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371" r:id="rId2"/>
    <p:sldId id="867" r:id="rId3"/>
    <p:sldId id="1152" r:id="rId4"/>
    <p:sldId id="834" r:id="rId5"/>
    <p:sldId id="1079" r:id="rId6"/>
    <p:sldId id="1080" r:id="rId7"/>
    <p:sldId id="1150" r:id="rId8"/>
    <p:sldId id="892" r:id="rId9"/>
    <p:sldId id="893" r:id="rId10"/>
    <p:sldId id="894" r:id="rId11"/>
    <p:sldId id="987" r:id="rId12"/>
    <p:sldId id="984" r:id="rId13"/>
    <p:sldId id="864" r:id="rId14"/>
    <p:sldId id="932" r:id="rId15"/>
    <p:sldId id="1083" r:id="rId16"/>
    <p:sldId id="1012" r:id="rId17"/>
    <p:sldId id="1163" r:id="rId18"/>
    <p:sldId id="1040" r:id="rId19"/>
    <p:sldId id="1041" r:id="rId20"/>
    <p:sldId id="1165" r:id="rId21"/>
    <p:sldId id="1043" r:id="rId22"/>
    <p:sldId id="1015" r:id="rId23"/>
    <p:sldId id="1063" r:id="rId24"/>
    <p:sldId id="1002" r:id="rId25"/>
    <p:sldId id="1153" r:id="rId26"/>
    <p:sldId id="1044" r:id="rId27"/>
    <p:sldId id="1053" r:id="rId28"/>
    <p:sldId id="1055" r:id="rId29"/>
    <p:sldId id="1047" r:id="rId30"/>
    <p:sldId id="1048" r:id="rId31"/>
    <p:sldId id="1078" r:id="rId32"/>
    <p:sldId id="1056" r:id="rId33"/>
    <p:sldId id="1057" r:id="rId34"/>
    <p:sldId id="1060" r:id="rId35"/>
    <p:sldId id="1061" r:id="rId36"/>
    <p:sldId id="1049" r:id="rId37"/>
    <p:sldId id="1051" r:id="rId38"/>
    <p:sldId id="1154" r:id="rId39"/>
    <p:sldId id="1052" r:id="rId40"/>
    <p:sldId id="1082" r:id="rId41"/>
    <p:sldId id="1074" r:id="rId42"/>
    <p:sldId id="1030" r:id="rId43"/>
    <p:sldId id="1034" r:id="rId44"/>
    <p:sldId id="1064" r:id="rId45"/>
    <p:sldId id="1038" r:id="rId46"/>
    <p:sldId id="1065" r:id="rId47"/>
    <p:sldId id="1070" r:id="rId48"/>
    <p:sldId id="1035" r:id="rId49"/>
    <p:sldId id="1068" r:id="rId50"/>
    <p:sldId id="1033" r:id="rId51"/>
    <p:sldId id="1069" r:id="rId52"/>
    <p:sldId id="1077" r:id="rId53"/>
    <p:sldId id="1025" r:id="rId54"/>
    <p:sldId id="1155" r:id="rId55"/>
    <p:sldId id="1084" r:id="rId56"/>
    <p:sldId id="1076" r:id="rId57"/>
    <p:sldId id="1156" r:id="rId58"/>
    <p:sldId id="1088" r:id="rId59"/>
    <p:sldId id="1089" r:id="rId60"/>
    <p:sldId id="1091" r:id="rId61"/>
    <p:sldId id="1159" r:id="rId62"/>
    <p:sldId id="1161" r:id="rId63"/>
    <p:sldId id="1158" r:id="rId64"/>
    <p:sldId id="1162" r:id="rId65"/>
    <p:sldId id="1075" r:id="rId66"/>
    <p:sldId id="1149" r:id="rId67"/>
    <p:sldId id="843" r:id="rId68"/>
    <p:sldId id="1164" r:id="rId6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BDEA5474-E479-4DFF-9C39-EE39EF3980AF}">
          <p14:sldIdLst>
            <p14:sldId id="371"/>
            <p14:sldId id="867"/>
            <p14:sldId id="1152"/>
            <p14:sldId id="834"/>
            <p14:sldId id="1079"/>
            <p14:sldId id="1080"/>
            <p14:sldId id="1150"/>
            <p14:sldId id="892"/>
            <p14:sldId id="893"/>
            <p14:sldId id="894"/>
            <p14:sldId id="987"/>
            <p14:sldId id="984"/>
            <p14:sldId id="864"/>
            <p14:sldId id="932"/>
            <p14:sldId id="1083"/>
            <p14:sldId id="1012"/>
            <p14:sldId id="1163"/>
            <p14:sldId id="1040"/>
            <p14:sldId id="1041"/>
            <p14:sldId id="1165"/>
            <p14:sldId id="1043"/>
            <p14:sldId id="1015"/>
            <p14:sldId id="1063"/>
            <p14:sldId id="1002"/>
            <p14:sldId id="1153"/>
            <p14:sldId id="1044"/>
            <p14:sldId id="1053"/>
            <p14:sldId id="1055"/>
            <p14:sldId id="1047"/>
            <p14:sldId id="1048"/>
            <p14:sldId id="1078"/>
            <p14:sldId id="1056"/>
            <p14:sldId id="1057"/>
            <p14:sldId id="1060"/>
            <p14:sldId id="1061"/>
            <p14:sldId id="1049"/>
            <p14:sldId id="1051"/>
            <p14:sldId id="1154"/>
            <p14:sldId id="1052"/>
            <p14:sldId id="1082"/>
            <p14:sldId id="1074"/>
            <p14:sldId id="1030"/>
            <p14:sldId id="1034"/>
            <p14:sldId id="1064"/>
            <p14:sldId id="1038"/>
            <p14:sldId id="1065"/>
            <p14:sldId id="1070"/>
            <p14:sldId id="1035"/>
            <p14:sldId id="1068"/>
            <p14:sldId id="1033"/>
            <p14:sldId id="1069"/>
            <p14:sldId id="1077"/>
            <p14:sldId id="1025"/>
            <p14:sldId id="1155"/>
            <p14:sldId id="1084"/>
            <p14:sldId id="1076"/>
            <p14:sldId id="1156"/>
            <p14:sldId id="1088"/>
            <p14:sldId id="1089"/>
            <p14:sldId id="1091"/>
            <p14:sldId id="1159"/>
            <p14:sldId id="1161"/>
            <p14:sldId id="1158"/>
            <p14:sldId id="1162"/>
            <p14:sldId id="1075"/>
            <p14:sldId id="1149"/>
            <p14:sldId id="843"/>
            <p14:sldId id="11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0000FF"/>
    <a:srgbClr val="008000"/>
    <a:srgbClr val="FF3300"/>
    <a:srgbClr val="B2B2B2"/>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87848" autoAdjust="0"/>
  </p:normalViewPr>
  <p:slideViewPr>
    <p:cSldViewPr>
      <p:cViewPr varScale="1">
        <p:scale>
          <a:sx n="114" d="100"/>
          <a:sy n="114" d="100"/>
        </p:scale>
        <p:origin x="1122" y="84"/>
      </p:cViewPr>
      <p:guideLst>
        <p:guide orient="horz" pos="2160"/>
        <p:guide pos="2880"/>
      </p:guideLst>
    </p:cSldViewPr>
  </p:slideViewPr>
  <p:outlineViewPr>
    <p:cViewPr>
      <p:scale>
        <a:sx n="33" d="100"/>
        <a:sy n="33" d="100"/>
      </p:scale>
      <p:origin x="0" y="-34560"/>
    </p:cViewPr>
  </p:outlineViewPr>
  <p:notesTextViewPr>
    <p:cViewPr>
      <p:scale>
        <a:sx n="100" d="100"/>
        <a:sy n="100" d="100"/>
      </p:scale>
      <p:origin x="0" y="0"/>
    </p:cViewPr>
  </p:notesTextViewPr>
  <p:sorterViewPr>
    <p:cViewPr>
      <p:scale>
        <a:sx n="200" d="100"/>
        <a:sy n="200" d="100"/>
      </p:scale>
      <p:origin x="0" y="-1239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ltLang="zh-CN"/>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zh-CN"/>
          </a:p>
        </p:txBody>
      </p:sp>
      <p:sp>
        <p:nvSpPr>
          <p:cNvPr id="706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ltLang="zh-CN"/>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FA21340-DBF0-4FAC-9DE2-FD6DB24B56C8}"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bilibili.com/video/BV1hg4y1873j?from=search&amp;seid=14821159815301028409"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8F5042-9C52-0449-B2EC-628456EB9E9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301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xfrm>
            <a:off x="992188" y="768350"/>
            <a:ext cx="5114925" cy="3836988"/>
          </a:xfrm>
          <a:ln/>
        </p:spPr>
      </p:sp>
      <p:sp>
        <p:nvSpPr>
          <p:cNvPr id="40962" name="Notes Placeholder 2"/>
          <p:cNvSpPr>
            <a:spLocks noGrp="1"/>
          </p:cNvSpPr>
          <p:nvPr>
            <p:ph type="body" idx="1"/>
          </p:nvPr>
        </p:nvSpPr>
        <p:spPr>
          <a:noFill/>
          <a:ln/>
        </p:spPr>
        <p:txBody>
          <a:bodyPr/>
          <a:lstStyle/>
          <a:p>
            <a:endParaRPr lang="en-US" dirty="0">
              <a:ea typeface="ＭＳ Ｐゴシック" pitchFamily="34" charset="-128"/>
            </a:endParaRPr>
          </a:p>
          <a:p>
            <a:r>
              <a:rPr lang="en-US" dirty="0">
                <a:ea typeface="ＭＳ Ｐゴシック" pitchFamily="34" charset="-128"/>
              </a:rPr>
              <a:t>Rewards in the future (deeper in the tree) matter less</a:t>
            </a:r>
          </a:p>
          <a:p>
            <a:endParaRPr lang="en-US" dirty="0">
              <a:ea typeface="ＭＳ Ｐゴシック" pitchFamily="34" charset="-128"/>
            </a:endParaRPr>
          </a:p>
          <a:p>
            <a:r>
              <a:rPr lang="en-US" dirty="0">
                <a:ea typeface="ＭＳ Ｐゴシック" pitchFamily="34" charset="-128"/>
              </a:rPr>
              <a:t>Interesting: running </a:t>
            </a:r>
            <a:r>
              <a:rPr lang="en-US" dirty="0" err="1">
                <a:ea typeface="ＭＳ Ｐゴシック" pitchFamily="34" charset="-128"/>
              </a:rPr>
              <a:t>expectimax</a:t>
            </a:r>
            <a:r>
              <a:rPr lang="en-US" dirty="0">
                <a:ea typeface="ＭＳ Ｐゴシック" pitchFamily="34" charset="-128"/>
              </a:rPr>
              <a:t>, if having to truncate the search, then not losing much; e.g.,  less then \</a:t>
            </a:r>
            <a:r>
              <a:rPr lang="en-US" dirty="0" err="1">
                <a:ea typeface="ＭＳ Ｐゴシック" pitchFamily="34" charset="-128"/>
              </a:rPr>
              <a:t>gamma^d</a:t>
            </a:r>
            <a:r>
              <a:rPr lang="en-US" dirty="0">
                <a:ea typeface="ＭＳ Ｐゴシック" pitchFamily="34" charset="-128"/>
              </a:rPr>
              <a:t> / (1-\gamma)</a:t>
            </a:r>
          </a:p>
          <a:p>
            <a:r>
              <a:rPr lang="en-US" dirty="0">
                <a:ea typeface="ＭＳ Ｐゴシック" pitchFamily="34" charset="-128"/>
              </a:rPr>
              <a:t>Augment q states with another option: instant death! </a:t>
            </a:r>
          </a:p>
          <a:p>
            <a:endParaRPr lang="en-US" dirty="0">
              <a:ea typeface="ＭＳ Ｐゴシック" pitchFamily="34" charset="-128"/>
            </a:endParaRPr>
          </a:p>
          <a:p>
            <a:r>
              <a:rPr lang="en-US" dirty="0">
                <a:ea typeface="ＭＳ Ｐゴシック" pitchFamily="34" charset="-128"/>
              </a:rPr>
              <a:t>Repeated loop, difference from search, is a win. Distinction of visiting a state.</a:t>
            </a:r>
          </a:p>
          <a:p>
            <a:endParaRPr lang="en-US" dirty="0">
              <a:ea typeface="ＭＳ Ｐゴシック" pitchFamily="34" charset="-128"/>
            </a:endParaRPr>
          </a:p>
          <a:p>
            <a:r>
              <a:rPr lang="en-US" dirty="0">
                <a:ea typeface="ＭＳ Ｐゴシック" pitchFamily="34" charset="-128"/>
              </a:rPr>
              <a:t>Do the example.</a:t>
            </a:r>
          </a:p>
        </p:txBody>
      </p:sp>
      <p:sp>
        <p:nvSpPr>
          <p:cNvPr id="40963" name="Slide Number Placeholder 3"/>
          <p:cNvSpPr>
            <a:spLocks noGrp="1"/>
          </p:cNvSpPr>
          <p:nvPr>
            <p:ph type="sldNum" sz="quarter" idx="5"/>
          </p:nvPr>
        </p:nvSpPr>
        <p:spPr>
          <a:noFill/>
        </p:spPr>
        <p:txBody>
          <a:bodyPr/>
          <a:lstStyle/>
          <a:p>
            <a:fld id="{548DDD6D-317B-4886-9A60-0B722A074D75}" type="slidenum">
              <a:rPr lang="en-US"/>
              <a:pPr/>
              <a:t>13</a:t>
            </a:fld>
            <a:endParaRPr lang="en-US"/>
          </a:p>
        </p:txBody>
      </p:sp>
    </p:spTree>
    <p:extLst>
      <p:ext uri="{BB962C8B-B14F-4D97-AF65-F5344CB8AC3E}">
        <p14:creationId xmlns:p14="http://schemas.microsoft.com/office/powerpoint/2010/main" val="3513166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CC9163-7EC6-4747-8782-88871FDBE126}" type="slidenum">
              <a:rPr lang="en-US" smtClean="0"/>
              <a:pPr/>
              <a:t>14</a:t>
            </a:fld>
            <a:endParaRPr lang="en-US"/>
          </a:p>
        </p:txBody>
      </p:sp>
    </p:spTree>
    <p:extLst>
      <p:ext uri="{BB962C8B-B14F-4D97-AF65-F5344CB8AC3E}">
        <p14:creationId xmlns:p14="http://schemas.microsoft.com/office/powerpoint/2010/main" val="3046099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t>MC Control</a:t>
            </a:r>
          </a:p>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15</a:t>
            </a:fld>
            <a:endParaRPr lang="en-US" altLang="zh-CN"/>
          </a:p>
        </p:txBody>
      </p:sp>
    </p:spTree>
    <p:extLst>
      <p:ext uri="{BB962C8B-B14F-4D97-AF65-F5344CB8AC3E}">
        <p14:creationId xmlns:p14="http://schemas.microsoft.com/office/powerpoint/2010/main" val="2700028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https://www.bilibili.com/video/BV1hg4y1873j?from=search&amp;seid=14821159815301028409</a:t>
            </a:r>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16</a:t>
            </a:fld>
            <a:endParaRPr lang="en-US" altLang="zh-CN"/>
          </a:p>
        </p:txBody>
      </p:sp>
    </p:spTree>
    <p:extLst>
      <p:ext uri="{BB962C8B-B14F-4D97-AF65-F5344CB8AC3E}">
        <p14:creationId xmlns:p14="http://schemas.microsoft.com/office/powerpoint/2010/main" val="557711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14:m>
                  <m:oMath xmlns:m="http://schemas.openxmlformats.org/officeDocument/2006/math">
                    <m:r>
                      <a:rPr lang="en-US" i="1" smtClean="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𝔼</m:t>
                        </m:r>
                      </m:e>
                      <m:sub>
                        <m:r>
                          <a:rPr lang="en-US" i="1">
                            <a:solidFill>
                              <a:schemeClr val="tx1"/>
                            </a:solidFill>
                            <a:latin typeface="Cambria Math" panose="02040503050406030204" pitchFamily="18" charset="0"/>
                          </a:rPr>
                          <m:t>𝜋</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+1</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𝛾</m:t>
                    </m:r>
                    <m:sSub>
                      <m:sSubPr>
                        <m:ctrlPr>
                          <a:rPr lang="en-US" i="1">
                            <a:solidFill>
                              <a:schemeClr val="tx1"/>
                            </a:solidFill>
                            <a:latin typeface="Cambria Math" panose="02040503050406030204" pitchFamily="18" charset="0"/>
                          </a:rPr>
                        </m:ctrlPr>
                      </m:sSubPr>
                      <m:e>
                        <m:r>
                          <a:rPr lang="en-US" i="1" smtClean="0">
                            <a:solidFill>
                              <a:schemeClr val="tx1"/>
                            </a:solidFill>
                            <a:latin typeface="Cambria Math" panose="02040503050406030204" pitchFamily="18" charset="0"/>
                          </a:rPr>
                          <m:t>𝑣</m:t>
                        </m:r>
                      </m:e>
                      <m:sub>
                        <m:r>
                          <a:rPr lang="en-US" i="1">
                            <a:solidFill>
                              <a:schemeClr val="tx1"/>
                            </a:solidFill>
                            <a:latin typeface="Cambria Math" panose="02040503050406030204" pitchFamily="18" charset="0"/>
                          </a:rPr>
                          <m:t>𝜋</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oMath>
                </a14:m>
                <a:r>
                  <a:rPr lang="en-US" dirty="0"/>
                  <a:t> </a:t>
                </a:r>
                <a14:m>
                  <m:oMath xmlns:m="http://schemas.openxmlformats.org/officeDocument/2006/math">
                    <m:r>
                      <a:rPr lang="en-US" i="1" smtClean="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𝔼</m:t>
                        </m:r>
                      </m:e>
                      <m:sub>
                        <m:r>
                          <a:rPr lang="en-US" i="1">
                            <a:solidFill>
                              <a:schemeClr val="tx1"/>
                            </a:solidFill>
                            <a:latin typeface="Cambria Math" panose="02040503050406030204" pitchFamily="18" charset="0"/>
                          </a:rPr>
                          <m:t>𝜋</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+1</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𝛾</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𝑣</m:t>
                        </m:r>
                      </m:e>
                      <m:sub>
                        <m:r>
                          <a:rPr lang="en-US" i="1">
                            <a:solidFill>
                              <a:schemeClr val="tx1"/>
                            </a:solidFill>
                            <a:latin typeface="Cambria Math" panose="02040503050406030204" pitchFamily="18" charset="0"/>
                          </a:rPr>
                          <m:t>𝜋</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𝑠</m:t>
                    </m:r>
                    <m:r>
                      <a:rPr lang="en-US" b="0" i="1" smtClean="0">
                        <a:solidFill>
                          <a:schemeClr val="tx1"/>
                        </a:solidFill>
                        <a:latin typeface="Cambria Math" panose="02040503050406030204" pitchFamily="18" charset="0"/>
                      </a:rPr>
                      <m:t>, </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𝐴</m:t>
                        </m:r>
                      </m:e>
                      <m:sub>
                        <m:r>
                          <a:rPr lang="en-US" b="0" i="1" smtClean="0">
                            <a:solidFill>
                              <a:schemeClr val="tx1"/>
                            </a:solidFill>
                            <a:latin typeface="Cambria Math" panose="02040503050406030204" pitchFamily="18" charset="0"/>
                          </a:rPr>
                          <m:t>𝑡</m:t>
                        </m:r>
                      </m:sub>
                    </m:sSub>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𝑎</m:t>
                    </m:r>
                    <m:r>
                      <a:rPr lang="en-US" i="1">
                        <a:solidFill>
                          <a:schemeClr val="tx1"/>
                        </a:solidFill>
                        <a:latin typeface="Cambria Math" panose="02040503050406030204" pitchFamily="18" charset="0"/>
                      </a:rPr>
                      <m:t>]</m:t>
                    </m:r>
                  </m:oMath>
                </a14:m>
                <a:endParaRPr lang="en-SE" dirty="0"/>
              </a:p>
            </p:txBody>
          </p:sp>
        </mc:Choice>
        <mc:Fallback xmlns="">
          <p:sp>
            <p:nvSpPr>
              <p:cNvPr id="3" name="Notes Placeholder 2"/>
              <p:cNvSpPr>
                <a:spLocks noGrp="1"/>
              </p:cNvSpPr>
              <p:nvPr>
                <p:ph type="body" idx="1"/>
              </p:nvPr>
            </p:nvSpPr>
            <p:spPr/>
            <p:txBody>
              <a:bodyPr/>
              <a:lstStyle/>
              <a:p>
                <a:r>
                  <a:rPr lang="en-US" i="0">
                    <a:solidFill>
                      <a:schemeClr val="tx1"/>
                    </a:solidFill>
                    <a:latin typeface="Cambria Math" panose="02040503050406030204" pitchFamily="18" charset="0"/>
                  </a:rPr>
                  <a:t>=𝔼_𝜋 [𝑅_(</a:t>
                </a:r>
                <a:r>
                  <a:rPr lang="en-US" i="0">
                    <a:latin typeface="Cambria Math" panose="02040503050406030204" pitchFamily="18" charset="0"/>
                  </a:rPr>
                  <a:t>𝑡+1</a:t>
                </a:r>
                <a:r>
                  <a:rPr lang="en-US" i="0">
                    <a:solidFill>
                      <a:schemeClr val="tx1"/>
                    </a:solidFill>
                    <a:latin typeface="Cambria Math" panose="02040503050406030204" pitchFamily="18" charset="0"/>
                  </a:rPr>
                  <a:t>)+𝛾𝑣_𝜋 (𝑆_(𝑡+1))|𝑆_𝑡=𝑠]</a:t>
                </a:r>
                <a:r>
                  <a:rPr lang="en-US" dirty="0"/>
                  <a:t> </a:t>
                </a:r>
                <a:r>
                  <a:rPr lang="en-US" i="0">
                    <a:solidFill>
                      <a:schemeClr val="tx1"/>
                    </a:solidFill>
                    <a:latin typeface="Cambria Math" panose="02040503050406030204" pitchFamily="18" charset="0"/>
                  </a:rPr>
                  <a:t>=𝔼_𝜋 [𝑅_(</a:t>
                </a:r>
                <a:r>
                  <a:rPr lang="en-US" i="0">
                    <a:latin typeface="Cambria Math" panose="02040503050406030204" pitchFamily="18" charset="0"/>
                  </a:rPr>
                  <a:t>𝑡+1</a:t>
                </a:r>
                <a:r>
                  <a:rPr lang="en-US" i="0">
                    <a:solidFill>
                      <a:schemeClr val="tx1"/>
                    </a:solidFill>
                    <a:latin typeface="Cambria Math" panose="02040503050406030204" pitchFamily="18" charset="0"/>
                  </a:rPr>
                  <a:t>)+𝛾𝑣_𝜋 (𝑆_(𝑡+1))|𝑆_𝑡=𝑠</a:t>
                </a:r>
                <a:r>
                  <a:rPr lang="en-US" b="0" i="0">
                    <a:solidFill>
                      <a:schemeClr val="tx1"/>
                    </a:solidFill>
                    <a:latin typeface="Cambria Math" panose="02040503050406030204" pitchFamily="18" charset="0"/>
                  </a:rPr>
                  <a:t>, 𝐴_𝑡=𝑎</a:t>
                </a:r>
                <a:r>
                  <a:rPr lang="en-US" i="0">
                    <a:solidFill>
                      <a:schemeClr val="tx1"/>
                    </a:solidFill>
                    <a:latin typeface="Cambria Math" panose="02040503050406030204" pitchFamily="18" charset="0"/>
                  </a:rPr>
                  <a:t>]</a:t>
                </a:r>
                <a:endParaRPr lang="en-SE" dirty="0"/>
              </a:p>
            </p:txBody>
          </p:sp>
        </mc:Fallback>
      </mc:AlternateContent>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18</a:t>
            </a:fld>
            <a:endParaRPr lang="en-US" altLang="zh-CN"/>
          </a:p>
        </p:txBody>
      </p:sp>
    </p:spTree>
    <p:extLst>
      <p:ext uri="{BB962C8B-B14F-4D97-AF65-F5344CB8AC3E}">
        <p14:creationId xmlns:p14="http://schemas.microsoft.com/office/powerpoint/2010/main" val="2980603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𝑎</m:t>
                          </m:r>
                        </m:lim>
                      </m:limLow>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𝑟</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sub>
                        <m:sup/>
                        <m:e>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e>
                      </m:nary>
                      <m:d>
                        <m:dPr>
                          <m:begChr m:val="["/>
                          <m:endChr m:val="]"/>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e>
                          </m:d>
                        </m:e>
                      </m:d>
                    </m:oMath>
                  </m:oMathPara>
                </a14:m>
                <a:endParaRPr lang="en-US"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b="0" i="1" smtClean="0">
                              <a:latin typeface="Cambria Math" panose="02040503050406030204" pitchFamily="18" charset="0"/>
                            </a:rPr>
                            <m:t>𝐶</m:t>
                          </m:r>
                          <m:r>
                            <a:rPr lang="en-US" i="1">
                              <a:latin typeface="Cambria Math" panose="02040503050406030204" pitchFamily="18" charset="0"/>
                            </a:rPr>
                            <m:t>,</m:t>
                          </m:r>
                          <m:r>
                            <a:rPr lang="en-US" b="0" i="1" smtClean="0">
                              <a:latin typeface="Cambria Math" panose="02040503050406030204" pitchFamily="18" charset="0"/>
                            </a:rPr>
                            <m:t>𝑙</m:t>
                          </m:r>
                        </m:e>
                      </m:d>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𝑟</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sub>
                        <m:sup/>
                        <m:e>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e>
                      </m:nary>
                      <m:d>
                        <m:dPr>
                          <m:begChr m:val="["/>
                          <m:endChr m:val="]"/>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e>
                          </m:d>
                        </m:e>
                      </m:d>
                    </m:oMath>
                  </m:oMathPara>
                </a14:m>
                <a:endParaRPr lang="en-SE" dirty="0"/>
              </a:p>
            </p:txBody>
          </p:sp>
        </mc:Choice>
        <mc:Fallback xmlns="">
          <p:sp>
            <p:nvSpPr>
              <p:cNvPr id="3" name="Notes Placeholder 2"/>
              <p:cNvSpPr>
                <a:spLocks noGrp="1"/>
              </p:cNvSpPr>
              <p:nvPr>
                <p:ph type="body" idx="1"/>
              </p:nvPr>
            </p:nvSpPr>
            <p:spPr/>
            <p:txBody>
              <a:bodyPr/>
              <a:lstStyle/>
              <a:p>
                <a:r>
                  <a:rPr lang="en-US" i="0">
                    <a:latin typeface="Cambria Math" panose="02040503050406030204" pitchFamily="18" charset="0"/>
                  </a:rPr>
                  <a:t>𝑣_∗ (𝑠)=max┬𝑎  𝑞_∗ (𝑠,𝑎);𝑞_∗ (𝑠,𝑎)=∑_(𝑟,𝑠^′)▒〖𝑝(𝑟,𝑠′│𝑠,𝑎) 〗 [𝑟+𝛾𝑣_∗ (𝑠′)]</a:t>
                </a:r>
                <a:endParaRPr lang="en-US" dirty="0"/>
              </a:p>
              <a:p>
                <a:r>
                  <a:rPr lang="en-US" i="0">
                    <a:latin typeface="Cambria Math" panose="02040503050406030204" pitchFamily="18" charset="0"/>
                  </a:rPr>
                  <a:t>𝑞_∗ (</a:t>
                </a:r>
                <a:r>
                  <a:rPr lang="en-US" b="0" i="0">
                    <a:latin typeface="Cambria Math" panose="02040503050406030204" pitchFamily="18" charset="0"/>
                  </a:rPr>
                  <a:t>𝐶</a:t>
                </a:r>
                <a:r>
                  <a:rPr lang="en-US" i="0">
                    <a:latin typeface="Cambria Math" panose="02040503050406030204" pitchFamily="18" charset="0"/>
                  </a:rPr>
                  <a:t>,</a:t>
                </a:r>
                <a:r>
                  <a:rPr lang="en-US" b="0" i="0">
                    <a:latin typeface="Cambria Math" panose="02040503050406030204" pitchFamily="18" charset="0"/>
                  </a:rPr>
                  <a:t>𝑙)</a:t>
                </a:r>
                <a:r>
                  <a:rPr lang="en-US" i="0">
                    <a:latin typeface="Cambria Math" panose="02040503050406030204" pitchFamily="18" charset="0"/>
                  </a:rPr>
                  <a:t>=∑_(𝑟,𝑠^′)▒〖𝑝(𝑟,𝑠′│𝑠,𝑎) 〗 [𝑟+𝛾𝑣_∗ (𝑠′)]</a:t>
                </a:r>
                <a:endParaRPr lang="en-SE" dirty="0"/>
              </a:p>
            </p:txBody>
          </p:sp>
        </mc:Fallback>
      </mc:AlternateContent>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19</a:t>
            </a:fld>
            <a:endParaRPr lang="en-US" altLang="zh-CN"/>
          </a:p>
        </p:txBody>
      </p:sp>
    </p:spTree>
    <p:extLst>
      <p:ext uri="{BB962C8B-B14F-4D97-AF65-F5344CB8AC3E}">
        <p14:creationId xmlns:p14="http://schemas.microsoft.com/office/powerpoint/2010/main" val="395098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21</a:t>
            </a:fld>
            <a:endParaRPr lang="en-US" altLang="zh-CN"/>
          </a:p>
        </p:txBody>
      </p:sp>
    </p:spTree>
    <p:extLst>
      <p:ext uri="{BB962C8B-B14F-4D97-AF65-F5344CB8AC3E}">
        <p14:creationId xmlns:p14="http://schemas.microsoft.com/office/powerpoint/2010/main" val="1379468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solidFill>
                      <a:srgbClr val="C00000"/>
                    </a:solidFill>
                  </a:rPr>
                  <a:t>Can</a:t>
                </a:r>
                <a:r>
                  <a:rPr lang="en-US" dirty="0">
                    <a:solidFill>
                      <a:schemeClr val="tx1"/>
                    </a:solidFill>
                  </a:rPr>
                  <a:t> get optimal policy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𝜋</m:t>
                        </m:r>
                      </m:e>
                      <m:sub>
                        <m:r>
                          <a:rPr lang="en-US">
                            <a:latin typeface="Cambria Math" panose="02040503050406030204" pitchFamily="18" charset="0"/>
                          </a:rPr>
                          <m:t>∗</m:t>
                        </m:r>
                      </m:sub>
                    </m:sSub>
                    <m:d>
                      <m:dPr>
                        <m:ctrlPr>
                          <a:rPr lang="en-US" i="1">
                            <a:latin typeface="Cambria Math" panose="02040503050406030204" pitchFamily="18" charset="0"/>
                          </a:rPr>
                        </m:ctrlPr>
                      </m:dPr>
                      <m:e>
                        <m:r>
                          <m:rPr>
                            <m:sty m:val="p"/>
                          </m:rPr>
                          <a:rPr lang="en-US">
                            <a:latin typeface="Cambria Math" panose="02040503050406030204" pitchFamily="18" charset="0"/>
                          </a:rPr>
                          <m:t>s</m:t>
                        </m:r>
                      </m:e>
                    </m:d>
                    <m:r>
                      <a:rPr lang="en-US">
                        <a:latin typeface="Cambria Math" panose="02040503050406030204" pitchFamily="18" charset="0"/>
                      </a:rPr>
                      <m:t>=</m:t>
                    </m:r>
                    <m:r>
                      <m:rPr>
                        <m:sty m:val="p"/>
                      </m:rPr>
                      <a:rPr lang="en-US">
                        <a:latin typeface="Cambria Math" panose="02040503050406030204" pitchFamily="18" charset="0"/>
                      </a:rPr>
                      <m:t>arg</m:t>
                    </m:r>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𝑎</m:t>
                        </m:r>
                      </m:lim>
                    </m:limLow>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oMath>
                </a14:m>
                <a:endParaRPr lang="en-US" dirty="0"/>
              </a:p>
              <a:p>
                <a:r>
                  <a:rPr lang="en-US" dirty="0">
                    <a:solidFill>
                      <a:srgbClr val="C00000"/>
                    </a:solidFill>
                  </a:rPr>
                  <a:t>Cannot</a:t>
                </a:r>
                <a:r>
                  <a:rPr lang="en-US" dirty="0"/>
                  <a:t> get optimal policy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𝜋</m:t>
                        </m:r>
                      </m:e>
                      <m:sub>
                        <m:r>
                          <a:rPr lang="en-US">
                            <a:latin typeface="Cambria Math" panose="02040503050406030204" pitchFamily="18" charset="0"/>
                          </a:rPr>
                          <m:t>∗</m:t>
                        </m:r>
                      </m:sub>
                    </m:sSub>
                    <m:d>
                      <m:dPr>
                        <m:ctrlPr>
                          <a:rPr lang="en-US" i="1">
                            <a:latin typeface="Cambria Math" panose="02040503050406030204" pitchFamily="18" charset="0"/>
                          </a:rPr>
                        </m:ctrlPr>
                      </m:dPr>
                      <m:e>
                        <m:r>
                          <m:rPr>
                            <m:sty m:val="p"/>
                          </m:rPr>
                          <a:rPr lang="en-US">
                            <a:latin typeface="Cambria Math" panose="02040503050406030204" pitchFamily="18" charset="0"/>
                          </a:rPr>
                          <m:t>s</m:t>
                        </m:r>
                      </m:e>
                    </m:d>
                  </m:oMath>
                </a14:m>
                <a:r>
                  <a:rPr lang="en-US" dirty="0">
                    <a:solidFill>
                      <a:schemeClr val="tx1"/>
                    </a:solidFill>
                  </a:rPr>
                  <a:t> from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b="0" i="1" smtClean="0">
                            <a:latin typeface="Cambria Math" panose="02040503050406030204" pitchFamily="18" charset="0"/>
                          </a:rPr>
                          <m:t>𝑠</m:t>
                        </m:r>
                      </m:e>
                    </m:d>
                  </m:oMath>
                </a14:m>
                <a:endParaRPr lang="en-SE" dirty="0"/>
              </a:p>
            </p:txBody>
          </p:sp>
        </mc:Choice>
        <mc:Fallback xmlns="">
          <p:sp>
            <p:nvSpPr>
              <p:cNvPr id="3" name="Notes Placeholder 2"/>
              <p:cNvSpPr>
                <a:spLocks noGrp="1"/>
              </p:cNvSpPr>
              <p:nvPr>
                <p:ph type="body" idx="1"/>
              </p:nvPr>
            </p:nvSpPr>
            <p:spPr/>
            <p:txBody>
              <a:bodyPr/>
              <a:lstStyle/>
              <a:p>
                <a:r>
                  <a:rPr lang="en-US" dirty="0">
                    <a:solidFill>
                      <a:srgbClr val="C00000"/>
                    </a:solidFill>
                  </a:rPr>
                  <a:t>Can</a:t>
                </a:r>
                <a:r>
                  <a:rPr lang="en-US" dirty="0">
                    <a:solidFill>
                      <a:schemeClr val="tx1"/>
                    </a:solidFill>
                  </a:rPr>
                  <a:t> get optimal policy </a:t>
                </a:r>
                <a:r>
                  <a:rPr lang="en-US" i="0">
                    <a:latin typeface="Cambria Math" panose="02040503050406030204" pitchFamily="18" charset="0"/>
                  </a:rPr>
                  <a:t>𝜋_∗ (s)=arg max┬𝑎</a:t>
                </a:r>
                <a:r>
                  <a:rPr lang="en-US" b="0" i="0">
                    <a:latin typeface="Cambria Math" panose="02040503050406030204" pitchFamily="18" charset="0"/>
                  </a:rPr>
                  <a:t>  </a:t>
                </a:r>
                <a:r>
                  <a:rPr lang="en-US" i="0">
                    <a:latin typeface="Cambria Math" panose="02040503050406030204" pitchFamily="18" charset="0"/>
                  </a:rPr>
                  <a:t>𝑞_∗ (𝑠,𝑎)</a:t>
                </a:r>
                <a:endParaRPr lang="en-US" dirty="0"/>
              </a:p>
              <a:p>
                <a:r>
                  <a:rPr lang="en-US" dirty="0">
                    <a:solidFill>
                      <a:srgbClr val="C00000"/>
                    </a:solidFill>
                  </a:rPr>
                  <a:t>Cannot</a:t>
                </a:r>
                <a:r>
                  <a:rPr lang="en-US" dirty="0"/>
                  <a:t> get optimal policy </a:t>
                </a:r>
                <a:r>
                  <a:rPr lang="en-US" i="0">
                    <a:latin typeface="Cambria Math" panose="02040503050406030204" pitchFamily="18" charset="0"/>
                  </a:rPr>
                  <a:t>𝜋_∗ (s)</a:t>
                </a:r>
                <a:r>
                  <a:rPr lang="en-US" dirty="0">
                    <a:solidFill>
                      <a:schemeClr val="tx1"/>
                    </a:solidFill>
                  </a:rPr>
                  <a:t> from </a:t>
                </a:r>
                <a:r>
                  <a:rPr lang="en-US" i="0">
                    <a:latin typeface="Cambria Math" panose="02040503050406030204" pitchFamily="18" charset="0"/>
                  </a:rPr>
                  <a:t>𝑣_∗ (</a:t>
                </a:r>
                <a:r>
                  <a:rPr lang="en-US" b="0" i="0">
                    <a:latin typeface="Cambria Math" panose="02040503050406030204" pitchFamily="18" charset="0"/>
                  </a:rPr>
                  <a:t>𝑠)</a:t>
                </a:r>
                <a:endParaRPr lang="en-SE" dirty="0"/>
              </a:p>
            </p:txBody>
          </p:sp>
        </mc:Fallback>
      </mc:AlternateContent>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22</a:t>
            </a:fld>
            <a:endParaRPr lang="en-US" altLang="zh-CN"/>
          </a:p>
        </p:txBody>
      </p:sp>
    </p:spTree>
    <p:extLst>
      <p:ext uri="{BB962C8B-B14F-4D97-AF65-F5344CB8AC3E}">
        <p14:creationId xmlns:p14="http://schemas.microsoft.com/office/powerpoint/2010/main" val="3713335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Turn recursive Bellman equations into updates</a:t>
                </a:r>
              </a:p>
              <a:p>
                <a:r>
                  <a:rPr lang="en-US" dirty="0"/>
                  <a:t>	(like value iteration)</a:t>
                </a:r>
              </a:p>
              <a:p>
                <a:r>
                  <a:rPr lang="en-US" dirty="0">
                    <a:solidFill>
                      <a:schemeClr val="tx1"/>
                    </a:solidFill>
                  </a:rPr>
                  <a:t>Computationally efficient:</a:t>
                </a:r>
              </a:p>
              <a:p>
                <a:pPr lvl="1"/>
                <a:r>
                  <a:rPr lang="en-US" dirty="0">
                    <a:solidFill>
                      <a:schemeClr val="tx1"/>
                    </a:solidFill>
                  </a:rPr>
                  <a:t>Without the max operator, the Bellman equations are just </a:t>
                </a:r>
                <a:endParaRPr lang="en-US" dirty="0"/>
              </a:p>
              <a:p>
                <a:endParaRPr lang="en-US" dirty="0"/>
              </a:p>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cs typeface="Palatino"/>
                            </a:rPr>
                          </m:ctrlPr>
                        </m:sSubSupPr>
                        <m:e>
                          <m:r>
                            <a:rPr lang="en-US" i="1">
                              <a:latin typeface="Cambria Math" panose="02040503050406030204" pitchFamily="18" charset="0"/>
                              <a:cs typeface="Palatino"/>
                            </a:rPr>
                            <m:t>𝑉</m:t>
                          </m:r>
                        </m:e>
                        <m:sub>
                          <m:r>
                            <a:rPr lang="en-US" b="0" i="1" smtClean="0">
                              <a:latin typeface="Cambria Math" panose="02040503050406030204" pitchFamily="18" charset="0"/>
                              <a:cs typeface="Palatino"/>
                            </a:rPr>
                            <m:t>0</m:t>
                          </m:r>
                        </m:sub>
                        <m:sup>
                          <m:r>
                            <a:rPr lang="en-US" i="1">
                              <a:latin typeface="Cambria Math" panose="02040503050406030204" pitchFamily="18" charset="0"/>
                              <a:cs typeface="Palatino"/>
                            </a:rPr>
                            <m:t>𝜋</m:t>
                          </m:r>
                        </m:sup>
                      </m:sSubSup>
                      <m:d>
                        <m:dPr>
                          <m:ctrlPr>
                            <a:rPr lang="en-US" i="1">
                              <a:latin typeface="Cambria Math" panose="02040503050406030204" pitchFamily="18" charset="0"/>
                              <a:cs typeface="Palatino"/>
                            </a:rPr>
                          </m:ctrlPr>
                        </m:dPr>
                        <m:e>
                          <m:r>
                            <a:rPr lang="en-US" i="1">
                              <a:latin typeface="Cambria Math" panose="02040503050406030204" pitchFamily="18" charset="0"/>
                              <a:cs typeface="Palatino"/>
                            </a:rPr>
                            <m:t>𝑠</m:t>
                          </m:r>
                        </m:e>
                      </m:d>
                      <m:r>
                        <a:rPr lang="en-US" b="0" i="1" smtClean="0">
                          <a:latin typeface="Cambria Math" panose="02040503050406030204" pitchFamily="18" charset="0"/>
                          <a:cs typeface="Palatino"/>
                        </a:rPr>
                        <m:t>=0</m:t>
                      </m:r>
                    </m:oMath>
                  </m:oMathPara>
                </a14:m>
                <a:endParaRPr lang="en-US" i="1" dirty="0">
                  <a:latin typeface="Cambria Math" panose="02040503050406030204" pitchFamily="18" charset="0"/>
                  <a:cs typeface="Palatino"/>
                </a:endParaRPr>
              </a:p>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cs typeface="Palatino"/>
                            </a:rPr>
                          </m:ctrlPr>
                        </m:sSubSupPr>
                        <m:e>
                          <m:r>
                            <a:rPr lang="en-US" i="1">
                              <a:latin typeface="Cambria Math" panose="02040503050406030204" pitchFamily="18" charset="0"/>
                              <a:cs typeface="Palatino"/>
                            </a:rPr>
                            <m:t>𝑉</m:t>
                          </m:r>
                        </m:e>
                        <m:sub>
                          <m:r>
                            <a:rPr lang="en-US" i="1">
                              <a:latin typeface="Cambria Math" panose="02040503050406030204" pitchFamily="18" charset="0"/>
                              <a:cs typeface="Palatino"/>
                            </a:rPr>
                            <m:t>𝑘</m:t>
                          </m:r>
                          <m:r>
                            <a:rPr lang="en-US" i="1">
                              <a:latin typeface="Cambria Math" panose="02040503050406030204" pitchFamily="18" charset="0"/>
                              <a:cs typeface="Palatino"/>
                            </a:rPr>
                            <m:t>+1</m:t>
                          </m:r>
                        </m:sub>
                        <m:sup>
                          <m:r>
                            <a:rPr lang="en-US" i="1">
                              <a:latin typeface="Cambria Math" panose="02040503050406030204" pitchFamily="18" charset="0"/>
                              <a:cs typeface="Palatino"/>
                            </a:rPr>
                            <m:t>𝜋</m:t>
                          </m:r>
                        </m:sup>
                      </m:sSubSup>
                      <m:d>
                        <m:dPr>
                          <m:ctrlPr>
                            <a:rPr lang="en-US" i="1">
                              <a:latin typeface="Cambria Math" panose="02040503050406030204" pitchFamily="18" charset="0"/>
                              <a:cs typeface="Palatino"/>
                            </a:rPr>
                          </m:ctrlPr>
                        </m:dPr>
                        <m:e>
                          <m:r>
                            <a:rPr lang="en-US" i="1">
                              <a:latin typeface="Cambria Math" panose="02040503050406030204" pitchFamily="18" charset="0"/>
                              <a:cs typeface="Palatino"/>
                            </a:rPr>
                            <m:t>𝑠</m:t>
                          </m:r>
                        </m:e>
                      </m:d>
                      <m:r>
                        <a:rPr lang="en-US" i="1">
                          <a:latin typeface="Cambria Math" panose="02040503050406030204" pitchFamily="18" charset="0"/>
                          <a:cs typeface="Palatino"/>
                        </a:rPr>
                        <m:t>=</m:t>
                      </m:r>
                      <m:nary>
                        <m:naryPr>
                          <m:chr m:val="∑"/>
                          <m:supHide m:val="on"/>
                          <m:ctrlPr>
                            <a:rPr lang="en-US" i="1">
                              <a:latin typeface="Cambria Math" panose="02040503050406030204" pitchFamily="18" charset="0"/>
                              <a:cs typeface="Palatino"/>
                            </a:rPr>
                          </m:ctrlPr>
                        </m:naryPr>
                        <m:sub>
                          <m:r>
                            <a:rPr lang="en-US" i="1">
                              <a:latin typeface="Cambria Math" panose="02040503050406030204" pitchFamily="18" charset="0"/>
                              <a:cs typeface="Palatino"/>
                            </a:rPr>
                            <m:t>𝑠</m:t>
                          </m:r>
                          <m:r>
                            <a:rPr lang="en-US" i="1">
                              <a:latin typeface="Cambria Math" panose="02040503050406030204" pitchFamily="18" charset="0"/>
                              <a:cs typeface="Palatino"/>
                            </a:rPr>
                            <m:t>′</m:t>
                          </m:r>
                        </m:sub>
                        <m:sup/>
                        <m:e>
                          <m:r>
                            <a:rPr lang="en-US" i="1">
                              <a:latin typeface="Cambria Math" panose="02040503050406030204" pitchFamily="18" charset="0"/>
                              <a:cs typeface="Palatino"/>
                            </a:rPr>
                            <m:t>𝑇</m:t>
                          </m:r>
                          <m:d>
                            <m:dPr>
                              <m:ctrlPr>
                                <a:rPr lang="en-US" i="1">
                                  <a:latin typeface="Cambria Math" panose="02040503050406030204" pitchFamily="18" charset="0"/>
                                  <a:cs typeface="Palatino"/>
                                </a:rPr>
                              </m:ctrlPr>
                            </m:dPr>
                            <m:e>
                              <m:r>
                                <a:rPr lang="en-US" i="1">
                                  <a:latin typeface="Cambria Math" panose="02040503050406030204" pitchFamily="18" charset="0"/>
                                  <a:cs typeface="Palatino"/>
                                </a:rPr>
                                <m:t>𝑠</m:t>
                              </m:r>
                              <m:r>
                                <a:rPr lang="en-US" i="1">
                                  <a:latin typeface="Cambria Math" panose="02040503050406030204" pitchFamily="18" charset="0"/>
                                  <a:cs typeface="Palatino"/>
                                </a:rPr>
                                <m:t>,</m:t>
                              </m:r>
                              <m:r>
                                <a:rPr lang="en-US" i="1">
                                  <a:latin typeface="Cambria Math" panose="02040503050406030204" pitchFamily="18" charset="0"/>
                                  <a:cs typeface="Palatino"/>
                                </a:rPr>
                                <m:t>𝜋</m:t>
                              </m:r>
                              <m:r>
                                <a:rPr lang="en-US" i="1">
                                  <a:latin typeface="Cambria Math" panose="02040503050406030204" pitchFamily="18" charset="0"/>
                                  <a:cs typeface="Palatino"/>
                                </a:rPr>
                                <m:t>(</m:t>
                              </m:r>
                              <m:r>
                                <a:rPr lang="en-US" i="1">
                                  <a:latin typeface="Cambria Math" panose="02040503050406030204" pitchFamily="18" charset="0"/>
                                  <a:cs typeface="Palatino"/>
                                </a:rPr>
                                <m:t>𝑠</m:t>
                              </m:r>
                              <m:r>
                                <a:rPr lang="en-US" i="1">
                                  <a:latin typeface="Cambria Math" panose="02040503050406030204" pitchFamily="18" charset="0"/>
                                  <a:cs typeface="Palatino"/>
                                </a:rPr>
                                <m:t>),</m:t>
                              </m:r>
                              <m:sSup>
                                <m:sSupPr>
                                  <m:ctrlPr>
                                    <a:rPr lang="en-US" i="1">
                                      <a:latin typeface="Cambria Math" panose="02040503050406030204" pitchFamily="18" charset="0"/>
                                      <a:cs typeface="Palatino"/>
                                    </a:rPr>
                                  </m:ctrlPr>
                                </m:sSupPr>
                                <m:e>
                                  <m:r>
                                    <a:rPr lang="en-US" i="1">
                                      <a:latin typeface="Cambria Math" panose="02040503050406030204" pitchFamily="18" charset="0"/>
                                      <a:cs typeface="Palatino"/>
                                    </a:rPr>
                                    <m:t>𝑠</m:t>
                                  </m:r>
                                </m:e>
                                <m:sup>
                                  <m:r>
                                    <a:rPr lang="en-US" i="1">
                                      <a:latin typeface="Cambria Math" panose="02040503050406030204" pitchFamily="18" charset="0"/>
                                      <a:cs typeface="Palatino"/>
                                    </a:rPr>
                                    <m:t>′</m:t>
                                  </m:r>
                                </m:sup>
                              </m:sSup>
                            </m:e>
                          </m:d>
                        </m:e>
                      </m:nary>
                      <m:r>
                        <a:rPr lang="en-US" i="1">
                          <a:latin typeface="Cambria Math" panose="02040503050406030204" pitchFamily="18" charset="0"/>
                          <a:cs typeface="Palatino"/>
                        </a:rPr>
                        <m:t>[</m:t>
                      </m:r>
                      <m:r>
                        <a:rPr lang="en-US" i="1">
                          <a:latin typeface="Cambria Math" panose="02040503050406030204" pitchFamily="18" charset="0"/>
                          <a:cs typeface="Palatino"/>
                        </a:rPr>
                        <m:t>𝑅</m:t>
                      </m:r>
                      <m:r>
                        <a:rPr lang="en-US" i="1">
                          <a:latin typeface="Cambria Math" panose="02040503050406030204" pitchFamily="18" charset="0"/>
                          <a:cs typeface="Palatino"/>
                        </a:rPr>
                        <m:t>(</m:t>
                      </m:r>
                      <m:r>
                        <a:rPr lang="en-US" i="1">
                          <a:latin typeface="Cambria Math" panose="02040503050406030204" pitchFamily="18" charset="0"/>
                          <a:cs typeface="Palatino"/>
                        </a:rPr>
                        <m:t>𝑠</m:t>
                      </m:r>
                      <m:r>
                        <a:rPr lang="en-US" i="1">
                          <a:latin typeface="Cambria Math" panose="02040503050406030204" pitchFamily="18" charset="0"/>
                          <a:cs typeface="Palatino"/>
                        </a:rPr>
                        <m:t>,</m:t>
                      </m:r>
                      <m:r>
                        <a:rPr lang="en-US" i="1">
                          <a:latin typeface="Cambria Math" panose="02040503050406030204" pitchFamily="18" charset="0"/>
                          <a:cs typeface="Palatino"/>
                        </a:rPr>
                        <m:t>𝜋</m:t>
                      </m:r>
                      <m:r>
                        <a:rPr lang="en-US" i="1">
                          <a:latin typeface="Cambria Math" panose="02040503050406030204" pitchFamily="18" charset="0"/>
                          <a:cs typeface="Palatino"/>
                        </a:rPr>
                        <m:t>(</m:t>
                      </m:r>
                      <m:r>
                        <a:rPr lang="en-US" i="1">
                          <a:latin typeface="Cambria Math" panose="02040503050406030204" pitchFamily="18" charset="0"/>
                          <a:cs typeface="Palatino"/>
                        </a:rPr>
                        <m:t>𝑠</m:t>
                      </m:r>
                      <m:r>
                        <a:rPr lang="en-US" i="1">
                          <a:latin typeface="Cambria Math" panose="02040503050406030204" pitchFamily="18" charset="0"/>
                          <a:cs typeface="Palatino"/>
                        </a:rPr>
                        <m:t>),</m:t>
                      </m:r>
                      <m:sSup>
                        <m:sSupPr>
                          <m:ctrlPr>
                            <a:rPr lang="en-US" i="1">
                              <a:latin typeface="Cambria Math" panose="02040503050406030204" pitchFamily="18" charset="0"/>
                              <a:cs typeface="Palatino"/>
                            </a:rPr>
                          </m:ctrlPr>
                        </m:sSupPr>
                        <m:e>
                          <m:r>
                            <a:rPr lang="en-US" i="1">
                              <a:latin typeface="Cambria Math" panose="02040503050406030204" pitchFamily="18" charset="0"/>
                              <a:cs typeface="Palatino"/>
                            </a:rPr>
                            <m:t>𝑠</m:t>
                          </m:r>
                        </m:e>
                        <m:sup>
                          <m:r>
                            <a:rPr lang="en-US" i="1">
                              <a:latin typeface="Cambria Math" panose="02040503050406030204" pitchFamily="18" charset="0"/>
                              <a:cs typeface="Palatino"/>
                            </a:rPr>
                            <m:t>′</m:t>
                          </m:r>
                        </m:sup>
                      </m:sSup>
                      <m:r>
                        <a:rPr lang="en-US" b="0" i="1" smtClean="0">
                          <a:latin typeface="Cambria Math" panose="02040503050406030204" pitchFamily="18" charset="0"/>
                          <a:cs typeface="Palatino"/>
                        </a:rPr>
                        <m:t>)</m:t>
                      </m:r>
                      <m:r>
                        <a:rPr lang="en-US" i="1">
                          <a:latin typeface="Cambria Math" panose="02040503050406030204" pitchFamily="18" charset="0"/>
                          <a:cs typeface="Palatino"/>
                        </a:rPr>
                        <m:t>+</m:t>
                      </m:r>
                      <m:r>
                        <a:rPr lang="en-US" i="1">
                          <a:latin typeface="Cambria Math" panose="02040503050406030204" pitchFamily="18" charset="0"/>
                          <a:cs typeface="Palatino"/>
                        </a:rPr>
                        <m:t>𝛾</m:t>
                      </m:r>
                      <m:sSub>
                        <m:sSubPr>
                          <m:ctrlPr>
                            <a:rPr lang="en-US" i="1">
                              <a:latin typeface="Cambria Math" panose="02040503050406030204" pitchFamily="18" charset="0"/>
                              <a:cs typeface="Palatino"/>
                            </a:rPr>
                          </m:ctrlPr>
                        </m:sSubPr>
                        <m:e>
                          <m:r>
                            <a:rPr lang="en-US" i="1">
                              <a:latin typeface="Cambria Math" panose="02040503050406030204" pitchFamily="18" charset="0"/>
                              <a:cs typeface="Palatino"/>
                            </a:rPr>
                            <m:t>𝑉</m:t>
                          </m:r>
                        </m:e>
                        <m:sub>
                          <m:r>
                            <a:rPr lang="en-US" i="1">
                              <a:latin typeface="Cambria Math" panose="02040503050406030204" pitchFamily="18" charset="0"/>
                              <a:cs typeface="Palatino"/>
                            </a:rPr>
                            <m:t>𝑘</m:t>
                          </m:r>
                        </m:sub>
                      </m:sSub>
                      <m:r>
                        <a:rPr lang="en-US" i="1">
                          <a:latin typeface="Cambria Math" panose="02040503050406030204" pitchFamily="18" charset="0"/>
                          <a:cs typeface="Palatino"/>
                        </a:rPr>
                        <m:t>(</m:t>
                      </m:r>
                      <m:r>
                        <a:rPr lang="en-US" i="1">
                          <a:latin typeface="Cambria Math" panose="02040503050406030204" pitchFamily="18" charset="0"/>
                          <a:cs typeface="Palatino"/>
                        </a:rPr>
                        <m:t>𝑠</m:t>
                      </m:r>
                      <m:r>
                        <a:rPr lang="en-US" i="1">
                          <a:latin typeface="Cambria Math" panose="02040503050406030204" pitchFamily="18" charset="0"/>
                          <a:cs typeface="Palatino"/>
                        </a:rPr>
                        <m:t>′)]</m:t>
                      </m:r>
                    </m:oMath>
                  </m:oMathPara>
                </a14:m>
                <a:endParaRPr lang="en-US" dirty="0"/>
              </a:p>
              <a:p>
                <a:endParaRPr lang="en-US" dirty="0"/>
              </a:p>
              <a:p>
                <a:endParaRPr lang="en-SE" dirty="0"/>
              </a:p>
            </p:txBody>
          </p:sp>
        </mc:Choice>
        <mc:Fallback xmlns="">
          <p:sp>
            <p:nvSpPr>
              <p:cNvPr id="3" name="Notes Placeholder 2"/>
              <p:cNvSpPr>
                <a:spLocks noGrp="1"/>
              </p:cNvSpPr>
              <p:nvPr>
                <p:ph type="body" idx="1"/>
              </p:nvPr>
            </p:nvSpPr>
            <p:spPr/>
            <p:txBody>
              <a:bodyPr/>
              <a:lstStyle/>
              <a:p>
                <a:r>
                  <a:rPr lang="en-US" dirty="0"/>
                  <a:t>Turn recursive Bellman equations into updates</a:t>
                </a:r>
              </a:p>
              <a:p>
                <a:r>
                  <a:rPr lang="en-US" dirty="0"/>
                  <a:t>	(like value iteration)</a:t>
                </a:r>
              </a:p>
              <a:p>
                <a:endParaRPr lang="en-US" dirty="0"/>
              </a:p>
              <a:p>
                <a:r>
                  <a:rPr lang="en-US" i="0">
                    <a:latin typeface="Cambria Math" panose="02040503050406030204" pitchFamily="18" charset="0"/>
                    <a:cs typeface="Palatino"/>
                  </a:rPr>
                  <a:t>𝑉_</a:t>
                </a:r>
                <a:r>
                  <a:rPr lang="en-US" b="0" i="0">
                    <a:latin typeface="Cambria Math" panose="02040503050406030204" pitchFamily="18" charset="0"/>
                    <a:cs typeface="Palatino"/>
                  </a:rPr>
                  <a:t>0^</a:t>
                </a:r>
                <a:r>
                  <a:rPr lang="en-US" i="0">
                    <a:latin typeface="Cambria Math" panose="02040503050406030204" pitchFamily="18" charset="0"/>
                    <a:cs typeface="Palatino"/>
                  </a:rPr>
                  <a:t>𝜋 </a:t>
                </a:r>
                <a:r>
                  <a:rPr lang="en-US" i="0">
                    <a:latin typeface="Cambria Math" panose="02040503050406030204" pitchFamily="18" charset="0"/>
                  </a:rPr>
                  <a:t>(</a:t>
                </a:r>
                <a:r>
                  <a:rPr lang="en-US" i="0">
                    <a:latin typeface="Cambria Math" panose="02040503050406030204" pitchFamily="18" charset="0"/>
                    <a:cs typeface="Palatino"/>
                  </a:rPr>
                  <a:t>𝑠)</a:t>
                </a:r>
                <a:r>
                  <a:rPr lang="en-US" b="0" i="0">
                    <a:latin typeface="Cambria Math" panose="02040503050406030204" pitchFamily="18" charset="0"/>
                    <a:cs typeface="Palatino"/>
                  </a:rPr>
                  <a:t>=0</a:t>
                </a:r>
                <a:endParaRPr lang="en-US" i="1" dirty="0">
                  <a:latin typeface="Cambria Math" panose="02040503050406030204" pitchFamily="18" charset="0"/>
                  <a:cs typeface="Palatino"/>
                </a:endParaRPr>
              </a:p>
              <a:p>
                <a:r>
                  <a:rPr lang="en-US" i="0">
                    <a:latin typeface="Cambria Math" panose="02040503050406030204" pitchFamily="18" charset="0"/>
                    <a:cs typeface="Palatino"/>
                  </a:rPr>
                  <a:t>𝑉_(𝑘+1)^𝜋 </a:t>
                </a:r>
                <a:r>
                  <a:rPr lang="en-US" i="0">
                    <a:latin typeface="Cambria Math" panose="02040503050406030204" pitchFamily="18" charset="0"/>
                  </a:rPr>
                  <a:t>(</a:t>
                </a:r>
                <a:r>
                  <a:rPr lang="en-US" i="0">
                    <a:latin typeface="Cambria Math" panose="02040503050406030204" pitchFamily="18" charset="0"/>
                    <a:cs typeface="Palatino"/>
                  </a:rPr>
                  <a:t>𝑠)=</a:t>
                </a:r>
                <a:r>
                  <a:rPr lang="en-US" i="0">
                    <a:latin typeface="Cambria Math" panose="02040503050406030204" pitchFamily="18" charset="0"/>
                  </a:rPr>
                  <a:t>∑_</a:t>
                </a:r>
                <a:r>
                  <a:rPr lang="en-US" i="0">
                    <a:latin typeface="Cambria Math" panose="02040503050406030204" pitchFamily="18" charset="0"/>
                    <a:cs typeface="Palatino"/>
                  </a:rPr>
                  <a:t>𝑠′▒𝑇(𝑠,𝜋(𝑠),𝑠^′ ) [𝑅(𝑠,𝜋(𝑠),𝑠^′</a:t>
                </a:r>
                <a:r>
                  <a:rPr lang="en-US" b="0" i="0">
                    <a:latin typeface="Cambria Math" panose="02040503050406030204" pitchFamily="18" charset="0"/>
                    <a:cs typeface="Palatino"/>
                  </a:rPr>
                  <a:t>)</a:t>
                </a:r>
                <a:r>
                  <a:rPr lang="en-US" i="0">
                    <a:latin typeface="Cambria Math" panose="02040503050406030204" pitchFamily="18" charset="0"/>
                    <a:cs typeface="Palatino"/>
                  </a:rPr>
                  <a:t>+𝛾𝑉_𝑘 (𝑠′)]</a:t>
                </a:r>
                <a:endParaRPr lang="en-US" dirty="0"/>
              </a:p>
              <a:p>
                <a:endParaRPr lang="en-US" dirty="0"/>
              </a:p>
              <a:p>
                <a:endParaRPr lang="en-SE" dirty="0"/>
              </a:p>
            </p:txBody>
          </p:sp>
        </mc:Fallback>
      </mc:AlternateContent>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24</a:t>
            </a:fld>
            <a:endParaRPr lang="en-US" altLang="zh-CN"/>
          </a:p>
        </p:txBody>
      </p:sp>
    </p:spTree>
    <p:extLst>
      <p:ext uri="{BB962C8B-B14F-4D97-AF65-F5344CB8AC3E}">
        <p14:creationId xmlns:p14="http://schemas.microsoft.com/office/powerpoint/2010/main" val="125541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 the back diagrams, BF denotes Branching Factor of backup diagram.</a:t>
            </a:r>
          </a:p>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25</a:t>
            </a:fld>
            <a:endParaRPr lang="en-US" altLang="zh-CN"/>
          </a:p>
        </p:txBody>
      </p:sp>
    </p:spTree>
    <p:extLst>
      <p:ext uri="{BB962C8B-B14F-4D97-AF65-F5344CB8AC3E}">
        <p14:creationId xmlns:p14="http://schemas.microsoft.com/office/powerpoint/2010/main" val="4114102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lnSpc>
                    <a:spcPct val="80000"/>
                  </a:lnSpc>
                </a:pPr>
                <a:r>
                  <a:rPr lang="en-US" dirty="0"/>
                  <a:t>Model-based</a:t>
                </a:r>
              </a:p>
              <a:p>
                <a:pPr lvl="1">
                  <a:lnSpc>
                    <a:spcPct val="80000"/>
                  </a:lnSpc>
                </a:pPr>
                <a:r>
                  <a:rPr lang="en-US" dirty="0"/>
                  <a:t>Learn MDP model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oMath>
                </a14:m>
                <a:r>
                  <a:rPr lang="en-US" dirty="0"/>
                  <a:t>, then solve for the optimal policy with PI or VI.</a:t>
                </a:r>
              </a:p>
              <a:p>
                <a:pPr>
                  <a:lnSpc>
                    <a:spcPct val="80000"/>
                  </a:lnSpc>
                </a:pPr>
                <a:r>
                  <a:rPr lang="en-US" dirty="0"/>
                  <a:t>Model-free</a:t>
                </a:r>
              </a:p>
              <a:p>
                <a:pPr lvl="1">
                  <a:lnSpc>
                    <a:spcPct val="80000"/>
                  </a:lnSpc>
                </a:pPr>
                <a:r>
                  <a:rPr lang="en-US" dirty="0"/>
                  <a:t> Learn the optimal policy without learning MDP.</a:t>
                </a:r>
                <a:endParaRPr lang="en-SE"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MPC is model-based; PID can be model-based or model-free </a:t>
                </a:r>
                <a14:m>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𝑡</m:t>
                            </m:r>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𝑡</m:t>
                            </m:r>
                          </m:sub>
                        </m:sSub>
                      </m:e>
                    </m:d>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𝜋</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i="1">
                        <a:latin typeface="Cambria Math" panose="02040503050406030204" pitchFamily="18" charset="0"/>
                      </a:rPr>
                      <m:t>𝜃</m:t>
                    </m:r>
                    <m:r>
                      <a:rPr lang="en-US" b="0" i="1" smtClean="0">
                        <a:latin typeface="Cambria Math" panose="02040503050406030204" pitchFamily="18" charset="0"/>
                      </a:rPr>
                      <m:t>)</m:t>
                    </m:r>
                  </m:oMath>
                </a14:m>
                <a:r>
                  <a:rPr lang="en-US" dirty="0"/>
                  <a:t> Estimate value </a:t>
                </a:r>
                <a14:m>
                  <m:oMath xmlns:m="http://schemas.openxmlformats.org/officeDocument/2006/math">
                    <m:r>
                      <a:rPr lang="en-US" b="0" i="1" smtClean="0">
                        <a:latin typeface="Cambria Math" panose="02040503050406030204" pitchFamily="18" charset="0"/>
                      </a:rPr>
                      <m:t>𝐽</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oMath>
                </a14:m>
                <a:r>
                  <a:rPr lang="en-US" dirty="0"/>
                  <a:t> and optimize it, without knowledge of model </a:t>
                </a:r>
                <a14:m>
                  <m:oMath xmlns:m="http://schemas.openxmlformats.org/officeDocument/2006/math">
                    <m:r>
                      <a:rPr lang="en-US" i="1">
                        <a:latin typeface="Cambria Math" panose="02040503050406030204" pitchFamily="18" charset="0"/>
                      </a:rPr>
                      <m:t>𝑃</m:t>
                    </m:r>
                  </m:oMath>
                </a14:m>
                <a:r>
                  <a:rPr lang="en-US" dirty="0"/>
                  <a:t>Q-Learning/DQN, Policy Gradient, Imitation Learning…  </a:t>
                </a:r>
                <a14:m>
                  <m:oMath xmlns:m="http://schemas.openxmlformats.org/officeDocument/2006/math">
                    <m:r>
                      <a:rPr lang="en-US" i="1" smtClean="0">
                        <a:latin typeface="Cambria Math" panose="02040503050406030204" pitchFamily="18" charset="0"/>
                      </a:rPr>
                      <m:t>𝜃</m:t>
                    </m:r>
                  </m:oMath>
                </a14:m>
                <a:r>
                  <a:rPr lang="en-US" dirty="0"/>
                  <a:t> denotes model params, e.g., edge weights in a DNN.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SE"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SE" dirty="0"/>
              </a:p>
            </p:txBody>
          </p:sp>
        </mc:Choice>
        <mc:Fallback xmlns="">
          <p:sp>
            <p:nvSpPr>
              <p:cNvPr id="3" name="Notes Placeholder 2"/>
              <p:cNvSpPr>
                <a:spLocks noGrp="1"/>
              </p:cNvSpPr>
              <p:nvPr>
                <p:ph type="body" idx="1"/>
              </p:nvPr>
            </p:nvSpPr>
            <p:spPr/>
            <p:txBody>
              <a:bodyPr/>
              <a:lstStyle/>
              <a:p>
                <a:pPr>
                  <a:lnSpc>
                    <a:spcPct val="80000"/>
                  </a:lnSpc>
                </a:pPr>
                <a:r>
                  <a:rPr lang="en-US" dirty="0"/>
                  <a:t>Model-based</a:t>
                </a:r>
              </a:p>
              <a:p>
                <a:pPr lvl="1">
                  <a:lnSpc>
                    <a:spcPct val="80000"/>
                  </a:lnSpc>
                </a:pPr>
                <a:r>
                  <a:rPr lang="en-US" dirty="0"/>
                  <a:t>Learn MDP model </a:t>
                </a:r>
                <a:r>
                  <a:rPr lang="en-US" i="0">
                    <a:latin typeface="Cambria Math" panose="02040503050406030204" pitchFamily="18" charset="0"/>
                  </a:rPr>
                  <a:t>𝑝(𝑟,𝑠′│𝑠,𝑎)</a:t>
                </a:r>
                <a:r>
                  <a:rPr lang="en-US" dirty="0"/>
                  <a:t>, then solve for the optimal policy with PI or VI.</a:t>
                </a:r>
              </a:p>
              <a:p>
                <a:pPr>
                  <a:lnSpc>
                    <a:spcPct val="80000"/>
                  </a:lnSpc>
                </a:pPr>
                <a:r>
                  <a:rPr lang="en-US" dirty="0"/>
                  <a:t>Model-free</a:t>
                </a:r>
              </a:p>
              <a:p>
                <a:pPr lvl="1">
                  <a:lnSpc>
                    <a:spcPct val="80000"/>
                  </a:lnSpc>
                </a:pPr>
                <a:r>
                  <a:rPr lang="en-US" dirty="0"/>
                  <a:t> Learn the optimal policy without learning MDP.</a:t>
                </a:r>
                <a:endParaRPr lang="en-SE"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MPC is model-based; PID can be model-based or model-free </a:t>
                </a:r>
                <a:r>
                  <a:rPr lang="en-US" b="0" i="0">
                    <a:latin typeface="Cambria Math" panose="02040503050406030204" pitchFamily="18" charset="0"/>
                  </a:rPr>
                  <a:t>[𝑠_(𝑡</a:t>
                </a:r>
                <a:r>
                  <a:rPr lang="en-US" i="0">
                    <a:latin typeface="Cambria Math" panose="02040503050406030204" pitchFamily="18" charset="0"/>
                  </a:rPr>
                  <a:t>+1</a:t>
                </a:r>
                <a:r>
                  <a:rPr lang="en-US" b="0" i="0">
                    <a:latin typeface="Cambria Math" panose="02040503050406030204" pitchFamily="18" charset="0"/>
                  </a:rPr>
                  <a:t>),𝑟_𝑡 ]∼𝑃(⋅|𝑠_𝑡,𝑎_𝑡;𝜃)</a:t>
                </a:r>
                <a:r>
                  <a:rPr lang="en-US" dirty="0"/>
                  <a:t> </a:t>
                </a:r>
                <a:r>
                  <a:rPr lang="en-US" b="0" i="0">
                    <a:latin typeface="Cambria Math" panose="02040503050406030204" pitchFamily="18" charset="0"/>
                  </a:rPr>
                  <a:t>𝑎_𝑡=𝜋(𝑠_𝑡,</a:t>
                </a:r>
                <a:r>
                  <a:rPr lang="en-US" i="0">
                    <a:latin typeface="Cambria Math" panose="02040503050406030204" pitchFamily="18" charset="0"/>
                  </a:rPr>
                  <a:t>𝜃</a:t>
                </a:r>
                <a:r>
                  <a:rPr lang="en-US" b="0" i="0">
                    <a:latin typeface="Cambria Math" panose="02040503050406030204" pitchFamily="18" charset="0"/>
                  </a:rPr>
                  <a:t>)</a:t>
                </a:r>
                <a:r>
                  <a:rPr lang="en-US" dirty="0"/>
                  <a:t> Estimate value </a:t>
                </a:r>
                <a:r>
                  <a:rPr lang="en-US" b="0" i="0">
                    <a:latin typeface="Cambria Math" panose="02040503050406030204" pitchFamily="18" charset="0"/>
                  </a:rPr>
                  <a:t>𝐽(𝜃)</a:t>
                </a:r>
                <a:r>
                  <a:rPr lang="en-US" dirty="0"/>
                  <a:t> and optimize it, without knowledge of model </a:t>
                </a:r>
                <a:r>
                  <a:rPr lang="en-US" i="0">
                    <a:latin typeface="Cambria Math" panose="02040503050406030204" pitchFamily="18" charset="0"/>
                  </a:rPr>
                  <a:t>𝑃</a:t>
                </a:r>
                <a:r>
                  <a:rPr lang="en-US" dirty="0"/>
                  <a:t>Q-Learning/DQN, Policy Gradient, Imitation Learning…  </a:t>
                </a:r>
                <a:r>
                  <a:rPr lang="en-US" i="0">
                    <a:latin typeface="Cambria Math" panose="02040503050406030204" pitchFamily="18" charset="0"/>
                  </a:rPr>
                  <a:t>𝜃</a:t>
                </a:r>
                <a:r>
                  <a:rPr lang="en-US" dirty="0"/>
                  <a:t> denotes model params, e.g., edge weights in a DNN.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SE"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SE" dirty="0"/>
              </a:p>
            </p:txBody>
          </p:sp>
        </mc:Fallback>
      </mc:AlternateContent>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2</a:t>
            </a:fld>
            <a:endParaRPr lang="en-US" altLang="zh-CN"/>
          </a:p>
        </p:txBody>
      </p:sp>
    </p:spTree>
    <p:extLst>
      <p:ext uri="{BB962C8B-B14F-4D97-AF65-F5344CB8AC3E}">
        <p14:creationId xmlns:p14="http://schemas.microsoft.com/office/powerpoint/2010/main" val="3635075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terminal state is shown in two places, </a:t>
            </a:r>
          </a:p>
          <a:p>
            <a:r>
              <a:rPr lang="en-US" dirty="0"/>
              <a:t>but formally it is the same state.  </a:t>
            </a:r>
          </a:p>
          <a:p>
            <a:r>
              <a:rPr lang="en-US" dirty="0"/>
              <a:t>Since the problem is episodic, </a:t>
            </a:r>
          </a:p>
          <a:p>
            <a:r>
              <a:rPr lang="en-US" dirty="0"/>
              <a:t>let's consider the undiscounted case of gamma equals 1. </a:t>
            </a:r>
          </a:p>
          <a:p>
            <a:endParaRPr lang="en-US" dirty="0"/>
          </a:p>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27</a:t>
            </a:fld>
            <a:endParaRPr lang="en-US" altLang="zh-CN"/>
          </a:p>
        </p:txBody>
      </p:sp>
    </p:spTree>
    <p:extLst>
      <p:ext uri="{BB962C8B-B14F-4D97-AF65-F5344CB8AC3E}">
        <p14:creationId xmlns:p14="http://schemas.microsoft.com/office/powerpoint/2010/main" val="7978379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Consider each direction in the order (</a:t>
            </a:r>
            <a:r>
              <a:rPr lang="en-US" dirty="0"/>
              <a:t>left, right, up, down). </a:t>
            </a:r>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28</a:t>
            </a:fld>
            <a:endParaRPr lang="en-US" altLang="zh-CN"/>
          </a:p>
        </p:txBody>
      </p:sp>
    </p:spTree>
    <p:extLst>
      <p:ext uri="{BB962C8B-B14F-4D97-AF65-F5344CB8AC3E}">
        <p14:creationId xmlns:p14="http://schemas.microsoft.com/office/powerpoint/2010/main" val="178099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Sent email to author</a:t>
            </a:r>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29</a:t>
            </a:fld>
            <a:endParaRPr lang="en-US" altLang="zh-CN"/>
          </a:p>
        </p:txBody>
      </p:sp>
    </p:spTree>
    <p:extLst>
      <p:ext uri="{BB962C8B-B14F-4D97-AF65-F5344CB8AC3E}">
        <p14:creationId xmlns:p14="http://schemas.microsoft.com/office/powerpoint/2010/main" val="1654494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XXX For the same policy, the same set of linear equations, why would VF keep changing? Is it only for GPI where PE is not to convergence?</a:t>
            </a:r>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36</a:t>
            </a:fld>
            <a:endParaRPr lang="en-US" altLang="zh-CN"/>
          </a:p>
        </p:txBody>
      </p:sp>
    </p:spTree>
    <p:extLst>
      <p:ext uri="{BB962C8B-B14F-4D97-AF65-F5344CB8AC3E}">
        <p14:creationId xmlns:p14="http://schemas.microsoft.com/office/powerpoint/2010/main" val="27223209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Computing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𝜋</m:t>
                        </m:r>
                      </m:sub>
                    </m:sSub>
                    <m:r>
                      <a:rPr lang="en-US" i="1" dirty="0">
                        <a:latin typeface="Cambria Math" panose="02040503050406030204" pitchFamily="18" charset="0"/>
                      </a:rPr>
                      <m:t>(</m:t>
                    </m:r>
                    <m:r>
                      <a:rPr lang="en-US" i="1" dirty="0">
                        <a:latin typeface="Cambria Math" panose="02040503050406030204" pitchFamily="18" charset="0"/>
                      </a:rPr>
                      <m:t>𝑠</m:t>
                    </m:r>
                    <m:r>
                      <a:rPr lang="en-US" i="1" dirty="0">
                        <a:latin typeface="Cambria Math" panose="02040503050406030204" pitchFamily="18" charset="0"/>
                      </a:rPr>
                      <m:t>)</m:t>
                    </m:r>
                  </m:oMath>
                </a14:m>
                <a:r>
                  <a:rPr lang="en-US" dirty="0"/>
                  <a:t> or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m:t>
                        </m:r>
                      </m:sub>
                    </m:sSub>
                    <m:r>
                      <a:rPr lang="en-US" i="1" dirty="0">
                        <a:latin typeface="Cambria Math" panose="02040503050406030204" pitchFamily="18" charset="0"/>
                      </a:rPr>
                      <m:t>(</m:t>
                    </m:r>
                    <m:r>
                      <a:rPr lang="en-US" i="1" dirty="0">
                        <a:latin typeface="Cambria Math" panose="02040503050406030204" pitchFamily="18" charset="0"/>
                      </a:rPr>
                      <m:t>𝑠</m:t>
                    </m:r>
                    <m:r>
                      <a:rPr lang="en-US" i="1" dirty="0">
                        <a:latin typeface="Cambria Math" panose="02040503050406030204" pitchFamily="18" charset="0"/>
                      </a:rPr>
                      <m:t>)</m:t>
                    </m:r>
                  </m:oMath>
                </a14:m>
                <a:r>
                  <a:rPr lang="en-US" dirty="0"/>
                  <a:t>: </a:t>
                </a:r>
                <a14:m>
                  <m:oMath xmlns:m="http://schemas.openxmlformats.org/officeDocument/2006/math">
                    <m:r>
                      <a:rPr lang="en-US" i="1" dirty="0">
                        <a:latin typeface="Cambria Math" panose="02040503050406030204" pitchFamily="18" charset="0"/>
                      </a:rPr>
                      <m:t>𝑂</m:t>
                    </m:r>
                    <m:r>
                      <a:rPr lang="en-US" i="1" dirty="0">
                        <a:latin typeface="Cambria Math" panose="02040503050406030204" pitchFamily="18" charset="0"/>
                      </a:rPr>
                      <m:t>(</m:t>
                    </m:r>
                    <m:r>
                      <a:rPr lang="en-US" i="1" dirty="0">
                        <a:latin typeface="Cambria Math" panose="02040503050406030204" pitchFamily="18" charset="0"/>
                      </a:rPr>
                      <m:t>𝑚</m:t>
                    </m:r>
                    <m:sSup>
                      <m:sSupPr>
                        <m:ctrlPr>
                          <a:rPr lang="en-US" i="1" dirty="0">
                            <a:latin typeface="Cambria Math" panose="02040503050406030204" pitchFamily="18" charset="0"/>
                          </a:rPr>
                        </m:ctrlPr>
                      </m:sSupPr>
                      <m:e>
                        <m:r>
                          <a:rPr lang="en-US" i="1" dirty="0">
                            <a:latin typeface="Cambria Math" panose="02040503050406030204" pitchFamily="18" charset="0"/>
                          </a:rPr>
                          <m:t>𝑛</m:t>
                        </m:r>
                      </m:e>
                      <m:sup>
                        <m:r>
                          <a:rPr lang="en-US" i="1" dirty="0">
                            <a:latin typeface="Cambria Math" panose="02040503050406030204" pitchFamily="18" charset="0"/>
                          </a:rPr>
                          <m:t>2</m:t>
                        </m:r>
                      </m:sup>
                    </m:sSup>
                    <m:r>
                      <a:rPr lang="en-US" i="1" dirty="0">
                        <a:latin typeface="Cambria Math" panose="02040503050406030204" pitchFamily="18" charset="0"/>
                      </a:rPr>
                      <m:t>)</m:t>
                    </m:r>
                  </m:oMath>
                </a14:m>
                <a:r>
                  <a:rPr lang="en-US" dirty="0"/>
                  <a:t> per iteration, for </a:t>
                </a:r>
                <a14:m>
                  <m:oMath xmlns:m="http://schemas.openxmlformats.org/officeDocument/2006/math">
                    <m:r>
                      <a:rPr lang="en-US" i="1" dirty="0">
                        <a:latin typeface="Cambria Math" panose="02040503050406030204" pitchFamily="18" charset="0"/>
                      </a:rPr>
                      <m:t>𝑚</m:t>
                    </m:r>
                  </m:oMath>
                </a14:m>
                <a:r>
                  <a:rPr lang="en-US" dirty="0"/>
                  <a:t> actions and </a:t>
                </a:r>
                <a14:m>
                  <m:oMath xmlns:m="http://schemas.openxmlformats.org/officeDocument/2006/math">
                    <m:r>
                      <a:rPr lang="en-US" i="1" dirty="0">
                        <a:latin typeface="Cambria Math" panose="02040503050406030204" pitchFamily="18" charset="0"/>
                      </a:rPr>
                      <m:t>𝑛</m:t>
                    </m:r>
                  </m:oMath>
                </a14:m>
                <a:r>
                  <a:rPr lang="en-US" dirty="0"/>
                  <a:t> states.</a:t>
                </a:r>
              </a:p>
              <a:p>
                <a:r>
                  <a:rPr lang="en-US" dirty="0"/>
                  <a:t>Computing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oMath>
                </a14:m>
                <a:r>
                  <a:rPr lang="en-US" dirty="0"/>
                  <a:t> or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m:t>
                        </m:r>
                      </m:sub>
                    </m:sSub>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oMath>
                </a14:m>
                <a:r>
                  <a:rPr lang="en-US" dirty="0"/>
                  <a:t>: Complexity </a:t>
                </a:r>
                <a14:m>
                  <m:oMath xmlns:m="http://schemas.openxmlformats.org/officeDocument/2006/math">
                    <m:r>
                      <a:rPr lang="en-US" i="1" dirty="0">
                        <a:latin typeface="Cambria Math" panose="02040503050406030204" pitchFamily="18" charset="0"/>
                      </a:rPr>
                      <m:t>𝑂</m:t>
                    </m:r>
                    <m:r>
                      <a:rPr lang="en-US" i="1" dirty="0">
                        <a:latin typeface="Cambria Math" panose="02040503050406030204" pitchFamily="18" charset="0"/>
                      </a:rPr>
                      <m:t>(</m:t>
                    </m:r>
                    <m:sSup>
                      <m:sSupPr>
                        <m:ctrlPr>
                          <a:rPr lang="en-US" i="1" dirty="0">
                            <a:latin typeface="Cambria Math" panose="02040503050406030204" pitchFamily="18" charset="0"/>
                          </a:rPr>
                        </m:ctrlPr>
                      </m:sSupPr>
                      <m:e>
                        <m:r>
                          <a:rPr lang="en-US" i="1" dirty="0">
                            <a:latin typeface="Cambria Math" panose="02040503050406030204" pitchFamily="18" charset="0"/>
                          </a:rPr>
                          <m:t>𝑚</m:t>
                        </m:r>
                      </m:e>
                      <m:sup>
                        <m:r>
                          <a:rPr lang="en-US" i="1" dirty="0">
                            <a:latin typeface="Cambria Math" panose="02040503050406030204" pitchFamily="18" charset="0"/>
                          </a:rPr>
                          <m:t>2</m:t>
                        </m:r>
                      </m:sup>
                    </m:sSup>
                    <m:sSup>
                      <m:sSupPr>
                        <m:ctrlPr>
                          <a:rPr lang="en-US" i="1" dirty="0">
                            <a:latin typeface="Cambria Math" panose="02040503050406030204" pitchFamily="18" charset="0"/>
                          </a:rPr>
                        </m:ctrlPr>
                      </m:sSupPr>
                      <m:e>
                        <m:r>
                          <a:rPr lang="en-US" i="1" dirty="0">
                            <a:latin typeface="Cambria Math" panose="02040503050406030204" pitchFamily="18" charset="0"/>
                          </a:rPr>
                          <m:t>𝑛</m:t>
                        </m:r>
                      </m:e>
                      <m:sup>
                        <m:r>
                          <a:rPr lang="en-US" i="1" dirty="0">
                            <a:latin typeface="Cambria Math" panose="02040503050406030204" pitchFamily="18" charset="0"/>
                          </a:rPr>
                          <m:t>2</m:t>
                        </m:r>
                      </m:sup>
                    </m:sSup>
                    <m:r>
                      <a:rPr lang="en-US" i="1" dirty="0">
                        <a:latin typeface="Cambria Math" panose="02040503050406030204" pitchFamily="18" charset="0"/>
                      </a:rPr>
                      <m:t>)</m:t>
                    </m:r>
                  </m:oMath>
                </a14:m>
                <a:r>
                  <a:rPr lang="en-US" dirty="0"/>
                  <a:t> per iteration.</a:t>
                </a:r>
              </a:p>
              <a:p>
                <a:endParaRPr lang="en-SE" dirty="0"/>
              </a:p>
              <a:p>
                <a:endParaRPr lang="en-SE" dirty="0"/>
              </a:p>
            </p:txBody>
          </p:sp>
        </mc:Choice>
        <mc:Fallback xmlns="">
          <p:sp>
            <p:nvSpPr>
              <p:cNvPr id="3" name="Notes Placeholder 2"/>
              <p:cNvSpPr>
                <a:spLocks noGrp="1"/>
              </p:cNvSpPr>
              <p:nvPr>
                <p:ph type="body" idx="1"/>
              </p:nvPr>
            </p:nvSpPr>
            <p:spPr/>
            <p:txBody>
              <a:bodyPr/>
              <a:lstStyle/>
              <a:p>
                <a:r>
                  <a:rPr lang="en-US" dirty="0"/>
                  <a:t>Computing </a:t>
                </a:r>
                <a:r>
                  <a:rPr lang="en-US" i="0" dirty="0">
                    <a:latin typeface="Cambria Math" panose="02040503050406030204" pitchFamily="18" charset="0"/>
                  </a:rPr>
                  <a:t>𝑣_𝜋 (𝑠)</a:t>
                </a:r>
                <a:r>
                  <a:rPr lang="en-US" dirty="0"/>
                  <a:t> or </a:t>
                </a:r>
                <a:r>
                  <a:rPr lang="en-US" i="0" dirty="0">
                    <a:latin typeface="Cambria Math" panose="02040503050406030204" pitchFamily="18" charset="0"/>
                  </a:rPr>
                  <a:t>𝑣_∗ (𝑠)</a:t>
                </a:r>
                <a:r>
                  <a:rPr lang="en-US" dirty="0"/>
                  <a:t>: </a:t>
                </a:r>
                <a:r>
                  <a:rPr lang="en-US" i="0" dirty="0">
                    <a:latin typeface="Cambria Math" panose="02040503050406030204" pitchFamily="18" charset="0"/>
                  </a:rPr>
                  <a:t>𝑂(𝑚𝑛^2)</a:t>
                </a:r>
                <a:r>
                  <a:rPr lang="en-US" dirty="0"/>
                  <a:t> per iteration, for </a:t>
                </a:r>
                <a:r>
                  <a:rPr lang="en-US" i="0" dirty="0">
                    <a:latin typeface="Cambria Math" panose="02040503050406030204" pitchFamily="18" charset="0"/>
                  </a:rPr>
                  <a:t>𝑚</a:t>
                </a:r>
                <a:r>
                  <a:rPr lang="en-US" dirty="0"/>
                  <a:t> actions and </a:t>
                </a:r>
                <a:r>
                  <a:rPr lang="en-US" i="0" dirty="0">
                    <a:latin typeface="Cambria Math" panose="02040503050406030204" pitchFamily="18" charset="0"/>
                  </a:rPr>
                  <a:t>𝑛</a:t>
                </a:r>
                <a:r>
                  <a:rPr lang="en-US" dirty="0"/>
                  <a:t> states.</a:t>
                </a:r>
              </a:p>
              <a:p>
                <a:r>
                  <a:rPr lang="en-US" dirty="0"/>
                  <a:t>Computing </a:t>
                </a:r>
                <a:r>
                  <a:rPr lang="en-US" i="0">
                    <a:latin typeface="Cambria Math" panose="02040503050406030204" pitchFamily="18" charset="0"/>
                  </a:rPr>
                  <a:t>𝑞_𝜋 (𝑠,𝑎)</a:t>
                </a:r>
                <a:r>
                  <a:rPr lang="en-US" dirty="0"/>
                  <a:t> or </a:t>
                </a:r>
                <a:r>
                  <a:rPr lang="en-US" i="0">
                    <a:latin typeface="Cambria Math" panose="02040503050406030204" pitchFamily="18" charset="0"/>
                  </a:rPr>
                  <a:t>𝑞_∗ (𝑠,𝑎)</a:t>
                </a:r>
                <a:r>
                  <a:rPr lang="en-US" dirty="0"/>
                  <a:t>: Complexity </a:t>
                </a:r>
                <a:r>
                  <a:rPr lang="en-US" i="0" dirty="0">
                    <a:latin typeface="Cambria Math" panose="02040503050406030204" pitchFamily="18" charset="0"/>
                  </a:rPr>
                  <a:t>𝑂(𝑚^2 𝑛^2)</a:t>
                </a:r>
                <a:r>
                  <a:rPr lang="en-US" dirty="0"/>
                  <a:t> per iteration.</a:t>
                </a:r>
              </a:p>
              <a:p>
                <a:endParaRPr lang="en-SE" dirty="0"/>
              </a:p>
              <a:p>
                <a:endParaRPr lang="en-SE" dirty="0"/>
              </a:p>
            </p:txBody>
          </p:sp>
        </mc:Fallback>
      </mc:AlternateContent>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39</a:t>
            </a:fld>
            <a:endParaRPr lang="en-US" altLang="zh-CN"/>
          </a:p>
        </p:txBody>
      </p:sp>
    </p:spTree>
    <p:extLst>
      <p:ext uri="{BB962C8B-B14F-4D97-AF65-F5344CB8AC3E}">
        <p14:creationId xmlns:p14="http://schemas.microsoft.com/office/powerpoint/2010/main" val="3298405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𝛾</m:t>
                      </m:r>
                      <m:r>
                        <a:rPr lang="en-US" b="0" i="1" smtClean="0">
                          <a:latin typeface="Cambria Math" panose="02040503050406030204" pitchFamily="18" charset="0"/>
                        </a:rPr>
                        <m:t>=0.9</m:t>
                      </m:r>
                    </m:oMath>
                  </m:oMathPara>
                </a14:m>
                <a:endParaRPr lang="en-U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limLow>
                        <m:limLowPr>
                          <m:ctrlPr>
                            <a:rPr lang="en-US" i="1" smtClean="0">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𝑎</m:t>
                          </m:r>
                        </m:lim>
                      </m:limLow>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r>
                        <a:rPr lang="en-US" b="0" i="1" smtClean="0">
                          <a:latin typeface="Cambria Math" panose="02040503050406030204" pitchFamily="18" charset="0"/>
                        </a:rPr>
                        <m:t>=</m:t>
                      </m:r>
                    </m:oMath>
                  </m:oMathPara>
                </a14:m>
                <a:endParaRPr lang="en-US" dirty="0"/>
              </a:p>
              <a:p>
                <a:pPr/>
                <a14:m>
                  <m:oMathPara xmlns:m="http://schemas.openxmlformats.org/officeDocument/2006/math">
                    <m:oMathParaPr>
                      <m:jc m:val="centerGroup"/>
                    </m:oMathParaPr>
                    <m:oMath xmlns:m="http://schemas.openxmlformats.org/officeDocument/2006/math">
                      <m:nary>
                        <m:naryPr>
                          <m:chr m:val="∑"/>
                          <m:supHide m:val="on"/>
                          <m:ctrlPr>
                            <a:rPr lang="en-US" i="1" smtClean="0">
                              <a:latin typeface="Cambria Math" panose="02040503050406030204" pitchFamily="18" charset="0"/>
                            </a:rPr>
                          </m:ctrlPr>
                        </m:naryPr>
                        <m:sub>
                          <m:r>
                            <a:rPr lang="en-US" i="1">
                              <a:latin typeface="Cambria Math" panose="02040503050406030204" pitchFamily="18" charset="0"/>
                            </a:rPr>
                            <m:t>𝑎</m:t>
                          </m:r>
                        </m:sub>
                        <m:sup/>
                        <m:e>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𝑎</m:t>
                              </m:r>
                            </m:e>
                            <m:e>
                              <m:r>
                                <a:rPr lang="en-US" i="1">
                                  <a:latin typeface="Cambria Math" panose="02040503050406030204" pitchFamily="18" charset="0"/>
                                </a:rPr>
                                <m:t>𝑠</m:t>
                              </m:r>
                            </m:e>
                          </m:d>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e>
                      </m:nary>
                      <m:r>
                        <a:rPr lang="en-US" b="0" i="1" smtClean="0">
                          <a:latin typeface="Cambria Math" panose="02040503050406030204" pitchFamily="18" charset="0"/>
                        </a:rPr>
                        <m:t>=</m:t>
                      </m:r>
                    </m:oMath>
                  </m:oMathPara>
                </a14:m>
                <a:endParaRPr lang="en-US" dirty="0"/>
              </a:p>
              <a:p>
                <a:pPr lvl="1"/>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𝑎</m:t>
                          </m:r>
                        </m:lim>
                      </m:limLow>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𝑟</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sub>
                        <m:sup/>
                        <m:e>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e>
                      </m:nary>
                      <m:d>
                        <m:dPr>
                          <m:begChr m:val="["/>
                          <m:endChr m:val="]"/>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e>
                          </m:d>
                        </m:e>
                      </m:d>
                    </m:oMath>
                  </m:oMathPara>
                </a14:m>
                <a:endParaRPr lang="en-US" i="1" dirty="0">
                  <a:latin typeface="Cambria Math" panose="02040503050406030204" pitchFamily="18" charset="0"/>
                </a:endParaRPr>
              </a:p>
              <a:p>
                <a:r>
                  <a:rPr lang="en-US" dirty="0"/>
                  <a:t>For Deterministic Env: there is only one possible </a:t>
                </a:r>
                <a14:m>
                  <m:oMath xmlns:m="http://schemas.openxmlformats.org/officeDocument/2006/math">
                    <m:r>
                      <a:rPr lang="en-US">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r>
                      <a:rPr lang="en-US" i="1">
                        <a:latin typeface="Cambria Math" panose="02040503050406030204" pitchFamily="18" charset="0"/>
                      </a:rPr>
                      <m:t>)</m:t>
                    </m:r>
                  </m:oMath>
                </a14:m>
                <a:r>
                  <a:rPr lang="en-US" dirty="0"/>
                  <a:t> for a given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oMath>
                </a14:m>
                <a:r>
                  <a:rPr lang="en-US" dirty="0"/>
                  <a:t> (we use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𝑅</m:t>
                        </m:r>
                      </m:e>
                      <m:sub>
                        <m:r>
                          <a:rPr lang="en-US" i="1">
                            <a:latin typeface="Cambria Math" panose="02040503050406030204" pitchFamily="18" charset="0"/>
                          </a:rPr>
                          <m:t>𝑠</m:t>
                        </m:r>
                      </m:sub>
                      <m:sup>
                        <m:r>
                          <a:rPr lang="en-US" i="1">
                            <a:latin typeface="Cambria Math" panose="02040503050406030204" pitchFamily="18" charset="0"/>
                          </a:rPr>
                          <m:t>𝑎</m:t>
                        </m:r>
                      </m:sup>
                    </m:sSubSup>
                  </m:oMath>
                </a14:m>
                <a:r>
                  <a:rPr lang="en-US" dirty="0"/>
                  <a:t> to emphasize that reward </a:t>
                </a:r>
                <a14:m>
                  <m:oMath xmlns:m="http://schemas.openxmlformats.org/officeDocument/2006/math">
                    <m:r>
                      <a:rPr lang="en-US" i="1">
                        <a:latin typeface="Cambria Math" panose="02040503050406030204" pitchFamily="18" charset="0"/>
                      </a:rPr>
                      <m:t>𝑟</m:t>
                    </m:r>
                  </m:oMath>
                </a14:m>
                <a:r>
                  <a:rPr lang="en-US" dirty="0"/>
                  <a:t> is specific to this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oMath>
                </a14:m>
                <a:r>
                  <a:rPr lang="en-US" dirty="0"/>
                  <a:t>):</a:t>
                </a:r>
              </a:p>
              <a:p>
                <a:pPr lvl="1"/>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r>
                        <a:rPr lang="en-US" i="1">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𝑅</m:t>
                          </m:r>
                        </m:e>
                        <m:sub>
                          <m:r>
                            <a:rPr lang="en-US" b="0" i="1" smtClean="0">
                              <a:latin typeface="Cambria Math" panose="02040503050406030204" pitchFamily="18" charset="0"/>
                            </a:rPr>
                            <m:t>𝑠</m:t>
                          </m:r>
                        </m:sub>
                        <m:sup>
                          <m:r>
                            <a:rPr lang="en-US" b="0" i="1" smtClean="0">
                              <a:latin typeface="Cambria Math" panose="02040503050406030204" pitchFamily="18" charset="0"/>
                            </a:rPr>
                            <m:t>𝑎</m:t>
                          </m:r>
                        </m:sup>
                      </m:sSubSup>
                      <m:r>
                        <a:rPr lang="en-US" i="1">
                          <a:latin typeface="Cambria Math" panose="02040503050406030204" pitchFamily="18" charset="0"/>
                        </a:rPr>
                        <m:t>+</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d>
                    </m:oMath>
                  </m:oMathPara>
                </a14:m>
                <a:endParaRPr lang="en-US" dirty="0"/>
              </a:p>
              <a:p>
                <a:pPr lvl="1"/>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𝑅</m:t>
                          </m:r>
                        </m:e>
                        <m:sub>
                          <m:r>
                            <a:rPr lang="en-US" i="1">
                              <a:latin typeface="Cambria Math" panose="02040503050406030204" pitchFamily="18" charset="0"/>
                            </a:rPr>
                            <m:t>𝑠</m:t>
                          </m:r>
                        </m:sub>
                        <m:sup>
                          <m:r>
                            <a:rPr lang="en-US" i="1">
                              <a:latin typeface="Cambria Math" panose="02040503050406030204" pitchFamily="18" charset="0"/>
                            </a:rPr>
                            <m:t>𝑎</m:t>
                          </m:r>
                        </m:sup>
                      </m:sSubSup>
                      <m:r>
                        <a:rPr lang="en-US" i="1">
                          <a:latin typeface="Cambria Math" panose="02040503050406030204" pitchFamily="18" charset="0"/>
                        </a:rPr>
                        <m:t>+</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m:t>
                          </m:r>
                        </m:sub>
                      </m:sSub>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d>
                    </m:oMath>
                  </m:oMathPara>
                </a14:m>
                <a:endParaRPr lang="en-US" dirty="0"/>
              </a:p>
              <a:p>
                <a:endParaRPr lang="en-SE" dirty="0"/>
              </a:p>
            </p:txBody>
          </p:sp>
        </mc:Choice>
        <mc:Fallback xmlns="">
          <p:sp>
            <p:nvSpPr>
              <p:cNvPr id="3" name="Notes Placeholder 2"/>
              <p:cNvSpPr>
                <a:spLocks noGrp="1"/>
              </p:cNvSpPr>
              <p:nvPr>
                <p:ph type="body" idx="1"/>
              </p:nvPr>
            </p:nvSpPr>
            <p:spPr/>
            <p:txBody>
              <a:bodyPr/>
              <a:lstStyle/>
              <a:p>
                <a:r>
                  <a:rPr lang="en-US" i="0">
                    <a:latin typeface="Cambria Math" panose="02040503050406030204" pitchFamily="18" charset="0"/>
                  </a:rPr>
                  <a:t>max┬𝑎  𝑞_∗ (𝑠,𝑎)</a:t>
                </a:r>
                <a:r>
                  <a:rPr lang="en-US" b="0" i="0">
                    <a:latin typeface="Cambria Math" panose="02040503050406030204" pitchFamily="18" charset="0"/>
                  </a:rPr>
                  <a:t>=</a:t>
                </a:r>
                <a:endParaRPr lang="en-US" dirty="0"/>
              </a:p>
              <a:p>
                <a:r>
                  <a:rPr lang="en-US" i="0">
                    <a:latin typeface="Cambria Math" panose="02040503050406030204" pitchFamily="18" charset="0"/>
                  </a:rPr>
                  <a:t>∑_𝑎▒〖𝜋(𝑎│𝑠) 𝑞_𝜋 (𝑠,𝑎)〗</a:t>
                </a:r>
                <a:r>
                  <a:rPr lang="en-US" b="0" i="0">
                    <a:latin typeface="Cambria Math" panose="02040503050406030204" pitchFamily="18" charset="0"/>
                  </a:rPr>
                  <a:t>=</a:t>
                </a:r>
                <a:endParaRPr lang="en-US" dirty="0"/>
              </a:p>
              <a:p>
                <a:pPr lvl="1"/>
                <a:r>
                  <a:rPr lang="en-US" i="0">
                    <a:latin typeface="Cambria Math" panose="02040503050406030204" pitchFamily="18" charset="0"/>
                  </a:rPr>
                  <a:t>𝑣_∗ (𝑠)=max┬𝑎  𝑞_∗ (𝑠,𝑎);𝑞_∗ (𝑠,𝑎)=∑_(𝑟,𝑠^′)▒〖𝑝(𝑟,𝑠′│𝑠,𝑎) 〗 [𝑟+𝛾𝑣_∗ (𝑠′)]</a:t>
                </a:r>
                <a:endParaRPr lang="en-US" i="1" dirty="0">
                  <a:latin typeface="Cambria Math" panose="02040503050406030204" pitchFamily="18" charset="0"/>
                </a:endParaRPr>
              </a:p>
              <a:p>
                <a:r>
                  <a:rPr lang="en-US" dirty="0"/>
                  <a:t>For Deterministic Env: there is only one possible </a:t>
                </a:r>
                <a:r>
                  <a:rPr lang="en-US" i="0">
                    <a:latin typeface="Cambria Math" panose="02040503050406030204" pitchFamily="18" charset="0"/>
                  </a:rPr>
                  <a:t>(𝑟,𝑠^′)</a:t>
                </a:r>
                <a:r>
                  <a:rPr lang="en-US" dirty="0"/>
                  <a:t> for a given </a:t>
                </a:r>
                <a:r>
                  <a:rPr lang="en-US" i="0">
                    <a:latin typeface="Cambria Math" panose="02040503050406030204" pitchFamily="18" charset="0"/>
                  </a:rPr>
                  <a:t>(𝑠,𝑎)</a:t>
                </a:r>
                <a:r>
                  <a:rPr lang="en-US" dirty="0"/>
                  <a:t> (we use </a:t>
                </a:r>
                <a:r>
                  <a:rPr lang="en-US" i="0">
                    <a:latin typeface="Cambria Math" panose="02040503050406030204" pitchFamily="18" charset="0"/>
                  </a:rPr>
                  <a:t>𝑅_𝑠^𝑎</a:t>
                </a:r>
                <a:r>
                  <a:rPr lang="en-US" dirty="0"/>
                  <a:t> to emphasize that reward </a:t>
                </a:r>
                <a:r>
                  <a:rPr lang="en-US" i="0">
                    <a:latin typeface="Cambria Math" panose="02040503050406030204" pitchFamily="18" charset="0"/>
                  </a:rPr>
                  <a:t>𝑟</a:t>
                </a:r>
                <a:r>
                  <a:rPr lang="en-US" dirty="0"/>
                  <a:t> is specific to this </a:t>
                </a:r>
                <a:r>
                  <a:rPr lang="en-US" b="0" i="0">
                    <a:latin typeface="Cambria Math" panose="02040503050406030204" pitchFamily="18" charset="0"/>
                  </a:rPr>
                  <a:t>(𝑠,𝑎)</a:t>
                </a:r>
                <a:r>
                  <a:rPr lang="en-US" dirty="0"/>
                  <a:t>):</a:t>
                </a:r>
              </a:p>
              <a:p>
                <a:pPr lvl="1"/>
                <a:r>
                  <a:rPr lang="en-US" i="0">
                    <a:latin typeface="Cambria Math" panose="02040503050406030204" pitchFamily="18" charset="0"/>
                  </a:rPr>
                  <a:t>𝑞_𝜋 (𝑠,𝑎)=</a:t>
                </a:r>
                <a:r>
                  <a:rPr lang="en-US" b="0" i="0">
                    <a:latin typeface="Cambria Math" panose="02040503050406030204" pitchFamily="18" charset="0"/>
                  </a:rPr>
                  <a:t>𝑅_𝑠^𝑎</a:t>
                </a:r>
                <a:r>
                  <a:rPr lang="en-US" i="0">
                    <a:latin typeface="Cambria Math" panose="02040503050406030204" pitchFamily="18" charset="0"/>
                  </a:rPr>
                  <a:t>+𝛾𝑣_𝜋 (𝑠^′ )</a:t>
                </a:r>
                <a:endParaRPr lang="en-US" dirty="0"/>
              </a:p>
              <a:p>
                <a:pPr lvl="1"/>
                <a:r>
                  <a:rPr lang="en-US" i="0">
                    <a:latin typeface="Cambria Math" panose="02040503050406030204" pitchFamily="18" charset="0"/>
                  </a:rPr>
                  <a:t>𝑞_</a:t>
                </a:r>
                <a:r>
                  <a:rPr lang="en-US" b="0" i="0">
                    <a:latin typeface="Cambria Math" panose="02040503050406030204" pitchFamily="18" charset="0"/>
                  </a:rPr>
                  <a:t>∗ </a:t>
                </a:r>
                <a:r>
                  <a:rPr lang="en-US" i="0">
                    <a:latin typeface="Cambria Math" panose="02040503050406030204" pitchFamily="18" charset="0"/>
                  </a:rPr>
                  <a:t>(𝑠,𝑎)=𝑅_𝑠^𝑎+𝛾𝑣_</a:t>
                </a:r>
                <a:r>
                  <a:rPr lang="en-US" b="0" i="0">
                    <a:latin typeface="Cambria Math" panose="02040503050406030204" pitchFamily="18" charset="0"/>
                  </a:rPr>
                  <a:t>∗ </a:t>
                </a:r>
                <a:r>
                  <a:rPr lang="en-US" i="0">
                    <a:latin typeface="Cambria Math" panose="02040503050406030204" pitchFamily="18" charset="0"/>
                  </a:rPr>
                  <a:t>(𝑠^′ )</a:t>
                </a:r>
                <a:endParaRPr lang="en-US" dirty="0"/>
              </a:p>
              <a:p>
                <a:endParaRPr lang="en-SE" dirty="0"/>
              </a:p>
            </p:txBody>
          </p:sp>
        </mc:Fallback>
      </mc:AlternateContent>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40</a:t>
            </a:fld>
            <a:endParaRPr lang="en-US" altLang="zh-CN"/>
          </a:p>
        </p:txBody>
      </p:sp>
    </p:spTree>
    <p:extLst>
      <p:ext uri="{BB962C8B-B14F-4D97-AF65-F5344CB8AC3E}">
        <p14:creationId xmlns:p14="http://schemas.microsoft.com/office/powerpoint/2010/main" val="8372650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41</a:t>
            </a:fld>
            <a:endParaRPr lang="en-US" altLang="zh-CN"/>
          </a:p>
        </p:txBody>
      </p:sp>
    </p:spTree>
    <p:extLst>
      <p:ext uri="{BB962C8B-B14F-4D97-AF65-F5344CB8AC3E}">
        <p14:creationId xmlns:p14="http://schemas.microsoft.com/office/powerpoint/2010/main" val="27341269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can compute value function based on its definition (suppose all other transitions have reward 0): Suppose we observe transitions (B, east, C, -2) and (C, east, D, -2). We can compute value function based on its definition (suppose all other transitions have reward 0):</a:t>
                </a:r>
              </a:p>
              <a:p>
                <a:r>
                  <a:rPr lang="en-US" dirty="0">
                    <a:ea typeface="ＭＳ Ｐゴシック" pitchFamily="34" charset="-128"/>
                  </a:rPr>
                  <a:t>For deterministic policy, </a:t>
                </a:r>
              </a:p>
              <a:p>
                <a:pPr lvl="1"/>
                <a14:m>
                  <m:oMath xmlns:m="http://schemas.openxmlformats.org/officeDocument/2006/math">
                    <m:r>
                      <a:rPr lang="en-US" b="0" i="1" smtClean="0">
                        <a:latin typeface="Cambria Math" panose="02040503050406030204" pitchFamily="18" charset="0"/>
                        <a:ea typeface="ＭＳ Ｐゴシック" pitchFamily="34" charset="-128"/>
                      </a:rPr>
                      <m:t>𝑄</m:t>
                    </m:r>
                    <m:d>
                      <m:dPr>
                        <m:ctrlPr>
                          <a:rPr lang="en-US" b="0" i="1" smtClean="0">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𝑠</m:t>
                        </m:r>
                        <m:r>
                          <a:rPr lang="en-US" b="0" i="1" smtClean="0">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𝑎</m:t>
                        </m:r>
                      </m:e>
                    </m:d>
                    <m:r>
                      <a:rPr lang="en-US" b="0" i="1" smtClean="0">
                        <a:latin typeface="Cambria Math" panose="02040503050406030204" pitchFamily="18" charset="0"/>
                        <a:ea typeface="ＭＳ Ｐゴシック" pitchFamily="34" charset="-128"/>
                      </a:rPr>
                      <m:t>=</m:t>
                    </m:r>
                    <m:r>
                      <a:rPr lang="en-US" i="1" smtClean="0">
                        <a:latin typeface="Cambria Math" panose="02040503050406030204" pitchFamily="18" charset="0"/>
                        <a:ea typeface="ＭＳ Ｐゴシック" pitchFamily="34" charset="-128"/>
                      </a:rPr>
                      <m:t>𝑉</m:t>
                    </m:r>
                    <m:d>
                      <m:dPr>
                        <m:ctrlPr>
                          <a:rPr lang="en-US" b="0" i="1" smtClean="0">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𝑠</m:t>
                        </m:r>
                      </m:e>
                    </m:d>
                    <m:r>
                      <a:rPr lang="en-US" b="0" i="1" smtClean="0">
                        <a:latin typeface="Cambria Math" panose="02040503050406030204" pitchFamily="18" charset="0"/>
                        <a:ea typeface="ＭＳ Ｐゴシック" pitchFamily="34" charset="-128"/>
                      </a:rPr>
                      <m:t>, </m:t>
                    </m:r>
                    <m:sSup>
                      <m:sSupPr>
                        <m:ctrlPr>
                          <a:rPr lang="en-US" b="0" i="1" smtClean="0">
                            <a:latin typeface="Cambria Math" panose="02040503050406030204" pitchFamily="18" charset="0"/>
                            <a:ea typeface="ＭＳ Ｐゴシック" pitchFamily="34" charset="-128"/>
                          </a:rPr>
                        </m:ctrlPr>
                      </m:sSupPr>
                      <m:e>
                        <m:r>
                          <a:rPr lang="en-US" b="0" i="1" smtClean="0">
                            <a:latin typeface="Cambria Math" panose="02040503050406030204" pitchFamily="18" charset="0"/>
                            <a:ea typeface="ＭＳ Ｐゴシック" pitchFamily="34" charset="-128"/>
                          </a:rPr>
                          <m:t>𝑎</m:t>
                        </m:r>
                      </m:e>
                      <m:sup>
                        <m:r>
                          <a:rPr lang="en-US" b="0" i="1" smtClean="0">
                            <a:latin typeface="Cambria Math" panose="02040503050406030204" pitchFamily="18" charset="0"/>
                            <a:ea typeface="ＭＳ Ｐゴシック" pitchFamily="34" charset="-128"/>
                          </a:rPr>
                          <m:t>∗</m:t>
                        </m:r>
                      </m:sup>
                    </m:sSup>
                    <m:r>
                      <a:rPr lang="en-US" b="0" i="1" smtClean="0">
                        <a:latin typeface="Cambria Math" panose="02040503050406030204" pitchFamily="18" charset="0"/>
                        <a:ea typeface="ＭＳ Ｐゴシック" pitchFamily="34" charset="-128"/>
                      </a:rPr>
                      <m:t>=</m:t>
                    </m:r>
                    <m:func>
                      <m:funcPr>
                        <m:ctrlPr>
                          <a:rPr lang="en-US" b="0" i="1" smtClean="0">
                            <a:latin typeface="Cambria Math" panose="02040503050406030204" pitchFamily="18" charset="0"/>
                            <a:ea typeface="ＭＳ Ｐゴシック" pitchFamily="34" charset="-128"/>
                          </a:rPr>
                        </m:ctrlPr>
                      </m:funcPr>
                      <m:fName>
                        <m:r>
                          <m:rPr>
                            <m:sty m:val="p"/>
                          </m:rPr>
                          <a:rPr lang="en-US" b="0" i="0" smtClean="0">
                            <a:latin typeface="Cambria Math" panose="02040503050406030204" pitchFamily="18" charset="0"/>
                            <a:ea typeface="ＭＳ Ｐゴシック" pitchFamily="34" charset="-128"/>
                          </a:rPr>
                          <m:t>argmax</m:t>
                        </m:r>
                      </m:fName>
                      <m:e>
                        <m:r>
                          <a:rPr lang="en-US" b="0" i="1" smtClean="0">
                            <a:latin typeface="Cambria Math" panose="02040503050406030204" pitchFamily="18" charset="0"/>
                            <a:ea typeface="ＭＳ Ｐゴシック" pitchFamily="34" charset="-128"/>
                          </a:rPr>
                          <m:t>𝑄</m:t>
                        </m:r>
                        <m:r>
                          <a:rPr lang="en-US" b="0" i="1" smtClean="0">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𝑠</m:t>
                        </m:r>
                        <m:r>
                          <a:rPr lang="en-US" b="0" i="1" smtClean="0">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𝑎</m:t>
                        </m:r>
                        <m:r>
                          <a:rPr lang="en-US" b="0" i="1" smtClean="0">
                            <a:latin typeface="Cambria Math" panose="02040503050406030204" pitchFamily="18" charset="0"/>
                            <a:ea typeface="ＭＳ Ｐゴシック" pitchFamily="34" charset="-128"/>
                          </a:rPr>
                          <m:t>)</m:t>
                        </m:r>
                      </m:e>
                    </m:func>
                    <m:r>
                      <a:rPr lang="en-US" b="0" i="1" smtClean="0">
                        <a:latin typeface="Cambria Math" panose="02040503050406030204" pitchFamily="18" charset="0"/>
                        <a:ea typeface="ＭＳ Ｐゴシック" pitchFamily="34" charset="-128"/>
                      </a:rPr>
                      <m:t>=</m:t>
                    </m:r>
                  </m:oMath>
                </a14:m>
                <a:r>
                  <a:rPr lang="en-US" dirty="0">
                    <a:ea typeface="ＭＳ Ｐゴシック" pitchFamily="34" charset="-128"/>
                  </a:rPr>
                  <a:t> TODO</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MDP is known (</a:t>
                </a:r>
                <a14:m>
                  <m:oMath xmlns:m="http://schemas.openxmlformats.org/officeDocument/2006/math">
                    <m:sSubSup>
                      <m:sSubSupPr>
                        <m:ctrlPr>
                          <a:rPr lang="en-US" i="1">
                            <a:latin typeface="Cambria Math" panose="02040503050406030204" pitchFamily="18" charset="0"/>
                            <a:ea typeface="ＭＳ Ｐゴシック" pitchFamily="34" charset="-128"/>
                          </a:rPr>
                        </m:ctrlPr>
                      </m:sSubSupPr>
                      <m:e>
                        <m:r>
                          <a:rPr lang="en-US" i="1">
                            <a:latin typeface="Cambria Math" panose="02040503050406030204" pitchFamily="18" charset="0"/>
                            <a:ea typeface="ＭＳ Ｐゴシック" pitchFamily="34" charset="-128"/>
                          </a:rPr>
                          <m:t>𝑅</m:t>
                        </m:r>
                      </m:e>
                      <m:sub>
                        <m:r>
                          <a:rPr lang="en-US" i="1">
                            <a:latin typeface="Cambria Math" panose="02040503050406030204" pitchFamily="18" charset="0"/>
                            <a:ea typeface="ＭＳ Ｐゴシック" pitchFamily="34" charset="-128"/>
                          </a:rPr>
                          <m:t>𝑠</m:t>
                        </m:r>
                      </m:sub>
                      <m:sup>
                        <m:r>
                          <a:rPr lang="en-US" i="1">
                            <a:latin typeface="Cambria Math" panose="02040503050406030204" pitchFamily="18" charset="0"/>
                            <a:ea typeface="ＭＳ Ｐゴシック" pitchFamily="34" charset="-128"/>
                          </a:rPr>
                          <m:t>𝑎</m:t>
                        </m:r>
                      </m:sup>
                    </m:sSubSup>
                    <m:r>
                      <a:rPr lang="en-US" b="0" i="1" smtClean="0">
                        <a:latin typeface="Cambria Math" panose="02040503050406030204" pitchFamily="18" charset="0"/>
                        <a:ea typeface="ＭＳ Ｐゴシック" pitchFamily="34" charset="-128"/>
                      </a:rPr>
                      <m:t>,</m:t>
                    </m:r>
                    <m:sSubSup>
                      <m:sSubSupPr>
                        <m:ctrlPr>
                          <a:rPr lang="en-US" i="1">
                            <a:latin typeface="Cambria Math" panose="02040503050406030204" pitchFamily="18" charset="0"/>
                            <a:ea typeface="ＭＳ Ｐゴシック" pitchFamily="34" charset="-128"/>
                          </a:rPr>
                        </m:ctrlPr>
                      </m:sSubSupPr>
                      <m:e>
                        <m:r>
                          <a:rPr lang="en-US" i="1">
                            <a:latin typeface="Cambria Math" panose="02040503050406030204" pitchFamily="18" charset="0"/>
                            <a:ea typeface="ＭＳ Ｐゴシック" pitchFamily="34" charset="-128"/>
                          </a:rPr>
                          <m:t>𝑃</m:t>
                        </m:r>
                      </m:e>
                      <m:sub>
                        <m:r>
                          <a:rPr lang="en-US" i="1">
                            <a:latin typeface="Cambria Math" panose="02040503050406030204" pitchFamily="18" charset="0"/>
                            <a:ea typeface="ＭＳ Ｐゴシック" pitchFamily="34" charset="-128"/>
                          </a:rPr>
                          <m:t>𝑠</m:t>
                        </m:r>
                        <m:sSup>
                          <m:sSupPr>
                            <m:ctrlPr>
                              <a:rPr lang="en-US" i="1">
                                <a:latin typeface="Cambria Math" panose="02040503050406030204" pitchFamily="18" charset="0"/>
                                <a:ea typeface="ＭＳ Ｐゴシック" pitchFamily="34" charset="-128"/>
                              </a:rPr>
                            </m:ctrlPr>
                          </m:sSupPr>
                          <m:e>
                            <m:r>
                              <a:rPr lang="en-US" i="1">
                                <a:latin typeface="Cambria Math" panose="02040503050406030204" pitchFamily="18" charset="0"/>
                                <a:ea typeface="ＭＳ Ｐゴシック" pitchFamily="34" charset="-128"/>
                              </a:rPr>
                              <m:t>𝑠</m:t>
                            </m:r>
                          </m:e>
                          <m:sup>
                            <m:r>
                              <a:rPr lang="en-US" i="1">
                                <a:latin typeface="Cambria Math" panose="02040503050406030204" pitchFamily="18" charset="0"/>
                                <a:ea typeface="ＭＳ Ｐゴシック" pitchFamily="34" charset="-128"/>
                              </a:rPr>
                              <m:t>′</m:t>
                            </m:r>
                          </m:sup>
                        </m:sSup>
                      </m:sub>
                      <m:sup>
                        <m:r>
                          <a:rPr lang="en-US" i="1">
                            <a:latin typeface="Cambria Math" panose="02040503050406030204" pitchFamily="18" charset="0"/>
                            <a:ea typeface="ＭＳ Ｐゴシック" pitchFamily="34" charset="-128"/>
                          </a:rPr>
                          <m:t>𝑎</m:t>
                        </m:r>
                      </m:sup>
                    </m:sSubSup>
                  </m:oMath>
                </a14:m>
                <a:r>
                  <a:rPr lang="en-US"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MDP is unknown, we need to use TD-Learning.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cs typeface="Palatino"/>
                            </a:rPr>
                          </m:ctrlPr>
                        </m:sSubPr>
                        <m:e>
                          <m:r>
                            <a:rPr lang="en-US" sz="1200" b="0" i="1" smtClean="0">
                              <a:latin typeface="Cambria Math" panose="02040503050406030204" pitchFamily="18" charset="0"/>
                              <a:cs typeface="Palatino"/>
                            </a:rPr>
                            <m:t>𝑣</m:t>
                          </m:r>
                        </m:e>
                        <m:sub>
                          <m:r>
                            <a:rPr lang="en-US" sz="1200" i="1">
                              <a:latin typeface="Cambria Math" panose="02040503050406030204" pitchFamily="18" charset="0"/>
                              <a:cs typeface="Palatino"/>
                            </a:rPr>
                            <m:t>𝑘</m:t>
                          </m:r>
                          <m:r>
                            <a:rPr lang="en-US" sz="1200" i="1">
                              <a:latin typeface="Cambria Math" panose="02040503050406030204" pitchFamily="18" charset="0"/>
                              <a:cs typeface="Palatino"/>
                            </a:rPr>
                            <m:t>+1</m:t>
                          </m:r>
                        </m:sub>
                      </m:sSub>
                      <m:d>
                        <m:dPr>
                          <m:ctrlPr>
                            <a:rPr lang="en-US" sz="1200" i="1">
                              <a:latin typeface="Cambria Math" panose="02040503050406030204" pitchFamily="18" charset="0"/>
                              <a:cs typeface="Palatino"/>
                            </a:rPr>
                          </m:ctrlPr>
                        </m:dPr>
                        <m:e>
                          <m:r>
                            <a:rPr lang="en-US" sz="1200" i="1">
                              <a:latin typeface="Cambria Math" panose="02040503050406030204" pitchFamily="18" charset="0"/>
                              <a:cs typeface="Palatino"/>
                            </a:rPr>
                            <m:t>𝑠</m:t>
                          </m:r>
                        </m:e>
                      </m:d>
                      <m:r>
                        <a:rPr lang="en-US" sz="1200" b="0" i="1" smtClean="0">
                          <a:latin typeface="Cambria Math" panose="02040503050406030204" pitchFamily="18" charset="0"/>
                          <a:cs typeface="Palatino"/>
                        </a:rPr>
                        <m:t>=</m:t>
                      </m:r>
                      <m:func>
                        <m:funcPr>
                          <m:ctrlPr>
                            <a:rPr lang="en-US" sz="1200" i="1">
                              <a:latin typeface="Cambria Math" panose="02040503050406030204" pitchFamily="18" charset="0"/>
                              <a:cs typeface="Palatino"/>
                            </a:rPr>
                          </m:ctrlPr>
                        </m:funcPr>
                        <m:fName>
                          <m:limLow>
                            <m:limLowPr>
                              <m:ctrlPr>
                                <a:rPr lang="en-US" sz="1200" i="1" smtClean="0">
                                  <a:solidFill>
                                    <a:srgbClr val="C00000"/>
                                  </a:solidFill>
                                  <a:latin typeface="Cambria Math" panose="02040503050406030204" pitchFamily="18" charset="0"/>
                                  <a:cs typeface="Palatino"/>
                                </a:rPr>
                              </m:ctrlPr>
                            </m:limLowPr>
                            <m:e>
                              <m:r>
                                <m:rPr>
                                  <m:sty m:val="p"/>
                                </m:rPr>
                                <a:rPr lang="en-US" sz="1200">
                                  <a:solidFill>
                                    <a:srgbClr val="C00000"/>
                                  </a:solidFill>
                                  <a:latin typeface="Cambria Math" panose="02040503050406030204" pitchFamily="18" charset="0"/>
                                  <a:cs typeface="Palatino"/>
                                </a:rPr>
                                <m:t>max</m:t>
                              </m:r>
                            </m:e>
                            <m:lim>
                              <m:r>
                                <a:rPr lang="en-US" sz="1200" i="1">
                                  <a:solidFill>
                                    <a:srgbClr val="C00000"/>
                                  </a:solidFill>
                                  <a:latin typeface="Cambria Math" panose="02040503050406030204" pitchFamily="18" charset="0"/>
                                  <a:cs typeface="Palatino"/>
                                </a:rPr>
                                <m:t>𝑎</m:t>
                              </m:r>
                              <m:r>
                                <a:rPr lang="en-US" sz="1200" b="0" i="1" smtClean="0">
                                  <a:solidFill>
                                    <a:srgbClr val="C00000"/>
                                  </a:solidFill>
                                  <a:latin typeface="Cambria Math" panose="02040503050406030204" pitchFamily="18" charset="0"/>
                                  <a:cs typeface="Palatino"/>
                                </a:rPr>
                                <m:t>∈</m:t>
                              </m:r>
                              <m:r>
                                <a:rPr lang="en-US" sz="1200" b="0" i="1" smtClean="0">
                                  <a:solidFill>
                                    <a:srgbClr val="C00000"/>
                                  </a:solidFill>
                                  <a:latin typeface="Cambria Math" panose="02040503050406030204" pitchFamily="18" charset="0"/>
                                  <a:cs typeface="Palatino"/>
                                </a:rPr>
                                <m:t>𝐴</m:t>
                              </m:r>
                            </m:lim>
                          </m:limLow>
                        </m:fName>
                        <m:e>
                          <m:r>
                            <a:rPr lang="en-US" sz="1200" i="1">
                              <a:latin typeface="Cambria Math" panose="02040503050406030204" pitchFamily="18" charset="0"/>
                              <a:ea typeface="ＭＳ Ｐゴシック" pitchFamily="34" charset="-128"/>
                            </a:rPr>
                            <m:t>(</m:t>
                          </m:r>
                          <m:sSubSup>
                            <m:sSubSupPr>
                              <m:ctrlPr>
                                <a:rPr lang="en-US" sz="1200" i="1" smtClean="0">
                                  <a:latin typeface="Cambria Math" panose="02040503050406030204" pitchFamily="18" charset="0"/>
                                  <a:ea typeface="ＭＳ Ｐゴシック" pitchFamily="34" charset="-128"/>
                                </a:rPr>
                              </m:ctrlPr>
                            </m:sSubSupPr>
                            <m:e>
                              <m:r>
                                <a:rPr lang="en-US" sz="1200" i="1">
                                  <a:latin typeface="Cambria Math" panose="02040503050406030204" pitchFamily="18" charset="0"/>
                                  <a:ea typeface="ＭＳ Ｐゴシック" pitchFamily="34" charset="-128"/>
                                </a:rPr>
                                <m:t>𝑅</m:t>
                              </m:r>
                            </m:e>
                            <m:sub>
                              <m:r>
                                <a:rPr lang="en-US" sz="1200" i="1">
                                  <a:latin typeface="Cambria Math" panose="02040503050406030204" pitchFamily="18" charset="0"/>
                                  <a:ea typeface="ＭＳ Ｐゴシック" pitchFamily="34" charset="-128"/>
                                </a:rPr>
                                <m:t>𝑠</m:t>
                              </m:r>
                            </m:sub>
                            <m:sup>
                              <m:r>
                                <a:rPr lang="en-US" sz="1200" i="1">
                                  <a:latin typeface="Cambria Math" panose="02040503050406030204" pitchFamily="18" charset="0"/>
                                  <a:ea typeface="ＭＳ Ｐゴシック" pitchFamily="34" charset="-128"/>
                                </a:rPr>
                                <m:t>𝑎</m:t>
                              </m:r>
                            </m:sup>
                          </m:sSubSup>
                          <m:r>
                            <a:rPr lang="en-US" sz="1200" i="1">
                              <a:latin typeface="Cambria Math" panose="02040503050406030204" pitchFamily="18" charset="0"/>
                              <a:ea typeface="ＭＳ Ｐゴシック" pitchFamily="34" charset="-128"/>
                            </a:rPr>
                            <m:t>+</m:t>
                          </m:r>
                          <m:r>
                            <a:rPr lang="en-US" sz="1200" i="1">
                              <a:latin typeface="Cambria Math" panose="02040503050406030204" pitchFamily="18" charset="0"/>
                              <a:ea typeface="ＭＳ Ｐゴシック" pitchFamily="34" charset="-128"/>
                            </a:rPr>
                            <m:t>𝛾</m:t>
                          </m:r>
                          <m:nary>
                            <m:naryPr>
                              <m:chr m:val="∑"/>
                              <m:supHide m:val="on"/>
                              <m:ctrlPr>
                                <a:rPr lang="en-US" sz="1200" i="1">
                                  <a:latin typeface="Cambria Math" panose="02040503050406030204" pitchFamily="18" charset="0"/>
                                  <a:ea typeface="ＭＳ Ｐゴシック" pitchFamily="34" charset="-128"/>
                                </a:rPr>
                              </m:ctrlPr>
                            </m:naryPr>
                            <m:sub>
                              <m:sSup>
                                <m:sSupPr>
                                  <m:ctrlPr>
                                    <a:rPr lang="en-US" sz="1200" i="1">
                                      <a:latin typeface="Cambria Math" panose="02040503050406030204" pitchFamily="18" charset="0"/>
                                      <a:ea typeface="ＭＳ Ｐゴシック" pitchFamily="34" charset="-128"/>
                                    </a:rPr>
                                  </m:ctrlPr>
                                </m:sSupPr>
                                <m:e>
                                  <m:r>
                                    <a:rPr lang="en-US" sz="1200" i="1">
                                      <a:latin typeface="Cambria Math" panose="02040503050406030204" pitchFamily="18" charset="0"/>
                                      <a:ea typeface="ＭＳ Ｐゴシック" pitchFamily="34" charset="-128"/>
                                    </a:rPr>
                                    <m:t>𝑠</m:t>
                                  </m:r>
                                </m:e>
                                <m:sup>
                                  <m:r>
                                    <a:rPr lang="en-US" sz="1200" i="1">
                                      <a:latin typeface="Cambria Math" panose="02040503050406030204" pitchFamily="18" charset="0"/>
                                      <a:ea typeface="ＭＳ Ｐゴシック" pitchFamily="34" charset="-128"/>
                                    </a:rPr>
                                    <m:t>′</m:t>
                                  </m:r>
                                </m:sup>
                              </m:sSup>
                              <m:r>
                                <a:rPr lang="en-US" sz="1200" i="1">
                                  <a:latin typeface="Cambria Math" panose="02040503050406030204" pitchFamily="18" charset="0"/>
                                  <a:ea typeface="ＭＳ Ｐゴシック" pitchFamily="34" charset="-128"/>
                                </a:rPr>
                                <m:t>∈</m:t>
                              </m:r>
                              <m:r>
                                <a:rPr lang="en-US" sz="1200" i="1">
                                  <a:latin typeface="Cambria Math" panose="02040503050406030204" pitchFamily="18" charset="0"/>
                                  <a:ea typeface="ＭＳ Ｐゴシック" pitchFamily="34" charset="-128"/>
                                </a:rPr>
                                <m:t>𝑆</m:t>
                              </m:r>
                            </m:sub>
                            <m:sup/>
                            <m:e>
                              <m:sSubSup>
                                <m:sSubSupPr>
                                  <m:ctrlPr>
                                    <a:rPr lang="en-US" sz="1200" i="1">
                                      <a:latin typeface="Cambria Math" panose="02040503050406030204" pitchFamily="18" charset="0"/>
                                      <a:ea typeface="ＭＳ Ｐゴシック" pitchFamily="34" charset="-128"/>
                                    </a:rPr>
                                  </m:ctrlPr>
                                </m:sSubSupPr>
                                <m:e>
                                  <m:r>
                                    <a:rPr lang="en-US" sz="1200" i="1">
                                      <a:latin typeface="Cambria Math" panose="02040503050406030204" pitchFamily="18" charset="0"/>
                                      <a:ea typeface="ＭＳ Ｐゴシック" pitchFamily="34" charset="-128"/>
                                    </a:rPr>
                                    <m:t>𝑃</m:t>
                                  </m:r>
                                </m:e>
                                <m:sub>
                                  <m:r>
                                    <a:rPr lang="en-US" sz="1200" i="1">
                                      <a:latin typeface="Cambria Math" panose="02040503050406030204" pitchFamily="18" charset="0"/>
                                      <a:ea typeface="ＭＳ Ｐゴシック" pitchFamily="34" charset="-128"/>
                                    </a:rPr>
                                    <m:t>𝑠</m:t>
                                  </m:r>
                                  <m:sSup>
                                    <m:sSupPr>
                                      <m:ctrlPr>
                                        <a:rPr lang="en-US" sz="1200" i="1">
                                          <a:latin typeface="Cambria Math" panose="02040503050406030204" pitchFamily="18" charset="0"/>
                                          <a:ea typeface="ＭＳ Ｐゴシック" pitchFamily="34" charset="-128"/>
                                        </a:rPr>
                                      </m:ctrlPr>
                                    </m:sSupPr>
                                    <m:e>
                                      <m:r>
                                        <a:rPr lang="en-US" sz="1200" i="1">
                                          <a:latin typeface="Cambria Math" panose="02040503050406030204" pitchFamily="18" charset="0"/>
                                          <a:ea typeface="ＭＳ Ｐゴシック" pitchFamily="34" charset="-128"/>
                                        </a:rPr>
                                        <m:t>𝑠</m:t>
                                      </m:r>
                                    </m:e>
                                    <m:sup>
                                      <m:r>
                                        <a:rPr lang="en-US" sz="1200" i="1">
                                          <a:latin typeface="Cambria Math" panose="02040503050406030204" pitchFamily="18" charset="0"/>
                                          <a:ea typeface="ＭＳ Ｐゴシック" pitchFamily="34" charset="-128"/>
                                        </a:rPr>
                                        <m:t>′</m:t>
                                      </m:r>
                                    </m:sup>
                                  </m:sSup>
                                </m:sub>
                                <m:sup>
                                  <m:r>
                                    <a:rPr lang="en-US" sz="1200" i="1">
                                      <a:latin typeface="Cambria Math" panose="02040503050406030204" pitchFamily="18" charset="0"/>
                                      <a:ea typeface="ＭＳ Ｐゴシック" pitchFamily="34" charset="-128"/>
                                    </a:rPr>
                                    <m:t>𝑎</m:t>
                                  </m:r>
                                </m:sup>
                              </m:sSubSup>
                              <m:sSub>
                                <m:sSubPr>
                                  <m:ctrlPr>
                                    <a:rPr lang="en-US" sz="1200" i="1">
                                      <a:latin typeface="Cambria Math" panose="02040503050406030204" pitchFamily="18" charset="0"/>
                                      <a:ea typeface="ＭＳ Ｐゴシック" pitchFamily="34" charset="-128"/>
                                    </a:rPr>
                                  </m:ctrlPr>
                                </m:sSubPr>
                                <m:e>
                                  <m:r>
                                    <a:rPr lang="en-US" sz="1200" i="1">
                                      <a:latin typeface="Cambria Math" panose="02040503050406030204" pitchFamily="18" charset="0"/>
                                      <a:ea typeface="ＭＳ Ｐゴシック" pitchFamily="34" charset="-128"/>
                                    </a:rPr>
                                    <m:t>𝑣</m:t>
                                  </m:r>
                                </m:e>
                                <m:sub>
                                  <m:r>
                                    <a:rPr lang="en-US" sz="1200" i="1">
                                      <a:latin typeface="Cambria Math" panose="02040503050406030204" pitchFamily="18" charset="0"/>
                                      <a:ea typeface="ＭＳ Ｐゴシック" pitchFamily="34" charset="-128"/>
                                    </a:rPr>
                                    <m:t>𝑘</m:t>
                                  </m:r>
                                </m:sub>
                              </m:sSub>
                              <m:d>
                                <m:dPr>
                                  <m:ctrlPr>
                                    <a:rPr lang="en-US" sz="1200" i="1">
                                      <a:latin typeface="Cambria Math" panose="02040503050406030204" pitchFamily="18" charset="0"/>
                                      <a:ea typeface="ＭＳ Ｐゴシック" pitchFamily="34" charset="-128"/>
                                    </a:rPr>
                                  </m:ctrlPr>
                                </m:dPr>
                                <m:e>
                                  <m:sSup>
                                    <m:sSupPr>
                                      <m:ctrlPr>
                                        <a:rPr lang="en-US" sz="1200" i="1">
                                          <a:latin typeface="Cambria Math" panose="02040503050406030204" pitchFamily="18" charset="0"/>
                                          <a:ea typeface="ＭＳ Ｐゴシック" pitchFamily="34" charset="-128"/>
                                        </a:rPr>
                                      </m:ctrlPr>
                                    </m:sSupPr>
                                    <m:e>
                                      <m:r>
                                        <a:rPr lang="en-US" sz="1200" i="1">
                                          <a:latin typeface="Cambria Math" panose="02040503050406030204" pitchFamily="18" charset="0"/>
                                          <a:ea typeface="ＭＳ Ｐゴシック" pitchFamily="34" charset="-128"/>
                                        </a:rPr>
                                        <m:t>𝑠</m:t>
                                      </m:r>
                                    </m:e>
                                    <m:sup>
                                      <m:r>
                                        <a:rPr lang="en-US" sz="1200" i="1">
                                          <a:latin typeface="Cambria Math" panose="02040503050406030204" pitchFamily="18" charset="0"/>
                                          <a:ea typeface="ＭＳ Ｐゴシック" pitchFamily="34" charset="-128"/>
                                        </a:rPr>
                                        <m:t>′</m:t>
                                      </m:r>
                                    </m:sup>
                                  </m:sSup>
                                </m:e>
                              </m:d>
                            </m:e>
                          </m:nary>
                        </m:e>
                      </m:func>
                      <m:r>
                        <a:rPr lang="en-US" sz="1200" b="0" i="1" smtClean="0">
                          <a:latin typeface="Cambria Math" panose="02040503050406030204" pitchFamily="18" charset="0"/>
                          <a:cs typeface="Palatino"/>
                        </a:rPr>
                        <m:t>)</m:t>
                      </m:r>
                    </m:oMath>
                  </m:oMathPara>
                </a14:m>
                <a:endParaRPr lang="en-US" sz="1200" dirty="0">
                  <a:latin typeface="Palatino"/>
                  <a:cs typeface="Palatino"/>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endParaRPr lang="en-SE" dirty="0"/>
              </a:p>
            </p:txBody>
          </p:sp>
        </mc:Choice>
        <mc:Fallback xmlns="">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can compute value function based on its definition (suppose all other transitions have reward 0): Suppose we observe transitions (B, east, C, -2) and (C, east, D, -2). We can compute value function based on its definition (suppose all other transitions have reward 0):</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MDP is unknown, we need to use TD-Learning.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a:latin typeface="Cambria Math" panose="02040503050406030204" pitchFamily="18" charset="0"/>
                    <a:cs typeface="Palatino"/>
                  </a:rPr>
                  <a:t>𝑣_(</a:t>
                </a:r>
                <a:r>
                  <a:rPr lang="en-US" sz="1200" i="0">
                    <a:latin typeface="Cambria Math" panose="02040503050406030204" pitchFamily="18" charset="0"/>
                    <a:cs typeface="Palatino"/>
                  </a:rPr>
                  <a:t>𝑘+1) </a:t>
                </a:r>
                <a:r>
                  <a:rPr lang="en-US" sz="1200" i="0">
                    <a:latin typeface="Cambria Math" panose="02040503050406030204" pitchFamily="18" charset="0"/>
                  </a:rPr>
                  <a:t>(</a:t>
                </a:r>
                <a:r>
                  <a:rPr lang="en-US" sz="1200" i="0">
                    <a:latin typeface="Cambria Math" panose="02040503050406030204" pitchFamily="18" charset="0"/>
                    <a:cs typeface="Palatino"/>
                  </a:rPr>
                  <a:t>𝑠)</a:t>
                </a:r>
                <a:r>
                  <a:rPr lang="en-US" sz="1200" b="0" i="0">
                    <a:latin typeface="Cambria Math" panose="02040503050406030204" pitchFamily="18" charset="0"/>
                    <a:cs typeface="Palatino"/>
                  </a:rPr>
                  <a:t>=</a:t>
                </a:r>
                <a:r>
                  <a:rPr lang="en-US" sz="1200" i="0">
                    <a:solidFill>
                      <a:srgbClr val="C00000"/>
                    </a:solidFill>
                    <a:latin typeface="Cambria Math" panose="02040503050406030204" pitchFamily="18" charset="0"/>
                    <a:cs typeface="Palatino"/>
                  </a:rPr>
                  <a:t>max┬(𝑎</a:t>
                </a:r>
                <a:r>
                  <a:rPr lang="en-US" sz="1200" b="0" i="0">
                    <a:solidFill>
                      <a:srgbClr val="C00000"/>
                    </a:solidFill>
                    <a:latin typeface="Cambria Math" panose="02040503050406030204" pitchFamily="18" charset="0"/>
                    <a:cs typeface="Palatino"/>
                  </a:rPr>
                  <a:t>∈𝐴)⁡〖</a:t>
                </a:r>
                <a:r>
                  <a:rPr lang="en-US" sz="1200" i="0">
                    <a:latin typeface="Cambria Math" panose="02040503050406030204" pitchFamily="18" charset="0"/>
                    <a:ea typeface="ＭＳ Ｐゴシック" pitchFamily="34" charset="-128"/>
                  </a:rPr>
                  <a:t>(𝑅_𝑠^𝑎+𝛾∑_(𝑠^′∈𝑆)▒〖𝑃_(𝑠𝑠^′)^𝑎 𝑣_𝑘 (𝑠^′ ) 〗〗</a:t>
                </a:r>
                <a:r>
                  <a:rPr lang="en-US" sz="1200" b="0" i="0">
                    <a:latin typeface="Cambria Math" panose="02040503050406030204" pitchFamily="18" charset="0"/>
                    <a:cs typeface="Palatino"/>
                  </a:rPr>
                  <a:t>)</a:t>
                </a:r>
                <a:endParaRPr lang="en-US" sz="1200" dirty="0">
                  <a:latin typeface="Palatino"/>
                  <a:cs typeface="Palatino"/>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endParaRPr lang="en-SE" dirty="0"/>
              </a:p>
            </p:txBody>
          </p:sp>
        </mc:Fallback>
      </mc:AlternateContent>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42</a:t>
            </a:fld>
            <a:endParaRPr lang="en-US" altLang="zh-CN"/>
          </a:p>
        </p:txBody>
      </p:sp>
    </p:spTree>
    <p:extLst>
      <p:ext uri="{BB962C8B-B14F-4D97-AF65-F5344CB8AC3E}">
        <p14:creationId xmlns:p14="http://schemas.microsoft.com/office/powerpoint/2010/main" val="30141602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lvl="1"/>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𝑎</m:t>
                          </m:r>
                        </m:lim>
                      </m:limLow>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oMath>
                  </m:oMathPara>
                </a14:m>
                <a:endParaRPr lang="en-US" i="1" dirty="0">
                  <a:latin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sSup>
                            <m:sSupPr>
                              <m:ctrlPr>
                                <a:rPr lang="en-US" i="1">
                                  <a:latin typeface="Cambria Math" panose="02040503050406030204" pitchFamily="18" charset="0"/>
                                </a:rPr>
                              </m:ctrlPr>
                            </m:sSupPr>
                            <m:e>
                              <m:r>
                                <a:rPr lang="en-US" b="0" i="1" smtClean="0">
                                  <a:latin typeface="Cambria Math" panose="02040503050406030204" pitchFamily="18" charset="0"/>
                                </a:rPr>
                                <m:t>𝑟</m:t>
                              </m:r>
                              <m:r>
                                <a:rPr lang="en-US" b="0" i="1" smtClean="0">
                                  <a:latin typeface="Cambria Math" panose="02040503050406030204" pitchFamily="18" charset="0"/>
                                </a:rPr>
                                <m:t>, </m:t>
                              </m:r>
                              <m:r>
                                <a:rPr lang="en-US" i="1">
                                  <a:latin typeface="Cambria Math" panose="02040503050406030204" pitchFamily="18" charset="0"/>
                                </a:rPr>
                                <m:t>𝑠</m:t>
                              </m:r>
                            </m:e>
                            <m:sup>
                              <m:r>
                                <a:rPr lang="en-US" i="1">
                                  <a:latin typeface="Cambria Math" panose="02040503050406030204" pitchFamily="18" charset="0"/>
                                </a:rPr>
                                <m:t>′</m:t>
                              </m:r>
                            </m:sup>
                          </m:sSup>
                        </m:sub>
                        <m:sup/>
                        <m:e>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e>
                      </m:nary>
                      <m:d>
                        <m:dPr>
                          <m:begChr m:val="["/>
                          <m:endChr m:val="]"/>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e>
                          </m:d>
                        </m:e>
                      </m:d>
                    </m:oMath>
                  </m:oMathPara>
                </a14:m>
                <a:endParaRPr lang="en-US" i="1" dirty="0">
                  <a:latin typeface="Cambria Math" panose="02040503050406030204" pitchFamily="18" charset="0"/>
                </a:endParaRPr>
              </a:p>
              <a:p>
                <a:r>
                  <a:rPr lang="en-US" dirty="0"/>
                  <a:t>For Deterministic env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r>
                      <a:rPr lang="en-US" i="1">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𝑅</m:t>
                        </m:r>
                      </m:e>
                      <m:sub>
                        <m:r>
                          <a:rPr lang="en-US" b="0" i="1" smtClean="0">
                            <a:latin typeface="Cambria Math" panose="02040503050406030204" pitchFamily="18" charset="0"/>
                          </a:rPr>
                          <m:t>𝑠</m:t>
                        </m:r>
                      </m:sub>
                      <m:sup>
                        <m:r>
                          <a:rPr lang="en-US" b="0" i="1" smtClean="0">
                            <a:latin typeface="Cambria Math" panose="02040503050406030204" pitchFamily="18" charset="0"/>
                          </a:rPr>
                          <m:t>𝑎</m:t>
                        </m:r>
                      </m:sup>
                    </m:sSubSup>
                    <m:r>
                      <a:rPr lang="en-US" i="1">
                        <a:latin typeface="Cambria Math" panose="02040503050406030204" pitchFamily="18" charset="0"/>
                      </a:rPr>
                      <m:t>+</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d>
                  </m:oMath>
                </a14:m>
                <a:endParaRPr lang="en-US" dirty="0"/>
              </a:p>
              <a:p>
                <a:pPr lvl="1"/>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𝑅</m:t>
                          </m:r>
                        </m:e>
                        <m:sub>
                          <m:r>
                            <a:rPr lang="en-US" i="1">
                              <a:latin typeface="Cambria Math" panose="02040503050406030204" pitchFamily="18" charset="0"/>
                            </a:rPr>
                            <m:t>𝑠</m:t>
                          </m:r>
                        </m:sub>
                        <m:sup>
                          <m:r>
                            <a:rPr lang="en-US" i="1">
                              <a:latin typeface="Cambria Math" panose="02040503050406030204" pitchFamily="18" charset="0"/>
                            </a:rPr>
                            <m:t>𝑎</m:t>
                          </m:r>
                        </m:sup>
                      </m:sSubSup>
                      <m:r>
                        <a:rPr lang="en-US" i="1">
                          <a:latin typeface="Cambria Math" panose="02040503050406030204" pitchFamily="18" charset="0"/>
                        </a:rPr>
                        <m:t>+</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m:t>
                          </m:r>
                        </m:sub>
                      </m:sSub>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d>
                    </m:oMath>
                  </m:oMathPara>
                </a14:m>
                <a:endParaRPr lang="en-US" dirty="0"/>
              </a:p>
              <a:p>
                <a:pPr lvl="1"/>
                <a:endParaRPr lang="en-US" i="1" dirty="0">
                  <a:solidFill>
                    <a:schemeClr val="tx1"/>
                  </a:solidFill>
                  <a:latin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𝑣</m:t>
                          </m:r>
                        </m:e>
                        <m:sub>
                          <m:r>
                            <a:rPr lang="en-US" b="0" i="1" smtClean="0">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𝐶</m:t>
                          </m:r>
                        </m:e>
                      </m:d>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0.25</m:t>
                      </m:r>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m:t>
                          </m:r>
                          <m:sSub>
                            <m:sSubPr>
                              <m:ctrlPr>
                                <a:rPr lang="en-US" i="1">
                                  <a:solidFill>
                                    <a:schemeClr val="tx1"/>
                                  </a:solidFill>
                                  <a:latin typeface="Cambria Math" panose="02040503050406030204" pitchFamily="18" charset="0"/>
                                  <a:ea typeface="ＭＳ Ｐゴシック" pitchFamily="34" charset="-128"/>
                                </a:rPr>
                              </m:ctrlPr>
                            </m:sSubPr>
                            <m:e>
                              <m:r>
                                <a:rPr lang="en-US" b="0" i="1" smtClean="0">
                                  <a:solidFill>
                                    <a:schemeClr val="tx1"/>
                                  </a:solidFill>
                                  <a:latin typeface="Cambria Math" panose="02040503050406030204" pitchFamily="18" charset="0"/>
                                  <a:ea typeface="ＭＳ Ｐゴシック" pitchFamily="34" charset="-128"/>
                                </a:rPr>
                                <m:t>𝑣</m:t>
                              </m:r>
                            </m:e>
                            <m:sub>
                              <m:r>
                                <a:rPr lang="en-US" b="0" i="1" smtClean="0">
                                  <a:solidFill>
                                    <a:schemeClr val="tx1"/>
                                  </a:solidFill>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𝐵</m:t>
                              </m:r>
                            </m:e>
                          </m:d>
                        </m:e>
                      </m:d>
                      <m:r>
                        <a:rPr lang="en-US" b="0" i="1" smtClean="0">
                          <a:solidFill>
                            <a:schemeClr val="tx1"/>
                          </a:solidFill>
                          <a:latin typeface="Cambria Math" panose="02040503050406030204" pitchFamily="18" charset="0"/>
                          <a:ea typeface="ＭＳ Ｐゴシック" pitchFamily="34" charset="-128"/>
                        </a:rPr>
                        <m:t>+</m:t>
                      </m:r>
                      <m:r>
                        <a:rPr lang="en-US" i="1">
                          <a:solidFill>
                            <a:schemeClr val="tx1"/>
                          </a:solidFill>
                          <a:latin typeface="Cambria Math" panose="02040503050406030204" pitchFamily="18" charset="0"/>
                        </a:rPr>
                        <m:t>0.25</m:t>
                      </m:r>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m:t>
                          </m:r>
                          <m:sSub>
                            <m:sSubPr>
                              <m:ctrlPr>
                                <a:rPr lang="en-US" i="1">
                                  <a:solidFill>
                                    <a:schemeClr val="tx1"/>
                                  </a:solidFill>
                                  <a:latin typeface="Cambria Math" panose="02040503050406030204" pitchFamily="18" charset="0"/>
                                  <a:ea typeface="ＭＳ Ｐゴシック" pitchFamily="34" charset="-128"/>
                                </a:rPr>
                              </m:ctrlPr>
                            </m:sSubPr>
                            <m:e>
                              <m:r>
                                <a:rPr lang="en-US" b="0" i="1" smtClean="0">
                                  <a:solidFill>
                                    <a:schemeClr val="tx1"/>
                                  </a:solidFill>
                                  <a:latin typeface="Cambria Math" panose="02040503050406030204" pitchFamily="18" charset="0"/>
                                  <a:ea typeface="ＭＳ Ｐゴシック" pitchFamily="34" charset="-128"/>
                                </a:rPr>
                                <m:t>𝑣</m:t>
                              </m:r>
                            </m:e>
                            <m:sub>
                              <m:r>
                                <a:rPr lang="en-US" b="0" i="1" smtClean="0">
                                  <a:solidFill>
                                    <a:schemeClr val="tx1"/>
                                  </a:solidFill>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i="1">
                                  <a:solidFill>
                                    <a:schemeClr val="tx1"/>
                                  </a:solidFill>
                                  <a:latin typeface="Cambria Math" panose="02040503050406030204" pitchFamily="18" charset="0"/>
                                  <a:ea typeface="ＭＳ Ｐゴシック" pitchFamily="34" charset="-128"/>
                                </a:rPr>
                                <m:t>𝐷</m:t>
                              </m:r>
                            </m:e>
                          </m:d>
                        </m:e>
                      </m:d>
                      <m:r>
                        <a:rPr lang="en-US" b="0" i="1" smtClean="0">
                          <a:solidFill>
                            <a:schemeClr val="tx1"/>
                          </a:solidFill>
                          <a:latin typeface="Cambria Math" panose="02040503050406030204" pitchFamily="18" charset="0"/>
                          <a:ea typeface="ＭＳ Ｐゴシック" pitchFamily="34" charset="-128"/>
                        </a:rPr>
                        <m:t>+</m:t>
                      </m:r>
                      <m:r>
                        <a:rPr lang="en-US" i="1">
                          <a:solidFill>
                            <a:schemeClr val="tx1"/>
                          </a:solidFill>
                          <a:latin typeface="Cambria Math" panose="02040503050406030204" pitchFamily="18" charset="0"/>
                        </a:rPr>
                        <m:t>0.25</m:t>
                      </m:r>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m:t>
                          </m:r>
                          <m:sSub>
                            <m:sSubPr>
                              <m:ctrlPr>
                                <a:rPr lang="en-US" i="1">
                                  <a:solidFill>
                                    <a:schemeClr val="tx1"/>
                                  </a:solidFill>
                                  <a:latin typeface="Cambria Math" panose="02040503050406030204" pitchFamily="18" charset="0"/>
                                  <a:ea typeface="ＭＳ Ｐゴシック" pitchFamily="34" charset="-128"/>
                                </a:rPr>
                              </m:ctrlPr>
                            </m:sSubPr>
                            <m:e>
                              <m:r>
                                <a:rPr lang="en-US" i="1">
                                  <a:solidFill>
                                    <a:schemeClr val="tx1"/>
                                  </a:solidFill>
                                  <a:latin typeface="Cambria Math" panose="02040503050406030204" pitchFamily="18" charset="0"/>
                                  <a:ea typeface="ＭＳ Ｐゴシック" pitchFamily="34" charset="-128"/>
                                </a:rPr>
                                <m:t>𝑉</m:t>
                              </m:r>
                            </m:e>
                            <m:sub>
                              <m:r>
                                <a:rPr lang="en-US" b="0" i="1" smtClean="0">
                                  <a:solidFill>
                                    <a:schemeClr val="tx1"/>
                                  </a:solidFill>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𝐴</m:t>
                              </m:r>
                            </m:e>
                          </m:d>
                        </m:e>
                      </m:d>
                      <m:r>
                        <a:rPr lang="en-US" b="0" i="1" smtClean="0">
                          <a:solidFill>
                            <a:schemeClr val="tx1"/>
                          </a:solidFill>
                          <a:latin typeface="Cambria Math" panose="02040503050406030204" pitchFamily="18" charset="0"/>
                          <a:ea typeface="ＭＳ Ｐゴシック" pitchFamily="34" charset="-128"/>
                        </a:rPr>
                        <m:t>+</m:t>
                      </m:r>
                      <m:r>
                        <a:rPr lang="en-US" i="1">
                          <a:solidFill>
                            <a:schemeClr val="tx1"/>
                          </a:solidFill>
                          <a:latin typeface="Cambria Math" panose="02040503050406030204" pitchFamily="18" charset="0"/>
                        </a:rPr>
                        <m:t>0.25</m:t>
                      </m:r>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m:t>
                          </m:r>
                          <m:sSub>
                            <m:sSubPr>
                              <m:ctrlPr>
                                <a:rPr lang="en-US" i="1">
                                  <a:solidFill>
                                    <a:schemeClr val="tx1"/>
                                  </a:solidFill>
                                  <a:latin typeface="Cambria Math" panose="02040503050406030204" pitchFamily="18" charset="0"/>
                                  <a:ea typeface="ＭＳ Ｐゴシック" pitchFamily="34" charset="-128"/>
                                </a:rPr>
                              </m:ctrlPr>
                            </m:sSubPr>
                            <m:e>
                              <m:r>
                                <a:rPr lang="en-US" i="1">
                                  <a:solidFill>
                                    <a:schemeClr val="tx1"/>
                                  </a:solidFill>
                                  <a:latin typeface="Cambria Math" panose="02040503050406030204" pitchFamily="18" charset="0"/>
                                  <a:ea typeface="ＭＳ Ｐゴシック" pitchFamily="34" charset="-128"/>
                                </a:rPr>
                                <m:t>𝑉</m:t>
                              </m:r>
                            </m:e>
                            <m:sub>
                              <m:r>
                                <a:rPr lang="en-US" b="0" i="1" smtClean="0">
                                  <a:solidFill>
                                    <a:schemeClr val="tx1"/>
                                  </a:solidFill>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𝐸</m:t>
                              </m:r>
                            </m:e>
                          </m:d>
                        </m:e>
                      </m:d>
                    </m:oMath>
                  </m:oMathPara>
                </a14:m>
                <a:endParaRPr lang="en-US" i="1" dirty="0">
                  <a:solidFill>
                    <a:schemeClr val="tx1"/>
                  </a:solidFill>
                  <a:latin typeface="Cambria Math" panose="02040503050406030204" pitchFamily="18" charset="0"/>
                  <a:ea typeface="ＭＳ Ｐゴシック" pitchFamily="34" charset="-128"/>
                </a:endParaRPr>
              </a:p>
              <a:p>
                <a:pPr lvl="1"/>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𝑣</m:t>
                          </m:r>
                        </m:e>
                        <m:sub>
                          <m:r>
                            <a:rPr lang="en-US" b="0" i="1" smtClean="0">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𝐵</m:t>
                          </m:r>
                        </m:e>
                      </m:d>
                      <m:r>
                        <a:rPr lang="en-US" i="1">
                          <a:solidFill>
                            <a:schemeClr val="tx1"/>
                          </a:solidFill>
                          <a:latin typeface="Cambria Math" panose="02040503050406030204" pitchFamily="18" charset="0"/>
                        </a:rPr>
                        <m:t>=0.</m:t>
                      </m:r>
                      <m:r>
                        <a:rPr lang="en-US" b="0" i="1" smtClean="0">
                          <a:solidFill>
                            <a:schemeClr val="tx1"/>
                          </a:solidFill>
                          <a:latin typeface="Cambria Math" panose="02040503050406030204" pitchFamily="18" charset="0"/>
                        </a:rPr>
                        <m:t>7</m:t>
                      </m:r>
                      <m:r>
                        <a:rPr lang="en-US" i="1">
                          <a:solidFill>
                            <a:schemeClr val="tx1"/>
                          </a:solidFill>
                          <a:latin typeface="Cambria Math" panose="02040503050406030204" pitchFamily="18" charset="0"/>
                        </a:rPr>
                        <m:t>5</m:t>
                      </m:r>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i="1">
                                  <a:solidFill>
                                    <a:schemeClr val="tx1"/>
                                  </a:solidFill>
                                  <a:latin typeface="Cambria Math" panose="02040503050406030204" pitchFamily="18" charset="0"/>
                                  <a:ea typeface="ＭＳ Ｐゴシック" pitchFamily="34" charset="-128"/>
                                </a:rPr>
                                <m:t>𝐵</m:t>
                              </m:r>
                            </m:e>
                          </m:d>
                        </m:e>
                      </m:d>
                      <m:r>
                        <a:rPr lang="en-US" i="1">
                          <a:solidFill>
                            <a:schemeClr val="tx1"/>
                          </a:solidFill>
                          <a:latin typeface="Cambria Math" panose="02040503050406030204" pitchFamily="18" charset="0"/>
                          <a:ea typeface="ＭＳ Ｐゴシック" pitchFamily="34" charset="-128"/>
                        </a:rPr>
                        <m:t>+</m:t>
                      </m:r>
                      <m:r>
                        <a:rPr lang="en-US" i="1">
                          <a:solidFill>
                            <a:schemeClr val="tx1"/>
                          </a:solidFill>
                          <a:latin typeface="Cambria Math" panose="02040503050406030204" pitchFamily="18" charset="0"/>
                        </a:rPr>
                        <m:t>0.25</m:t>
                      </m:r>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m:t>
                          </m:r>
                          <m:sSub>
                            <m:sSubPr>
                              <m:ctrlPr>
                                <a:rPr lang="en-US" b="0" i="1" smtClean="0">
                                  <a:solidFill>
                                    <a:schemeClr val="tx1"/>
                                  </a:solidFill>
                                  <a:latin typeface="Cambria Math" panose="02040503050406030204" pitchFamily="18" charset="0"/>
                                  <a:ea typeface="ＭＳ Ｐゴシック" pitchFamily="34" charset="-128"/>
                                </a:rPr>
                              </m:ctrlPr>
                            </m:sSubPr>
                            <m:e>
                              <m:r>
                                <a:rPr lang="en-US" i="1" smtClean="0">
                                  <a:solidFill>
                                    <a:schemeClr val="tx1"/>
                                  </a:solidFill>
                                  <a:latin typeface="Cambria Math" panose="02040503050406030204" pitchFamily="18" charset="0"/>
                                  <a:ea typeface="ＭＳ Ｐゴシック" pitchFamily="34" charset="-128"/>
                                </a:rPr>
                                <m:t>𝑣</m:t>
                              </m:r>
                            </m:e>
                            <m:sub>
                              <m:r>
                                <a:rPr lang="en-US" b="0" i="1" smtClean="0">
                                  <a:solidFill>
                                    <a:schemeClr val="tx1"/>
                                  </a:solidFill>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𝐶</m:t>
                              </m:r>
                            </m:e>
                          </m:d>
                        </m:e>
                      </m:d>
                    </m:oMath>
                  </m:oMathPara>
                </a14:m>
                <a:endParaRPr lang="en-US" b="0" i="1" dirty="0">
                  <a:solidFill>
                    <a:schemeClr val="tx1"/>
                  </a:solidFill>
                  <a:latin typeface="Cambria Math" panose="02040503050406030204" pitchFamily="18" charset="0"/>
                  <a:ea typeface="ＭＳ Ｐゴシック" pitchFamily="34" charset="-128"/>
                </a:endParaRPr>
              </a:p>
              <a:p>
                <a:pPr lvl="1"/>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b="0" i="1" smtClean="0">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𝐸</m:t>
                          </m:r>
                        </m:e>
                      </m:d>
                      <m:r>
                        <a:rPr lang="en-US" i="1">
                          <a:solidFill>
                            <a:schemeClr val="tx1"/>
                          </a:solidFill>
                          <a:latin typeface="Cambria Math" panose="02040503050406030204" pitchFamily="18" charset="0"/>
                        </a:rPr>
                        <m:t>=0.</m:t>
                      </m:r>
                      <m:r>
                        <a:rPr lang="en-US" b="0" i="1" smtClean="0">
                          <a:solidFill>
                            <a:schemeClr val="tx1"/>
                          </a:solidFill>
                          <a:latin typeface="Cambria Math" panose="02040503050406030204" pitchFamily="18" charset="0"/>
                        </a:rPr>
                        <m:t>7</m:t>
                      </m:r>
                      <m:r>
                        <a:rPr lang="en-US" i="1">
                          <a:solidFill>
                            <a:schemeClr val="tx1"/>
                          </a:solidFill>
                          <a:latin typeface="Cambria Math" panose="02040503050406030204" pitchFamily="18" charset="0"/>
                        </a:rPr>
                        <m:t>5</m:t>
                      </m:r>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𝐸</m:t>
                              </m:r>
                            </m:e>
                          </m:d>
                        </m:e>
                      </m:d>
                      <m:r>
                        <a:rPr lang="en-US" i="1">
                          <a:solidFill>
                            <a:schemeClr val="tx1"/>
                          </a:solidFill>
                          <a:latin typeface="Cambria Math" panose="02040503050406030204" pitchFamily="18" charset="0"/>
                          <a:ea typeface="ＭＳ Ｐゴシック" pitchFamily="34" charset="-128"/>
                        </a:rPr>
                        <m:t>+</m:t>
                      </m:r>
                      <m:r>
                        <a:rPr lang="en-US" i="1">
                          <a:solidFill>
                            <a:schemeClr val="tx1"/>
                          </a:solidFill>
                          <a:latin typeface="Cambria Math" panose="02040503050406030204" pitchFamily="18" charset="0"/>
                        </a:rPr>
                        <m:t>0.25</m:t>
                      </m:r>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𝐶</m:t>
                              </m:r>
                            </m:e>
                          </m:d>
                        </m:e>
                      </m:d>
                    </m:oMath>
                  </m:oMathPara>
                </a14:m>
                <a:endParaRPr lang="en-US" i="1" dirty="0">
                  <a:solidFill>
                    <a:schemeClr val="tx1"/>
                  </a:solidFill>
                  <a:latin typeface="Cambria Math" panose="02040503050406030204" pitchFamily="18" charset="0"/>
                </a:endParaRPr>
              </a:p>
              <a:p>
                <a:pPr lvl="1"/>
                <a:endParaRPr lang="en-US" i="1" dirty="0">
                  <a:solidFill>
                    <a:schemeClr val="tx1"/>
                  </a:solidFill>
                  <a:latin typeface="Cambria Math" panose="02040503050406030204" pitchFamily="18" charset="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can compute value function based on its definition (suppose all other transitions have reward 0): Suppose we observe transitions (B, east, C, -2) and (C, east, D, -2). We can compute value function based on its definition (suppose all other transitions have reward 0):</a:t>
                </a:r>
              </a:p>
              <a:p>
                <a:r>
                  <a:rPr lang="en-US" dirty="0">
                    <a:ea typeface="ＭＳ Ｐゴシック" pitchFamily="34" charset="-128"/>
                  </a:rPr>
                  <a:t>For deterministic policy, </a:t>
                </a:r>
              </a:p>
              <a:p>
                <a:pPr lvl="1"/>
                <a14:m>
                  <m:oMath xmlns:m="http://schemas.openxmlformats.org/officeDocument/2006/math">
                    <m:r>
                      <a:rPr lang="en-US" b="0" i="1" smtClean="0">
                        <a:latin typeface="Cambria Math" panose="02040503050406030204" pitchFamily="18" charset="0"/>
                        <a:ea typeface="ＭＳ Ｐゴシック" pitchFamily="34" charset="-128"/>
                      </a:rPr>
                      <m:t>𝑄</m:t>
                    </m:r>
                    <m:d>
                      <m:dPr>
                        <m:ctrlPr>
                          <a:rPr lang="en-US" b="0" i="1" smtClean="0">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𝑠</m:t>
                        </m:r>
                        <m:r>
                          <a:rPr lang="en-US" b="0" i="1" smtClean="0">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𝑎</m:t>
                        </m:r>
                      </m:e>
                    </m:d>
                    <m:r>
                      <a:rPr lang="en-US" b="0" i="1" smtClean="0">
                        <a:latin typeface="Cambria Math" panose="02040503050406030204" pitchFamily="18" charset="0"/>
                        <a:ea typeface="ＭＳ Ｐゴシック" pitchFamily="34" charset="-128"/>
                      </a:rPr>
                      <m:t>=</m:t>
                    </m:r>
                    <m:r>
                      <a:rPr lang="en-US" i="1" smtClean="0">
                        <a:latin typeface="Cambria Math" panose="02040503050406030204" pitchFamily="18" charset="0"/>
                        <a:ea typeface="ＭＳ Ｐゴシック" pitchFamily="34" charset="-128"/>
                      </a:rPr>
                      <m:t>𝑉</m:t>
                    </m:r>
                    <m:d>
                      <m:dPr>
                        <m:ctrlPr>
                          <a:rPr lang="en-US" b="0" i="1" smtClean="0">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𝑠</m:t>
                        </m:r>
                      </m:e>
                    </m:d>
                    <m:r>
                      <a:rPr lang="en-US" b="0" i="1" smtClean="0">
                        <a:latin typeface="Cambria Math" panose="02040503050406030204" pitchFamily="18" charset="0"/>
                        <a:ea typeface="ＭＳ Ｐゴシック" pitchFamily="34" charset="-128"/>
                      </a:rPr>
                      <m:t>, </m:t>
                    </m:r>
                    <m:sSup>
                      <m:sSupPr>
                        <m:ctrlPr>
                          <a:rPr lang="en-US" b="0" i="1" smtClean="0">
                            <a:latin typeface="Cambria Math" panose="02040503050406030204" pitchFamily="18" charset="0"/>
                            <a:ea typeface="ＭＳ Ｐゴシック" pitchFamily="34" charset="-128"/>
                          </a:rPr>
                        </m:ctrlPr>
                      </m:sSupPr>
                      <m:e>
                        <m:r>
                          <a:rPr lang="en-US" b="0" i="1" smtClean="0">
                            <a:latin typeface="Cambria Math" panose="02040503050406030204" pitchFamily="18" charset="0"/>
                            <a:ea typeface="ＭＳ Ｐゴシック" pitchFamily="34" charset="-128"/>
                          </a:rPr>
                          <m:t>𝑎</m:t>
                        </m:r>
                      </m:e>
                      <m:sup>
                        <m:r>
                          <a:rPr lang="en-US" b="0" i="1" smtClean="0">
                            <a:latin typeface="Cambria Math" panose="02040503050406030204" pitchFamily="18" charset="0"/>
                            <a:ea typeface="ＭＳ Ｐゴシック" pitchFamily="34" charset="-128"/>
                          </a:rPr>
                          <m:t>∗</m:t>
                        </m:r>
                      </m:sup>
                    </m:sSup>
                    <m:r>
                      <a:rPr lang="en-US" b="0" i="1" smtClean="0">
                        <a:latin typeface="Cambria Math" panose="02040503050406030204" pitchFamily="18" charset="0"/>
                        <a:ea typeface="ＭＳ Ｐゴシック" pitchFamily="34" charset="-128"/>
                      </a:rPr>
                      <m:t>=</m:t>
                    </m:r>
                    <m:func>
                      <m:funcPr>
                        <m:ctrlPr>
                          <a:rPr lang="en-US" b="0" i="1" smtClean="0">
                            <a:latin typeface="Cambria Math" panose="02040503050406030204" pitchFamily="18" charset="0"/>
                            <a:ea typeface="ＭＳ Ｐゴシック" pitchFamily="34" charset="-128"/>
                          </a:rPr>
                        </m:ctrlPr>
                      </m:funcPr>
                      <m:fName>
                        <m:r>
                          <m:rPr>
                            <m:sty m:val="p"/>
                          </m:rPr>
                          <a:rPr lang="en-US" b="0" i="0" smtClean="0">
                            <a:latin typeface="Cambria Math" panose="02040503050406030204" pitchFamily="18" charset="0"/>
                            <a:ea typeface="ＭＳ Ｐゴシック" pitchFamily="34" charset="-128"/>
                          </a:rPr>
                          <m:t>argmax</m:t>
                        </m:r>
                      </m:fName>
                      <m:e>
                        <m:r>
                          <a:rPr lang="en-US" b="0" i="1" smtClean="0">
                            <a:latin typeface="Cambria Math" panose="02040503050406030204" pitchFamily="18" charset="0"/>
                            <a:ea typeface="ＭＳ Ｐゴシック" pitchFamily="34" charset="-128"/>
                          </a:rPr>
                          <m:t>𝑄</m:t>
                        </m:r>
                        <m:r>
                          <a:rPr lang="en-US" b="0" i="1" smtClean="0">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𝑠</m:t>
                        </m:r>
                        <m:r>
                          <a:rPr lang="en-US" b="0" i="1" smtClean="0">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𝑎</m:t>
                        </m:r>
                        <m:r>
                          <a:rPr lang="en-US" b="0" i="1" smtClean="0">
                            <a:latin typeface="Cambria Math" panose="02040503050406030204" pitchFamily="18" charset="0"/>
                            <a:ea typeface="ＭＳ Ｐゴシック" pitchFamily="34" charset="-128"/>
                          </a:rPr>
                          <m:t>)</m:t>
                        </m:r>
                      </m:e>
                    </m:func>
                    <m:r>
                      <a:rPr lang="en-US" b="0" i="1" smtClean="0">
                        <a:latin typeface="Cambria Math" panose="02040503050406030204" pitchFamily="18" charset="0"/>
                        <a:ea typeface="ＭＳ Ｐゴシック" pitchFamily="34" charset="-128"/>
                      </a:rPr>
                      <m:t>=</m:t>
                    </m:r>
                  </m:oMath>
                </a14:m>
                <a:r>
                  <a:rPr lang="en-US" dirty="0">
                    <a:ea typeface="ＭＳ Ｐゴシック" pitchFamily="34" charset="-128"/>
                  </a:rPr>
                  <a:t> TODO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MDP is unknown, we need to use TD-Learning.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cs typeface="Palatino"/>
                            </a:rPr>
                          </m:ctrlPr>
                        </m:sSubPr>
                        <m:e>
                          <m:r>
                            <a:rPr lang="en-US" sz="1200" b="0" i="1" smtClean="0">
                              <a:latin typeface="Cambria Math" panose="02040503050406030204" pitchFamily="18" charset="0"/>
                              <a:cs typeface="Palatino"/>
                            </a:rPr>
                            <m:t>𝑣</m:t>
                          </m:r>
                        </m:e>
                        <m:sub>
                          <m:r>
                            <a:rPr lang="en-US" sz="1200" i="1">
                              <a:latin typeface="Cambria Math" panose="02040503050406030204" pitchFamily="18" charset="0"/>
                              <a:cs typeface="Palatino"/>
                            </a:rPr>
                            <m:t>𝑘</m:t>
                          </m:r>
                          <m:r>
                            <a:rPr lang="en-US" sz="1200" i="1">
                              <a:latin typeface="Cambria Math" panose="02040503050406030204" pitchFamily="18" charset="0"/>
                              <a:cs typeface="Palatino"/>
                            </a:rPr>
                            <m:t>+1</m:t>
                          </m:r>
                        </m:sub>
                      </m:sSub>
                      <m:d>
                        <m:dPr>
                          <m:ctrlPr>
                            <a:rPr lang="en-US" sz="1200" i="1">
                              <a:latin typeface="Cambria Math" panose="02040503050406030204" pitchFamily="18" charset="0"/>
                              <a:cs typeface="Palatino"/>
                            </a:rPr>
                          </m:ctrlPr>
                        </m:dPr>
                        <m:e>
                          <m:r>
                            <a:rPr lang="en-US" sz="1200" i="1">
                              <a:latin typeface="Cambria Math" panose="02040503050406030204" pitchFamily="18" charset="0"/>
                              <a:cs typeface="Palatino"/>
                            </a:rPr>
                            <m:t>𝑠</m:t>
                          </m:r>
                        </m:e>
                      </m:d>
                      <m:r>
                        <a:rPr lang="en-US" sz="1200" b="0" i="1" smtClean="0">
                          <a:latin typeface="Cambria Math" panose="02040503050406030204" pitchFamily="18" charset="0"/>
                          <a:cs typeface="Palatino"/>
                        </a:rPr>
                        <m:t>=</m:t>
                      </m:r>
                      <m:func>
                        <m:funcPr>
                          <m:ctrlPr>
                            <a:rPr lang="en-US" sz="1200" i="1">
                              <a:latin typeface="Cambria Math" panose="02040503050406030204" pitchFamily="18" charset="0"/>
                              <a:cs typeface="Palatino"/>
                            </a:rPr>
                          </m:ctrlPr>
                        </m:funcPr>
                        <m:fName>
                          <m:limLow>
                            <m:limLowPr>
                              <m:ctrlPr>
                                <a:rPr lang="en-US" sz="1200" i="1" smtClean="0">
                                  <a:solidFill>
                                    <a:srgbClr val="C00000"/>
                                  </a:solidFill>
                                  <a:latin typeface="Cambria Math" panose="02040503050406030204" pitchFamily="18" charset="0"/>
                                  <a:cs typeface="Palatino"/>
                                </a:rPr>
                              </m:ctrlPr>
                            </m:limLowPr>
                            <m:e>
                              <m:r>
                                <m:rPr>
                                  <m:sty m:val="p"/>
                                </m:rPr>
                                <a:rPr lang="en-US" sz="1200">
                                  <a:solidFill>
                                    <a:srgbClr val="C00000"/>
                                  </a:solidFill>
                                  <a:latin typeface="Cambria Math" panose="02040503050406030204" pitchFamily="18" charset="0"/>
                                  <a:cs typeface="Palatino"/>
                                </a:rPr>
                                <m:t>max</m:t>
                              </m:r>
                            </m:e>
                            <m:lim>
                              <m:r>
                                <a:rPr lang="en-US" sz="1200" i="1">
                                  <a:solidFill>
                                    <a:srgbClr val="C00000"/>
                                  </a:solidFill>
                                  <a:latin typeface="Cambria Math" panose="02040503050406030204" pitchFamily="18" charset="0"/>
                                  <a:cs typeface="Palatino"/>
                                </a:rPr>
                                <m:t>𝑎</m:t>
                              </m:r>
                              <m:r>
                                <a:rPr lang="en-US" sz="1200" b="0" i="1" smtClean="0">
                                  <a:solidFill>
                                    <a:srgbClr val="C00000"/>
                                  </a:solidFill>
                                  <a:latin typeface="Cambria Math" panose="02040503050406030204" pitchFamily="18" charset="0"/>
                                  <a:cs typeface="Palatino"/>
                                </a:rPr>
                                <m:t>∈</m:t>
                              </m:r>
                              <m:r>
                                <a:rPr lang="en-US" sz="1200" b="0" i="1" smtClean="0">
                                  <a:solidFill>
                                    <a:srgbClr val="C00000"/>
                                  </a:solidFill>
                                  <a:latin typeface="Cambria Math" panose="02040503050406030204" pitchFamily="18" charset="0"/>
                                  <a:cs typeface="Palatino"/>
                                </a:rPr>
                                <m:t>𝐴</m:t>
                              </m:r>
                            </m:lim>
                          </m:limLow>
                        </m:fName>
                        <m:e>
                          <m:r>
                            <a:rPr lang="en-US" sz="1200" i="1">
                              <a:latin typeface="Cambria Math" panose="02040503050406030204" pitchFamily="18" charset="0"/>
                              <a:ea typeface="ＭＳ Ｐゴシック" pitchFamily="34" charset="-128"/>
                            </a:rPr>
                            <m:t>(</m:t>
                          </m:r>
                          <m:sSubSup>
                            <m:sSubSupPr>
                              <m:ctrlPr>
                                <a:rPr lang="en-US" sz="1200" i="1" smtClean="0">
                                  <a:latin typeface="Cambria Math" panose="02040503050406030204" pitchFamily="18" charset="0"/>
                                  <a:ea typeface="ＭＳ Ｐゴシック" pitchFamily="34" charset="-128"/>
                                </a:rPr>
                              </m:ctrlPr>
                            </m:sSubSupPr>
                            <m:e>
                              <m:r>
                                <a:rPr lang="en-US" sz="1200" i="1">
                                  <a:latin typeface="Cambria Math" panose="02040503050406030204" pitchFamily="18" charset="0"/>
                                  <a:ea typeface="ＭＳ Ｐゴシック" pitchFamily="34" charset="-128"/>
                                </a:rPr>
                                <m:t>𝑅</m:t>
                              </m:r>
                            </m:e>
                            <m:sub>
                              <m:r>
                                <a:rPr lang="en-US" sz="1200" i="1">
                                  <a:latin typeface="Cambria Math" panose="02040503050406030204" pitchFamily="18" charset="0"/>
                                  <a:ea typeface="ＭＳ Ｐゴシック" pitchFamily="34" charset="-128"/>
                                </a:rPr>
                                <m:t>𝑠</m:t>
                              </m:r>
                            </m:sub>
                            <m:sup>
                              <m:r>
                                <a:rPr lang="en-US" sz="1200" i="1">
                                  <a:latin typeface="Cambria Math" panose="02040503050406030204" pitchFamily="18" charset="0"/>
                                  <a:ea typeface="ＭＳ Ｐゴシック" pitchFamily="34" charset="-128"/>
                                </a:rPr>
                                <m:t>𝑎</m:t>
                              </m:r>
                            </m:sup>
                          </m:sSubSup>
                          <m:r>
                            <a:rPr lang="en-US" sz="1200" i="1">
                              <a:latin typeface="Cambria Math" panose="02040503050406030204" pitchFamily="18" charset="0"/>
                              <a:ea typeface="ＭＳ Ｐゴシック" pitchFamily="34" charset="-128"/>
                            </a:rPr>
                            <m:t>+</m:t>
                          </m:r>
                          <m:r>
                            <a:rPr lang="en-US" sz="1200" i="1">
                              <a:latin typeface="Cambria Math" panose="02040503050406030204" pitchFamily="18" charset="0"/>
                              <a:ea typeface="ＭＳ Ｐゴシック" pitchFamily="34" charset="-128"/>
                            </a:rPr>
                            <m:t>𝛾</m:t>
                          </m:r>
                          <m:nary>
                            <m:naryPr>
                              <m:chr m:val="∑"/>
                              <m:supHide m:val="on"/>
                              <m:ctrlPr>
                                <a:rPr lang="en-US" sz="1200" i="1">
                                  <a:latin typeface="Cambria Math" panose="02040503050406030204" pitchFamily="18" charset="0"/>
                                  <a:ea typeface="ＭＳ Ｐゴシック" pitchFamily="34" charset="-128"/>
                                </a:rPr>
                              </m:ctrlPr>
                            </m:naryPr>
                            <m:sub>
                              <m:sSup>
                                <m:sSupPr>
                                  <m:ctrlPr>
                                    <a:rPr lang="en-US" sz="1200" i="1">
                                      <a:latin typeface="Cambria Math" panose="02040503050406030204" pitchFamily="18" charset="0"/>
                                      <a:ea typeface="ＭＳ Ｐゴシック" pitchFamily="34" charset="-128"/>
                                    </a:rPr>
                                  </m:ctrlPr>
                                </m:sSupPr>
                                <m:e>
                                  <m:r>
                                    <a:rPr lang="en-US" sz="1200" i="1">
                                      <a:latin typeface="Cambria Math" panose="02040503050406030204" pitchFamily="18" charset="0"/>
                                      <a:ea typeface="ＭＳ Ｐゴシック" pitchFamily="34" charset="-128"/>
                                    </a:rPr>
                                    <m:t>𝑠</m:t>
                                  </m:r>
                                </m:e>
                                <m:sup>
                                  <m:r>
                                    <a:rPr lang="en-US" sz="1200" i="1">
                                      <a:latin typeface="Cambria Math" panose="02040503050406030204" pitchFamily="18" charset="0"/>
                                      <a:ea typeface="ＭＳ Ｐゴシック" pitchFamily="34" charset="-128"/>
                                    </a:rPr>
                                    <m:t>′</m:t>
                                  </m:r>
                                </m:sup>
                              </m:sSup>
                              <m:r>
                                <a:rPr lang="en-US" sz="1200" i="1">
                                  <a:latin typeface="Cambria Math" panose="02040503050406030204" pitchFamily="18" charset="0"/>
                                  <a:ea typeface="ＭＳ Ｐゴシック" pitchFamily="34" charset="-128"/>
                                </a:rPr>
                                <m:t>∈</m:t>
                              </m:r>
                              <m:r>
                                <a:rPr lang="en-US" sz="1200" i="1">
                                  <a:latin typeface="Cambria Math" panose="02040503050406030204" pitchFamily="18" charset="0"/>
                                  <a:ea typeface="ＭＳ Ｐゴシック" pitchFamily="34" charset="-128"/>
                                </a:rPr>
                                <m:t>𝑆</m:t>
                              </m:r>
                            </m:sub>
                            <m:sup/>
                            <m:e>
                              <m:sSubSup>
                                <m:sSubSupPr>
                                  <m:ctrlPr>
                                    <a:rPr lang="en-US" sz="1200" i="1">
                                      <a:latin typeface="Cambria Math" panose="02040503050406030204" pitchFamily="18" charset="0"/>
                                      <a:ea typeface="ＭＳ Ｐゴシック" pitchFamily="34" charset="-128"/>
                                    </a:rPr>
                                  </m:ctrlPr>
                                </m:sSubSupPr>
                                <m:e>
                                  <m:r>
                                    <a:rPr lang="en-US" sz="1200" i="1">
                                      <a:latin typeface="Cambria Math" panose="02040503050406030204" pitchFamily="18" charset="0"/>
                                      <a:ea typeface="ＭＳ Ｐゴシック" pitchFamily="34" charset="-128"/>
                                    </a:rPr>
                                    <m:t>𝑃</m:t>
                                  </m:r>
                                </m:e>
                                <m:sub>
                                  <m:r>
                                    <a:rPr lang="en-US" sz="1200" i="1">
                                      <a:latin typeface="Cambria Math" panose="02040503050406030204" pitchFamily="18" charset="0"/>
                                      <a:ea typeface="ＭＳ Ｐゴシック" pitchFamily="34" charset="-128"/>
                                    </a:rPr>
                                    <m:t>𝑠</m:t>
                                  </m:r>
                                  <m:sSup>
                                    <m:sSupPr>
                                      <m:ctrlPr>
                                        <a:rPr lang="en-US" sz="1200" i="1">
                                          <a:latin typeface="Cambria Math" panose="02040503050406030204" pitchFamily="18" charset="0"/>
                                          <a:ea typeface="ＭＳ Ｐゴシック" pitchFamily="34" charset="-128"/>
                                        </a:rPr>
                                      </m:ctrlPr>
                                    </m:sSupPr>
                                    <m:e>
                                      <m:r>
                                        <a:rPr lang="en-US" sz="1200" i="1">
                                          <a:latin typeface="Cambria Math" panose="02040503050406030204" pitchFamily="18" charset="0"/>
                                          <a:ea typeface="ＭＳ Ｐゴシック" pitchFamily="34" charset="-128"/>
                                        </a:rPr>
                                        <m:t>𝑠</m:t>
                                      </m:r>
                                    </m:e>
                                    <m:sup>
                                      <m:r>
                                        <a:rPr lang="en-US" sz="1200" i="1">
                                          <a:latin typeface="Cambria Math" panose="02040503050406030204" pitchFamily="18" charset="0"/>
                                          <a:ea typeface="ＭＳ Ｐゴシック" pitchFamily="34" charset="-128"/>
                                        </a:rPr>
                                        <m:t>′</m:t>
                                      </m:r>
                                    </m:sup>
                                  </m:sSup>
                                </m:sub>
                                <m:sup>
                                  <m:r>
                                    <a:rPr lang="en-US" sz="1200" i="1">
                                      <a:latin typeface="Cambria Math" panose="02040503050406030204" pitchFamily="18" charset="0"/>
                                      <a:ea typeface="ＭＳ Ｐゴシック" pitchFamily="34" charset="-128"/>
                                    </a:rPr>
                                    <m:t>𝑎</m:t>
                                  </m:r>
                                </m:sup>
                              </m:sSubSup>
                              <m:sSub>
                                <m:sSubPr>
                                  <m:ctrlPr>
                                    <a:rPr lang="en-US" sz="1200" i="1">
                                      <a:latin typeface="Cambria Math" panose="02040503050406030204" pitchFamily="18" charset="0"/>
                                      <a:ea typeface="ＭＳ Ｐゴシック" pitchFamily="34" charset="-128"/>
                                    </a:rPr>
                                  </m:ctrlPr>
                                </m:sSubPr>
                                <m:e>
                                  <m:r>
                                    <a:rPr lang="en-US" sz="1200" i="1">
                                      <a:latin typeface="Cambria Math" panose="02040503050406030204" pitchFamily="18" charset="0"/>
                                      <a:ea typeface="ＭＳ Ｐゴシック" pitchFamily="34" charset="-128"/>
                                    </a:rPr>
                                    <m:t>𝑣</m:t>
                                  </m:r>
                                </m:e>
                                <m:sub>
                                  <m:r>
                                    <a:rPr lang="en-US" sz="1200" i="1">
                                      <a:latin typeface="Cambria Math" panose="02040503050406030204" pitchFamily="18" charset="0"/>
                                      <a:ea typeface="ＭＳ Ｐゴシック" pitchFamily="34" charset="-128"/>
                                    </a:rPr>
                                    <m:t>𝑘</m:t>
                                  </m:r>
                                </m:sub>
                              </m:sSub>
                              <m:d>
                                <m:dPr>
                                  <m:ctrlPr>
                                    <a:rPr lang="en-US" sz="1200" i="1">
                                      <a:latin typeface="Cambria Math" panose="02040503050406030204" pitchFamily="18" charset="0"/>
                                      <a:ea typeface="ＭＳ Ｐゴシック" pitchFamily="34" charset="-128"/>
                                    </a:rPr>
                                  </m:ctrlPr>
                                </m:dPr>
                                <m:e>
                                  <m:sSup>
                                    <m:sSupPr>
                                      <m:ctrlPr>
                                        <a:rPr lang="en-US" sz="1200" i="1">
                                          <a:latin typeface="Cambria Math" panose="02040503050406030204" pitchFamily="18" charset="0"/>
                                          <a:ea typeface="ＭＳ Ｐゴシック" pitchFamily="34" charset="-128"/>
                                        </a:rPr>
                                      </m:ctrlPr>
                                    </m:sSupPr>
                                    <m:e>
                                      <m:r>
                                        <a:rPr lang="en-US" sz="1200" i="1">
                                          <a:latin typeface="Cambria Math" panose="02040503050406030204" pitchFamily="18" charset="0"/>
                                          <a:ea typeface="ＭＳ Ｐゴシック" pitchFamily="34" charset="-128"/>
                                        </a:rPr>
                                        <m:t>𝑠</m:t>
                                      </m:r>
                                    </m:e>
                                    <m:sup>
                                      <m:r>
                                        <a:rPr lang="en-US" sz="1200" i="1">
                                          <a:latin typeface="Cambria Math" panose="02040503050406030204" pitchFamily="18" charset="0"/>
                                          <a:ea typeface="ＭＳ Ｐゴシック" pitchFamily="34" charset="-128"/>
                                        </a:rPr>
                                        <m:t>′</m:t>
                                      </m:r>
                                    </m:sup>
                                  </m:sSup>
                                </m:e>
                              </m:d>
                            </m:e>
                          </m:nary>
                        </m:e>
                      </m:func>
                      <m:r>
                        <a:rPr lang="en-US" sz="1200" b="0" i="1" smtClean="0">
                          <a:latin typeface="Cambria Math" panose="02040503050406030204" pitchFamily="18" charset="0"/>
                          <a:cs typeface="Palatino"/>
                        </a:rPr>
                        <m:t>)</m:t>
                      </m:r>
                    </m:oMath>
                  </m:oMathPara>
                </a14:m>
                <a:endParaRPr lang="en-US" sz="1200" dirty="0">
                  <a:latin typeface="Palatino"/>
                  <a:cs typeface="Palatino"/>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endParaRPr lang="en-SE" dirty="0"/>
              </a:p>
            </p:txBody>
          </p:sp>
        </mc:Choice>
        <mc:Fallback xmlns="">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can compute value function based on its definition (suppose all other transitions have reward 0): Suppose we observe transitions (B, east, C, -2) and (C, east, D, -2). We can compute value function based on its definition (suppose all other transitions have reward 0):</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MDP is unknown, we need to use TD-Learning.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a:latin typeface="Cambria Math" panose="02040503050406030204" pitchFamily="18" charset="0"/>
                    <a:cs typeface="Palatino"/>
                  </a:rPr>
                  <a:t>𝑣_(</a:t>
                </a:r>
                <a:r>
                  <a:rPr lang="en-US" sz="1200" i="0">
                    <a:latin typeface="Cambria Math" panose="02040503050406030204" pitchFamily="18" charset="0"/>
                    <a:cs typeface="Palatino"/>
                  </a:rPr>
                  <a:t>𝑘+1) </a:t>
                </a:r>
                <a:r>
                  <a:rPr lang="en-US" sz="1200" i="0">
                    <a:latin typeface="Cambria Math" panose="02040503050406030204" pitchFamily="18" charset="0"/>
                  </a:rPr>
                  <a:t>(</a:t>
                </a:r>
                <a:r>
                  <a:rPr lang="en-US" sz="1200" i="0">
                    <a:latin typeface="Cambria Math" panose="02040503050406030204" pitchFamily="18" charset="0"/>
                    <a:cs typeface="Palatino"/>
                  </a:rPr>
                  <a:t>𝑠)</a:t>
                </a:r>
                <a:r>
                  <a:rPr lang="en-US" sz="1200" b="0" i="0">
                    <a:latin typeface="Cambria Math" panose="02040503050406030204" pitchFamily="18" charset="0"/>
                    <a:cs typeface="Palatino"/>
                  </a:rPr>
                  <a:t>=</a:t>
                </a:r>
                <a:r>
                  <a:rPr lang="en-US" sz="1200" i="0">
                    <a:solidFill>
                      <a:srgbClr val="C00000"/>
                    </a:solidFill>
                    <a:latin typeface="Cambria Math" panose="02040503050406030204" pitchFamily="18" charset="0"/>
                    <a:cs typeface="Palatino"/>
                  </a:rPr>
                  <a:t>max┬(𝑎</a:t>
                </a:r>
                <a:r>
                  <a:rPr lang="en-US" sz="1200" b="0" i="0">
                    <a:solidFill>
                      <a:srgbClr val="C00000"/>
                    </a:solidFill>
                    <a:latin typeface="Cambria Math" panose="02040503050406030204" pitchFamily="18" charset="0"/>
                    <a:cs typeface="Palatino"/>
                  </a:rPr>
                  <a:t>∈𝐴)⁡〖</a:t>
                </a:r>
                <a:r>
                  <a:rPr lang="en-US" sz="1200" i="0">
                    <a:latin typeface="Cambria Math" panose="02040503050406030204" pitchFamily="18" charset="0"/>
                    <a:ea typeface="ＭＳ Ｐゴシック" pitchFamily="34" charset="-128"/>
                  </a:rPr>
                  <a:t>(𝑅_𝑠^𝑎+𝛾∑_(𝑠^′∈𝑆)▒〖𝑃_(𝑠𝑠^′)^𝑎 𝑣_𝑘 (𝑠^′ ) 〗〗</a:t>
                </a:r>
                <a:r>
                  <a:rPr lang="en-US" sz="1200" b="0" i="0">
                    <a:latin typeface="Cambria Math" panose="02040503050406030204" pitchFamily="18" charset="0"/>
                    <a:cs typeface="Palatino"/>
                  </a:rPr>
                  <a:t>)</a:t>
                </a:r>
                <a:endParaRPr lang="en-US" sz="1200" dirty="0">
                  <a:latin typeface="Palatino"/>
                  <a:cs typeface="Palatino"/>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endParaRPr lang="en-SE" dirty="0"/>
              </a:p>
            </p:txBody>
          </p:sp>
        </mc:Fallback>
      </mc:AlternateContent>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43</a:t>
            </a:fld>
            <a:endParaRPr lang="en-US" altLang="zh-CN"/>
          </a:p>
        </p:txBody>
      </p:sp>
    </p:spTree>
    <p:extLst>
      <p:ext uri="{BB962C8B-B14F-4D97-AF65-F5344CB8AC3E}">
        <p14:creationId xmlns:p14="http://schemas.microsoft.com/office/powerpoint/2010/main" val="32814016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lvl="1"/>
                <a:endParaRPr lang="en-US" i="1" dirty="0">
                  <a:solidFill>
                    <a:schemeClr val="tx1"/>
                  </a:solidFill>
                  <a:latin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𝑣</m:t>
                          </m:r>
                        </m:e>
                        <m:sub>
                          <m:r>
                            <a:rPr lang="en-US" b="0" i="1" smtClean="0">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𝐶</m:t>
                          </m:r>
                        </m:e>
                      </m:d>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0.25</m:t>
                      </m:r>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m:t>
                          </m:r>
                          <m:sSub>
                            <m:sSubPr>
                              <m:ctrlPr>
                                <a:rPr lang="en-US" i="1">
                                  <a:solidFill>
                                    <a:schemeClr val="tx1"/>
                                  </a:solidFill>
                                  <a:latin typeface="Cambria Math" panose="02040503050406030204" pitchFamily="18" charset="0"/>
                                  <a:ea typeface="ＭＳ Ｐゴシック" pitchFamily="34" charset="-128"/>
                                </a:rPr>
                              </m:ctrlPr>
                            </m:sSubPr>
                            <m:e>
                              <m:r>
                                <a:rPr lang="en-US" b="0" i="1" smtClean="0">
                                  <a:solidFill>
                                    <a:schemeClr val="tx1"/>
                                  </a:solidFill>
                                  <a:latin typeface="Cambria Math" panose="02040503050406030204" pitchFamily="18" charset="0"/>
                                  <a:ea typeface="ＭＳ Ｐゴシック" pitchFamily="34" charset="-128"/>
                                </a:rPr>
                                <m:t>𝑣</m:t>
                              </m:r>
                            </m:e>
                            <m:sub>
                              <m:r>
                                <a:rPr lang="en-US" b="0" i="1" smtClean="0">
                                  <a:solidFill>
                                    <a:schemeClr val="tx1"/>
                                  </a:solidFill>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𝐵</m:t>
                              </m:r>
                            </m:e>
                          </m:d>
                        </m:e>
                      </m:d>
                      <m:r>
                        <a:rPr lang="en-US" b="0" i="1" smtClean="0">
                          <a:solidFill>
                            <a:schemeClr val="tx1"/>
                          </a:solidFill>
                          <a:latin typeface="Cambria Math" panose="02040503050406030204" pitchFamily="18" charset="0"/>
                          <a:ea typeface="ＭＳ Ｐゴシック" pitchFamily="34" charset="-128"/>
                        </a:rPr>
                        <m:t>+</m:t>
                      </m:r>
                      <m:r>
                        <a:rPr lang="en-US" i="1">
                          <a:solidFill>
                            <a:schemeClr val="tx1"/>
                          </a:solidFill>
                          <a:latin typeface="Cambria Math" panose="02040503050406030204" pitchFamily="18" charset="0"/>
                        </a:rPr>
                        <m:t>0.25</m:t>
                      </m:r>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m:t>
                          </m:r>
                          <m:sSub>
                            <m:sSubPr>
                              <m:ctrlPr>
                                <a:rPr lang="en-US" i="1">
                                  <a:solidFill>
                                    <a:schemeClr val="tx1"/>
                                  </a:solidFill>
                                  <a:latin typeface="Cambria Math" panose="02040503050406030204" pitchFamily="18" charset="0"/>
                                  <a:ea typeface="ＭＳ Ｐゴシック" pitchFamily="34" charset="-128"/>
                                </a:rPr>
                              </m:ctrlPr>
                            </m:sSubPr>
                            <m:e>
                              <m:r>
                                <a:rPr lang="en-US" b="0" i="1" smtClean="0">
                                  <a:solidFill>
                                    <a:schemeClr val="tx1"/>
                                  </a:solidFill>
                                  <a:latin typeface="Cambria Math" panose="02040503050406030204" pitchFamily="18" charset="0"/>
                                  <a:ea typeface="ＭＳ Ｐゴシック" pitchFamily="34" charset="-128"/>
                                </a:rPr>
                                <m:t>𝑣</m:t>
                              </m:r>
                            </m:e>
                            <m:sub>
                              <m:r>
                                <a:rPr lang="en-US" b="0" i="1" smtClean="0">
                                  <a:solidFill>
                                    <a:schemeClr val="tx1"/>
                                  </a:solidFill>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i="1">
                                  <a:solidFill>
                                    <a:schemeClr val="tx1"/>
                                  </a:solidFill>
                                  <a:latin typeface="Cambria Math" panose="02040503050406030204" pitchFamily="18" charset="0"/>
                                  <a:ea typeface="ＭＳ Ｐゴシック" pitchFamily="34" charset="-128"/>
                                </a:rPr>
                                <m:t>𝐷</m:t>
                              </m:r>
                            </m:e>
                          </m:d>
                        </m:e>
                      </m:d>
                      <m:r>
                        <a:rPr lang="en-US" b="0" i="1" smtClean="0">
                          <a:solidFill>
                            <a:schemeClr val="tx1"/>
                          </a:solidFill>
                          <a:latin typeface="Cambria Math" panose="02040503050406030204" pitchFamily="18" charset="0"/>
                          <a:ea typeface="ＭＳ Ｐゴシック" pitchFamily="34" charset="-128"/>
                        </a:rPr>
                        <m:t>+</m:t>
                      </m:r>
                      <m:r>
                        <a:rPr lang="en-US" i="1">
                          <a:solidFill>
                            <a:schemeClr val="tx1"/>
                          </a:solidFill>
                          <a:latin typeface="Cambria Math" panose="02040503050406030204" pitchFamily="18" charset="0"/>
                        </a:rPr>
                        <m:t>0.25</m:t>
                      </m:r>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m:t>
                          </m:r>
                          <m:sSub>
                            <m:sSubPr>
                              <m:ctrlPr>
                                <a:rPr lang="en-US" i="1">
                                  <a:solidFill>
                                    <a:schemeClr val="tx1"/>
                                  </a:solidFill>
                                  <a:latin typeface="Cambria Math" panose="02040503050406030204" pitchFamily="18" charset="0"/>
                                  <a:ea typeface="ＭＳ Ｐゴシック" pitchFamily="34" charset="-128"/>
                                </a:rPr>
                              </m:ctrlPr>
                            </m:sSubPr>
                            <m:e>
                              <m:r>
                                <a:rPr lang="en-US" i="1">
                                  <a:solidFill>
                                    <a:schemeClr val="tx1"/>
                                  </a:solidFill>
                                  <a:latin typeface="Cambria Math" panose="02040503050406030204" pitchFamily="18" charset="0"/>
                                  <a:ea typeface="ＭＳ Ｐゴシック" pitchFamily="34" charset="-128"/>
                                </a:rPr>
                                <m:t>𝑉</m:t>
                              </m:r>
                            </m:e>
                            <m:sub>
                              <m:r>
                                <a:rPr lang="en-US" b="0" i="1" smtClean="0">
                                  <a:solidFill>
                                    <a:schemeClr val="tx1"/>
                                  </a:solidFill>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𝐴</m:t>
                              </m:r>
                            </m:e>
                          </m:d>
                        </m:e>
                      </m:d>
                      <m:r>
                        <a:rPr lang="en-US" b="0" i="1" smtClean="0">
                          <a:solidFill>
                            <a:schemeClr val="tx1"/>
                          </a:solidFill>
                          <a:latin typeface="Cambria Math" panose="02040503050406030204" pitchFamily="18" charset="0"/>
                          <a:ea typeface="ＭＳ Ｐゴシック" pitchFamily="34" charset="-128"/>
                        </a:rPr>
                        <m:t>+</m:t>
                      </m:r>
                      <m:r>
                        <a:rPr lang="en-US" i="1">
                          <a:solidFill>
                            <a:schemeClr val="tx1"/>
                          </a:solidFill>
                          <a:latin typeface="Cambria Math" panose="02040503050406030204" pitchFamily="18" charset="0"/>
                        </a:rPr>
                        <m:t>0.25</m:t>
                      </m:r>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m:t>
                          </m:r>
                          <m:sSub>
                            <m:sSubPr>
                              <m:ctrlPr>
                                <a:rPr lang="en-US" i="1">
                                  <a:solidFill>
                                    <a:schemeClr val="tx1"/>
                                  </a:solidFill>
                                  <a:latin typeface="Cambria Math" panose="02040503050406030204" pitchFamily="18" charset="0"/>
                                  <a:ea typeface="ＭＳ Ｐゴシック" pitchFamily="34" charset="-128"/>
                                </a:rPr>
                              </m:ctrlPr>
                            </m:sSubPr>
                            <m:e>
                              <m:r>
                                <a:rPr lang="en-US" i="1">
                                  <a:solidFill>
                                    <a:schemeClr val="tx1"/>
                                  </a:solidFill>
                                  <a:latin typeface="Cambria Math" panose="02040503050406030204" pitchFamily="18" charset="0"/>
                                  <a:ea typeface="ＭＳ Ｐゴシック" pitchFamily="34" charset="-128"/>
                                </a:rPr>
                                <m:t>𝑉</m:t>
                              </m:r>
                            </m:e>
                            <m:sub>
                              <m:r>
                                <a:rPr lang="en-US" b="0" i="1" smtClean="0">
                                  <a:solidFill>
                                    <a:schemeClr val="tx1"/>
                                  </a:solidFill>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𝐸</m:t>
                              </m:r>
                            </m:e>
                          </m:d>
                        </m:e>
                      </m:d>
                    </m:oMath>
                  </m:oMathPara>
                </a14:m>
                <a:endParaRPr lang="en-US" i="1" dirty="0">
                  <a:solidFill>
                    <a:schemeClr val="tx1"/>
                  </a:solidFill>
                  <a:latin typeface="Cambria Math" panose="02040503050406030204" pitchFamily="18" charset="0"/>
                  <a:ea typeface="ＭＳ Ｐゴシック" pitchFamily="34" charset="-128"/>
                </a:endParaRPr>
              </a:p>
              <a:p>
                <a:pPr lvl="1"/>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𝑣</m:t>
                          </m:r>
                        </m:e>
                        <m:sub>
                          <m:r>
                            <a:rPr lang="en-US" b="0" i="1" smtClean="0">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𝐵</m:t>
                          </m:r>
                        </m:e>
                      </m:d>
                      <m:r>
                        <a:rPr lang="en-US" i="1">
                          <a:solidFill>
                            <a:schemeClr val="tx1"/>
                          </a:solidFill>
                          <a:latin typeface="Cambria Math" panose="02040503050406030204" pitchFamily="18" charset="0"/>
                        </a:rPr>
                        <m:t>=0.</m:t>
                      </m:r>
                      <m:r>
                        <a:rPr lang="en-US" b="0" i="1" smtClean="0">
                          <a:solidFill>
                            <a:schemeClr val="tx1"/>
                          </a:solidFill>
                          <a:latin typeface="Cambria Math" panose="02040503050406030204" pitchFamily="18" charset="0"/>
                        </a:rPr>
                        <m:t>7</m:t>
                      </m:r>
                      <m:r>
                        <a:rPr lang="en-US" i="1">
                          <a:solidFill>
                            <a:schemeClr val="tx1"/>
                          </a:solidFill>
                          <a:latin typeface="Cambria Math" panose="02040503050406030204" pitchFamily="18" charset="0"/>
                        </a:rPr>
                        <m:t>5</m:t>
                      </m:r>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i="1">
                                  <a:solidFill>
                                    <a:schemeClr val="tx1"/>
                                  </a:solidFill>
                                  <a:latin typeface="Cambria Math" panose="02040503050406030204" pitchFamily="18" charset="0"/>
                                  <a:ea typeface="ＭＳ Ｐゴシック" pitchFamily="34" charset="-128"/>
                                </a:rPr>
                                <m:t>𝐵</m:t>
                              </m:r>
                            </m:e>
                          </m:d>
                        </m:e>
                      </m:d>
                      <m:r>
                        <a:rPr lang="en-US" i="1">
                          <a:solidFill>
                            <a:schemeClr val="tx1"/>
                          </a:solidFill>
                          <a:latin typeface="Cambria Math" panose="02040503050406030204" pitchFamily="18" charset="0"/>
                          <a:ea typeface="ＭＳ Ｐゴシック" pitchFamily="34" charset="-128"/>
                        </a:rPr>
                        <m:t>+</m:t>
                      </m:r>
                      <m:r>
                        <a:rPr lang="en-US" i="1">
                          <a:solidFill>
                            <a:schemeClr val="tx1"/>
                          </a:solidFill>
                          <a:latin typeface="Cambria Math" panose="02040503050406030204" pitchFamily="18" charset="0"/>
                        </a:rPr>
                        <m:t>0.25</m:t>
                      </m:r>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m:t>
                          </m:r>
                          <m:sSub>
                            <m:sSubPr>
                              <m:ctrlPr>
                                <a:rPr lang="en-US" b="0" i="1" smtClean="0">
                                  <a:solidFill>
                                    <a:schemeClr val="tx1"/>
                                  </a:solidFill>
                                  <a:latin typeface="Cambria Math" panose="02040503050406030204" pitchFamily="18" charset="0"/>
                                  <a:ea typeface="ＭＳ Ｐゴシック" pitchFamily="34" charset="-128"/>
                                </a:rPr>
                              </m:ctrlPr>
                            </m:sSubPr>
                            <m:e>
                              <m:r>
                                <a:rPr lang="en-US" i="1" smtClean="0">
                                  <a:solidFill>
                                    <a:schemeClr val="tx1"/>
                                  </a:solidFill>
                                  <a:latin typeface="Cambria Math" panose="02040503050406030204" pitchFamily="18" charset="0"/>
                                  <a:ea typeface="ＭＳ Ｐゴシック" pitchFamily="34" charset="-128"/>
                                </a:rPr>
                                <m:t>𝑣</m:t>
                              </m:r>
                            </m:e>
                            <m:sub>
                              <m:r>
                                <a:rPr lang="en-US" b="0" i="1" smtClean="0">
                                  <a:solidFill>
                                    <a:schemeClr val="tx1"/>
                                  </a:solidFill>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𝐶</m:t>
                              </m:r>
                            </m:e>
                          </m:d>
                        </m:e>
                      </m:d>
                    </m:oMath>
                  </m:oMathPara>
                </a14:m>
                <a:endParaRPr lang="en-US" b="0" i="1" dirty="0">
                  <a:solidFill>
                    <a:schemeClr val="tx1"/>
                  </a:solidFill>
                  <a:latin typeface="Cambria Math" panose="02040503050406030204" pitchFamily="18" charset="0"/>
                  <a:ea typeface="ＭＳ Ｐゴシック" pitchFamily="34" charset="-128"/>
                </a:endParaRPr>
              </a:p>
              <a:p>
                <a:pPr lvl="1"/>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b="0" i="1" smtClean="0">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𝐸</m:t>
                          </m:r>
                        </m:e>
                      </m:d>
                      <m:r>
                        <a:rPr lang="en-US" i="1">
                          <a:solidFill>
                            <a:schemeClr val="tx1"/>
                          </a:solidFill>
                          <a:latin typeface="Cambria Math" panose="02040503050406030204" pitchFamily="18" charset="0"/>
                        </a:rPr>
                        <m:t>=0.</m:t>
                      </m:r>
                      <m:r>
                        <a:rPr lang="en-US" b="0" i="1" smtClean="0">
                          <a:solidFill>
                            <a:schemeClr val="tx1"/>
                          </a:solidFill>
                          <a:latin typeface="Cambria Math" panose="02040503050406030204" pitchFamily="18" charset="0"/>
                        </a:rPr>
                        <m:t>7</m:t>
                      </m:r>
                      <m:r>
                        <a:rPr lang="en-US" i="1">
                          <a:solidFill>
                            <a:schemeClr val="tx1"/>
                          </a:solidFill>
                          <a:latin typeface="Cambria Math" panose="02040503050406030204" pitchFamily="18" charset="0"/>
                        </a:rPr>
                        <m:t>5</m:t>
                      </m:r>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𝐸</m:t>
                              </m:r>
                            </m:e>
                          </m:d>
                        </m:e>
                      </m:d>
                      <m:r>
                        <a:rPr lang="en-US" i="1">
                          <a:solidFill>
                            <a:schemeClr val="tx1"/>
                          </a:solidFill>
                          <a:latin typeface="Cambria Math" panose="02040503050406030204" pitchFamily="18" charset="0"/>
                          <a:ea typeface="ＭＳ Ｐゴシック" pitchFamily="34" charset="-128"/>
                        </a:rPr>
                        <m:t>+</m:t>
                      </m:r>
                      <m:r>
                        <a:rPr lang="en-US" i="1">
                          <a:solidFill>
                            <a:schemeClr val="tx1"/>
                          </a:solidFill>
                          <a:latin typeface="Cambria Math" panose="02040503050406030204" pitchFamily="18" charset="0"/>
                        </a:rPr>
                        <m:t>0.25</m:t>
                      </m:r>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𝐶</m:t>
                              </m:r>
                            </m:e>
                          </m:d>
                        </m:e>
                      </m:d>
                    </m:oMath>
                  </m:oMathPara>
                </a14:m>
                <a:endParaRPr lang="en-US" i="1" dirty="0">
                  <a:solidFill>
                    <a:schemeClr val="tx1"/>
                  </a:solidFill>
                  <a:latin typeface="Cambria Math" panose="02040503050406030204" pitchFamily="18" charset="0"/>
                </a:endParaRPr>
              </a:p>
              <a:p>
                <a:pPr lvl="1"/>
                <a:endParaRPr lang="en-US" i="1" dirty="0">
                  <a:solidFill>
                    <a:schemeClr val="tx1"/>
                  </a:solidFill>
                  <a:latin typeface="Cambria Math" panose="02040503050406030204" pitchFamily="18" charset="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can compute value function based on its definition (suppose all other transitions have reward 0): Suppose we observe transitions (B, east, C, -2) and (C, east, D, -2). We can compute value function based on its definition (suppose all other transitions have reward 0):</a:t>
                </a:r>
              </a:p>
              <a:p>
                <a:r>
                  <a:rPr lang="en-US" dirty="0">
                    <a:ea typeface="ＭＳ Ｐゴシック" pitchFamily="34" charset="-128"/>
                  </a:rPr>
                  <a:t>For deterministic policy, </a:t>
                </a:r>
              </a:p>
              <a:p>
                <a:pPr lvl="1"/>
                <a14:m>
                  <m:oMath xmlns:m="http://schemas.openxmlformats.org/officeDocument/2006/math">
                    <m:r>
                      <a:rPr lang="en-US" b="0" i="1" smtClean="0">
                        <a:latin typeface="Cambria Math" panose="02040503050406030204" pitchFamily="18" charset="0"/>
                        <a:ea typeface="ＭＳ Ｐゴシック" pitchFamily="34" charset="-128"/>
                      </a:rPr>
                      <m:t>𝑄</m:t>
                    </m:r>
                    <m:d>
                      <m:dPr>
                        <m:ctrlPr>
                          <a:rPr lang="en-US" b="0" i="1" smtClean="0">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𝑠</m:t>
                        </m:r>
                        <m:r>
                          <a:rPr lang="en-US" b="0" i="1" smtClean="0">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𝑎</m:t>
                        </m:r>
                      </m:e>
                    </m:d>
                    <m:r>
                      <a:rPr lang="en-US" b="0" i="1" smtClean="0">
                        <a:latin typeface="Cambria Math" panose="02040503050406030204" pitchFamily="18" charset="0"/>
                        <a:ea typeface="ＭＳ Ｐゴシック" pitchFamily="34" charset="-128"/>
                      </a:rPr>
                      <m:t>=</m:t>
                    </m:r>
                    <m:r>
                      <a:rPr lang="en-US" i="1" smtClean="0">
                        <a:latin typeface="Cambria Math" panose="02040503050406030204" pitchFamily="18" charset="0"/>
                        <a:ea typeface="ＭＳ Ｐゴシック" pitchFamily="34" charset="-128"/>
                      </a:rPr>
                      <m:t>𝑉</m:t>
                    </m:r>
                    <m:d>
                      <m:dPr>
                        <m:ctrlPr>
                          <a:rPr lang="en-US" b="0" i="1" smtClean="0">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𝑠</m:t>
                        </m:r>
                      </m:e>
                    </m:d>
                    <m:r>
                      <a:rPr lang="en-US" b="0" i="1" smtClean="0">
                        <a:latin typeface="Cambria Math" panose="02040503050406030204" pitchFamily="18" charset="0"/>
                        <a:ea typeface="ＭＳ Ｐゴシック" pitchFamily="34" charset="-128"/>
                      </a:rPr>
                      <m:t>, </m:t>
                    </m:r>
                    <m:sSup>
                      <m:sSupPr>
                        <m:ctrlPr>
                          <a:rPr lang="en-US" b="0" i="1" smtClean="0">
                            <a:latin typeface="Cambria Math" panose="02040503050406030204" pitchFamily="18" charset="0"/>
                            <a:ea typeface="ＭＳ Ｐゴシック" pitchFamily="34" charset="-128"/>
                          </a:rPr>
                        </m:ctrlPr>
                      </m:sSupPr>
                      <m:e>
                        <m:r>
                          <a:rPr lang="en-US" b="0" i="1" smtClean="0">
                            <a:latin typeface="Cambria Math" panose="02040503050406030204" pitchFamily="18" charset="0"/>
                            <a:ea typeface="ＭＳ Ｐゴシック" pitchFamily="34" charset="-128"/>
                          </a:rPr>
                          <m:t>𝑎</m:t>
                        </m:r>
                      </m:e>
                      <m:sup>
                        <m:r>
                          <a:rPr lang="en-US" b="0" i="1" smtClean="0">
                            <a:latin typeface="Cambria Math" panose="02040503050406030204" pitchFamily="18" charset="0"/>
                            <a:ea typeface="ＭＳ Ｐゴシック" pitchFamily="34" charset="-128"/>
                          </a:rPr>
                          <m:t>∗</m:t>
                        </m:r>
                      </m:sup>
                    </m:sSup>
                    <m:r>
                      <a:rPr lang="en-US" b="0" i="1" smtClean="0">
                        <a:latin typeface="Cambria Math" panose="02040503050406030204" pitchFamily="18" charset="0"/>
                        <a:ea typeface="ＭＳ Ｐゴシック" pitchFamily="34" charset="-128"/>
                      </a:rPr>
                      <m:t>=</m:t>
                    </m:r>
                    <m:func>
                      <m:funcPr>
                        <m:ctrlPr>
                          <a:rPr lang="en-US" b="0" i="1" smtClean="0">
                            <a:latin typeface="Cambria Math" panose="02040503050406030204" pitchFamily="18" charset="0"/>
                            <a:ea typeface="ＭＳ Ｐゴシック" pitchFamily="34" charset="-128"/>
                          </a:rPr>
                        </m:ctrlPr>
                      </m:funcPr>
                      <m:fName>
                        <m:r>
                          <m:rPr>
                            <m:sty m:val="p"/>
                          </m:rPr>
                          <a:rPr lang="en-US" b="0" i="0" smtClean="0">
                            <a:latin typeface="Cambria Math" panose="02040503050406030204" pitchFamily="18" charset="0"/>
                            <a:ea typeface="ＭＳ Ｐゴシック" pitchFamily="34" charset="-128"/>
                          </a:rPr>
                          <m:t>argmax</m:t>
                        </m:r>
                      </m:fName>
                      <m:e>
                        <m:r>
                          <a:rPr lang="en-US" b="0" i="1" smtClean="0">
                            <a:latin typeface="Cambria Math" panose="02040503050406030204" pitchFamily="18" charset="0"/>
                            <a:ea typeface="ＭＳ Ｐゴシック" pitchFamily="34" charset="-128"/>
                          </a:rPr>
                          <m:t>𝑄</m:t>
                        </m:r>
                        <m:r>
                          <a:rPr lang="en-US" b="0" i="1" smtClean="0">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𝑠</m:t>
                        </m:r>
                        <m:r>
                          <a:rPr lang="en-US" b="0" i="1" smtClean="0">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𝑎</m:t>
                        </m:r>
                        <m:r>
                          <a:rPr lang="en-US" b="0" i="1" smtClean="0">
                            <a:latin typeface="Cambria Math" panose="02040503050406030204" pitchFamily="18" charset="0"/>
                            <a:ea typeface="ＭＳ Ｐゴシック" pitchFamily="34" charset="-128"/>
                          </a:rPr>
                          <m:t>)</m:t>
                        </m:r>
                      </m:e>
                    </m:func>
                    <m:r>
                      <a:rPr lang="en-US" b="0" i="1" smtClean="0">
                        <a:latin typeface="Cambria Math" panose="02040503050406030204" pitchFamily="18" charset="0"/>
                        <a:ea typeface="ＭＳ Ｐゴシック" pitchFamily="34" charset="-128"/>
                      </a:rPr>
                      <m:t>=</m:t>
                    </m:r>
                  </m:oMath>
                </a14:m>
                <a:r>
                  <a:rPr lang="en-US" dirty="0">
                    <a:ea typeface="ＭＳ Ｐゴシック" pitchFamily="34" charset="-128"/>
                  </a:rPr>
                  <a:t> TODO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MDP is unknown, we need to use TD-Learning.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cs typeface="Palatino"/>
                            </a:rPr>
                          </m:ctrlPr>
                        </m:sSubPr>
                        <m:e>
                          <m:r>
                            <a:rPr lang="en-US" sz="1200" b="0" i="1" smtClean="0">
                              <a:latin typeface="Cambria Math" panose="02040503050406030204" pitchFamily="18" charset="0"/>
                              <a:cs typeface="Palatino"/>
                            </a:rPr>
                            <m:t>𝑣</m:t>
                          </m:r>
                        </m:e>
                        <m:sub>
                          <m:r>
                            <a:rPr lang="en-US" sz="1200" i="1">
                              <a:latin typeface="Cambria Math" panose="02040503050406030204" pitchFamily="18" charset="0"/>
                              <a:cs typeface="Palatino"/>
                            </a:rPr>
                            <m:t>𝑘</m:t>
                          </m:r>
                          <m:r>
                            <a:rPr lang="en-US" sz="1200" i="1">
                              <a:latin typeface="Cambria Math" panose="02040503050406030204" pitchFamily="18" charset="0"/>
                              <a:cs typeface="Palatino"/>
                            </a:rPr>
                            <m:t>+1</m:t>
                          </m:r>
                        </m:sub>
                      </m:sSub>
                      <m:d>
                        <m:dPr>
                          <m:ctrlPr>
                            <a:rPr lang="en-US" sz="1200" i="1">
                              <a:latin typeface="Cambria Math" panose="02040503050406030204" pitchFamily="18" charset="0"/>
                              <a:cs typeface="Palatino"/>
                            </a:rPr>
                          </m:ctrlPr>
                        </m:dPr>
                        <m:e>
                          <m:r>
                            <a:rPr lang="en-US" sz="1200" i="1">
                              <a:latin typeface="Cambria Math" panose="02040503050406030204" pitchFamily="18" charset="0"/>
                              <a:cs typeface="Palatino"/>
                            </a:rPr>
                            <m:t>𝑠</m:t>
                          </m:r>
                        </m:e>
                      </m:d>
                      <m:r>
                        <a:rPr lang="en-US" sz="1200" b="0" i="1" smtClean="0">
                          <a:latin typeface="Cambria Math" panose="02040503050406030204" pitchFamily="18" charset="0"/>
                          <a:cs typeface="Palatino"/>
                        </a:rPr>
                        <m:t>=</m:t>
                      </m:r>
                      <m:func>
                        <m:funcPr>
                          <m:ctrlPr>
                            <a:rPr lang="en-US" sz="1200" i="1">
                              <a:latin typeface="Cambria Math" panose="02040503050406030204" pitchFamily="18" charset="0"/>
                              <a:cs typeface="Palatino"/>
                            </a:rPr>
                          </m:ctrlPr>
                        </m:funcPr>
                        <m:fName>
                          <m:limLow>
                            <m:limLowPr>
                              <m:ctrlPr>
                                <a:rPr lang="en-US" sz="1200" i="1" smtClean="0">
                                  <a:solidFill>
                                    <a:srgbClr val="C00000"/>
                                  </a:solidFill>
                                  <a:latin typeface="Cambria Math" panose="02040503050406030204" pitchFamily="18" charset="0"/>
                                  <a:cs typeface="Palatino"/>
                                </a:rPr>
                              </m:ctrlPr>
                            </m:limLowPr>
                            <m:e>
                              <m:r>
                                <m:rPr>
                                  <m:sty m:val="p"/>
                                </m:rPr>
                                <a:rPr lang="en-US" sz="1200">
                                  <a:solidFill>
                                    <a:srgbClr val="C00000"/>
                                  </a:solidFill>
                                  <a:latin typeface="Cambria Math" panose="02040503050406030204" pitchFamily="18" charset="0"/>
                                  <a:cs typeface="Palatino"/>
                                </a:rPr>
                                <m:t>max</m:t>
                              </m:r>
                            </m:e>
                            <m:lim>
                              <m:r>
                                <a:rPr lang="en-US" sz="1200" i="1">
                                  <a:solidFill>
                                    <a:srgbClr val="C00000"/>
                                  </a:solidFill>
                                  <a:latin typeface="Cambria Math" panose="02040503050406030204" pitchFamily="18" charset="0"/>
                                  <a:cs typeface="Palatino"/>
                                </a:rPr>
                                <m:t>𝑎</m:t>
                              </m:r>
                              <m:r>
                                <a:rPr lang="en-US" sz="1200" b="0" i="1" smtClean="0">
                                  <a:solidFill>
                                    <a:srgbClr val="C00000"/>
                                  </a:solidFill>
                                  <a:latin typeface="Cambria Math" panose="02040503050406030204" pitchFamily="18" charset="0"/>
                                  <a:cs typeface="Palatino"/>
                                </a:rPr>
                                <m:t>∈</m:t>
                              </m:r>
                              <m:r>
                                <a:rPr lang="en-US" sz="1200" b="0" i="1" smtClean="0">
                                  <a:solidFill>
                                    <a:srgbClr val="C00000"/>
                                  </a:solidFill>
                                  <a:latin typeface="Cambria Math" panose="02040503050406030204" pitchFamily="18" charset="0"/>
                                  <a:cs typeface="Palatino"/>
                                </a:rPr>
                                <m:t>𝐴</m:t>
                              </m:r>
                            </m:lim>
                          </m:limLow>
                        </m:fName>
                        <m:e>
                          <m:r>
                            <a:rPr lang="en-US" sz="1200" i="1">
                              <a:latin typeface="Cambria Math" panose="02040503050406030204" pitchFamily="18" charset="0"/>
                              <a:ea typeface="ＭＳ Ｐゴシック" pitchFamily="34" charset="-128"/>
                            </a:rPr>
                            <m:t>(</m:t>
                          </m:r>
                          <m:sSubSup>
                            <m:sSubSupPr>
                              <m:ctrlPr>
                                <a:rPr lang="en-US" sz="1200" i="1" smtClean="0">
                                  <a:latin typeface="Cambria Math" panose="02040503050406030204" pitchFamily="18" charset="0"/>
                                  <a:ea typeface="ＭＳ Ｐゴシック" pitchFamily="34" charset="-128"/>
                                </a:rPr>
                              </m:ctrlPr>
                            </m:sSubSupPr>
                            <m:e>
                              <m:r>
                                <a:rPr lang="en-US" sz="1200" i="1">
                                  <a:latin typeface="Cambria Math" panose="02040503050406030204" pitchFamily="18" charset="0"/>
                                  <a:ea typeface="ＭＳ Ｐゴシック" pitchFamily="34" charset="-128"/>
                                </a:rPr>
                                <m:t>𝑅</m:t>
                              </m:r>
                            </m:e>
                            <m:sub>
                              <m:r>
                                <a:rPr lang="en-US" sz="1200" i="1">
                                  <a:latin typeface="Cambria Math" panose="02040503050406030204" pitchFamily="18" charset="0"/>
                                  <a:ea typeface="ＭＳ Ｐゴシック" pitchFamily="34" charset="-128"/>
                                </a:rPr>
                                <m:t>𝑠</m:t>
                              </m:r>
                            </m:sub>
                            <m:sup>
                              <m:r>
                                <a:rPr lang="en-US" sz="1200" i="1">
                                  <a:latin typeface="Cambria Math" panose="02040503050406030204" pitchFamily="18" charset="0"/>
                                  <a:ea typeface="ＭＳ Ｐゴシック" pitchFamily="34" charset="-128"/>
                                </a:rPr>
                                <m:t>𝑎</m:t>
                              </m:r>
                            </m:sup>
                          </m:sSubSup>
                          <m:r>
                            <a:rPr lang="en-US" sz="1200" i="1">
                              <a:latin typeface="Cambria Math" panose="02040503050406030204" pitchFamily="18" charset="0"/>
                              <a:ea typeface="ＭＳ Ｐゴシック" pitchFamily="34" charset="-128"/>
                            </a:rPr>
                            <m:t>+</m:t>
                          </m:r>
                          <m:r>
                            <a:rPr lang="en-US" sz="1200" i="1">
                              <a:latin typeface="Cambria Math" panose="02040503050406030204" pitchFamily="18" charset="0"/>
                              <a:ea typeface="ＭＳ Ｐゴシック" pitchFamily="34" charset="-128"/>
                            </a:rPr>
                            <m:t>𝛾</m:t>
                          </m:r>
                          <m:nary>
                            <m:naryPr>
                              <m:chr m:val="∑"/>
                              <m:supHide m:val="on"/>
                              <m:ctrlPr>
                                <a:rPr lang="en-US" sz="1200" i="1">
                                  <a:latin typeface="Cambria Math" panose="02040503050406030204" pitchFamily="18" charset="0"/>
                                  <a:ea typeface="ＭＳ Ｐゴシック" pitchFamily="34" charset="-128"/>
                                </a:rPr>
                              </m:ctrlPr>
                            </m:naryPr>
                            <m:sub>
                              <m:sSup>
                                <m:sSupPr>
                                  <m:ctrlPr>
                                    <a:rPr lang="en-US" sz="1200" i="1">
                                      <a:latin typeface="Cambria Math" panose="02040503050406030204" pitchFamily="18" charset="0"/>
                                      <a:ea typeface="ＭＳ Ｐゴシック" pitchFamily="34" charset="-128"/>
                                    </a:rPr>
                                  </m:ctrlPr>
                                </m:sSupPr>
                                <m:e>
                                  <m:r>
                                    <a:rPr lang="en-US" sz="1200" i="1">
                                      <a:latin typeface="Cambria Math" panose="02040503050406030204" pitchFamily="18" charset="0"/>
                                      <a:ea typeface="ＭＳ Ｐゴシック" pitchFamily="34" charset="-128"/>
                                    </a:rPr>
                                    <m:t>𝑠</m:t>
                                  </m:r>
                                </m:e>
                                <m:sup>
                                  <m:r>
                                    <a:rPr lang="en-US" sz="1200" i="1">
                                      <a:latin typeface="Cambria Math" panose="02040503050406030204" pitchFamily="18" charset="0"/>
                                      <a:ea typeface="ＭＳ Ｐゴシック" pitchFamily="34" charset="-128"/>
                                    </a:rPr>
                                    <m:t>′</m:t>
                                  </m:r>
                                </m:sup>
                              </m:sSup>
                              <m:r>
                                <a:rPr lang="en-US" sz="1200" i="1">
                                  <a:latin typeface="Cambria Math" panose="02040503050406030204" pitchFamily="18" charset="0"/>
                                  <a:ea typeface="ＭＳ Ｐゴシック" pitchFamily="34" charset="-128"/>
                                </a:rPr>
                                <m:t>∈</m:t>
                              </m:r>
                              <m:r>
                                <a:rPr lang="en-US" sz="1200" i="1">
                                  <a:latin typeface="Cambria Math" panose="02040503050406030204" pitchFamily="18" charset="0"/>
                                  <a:ea typeface="ＭＳ Ｐゴシック" pitchFamily="34" charset="-128"/>
                                </a:rPr>
                                <m:t>𝑆</m:t>
                              </m:r>
                            </m:sub>
                            <m:sup/>
                            <m:e>
                              <m:sSubSup>
                                <m:sSubSupPr>
                                  <m:ctrlPr>
                                    <a:rPr lang="en-US" sz="1200" i="1">
                                      <a:latin typeface="Cambria Math" panose="02040503050406030204" pitchFamily="18" charset="0"/>
                                      <a:ea typeface="ＭＳ Ｐゴシック" pitchFamily="34" charset="-128"/>
                                    </a:rPr>
                                  </m:ctrlPr>
                                </m:sSubSupPr>
                                <m:e>
                                  <m:r>
                                    <a:rPr lang="en-US" sz="1200" i="1">
                                      <a:latin typeface="Cambria Math" panose="02040503050406030204" pitchFamily="18" charset="0"/>
                                      <a:ea typeface="ＭＳ Ｐゴシック" pitchFamily="34" charset="-128"/>
                                    </a:rPr>
                                    <m:t>𝑃</m:t>
                                  </m:r>
                                </m:e>
                                <m:sub>
                                  <m:r>
                                    <a:rPr lang="en-US" sz="1200" i="1">
                                      <a:latin typeface="Cambria Math" panose="02040503050406030204" pitchFamily="18" charset="0"/>
                                      <a:ea typeface="ＭＳ Ｐゴシック" pitchFamily="34" charset="-128"/>
                                    </a:rPr>
                                    <m:t>𝑠</m:t>
                                  </m:r>
                                  <m:sSup>
                                    <m:sSupPr>
                                      <m:ctrlPr>
                                        <a:rPr lang="en-US" sz="1200" i="1">
                                          <a:latin typeface="Cambria Math" panose="02040503050406030204" pitchFamily="18" charset="0"/>
                                          <a:ea typeface="ＭＳ Ｐゴシック" pitchFamily="34" charset="-128"/>
                                        </a:rPr>
                                      </m:ctrlPr>
                                    </m:sSupPr>
                                    <m:e>
                                      <m:r>
                                        <a:rPr lang="en-US" sz="1200" i="1">
                                          <a:latin typeface="Cambria Math" panose="02040503050406030204" pitchFamily="18" charset="0"/>
                                          <a:ea typeface="ＭＳ Ｐゴシック" pitchFamily="34" charset="-128"/>
                                        </a:rPr>
                                        <m:t>𝑠</m:t>
                                      </m:r>
                                    </m:e>
                                    <m:sup>
                                      <m:r>
                                        <a:rPr lang="en-US" sz="1200" i="1">
                                          <a:latin typeface="Cambria Math" panose="02040503050406030204" pitchFamily="18" charset="0"/>
                                          <a:ea typeface="ＭＳ Ｐゴシック" pitchFamily="34" charset="-128"/>
                                        </a:rPr>
                                        <m:t>′</m:t>
                                      </m:r>
                                    </m:sup>
                                  </m:sSup>
                                </m:sub>
                                <m:sup>
                                  <m:r>
                                    <a:rPr lang="en-US" sz="1200" i="1">
                                      <a:latin typeface="Cambria Math" panose="02040503050406030204" pitchFamily="18" charset="0"/>
                                      <a:ea typeface="ＭＳ Ｐゴシック" pitchFamily="34" charset="-128"/>
                                    </a:rPr>
                                    <m:t>𝑎</m:t>
                                  </m:r>
                                </m:sup>
                              </m:sSubSup>
                              <m:sSub>
                                <m:sSubPr>
                                  <m:ctrlPr>
                                    <a:rPr lang="en-US" sz="1200" i="1">
                                      <a:latin typeface="Cambria Math" panose="02040503050406030204" pitchFamily="18" charset="0"/>
                                      <a:ea typeface="ＭＳ Ｐゴシック" pitchFamily="34" charset="-128"/>
                                    </a:rPr>
                                  </m:ctrlPr>
                                </m:sSubPr>
                                <m:e>
                                  <m:r>
                                    <a:rPr lang="en-US" sz="1200" i="1">
                                      <a:latin typeface="Cambria Math" panose="02040503050406030204" pitchFamily="18" charset="0"/>
                                      <a:ea typeface="ＭＳ Ｐゴシック" pitchFamily="34" charset="-128"/>
                                    </a:rPr>
                                    <m:t>𝑣</m:t>
                                  </m:r>
                                </m:e>
                                <m:sub>
                                  <m:r>
                                    <a:rPr lang="en-US" sz="1200" i="1">
                                      <a:latin typeface="Cambria Math" panose="02040503050406030204" pitchFamily="18" charset="0"/>
                                      <a:ea typeface="ＭＳ Ｐゴシック" pitchFamily="34" charset="-128"/>
                                    </a:rPr>
                                    <m:t>𝑘</m:t>
                                  </m:r>
                                </m:sub>
                              </m:sSub>
                              <m:d>
                                <m:dPr>
                                  <m:ctrlPr>
                                    <a:rPr lang="en-US" sz="1200" i="1">
                                      <a:latin typeface="Cambria Math" panose="02040503050406030204" pitchFamily="18" charset="0"/>
                                      <a:ea typeface="ＭＳ Ｐゴシック" pitchFamily="34" charset="-128"/>
                                    </a:rPr>
                                  </m:ctrlPr>
                                </m:dPr>
                                <m:e>
                                  <m:sSup>
                                    <m:sSupPr>
                                      <m:ctrlPr>
                                        <a:rPr lang="en-US" sz="1200" i="1">
                                          <a:latin typeface="Cambria Math" panose="02040503050406030204" pitchFamily="18" charset="0"/>
                                          <a:ea typeface="ＭＳ Ｐゴシック" pitchFamily="34" charset="-128"/>
                                        </a:rPr>
                                      </m:ctrlPr>
                                    </m:sSupPr>
                                    <m:e>
                                      <m:r>
                                        <a:rPr lang="en-US" sz="1200" i="1">
                                          <a:latin typeface="Cambria Math" panose="02040503050406030204" pitchFamily="18" charset="0"/>
                                          <a:ea typeface="ＭＳ Ｐゴシック" pitchFamily="34" charset="-128"/>
                                        </a:rPr>
                                        <m:t>𝑠</m:t>
                                      </m:r>
                                    </m:e>
                                    <m:sup>
                                      <m:r>
                                        <a:rPr lang="en-US" sz="1200" i="1">
                                          <a:latin typeface="Cambria Math" panose="02040503050406030204" pitchFamily="18" charset="0"/>
                                          <a:ea typeface="ＭＳ Ｐゴシック" pitchFamily="34" charset="-128"/>
                                        </a:rPr>
                                        <m:t>′</m:t>
                                      </m:r>
                                    </m:sup>
                                  </m:sSup>
                                </m:e>
                              </m:d>
                            </m:e>
                          </m:nary>
                        </m:e>
                      </m:func>
                      <m:r>
                        <a:rPr lang="en-US" sz="1200" b="0" i="1" smtClean="0">
                          <a:latin typeface="Cambria Math" panose="02040503050406030204" pitchFamily="18" charset="0"/>
                          <a:cs typeface="Palatino"/>
                        </a:rPr>
                        <m:t>)</m:t>
                      </m:r>
                    </m:oMath>
                  </m:oMathPara>
                </a14:m>
                <a:endParaRPr lang="en-US" sz="1200" dirty="0">
                  <a:latin typeface="Palatino"/>
                  <a:cs typeface="Palatino"/>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endParaRPr lang="en-SE" dirty="0"/>
              </a:p>
            </p:txBody>
          </p:sp>
        </mc:Choice>
        <mc:Fallback xmlns="">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can compute value function based on its definition (suppose all other transitions have reward 0): Suppose we observe transitions (B, east, C, -2) and (C, east, D, -2). We can compute value function based on its definition (suppose all other transitions have reward 0):</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MDP is unknown, we need to use TD-Learning.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a:latin typeface="Cambria Math" panose="02040503050406030204" pitchFamily="18" charset="0"/>
                    <a:cs typeface="Palatino"/>
                  </a:rPr>
                  <a:t>𝑣_(</a:t>
                </a:r>
                <a:r>
                  <a:rPr lang="en-US" sz="1200" i="0">
                    <a:latin typeface="Cambria Math" panose="02040503050406030204" pitchFamily="18" charset="0"/>
                    <a:cs typeface="Palatino"/>
                  </a:rPr>
                  <a:t>𝑘+1) </a:t>
                </a:r>
                <a:r>
                  <a:rPr lang="en-US" sz="1200" i="0">
                    <a:latin typeface="Cambria Math" panose="02040503050406030204" pitchFamily="18" charset="0"/>
                  </a:rPr>
                  <a:t>(</a:t>
                </a:r>
                <a:r>
                  <a:rPr lang="en-US" sz="1200" i="0">
                    <a:latin typeface="Cambria Math" panose="02040503050406030204" pitchFamily="18" charset="0"/>
                    <a:cs typeface="Palatino"/>
                  </a:rPr>
                  <a:t>𝑠)</a:t>
                </a:r>
                <a:r>
                  <a:rPr lang="en-US" sz="1200" b="0" i="0">
                    <a:latin typeface="Cambria Math" panose="02040503050406030204" pitchFamily="18" charset="0"/>
                    <a:cs typeface="Palatino"/>
                  </a:rPr>
                  <a:t>=</a:t>
                </a:r>
                <a:r>
                  <a:rPr lang="en-US" sz="1200" i="0">
                    <a:solidFill>
                      <a:srgbClr val="C00000"/>
                    </a:solidFill>
                    <a:latin typeface="Cambria Math" panose="02040503050406030204" pitchFamily="18" charset="0"/>
                    <a:cs typeface="Palatino"/>
                  </a:rPr>
                  <a:t>max┬(𝑎</a:t>
                </a:r>
                <a:r>
                  <a:rPr lang="en-US" sz="1200" b="0" i="0">
                    <a:solidFill>
                      <a:srgbClr val="C00000"/>
                    </a:solidFill>
                    <a:latin typeface="Cambria Math" panose="02040503050406030204" pitchFamily="18" charset="0"/>
                    <a:cs typeface="Palatino"/>
                  </a:rPr>
                  <a:t>∈𝐴)⁡〖</a:t>
                </a:r>
                <a:r>
                  <a:rPr lang="en-US" sz="1200" i="0">
                    <a:latin typeface="Cambria Math" panose="02040503050406030204" pitchFamily="18" charset="0"/>
                    <a:ea typeface="ＭＳ Ｐゴシック" pitchFamily="34" charset="-128"/>
                  </a:rPr>
                  <a:t>(𝑅_𝑠^𝑎+𝛾∑_(𝑠^′∈𝑆)▒〖𝑃_(𝑠𝑠^′)^𝑎 𝑣_𝑘 (𝑠^′ ) 〗〗</a:t>
                </a:r>
                <a:r>
                  <a:rPr lang="en-US" sz="1200" b="0" i="0">
                    <a:latin typeface="Cambria Math" panose="02040503050406030204" pitchFamily="18" charset="0"/>
                    <a:cs typeface="Palatino"/>
                  </a:rPr>
                  <a:t>)</a:t>
                </a:r>
                <a:endParaRPr lang="en-US" sz="1200" dirty="0">
                  <a:latin typeface="Palatino"/>
                  <a:cs typeface="Palatino"/>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endParaRPr lang="en-SE" dirty="0"/>
              </a:p>
            </p:txBody>
          </p:sp>
        </mc:Fallback>
      </mc:AlternateContent>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44</a:t>
            </a:fld>
            <a:endParaRPr lang="en-US" altLang="zh-CN"/>
          </a:p>
        </p:txBody>
      </p:sp>
    </p:spTree>
    <p:extLst>
      <p:ext uri="{BB962C8B-B14F-4D97-AF65-F5344CB8AC3E}">
        <p14:creationId xmlns:p14="http://schemas.microsoft.com/office/powerpoint/2010/main" val="323778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lvl="1">
                  <a:lnSpc>
                    <a:spcPct val="80000"/>
                  </a:lnSpc>
                </a:pPr>
                <a:r>
                  <a:rPr lang="en-US" dirty="0"/>
                  <a:t>Add utility slide, (like policy) </a:t>
                </a:r>
                <a:r>
                  <a:rPr lang="en-US" dirty="0">
                    <a:ea typeface="ＭＳ Ｐゴシック" pitchFamily="34" charset="-128"/>
                  </a:rPr>
                  <a:t>Utility (Cumulative Reward) measured by Value function </a:t>
                </a:r>
                <a14:m>
                  <m:oMath xmlns:m="http://schemas.openxmlformats.org/officeDocument/2006/math">
                    <m:r>
                      <a:rPr lang="en-US" b="0" i="1" smtClean="0">
                        <a:latin typeface="Cambria Math" panose="02040503050406030204" pitchFamily="18" charset="0"/>
                        <a:ea typeface="ＭＳ Ｐゴシック" pitchFamily="34" charset="-128"/>
                      </a:rPr>
                      <m:t>𝑉</m:t>
                    </m:r>
                    <m:r>
                      <a:rPr lang="en-US" b="0" i="1" smtClean="0">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𝑠</m:t>
                    </m:r>
                    <m:r>
                      <a:rPr lang="en-US" b="0" i="1" smtClean="0">
                        <a:latin typeface="Cambria Math" panose="02040503050406030204" pitchFamily="18" charset="0"/>
                        <a:ea typeface="ＭＳ Ｐゴシック" pitchFamily="34" charset="-128"/>
                      </a:rPr>
                      <m:t>)</m:t>
                    </m:r>
                  </m:oMath>
                </a14:m>
                <a:r>
                  <a:rPr lang="en-US" dirty="0">
                    <a:ea typeface="ＭＳ Ｐゴシック" pitchFamily="34" charset="-128"/>
                  </a:rPr>
                  <a:t>: sum of cumulative (discounted) rewards (utility) starting from state </a:t>
                </a:r>
                <a14:m>
                  <m:oMath xmlns:m="http://schemas.openxmlformats.org/officeDocument/2006/math">
                    <m:r>
                      <a:rPr lang="en-US" b="0" i="1" smtClean="0">
                        <a:latin typeface="Cambria Math" panose="02040503050406030204" pitchFamily="18" charset="0"/>
                        <a:ea typeface="ＭＳ Ｐゴシック" pitchFamily="34" charset="-128"/>
                      </a:rPr>
                      <m:t>𝑠</m:t>
                    </m:r>
                  </m:oMath>
                </a14:m>
                <a:r>
                  <a:rPr lang="en-US" dirty="0">
                    <a:ea typeface="ＭＳ Ｐゴシック" pitchFamily="34" charset="-128"/>
                  </a:rPr>
                  <a:t> TODO 2 versions, optimal or policy</a:t>
                </a:r>
              </a:p>
              <a:p>
                <a:pPr lvl="1">
                  <a:lnSpc>
                    <a:spcPct val="80000"/>
                  </a:lnSpc>
                </a:pPr>
                <a:r>
                  <a:rPr lang="en-US" dirty="0">
                    <a:ea typeface="ＭＳ Ｐゴシック" pitchFamily="34" charset="-128"/>
                  </a:rPr>
                  <a:t>Q Value function </a:t>
                </a:r>
                <a14:m>
                  <m:oMath xmlns:m="http://schemas.openxmlformats.org/officeDocument/2006/math">
                    <m:r>
                      <a:rPr lang="en-US" b="0" i="1" smtClean="0">
                        <a:latin typeface="Cambria Math" panose="02040503050406030204" pitchFamily="18" charset="0"/>
                        <a:ea typeface="ＭＳ Ｐゴシック" pitchFamily="34" charset="-128"/>
                      </a:rPr>
                      <m:t>𝑄</m:t>
                    </m:r>
                    <m:r>
                      <a:rPr lang="en-US" i="1">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𝑠</m:t>
                    </m:r>
                    <m:r>
                      <a:rPr lang="en-US" b="0" i="1" smtClean="0">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𝑎</m:t>
                    </m:r>
                    <m:r>
                      <a:rPr lang="en-US" i="1">
                        <a:latin typeface="Cambria Math" panose="02040503050406030204" pitchFamily="18" charset="0"/>
                        <a:ea typeface="ＭＳ Ｐゴシック" pitchFamily="34" charset="-128"/>
                      </a:rPr>
                      <m:t>)</m:t>
                    </m:r>
                  </m:oMath>
                </a14:m>
                <a:r>
                  <a:rPr lang="en-US" dirty="0">
                    <a:ea typeface="ＭＳ Ｐゴシック" pitchFamily="34" charset="-128"/>
                  </a:rPr>
                  <a:t>: sum of cumulative (discounted) rewards (utility) starting from state </a:t>
                </a:r>
                <a14:m>
                  <m:oMath xmlns:m="http://schemas.openxmlformats.org/officeDocument/2006/math">
                    <m:r>
                      <a:rPr lang="en-US" i="1">
                        <a:latin typeface="Cambria Math" panose="02040503050406030204" pitchFamily="18" charset="0"/>
                        <a:ea typeface="ＭＳ Ｐゴシック" pitchFamily="34" charset="-128"/>
                      </a:rPr>
                      <m:t>𝑠</m:t>
                    </m:r>
                  </m:oMath>
                </a14:m>
                <a:r>
                  <a:rPr lang="en-US" dirty="0">
                    <a:ea typeface="ＭＳ Ｐゴシック" pitchFamily="34" charset="-128"/>
                  </a:rPr>
                  <a:t> and taking action </a:t>
                </a:r>
                <a14:m>
                  <m:oMath xmlns:m="http://schemas.openxmlformats.org/officeDocument/2006/math">
                    <m:r>
                      <a:rPr lang="en-US" b="0" i="1" smtClean="0">
                        <a:latin typeface="Cambria Math" panose="02040503050406030204" pitchFamily="18" charset="0"/>
                        <a:ea typeface="ＭＳ Ｐゴシック" pitchFamily="34" charset="-128"/>
                      </a:rPr>
                      <m:t>𝑎</m:t>
                    </m:r>
                  </m:oMath>
                </a14:m>
                <a:r>
                  <a:rPr lang="en-US" dirty="0">
                    <a:ea typeface="ＭＳ Ｐゴシック" pitchFamily="34" charset="-128"/>
                  </a:rPr>
                  <a:t>.</a:t>
                </a:r>
              </a:p>
              <a:p>
                <a:r>
                  <a:rPr lang="en-US" dirty="0">
                    <a:ea typeface="ＭＳ Ｐゴシック" pitchFamily="34" charset="-128"/>
                  </a:rPr>
                  <a:t>v</a:t>
                </a:r>
                <a:endParaRPr lang="en-US" dirty="0"/>
              </a:p>
            </p:txBody>
          </p:sp>
        </mc:Choice>
        <mc:Fallback xmlns="">
          <p:sp>
            <p:nvSpPr>
              <p:cNvPr id="3" name="Notes Placeholder 2"/>
              <p:cNvSpPr>
                <a:spLocks noGrp="1"/>
              </p:cNvSpPr>
              <p:nvPr>
                <p:ph type="body" idx="1"/>
              </p:nvPr>
            </p:nvSpPr>
            <p:spPr/>
            <p:txBody>
              <a:bodyPr/>
              <a:lstStyle/>
              <a:p>
                <a:pPr lvl="1">
                  <a:lnSpc>
                    <a:spcPct val="80000"/>
                  </a:lnSpc>
                </a:pPr>
                <a:r>
                  <a:rPr lang="en-US" dirty="0"/>
                  <a:t>Add utility slide, (like policy) </a:t>
                </a:r>
                <a:r>
                  <a:rPr lang="en-US" dirty="0">
                    <a:ea typeface="ＭＳ Ｐゴシック" pitchFamily="34" charset="-128"/>
                  </a:rPr>
                  <a:t>Utility (Cumulative Reward) measured by Value function </a:t>
                </a:r>
                <a:r>
                  <a:rPr lang="en-US" b="0" i="0">
                    <a:latin typeface="Cambria Math" panose="02040503050406030204" pitchFamily="18" charset="0"/>
                    <a:ea typeface="ＭＳ Ｐゴシック" pitchFamily="34" charset="-128"/>
                  </a:rPr>
                  <a:t>𝑉(𝑠)</a:t>
                </a:r>
                <a:r>
                  <a:rPr lang="en-US" dirty="0">
                    <a:ea typeface="ＭＳ Ｐゴシック" pitchFamily="34" charset="-128"/>
                  </a:rPr>
                  <a:t>: sum of cumulative (discounted) rewards (utility) starting from state </a:t>
                </a:r>
                <a:r>
                  <a:rPr lang="en-US" b="0" i="0">
                    <a:latin typeface="Cambria Math" panose="02040503050406030204" pitchFamily="18" charset="0"/>
                    <a:ea typeface="ＭＳ Ｐゴシック" pitchFamily="34" charset="-128"/>
                  </a:rPr>
                  <a:t>𝑠</a:t>
                </a:r>
                <a:r>
                  <a:rPr lang="en-US" dirty="0">
                    <a:ea typeface="ＭＳ Ｐゴシック" pitchFamily="34" charset="-128"/>
                  </a:rPr>
                  <a:t> TODO 2 versions, optimal or policy</a:t>
                </a:r>
              </a:p>
              <a:p>
                <a:pPr lvl="1">
                  <a:lnSpc>
                    <a:spcPct val="80000"/>
                  </a:lnSpc>
                </a:pPr>
                <a:r>
                  <a:rPr lang="en-US" dirty="0">
                    <a:ea typeface="ＭＳ Ｐゴシック" pitchFamily="34" charset="-128"/>
                  </a:rPr>
                  <a:t>Q Value function </a:t>
                </a:r>
                <a:r>
                  <a:rPr lang="en-US" b="0" i="0">
                    <a:latin typeface="Cambria Math" panose="02040503050406030204" pitchFamily="18" charset="0"/>
                    <a:ea typeface="ＭＳ Ｐゴシック" pitchFamily="34" charset="-128"/>
                  </a:rPr>
                  <a:t>𝑄</a:t>
                </a:r>
                <a:r>
                  <a:rPr lang="en-US" i="0">
                    <a:latin typeface="Cambria Math" panose="02040503050406030204" pitchFamily="18" charset="0"/>
                    <a:ea typeface="ＭＳ Ｐゴシック" pitchFamily="34" charset="-128"/>
                  </a:rPr>
                  <a:t>(𝑠</a:t>
                </a:r>
                <a:r>
                  <a:rPr lang="en-US" b="0" i="0">
                    <a:latin typeface="Cambria Math" panose="02040503050406030204" pitchFamily="18" charset="0"/>
                    <a:ea typeface="ＭＳ Ｐゴシック" pitchFamily="34" charset="-128"/>
                  </a:rPr>
                  <a:t>,𝑎</a:t>
                </a:r>
                <a:r>
                  <a:rPr lang="en-US" i="0">
                    <a:latin typeface="Cambria Math" panose="02040503050406030204" pitchFamily="18" charset="0"/>
                    <a:ea typeface="ＭＳ Ｐゴシック" pitchFamily="34" charset="-128"/>
                  </a:rPr>
                  <a:t>)</a:t>
                </a:r>
                <a:r>
                  <a:rPr lang="en-US" dirty="0">
                    <a:ea typeface="ＭＳ Ｐゴシック" pitchFamily="34" charset="-128"/>
                  </a:rPr>
                  <a:t>: sum of cumulative (discounted) rewards (utility) starting from state </a:t>
                </a:r>
                <a:r>
                  <a:rPr lang="en-US" i="0">
                    <a:latin typeface="Cambria Math" panose="02040503050406030204" pitchFamily="18" charset="0"/>
                    <a:ea typeface="ＭＳ Ｐゴシック" pitchFamily="34" charset="-128"/>
                  </a:rPr>
                  <a:t>𝑠</a:t>
                </a:r>
                <a:r>
                  <a:rPr lang="en-US" dirty="0">
                    <a:ea typeface="ＭＳ Ｐゴシック" pitchFamily="34" charset="-128"/>
                  </a:rPr>
                  <a:t> and taking action </a:t>
                </a:r>
                <a:r>
                  <a:rPr lang="en-US" b="0" i="0">
                    <a:latin typeface="Cambria Math" panose="02040503050406030204" pitchFamily="18" charset="0"/>
                    <a:ea typeface="ＭＳ Ｐゴシック" pitchFamily="34" charset="-128"/>
                  </a:rPr>
                  <a:t>𝑎</a:t>
                </a:r>
                <a:r>
                  <a:rPr lang="en-US" dirty="0">
                    <a:ea typeface="ＭＳ Ｐゴシック" pitchFamily="34" charset="-128"/>
                  </a:rPr>
                  <a:t>.</a:t>
                </a:r>
              </a:p>
              <a:p>
                <a:r>
                  <a:rPr lang="en-US" dirty="0">
                    <a:ea typeface="ＭＳ Ｐゴシック" pitchFamily="34" charset="-128"/>
                  </a:rPr>
                  <a:t>v</a:t>
                </a:r>
                <a:endParaRPr lang="en-US" dirty="0"/>
              </a:p>
            </p:txBody>
          </p:sp>
        </mc:Fallback>
      </mc:AlternateContent>
      <p:sp>
        <p:nvSpPr>
          <p:cNvPr id="4" name="Slide Number Placeholder 3"/>
          <p:cNvSpPr>
            <a:spLocks noGrp="1"/>
          </p:cNvSpPr>
          <p:nvPr>
            <p:ph type="sldNum" sz="quarter" idx="5"/>
          </p:nvPr>
        </p:nvSpPr>
        <p:spPr/>
        <p:txBody>
          <a:bodyPr/>
          <a:lstStyle/>
          <a:p>
            <a:fld id="{72CC9163-7EC6-4747-8782-88871FDBE126}" type="slidenum">
              <a:rPr lang="en-US" smtClean="0"/>
              <a:pPr/>
              <a:t>4</a:t>
            </a:fld>
            <a:endParaRPr lang="en-US"/>
          </a:p>
        </p:txBody>
      </p:sp>
    </p:spTree>
    <p:extLst>
      <p:ext uri="{BB962C8B-B14F-4D97-AF65-F5344CB8AC3E}">
        <p14:creationId xmlns:p14="http://schemas.microsoft.com/office/powerpoint/2010/main" val="13200308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can compute value function based on its definition (suppose all other transitions have reward 0): Suppose we observe transitions (B, east, C, -2) and (C, east, D, -2). We can compute value function based on its definition (suppose all other transitions have reward 0):</a:t>
                </a:r>
              </a:p>
              <a:p>
                <a:endParaRPr lang="en-SE" dirty="0"/>
              </a:p>
            </p:txBody>
          </p:sp>
        </mc:Choice>
        <mc:Fallback xmlns="">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can compute value function based on its definition (suppose all other transitions have reward 0): Suppose we observe transitions (B, east, C, -2) and (C, east, D, -2). We can compute value function based on its definition (suppose all other transitions have reward 0):</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MDP is unknown, we need to use TD-Learning.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a:latin typeface="Cambria Math" panose="02040503050406030204" pitchFamily="18" charset="0"/>
                    <a:cs typeface="Palatino"/>
                  </a:rPr>
                  <a:t>𝑣_(</a:t>
                </a:r>
                <a:r>
                  <a:rPr lang="en-US" sz="1200" i="0">
                    <a:latin typeface="Cambria Math" panose="02040503050406030204" pitchFamily="18" charset="0"/>
                    <a:cs typeface="Palatino"/>
                  </a:rPr>
                  <a:t>𝑘+1) </a:t>
                </a:r>
                <a:r>
                  <a:rPr lang="en-US" sz="1200" i="0">
                    <a:latin typeface="Cambria Math" panose="02040503050406030204" pitchFamily="18" charset="0"/>
                  </a:rPr>
                  <a:t>(</a:t>
                </a:r>
                <a:r>
                  <a:rPr lang="en-US" sz="1200" i="0">
                    <a:latin typeface="Cambria Math" panose="02040503050406030204" pitchFamily="18" charset="0"/>
                    <a:cs typeface="Palatino"/>
                  </a:rPr>
                  <a:t>𝑠)</a:t>
                </a:r>
                <a:r>
                  <a:rPr lang="en-US" sz="1200" b="0" i="0">
                    <a:latin typeface="Cambria Math" panose="02040503050406030204" pitchFamily="18" charset="0"/>
                    <a:cs typeface="Palatino"/>
                  </a:rPr>
                  <a:t>=</a:t>
                </a:r>
                <a:r>
                  <a:rPr lang="en-US" sz="1200" i="0">
                    <a:solidFill>
                      <a:srgbClr val="C00000"/>
                    </a:solidFill>
                    <a:latin typeface="Cambria Math" panose="02040503050406030204" pitchFamily="18" charset="0"/>
                    <a:cs typeface="Palatino"/>
                  </a:rPr>
                  <a:t>max┬(𝑎</a:t>
                </a:r>
                <a:r>
                  <a:rPr lang="en-US" sz="1200" b="0" i="0">
                    <a:solidFill>
                      <a:srgbClr val="C00000"/>
                    </a:solidFill>
                    <a:latin typeface="Cambria Math" panose="02040503050406030204" pitchFamily="18" charset="0"/>
                    <a:cs typeface="Palatino"/>
                  </a:rPr>
                  <a:t>∈𝐴)⁡〖</a:t>
                </a:r>
                <a:r>
                  <a:rPr lang="en-US" sz="1200" i="0">
                    <a:latin typeface="Cambria Math" panose="02040503050406030204" pitchFamily="18" charset="0"/>
                    <a:ea typeface="ＭＳ Ｐゴシック" pitchFamily="34" charset="-128"/>
                  </a:rPr>
                  <a:t>(𝑅_𝑠^𝑎+𝛾∑_(𝑠^′∈𝑆)▒〖𝑃_(𝑠𝑠^′)^𝑎 𝑣_𝑘 (𝑠^′ ) 〗〗</a:t>
                </a:r>
                <a:r>
                  <a:rPr lang="en-US" sz="1200" b="0" i="0">
                    <a:latin typeface="Cambria Math" panose="02040503050406030204" pitchFamily="18" charset="0"/>
                    <a:cs typeface="Palatino"/>
                  </a:rPr>
                  <a:t>)</a:t>
                </a:r>
                <a:endParaRPr lang="en-US" sz="1200" dirty="0">
                  <a:latin typeface="Palatino"/>
                  <a:cs typeface="Palatino"/>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endParaRPr lang="en-SE" dirty="0"/>
              </a:p>
            </p:txBody>
          </p:sp>
        </mc:Fallback>
      </mc:AlternateContent>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45</a:t>
            </a:fld>
            <a:endParaRPr lang="en-US" altLang="zh-CN"/>
          </a:p>
        </p:txBody>
      </p:sp>
    </p:spTree>
    <p:extLst>
      <p:ext uri="{BB962C8B-B14F-4D97-AF65-F5344CB8AC3E}">
        <p14:creationId xmlns:p14="http://schemas.microsoft.com/office/powerpoint/2010/main" val="9267618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lvl="1"/>
                <a:endParaRPr lang="en-US" i="1" dirty="0">
                  <a:solidFill>
                    <a:schemeClr val="tx1"/>
                  </a:solidFill>
                  <a:latin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𝑣</m:t>
                          </m:r>
                        </m:e>
                        <m:sub>
                          <m:r>
                            <a:rPr lang="en-US" b="0" i="1" smtClean="0">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𝐶</m:t>
                          </m:r>
                        </m:e>
                      </m:d>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0.25</m:t>
                      </m:r>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m:t>
                          </m:r>
                          <m:sSub>
                            <m:sSubPr>
                              <m:ctrlPr>
                                <a:rPr lang="en-US" i="1">
                                  <a:solidFill>
                                    <a:schemeClr val="tx1"/>
                                  </a:solidFill>
                                  <a:latin typeface="Cambria Math" panose="02040503050406030204" pitchFamily="18" charset="0"/>
                                  <a:ea typeface="ＭＳ Ｐゴシック" pitchFamily="34" charset="-128"/>
                                </a:rPr>
                              </m:ctrlPr>
                            </m:sSubPr>
                            <m:e>
                              <m:r>
                                <a:rPr lang="en-US" b="0" i="1" smtClean="0">
                                  <a:solidFill>
                                    <a:schemeClr val="tx1"/>
                                  </a:solidFill>
                                  <a:latin typeface="Cambria Math" panose="02040503050406030204" pitchFamily="18" charset="0"/>
                                  <a:ea typeface="ＭＳ Ｐゴシック" pitchFamily="34" charset="-128"/>
                                </a:rPr>
                                <m:t>𝑣</m:t>
                              </m:r>
                            </m:e>
                            <m:sub>
                              <m:r>
                                <a:rPr lang="en-US" b="0" i="1" smtClean="0">
                                  <a:solidFill>
                                    <a:schemeClr val="tx1"/>
                                  </a:solidFill>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𝐵</m:t>
                              </m:r>
                            </m:e>
                          </m:d>
                        </m:e>
                      </m:d>
                      <m:r>
                        <a:rPr lang="en-US" b="0" i="1" smtClean="0">
                          <a:solidFill>
                            <a:schemeClr val="tx1"/>
                          </a:solidFill>
                          <a:latin typeface="Cambria Math" panose="02040503050406030204" pitchFamily="18" charset="0"/>
                          <a:ea typeface="ＭＳ Ｐゴシック" pitchFamily="34" charset="-128"/>
                        </a:rPr>
                        <m:t>+</m:t>
                      </m:r>
                      <m:r>
                        <a:rPr lang="en-US" i="1">
                          <a:solidFill>
                            <a:schemeClr val="tx1"/>
                          </a:solidFill>
                          <a:latin typeface="Cambria Math" panose="02040503050406030204" pitchFamily="18" charset="0"/>
                        </a:rPr>
                        <m:t>0.25</m:t>
                      </m:r>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m:t>
                          </m:r>
                          <m:sSub>
                            <m:sSubPr>
                              <m:ctrlPr>
                                <a:rPr lang="en-US" i="1">
                                  <a:solidFill>
                                    <a:schemeClr val="tx1"/>
                                  </a:solidFill>
                                  <a:latin typeface="Cambria Math" panose="02040503050406030204" pitchFamily="18" charset="0"/>
                                  <a:ea typeface="ＭＳ Ｐゴシック" pitchFamily="34" charset="-128"/>
                                </a:rPr>
                              </m:ctrlPr>
                            </m:sSubPr>
                            <m:e>
                              <m:r>
                                <a:rPr lang="en-US" b="0" i="1" smtClean="0">
                                  <a:solidFill>
                                    <a:schemeClr val="tx1"/>
                                  </a:solidFill>
                                  <a:latin typeface="Cambria Math" panose="02040503050406030204" pitchFamily="18" charset="0"/>
                                  <a:ea typeface="ＭＳ Ｐゴシック" pitchFamily="34" charset="-128"/>
                                </a:rPr>
                                <m:t>𝑣</m:t>
                              </m:r>
                            </m:e>
                            <m:sub>
                              <m:r>
                                <a:rPr lang="en-US" b="0" i="1" smtClean="0">
                                  <a:solidFill>
                                    <a:schemeClr val="tx1"/>
                                  </a:solidFill>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i="1">
                                  <a:solidFill>
                                    <a:schemeClr val="tx1"/>
                                  </a:solidFill>
                                  <a:latin typeface="Cambria Math" panose="02040503050406030204" pitchFamily="18" charset="0"/>
                                  <a:ea typeface="ＭＳ Ｐゴシック" pitchFamily="34" charset="-128"/>
                                </a:rPr>
                                <m:t>𝐷</m:t>
                              </m:r>
                            </m:e>
                          </m:d>
                        </m:e>
                      </m:d>
                      <m:r>
                        <a:rPr lang="en-US" b="0" i="1" smtClean="0">
                          <a:solidFill>
                            <a:schemeClr val="tx1"/>
                          </a:solidFill>
                          <a:latin typeface="Cambria Math" panose="02040503050406030204" pitchFamily="18" charset="0"/>
                          <a:ea typeface="ＭＳ Ｐゴシック" pitchFamily="34" charset="-128"/>
                        </a:rPr>
                        <m:t>+</m:t>
                      </m:r>
                      <m:r>
                        <a:rPr lang="en-US" i="1">
                          <a:solidFill>
                            <a:schemeClr val="tx1"/>
                          </a:solidFill>
                          <a:latin typeface="Cambria Math" panose="02040503050406030204" pitchFamily="18" charset="0"/>
                        </a:rPr>
                        <m:t>0.25</m:t>
                      </m:r>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m:t>
                          </m:r>
                          <m:sSub>
                            <m:sSubPr>
                              <m:ctrlPr>
                                <a:rPr lang="en-US" i="1">
                                  <a:solidFill>
                                    <a:schemeClr val="tx1"/>
                                  </a:solidFill>
                                  <a:latin typeface="Cambria Math" panose="02040503050406030204" pitchFamily="18" charset="0"/>
                                  <a:ea typeface="ＭＳ Ｐゴシック" pitchFamily="34" charset="-128"/>
                                </a:rPr>
                              </m:ctrlPr>
                            </m:sSubPr>
                            <m:e>
                              <m:r>
                                <a:rPr lang="en-US" i="1">
                                  <a:solidFill>
                                    <a:schemeClr val="tx1"/>
                                  </a:solidFill>
                                  <a:latin typeface="Cambria Math" panose="02040503050406030204" pitchFamily="18" charset="0"/>
                                  <a:ea typeface="ＭＳ Ｐゴシック" pitchFamily="34" charset="-128"/>
                                </a:rPr>
                                <m:t>𝑉</m:t>
                              </m:r>
                            </m:e>
                            <m:sub>
                              <m:r>
                                <a:rPr lang="en-US" b="0" i="1" smtClean="0">
                                  <a:solidFill>
                                    <a:schemeClr val="tx1"/>
                                  </a:solidFill>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𝐴</m:t>
                              </m:r>
                            </m:e>
                          </m:d>
                        </m:e>
                      </m:d>
                      <m:r>
                        <a:rPr lang="en-US" b="0" i="1" smtClean="0">
                          <a:solidFill>
                            <a:schemeClr val="tx1"/>
                          </a:solidFill>
                          <a:latin typeface="Cambria Math" panose="02040503050406030204" pitchFamily="18" charset="0"/>
                          <a:ea typeface="ＭＳ Ｐゴシック" pitchFamily="34" charset="-128"/>
                        </a:rPr>
                        <m:t>+</m:t>
                      </m:r>
                      <m:r>
                        <a:rPr lang="en-US" i="1">
                          <a:solidFill>
                            <a:schemeClr val="tx1"/>
                          </a:solidFill>
                          <a:latin typeface="Cambria Math" panose="02040503050406030204" pitchFamily="18" charset="0"/>
                        </a:rPr>
                        <m:t>0.25</m:t>
                      </m:r>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m:t>
                          </m:r>
                          <m:sSub>
                            <m:sSubPr>
                              <m:ctrlPr>
                                <a:rPr lang="en-US" i="1">
                                  <a:solidFill>
                                    <a:schemeClr val="tx1"/>
                                  </a:solidFill>
                                  <a:latin typeface="Cambria Math" panose="02040503050406030204" pitchFamily="18" charset="0"/>
                                  <a:ea typeface="ＭＳ Ｐゴシック" pitchFamily="34" charset="-128"/>
                                </a:rPr>
                              </m:ctrlPr>
                            </m:sSubPr>
                            <m:e>
                              <m:r>
                                <a:rPr lang="en-US" i="1">
                                  <a:solidFill>
                                    <a:schemeClr val="tx1"/>
                                  </a:solidFill>
                                  <a:latin typeface="Cambria Math" panose="02040503050406030204" pitchFamily="18" charset="0"/>
                                  <a:ea typeface="ＭＳ Ｐゴシック" pitchFamily="34" charset="-128"/>
                                </a:rPr>
                                <m:t>𝑉</m:t>
                              </m:r>
                            </m:e>
                            <m:sub>
                              <m:r>
                                <a:rPr lang="en-US" b="0" i="1" smtClean="0">
                                  <a:solidFill>
                                    <a:schemeClr val="tx1"/>
                                  </a:solidFill>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𝐸</m:t>
                              </m:r>
                            </m:e>
                          </m:d>
                        </m:e>
                      </m:d>
                    </m:oMath>
                  </m:oMathPara>
                </a14:m>
                <a:endParaRPr lang="en-US" i="1" dirty="0">
                  <a:solidFill>
                    <a:schemeClr val="tx1"/>
                  </a:solidFill>
                  <a:latin typeface="Cambria Math" panose="02040503050406030204" pitchFamily="18" charset="0"/>
                  <a:ea typeface="ＭＳ Ｐゴシック" pitchFamily="34" charset="-128"/>
                </a:endParaRPr>
              </a:p>
              <a:p>
                <a:pPr lvl="1"/>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𝑣</m:t>
                          </m:r>
                        </m:e>
                        <m:sub>
                          <m:r>
                            <a:rPr lang="en-US" b="0" i="1" smtClean="0">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𝐵</m:t>
                          </m:r>
                        </m:e>
                      </m:d>
                      <m:r>
                        <a:rPr lang="en-US" i="1">
                          <a:solidFill>
                            <a:schemeClr val="tx1"/>
                          </a:solidFill>
                          <a:latin typeface="Cambria Math" panose="02040503050406030204" pitchFamily="18" charset="0"/>
                        </a:rPr>
                        <m:t>=0.</m:t>
                      </m:r>
                      <m:r>
                        <a:rPr lang="en-US" b="0" i="1" smtClean="0">
                          <a:solidFill>
                            <a:schemeClr val="tx1"/>
                          </a:solidFill>
                          <a:latin typeface="Cambria Math" panose="02040503050406030204" pitchFamily="18" charset="0"/>
                        </a:rPr>
                        <m:t>7</m:t>
                      </m:r>
                      <m:r>
                        <a:rPr lang="en-US" i="1">
                          <a:solidFill>
                            <a:schemeClr val="tx1"/>
                          </a:solidFill>
                          <a:latin typeface="Cambria Math" panose="02040503050406030204" pitchFamily="18" charset="0"/>
                        </a:rPr>
                        <m:t>5</m:t>
                      </m:r>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i="1">
                                  <a:solidFill>
                                    <a:schemeClr val="tx1"/>
                                  </a:solidFill>
                                  <a:latin typeface="Cambria Math" panose="02040503050406030204" pitchFamily="18" charset="0"/>
                                  <a:ea typeface="ＭＳ Ｐゴシック" pitchFamily="34" charset="-128"/>
                                </a:rPr>
                                <m:t>𝐵</m:t>
                              </m:r>
                            </m:e>
                          </m:d>
                        </m:e>
                      </m:d>
                      <m:r>
                        <a:rPr lang="en-US" i="1">
                          <a:solidFill>
                            <a:schemeClr val="tx1"/>
                          </a:solidFill>
                          <a:latin typeface="Cambria Math" panose="02040503050406030204" pitchFamily="18" charset="0"/>
                          <a:ea typeface="ＭＳ Ｐゴシック" pitchFamily="34" charset="-128"/>
                        </a:rPr>
                        <m:t>+</m:t>
                      </m:r>
                      <m:r>
                        <a:rPr lang="en-US" i="1">
                          <a:solidFill>
                            <a:schemeClr val="tx1"/>
                          </a:solidFill>
                          <a:latin typeface="Cambria Math" panose="02040503050406030204" pitchFamily="18" charset="0"/>
                        </a:rPr>
                        <m:t>0.25</m:t>
                      </m:r>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m:t>
                          </m:r>
                          <m:sSub>
                            <m:sSubPr>
                              <m:ctrlPr>
                                <a:rPr lang="en-US" b="0" i="1" smtClean="0">
                                  <a:solidFill>
                                    <a:schemeClr val="tx1"/>
                                  </a:solidFill>
                                  <a:latin typeface="Cambria Math" panose="02040503050406030204" pitchFamily="18" charset="0"/>
                                  <a:ea typeface="ＭＳ Ｐゴシック" pitchFamily="34" charset="-128"/>
                                </a:rPr>
                              </m:ctrlPr>
                            </m:sSubPr>
                            <m:e>
                              <m:r>
                                <a:rPr lang="en-US" i="1" smtClean="0">
                                  <a:solidFill>
                                    <a:schemeClr val="tx1"/>
                                  </a:solidFill>
                                  <a:latin typeface="Cambria Math" panose="02040503050406030204" pitchFamily="18" charset="0"/>
                                  <a:ea typeface="ＭＳ Ｐゴシック" pitchFamily="34" charset="-128"/>
                                </a:rPr>
                                <m:t>𝑣</m:t>
                              </m:r>
                            </m:e>
                            <m:sub>
                              <m:r>
                                <a:rPr lang="en-US" b="0" i="1" smtClean="0">
                                  <a:solidFill>
                                    <a:schemeClr val="tx1"/>
                                  </a:solidFill>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𝐶</m:t>
                              </m:r>
                            </m:e>
                          </m:d>
                        </m:e>
                      </m:d>
                    </m:oMath>
                  </m:oMathPara>
                </a14:m>
                <a:endParaRPr lang="en-US" b="0" i="1" dirty="0">
                  <a:solidFill>
                    <a:schemeClr val="tx1"/>
                  </a:solidFill>
                  <a:latin typeface="Cambria Math" panose="02040503050406030204" pitchFamily="18" charset="0"/>
                  <a:ea typeface="ＭＳ Ｐゴシック" pitchFamily="34" charset="-128"/>
                </a:endParaRPr>
              </a:p>
              <a:p>
                <a:pPr lvl="1"/>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b="0" i="1" smtClean="0">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𝐸</m:t>
                          </m:r>
                        </m:e>
                      </m:d>
                      <m:r>
                        <a:rPr lang="en-US" i="1">
                          <a:solidFill>
                            <a:schemeClr val="tx1"/>
                          </a:solidFill>
                          <a:latin typeface="Cambria Math" panose="02040503050406030204" pitchFamily="18" charset="0"/>
                        </a:rPr>
                        <m:t>=0.</m:t>
                      </m:r>
                      <m:r>
                        <a:rPr lang="en-US" b="0" i="1" smtClean="0">
                          <a:solidFill>
                            <a:schemeClr val="tx1"/>
                          </a:solidFill>
                          <a:latin typeface="Cambria Math" panose="02040503050406030204" pitchFamily="18" charset="0"/>
                        </a:rPr>
                        <m:t>7</m:t>
                      </m:r>
                      <m:r>
                        <a:rPr lang="en-US" i="1">
                          <a:solidFill>
                            <a:schemeClr val="tx1"/>
                          </a:solidFill>
                          <a:latin typeface="Cambria Math" panose="02040503050406030204" pitchFamily="18" charset="0"/>
                        </a:rPr>
                        <m:t>5</m:t>
                      </m:r>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𝐸</m:t>
                              </m:r>
                            </m:e>
                          </m:d>
                        </m:e>
                      </m:d>
                      <m:r>
                        <a:rPr lang="en-US" i="1">
                          <a:solidFill>
                            <a:schemeClr val="tx1"/>
                          </a:solidFill>
                          <a:latin typeface="Cambria Math" panose="02040503050406030204" pitchFamily="18" charset="0"/>
                          <a:ea typeface="ＭＳ Ｐゴシック" pitchFamily="34" charset="-128"/>
                        </a:rPr>
                        <m:t>+</m:t>
                      </m:r>
                      <m:r>
                        <a:rPr lang="en-US" i="1">
                          <a:solidFill>
                            <a:schemeClr val="tx1"/>
                          </a:solidFill>
                          <a:latin typeface="Cambria Math" panose="02040503050406030204" pitchFamily="18" charset="0"/>
                        </a:rPr>
                        <m:t>0.25</m:t>
                      </m:r>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𝐶</m:t>
                              </m:r>
                            </m:e>
                          </m:d>
                        </m:e>
                      </m:d>
                    </m:oMath>
                  </m:oMathPara>
                </a14:m>
                <a:endParaRPr lang="en-US" i="1" dirty="0">
                  <a:solidFill>
                    <a:schemeClr val="tx1"/>
                  </a:solidFill>
                  <a:latin typeface="Cambria Math" panose="02040503050406030204" pitchFamily="18" charset="0"/>
                </a:endParaRPr>
              </a:p>
              <a:p>
                <a:pPr lvl="1"/>
                <a:endParaRPr lang="en-US" i="1" dirty="0">
                  <a:solidFill>
                    <a:schemeClr val="tx1"/>
                  </a:solidFill>
                  <a:latin typeface="Cambria Math" panose="02040503050406030204" pitchFamily="18" charset="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can compute value function based on its definition (suppose all other transitions have reward 0): Suppose we observe transitions (B, east, C, -2) and (C, east, D, -2). We can compute value function based on its definition (suppose all other transitions have reward 0):</a:t>
                </a:r>
              </a:p>
              <a:p>
                <a:r>
                  <a:rPr lang="en-US" dirty="0">
                    <a:ea typeface="ＭＳ Ｐゴシック" pitchFamily="34" charset="-128"/>
                  </a:rPr>
                  <a:t>For deterministic policy, </a:t>
                </a:r>
              </a:p>
              <a:p>
                <a:pPr lvl="1"/>
                <a14:m>
                  <m:oMath xmlns:m="http://schemas.openxmlformats.org/officeDocument/2006/math">
                    <m:r>
                      <a:rPr lang="en-US" b="0" i="1" smtClean="0">
                        <a:latin typeface="Cambria Math" panose="02040503050406030204" pitchFamily="18" charset="0"/>
                        <a:ea typeface="ＭＳ Ｐゴシック" pitchFamily="34" charset="-128"/>
                      </a:rPr>
                      <m:t>𝑄</m:t>
                    </m:r>
                    <m:d>
                      <m:dPr>
                        <m:ctrlPr>
                          <a:rPr lang="en-US" b="0" i="1" smtClean="0">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𝑠</m:t>
                        </m:r>
                        <m:r>
                          <a:rPr lang="en-US" b="0" i="1" smtClean="0">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𝑎</m:t>
                        </m:r>
                      </m:e>
                    </m:d>
                    <m:r>
                      <a:rPr lang="en-US" b="0" i="1" smtClean="0">
                        <a:latin typeface="Cambria Math" panose="02040503050406030204" pitchFamily="18" charset="0"/>
                        <a:ea typeface="ＭＳ Ｐゴシック" pitchFamily="34" charset="-128"/>
                      </a:rPr>
                      <m:t>=</m:t>
                    </m:r>
                    <m:r>
                      <a:rPr lang="en-US" i="1" smtClean="0">
                        <a:latin typeface="Cambria Math" panose="02040503050406030204" pitchFamily="18" charset="0"/>
                        <a:ea typeface="ＭＳ Ｐゴシック" pitchFamily="34" charset="-128"/>
                      </a:rPr>
                      <m:t>𝑉</m:t>
                    </m:r>
                    <m:d>
                      <m:dPr>
                        <m:ctrlPr>
                          <a:rPr lang="en-US" b="0" i="1" smtClean="0">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𝑠</m:t>
                        </m:r>
                      </m:e>
                    </m:d>
                    <m:r>
                      <a:rPr lang="en-US" b="0" i="1" smtClean="0">
                        <a:latin typeface="Cambria Math" panose="02040503050406030204" pitchFamily="18" charset="0"/>
                        <a:ea typeface="ＭＳ Ｐゴシック" pitchFamily="34" charset="-128"/>
                      </a:rPr>
                      <m:t>, </m:t>
                    </m:r>
                    <m:sSup>
                      <m:sSupPr>
                        <m:ctrlPr>
                          <a:rPr lang="en-US" b="0" i="1" smtClean="0">
                            <a:latin typeface="Cambria Math" panose="02040503050406030204" pitchFamily="18" charset="0"/>
                            <a:ea typeface="ＭＳ Ｐゴシック" pitchFamily="34" charset="-128"/>
                          </a:rPr>
                        </m:ctrlPr>
                      </m:sSupPr>
                      <m:e>
                        <m:r>
                          <a:rPr lang="en-US" b="0" i="1" smtClean="0">
                            <a:latin typeface="Cambria Math" panose="02040503050406030204" pitchFamily="18" charset="0"/>
                            <a:ea typeface="ＭＳ Ｐゴシック" pitchFamily="34" charset="-128"/>
                          </a:rPr>
                          <m:t>𝑎</m:t>
                        </m:r>
                      </m:e>
                      <m:sup>
                        <m:r>
                          <a:rPr lang="en-US" b="0" i="1" smtClean="0">
                            <a:latin typeface="Cambria Math" panose="02040503050406030204" pitchFamily="18" charset="0"/>
                            <a:ea typeface="ＭＳ Ｐゴシック" pitchFamily="34" charset="-128"/>
                          </a:rPr>
                          <m:t>∗</m:t>
                        </m:r>
                      </m:sup>
                    </m:sSup>
                    <m:r>
                      <a:rPr lang="en-US" b="0" i="1" smtClean="0">
                        <a:latin typeface="Cambria Math" panose="02040503050406030204" pitchFamily="18" charset="0"/>
                        <a:ea typeface="ＭＳ Ｐゴシック" pitchFamily="34" charset="-128"/>
                      </a:rPr>
                      <m:t>=</m:t>
                    </m:r>
                    <m:func>
                      <m:funcPr>
                        <m:ctrlPr>
                          <a:rPr lang="en-US" b="0" i="1" smtClean="0">
                            <a:latin typeface="Cambria Math" panose="02040503050406030204" pitchFamily="18" charset="0"/>
                            <a:ea typeface="ＭＳ Ｐゴシック" pitchFamily="34" charset="-128"/>
                          </a:rPr>
                        </m:ctrlPr>
                      </m:funcPr>
                      <m:fName>
                        <m:r>
                          <m:rPr>
                            <m:sty m:val="p"/>
                          </m:rPr>
                          <a:rPr lang="en-US" b="0" i="0" smtClean="0">
                            <a:latin typeface="Cambria Math" panose="02040503050406030204" pitchFamily="18" charset="0"/>
                            <a:ea typeface="ＭＳ Ｐゴシック" pitchFamily="34" charset="-128"/>
                          </a:rPr>
                          <m:t>argmax</m:t>
                        </m:r>
                      </m:fName>
                      <m:e>
                        <m:r>
                          <a:rPr lang="en-US" b="0" i="1" smtClean="0">
                            <a:latin typeface="Cambria Math" panose="02040503050406030204" pitchFamily="18" charset="0"/>
                            <a:ea typeface="ＭＳ Ｐゴシック" pitchFamily="34" charset="-128"/>
                          </a:rPr>
                          <m:t>𝑄</m:t>
                        </m:r>
                        <m:r>
                          <a:rPr lang="en-US" b="0" i="1" smtClean="0">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𝑠</m:t>
                        </m:r>
                        <m:r>
                          <a:rPr lang="en-US" b="0" i="1" smtClean="0">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𝑎</m:t>
                        </m:r>
                        <m:r>
                          <a:rPr lang="en-US" b="0" i="1" smtClean="0">
                            <a:latin typeface="Cambria Math" panose="02040503050406030204" pitchFamily="18" charset="0"/>
                            <a:ea typeface="ＭＳ Ｐゴシック" pitchFamily="34" charset="-128"/>
                          </a:rPr>
                          <m:t>)</m:t>
                        </m:r>
                      </m:e>
                    </m:func>
                    <m:r>
                      <a:rPr lang="en-US" b="0" i="1" smtClean="0">
                        <a:latin typeface="Cambria Math" panose="02040503050406030204" pitchFamily="18" charset="0"/>
                        <a:ea typeface="ＭＳ Ｐゴシック" pitchFamily="34" charset="-128"/>
                      </a:rPr>
                      <m:t>=</m:t>
                    </m:r>
                  </m:oMath>
                </a14:m>
                <a:r>
                  <a:rPr lang="en-US" dirty="0">
                    <a:ea typeface="ＭＳ Ｐゴシック" pitchFamily="34" charset="-128"/>
                  </a:rPr>
                  <a:t> TODO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MDP is unknown, we need to use TD-Learning.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cs typeface="Palatino"/>
                            </a:rPr>
                          </m:ctrlPr>
                        </m:sSubPr>
                        <m:e>
                          <m:r>
                            <a:rPr lang="en-US" sz="1200" b="0" i="1" smtClean="0">
                              <a:latin typeface="Cambria Math" panose="02040503050406030204" pitchFamily="18" charset="0"/>
                              <a:cs typeface="Palatino"/>
                            </a:rPr>
                            <m:t>𝑣</m:t>
                          </m:r>
                        </m:e>
                        <m:sub>
                          <m:r>
                            <a:rPr lang="en-US" sz="1200" i="1">
                              <a:latin typeface="Cambria Math" panose="02040503050406030204" pitchFamily="18" charset="0"/>
                              <a:cs typeface="Palatino"/>
                            </a:rPr>
                            <m:t>𝑘</m:t>
                          </m:r>
                          <m:r>
                            <a:rPr lang="en-US" sz="1200" i="1">
                              <a:latin typeface="Cambria Math" panose="02040503050406030204" pitchFamily="18" charset="0"/>
                              <a:cs typeface="Palatino"/>
                            </a:rPr>
                            <m:t>+1</m:t>
                          </m:r>
                        </m:sub>
                      </m:sSub>
                      <m:d>
                        <m:dPr>
                          <m:ctrlPr>
                            <a:rPr lang="en-US" sz="1200" i="1">
                              <a:latin typeface="Cambria Math" panose="02040503050406030204" pitchFamily="18" charset="0"/>
                              <a:cs typeface="Palatino"/>
                            </a:rPr>
                          </m:ctrlPr>
                        </m:dPr>
                        <m:e>
                          <m:r>
                            <a:rPr lang="en-US" sz="1200" i="1">
                              <a:latin typeface="Cambria Math" panose="02040503050406030204" pitchFamily="18" charset="0"/>
                              <a:cs typeface="Palatino"/>
                            </a:rPr>
                            <m:t>𝑠</m:t>
                          </m:r>
                        </m:e>
                      </m:d>
                      <m:r>
                        <a:rPr lang="en-US" sz="1200" b="0" i="1" smtClean="0">
                          <a:latin typeface="Cambria Math" panose="02040503050406030204" pitchFamily="18" charset="0"/>
                          <a:cs typeface="Palatino"/>
                        </a:rPr>
                        <m:t>=</m:t>
                      </m:r>
                      <m:func>
                        <m:funcPr>
                          <m:ctrlPr>
                            <a:rPr lang="en-US" sz="1200" i="1">
                              <a:latin typeface="Cambria Math" panose="02040503050406030204" pitchFamily="18" charset="0"/>
                              <a:cs typeface="Palatino"/>
                            </a:rPr>
                          </m:ctrlPr>
                        </m:funcPr>
                        <m:fName>
                          <m:limLow>
                            <m:limLowPr>
                              <m:ctrlPr>
                                <a:rPr lang="en-US" sz="1200" i="1" smtClean="0">
                                  <a:solidFill>
                                    <a:srgbClr val="C00000"/>
                                  </a:solidFill>
                                  <a:latin typeface="Cambria Math" panose="02040503050406030204" pitchFamily="18" charset="0"/>
                                  <a:cs typeface="Palatino"/>
                                </a:rPr>
                              </m:ctrlPr>
                            </m:limLowPr>
                            <m:e>
                              <m:r>
                                <m:rPr>
                                  <m:sty m:val="p"/>
                                </m:rPr>
                                <a:rPr lang="en-US" sz="1200">
                                  <a:solidFill>
                                    <a:srgbClr val="C00000"/>
                                  </a:solidFill>
                                  <a:latin typeface="Cambria Math" panose="02040503050406030204" pitchFamily="18" charset="0"/>
                                  <a:cs typeface="Palatino"/>
                                </a:rPr>
                                <m:t>max</m:t>
                              </m:r>
                            </m:e>
                            <m:lim>
                              <m:r>
                                <a:rPr lang="en-US" sz="1200" i="1">
                                  <a:solidFill>
                                    <a:srgbClr val="C00000"/>
                                  </a:solidFill>
                                  <a:latin typeface="Cambria Math" panose="02040503050406030204" pitchFamily="18" charset="0"/>
                                  <a:cs typeface="Palatino"/>
                                </a:rPr>
                                <m:t>𝑎</m:t>
                              </m:r>
                              <m:r>
                                <a:rPr lang="en-US" sz="1200" b="0" i="1" smtClean="0">
                                  <a:solidFill>
                                    <a:srgbClr val="C00000"/>
                                  </a:solidFill>
                                  <a:latin typeface="Cambria Math" panose="02040503050406030204" pitchFamily="18" charset="0"/>
                                  <a:cs typeface="Palatino"/>
                                </a:rPr>
                                <m:t>∈</m:t>
                              </m:r>
                              <m:r>
                                <a:rPr lang="en-US" sz="1200" b="0" i="1" smtClean="0">
                                  <a:solidFill>
                                    <a:srgbClr val="C00000"/>
                                  </a:solidFill>
                                  <a:latin typeface="Cambria Math" panose="02040503050406030204" pitchFamily="18" charset="0"/>
                                  <a:cs typeface="Palatino"/>
                                </a:rPr>
                                <m:t>𝐴</m:t>
                              </m:r>
                            </m:lim>
                          </m:limLow>
                        </m:fName>
                        <m:e>
                          <m:r>
                            <a:rPr lang="en-US" sz="1200" i="1">
                              <a:latin typeface="Cambria Math" panose="02040503050406030204" pitchFamily="18" charset="0"/>
                              <a:ea typeface="ＭＳ Ｐゴシック" pitchFamily="34" charset="-128"/>
                            </a:rPr>
                            <m:t>(</m:t>
                          </m:r>
                          <m:sSubSup>
                            <m:sSubSupPr>
                              <m:ctrlPr>
                                <a:rPr lang="en-US" sz="1200" i="1" smtClean="0">
                                  <a:latin typeface="Cambria Math" panose="02040503050406030204" pitchFamily="18" charset="0"/>
                                  <a:ea typeface="ＭＳ Ｐゴシック" pitchFamily="34" charset="-128"/>
                                </a:rPr>
                              </m:ctrlPr>
                            </m:sSubSupPr>
                            <m:e>
                              <m:r>
                                <a:rPr lang="en-US" sz="1200" i="1">
                                  <a:latin typeface="Cambria Math" panose="02040503050406030204" pitchFamily="18" charset="0"/>
                                  <a:ea typeface="ＭＳ Ｐゴシック" pitchFamily="34" charset="-128"/>
                                </a:rPr>
                                <m:t>𝑅</m:t>
                              </m:r>
                            </m:e>
                            <m:sub>
                              <m:r>
                                <a:rPr lang="en-US" sz="1200" i="1">
                                  <a:latin typeface="Cambria Math" panose="02040503050406030204" pitchFamily="18" charset="0"/>
                                  <a:ea typeface="ＭＳ Ｐゴシック" pitchFamily="34" charset="-128"/>
                                </a:rPr>
                                <m:t>𝑠</m:t>
                              </m:r>
                            </m:sub>
                            <m:sup>
                              <m:r>
                                <a:rPr lang="en-US" sz="1200" i="1">
                                  <a:latin typeface="Cambria Math" panose="02040503050406030204" pitchFamily="18" charset="0"/>
                                  <a:ea typeface="ＭＳ Ｐゴシック" pitchFamily="34" charset="-128"/>
                                </a:rPr>
                                <m:t>𝑎</m:t>
                              </m:r>
                            </m:sup>
                          </m:sSubSup>
                          <m:r>
                            <a:rPr lang="en-US" sz="1200" i="1">
                              <a:latin typeface="Cambria Math" panose="02040503050406030204" pitchFamily="18" charset="0"/>
                              <a:ea typeface="ＭＳ Ｐゴシック" pitchFamily="34" charset="-128"/>
                            </a:rPr>
                            <m:t>+</m:t>
                          </m:r>
                          <m:r>
                            <a:rPr lang="en-US" sz="1200" i="1">
                              <a:latin typeface="Cambria Math" panose="02040503050406030204" pitchFamily="18" charset="0"/>
                              <a:ea typeface="ＭＳ Ｐゴシック" pitchFamily="34" charset="-128"/>
                            </a:rPr>
                            <m:t>𝛾</m:t>
                          </m:r>
                          <m:nary>
                            <m:naryPr>
                              <m:chr m:val="∑"/>
                              <m:supHide m:val="on"/>
                              <m:ctrlPr>
                                <a:rPr lang="en-US" sz="1200" i="1">
                                  <a:latin typeface="Cambria Math" panose="02040503050406030204" pitchFamily="18" charset="0"/>
                                  <a:ea typeface="ＭＳ Ｐゴシック" pitchFamily="34" charset="-128"/>
                                </a:rPr>
                              </m:ctrlPr>
                            </m:naryPr>
                            <m:sub>
                              <m:sSup>
                                <m:sSupPr>
                                  <m:ctrlPr>
                                    <a:rPr lang="en-US" sz="1200" i="1">
                                      <a:latin typeface="Cambria Math" panose="02040503050406030204" pitchFamily="18" charset="0"/>
                                      <a:ea typeface="ＭＳ Ｐゴシック" pitchFamily="34" charset="-128"/>
                                    </a:rPr>
                                  </m:ctrlPr>
                                </m:sSupPr>
                                <m:e>
                                  <m:r>
                                    <a:rPr lang="en-US" sz="1200" i="1">
                                      <a:latin typeface="Cambria Math" panose="02040503050406030204" pitchFamily="18" charset="0"/>
                                      <a:ea typeface="ＭＳ Ｐゴシック" pitchFamily="34" charset="-128"/>
                                    </a:rPr>
                                    <m:t>𝑠</m:t>
                                  </m:r>
                                </m:e>
                                <m:sup>
                                  <m:r>
                                    <a:rPr lang="en-US" sz="1200" i="1">
                                      <a:latin typeface="Cambria Math" panose="02040503050406030204" pitchFamily="18" charset="0"/>
                                      <a:ea typeface="ＭＳ Ｐゴシック" pitchFamily="34" charset="-128"/>
                                    </a:rPr>
                                    <m:t>′</m:t>
                                  </m:r>
                                </m:sup>
                              </m:sSup>
                              <m:r>
                                <a:rPr lang="en-US" sz="1200" i="1">
                                  <a:latin typeface="Cambria Math" panose="02040503050406030204" pitchFamily="18" charset="0"/>
                                  <a:ea typeface="ＭＳ Ｐゴシック" pitchFamily="34" charset="-128"/>
                                </a:rPr>
                                <m:t>∈</m:t>
                              </m:r>
                              <m:r>
                                <a:rPr lang="en-US" sz="1200" i="1">
                                  <a:latin typeface="Cambria Math" panose="02040503050406030204" pitchFamily="18" charset="0"/>
                                  <a:ea typeface="ＭＳ Ｐゴシック" pitchFamily="34" charset="-128"/>
                                </a:rPr>
                                <m:t>𝑆</m:t>
                              </m:r>
                            </m:sub>
                            <m:sup/>
                            <m:e>
                              <m:sSubSup>
                                <m:sSubSupPr>
                                  <m:ctrlPr>
                                    <a:rPr lang="en-US" sz="1200" i="1">
                                      <a:latin typeface="Cambria Math" panose="02040503050406030204" pitchFamily="18" charset="0"/>
                                      <a:ea typeface="ＭＳ Ｐゴシック" pitchFamily="34" charset="-128"/>
                                    </a:rPr>
                                  </m:ctrlPr>
                                </m:sSubSupPr>
                                <m:e>
                                  <m:r>
                                    <a:rPr lang="en-US" sz="1200" i="1">
                                      <a:latin typeface="Cambria Math" panose="02040503050406030204" pitchFamily="18" charset="0"/>
                                      <a:ea typeface="ＭＳ Ｐゴシック" pitchFamily="34" charset="-128"/>
                                    </a:rPr>
                                    <m:t>𝑃</m:t>
                                  </m:r>
                                </m:e>
                                <m:sub>
                                  <m:r>
                                    <a:rPr lang="en-US" sz="1200" i="1">
                                      <a:latin typeface="Cambria Math" panose="02040503050406030204" pitchFamily="18" charset="0"/>
                                      <a:ea typeface="ＭＳ Ｐゴシック" pitchFamily="34" charset="-128"/>
                                    </a:rPr>
                                    <m:t>𝑠</m:t>
                                  </m:r>
                                  <m:sSup>
                                    <m:sSupPr>
                                      <m:ctrlPr>
                                        <a:rPr lang="en-US" sz="1200" i="1">
                                          <a:latin typeface="Cambria Math" panose="02040503050406030204" pitchFamily="18" charset="0"/>
                                          <a:ea typeface="ＭＳ Ｐゴシック" pitchFamily="34" charset="-128"/>
                                        </a:rPr>
                                      </m:ctrlPr>
                                    </m:sSupPr>
                                    <m:e>
                                      <m:r>
                                        <a:rPr lang="en-US" sz="1200" i="1">
                                          <a:latin typeface="Cambria Math" panose="02040503050406030204" pitchFamily="18" charset="0"/>
                                          <a:ea typeface="ＭＳ Ｐゴシック" pitchFamily="34" charset="-128"/>
                                        </a:rPr>
                                        <m:t>𝑠</m:t>
                                      </m:r>
                                    </m:e>
                                    <m:sup>
                                      <m:r>
                                        <a:rPr lang="en-US" sz="1200" i="1">
                                          <a:latin typeface="Cambria Math" panose="02040503050406030204" pitchFamily="18" charset="0"/>
                                          <a:ea typeface="ＭＳ Ｐゴシック" pitchFamily="34" charset="-128"/>
                                        </a:rPr>
                                        <m:t>′</m:t>
                                      </m:r>
                                    </m:sup>
                                  </m:sSup>
                                </m:sub>
                                <m:sup>
                                  <m:r>
                                    <a:rPr lang="en-US" sz="1200" i="1">
                                      <a:latin typeface="Cambria Math" panose="02040503050406030204" pitchFamily="18" charset="0"/>
                                      <a:ea typeface="ＭＳ Ｐゴシック" pitchFamily="34" charset="-128"/>
                                    </a:rPr>
                                    <m:t>𝑎</m:t>
                                  </m:r>
                                </m:sup>
                              </m:sSubSup>
                              <m:sSub>
                                <m:sSubPr>
                                  <m:ctrlPr>
                                    <a:rPr lang="en-US" sz="1200" i="1">
                                      <a:latin typeface="Cambria Math" panose="02040503050406030204" pitchFamily="18" charset="0"/>
                                      <a:ea typeface="ＭＳ Ｐゴシック" pitchFamily="34" charset="-128"/>
                                    </a:rPr>
                                  </m:ctrlPr>
                                </m:sSubPr>
                                <m:e>
                                  <m:r>
                                    <a:rPr lang="en-US" sz="1200" i="1">
                                      <a:latin typeface="Cambria Math" panose="02040503050406030204" pitchFamily="18" charset="0"/>
                                      <a:ea typeface="ＭＳ Ｐゴシック" pitchFamily="34" charset="-128"/>
                                    </a:rPr>
                                    <m:t>𝑣</m:t>
                                  </m:r>
                                </m:e>
                                <m:sub>
                                  <m:r>
                                    <a:rPr lang="en-US" sz="1200" i="1">
                                      <a:latin typeface="Cambria Math" panose="02040503050406030204" pitchFamily="18" charset="0"/>
                                      <a:ea typeface="ＭＳ Ｐゴシック" pitchFamily="34" charset="-128"/>
                                    </a:rPr>
                                    <m:t>𝑘</m:t>
                                  </m:r>
                                </m:sub>
                              </m:sSub>
                              <m:d>
                                <m:dPr>
                                  <m:ctrlPr>
                                    <a:rPr lang="en-US" sz="1200" i="1">
                                      <a:latin typeface="Cambria Math" panose="02040503050406030204" pitchFamily="18" charset="0"/>
                                      <a:ea typeface="ＭＳ Ｐゴシック" pitchFamily="34" charset="-128"/>
                                    </a:rPr>
                                  </m:ctrlPr>
                                </m:dPr>
                                <m:e>
                                  <m:sSup>
                                    <m:sSupPr>
                                      <m:ctrlPr>
                                        <a:rPr lang="en-US" sz="1200" i="1">
                                          <a:latin typeface="Cambria Math" panose="02040503050406030204" pitchFamily="18" charset="0"/>
                                          <a:ea typeface="ＭＳ Ｐゴシック" pitchFamily="34" charset="-128"/>
                                        </a:rPr>
                                      </m:ctrlPr>
                                    </m:sSupPr>
                                    <m:e>
                                      <m:r>
                                        <a:rPr lang="en-US" sz="1200" i="1">
                                          <a:latin typeface="Cambria Math" panose="02040503050406030204" pitchFamily="18" charset="0"/>
                                          <a:ea typeface="ＭＳ Ｐゴシック" pitchFamily="34" charset="-128"/>
                                        </a:rPr>
                                        <m:t>𝑠</m:t>
                                      </m:r>
                                    </m:e>
                                    <m:sup>
                                      <m:r>
                                        <a:rPr lang="en-US" sz="1200" i="1">
                                          <a:latin typeface="Cambria Math" panose="02040503050406030204" pitchFamily="18" charset="0"/>
                                          <a:ea typeface="ＭＳ Ｐゴシック" pitchFamily="34" charset="-128"/>
                                        </a:rPr>
                                        <m:t>′</m:t>
                                      </m:r>
                                    </m:sup>
                                  </m:sSup>
                                </m:e>
                              </m:d>
                            </m:e>
                          </m:nary>
                        </m:e>
                      </m:func>
                      <m:r>
                        <a:rPr lang="en-US" sz="1200" b="0" i="1" smtClean="0">
                          <a:latin typeface="Cambria Math" panose="02040503050406030204" pitchFamily="18" charset="0"/>
                          <a:cs typeface="Palatino"/>
                        </a:rPr>
                        <m:t>)</m:t>
                      </m:r>
                    </m:oMath>
                  </m:oMathPara>
                </a14:m>
                <a:endParaRPr lang="en-US" sz="1200" dirty="0">
                  <a:latin typeface="Palatino"/>
                  <a:cs typeface="Palatino"/>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endParaRPr lang="en-SE" dirty="0"/>
              </a:p>
            </p:txBody>
          </p:sp>
        </mc:Choice>
        <mc:Fallback xmlns="">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can compute value function based on its definition (suppose all other transitions have reward 0): Suppose we observe transitions (B, east, C, -2) and (C, east, D, -2). We can compute value function based on its definition (suppose all other transitions have reward 0):</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MDP is unknown, we need to use TD-Learning.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a:latin typeface="Cambria Math" panose="02040503050406030204" pitchFamily="18" charset="0"/>
                    <a:cs typeface="Palatino"/>
                  </a:rPr>
                  <a:t>𝑣_(</a:t>
                </a:r>
                <a:r>
                  <a:rPr lang="en-US" sz="1200" i="0">
                    <a:latin typeface="Cambria Math" panose="02040503050406030204" pitchFamily="18" charset="0"/>
                    <a:cs typeface="Palatino"/>
                  </a:rPr>
                  <a:t>𝑘+1) </a:t>
                </a:r>
                <a:r>
                  <a:rPr lang="en-US" sz="1200" i="0">
                    <a:latin typeface="Cambria Math" panose="02040503050406030204" pitchFamily="18" charset="0"/>
                  </a:rPr>
                  <a:t>(</a:t>
                </a:r>
                <a:r>
                  <a:rPr lang="en-US" sz="1200" i="0">
                    <a:latin typeface="Cambria Math" panose="02040503050406030204" pitchFamily="18" charset="0"/>
                    <a:cs typeface="Palatino"/>
                  </a:rPr>
                  <a:t>𝑠)</a:t>
                </a:r>
                <a:r>
                  <a:rPr lang="en-US" sz="1200" b="0" i="0">
                    <a:latin typeface="Cambria Math" panose="02040503050406030204" pitchFamily="18" charset="0"/>
                    <a:cs typeface="Palatino"/>
                  </a:rPr>
                  <a:t>=</a:t>
                </a:r>
                <a:r>
                  <a:rPr lang="en-US" sz="1200" i="0">
                    <a:solidFill>
                      <a:srgbClr val="C00000"/>
                    </a:solidFill>
                    <a:latin typeface="Cambria Math" panose="02040503050406030204" pitchFamily="18" charset="0"/>
                    <a:cs typeface="Palatino"/>
                  </a:rPr>
                  <a:t>max┬(𝑎</a:t>
                </a:r>
                <a:r>
                  <a:rPr lang="en-US" sz="1200" b="0" i="0">
                    <a:solidFill>
                      <a:srgbClr val="C00000"/>
                    </a:solidFill>
                    <a:latin typeface="Cambria Math" panose="02040503050406030204" pitchFamily="18" charset="0"/>
                    <a:cs typeface="Palatino"/>
                  </a:rPr>
                  <a:t>∈𝐴)⁡〖</a:t>
                </a:r>
                <a:r>
                  <a:rPr lang="en-US" sz="1200" i="0">
                    <a:latin typeface="Cambria Math" panose="02040503050406030204" pitchFamily="18" charset="0"/>
                    <a:ea typeface="ＭＳ Ｐゴシック" pitchFamily="34" charset="-128"/>
                  </a:rPr>
                  <a:t>(𝑅_𝑠^𝑎+𝛾∑_(𝑠^′∈𝑆)▒〖𝑃_(𝑠𝑠^′)^𝑎 𝑣_𝑘 (𝑠^′ ) 〗〗</a:t>
                </a:r>
                <a:r>
                  <a:rPr lang="en-US" sz="1200" b="0" i="0">
                    <a:latin typeface="Cambria Math" panose="02040503050406030204" pitchFamily="18" charset="0"/>
                    <a:cs typeface="Palatino"/>
                  </a:rPr>
                  <a:t>)</a:t>
                </a:r>
                <a:endParaRPr lang="en-US" sz="1200" dirty="0">
                  <a:latin typeface="Palatino"/>
                  <a:cs typeface="Palatino"/>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endParaRPr lang="en-SE" dirty="0"/>
              </a:p>
            </p:txBody>
          </p:sp>
        </mc:Fallback>
      </mc:AlternateContent>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46</a:t>
            </a:fld>
            <a:endParaRPr lang="en-US" altLang="zh-CN"/>
          </a:p>
        </p:txBody>
      </p:sp>
    </p:spTree>
    <p:extLst>
      <p:ext uri="{BB962C8B-B14F-4D97-AF65-F5344CB8AC3E}">
        <p14:creationId xmlns:p14="http://schemas.microsoft.com/office/powerpoint/2010/main" val="38556025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47</a:t>
            </a:fld>
            <a:endParaRPr lang="en-US" altLang="zh-CN"/>
          </a:p>
        </p:txBody>
      </p:sp>
    </p:spTree>
    <p:extLst>
      <p:ext uri="{BB962C8B-B14F-4D97-AF65-F5344CB8AC3E}">
        <p14:creationId xmlns:p14="http://schemas.microsoft.com/office/powerpoint/2010/main" val="26420066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0.25</m:t>
                      </m:r>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m:t>
                          </m:r>
                          <m:r>
                            <a:rPr lang="en-US" b="0" i="1" smtClean="0">
                              <a:solidFill>
                                <a:schemeClr val="tx1"/>
                              </a:solidFill>
                              <a:latin typeface="Cambria Math" panose="02040503050406030204" pitchFamily="18" charset="0"/>
                              <a:ea typeface="ＭＳ Ｐゴシック" pitchFamily="34" charset="-128"/>
                            </a:rPr>
                            <m:t>0.8</m:t>
                          </m:r>
                          <m:sSub>
                            <m:sSubPr>
                              <m:ctrlPr>
                                <a:rPr lang="en-US" b="0" i="1" smtClean="0">
                                  <a:solidFill>
                                    <a:schemeClr val="tx1"/>
                                  </a:solidFill>
                                  <a:latin typeface="Cambria Math" panose="02040503050406030204" pitchFamily="18" charset="0"/>
                                  <a:ea typeface="ＭＳ Ｐゴシック" pitchFamily="34" charset="-128"/>
                                </a:rPr>
                              </m:ctrlPr>
                            </m:sSubPr>
                            <m:e>
                              <m:r>
                                <a:rPr lang="en-US" b="0" i="1" smtClean="0">
                                  <a:solidFill>
                                    <a:schemeClr val="tx1"/>
                                  </a:solidFill>
                                  <a:latin typeface="Cambria Math" panose="02040503050406030204" pitchFamily="18" charset="0"/>
                                  <a:ea typeface="ＭＳ Ｐゴシック" pitchFamily="34" charset="-128"/>
                                </a:rPr>
                                <m:t>𝑣</m:t>
                              </m:r>
                            </m:e>
                            <m:sub>
                              <m:r>
                                <a:rPr lang="en-US" b="0" i="1" smtClean="0">
                                  <a:solidFill>
                                    <a:schemeClr val="tx1"/>
                                  </a:solidFill>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𝐵</m:t>
                              </m:r>
                            </m:e>
                          </m:d>
                          <m:r>
                            <a:rPr lang="en-US" i="1">
                              <a:solidFill>
                                <a:schemeClr val="tx1"/>
                              </a:solidFill>
                              <a:latin typeface="Cambria Math" panose="02040503050406030204" pitchFamily="18" charset="0"/>
                              <a:ea typeface="ＭＳ Ｐゴシック" pitchFamily="34" charset="-128"/>
                            </a:rPr>
                            <m:t>+0.</m:t>
                          </m:r>
                          <m:r>
                            <a:rPr lang="en-US" b="0" i="1" smtClean="0">
                              <a:solidFill>
                                <a:schemeClr val="tx1"/>
                              </a:solidFill>
                              <a:latin typeface="Cambria Math" panose="02040503050406030204" pitchFamily="18" charset="0"/>
                              <a:ea typeface="ＭＳ Ｐゴシック" pitchFamily="34" charset="-128"/>
                            </a:rPr>
                            <m:t>1</m:t>
                          </m:r>
                          <m:sSub>
                            <m:sSubPr>
                              <m:ctrlPr>
                                <a:rPr lang="en-US" i="1">
                                  <a:solidFill>
                                    <a:schemeClr val="tx1"/>
                                  </a:solidFill>
                                  <a:latin typeface="Cambria Math" panose="02040503050406030204" pitchFamily="18" charset="0"/>
                                  <a:ea typeface="ＭＳ Ｐゴシック" pitchFamily="34" charset="-128"/>
                                </a:rPr>
                              </m:ctrlPr>
                            </m:sSubPr>
                            <m:e>
                              <m:r>
                                <a:rPr lang="en-US" b="0" i="1" smtClean="0">
                                  <a:solidFill>
                                    <a:schemeClr val="tx1"/>
                                  </a:solidFill>
                                  <a:latin typeface="Cambria Math" panose="02040503050406030204" pitchFamily="18" charset="0"/>
                                  <a:ea typeface="ＭＳ Ｐゴシック" pitchFamily="34" charset="-128"/>
                                </a:rPr>
                                <m:t>𝑣</m:t>
                              </m:r>
                            </m:e>
                            <m:sub>
                              <m:r>
                                <a:rPr lang="en-US" i="1">
                                  <a:solidFill>
                                    <a:schemeClr val="tx1"/>
                                  </a:solidFill>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𝐴</m:t>
                              </m:r>
                            </m:e>
                          </m:d>
                          <m:r>
                            <a:rPr lang="en-US" b="0" i="1" smtClean="0">
                              <a:solidFill>
                                <a:schemeClr val="tx1"/>
                              </a:solidFill>
                              <a:latin typeface="Cambria Math" panose="02040503050406030204" pitchFamily="18" charset="0"/>
                              <a:ea typeface="ＭＳ Ｐゴシック" pitchFamily="34" charset="-128"/>
                            </a:rPr>
                            <m:t>+</m:t>
                          </m:r>
                          <m:r>
                            <a:rPr lang="en-US" i="1">
                              <a:solidFill>
                                <a:schemeClr val="tx1"/>
                              </a:solidFill>
                              <a:latin typeface="Cambria Math" panose="02040503050406030204" pitchFamily="18" charset="0"/>
                              <a:ea typeface="ＭＳ Ｐゴシック" pitchFamily="34" charset="-128"/>
                            </a:rPr>
                            <m:t>0.</m:t>
                          </m:r>
                          <m:r>
                            <a:rPr lang="en-US" b="0" i="1" smtClean="0">
                              <a:solidFill>
                                <a:schemeClr val="tx1"/>
                              </a:solidFill>
                              <a:latin typeface="Cambria Math" panose="02040503050406030204" pitchFamily="18" charset="0"/>
                              <a:ea typeface="ＭＳ Ｐゴシック" pitchFamily="34" charset="-128"/>
                            </a:rPr>
                            <m:t>1</m:t>
                          </m:r>
                          <m:sSub>
                            <m:sSubPr>
                              <m:ctrlPr>
                                <a:rPr lang="en-US" i="1">
                                  <a:solidFill>
                                    <a:schemeClr val="tx1"/>
                                  </a:solidFill>
                                  <a:latin typeface="Cambria Math" panose="02040503050406030204" pitchFamily="18" charset="0"/>
                                  <a:ea typeface="ＭＳ Ｐゴシック" pitchFamily="34" charset="-128"/>
                                </a:rPr>
                              </m:ctrlPr>
                            </m:sSubPr>
                            <m:e>
                              <m:r>
                                <a:rPr lang="en-US" b="0" i="1" smtClean="0">
                                  <a:solidFill>
                                    <a:schemeClr val="tx1"/>
                                  </a:solidFill>
                                  <a:latin typeface="Cambria Math" panose="02040503050406030204" pitchFamily="18" charset="0"/>
                                  <a:ea typeface="ＭＳ Ｐゴシック" pitchFamily="34" charset="-128"/>
                                </a:rPr>
                                <m:t>𝑣</m:t>
                              </m:r>
                            </m:e>
                            <m:sub>
                              <m:r>
                                <a:rPr lang="en-US" i="1">
                                  <a:solidFill>
                                    <a:schemeClr val="tx1"/>
                                  </a:solidFill>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𝐸</m:t>
                              </m:r>
                            </m:e>
                          </m:d>
                        </m:e>
                      </m:d>
                      <m:r>
                        <a:rPr lang="en-US" b="0" i="1" smtClean="0">
                          <a:solidFill>
                            <a:schemeClr val="tx1"/>
                          </a:solidFill>
                          <a:latin typeface="Cambria Math" panose="02040503050406030204" pitchFamily="18" charset="0"/>
                          <a:ea typeface="ＭＳ Ｐゴシック" pitchFamily="34" charset="-128"/>
                        </a:rPr>
                        <m:t>+</m:t>
                      </m:r>
                      <m:r>
                        <a:rPr lang="en-US" i="1">
                          <a:solidFill>
                            <a:schemeClr val="tx1"/>
                          </a:solidFill>
                          <a:latin typeface="Cambria Math" panose="02040503050406030204" pitchFamily="18" charset="0"/>
                        </a:rPr>
                        <m:t>0.25</m:t>
                      </m:r>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+0.8</m:t>
                          </m:r>
                          <m:sSub>
                            <m:sSubPr>
                              <m:ctrlPr>
                                <a:rPr lang="en-US" i="1" smtClean="0">
                                  <a:solidFill>
                                    <a:schemeClr val="tx1"/>
                                  </a:solidFill>
                                  <a:latin typeface="Cambria Math" panose="02040503050406030204" pitchFamily="18" charset="0"/>
                                  <a:ea typeface="ＭＳ Ｐゴシック" pitchFamily="34" charset="-128"/>
                                </a:rPr>
                              </m:ctrlPr>
                            </m:sSubPr>
                            <m:e>
                              <m:r>
                                <a:rPr lang="en-US" b="0" i="1" smtClean="0">
                                  <a:solidFill>
                                    <a:schemeClr val="tx1"/>
                                  </a:solidFill>
                                  <a:latin typeface="Cambria Math" panose="02040503050406030204" pitchFamily="18" charset="0"/>
                                  <a:ea typeface="ＭＳ Ｐゴシック" pitchFamily="34" charset="-128"/>
                                </a:rPr>
                                <m:t>𝑣</m:t>
                              </m:r>
                            </m:e>
                            <m:sub>
                              <m:r>
                                <a:rPr lang="en-US" i="1">
                                  <a:solidFill>
                                    <a:schemeClr val="tx1"/>
                                  </a:solidFill>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𝐷</m:t>
                              </m:r>
                            </m:e>
                          </m:d>
                          <m:r>
                            <a:rPr lang="en-US" i="1">
                              <a:solidFill>
                                <a:schemeClr val="tx1"/>
                              </a:solidFill>
                              <a:latin typeface="Cambria Math" panose="02040503050406030204" pitchFamily="18" charset="0"/>
                              <a:ea typeface="ＭＳ Ｐゴシック" pitchFamily="34" charset="-128"/>
                            </a:rPr>
                            <m:t>+0.1</m:t>
                          </m:r>
                          <m:sSub>
                            <m:sSubPr>
                              <m:ctrlPr>
                                <a:rPr lang="en-US" i="1" smtClean="0">
                                  <a:solidFill>
                                    <a:schemeClr val="tx1"/>
                                  </a:solidFill>
                                  <a:latin typeface="Cambria Math" panose="02040503050406030204" pitchFamily="18" charset="0"/>
                                  <a:ea typeface="ＭＳ Ｐゴシック" pitchFamily="34" charset="-128"/>
                                </a:rPr>
                              </m:ctrlPr>
                            </m:sSubPr>
                            <m:e>
                              <m:r>
                                <a:rPr lang="en-US" b="0" i="1" smtClean="0">
                                  <a:solidFill>
                                    <a:schemeClr val="tx1"/>
                                  </a:solidFill>
                                  <a:latin typeface="Cambria Math" panose="02040503050406030204" pitchFamily="18" charset="0"/>
                                  <a:ea typeface="ＭＳ Ｐゴシック" pitchFamily="34" charset="-128"/>
                                </a:rPr>
                                <m:t>𝑣</m:t>
                              </m:r>
                            </m:e>
                            <m:sub>
                              <m:r>
                                <a:rPr lang="en-US" i="1">
                                  <a:solidFill>
                                    <a:schemeClr val="tx1"/>
                                  </a:solidFill>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i="1">
                                  <a:solidFill>
                                    <a:schemeClr val="tx1"/>
                                  </a:solidFill>
                                  <a:latin typeface="Cambria Math" panose="02040503050406030204" pitchFamily="18" charset="0"/>
                                  <a:ea typeface="ＭＳ Ｐゴシック" pitchFamily="34" charset="-128"/>
                                </a:rPr>
                                <m:t>𝐴</m:t>
                              </m:r>
                            </m:e>
                          </m:d>
                          <m:r>
                            <a:rPr lang="en-US" i="1">
                              <a:solidFill>
                                <a:schemeClr val="tx1"/>
                              </a:solidFill>
                              <a:latin typeface="Cambria Math" panose="02040503050406030204" pitchFamily="18" charset="0"/>
                              <a:ea typeface="ＭＳ Ｐゴシック" pitchFamily="34" charset="-128"/>
                            </a:rPr>
                            <m:t>+0.1</m:t>
                          </m:r>
                          <m:sSub>
                            <m:sSubPr>
                              <m:ctrlPr>
                                <a:rPr lang="en-US" i="1">
                                  <a:solidFill>
                                    <a:schemeClr val="tx1"/>
                                  </a:solidFill>
                                  <a:latin typeface="Cambria Math" panose="02040503050406030204" pitchFamily="18" charset="0"/>
                                  <a:ea typeface="ＭＳ Ｐゴシック" pitchFamily="34" charset="-128"/>
                                </a:rPr>
                              </m:ctrlPr>
                            </m:sSubPr>
                            <m:e>
                              <m:r>
                                <a:rPr lang="en-US" b="0" i="1" smtClean="0">
                                  <a:solidFill>
                                    <a:schemeClr val="tx1"/>
                                  </a:solidFill>
                                  <a:latin typeface="Cambria Math" panose="02040503050406030204" pitchFamily="18" charset="0"/>
                                  <a:ea typeface="ＭＳ Ｐゴシック" pitchFamily="34" charset="-128"/>
                                </a:rPr>
                                <m:t>𝑣</m:t>
                              </m:r>
                            </m:e>
                            <m:sub>
                              <m:r>
                                <a:rPr lang="en-US" i="1">
                                  <a:solidFill>
                                    <a:schemeClr val="tx1"/>
                                  </a:solidFill>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i="1">
                                  <a:solidFill>
                                    <a:schemeClr val="tx1"/>
                                  </a:solidFill>
                                  <a:latin typeface="Cambria Math" panose="02040503050406030204" pitchFamily="18" charset="0"/>
                                  <a:ea typeface="ＭＳ Ｐゴシック" pitchFamily="34" charset="-128"/>
                                </a:rPr>
                                <m:t>𝐸</m:t>
                              </m:r>
                            </m:e>
                          </m:d>
                        </m:e>
                      </m:d>
                      <m:r>
                        <a:rPr lang="en-US" b="0" i="1" smtClean="0">
                          <a:solidFill>
                            <a:schemeClr val="tx1"/>
                          </a:solidFill>
                          <a:latin typeface="Cambria Math" panose="02040503050406030204" pitchFamily="18" charset="0"/>
                          <a:ea typeface="ＭＳ Ｐゴシック" pitchFamily="34" charset="-128"/>
                        </a:rPr>
                        <m:t>+</m:t>
                      </m:r>
                      <m:r>
                        <a:rPr lang="en-US" i="1">
                          <a:solidFill>
                            <a:schemeClr val="tx1"/>
                          </a:solidFill>
                          <a:latin typeface="Cambria Math" panose="02040503050406030204" pitchFamily="18" charset="0"/>
                        </a:rPr>
                        <m:t>0.25</m:t>
                      </m:r>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+0.8</m:t>
                          </m:r>
                          <m:sSub>
                            <m:sSubPr>
                              <m:ctrlPr>
                                <a:rPr lang="en-US" i="1">
                                  <a:solidFill>
                                    <a:schemeClr val="tx1"/>
                                  </a:solidFill>
                                  <a:latin typeface="Cambria Math" panose="02040503050406030204" pitchFamily="18" charset="0"/>
                                  <a:ea typeface="ＭＳ Ｐゴシック" pitchFamily="34" charset="-128"/>
                                </a:rPr>
                              </m:ctrlPr>
                            </m:sSubPr>
                            <m:e>
                              <m:r>
                                <a:rPr lang="en-US" b="0" i="1" smtClean="0">
                                  <a:solidFill>
                                    <a:schemeClr val="tx1"/>
                                  </a:solidFill>
                                  <a:latin typeface="Cambria Math" panose="02040503050406030204" pitchFamily="18" charset="0"/>
                                  <a:ea typeface="ＭＳ Ｐゴシック" pitchFamily="34" charset="-128"/>
                                </a:rPr>
                                <m:t>𝑣</m:t>
                              </m:r>
                            </m:e>
                            <m:sub>
                              <m:r>
                                <a:rPr lang="en-US" i="1">
                                  <a:solidFill>
                                    <a:schemeClr val="tx1"/>
                                  </a:solidFill>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𝐴</m:t>
                              </m:r>
                            </m:e>
                          </m:d>
                          <m:r>
                            <a:rPr lang="en-US" i="1">
                              <a:solidFill>
                                <a:schemeClr val="tx1"/>
                              </a:solidFill>
                              <a:latin typeface="Cambria Math" panose="02040503050406030204" pitchFamily="18" charset="0"/>
                              <a:ea typeface="ＭＳ Ｐゴシック" pitchFamily="34" charset="-128"/>
                            </a:rPr>
                            <m:t>+0.1</m:t>
                          </m:r>
                          <m:sSub>
                            <m:sSubPr>
                              <m:ctrlPr>
                                <a:rPr lang="en-US" i="1">
                                  <a:solidFill>
                                    <a:schemeClr val="tx1"/>
                                  </a:solidFill>
                                  <a:latin typeface="Cambria Math" panose="02040503050406030204" pitchFamily="18" charset="0"/>
                                  <a:ea typeface="ＭＳ Ｐゴシック" pitchFamily="34" charset="-128"/>
                                </a:rPr>
                              </m:ctrlPr>
                            </m:sSubPr>
                            <m:e>
                              <m:r>
                                <a:rPr lang="en-US" b="0" i="1" smtClean="0">
                                  <a:solidFill>
                                    <a:schemeClr val="tx1"/>
                                  </a:solidFill>
                                  <a:latin typeface="Cambria Math" panose="02040503050406030204" pitchFamily="18" charset="0"/>
                                  <a:ea typeface="ＭＳ Ｐゴシック" pitchFamily="34" charset="-128"/>
                                </a:rPr>
                                <m:t>𝑣</m:t>
                              </m:r>
                            </m:e>
                            <m:sub>
                              <m:r>
                                <a:rPr lang="en-US" i="1">
                                  <a:solidFill>
                                    <a:schemeClr val="tx1"/>
                                  </a:solidFill>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𝐵</m:t>
                              </m:r>
                            </m:e>
                          </m:d>
                          <m:r>
                            <a:rPr lang="en-US" i="1">
                              <a:solidFill>
                                <a:schemeClr val="tx1"/>
                              </a:solidFill>
                              <a:latin typeface="Cambria Math" panose="02040503050406030204" pitchFamily="18" charset="0"/>
                              <a:ea typeface="ＭＳ Ｐゴシック" pitchFamily="34" charset="-128"/>
                            </a:rPr>
                            <m:t>+0.1</m:t>
                          </m:r>
                          <m:sSub>
                            <m:sSubPr>
                              <m:ctrlPr>
                                <a:rPr lang="en-US" i="1">
                                  <a:solidFill>
                                    <a:schemeClr val="tx1"/>
                                  </a:solidFill>
                                  <a:latin typeface="Cambria Math" panose="02040503050406030204" pitchFamily="18" charset="0"/>
                                  <a:ea typeface="ＭＳ Ｐゴシック" pitchFamily="34" charset="-128"/>
                                </a:rPr>
                              </m:ctrlPr>
                            </m:sSubPr>
                            <m:e>
                              <m:r>
                                <a:rPr lang="en-US" b="0" i="1" smtClean="0">
                                  <a:solidFill>
                                    <a:schemeClr val="tx1"/>
                                  </a:solidFill>
                                  <a:latin typeface="Cambria Math" panose="02040503050406030204" pitchFamily="18" charset="0"/>
                                  <a:ea typeface="ＭＳ Ｐゴシック" pitchFamily="34" charset="-128"/>
                                </a:rPr>
                                <m:t>𝑣</m:t>
                              </m:r>
                            </m:e>
                            <m:sub>
                              <m:r>
                                <a:rPr lang="en-US" i="1">
                                  <a:solidFill>
                                    <a:schemeClr val="tx1"/>
                                  </a:solidFill>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𝐷</m:t>
                              </m:r>
                            </m:e>
                          </m:d>
                        </m:e>
                      </m:d>
                      <m:r>
                        <a:rPr lang="en-US" b="0" i="1" smtClean="0">
                          <a:solidFill>
                            <a:schemeClr val="tx1"/>
                          </a:solidFill>
                          <a:latin typeface="Cambria Math" panose="02040503050406030204" pitchFamily="18" charset="0"/>
                          <a:ea typeface="ＭＳ Ｐゴシック" pitchFamily="34" charset="-128"/>
                        </a:rPr>
                        <m:t>+</m:t>
                      </m:r>
                      <m:r>
                        <a:rPr lang="en-US" i="1">
                          <a:solidFill>
                            <a:schemeClr val="tx1"/>
                          </a:solidFill>
                          <a:latin typeface="Cambria Math" panose="02040503050406030204" pitchFamily="18" charset="0"/>
                        </a:rPr>
                        <m:t>0.25</m:t>
                      </m:r>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+0.8</m:t>
                          </m:r>
                          <m:sSub>
                            <m:sSubPr>
                              <m:ctrlPr>
                                <a:rPr lang="en-US" i="1">
                                  <a:solidFill>
                                    <a:schemeClr val="tx1"/>
                                  </a:solidFill>
                                  <a:latin typeface="Cambria Math" panose="02040503050406030204" pitchFamily="18" charset="0"/>
                                  <a:ea typeface="ＭＳ Ｐゴシック" pitchFamily="34" charset="-128"/>
                                </a:rPr>
                              </m:ctrlPr>
                            </m:sSubPr>
                            <m:e>
                              <m:r>
                                <a:rPr lang="en-US" b="0" i="1" smtClean="0">
                                  <a:solidFill>
                                    <a:schemeClr val="tx1"/>
                                  </a:solidFill>
                                  <a:latin typeface="Cambria Math" panose="02040503050406030204" pitchFamily="18" charset="0"/>
                                  <a:ea typeface="ＭＳ Ｐゴシック" pitchFamily="34" charset="-128"/>
                                </a:rPr>
                                <m:t>𝑣</m:t>
                              </m:r>
                            </m:e>
                            <m:sub>
                              <m:r>
                                <a:rPr lang="en-US" i="1">
                                  <a:solidFill>
                                    <a:schemeClr val="tx1"/>
                                  </a:solidFill>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𝐸</m:t>
                              </m:r>
                            </m:e>
                          </m:d>
                          <m:r>
                            <a:rPr lang="en-US" i="1">
                              <a:solidFill>
                                <a:schemeClr val="tx1"/>
                              </a:solidFill>
                              <a:latin typeface="Cambria Math" panose="02040503050406030204" pitchFamily="18" charset="0"/>
                              <a:ea typeface="ＭＳ Ｐゴシック" pitchFamily="34" charset="-128"/>
                            </a:rPr>
                            <m:t>+0.1</m:t>
                          </m:r>
                          <m:sSub>
                            <m:sSubPr>
                              <m:ctrlPr>
                                <a:rPr lang="en-US" i="1" smtClean="0">
                                  <a:solidFill>
                                    <a:schemeClr val="tx1"/>
                                  </a:solidFill>
                                  <a:latin typeface="Cambria Math" panose="02040503050406030204" pitchFamily="18" charset="0"/>
                                  <a:ea typeface="ＭＳ Ｐゴシック" pitchFamily="34" charset="-128"/>
                                </a:rPr>
                              </m:ctrlPr>
                            </m:sSubPr>
                            <m:e>
                              <m:r>
                                <a:rPr lang="en-US" b="0" i="1" smtClean="0">
                                  <a:solidFill>
                                    <a:schemeClr val="tx1"/>
                                  </a:solidFill>
                                  <a:latin typeface="Cambria Math" panose="02040503050406030204" pitchFamily="18" charset="0"/>
                                  <a:ea typeface="ＭＳ Ｐゴシック" pitchFamily="34" charset="-128"/>
                                </a:rPr>
                                <m:t>𝑣</m:t>
                              </m:r>
                            </m:e>
                            <m:sub>
                              <m:r>
                                <a:rPr lang="en-US" i="1">
                                  <a:solidFill>
                                    <a:schemeClr val="tx1"/>
                                  </a:solidFill>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𝐵</m:t>
                              </m:r>
                            </m:e>
                          </m:d>
                          <m:r>
                            <a:rPr lang="en-US" i="1">
                              <a:solidFill>
                                <a:schemeClr val="tx1"/>
                              </a:solidFill>
                              <a:latin typeface="Cambria Math" panose="02040503050406030204" pitchFamily="18" charset="0"/>
                              <a:ea typeface="ＭＳ Ｐゴシック" pitchFamily="34" charset="-128"/>
                            </a:rPr>
                            <m:t>+0.1</m:t>
                          </m:r>
                          <m:sSub>
                            <m:sSubPr>
                              <m:ctrlPr>
                                <a:rPr lang="en-US" i="1">
                                  <a:solidFill>
                                    <a:schemeClr val="tx1"/>
                                  </a:solidFill>
                                  <a:latin typeface="Cambria Math" panose="02040503050406030204" pitchFamily="18" charset="0"/>
                                  <a:ea typeface="ＭＳ Ｐゴシック" pitchFamily="34" charset="-128"/>
                                </a:rPr>
                              </m:ctrlPr>
                            </m:sSubPr>
                            <m:e>
                              <m:r>
                                <a:rPr lang="en-US" b="0" i="1" smtClean="0">
                                  <a:solidFill>
                                    <a:schemeClr val="tx1"/>
                                  </a:solidFill>
                                  <a:latin typeface="Cambria Math" panose="02040503050406030204" pitchFamily="18" charset="0"/>
                                  <a:ea typeface="ＭＳ Ｐゴシック" pitchFamily="34" charset="-128"/>
                                </a:rPr>
                                <m:t>𝑣</m:t>
                              </m:r>
                            </m:e>
                            <m:sub>
                              <m:r>
                                <a:rPr lang="en-US" i="1">
                                  <a:solidFill>
                                    <a:schemeClr val="tx1"/>
                                  </a:solidFill>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𝐷</m:t>
                              </m:r>
                            </m:e>
                          </m:d>
                        </m:e>
                      </m:d>
                    </m:oMath>
                  </m:oMathPara>
                </a14:m>
                <a:endParaRPr lang="en-US" b="0" i="1" dirty="0">
                  <a:solidFill>
                    <a:schemeClr val="tx1"/>
                  </a:solidFill>
                  <a:latin typeface="Cambria Math" panose="020405030504060302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𝐵</m:t>
                          </m:r>
                        </m:e>
                      </m:d>
                      <m:r>
                        <a:rPr lang="en-US" i="1">
                          <a:solidFill>
                            <a:schemeClr val="tx1"/>
                          </a:solidFill>
                          <a:latin typeface="Cambria Math" panose="02040503050406030204" pitchFamily="18" charset="0"/>
                        </a:rPr>
                        <m:t>=0.25</m:t>
                      </m:r>
                      <m:d>
                        <m:dPr>
                          <m:ctrlPr>
                            <a:rPr lang="en-US" i="1">
                              <a:solidFill>
                                <a:schemeClr val="tx1"/>
                              </a:solidFill>
                              <a:latin typeface="Cambria Math" panose="02040503050406030204" pitchFamily="18" charset="0"/>
                              <a:ea typeface="ＭＳ Ｐゴシック" pitchFamily="34" charset="-128"/>
                            </a:rPr>
                          </m:ctrlPr>
                        </m:dPr>
                        <m:e/>
                      </m:d>
                      <m:r>
                        <a:rPr lang="en-US" i="1">
                          <a:solidFill>
                            <a:schemeClr val="tx1"/>
                          </a:solidFill>
                          <a:latin typeface="Cambria Math" panose="02040503050406030204" pitchFamily="18" charset="0"/>
                          <a:ea typeface="ＭＳ Ｐゴシック" pitchFamily="34" charset="-128"/>
                        </a:rPr>
                        <m:t>+</m:t>
                      </m:r>
                      <m:r>
                        <a:rPr lang="en-US" i="1">
                          <a:solidFill>
                            <a:schemeClr val="tx1"/>
                          </a:solidFill>
                          <a:latin typeface="Cambria Math" panose="02040503050406030204" pitchFamily="18" charset="0"/>
                        </a:rPr>
                        <m:t>0.25</m:t>
                      </m:r>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+0.8</m:t>
                          </m:r>
                          <m:sSub>
                            <m:sSubPr>
                              <m:ctrlPr>
                                <a:rPr lang="en-US" i="1" smtClean="0">
                                  <a:solidFill>
                                    <a:schemeClr val="tx1"/>
                                  </a:solidFill>
                                  <a:latin typeface="Cambria Math" panose="02040503050406030204" pitchFamily="18" charset="0"/>
                                  <a:ea typeface="ＭＳ Ｐゴシック" pitchFamily="34" charset="-128"/>
                                </a:rPr>
                              </m:ctrlPr>
                            </m:sSubPr>
                            <m:e>
                              <m:r>
                                <a:rPr lang="en-US" b="0" i="1" smtClean="0">
                                  <a:solidFill>
                                    <a:schemeClr val="tx1"/>
                                  </a:solidFill>
                                  <a:latin typeface="Cambria Math" panose="02040503050406030204" pitchFamily="18" charset="0"/>
                                  <a:ea typeface="ＭＳ Ｐゴシック" pitchFamily="34" charset="-128"/>
                                </a:rPr>
                                <m:t>𝑣</m:t>
                              </m:r>
                            </m:e>
                            <m:sub>
                              <m:r>
                                <a:rPr lang="en-US" i="1">
                                  <a:solidFill>
                                    <a:schemeClr val="tx1"/>
                                  </a:solidFill>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𝐶</m:t>
                              </m:r>
                            </m:e>
                          </m:d>
                          <m:r>
                            <a:rPr lang="en-US" i="1">
                              <a:solidFill>
                                <a:schemeClr val="tx1"/>
                              </a:solidFill>
                              <a:latin typeface="Cambria Math" panose="02040503050406030204" pitchFamily="18" charset="0"/>
                              <a:ea typeface="ＭＳ Ｐゴシック" pitchFamily="34" charset="-128"/>
                            </a:rPr>
                            <m:t>+0.</m:t>
                          </m:r>
                          <m:r>
                            <a:rPr lang="en-US" b="0" i="1" smtClean="0">
                              <a:solidFill>
                                <a:schemeClr val="tx1"/>
                              </a:solidFill>
                              <a:latin typeface="Cambria Math" panose="02040503050406030204" pitchFamily="18" charset="0"/>
                              <a:ea typeface="ＭＳ Ｐゴシック" pitchFamily="34" charset="-128"/>
                            </a:rPr>
                            <m:t>2</m:t>
                          </m:r>
                          <m:sSub>
                            <m:sSubPr>
                              <m:ctrlPr>
                                <a:rPr lang="en-US" i="1">
                                  <a:solidFill>
                                    <a:schemeClr val="tx1"/>
                                  </a:solidFill>
                                  <a:latin typeface="Cambria Math" panose="02040503050406030204" pitchFamily="18" charset="0"/>
                                  <a:ea typeface="ＭＳ Ｐゴシック" pitchFamily="34" charset="-128"/>
                                </a:rPr>
                              </m:ctrlPr>
                            </m:sSubPr>
                            <m:e>
                              <m:r>
                                <a:rPr lang="en-US" b="0" i="1" smtClean="0">
                                  <a:solidFill>
                                    <a:schemeClr val="tx1"/>
                                  </a:solidFill>
                                  <a:latin typeface="Cambria Math" panose="02040503050406030204" pitchFamily="18" charset="0"/>
                                  <a:ea typeface="ＭＳ Ｐゴシック" pitchFamily="34" charset="-128"/>
                                </a:rPr>
                                <m:t>𝑣</m:t>
                              </m:r>
                            </m:e>
                            <m:sub>
                              <m:r>
                                <a:rPr lang="en-US" i="1">
                                  <a:solidFill>
                                    <a:schemeClr val="tx1"/>
                                  </a:solidFill>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𝐵</m:t>
                              </m:r>
                            </m:e>
                          </m:d>
                        </m:e>
                      </m:d>
                      <m:r>
                        <a:rPr lang="en-US" i="1">
                          <a:solidFill>
                            <a:schemeClr val="tx1"/>
                          </a:solidFill>
                          <a:latin typeface="Cambria Math" panose="02040503050406030204" pitchFamily="18" charset="0"/>
                          <a:ea typeface="ＭＳ Ｐゴシック" pitchFamily="34" charset="-128"/>
                        </a:rPr>
                        <m:t>+</m:t>
                      </m:r>
                      <m:r>
                        <a:rPr lang="en-US" i="1">
                          <a:solidFill>
                            <a:schemeClr val="tx1"/>
                          </a:solidFill>
                          <a:latin typeface="Cambria Math" panose="02040503050406030204" pitchFamily="18" charset="0"/>
                        </a:rPr>
                        <m:t>0.5</m:t>
                      </m:r>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+0.</m:t>
                          </m:r>
                          <m:r>
                            <a:rPr lang="en-US" b="0" i="1" smtClean="0">
                              <a:solidFill>
                                <a:schemeClr val="tx1"/>
                              </a:solidFill>
                              <a:latin typeface="Cambria Math" panose="02040503050406030204" pitchFamily="18" charset="0"/>
                              <a:ea typeface="ＭＳ Ｐゴシック" pitchFamily="34" charset="-128"/>
                            </a:rPr>
                            <m:t>9</m:t>
                          </m:r>
                          <m:sSub>
                            <m:sSubPr>
                              <m:ctrlPr>
                                <a:rPr lang="en-US" i="1">
                                  <a:solidFill>
                                    <a:schemeClr val="tx1"/>
                                  </a:solidFill>
                                  <a:latin typeface="Cambria Math" panose="02040503050406030204" pitchFamily="18" charset="0"/>
                                  <a:ea typeface="ＭＳ Ｐゴシック" pitchFamily="34" charset="-128"/>
                                </a:rPr>
                              </m:ctrlPr>
                            </m:sSubPr>
                            <m:e>
                              <m:r>
                                <a:rPr lang="en-US" b="0" i="1" smtClean="0">
                                  <a:solidFill>
                                    <a:schemeClr val="tx1"/>
                                  </a:solidFill>
                                  <a:latin typeface="Cambria Math" panose="02040503050406030204" pitchFamily="18" charset="0"/>
                                  <a:ea typeface="ＭＳ Ｐゴシック" pitchFamily="34" charset="-128"/>
                                </a:rPr>
                                <m:t>𝑣</m:t>
                              </m:r>
                            </m:e>
                            <m:sub>
                              <m:r>
                                <a:rPr lang="en-US" i="1">
                                  <a:solidFill>
                                    <a:schemeClr val="tx1"/>
                                  </a:solidFill>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𝐵</m:t>
                              </m:r>
                            </m:e>
                          </m:d>
                          <m:r>
                            <a:rPr lang="en-US" i="1">
                              <a:solidFill>
                                <a:schemeClr val="tx1"/>
                              </a:solidFill>
                              <a:latin typeface="Cambria Math" panose="02040503050406030204" pitchFamily="18" charset="0"/>
                              <a:ea typeface="ＭＳ Ｐゴシック" pitchFamily="34" charset="-128"/>
                            </a:rPr>
                            <m:t>+0.1</m:t>
                          </m:r>
                          <m:sSub>
                            <m:sSubPr>
                              <m:ctrlPr>
                                <a:rPr lang="en-US" i="1" smtClean="0">
                                  <a:solidFill>
                                    <a:schemeClr val="tx1"/>
                                  </a:solidFill>
                                  <a:latin typeface="Cambria Math" panose="02040503050406030204" pitchFamily="18" charset="0"/>
                                  <a:ea typeface="ＭＳ Ｐゴシック" pitchFamily="34" charset="-128"/>
                                </a:rPr>
                              </m:ctrlPr>
                            </m:sSubPr>
                            <m:e>
                              <m:r>
                                <a:rPr lang="en-US" b="0" i="1" smtClean="0">
                                  <a:solidFill>
                                    <a:schemeClr val="tx1"/>
                                  </a:solidFill>
                                  <a:latin typeface="Cambria Math" panose="02040503050406030204" pitchFamily="18" charset="0"/>
                                  <a:ea typeface="ＭＳ Ｐゴシック" pitchFamily="34" charset="-128"/>
                                </a:rPr>
                                <m:t>𝑣</m:t>
                              </m:r>
                            </m:e>
                            <m:sub>
                              <m:r>
                                <a:rPr lang="en-US" i="1">
                                  <a:solidFill>
                                    <a:schemeClr val="tx1"/>
                                  </a:solidFill>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𝐶</m:t>
                              </m:r>
                            </m:e>
                          </m:d>
                        </m:e>
                      </m:d>
                    </m:oMath>
                  </m:oMathPara>
                </a14:m>
                <a:endParaRPr lang="en-US" i="1" dirty="0">
                  <a:solidFill>
                    <a:schemeClr val="tx1"/>
                  </a:solidFill>
                  <a:latin typeface="Cambria Math" panose="020405030504060302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𝑣</m:t>
                          </m:r>
                        </m:e>
                        <m:sub>
                          <m:r>
                            <a:rPr lang="en-US" i="1">
                              <a:solidFill>
                                <a:schemeClr val="tx1"/>
                              </a:solidFill>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𝐸</m:t>
                          </m:r>
                        </m:e>
                      </m:d>
                      <m:r>
                        <a:rPr lang="en-US" i="1">
                          <a:solidFill>
                            <a:schemeClr val="tx1"/>
                          </a:solidFill>
                          <a:latin typeface="Cambria Math" panose="02040503050406030204" pitchFamily="18" charset="0"/>
                        </a:rPr>
                        <m:t>=0.5</m:t>
                      </m:r>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+0.</m:t>
                          </m:r>
                          <m:r>
                            <a:rPr lang="en-US" b="0" i="1" smtClean="0">
                              <a:solidFill>
                                <a:schemeClr val="tx1"/>
                              </a:solidFill>
                              <a:latin typeface="Cambria Math" panose="02040503050406030204" pitchFamily="18" charset="0"/>
                              <a:ea typeface="ＭＳ Ｐゴシック" pitchFamily="34" charset="-128"/>
                            </a:rPr>
                            <m:t>9</m:t>
                          </m:r>
                          <m:sSub>
                            <m:sSubPr>
                              <m:ctrlPr>
                                <a:rPr lang="en-US" i="1">
                                  <a:solidFill>
                                    <a:schemeClr val="tx1"/>
                                  </a:solidFill>
                                  <a:latin typeface="Cambria Math" panose="02040503050406030204" pitchFamily="18" charset="0"/>
                                  <a:ea typeface="ＭＳ Ｐゴシック" pitchFamily="34" charset="-128"/>
                                </a:rPr>
                              </m:ctrlPr>
                            </m:sSubPr>
                            <m:e>
                              <m:r>
                                <a:rPr lang="en-US" b="0" i="1" smtClean="0">
                                  <a:solidFill>
                                    <a:schemeClr val="tx1"/>
                                  </a:solidFill>
                                  <a:latin typeface="Cambria Math" panose="02040503050406030204" pitchFamily="18" charset="0"/>
                                  <a:ea typeface="ＭＳ Ｐゴシック" pitchFamily="34" charset="-128"/>
                                </a:rPr>
                                <m:t>𝑣</m:t>
                              </m:r>
                            </m:e>
                            <m:sub>
                              <m:r>
                                <a:rPr lang="en-US" i="1">
                                  <a:solidFill>
                                    <a:schemeClr val="tx1"/>
                                  </a:solidFill>
                                  <a:latin typeface="Cambria Math" panose="02040503050406030204" pitchFamily="18" charset="0"/>
                                  <a:ea typeface="ＭＳ Ｐゴシック" pitchFamily="34" charset="-128"/>
                                </a:rPr>
                                <m:t>𝜋</m:t>
                              </m:r>
                            </m:sub>
                          </m:sSub>
                          <m:d>
                            <m:dPr>
                              <m:ctrlPr>
                                <a:rPr lang="en-US" i="1" smtClean="0">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𝐸</m:t>
                              </m:r>
                            </m:e>
                          </m:d>
                          <m:r>
                            <a:rPr lang="en-US" i="1">
                              <a:solidFill>
                                <a:schemeClr val="tx1"/>
                              </a:solidFill>
                              <a:latin typeface="Cambria Math" panose="02040503050406030204" pitchFamily="18" charset="0"/>
                              <a:ea typeface="ＭＳ Ｐゴシック" pitchFamily="34" charset="-128"/>
                            </a:rPr>
                            <m:t>+0.1</m:t>
                          </m:r>
                          <m:sSub>
                            <m:sSubPr>
                              <m:ctrlPr>
                                <a:rPr lang="en-US" i="1" smtClean="0">
                                  <a:solidFill>
                                    <a:schemeClr val="tx1"/>
                                  </a:solidFill>
                                  <a:latin typeface="Cambria Math" panose="02040503050406030204" pitchFamily="18" charset="0"/>
                                  <a:ea typeface="ＭＳ Ｐゴシック" pitchFamily="34" charset="-128"/>
                                </a:rPr>
                              </m:ctrlPr>
                            </m:sSubPr>
                            <m:e>
                              <m:r>
                                <a:rPr lang="en-US" i="1">
                                  <a:solidFill>
                                    <a:schemeClr val="tx1"/>
                                  </a:solidFill>
                                  <a:latin typeface="Cambria Math" panose="02040503050406030204" pitchFamily="18" charset="0"/>
                                  <a:ea typeface="ＭＳ Ｐゴシック" pitchFamily="34" charset="-128"/>
                                </a:rPr>
                                <m:t>𝑉</m:t>
                              </m:r>
                            </m:e>
                            <m:sub>
                              <m:r>
                                <a:rPr lang="en-US" i="1">
                                  <a:solidFill>
                                    <a:schemeClr val="tx1"/>
                                  </a:solidFill>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𝐶</m:t>
                              </m:r>
                            </m:e>
                          </m:d>
                        </m:e>
                      </m:d>
                      <m:r>
                        <a:rPr lang="en-US" i="1" smtClean="0">
                          <a:solidFill>
                            <a:schemeClr val="tx1"/>
                          </a:solidFill>
                          <a:latin typeface="Cambria Math" panose="02040503050406030204" pitchFamily="18" charset="0"/>
                          <a:ea typeface="ＭＳ Ｐゴシック" pitchFamily="34" charset="-128"/>
                        </a:rPr>
                        <m:t>+</m:t>
                      </m:r>
                      <m:r>
                        <a:rPr lang="en-US" i="1">
                          <a:solidFill>
                            <a:schemeClr val="tx1"/>
                          </a:solidFill>
                          <a:latin typeface="Cambria Math" panose="02040503050406030204" pitchFamily="18" charset="0"/>
                        </a:rPr>
                        <m:t>0.25</m:t>
                      </m:r>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+0.8</m:t>
                          </m:r>
                          <m:sSub>
                            <m:sSubPr>
                              <m:ctrlPr>
                                <a:rPr lang="en-US" i="1" smtClean="0">
                                  <a:solidFill>
                                    <a:schemeClr val="tx1"/>
                                  </a:solidFill>
                                  <a:latin typeface="Cambria Math" panose="02040503050406030204" pitchFamily="18" charset="0"/>
                                  <a:ea typeface="ＭＳ Ｐゴシック" pitchFamily="34" charset="-128"/>
                                </a:rPr>
                              </m:ctrlPr>
                            </m:sSubPr>
                            <m:e>
                              <m:r>
                                <a:rPr lang="en-US" b="0" i="1" smtClean="0">
                                  <a:solidFill>
                                    <a:schemeClr val="tx1"/>
                                  </a:solidFill>
                                  <a:latin typeface="Cambria Math" panose="02040503050406030204" pitchFamily="18" charset="0"/>
                                  <a:ea typeface="ＭＳ Ｐゴシック" pitchFamily="34" charset="-128"/>
                                </a:rPr>
                                <m:t>𝑣</m:t>
                              </m:r>
                            </m:e>
                            <m:sub>
                              <m:r>
                                <a:rPr lang="en-US" i="1">
                                  <a:solidFill>
                                    <a:schemeClr val="tx1"/>
                                  </a:solidFill>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𝐶</m:t>
                              </m:r>
                            </m:e>
                          </m:d>
                          <m:r>
                            <a:rPr lang="en-US" i="1">
                              <a:solidFill>
                                <a:schemeClr val="tx1"/>
                              </a:solidFill>
                              <a:latin typeface="Cambria Math" panose="02040503050406030204" pitchFamily="18" charset="0"/>
                              <a:ea typeface="ＭＳ Ｐゴシック" pitchFamily="34" charset="-128"/>
                            </a:rPr>
                            <m:t>+0.</m:t>
                          </m:r>
                          <m:r>
                            <a:rPr lang="en-US" b="0" i="1" smtClean="0">
                              <a:solidFill>
                                <a:schemeClr val="tx1"/>
                              </a:solidFill>
                              <a:latin typeface="Cambria Math" panose="02040503050406030204" pitchFamily="18" charset="0"/>
                              <a:ea typeface="ＭＳ Ｐゴシック" pitchFamily="34" charset="-128"/>
                            </a:rPr>
                            <m:t>2</m:t>
                          </m:r>
                          <m:sSub>
                            <m:sSubPr>
                              <m:ctrlPr>
                                <a:rPr lang="en-US" i="1">
                                  <a:solidFill>
                                    <a:schemeClr val="tx1"/>
                                  </a:solidFill>
                                  <a:latin typeface="Cambria Math" panose="02040503050406030204" pitchFamily="18" charset="0"/>
                                  <a:ea typeface="ＭＳ Ｐゴシック" pitchFamily="34" charset="-128"/>
                                </a:rPr>
                              </m:ctrlPr>
                            </m:sSubPr>
                            <m:e>
                              <m:r>
                                <a:rPr lang="en-US" b="0" i="1" smtClean="0">
                                  <a:solidFill>
                                    <a:schemeClr val="tx1"/>
                                  </a:solidFill>
                                  <a:latin typeface="Cambria Math" panose="02040503050406030204" pitchFamily="18" charset="0"/>
                                  <a:ea typeface="ＭＳ Ｐゴシック" pitchFamily="34" charset="-128"/>
                                </a:rPr>
                                <m:t>𝑣</m:t>
                              </m:r>
                            </m:e>
                            <m:sub>
                              <m:r>
                                <a:rPr lang="en-US" i="1">
                                  <a:solidFill>
                                    <a:schemeClr val="tx1"/>
                                  </a:solidFill>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𝐸</m:t>
                              </m:r>
                            </m:e>
                          </m:d>
                        </m:e>
                      </m:d>
                      <m:r>
                        <a:rPr lang="en-US" i="1">
                          <a:solidFill>
                            <a:schemeClr val="tx1"/>
                          </a:solidFill>
                          <a:latin typeface="Cambria Math" panose="02040503050406030204" pitchFamily="18" charset="0"/>
                          <a:ea typeface="ＭＳ Ｐゴシック" pitchFamily="34" charset="-128"/>
                        </a:rPr>
                        <m:t>+</m:t>
                      </m:r>
                      <m:r>
                        <a:rPr lang="en-US" i="1">
                          <a:solidFill>
                            <a:schemeClr val="tx1"/>
                          </a:solidFill>
                          <a:latin typeface="Cambria Math" panose="02040503050406030204" pitchFamily="18" charset="0"/>
                        </a:rPr>
                        <m:t>0.25</m:t>
                      </m:r>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m:t>
                          </m:r>
                          <m:r>
                            <a:rPr lang="en-US" b="0" i="1" smtClean="0">
                              <a:solidFill>
                                <a:schemeClr val="tx1"/>
                              </a:solidFill>
                              <a:latin typeface="Cambria Math" panose="02040503050406030204" pitchFamily="18" charset="0"/>
                              <a:ea typeface="ＭＳ Ｐゴシック" pitchFamily="34" charset="-128"/>
                            </a:rPr>
                            <m:t>1.0</m:t>
                          </m:r>
                          <m:sSub>
                            <m:sSubPr>
                              <m:ctrlPr>
                                <a:rPr lang="en-US" i="1">
                                  <a:solidFill>
                                    <a:schemeClr val="tx1"/>
                                  </a:solidFill>
                                  <a:latin typeface="Cambria Math" panose="02040503050406030204" pitchFamily="18" charset="0"/>
                                  <a:ea typeface="ＭＳ Ｐゴシック" pitchFamily="34" charset="-128"/>
                                </a:rPr>
                              </m:ctrlPr>
                            </m:sSubPr>
                            <m:e>
                              <m:r>
                                <a:rPr lang="en-US" b="0" i="1" smtClean="0">
                                  <a:solidFill>
                                    <a:schemeClr val="tx1"/>
                                  </a:solidFill>
                                  <a:latin typeface="Cambria Math" panose="02040503050406030204" pitchFamily="18" charset="0"/>
                                  <a:ea typeface="ＭＳ Ｐゴシック" pitchFamily="34" charset="-128"/>
                                </a:rPr>
                                <m:t>𝑣</m:t>
                              </m:r>
                            </m:e>
                            <m:sub>
                              <m:r>
                                <a:rPr lang="en-US" i="1">
                                  <a:solidFill>
                                    <a:schemeClr val="tx1"/>
                                  </a:solidFill>
                                  <a:latin typeface="Cambria Math" panose="02040503050406030204" pitchFamily="18" charset="0"/>
                                  <a:ea typeface="ＭＳ Ｐゴシック" pitchFamily="34" charset="-128"/>
                                </a:rPr>
                                <m:t>𝜋</m:t>
                              </m:r>
                            </m:sub>
                          </m:sSub>
                          <m:d>
                            <m:dPr>
                              <m:ctrlPr>
                                <a:rPr lang="en-US" i="1" smtClean="0">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𝐸</m:t>
                              </m:r>
                            </m:e>
                          </m:d>
                        </m:e>
                      </m:d>
                    </m:oMath>
                  </m:oMathPara>
                </a14:m>
                <a:endParaRPr lang="en-US" i="1" dirty="0">
                  <a:solidFill>
                    <a:schemeClr val="tx1"/>
                  </a:solidFill>
                  <a:latin typeface="Cambria Math" panose="020405030504060302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i="1" dirty="0">
                  <a:solidFill>
                    <a:schemeClr val="tx1"/>
                  </a:solidFill>
                  <a:latin typeface="Cambria Math" panose="020405030504060302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ea typeface="ＭＳ Ｐゴシック" pitchFamily="34" charset="-128"/>
                  </a:rPr>
                  <a:t>(enumerating actions in the order </a:t>
                </a:r>
                <a14:m>
                  <m:oMath xmlns:m="http://schemas.openxmlformats.org/officeDocument/2006/math">
                    <m:r>
                      <a:rPr lang="en-US" i="1">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𝑙</m:t>
                    </m:r>
                    <m:r>
                      <a:rPr lang="en-US" i="1">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𝑟</m:t>
                    </m:r>
                    <m:r>
                      <a:rPr lang="en-US" i="1">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𝑢</m:t>
                    </m:r>
                    <m:r>
                      <a:rPr lang="en-US" i="1">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𝑑</m:t>
                    </m:r>
                    <m:r>
                      <a:rPr lang="en-US" i="1">
                        <a:latin typeface="Cambria Math" panose="02040503050406030204" pitchFamily="18" charset="0"/>
                        <a:ea typeface="ＭＳ Ｐゴシック" pitchFamily="34" charset="-128"/>
                      </a:rPr>
                      <m:t>)</m:t>
                    </m:r>
                  </m:oMath>
                </a14:m>
                <a:r>
                  <a:rPr lang="en-US" dirty="0">
                    <a:ea typeface="ＭＳ Ｐゴシック" pitchFamily="34" charset="-128"/>
                  </a:rPr>
                  <a:t>)</a:t>
                </a:r>
                <a:r>
                  <a:rPr lang="en-US" dirty="0">
                    <a:solidFill>
                      <a:schemeClr val="tx1"/>
                    </a:solidFill>
                    <a:ea typeface="ＭＳ Ｐゴシック" pitchFamily="34" charset="-128"/>
                  </a:rPr>
                  <a:t>:</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can compute value function based on its definition (suppose all other transitions have reward 0): Suppose we observe transitions (B, east, C, -2) and (C, east, D, -2). We can compute value function based on its definition (suppose all other transitions have reward 0):</a:t>
                </a:r>
              </a:p>
              <a:p>
                <a:r>
                  <a:rPr lang="en-US" dirty="0">
                    <a:ea typeface="ＭＳ Ｐゴシック" pitchFamily="34" charset="-128"/>
                  </a:rPr>
                  <a:t>For deterministic policy, </a:t>
                </a:r>
              </a:p>
              <a:p>
                <a:pPr lvl="1"/>
                <a14:m>
                  <m:oMath xmlns:m="http://schemas.openxmlformats.org/officeDocument/2006/math">
                    <m:r>
                      <a:rPr lang="en-US" b="0" i="1" smtClean="0">
                        <a:latin typeface="Cambria Math" panose="02040503050406030204" pitchFamily="18" charset="0"/>
                        <a:ea typeface="ＭＳ Ｐゴシック" pitchFamily="34" charset="-128"/>
                      </a:rPr>
                      <m:t>𝑄</m:t>
                    </m:r>
                    <m:d>
                      <m:dPr>
                        <m:ctrlPr>
                          <a:rPr lang="en-US" b="0" i="1" smtClean="0">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𝑠</m:t>
                        </m:r>
                        <m:r>
                          <a:rPr lang="en-US" b="0" i="1" smtClean="0">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𝑎</m:t>
                        </m:r>
                      </m:e>
                    </m:d>
                    <m:r>
                      <a:rPr lang="en-US" b="0" i="1" smtClean="0">
                        <a:latin typeface="Cambria Math" panose="02040503050406030204" pitchFamily="18" charset="0"/>
                        <a:ea typeface="ＭＳ Ｐゴシック" pitchFamily="34" charset="-128"/>
                      </a:rPr>
                      <m:t>=</m:t>
                    </m:r>
                    <m:r>
                      <a:rPr lang="en-US" i="1" smtClean="0">
                        <a:latin typeface="Cambria Math" panose="02040503050406030204" pitchFamily="18" charset="0"/>
                        <a:ea typeface="ＭＳ Ｐゴシック" pitchFamily="34" charset="-128"/>
                      </a:rPr>
                      <m:t>𝑉</m:t>
                    </m:r>
                    <m:d>
                      <m:dPr>
                        <m:ctrlPr>
                          <a:rPr lang="en-US" b="0" i="1" smtClean="0">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𝑠</m:t>
                        </m:r>
                      </m:e>
                    </m:d>
                    <m:r>
                      <a:rPr lang="en-US" b="0" i="1" smtClean="0">
                        <a:latin typeface="Cambria Math" panose="02040503050406030204" pitchFamily="18" charset="0"/>
                        <a:ea typeface="ＭＳ Ｐゴシック" pitchFamily="34" charset="-128"/>
                      </a:rPr>
                      <m:t>, </m:t>
                    </m:r>
                    <m:sSup>
                      <m:sSupPr>
                        <m:ctrlPr>
                          <a:rPr lang="en-US" b="0" i="1" smtClean="0">
                            <a:latin typeface="Cambria Math" panose="02040503050406030204" pitchFamily="18" charset="0"/>
                            <a:ea typeface="ＭＳ Ｐゴシック" pitchFamily="34" charset="-128"/>
                          </a:rPr>
                        </m:ctrlPr>
                      </m:sSupPr>
                      <m:e>
                        <m:r>
                          <a:rPr lang="en-US" b="0" i="1" smtClean="0">
                            <a:latin typeface="Cambria Math" panose="02040503050406030204" pitchFamily="18" charset="0"/>
                            <a:ea typeface="ＭＳ Ｐゴシック" pitchFamily="34" charset="-128"/>
                          </a:rPr>
                          <m:t>𝑎</m:t>
                        </m:r>
                      </m:e>
                      <m:sup>
                        <m:r>
                          <a:rPr lang="en-US" b="0" i="1" smtClean="0">
                            <a:latin typeface="Cambria Math" panose="02040503050406030204" pitchFamily="18" charset="0"/>
                            <a:ea typeface="ＭＳ Ｐゴシック" pitchFamily="34" charset="-128"/>
                          </a:rPr>
                          <m:t>∗</m:t>
                        </m:r>
                      </m:sup>
                    </m:sSup>
                    <m:r>
                      <a:rPr lang="en-US" b="0" i="1" smtClean="0">
                        <a:latin typeface="Cambria Math" panose="02040503050406030204" pitchFamily="18" charset="0"/>
                        <a:ea typeface="ＭＳ Ｐゴシック" pitchFamily="34" charset="-128"/>
                      </a:rPr>
                      <m:t>=</m:t>
                    </m:r>
                    <m:func>
                      <m:funcPr>
                        <m:ctrlPr>
                          <a:rPr lang="en-US" b="0" i="1" smtClean="0">
                            <a:latin typeface="Cambria Math" panose="02040503050406030204" pitchFamily="18" charset="0"/>
                            <a:ea typeface="ＭＳ Ｐゴシック" pitchFamily="34" charset="-128"/>
                          </a:rPr>
                        </m:ctrlPr>
                      </m:funcPr>
                      <m:fName>
                        <m:r>
                          <m:rPr>
                            <m:sty m:val="p"/>
                          </m:rPr>
                          <a:rPr lang="en-US" b="0" i="0" smtClean="0">
                            <a:latin typeface="Cambria Math" panose="02040503050406030204" pitchFamily="18" charset="0"/>
                            <a:ea typeface="ＭＳ Ｐゴシック" pitchFamily="34" charset="-128"/>
                          </a:rPr>
                          <m:t>argmax</m:t>
                        </m:r>
                      </m:fName>
                      <m:e>
                        <m:r>
                          <a:rPr lang="en-US" b="0" i="1" smtClean="0">
                            <a:latin typeface="Cambria Math" panose="02040503050406030204" pitchFamily="18" charset="0"/>
                            <a:ea typeface="ＭＳ Ｐゴシック" pitchFamily="34" charset="-128"/>
                          </a:rPr>
                          <m:t>𝑄</m:t>
                        </m:r>
                        <m:r>
                          <a:rPr lang="en-US" b="0" i="1" smtClean="0">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𝑠</m:t>
                        </m:r>
                        <m:r>
                          <a:rPr lang="en-US" b="0" i="1" smtClean="0">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𝑎</m:t>
                        </m:r>
                        <m:r>
                          <a:rPr lang="en-US" b="0" i="1" smtClean="0">
                            <a:latin typeface="Cambria Math" panose="02040503050406030204" pitchFamily="18" charset="0"/>
                            <a:ea typeface="ＭＳ Ｐゴシック" pitchFamily="34" charset="-128"/>
                          </a:rPr>
                          <m:t>)</m:t>
                        </m:r>
                      </m:e>
                    </m:func>
                    <m:r>
                      <a:rPr lang="en-US" b="0" i="1" smtClean="0">
                        <a:latin typeface="Cambria Math" panose="02040503050406030204" pitchFamily="18" charset="0"/>
                        <a:ea typeface="ＭＳ Ｐゴシック" pitchFamily="34" charset="-128"/>
                      </a:rPr>
                      <m:t>=</m:t>
                    </m:r>
                  </m:oMath>
                </a14:m>
                <a:r>
                  <a:rPr lang="en-US" dirty="0">
                    <a:ea typeface="ＭＳ Ｐゴシック" pitchFamily="34" charset="-128"/>
                  </a:rPr>
                  <a:t> TODO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MDP is unknown, we need to use TD-Learning.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cs typeface="Palatino"/>
                            </a:rPr>
                          </m:ctrlPr>
                        </m:sSubPr>
                        <m:e>
                          <m:r>
                            <a:rPr lang="en-US" sz="1200" b="0" i="1" smtClean="0">
                              <a:latin typeface="Cambria Math" panose="02040503050406030204" pitchFamily="18" charset="0"/>
                              <a:cs typeface="Palatino"/>
                            </a:rPr>
                            <m:t>𝑣</m:t>
                          </m:r>
                        </m:e>
                        <m:sub>
                          <m:r>
                            <a:rPr lang="en-US" sz="1200" i="1">
                              <a:latin typeface="Cambria Math" panose="02040503050406030204" pitchFamily="18" charset="0"/>
                              <a:cs typeface="Palatino"/>
                            </a:rPr>
                            <m:t>𝑘</m:t>
                          </m:r>
                          <m:r>
                            <a:rPr lang="en-US" sz="1200" i="1">
                              <a:latin typeface="Cambria Math" panose="02040503050406030204" pitchFamily="18" charset="0"/>
                              <a:cs typeface="Palatino"/>
                            </a:rPr>
                            <m:t>+1</m:t>
                          </m:r>
                        </m:sub>
                      </m:sSub>
                      <m:d>
                        <m:dPr>
                          <m:ctrlPr>
                            <a:rPr lang="en-US" sz="1200" i="1">
                              <a:latin typeface="Cambria Math" panose="02040503050406030204" pitchFamily="18" charset="0"/>
                              <a:cs typeface="Palatino"/>
                            </a:rPr>
                          </m:ctrlPr>
                        </m:dPr>
                        <m:e>
                          <m:r>
                            <a:rPr lang="en-US" sz="1200" i="1">
                              <a:latin typeface="Cambria Math" panose="02040503050406030204" pitchFamily="18" charset="0"/>
                              <a:cs typeface="Palatino"/>
                            </a:rPr>
                            <m:t>𝑠</m:t>
                          </m:r>
                        </m:e>
                      </m:d>
                      <m:r>
                        <a:rPr lang="en-US" sz="1200" b="0" i="1" smtClean="0">
                          <a:latin typeface="Cambria Math" panose="02040503050406030204" pitchFamily="18" charset="0"/>
                          <a:cs typeface="Palatino"/>
                        </a:rPr>
                        <m:t>=</m:t>
                      </m:r>
                      <m:func>
                        <m:funcPr>
                          <m:ctrlPr>
                            <a:rPr lang="en-US" sz="1200" i="1">
                              <a:latin typeface="Cambria Math" panose="02040503050406030204" pitchFamily="18" charset="0"/>
                              <a:cs typeface="Palatino"/>
                            </a:rPr>
                          </m:ctrlPr>
                        </m:funcPr>
                        <m:fName>
                          <m:limLow>
                            <m:limLowPr>
                              <m:ctrlPr>
                                <a:rPr lang="en-US" sz="1200" i="1" smtClean="0">
                                  <a:solidFill>
                                    <a:srgbClr val="C00000"/>
                                  </a:solidFill>
                                  <a:latin typeface="Cambria Math" panose="02040503050406030204" pitchFamily="18" charset="0"/>
                                  <a:cs typeface="Palatino"/>
                                </a:rPr>
                              </m:ctrlPr>
                            </m:limLowPr>
                            <m:e>
                              <m:r>
                                <m:rPr>
                                  <m:sty m:val="p"/>
                                </m:rPr>
                                <a:rPr lang="en-US" sz="1200">
                                  <a:solidFill>
                                    <a:srgbClr val="C00000"/>
                                  </a:solidFill>
                                  <a:latin typeface="Cambria Math" panose="02040503050406030204" pitchFamily="18" charset="0"/>
                                  <a:cs typeface="Palatino"/>
                                </a:rPr>
                                <m:t>max</m:t>
                              </m:r>
                            </m:e>
                            <m:lim>
                              <m:r>
                                <a:rPr lang="en-US" sz="1200" i="1">
                                  <a:solidFill>
                                    <a:srgbClr val="C00000"/>
                                  </a:solidFill>
                                  <a:latin typeface="Cambria Math" panose="02040503050406030204" pitchFamily="18" charset="0"/>
                                  <a:cs typeface="Palatino"/>
                                </a:rPr>
                                <m:t>𝑎</m:t>
                              </m:r>
                              <m:r>
                                <a:rPr lang="en-US" sz="1200" b="0" i="1" smtClean="0">
                                  <a:solidFill>
                                    <a:srgbClr val="C00000"/>
                                  </a:solidFill>
                                  <a:latin typeface="Cambria Math" panose="02040503050406030204" pitchFamily="18" charset="0"/>
                                  <a:cs typeface="Palatino"/>
                                </a:rPr>
                                <m:t>∈</m:t>
                              </m:r>
                              <m:r>
                                <a:rPr lang="en-US" sz="1200" b="0" i="1" smtClean="0">
                                  <a:solidFill>
                                    <a:srgbClr val="C00000"/>
                                  </a:solidFill>
                                  <a:latin typeface="Cambria Math" panose="02040503050406030204" pitchFamily="18" charset="0"/>
                                  <a:cs typeface="Palatino"/>
                                </a:rPr>
                                <m:t>𝐴</m:t>
                              </m:r>
                            </m:lim>
                          </m:limLow>
                        </m:fName>
                        <m:e>
                          <m:r>
                            <a:rPr lang="en-US" sz="1200" i="1">
                              <a:latin typeface="Cambria Math" panose="02040503050406030204" pitchFamily="18" charset="0"/>
                              <a:ea typeface="ＭＳ Ｐゴシック" pitchFamily="34" charset="-128"/>
                            </a:rPr>
                            <m:t>(</m:t>
                          </m:r>
                          <m:sSubSup>
                            <m:sSubSupPr>
                              <m:ctrlPr>
                                <a:rPr lang="en-US" sz="1200" i="1" smtClean="0">
                                  <a:latin typeface="Cambria Math" panose="02040503050406030204" pitchFamily="18" charset="0"/>
                                  <a:ea typeface="ＭＳ Ｐゴシック" pitchFamily="34" charset="-128"/>
                                </a:rPr>
                              </m:ctrlPr>
                            </m:sSubSupPr>
                            <m:e>
                              <m:r>
                                <a:rPr lang="en-US" sz="1200" i="1">
                                  <a:latin typeface="Cambria Math" panose="02040503050406030204" pitchFamily="18" charset="0"/>
                                  <a:ea typeface="ＭＳ Ｐゴシック" pitchFamily="34" charset="-128"/>
                                </a:rPr>
                                <m:t>𝑅</m:t>
                              </m:r>
                            </m:e>
                            <m:sub>
                              <m:r>
                                <a:rPr lang="en-US" sz="1200" i="1">
                                  <a:latin typeface="Cambria Math" panose="02040503050406030204" pitchFamily="18" charset="0"/>
                                  <a:ea typeface="ＭＳ Ｐゴシック" pitchFamily="34" charset="-128"/>
                                </a:rPr>
                                <m:t>𝑠</m:t>
                              </m:r>
                            </m:sub>
                            <m:sup>
                              <m:r>
                                <a:rPr lang="en-US" sz="1200" i="1">
                                  <a:latin typeface="Cambria Math" panose="02040503050406030204" pitchFamily="18" charset="0"/>
                                  <a:ea typeface="ＭＳ Ｐゴシック" pitchFamily="34" charset="-128"/>
                                </a:rPr>
                                <m:t>𝑎</m:t>
                              </m:r>
                            </m:sup>
                          </m:sSubSup>
                          <m:r>
                            <a:rPr lang="en-US" sz="1200" i="1">
                              <a:latin typeface="Cambria Math" panose="02040503050406030204" pitchFamily="18" charset="0"/>
                              <a:ea typeface="ＭＳ Ｐゴシック" pitchFamily="34" charset="-128"/>
                            </a:rPr>
                            <m:t>+</m:t>
                          </m:r>
                          <m:r>
                            <a:rPr lang="en-US" sz="1200" i="1">
                              <a:latin typeface="Cambria Math" panose="02040503050406030204" pitchFamily="18" charset="0"/>
                              <a:ea typeface="ＭＳ Ｐゴシック" pitchFamily="34" charset="-128"/>
                            </a:rPr>
                            <m:t>𝛾</m:t>
                          </m:r>
                          <m:nary>
                            <m:naryPr>
                              <m:chr m:val="∑"/>
                              <m:supHide m:val="on"/>
                              <m:ctrlPr>
                                <a:rPr lang="en-US" sz="1200" i="1">
                                  <a:latin typeface="Cambria Math" panose="02040503050406030204" pitchFamily="18" charset="0"/>
                                  <a:ea typeface="ＭＳ Ｐゴシック" pitchFamily="34" charset="-128"/>
                                </a:rPr>
                              </m:ctrlPr>
                            </m:naryPr>
                            <m:sub>
                              <m:sSup>
                                <m:sSupPr>
                                  <m:ctrlPr>
                                    <a:rPr lang="en-US" sz="1200" i="1">
                                      <a:latin typeface="Cambria Math" panose="02040503050406030204" pitchFamily="18" charset="0"/>
                                      <a:ea typeface="ＭＳ Ｐゴシック" pitchFamily="34" charset="-128"/>
                                    </a:rPr>
                                  </m:ctrlPr>
                                </m:sSupPr>
                                <m:e>
                                  <m:r>
                                    <a:rPr lang="en-US" sz="1200" i="1">
                                      <a:latin typeface="Cambria Math" panose="02040503050406030204" pitchFamily="18" charset="0"/>
                                      <a:ea typeface="ＭＳ Ｐゴシック" pitchFamily="34" charset="-128"/>
                                    </a:rPr>
                                    <m:t>𝑠</m:t>
                                  </m:r>
                                </m:e>
                                <m:sup>
                                  <m:r>
                                    <a:rPr lang="en-US" sz="1200" i="1">
                                      <a:latin typeface="Cambria Math" panose="02040503050406030204" pitchFamily="18" charset="0"/>
                                      <a:ea typeface="ＭＳ Ｐゴシック" pitchFamily="34" charset="-128"/>
                                    </a:rPr>
                                    <m:t>′</m:t>
                                  </m:r>
                                </m:sup>
                              </m:sSup>
                              <m:r>
                                <a:rPr lang="en-US" sz="1200" i="1">
                                  <a:latin typeface="Cambria Math" panose="02040503050406030204" pitchFamily="18" charset="0"/>
                                  <a:ea typeface="ＭＳ Ｐゴシック" pitchFamily="34" charset="-128"/>
                                </a:rPr>
                                <m:t>∈</m:t>
                              </m:r>
                              <m:r>
                                <a:rPr lang="en-US" sz="1200" i="1">
                                  <a:latin typeface="Cambria Math" panose="02040503050406030204" pitchFamily="18" charset="0"/>
                                  <a:ea typeface="ＭＳ Ｐゴシック" pitchFamily="34" charset="-128"/>
                                </a:rPr>
                                <m:t>𝑆</m:t>
                              </m:r>
                            </m:sub>
                            <m:sup/>
                            <m:e>
                              <m:sSubSup>
                                <m:sSubSupPr>
                                  <m:ctrlPr>
                                    <a:rPr lang="en-US" sz="1200" i="1">
                                      <a:latin typeface="Cambria Math" panose="02040503050406030204" pitchFamily="18" charset="0"/>
                                      <a:ea typeface="ＭＳ Ｐゴシック" pitchFamily="34" charset="-128"/>
                                    </a:rPr>
                                  </m:ctrlPr>
                                </m:sSubSupPr>
                                <m:e>
                                  <m:r>
                                    <a:rPr lang="en-US" sz="1200" i="1">
                                      <a:latin typeface="Cambria Math" panose="02040503050406030204" pitchFamily="18" charset="0"/>
                                      <a:ea typeface="ＭＳ Ｐゴシック" pitchFamily="34" charset="-128"/>
                                    </a:rPr>
                                    <m:t>𝑃</m:t>
                                  </m:r>
                                </m:e>
                                <m:sub>
                                  <m:r>
                                    <a:rPr lang="en-US" sz="1200" i="1">
                                      <a:latin typeface="Cambria Math" panose="02040503050406030204" pitchFamily="18" charset="0"/>
                                      <a:ea typeface="ＭＳ Ｐゴシック" pitchFamily="34" charset="-128"/>
                                    </a:rPr>
                                    <m:t>𝑠</m:t>
                                  </m:r>
                                  <m:sSup>
                                    <m:sSupPr>
                                      <m:ctrlPr>
                                        <a:rPr lang="en-US" sz="1200" i="1">
                                          <a:latin typeface="Cambria Math" panose="02040503050406030204" pitchFamily="18" charset="0"/>
                                          <a:ea typeface="ＭＳ Ｐゴシック" pitchFamily="34" charset="-128"/>
                                        </a:rPr>
                                      </m:ctrlPr>
                                    </m:sSupPr>
                                    <m:e>
                                      <m:r>
                                        <a:rPr lang="en-US" sz="1200" i="1">
                                          <a:latin typeface="Cambria Math" panose="02040503050406030204" pitchFamily="18" charset="0"/>
                                          <a:ea typeface="ＭＳ Ｐゴシック" pitchFamily="34" charset="-128"/>
                                        </a:rPr>
                                        <m:t>𝑠</m:t>
                                      </m:r>
                                    </m:e>
                                    <m:sup>
                                      <m:r>
                                        <a:rPr lang="en-US" sz="1200" i="1">
                                          <a:latin typeface="Cambria Math" panose="02040503050406030204" pitchFamily="18" charset="0"/>
                                          <a:ea typeface="ＭＳ Ｐゴシック" pitchFamily="34" charset="-128"/>
                                        </a:rPr>
                                        <m:t>′</m:t>
                                      </m:r>
                                    </m:sup>
                                  </m:sSup>
                                </m:sub>
                                <m:sup>
                                  <m:r>
                                    <a:rPr lang="en-US" sz="1200" i="1">
                                      <a:latin typeface="Cambria Math" panose="02040503050406030204" pitchFamily="18" charset="0"/>
                                      <a:ea typeface="ＭＳ Ｐゴシック" pitchFamily="34" charset="-128"/>
                                    </a:rPr>
                                    <m:t>𝑎</m:t>
                                  </m:r>
                                </m:sup>
                              </m:sSubSup>
                              <m:sSub>
                                <m:sSubPr>
                                  <m:ctrlPr>
                                    <a:rPr lang="en-US" sz="1200" i="1">
                                      <a:latin typeface="Cambria Math" panose="02040503050406030204" pitchFamily="18" charset="0"/>
                                      <a:ea typeface="ＭＳ Ｐゴシック" pitchFamily="34" charset="-128"/>
                                    </a:rPr>
                                  </m:ctrlPr>
                                </m:sSubPr>
                                <m:e>
                                  <m:r>
                                    <a:rPr lang="en-US" sz="1200" i="1">
                                      <a:latin typeface="Cambria Math" panose="02040503050406030204" pitchFamily="18" charset="0"/>
                                      <a:ea typeface="ＭＳ Ｐゴシック" pitchFamily="34" charset="-128"/>
                                    </a:rPr>
                                    <m:t>𝑣</m:t>
                                  </m:r>
                                </m:e>
                                <m:sub>
                                  <m:r>
                                    <a:rPr lang="en-US" sz="1200" i="1">
                                      <a:latin typeface="Cambria Math" panose="02040503050406030204" pitchFamily="18" charset="0"/>
                                      <a:ea typeface="ＭＳ Ｐゴシック" pitchFamily="34" charset="-128"/>
                                    </a:rPr>
                                    <m:t>𝑘</m:t>
                                  </m:r>
                                </m:sub>
                              </m:sSub>
                              <m:d>
                                <m:dPr>
                                  <m:ctrlPr>
                                    <a:rPr lang="en-US" sz="1200" i="1">
                                      <a:latin typeface="Cambria Math" panose="02040503050406030204" pitchFamily="18" charset="0"/>
                                      <a:ea typeface="ＭＳ Ｐゴシック" pitchFamily="34" charset="-128"/>
                                    </a:rPr>
                                  </m:ctrlPr>
                                </m:dPr>
                                <m:e>
                                  <m:sSup>
                                    <m:sSupPr>
                                      <m:ctrlPr>
                                        <a:rPr lang="en-US" sz="1200" i="1">
                                          <a:latin typeface="Cambria Math" panose="02040503050406030204" pitchFamily="18" charset="0"/>
                                          <a:ea typeface="ＭＳ Ｐゴシック" pitchFamily="34" charset="-128"/>
                                        </a:rPr>
                                      </m:ctrlPr>
                                    </m:sSupPr>
                                    <m:e>
                                      <m:r>
                                        <a:rPr lang="en-US" sz="1200" i="1">
                                          <a:latin typeface="Cambria Math" panose="02040503050406030204" pitchFamily="18" charset="0"/>
                                          <a:ea typeface="ＭＳ Ｐゴシック" pitchFamily="34" charset="-128"/>
                                        </a:rPr>
                                        <m:t>𝑠</m:t>
                                      </m:r>
                                    </m:e>
                                    <m:sup>
                                      <m:r>
                                        <a:rPr lang="en-US" sz="1200" i="1">
                                          <a:latin typeface="Cambria Math" panose="02040503050406030204" pitchFamily="18" charset="0"/>
                                          <a:ea typeface="ＭＳ Ｐゴシック" pitchFamily="34" charset="-128"/>
                                        </a:rPr>
                                        <m:t>′</m:t>
                                      </m:r>
                                    </m:sup>
                                  </m:sSup>
                                </m:e>
                              </m:d>
                            </m:e>
                          </m:nary>
                        </m:e>
                      </m:func>
                      <m:r>
                        <a:rPr lang="en-US" sz="1200" b="0" i="1" smtClean="0">
                          <a:latin typeface="Cambria Math" panose="02040503050406030204" pitchFamily="18" charset="0"/>
                          <a:cs typeface="Palatino"/>
                        </a:rPr>
                        <m:t>)</m:t>
                      </m:r>
                    </m:oMath>
                  </m:oMathPara>
                </a14:m>
                <a:endParaRPr lang="en-US" sz="1200" dirty="0">
                  <a:latin typeface="Palatino"/>
                  <a:cs typeface="Palatino"/>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endParaRPr lang="en-SE" dirty="0"/>
              </a:p>
            </p:txBody>
          </p:sp>
        </mc:Choice>
        <mc:Fallback xmlns="">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can compute value function based on its definition (suppose all other transitions have reward 0): Suppose we observe transitions (B, east, C, -2) and (C, east, D, -2). We can compute value function based on its definition (suppose all other transitions have reward 0):</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MDP is unknown, we need to use TD-Learning.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a:latin typeface="Cambria Math" panose="02040503050406030204" pitchFamily="18" charset="0"/>
                    <a:cs typeface="Palatino"/>
                  </a:rPr>
                  <a:t>𝑣_(</a:t>
                </a:r>
                <a:r>
                  <a:rPr lang="en-US" sz="1200" i="0">
                    <a:latin typeface="Cambria Math" panose="02040503050406030204" pitchFamily="18" charset="0"/>
                    <a:cs typeface="Palatino"/>
                  </a:rPr>
                  <a:t>𝑘+1) </a:t>
                </a:r>
                <a:r>
                  <a:rPr lang="en-US" sz="1200" i="0">
                    <a:latin typeface="Cambria Math" panose="02040503050406030204" pitchFamily="18" charset="0"/>
                  </a:rPr>
                  <a:t>(</a:t>
                </a:r>
                <a:r>
                  <a:rPr lang="en-US" sz="1200" i="0">
                    <a:latin typeface="Cambria Math" panose="02040503050406030204" pitchFamily="18" charset="0"/>
                    <a:cs typeface="Palatino"/>
                  </a:rPr>
                  <a:t>𝑠)</a:t>
                </a:r>
                <a:r>
                  <a:rPr lang="en-US" sz="1200" b="0" i="0">
                    <a:latin typeface="Cambria Math" panose="02040503050406030204" pitchFamily="18" charset="0"/>
                    <a:cs typeface="Palatino"/>
                  </a:rPr>
                  <a:t>=</a:t>
                </a:r>
                <a:r>
                  <a:rPr lang="en-US" sz="1200" i="0">
                    <a:solidFill>
                      <a:srgbClr val="C00000"/>
                    </a:solidFill>
                    <a:latin typeface="Cambria Math" panose="02040503050406030204" pitchFamily="18" charset="0"/>
                    <a:cs typeface="Palatino"/>
                  </a:rPr>
                  <a:t>max┬(𝑎</a:t>
                </a:r>
                <a:r>
                  <a:rPr lang="en-US" sz="1200" b="0" i="0">
                    <a:solidFill>
                      <a:srgbClr val="C00000"/>
                    </a:solidFill>
                    <a:latin typeface="Cambria Math" panose="02040503050406030204" pitchFamily="18" charset="0"/>
                    <a:cs typeface="Palatino"/>
                  </a:rPr>
                  <a:t>∈𝐴)⁡〖</a:t>
                </a:r>
                <a:r>
                  <a:rPr lang="en-US" sz="1200" i="0">
                    <a:latin typeface="Cambria Math" panose="02040503050406030204" pitchFamily="18" charset="0"/>
                    <a:ea typeface="ＭＳ Ｐゴシック" pitchFamily="34" charset="-128"/>
                  </a:rPr>
                  <a:t>(𝑅_𝑠^𝑎+𝛾∑_(𝑠^′∈𝑆)▒〖𝑃_(𝑠𝑠^′)^𝑎 𝑣_𝑘 (𝑠^′ ) 〗〗</a:t>
                </a:r>
                <a:r>
                  <a:rPr lang="en-US" sz="1200" b="0" i="0">
                    <a:latin typeface="Cambria Math" panose="02040503050406030204" pitchFamily="18" charset="0"/>
                    <a:cs typeface="Palatino"/>
                  </a:rPr>
                  <a:t>)</a:t>
                </a:r>
                <a:endParaRPr lang="en-US" sz="1200" dirty="0">
                  <a:latin typeface="Palatino"/>
                  <a:cs typeface="Palatino"/>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endParaRPr lang="en-SE" dirty="0"/>
              </a:p>
            </p:txBody>
          </p:sp>
        </mc:Fallback>
      </mc:AlternateContent>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48</a:t>
            </a:fld>
            <a:endParaRPr lang="en-US" altLang="zh-CN"/>
          </a:p>
        </p:txBody>
      </p:sp>
    </p:spTree>
    <p:extLst>
      <p:ext uri="{BB962C8B-B14F-4D97-AF65-F5344CB8AC3E}">
        <p14:creationId xmlns:p14="http://schemas.microsoft.com/office/powerpoint/2010/main" val="39754965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lvl="1"/>
                <a:endParaRPr lang="en-US" i="1" dirty="0">
                  <a:solidFill>
                    <a:schemeClr val="tx1"/>
                  </a:solidFill>
                  <a:latin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𝑣</m:t>
                          </m:r>
                        </m:e>
                        <m:sub>
                          <m:r>
                            <a:rPr lang="en-US" b="0" i="1" smtClean="0">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𝐶</m:t>
                          </m:r>
                        </m:e>
                      </m:d>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0.25</m:t>
                      </m:r>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m:t>
                          </m:r>
                          <m:sSub>
                            <m:sSubPr>
                              <m:ctrlPr>
                                <a:rPr lang="en-US" i="1">
                                  <a:solidFill>
                                    <a:schemeClr val="tx1"/>
                                  </a:solidFill>
                                  <a:latin typeface="Cambria Math" panose="02040503050406030204" pitchFamily="18" charset="0"/>
                                  <a:ea typeface="ＭＳ Ｐゴシック" pitchFamily="34" charset="-128"/>
                                </a:rPr>
                              </m:ctrlPr>
                            </m:sSubPr>
                            <m:e>
                              <m:r>
                                <a:rPr lang="en-US" b="0" i="1" smtClean="0">
                                  <a:solidFill>
                                    <a:schemeClr val="tx1"/>
                                  </a:solidFill>
                                  <a:latin typeface="Cambria Math" panose="02040503050406030204" pitchFamily="18" charset="0"/>
                                  <a:ea typeface="ＭＳ Ｐゴシック" pitchFamily="34" charset="-128"/>
                                </a:rPr>
                                <m:t>𝑣</m:t>
                              </m:r>
                            </m:e>
                            <m:sub>
                              <m:r>
                                <a:rPr lang="en-US" b="0" i="1" smtClean="0">
                                  <a:solidFill>
                                    <a:schemeClr val="tx1"/>
                                  </a:solidFill>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𝐵</m:t>
                              </m:r>
                            </m:e>
                          </m:d>
                        </m:e>
                      </m:d>
                      <m:r>
                        <a:rPr lang="en-US" b="0" i="1" smtClean="0">
                          <a:solidFill>
                            <a:schemeClr val="tx1"/>
                          </a:solidFill>
                          <a:latin typeface="Cambria Math" panose="02040503050406030204" pitchFamily="18" charset="0"/>
                          <a:ea typeface="ＭＳ Ｐゴシック" pitchFamily="34" charset="-128"/>
                        </a:rPr>
                        <m:t>+</m:t>
                      </m:r>
                      <m:r>
                        <a:rPr lang="en-US" i="1">
                          <a:solidFill>
                            <a:schemeClr val="tx1"/>
                          </a:solidFill>
                          <a:latin typeface="Cambria Math" panose="02040503050406030204" pitchFamily="18" charset="0"/>
                        </a:rPr>
                        <m:t>0.25</m:t>
                      </m:r>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m:t>
                          </m:r>
                          <m:sSub>
                            <m:sSubPr>
                              <m:ctrlPr>
                                <a:rPr lang="en-US" i="1">
                                  <a:solidFill>
                                    <a:schemeClr val="tx1"/>
                                  </a:solidFill>
                                  <a:latin typeface="Cambria Math" panose="02040503050406030204" pitchFamily="18" charset="0"/>
                                  <a:ea typeface="ＭＳ Ｐゴシック" pitchFamily="34" charset="-128"/>
                                </a:rPr>
                              </m:ctrlPr>
                            </m:sSubPr>
                            <m:e>
                              <m:r>
                                <a:rPr lang="en-US" b="0" i="1" smtClean="0">
                                  <a:solidFill>
                                    <a:schemeClr val="tx1"/>
                                  </a:solidFill>
                                  <a:latin typeface="Cambria Math" panose="02040503050406030204" pitchFamily="18" charset="0"/>
                                  <a:ea typeface="ＭＳ Ｐゴシック" pitchFamily="34" charset="-128"/>
                                </a:rPr>
                                <m:t>𝑣</m:t>
                              </m:r>
                            </m:e>
                            <m:sub>
                              <m:r>
                                <a:rPr lang="en-US" b="0" i="1" smtClean="0">
                                  <a:solidFill>
                                    <a:schemeClr val="tx1"/>
                                  </a:solidFill>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i="1">
                                  <a:solidFill>
                                    <a:schemeClr val="tx1"/>
                                  </a:solidFill>
                                  <a:latin typeface="Cambria Math" panose="02040503050406030204" pitchFamily="18" charset="0"/>
                                  <a:ea typeface="ＭＳ Ｐゴシック" pitchFamily="34" charset="-128"/>
                                </a:rPr>
                                <m:t>𝐷</m:t>
                              </m:r>
                            </m:e>
                          </m:d>
                        </m:e>
                      </m:d>
                      <m:r>
                        <a:rPr lang="en-US" b="0" i="1" smtClean="0">
                          <a:solidFill>
                            <a:schemeClr val="tx1"/>
                          </a:solidFill>
                          <a:latin typeface="Cambria Math" panose="02040503050406030204" pitchFamily="18" charset="0"/>
                          <a:ea typeface="ＭＳ Ｐゴシック" pitchFamily="34" charset="-128"/>
                        </a:rPr>
                        <m:t>+</m:t>
                      </m:r>
                      <m:r>
                        <a:rPr lang="en-US" i="1">
                          <a:solidFill>
                            <a:schemeClr val="tx1"/>
                          </a:solidFill>
                          <a:latin typeface="Cambria Math" panose="02040503050406030204" pitchFamily="18" charset="0"/>
                        </a:rPr>
                        <m:t>0.25</m:t>
                      </m:r>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m:t>
                          </m:r>
                          <m:sSub>
                            <m:sSubPr>
                              <m:ctrlPr>
                                <a:rPr lang="en-US" i="1">
                                  <a:solidFill>
                                    <a:schemeClr val="tx1"/>
                                  </a:solidFill>
                                  <a:latin typeface="Cambria Math" panose="02040503050406030204" pitchFamily="18" charset="0"/>
                                  <a:ea typeface="ＭＳ Ｐゴシック" pitchFamily="34" charset="-128"/>
                                </a:rPr>
                              </m:ctrlPr>
                            </m:sSubPr>
                            <m:e>
                              <m:r>
                                <a:rPr lang="en-US" i="1">
                                  <a:solidFill>
                                    <a:schemeClr val="tx1"/>
                                  </a:solidFill>
                                  <a:latin typeface="Cambria Math" panose="02040503050406030204" pitchFamily="18" charset="0"/>
                                  <a:ea typeface="ＭＳ Ｐゴシック" pitchFamily="34" charset="-128"/>
                                </a:rPr>
                                <m:t>𝑉</m:t>
                              </m:r>
                            </m:e>
                            <m:sub>
                              <m:r>
                                <a:rPr lang="en-US" b="0" i="1" smtClean="0">
                                  <a:solidFill>
                                    <a:schemeClr val="tx1"/>
                                  </a:solidFill>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𝐴</m:t>
                              </m:r>
                            </m:e>
                          </m:d>
                        </m:e>
                      </m:d>
                      <m:r>
                        <a:rPr lang="en-US" b="0" i="1" smtClean="0">
                          <a:solidFill>
                            <a:schemeClr val="tx1"/>
                          </a:solidFill>
                          <a:latin typeface="Cambria Math" panose="02040503050406030204" pitchFamily="18" charset="0"/>
                          <a:ea typeface="ＭＳ Ｐゴシック" pitchFamily="34" charset="-128"/>
                        </a:rPr>
                        <m:t>+</m:t>
                      </m:r>
                      <m:r>
                        <a:rPr lang="en-US" i="1">
                          <a:solidFill>
                            <a:schemeClr val="tx1"/>
                          </a:solidFill>
                          <a:latin typeface="Cambria Math" panose="02040503050406030204" pitchFamily="18" charset="0"/>
                        </a:rPr>
                        <m:t>0.25</m:t>
                      </m:r>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m:t>
                          </m:r>
                          <m:sSub>
                            <m:sSubPr>
                              <m:ctrlPr>
                                <a:rPr lang="en-US" i="1">
                                  <a:solidFill>
                                    <a:schemeClr val="tx1"/>
                                  </a:solidFill>
                                  <a:latin typeface="Cambria Math" panose="02040503050406030204" pitchFamily="18" charset="0"/>
                                  <a:ea typeface="ＭＳ Ｐゴシック" pitchFamily="34" charset="-128"/>
                                </a:rPr>
                              </m:ctrlPr>
                            </m:sSubPr>
                            <m:e>
                              <m:r>
                                <a:rPr lang="en-US" i="1">
                                  <a:solidFill>
                                    <a:schemeClr val="tx1"/>
                                  </a:solidFill>
                                  <a:latin typeface="Cambria Math" panose="02040503050406030204" pitchFamily="18" charset="0"/>
                                  <a:ea typeface="ＭＳ Ｐゴシック" pitchFamily="34" charset="-128"/>
                                </a:rPr>
                                <m:t>𝑉</m:t>
                              </m:r>
                            </m:e>
                            <m:sub>
                              <m:r>
                                <a:rPr lang="en-US" b="0" i="1" smtClean="0">
                                  <a:solidFill>
                                    <a:schemeClr val="tx1"/>
                                  </a:solidFill>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𝐸</m:t>
                              </m:r>
                            </m:e>
                          </m:d>
                        </m:e>
                      </m:d>
                    </m:oMath>
                  </m:oMathPara>
                </a14:m>
                <a:endParaRPr lang="en-US" i="1" dirty="0">
                  <a:solidFill>
                    <a:schemeClr val="tx1"/>
                  </a:solidFill>
                  <a:latin typeface="Cambria Math" panose="02040503050406030204" pitchFamily="18" charset="0"/>
                  <a:ea typeface="ＭＳ Ｐゴシック" pitchFamily="34" charset="-128"/>
                </a:endParaRPr>
              </a:p>
              <a:p>
                <a:pPr lvl="1"/>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𝑣</m:t>
                          </m:r>
                        </m:e>
                        <m:sub>
                          <m:r>
                            <a:rPr lang="en-US" b="0" i="1" smtClean="0">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𝐵</m:t>
                          </m:r>
                        </m:e>
                      </m:d>
                      <m:r>
                        <a:rPr lang="en-US" i="1">
                          <a:solidFill>
                            <a:schemeClr val="tx1"/>
                          </a:solidFill>
                          <a:latin typeface="Cambria Math" panose="02040503050406030204" pitchFamily="18" charset="0"/>
                        </a:rPr>
                        <m:t>=0.</m:t>
                      </m:r>
                      <m:r>
                        <a:rPr lang="en-US" b="0" i="1" smtClean="0">
                          <a:solidFill>
                            <a:schemeClr val="tx1"/>
                          </a:solidFill>
                          <a:latin typeface="Cambria Math" panose="02040503050406030204" pitchFamily="18" charset="0"/>
                        </a:rPr>
                        <m:t>7</m:t>
                      </m:r>
                      <m:r>
                        <a:rPr lang="en-US" i="1">
                          <a:solidFill>
                            <a:schemeClr val="tx1"/>
                          </a:solidFill>
                          <a:latin typeface="Cambria Math" panose="02040503050406030204" pitchFamily="18" charset="0"/>
                        </a:rPr>
                        <m:t>5</m:t>
                      </m:r>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i="1">
                                  <a:solidFill>
                                    <a:schemeClr val="tx1"/>
                                  </a:solidFill>
                                  <a:latin typeface="Cambria Math" panose="02040503050406030204" pitchFamily="18" charset="0"/>
                                  <a:ea typeface="ＭＳ Ｐゴシック" pitchFamily="34" charset="-128"/>
                                </a:rPr>
                                <m:t>𝐵</m:t>
                              </m:r>
                            </m:e>
                          </m:d>
                        </m:e>
                      </m:d>
                      <m:r>
                        <a:rPr lang="en-US" i="1">
                          <a:solidFill>
                            <a:schemeClr val="tx1"/>
                          </a:solidFill>
                          <a:latin typeface="Cambria Math" panose="02040503050406030204" pitchFamily="18" charset="0"/>
                          <a:ea typeface="ＭＳ Ｐゴシック" pitchFamily="34" charset="-128"/>
                        </a:rPr>
                        <m:t>+</m:t>
                      </m:r>
                      <m:r>
                        <a:rPr lang="en-US" i="1">
                          <a:solidFill>
                            <a:schemeClr val="tx1"/>
                          </a:solidFill>
                          <a:latin typeface="Cambria Math" panose="02040503050406030204" pitchFamily="18" charset="0"/>
                        </a:rPr>
                        <m:t>0.25</m:t>
                      </m:r>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m:t>
                          </m:r>
                          <m:sSub>
                            <m:sSubPr>
                              <m:ctrlPr>
                                <a:rPr lang="en-US" b="0" i="1" smtClean="0">
                                  <a:solidFill>
                                    <a:schemeClr val="tx1"/>
                                  </a:solidFill>
                                  <a:latin typeface="Cambria Math" panose="02040503050406030204" pitchFamily="18" charset="0"/>
                                  <a:ea typeface="ＭＳ Ｐゴシック" pitchFamily="34" charset="-128"/>
                                </a:rPr>
                              </m:ctrlPr>
                            </m:sSubPr>
                            <m:e>
                              <m:r>
                                <a:rPr lang="en-US" i="1" smtClean="0">
                                  <a:solidFill>
                                    <a:schemeClr val="tx1"/>
                                  </a:solidFill>
                                  <a:latin typeface="Cambria Math" panose="02040503050406030204" pitchFamily="18" charset="0"/>
                                  <a:ea typeface="ＭＳ Ｐゴシック" pitchFamily="34" charset="-128"/>
                                </a:rPr>
                                <m:t>𝑣</m:t>
                              </m:r>
                            </m:e>
                            <m:sub>
                              <m:r>
                                <a:rPr lang="en-US" b="0" i="1" smtClean="0">
                                  <a:solidFill>
                                    <a:schemeClr val="tx1"/>
                                  </a:solidFill>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𝐶</m:t>
                              </m:r>
                            </m:e>
                          </m:d>
                        </m:e>
                      </m:d>
                    </m:oMath>
                  </m:oMathPara>
                </a14:m>
                <a:endParaRPr lang="en-US" b="0" i="1" dirty="0">
                  <a:solidFill>
                    <a:schemeClr val="tx1"/>
                  </a:solidFill>
                  <a:latin typeface="Cambria Math" panose="02040503050406030204" pitchFamily="18" charset="0"/>
                  <a:ea typeface="ＭＳ Ｐゴシック" pitchFamily="34" charset="-128"/>
                </a:endParaRPr>
              </a:p>
              <a:p>
                <a:pPr lvl="1"/>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b="0" i="1" smtClean="0">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𝐸</m:t>
                          </m:r>
                        </m:e>
                      </m:d>
                      <m:r>
                        <a:rPr lang="en-US" i="1">
                          <a:solidFill>
                            <a:schemeClr val="tx1"/>
                          </a:solidFill>
                          <a:latin typeface="Cambria Math" panose="02040503050406030204" pitchFamily="18" charset="0"/>
                        </a:rPr>
                        <m:t>=0.</m:t>
                      </m:r>
                      <m:r>
                        <a:rPr lang="en-US" b="0" i="1" smtClean="0">
                          <a:solidFill>
                            <a:schemeClr val="tx1"/>
                          </a:solidFill>
                          <a:latin typeface="Cambria Math" panose="02040503050406030204" pitchFamily="18" charset="0"/>
                        </a:rPr>
                        <m:t>7</m:t>
                      </m:r>
                      <m:r>
                        <a:rPr lang="en-US" i="1">
                          <a:solidFill>
                            <a:schemeClr val="tx1"/>
                          </a:solidFill>
                          <a:latin typeface="Cambria Math" panose="02040503050406030204" pitchFamily="18" charset="0"/>
                        </a:rPr>
                        <m:t>5</m:t>
                      </m:r>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𝐸</m:t>
                              </m:r>
                            </m:e>
                          </m:d>
                        </m:e>
                      </m:d>
                      <m:r>
                        <a:rPr lang="en-US" i="1">
                          <a:solidFill>
                            <a:schemeClr val="tx1"/>
                          </a:solidFill>
                          <a:latin typeface="Cambria Math" panose="02040503050406030204" pitchFamily="18" charset="0"/>
                          <a:ea typeface="ＭＳ Ｐゴシック" pitchFamily="34" charset="-128"/>
                        </a:rPr>
                        <m:t>+</m:t>
                      </m:r>
                      <m:r>
                        <a:rPr lang="en-US" i="1">
                          <a:solidFill>
                            <a:schemeClr val="tx1"/>
                          </a:solidFill>
                          <a:latin typeface="Cambria Math" panose="02040503050406030204" pitchFamily="18" charset="0"/>
                        </a:rPr>
                        <m:t>0.25</m:t>
                      </m:r>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𝐶</m:t>
                              </m:r>
                            </m:e>
                          </m:d>
                        </m:e>
                      </m:d>
                    </m:oMath>
                  </m:oMathPara>
                </a14:m>
                <a:endParaRPr lang="en-US" i="1" dirty="0">
                  <a:solidFill>
                    <a:schemeClr val="tx1"/>
                  </a:solidFill>
                  <a:latin typeface="Cambria Math" panose="02040503050406030204" pitchFamily="18" charset="0"/>
                </a:endParaRPr>
              </a:p>
              <a:p>
                <a:pPr lvl="1"/>
                <a:endParaRPr lang="en-US" i="1" dirty="0">
                  <a:solidFill>
                    <a:schemeClr val="tx1"/>
                  </a:solidFill>
                  <a:latin typeface="Cambria Math" panose="02040503050406030204" pitchFamily="18" charset="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can compute value function based on its definition (suppose all other transitions have reward 0): Suppose we observe transitions (B, east, C, -2) and (C, east, D, -2). We can compute value function based on its definition (suppose all other transitions have reward 0):</a:t>
                </a:r>
              </a:p>
              <a:p>
                <a:r>
                  <a:rPr lang="en-US" dirty="0">
                    <a:ea typeface="ＭＳ Ｐゴシック" pitchFamily="34" charset="-128"/>
                  </a:rPr>
                  <a:t>For deterministic policy, </a:t>
                </a:r>
              </a:p>
              <a:p>
                <a:pPr lvl="1"/>
                <a14:m>
                  <m:oMath xmlns:m="http://schemas.openxmlformats.org/officeDocument/2006/math">
                    <m:r>
                      <a:rPr lang="en-US" b="0" i="1" smtClean="0">
                        <a:latin typeface="Cambria Math" panose="02040503050406030204" pitchFamily="18" charset="0"/>
                        <a:ea typeface="ＭＳ Ｐゴシック" pitchFamily="34" charset="-128"/>
                      </a:rPr>
                      <m:t>𝑄</m:t>
                    </m:r>
                    <m:d>
                      <m:dPr>
                        <m:ctrlPr>
                          <a:rPr lang="en-US" b="0" i="1" smtClean="0">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𝑠</m:t>
                        </m:r>
                        <m:r>
                          <a:rPr lang="en-US" b="0" i="1" smtClean="0">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𝑎</m:t>
                        </m:r>
                      </m:e>
                    </m:d>
                    <m:r>
                      <a:rPr lang="en-US" b="0" i="1" smtClean="0">
                        <a:latin typeface="Cambria Math" panose="02040503050406030204" pitchFamily="18" charset="0"/>
                        <a:ea typeface="ＭＳ Ｐゴシック" pitchFamily="34" charset="-128"/>
                      </a:rPr>
                      <m:t>=</m:t>
                    </m:r>
                    <m:r>
                      <a:rPr lang="en-US" i="1" smtClean="0">
                        <a:latin typeface="Cambria Math" panose="02040503050406030204" pitchFamily="18" charset="0"/>
                        <a:ea typeface="ＭＳ Ｐゴシック" pitchFamily="34" charset="-128"/>
                      </a:rPr>
                      <m:t>𝑉</m:t>
                    </m:r>
                    <m:d>
                      <m:dPr>
                        <m:ctrlPr>
                          <a:rPr lang="en-US" b="0" i="1" smtClean="0">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𝑠</m:t>
                        </m:r>
                      </m:e>
                    </m:d>
                    <m:r>
                      <a:rPr lang="en-US" b="0" i="1" smtClean="0">
                        <a:latin typeface="Cambria Math" panose="02040503050406030204" pitchFamily="18" charset="0"/>
                        <a:ea typeface="ＭＳ Ｐゴシック" pitchFamily="34" charset="-128"/>
                      </a:rPr>
                      <m:t>, </m:t>
                    </m:r>
                    <m:sSup>
                      <m:sSupPr>
                        <m:ctrlPr>
                          <a:rPr lang="en-US" b="0" i="1" smtClean="0">
                            <a:latin typeface="Cambria Math" panose="02040503050406030204" pitchFamily="18" charset="0"/>
                            <a:ea typeface="ＭＳ Ｐゴシック" pitchFamily="34" charset="-128"/>
                          </a:rPr>
                        </m:ctrlPr>
                      </m:sSupPr>
                      <m:e>
                        <m:r>
                          <a:rPr lang="en-US" b="0" i="1" smtClean="0">
                            <a:latin typeface="Cambria Math" panose="02040503050406030204" pitchFamily="18" charset="0"/>
                            <a:ea typeface="ＭＳ Ｐゴシック" pitchFamily="34" charset="-128"/>
                          </a:rPr>
                          <m:t>𝑎</m:t>
                        </m:r>
                      </m:e>
                      <m:sup>
                        <m:r>
                          <a:rPr lang="en-US" b="0" i="1" smtClean="0">
                            <a:latin typeface="Cambria Math" panose="02040503050406030204" pitchFamily="18" charset="0"/>
                            <a:ea typeface="ＭＳ Ｐゴシック" pitchFamily="34" charset="-128"/>
                          </a:rPr>
                          <m:t>∗</m:t>
                        </m:r>
                      </m:sup>
                    </m:sSup>
                    <m:r>
                      <a:rPr lang="en-US" b="0" i="1" smtClean="0">
                        <a:latin typeface="Cambria Math" panose="02040503050406030204" pitchFamily="18" charset="0"/>
                        <a:ea typeface="ＭＳ Ｐゴシック" pitchFamily="34" charset="-128"/>
                      </a:rPr>
                      <m:t>=</m:t>
                    </m:r>
                    <m:func>
                      <m:funcPr>
                        <m:ctrlPr>
                          <a:rPr lang="en-US" b="0" i="1" smtClean="0">
                            <a:latin typeface="Cambria Math" panose="02040503050406030204" pitchFamily="18" charset="0"/>
                            <a:ea typeface="ＭＳ Ｐゴシック" pitchFamily="34" charset="-128"/>
                          </a:rPr>
                        </m:ctrlPr>
                      </m:funcPr>
                      <m:fName>
                        <m:r>
                          <m:rPr>
                            <m:sty m:val="p"/>
                          </m:rPr>
                          <a:rPr lang="en-US" b="0" i="0" smtClean="0">
                            <a:latin typeface="Cambria Math" panose="02040503050406030204" pitchFamily="18" charset="0"/>
                            <a:ea typeface="ＭＳ Ｐゴシック" pitchFamily="34" charset="-128"/>
                          </a:rPr>
                          <m:t>argmax</m:t>
                        </m:r>
                      </m:fName>
                      <m:e>
                        <m:r>
                          <a:rPr lang="en-US" b="0" i="1" smtClean="0">
                            <a:latin typeface="Cambria Math" panose="02040503050406030204" pitchFamily="18" charset="0"/>
                            <a:ea typeface="ＭＳ Ｐゴシック" pitchFamily="34" charset="-128"/>
                          </a:rPr>
                          <m:t>𝑄</m:t>
                        </m:r>
                        <m:r>
                          <a:rPr lang="en-US" b="0" i="1" smtClean="0">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𝑠</m:t>
                        </m:r>
                        <m:r>
                          <a:rPr lang="en-US" b="0" i="1" smtClean="0">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𝑎</m:t>
                        </m:r>
                        <m:r>
                          <a:rPr lang="en-US" b="0" i="1" smtClean="0">
                            <a:latin typeface="Cambria Math" panose="02040503050406030204" pitchFamily="18" charset="0"/>
                            <a:ea typeface="ＭＳ Ｐゴシック" pitchFamily="34" charset="-128"/>
                          </a:rPr>
                          <m:t>)</m:t>
                        </m:r>
                      </m:e>
                    </m:func>
                    <m:r>
                      <a:rPr lang="en-US" b="0" i="1" smtClean="0">
                        <a:latin typeface="Cambria Math" panose="02040503050406030204" pitchFamily="18" charset="0"/>
                        <a:ea typeface="ＭＳ Ｐゴシック" pitchFamily="34" charset="-128"/>
                      </a:rPr>
                      <m:t>=</m:t>
                    </m:r>
                  </m:oMath>
                </a14:m>
                <a:r>
                  <a:rPr lang="en-US" dirty="0">
                    <a:ea typeface="ＭＳ Ｐゴシック" pitchFamily="34" charset="-128"/>
                  </a:rPr>
                  <a:t> TODO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MDP is unknown, we need to use TD-Learning.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cs typeface="Palatino"/>
                            </a:rPr>
                          </m:ctrlPr>
                        </m:sSubPr>
                        <m:e>
                          <m:r>
                            <a:rPr lang="en-US" sz="1200" b="0" i="1" smtClean="0">
                              <a:latin typeface="Cambria Math" panose="02040503050406030204" pitchFamily="18" charset="0"/>
                              <a:cs typeface="Palatino"/>
                            </a:rPr>
                            <m:t>𝑣</m:t>
                          </m:r>
                        </m:e>
                        <m:sub>
                          <m:r>
                            <a:rPr lang="en-US" sz="1200" i="1">
                              <a:latin typeface="Cambria Math" panose="02040503050406030204" pitchFamily="18" charset="0"/>
                              <a:cs typeface="Palatino"/>
                            </a:rPr>
                            <m:t>𝑘</m:t>
                          </m:r>
                          <m:r>
                            <a:rPr lang="en-US" sz="1200" i="1">
                              <a:latin typeface="Cambria Math" panose="02040503050406030204" pitchFamily="18" charset="0"/>
                              <a:cs typeface="Palatino"/>
                            </a:rPr>
                            <m:t>+1</m:t>
                          </m:r>
                        </m:sub>
                      </m:sSub>
                      <m:d>
                        <m:dPr>
                          <m:ctrlPr>
                            <a:rPr lang="en-US" sz="1200" i="1">
                              <a:latin typeface="Cambria Math" panose="02040503050406030204" pitchFamily="18" charset="0"/>
                              <a:cs typeface="Palatino"/>
                            </a:rPr>
                          </m:ctrlPr>
                        </m:dPr>
                        <m:e>
                          <m:r>
                            <a:rPr lang="en-US" sz="1200" i="1">
                              <a:latin typeface="Cambria Math" panose="02040503050406030204" pitchFamily="18" charset="0"/>
                              <a:cs typeface="Palatino"/>
                            </a:rPr>
                            <m:t>𝑠</m:t>
                          </m:r>
                        </m:e>
                      </m:d>
                      <m:r>
                        <a:rPr lang="en-US" sz="1200" b="0" i="1" smtClean="0">
                          <a:latin typeface="Cambria Math" panose="02040503050406030204" pitchFamily="18" charset="0"/>
                          <a:cs typeface="Palatino"/>
                        </a:rPr>
                        <m:t>=</m:t>
                      </m:r>
                      <m:func>
                        <m:funcPr>
                          <m:ctrlPr>
                            <a:rPr lang="en-US" sz="1200" i="1">
                              <a:latin typeface="Cambria Math" panose="02040503050406030204" pitchFamily="18" charset="0"/>
                              <a:cs typeface="Palatino"/>
                            </a:rPr>
                          </m:ctrlPr>
                        </m:funcPr>
                        <m:fName>
                          <m:limLow>
                            <m:limLowPr>
                              <m:ctrlPr>
                                <a:rPr lang="en-US" sz="1200" i="1" smtClean="0">
                                  <a:solidFill>
                                    <a:srgbClr val="C00000"/>
                                  </a:solidFill>
                                  <a:latin typeface="Cambria Math" panose="02040503050406030204" pitchFamily="18" charset="0"/>
                                  <a:cs typeface="Palatino"/>
                                </a:rPr>
                              </m:ctrlPr>
                            </m:limLowPr>
                            <m:e>
                              <m:r>
                                <m:rPr>
                                  <m:sty m:val="p"/>
                                </m:rPr>
                                <a:rPr lang="en-US" sz="1200">
                                  <a:solidFill>
                                    <a:srgbClr val="C00000"/>
                                  </a:solidFill>
                                  <a:latin typeface="Cambria Math" panose="02040503050406030204" pitchFamily="18" charset="0"/>
                                  <a:cs typeface="Palatino"/>
                                </a:rPr>
                                <m:t>max</m:t>
                              </m:r>
                            </m:e>
                            <m:lim>
                              <m:r>
                                <a:rPr lang="en-US" sz="1200" i="1">
                                  <a:solidFill>
                                    <a:srgbClr val="C00000"/>
                                  </a:solidFill>
                                  <a:latin typeface="Cambria Math" panose="02040503050406030204" pitchFamily="18" charset="0"/>
                                  <a:cs typeface="Palatino"/>
                                </a:rPr>
                                <m:t>𝑎</m:t>
                              </m:r>
                              <m:r>
                                <a:rPr lang="en-US" sz="1200" b="0" i="1" smtClean="0">
                                  <a:solidFill>
                                    <a:srgbClr val="C00000"/>
                                  </a:solidFill>
                                  <a:latin typeface="Cambria Math" panose="02040503050406030204" pitchFamily="18" charset="0"/>
                                  <a:cs typeface="Palatino"/>
                                </a:rPr>
                                <m:t>∈</m:t>
                              </m:r>
                              <m:r>
                                <a:rPr lang="en-US" sz="1200" b="0" i="1" smtClean="0">
                                  <a:solidFill>
                                    <a:srgbClr val="C00000"/>
                                  </a:solidFill>
                                  <a:latin typeface="Cambria Math" panose="02040503050406030204" pitchFamily="18" charset="0"/>
                                  <a:cs typeface="Palatino"/>
                                </a:rPr>
                                <m:t>𝐴</m:t>
                              </m:r>
                            </m:lim>
                          </m:limLow>
                        </m:fName>
                        <m:e>
                          <m:r>
                            <a:rPr lang="en-US" sz="1200" i="1">
                              <a:latin typeface="Cambria Math" panose="02040503050406030204" pitchFamily="18" charset="0"/>
                              <a:ea typeface="ＭＳ Ｐゴシック" pitchFamily="34" charset="-128"/>
                            </a:rPr>
                            <m:t>(</m:t>
                          </m:r>
                          <m:sSubSup>
                            <m:sSubSupPr>
                              <m:ctrlPr>
                                <a:rPr lang="en-US" sz="1200" i="1" smtClean="0">
                                  <a:latin typeface="Cambria Math" panose="02040503050406030204" pitchFamily="18" charset="0"/>
                                  <a:ea typeface="ＭＳ Ｐゴシック" pitchFamily="34" charset="-128"/>
                                </a:rPr>
                              </m:ctrlPr>
                            </m:sSubSupPr>
                            <m:e>
                              <m:r>
                                <a:rPr lang="en-US" sz="1200" i="1">
                                  <a:latin typeface="Cambria Math" panose="02040503050406030204" pitchFamily="18" charset="0"/>
                                  <a:ea typeface="ＭＳ Ｐゴシック" pitchFamily="34" charset="-128"/>
                                </a:rPr>
                                <m:t>𝑅</m:t>
                              </m:r>
                            </m:e>
                            <m:sub>
                              <m:r>
                                <a:rPr lang="en-US" sz="1200" i="1">
                                  <a:latin typeface="Cambria Math" panose="02040503050406030204" pitchFamily="18" charset="0"/>
                                  <a:ea typeface="ＭＳ Ｐゴシック" pitchFamily="34" charset="-128"/>
                                </a:rPr>
                                <m:t>𝑠</m:t>
                              </m:r>
                            </m:sub>
                            <m:sup>
                              <m:r>
                                <a:rPr lang="en-US" sz="1200" i="1">
                                  <a:latin typeface="Cambria Math" panose="02040503050406030204" pitchFamily="18" charset="0"/>
                                  <a:ea typeface="ＭＳ Ｐゴシック" pitchFamily="34" charset="-128"/>
                                </a:rPr>
                                <m:t>𝑎</m:t>
                              </m:r>
                            </m:sup>
                          </m:sSubSup>
                          <m:r>
                            <a:rPr lang="en-US" sz="1200" i="1">
                              <a:latin typeface="Cambria Math" panose="02040503050406030204" pitchFamily="18" charset="0"/>
                              <a:ea typeface="ＭＳ Ｐゴシック" pitchFamily="34" charset="-128"/>
                            </a:rPr>
                            <m:t>+</m:t>
                          </m:r>
                          <m:r>
                            <a:rPr lang="en-US" sz="1200" i="1">
                              <a:latin typeface="Cambria Math" panose="02040503050406030204" pitchFamily="18" charset="0"/>
                              <a:ea typeface="ＭＳ Ｐゴシック" pitchFamily="34" charset="-128"/>
                            </a:rPr>
                            <m:t>𝛾</m:t>
                          </m:r>
                          <m:nary>
                            <m:naryPr>
                              <m:chr m:val="∑"/>
                              <m:supHide m:val="on"/>
                              <m:ctrlPr>
                                <a:rPr lang="en-US" sz="1200" i="1">
                                  <a:latin typeface="Cambria Math" panose="02040503050406030204" pitchFamily="18" charset="0"/>
                                  <a:ea typeface="ＭＳ Ｐゴシック" pitchFamily="34" charset="-128"/>
                                </a:rPr>
                              </m:ctrlPr>
                            </m:naryPr>
                            <m:sub>
                              <m:sSup>
                                <m:sSupPr>
                                  <m:ctrlPr>
                                    <a:rPr lang="en-US" sz="1200" i="1">
                                      <a:latin typeface="Cambria Math" panose="02040503050406030204" pitchFamily="18" charset="0"/>
                                      <a:ea typeface="ＭＳ Ｐゴシック" pitchFamily="34" charset="-128"/>
                                    </a:rPr>
                                  </m:ctrlPr>
                                </m:sSupPr>
                                <m:e>
                                  <m:r>
                                    <a:rPr lang="en-US" sz="1200" i="1">
                                      <a:latin typeface="Cambria Math" panose="02040503050406030204" pitchFamily="18" charset="0"/>
                                      <a:ea typeface="ＭＳ Ｐゴシック" pitchFamily="34" charset="-128"/>
                                    </a:rPr>
                                    <m:t>𝑠</m:t>
                                  </m:r>
                                </m:e>
                                <m:sup>
                                  <m:r>
                                    <a:rPr lang="en-US" sz="1200" i="1">
                                      <a:latin typeface="Cambria Math" panose="02040503050406030204" pitchFamily="18" charset="0"/>
                                      <a:ea typeface="ＭＳ Ｐゴシック" pitchFamily="34" charset="-128"/>
                                    </a:rPr>
                                    <m:t>′</m:t>
                                  </m:r>
                                </m:sup>
                              </m:sSup>
                              <m:r>
                                <a:rPr lang="en-US" sz="1200" i="1">
                                  <a:latin typeface="Cambria Math" panose="02040503050406030204" pitchFamily="18" charset="0"/>
                                  <a:ea typeface="ＭＳ Ｐゴシック" pitchFamily="34" charset="-128"/>
                                </a:rPr>
                                <m:t>∈</m:t>
                              </m:r>
                              <m:r>
                                <a:rPr lang="en-US" sz="1200" i="1">
                                  <a:latin typeface="Cambria Math" panose="02040503050406030204" pitchFamily="18" charset="0"/>
                                  <a:ea typeface="ＭＳ Ｐゴシック" pitchFamily="34" charset="-128"/>
                                </a:rPr>
                                <m:t>𝑆</m:t>
                              </m:r>
                            </m:sub>
                            <m:sup/>
                            <m:e>
                              <m:sSubSup>
                                <m:sSubSupPr>
                                  <m:ctrlPr>
                                    <a:rPr lang="en-US" sz="1200" i="1">
                                      <a:latin typeface="Cambria Math" panose="02040503050406030204" pitchFamily="18" charset="0"/>
                                      <a:ea typeface="ＭＳ Ｐゴシック" pitchFamily="34" charset="-128"/>
                                    </a:rPr>
                                  </m:ctrlPr>
                                </m:sSubSupPr>
                                <m:e>
                                  <m:r>
                                    <a:rPr lang="en-US" sz="1200" i="1">
                                      <a:latin typeface="Cambria Math" panose="02040503050406030204" pitchFamily="18" charset="0"/>
                                      <a:ea typeface="ＭＳ Ｐゴシック" pitchFamily="34" charset="-128"/>
                                    </a:rPr>
                                    <m:t>𝑃</m:t>
                                  </m:r>
                                </m:e>
                                <m:sub>
                                  <m:r>
                                    <a:rPr lang="en-US" sz="1200" i="1">
                                      <a:latin typeface="Cambria Math" panose="02040503050406030204" pitchFamily="18" charset="0"/>
                                      <a:ea typeface="ＭＳ Ｐゴシック" pitchFamily="34" charset="-128"/>
                                    </a:rPr>
                                    <m:t>𝑠</m:t>
                                  </m:r>
                                  <m:sSup>
                                    <m:sSupPr>
                                      <m:ctrlPr>
                                        <a:rPr lang="en-US" sz="1200" i="1">
                                          <a:latin typeface="Cambria Math" panose="02040503050406030204" pitchFamily="18" charset="0"/>
                                          <a:ea typeface="ＭＳ Ｐゴシック" pitchFamily="34" charset="-128"/>
                                        </a:rPr>
                                      </m:ctrlPr>
                                    </m:sSupPr>
                                    <m:e>
                                      <m:r>
                                        <a:rPr lang="en-US" sz="1200" i="1">
                                          <a:latin typeface="Cambria Math" panose="02040503050406030204" pitchFamily="18" charset="0"/>
                                          <a:ea typeface="ＭＳ Ｐゴシック" pitchFamily="34" charset="-128"/>
                                        </a:rPr>
                                        <m:t>𝑠</m:t>
                                      </m:r>
                                    </m:e>
                                    <m:sup>
                                      <m:r>
                                        <a:rPr lang="en-US" sz="1200" i="1">
                                          <a:latin typeface="Cambria Math" panose="02040503050406030204" pitchFamily="18" charset="0"/>
                                          <a:ea typeface="ＭＳ Ｐゴシック" pitchFamily="34" charset="-128"/>
                                        </a:rPr>
                                        <m:t>′</m:t>
                                      </m:r>
                                    </m:sup>
                                  </m:sSup>
                                </m:sub>
                                <m:sup>
                                  <m:r>
                                    <a:rPr lang="en-US" sz="1200" i="1">
                                      <a:latin typeface="Cambria Math" panose="02040503050406030204" pitchFamily="18" charset="0"/>
                                      <a:ea typeface="ＭＳ Ｐゴシック" pitchFamily="34" charset="-128"/>
                                    </a:rPr>
                                    <m:t>𝑎</m:t>
                                  </m:r>
                                </m:sup>
                              </m:sSubSup>
                              <m:sSub>
                                <m:sSubPr>
                                  <m:ctrlPr>
                                    <a:rPr lang="en-US" sz="1200" i="1">
                                      <a:latin typeface="Cambria Math" panose="02040503050406030204" pitchFamily="18" charset="0"/>
                                      <a:ea typeface="ＭＳ Ｐゴシック" pitchFamily="34" charset="-128"/>
                                    </a:rPr>
                                  </m:ctrlPr>
                                </m:sSubPr>
                                <m:e>
                                  <m:r>
                                    <a:rPr lang="en-US" sz="1200" i="1">
                                      <a:latin typeface="Cambria Math" panose="02040503050406030204" pitchFamily="18" charset="0"/>
                                      <a:ea typeface="ＭＳ Ｐゴシック" pitchFamily="34" charset="-128"/>
                                    </a:rPr>
                                    <m:t>𝑣</m:t>
                                  </m:r>
                                </m:e>
                                <m:sub>
                                  <m:r>
                                    <a:rPr lang="en-US" sz="1200" i="1">
                                      <a:latin typeface="Cambria Math" panose="02040503050406030204" pitchFamily="18" charset="0"/>
                                      <a:ea typeface="ＭＳ Ｐゴシック" pitchFamily="34" charset="-128"/>
                                    </a:rPr>
                                    <m:t>𝑘</m:t>
                                  </m:r>
                                </m:sub>
                              </m:sSub>
                              <m:d>
                                <m:dPr>
                                  <m:ctrlPr>
                                    <a:rPr lang="en-US" sz="1200" i="1">
                                      <a:latin typeface="Cambria Math" panose="02040503050406030204" pitchFamily="18" charset="0"/>
                                      <a:ea typeface="ＭＳ Ｐゴシック" pitchFamily="34" charset="-128"/>
                                    </a:rPr>
                                  </m:ctrlPr>
                                </m:dPr>
                                <m:e>
                                  <m:sSup>
                                    <m:sSupPr>
                                      <m:ctrlPr>
                                        <a:rPr lang="en-US" sz="1200" i="1">
                                          <a:latin typeface="Cambria Math" panose="02040503050406030204" pitchFamily="18" charset="0"/>
                                          <a:ea typeface="ＭＳ Ｐゴシック" pitchFamily="34" charset="-128"/>
                                        </a:rPr>
                                      </m:ctrlPr>
                                    </m:sSupPr>
                                    <m:e>
                                      <m:r>
                                        <a:rPr lang="en-US" sz="1200" i="1">
                                          <a:latin typeface="Cambria Math" panose="02040503050406030204" pitchFamily="18" charset="0"/>
                                          <a:ea typeface="ＭＳ Ｐゴシック" pitchFamily="34" charset="-128"/>
                                        </a:rPr>
                                        <m:t>𝑠</m:t>
                                      </m:r>
                                    </m:e>
                                    <m:sup>
                                      <m:r>
                                        <a:rPr lang="en-US" sz="1200" i="1">
                                          <a:latin typeface="Cambria Math" panose="02040503050406030204" pitchFamily="18" charset="0"/>
                                          <a:ea typeface="ＭＳ Ｐゴシック" pitchFamily="34" charset="-128"/>
                                        </a:rPr>
                                        <m:t>′</m:t>
                                      </m:r>
                                    </m:sup>
                                  </m:sSup>
                                </m:e>
                              </m:d>
                            </m:e>
                          </m:nary>
                        </m:e>
                      </m:func>
                      <m:r>
                        <a:rPr lang="en-US" sz="1200" b="0" i="1" smtClean="0">
                          <a:latin typeface="Cambria Math" panose="02040503050406030204" pitchFamily="18" charset="0"/>
                          <a:cs typeface="Palatino"/>
                        </a:rPr>
                        <m:t>)</m:t>
                      </m:r>
                    </m:oMath>
                  </m:oMathPara>
                </a14:m>
                <a:endParaRPr lang="en-US" sz="1200" dirty="0">
                  <a:latin typeface="Palatino"/>
                  <a:cs typeface="Palatino"/>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endParaRPr lang="en-SE" dirty="0"/>
              </a:p>
            </p:txBody>
          </p:sp>
        </mc:Choice>
        <mc:Fallback xmlns="">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can compute value function based on its definition (suppose all other transitions have reward 0): Suppose we observe transitions (B, east, C, -2) and (C, east, D, -2). We can compute value function based on its definition (suppose all other transitions have reward 0):</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MDP is unknown, we need to use TD-Learning.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a:latin typeface="Cambria Math" panose="02040503050406030204" pitchFamily="18" charset="0"/>
                    <a:cs typeface="Palatino"/>
                  </a:rPr>
                  <a:t>𝑣_(</a:t>
                </a:r>
                <a:r>
                  <a:rPr lang="en-US" sz="1200" i="0">
                    <a:latin typeface="Cambria Math" panose="02040503050406030204" pitchFamily="18" charset="0"/>
                    <a:cs typeface="Palatino"/>
                  </a:rPr>
                  <a:t>𝑘+1) </a:t>
                </a:r>
                <a:r>
                  <a:rPr lang="en-US" sz="1200" i="0">
                    <a:latin typeface="Cambria Math" panose="02040503050406030204" pitchFamily="18" charset="0"/>
                  </a:rPr>
                  <a:t>(</a:t>
                </a:r>
                <a:r>
                  <a:rPr lang="en-US" sz="1200" i="0">
                    <a:latin typeface="Cambria Math" panose="02040503050406030204" pitchFamily="18" charset="0"/>
                    <a:cs typeface="Palatino"/>
                  </a:rPr>
                  <a:t>𝑠)</a:t>
                </a:r>
                <a:r>
                  <a:rPr lang="en-US" sz="1200" b="0" i="0">
                    <a:latin typeface="Cambria Math" panose="02040503050406030204" pitchFamily="18" charset="0"/>
                    <a:cs typeface="Palatino"/>
                  </a:rPr>
                  <a:t>=</a:t>
                </a:r>
                <a:r>
                  <a:rPr lang="en-US" sz="1200" i="0">
                    <a:solidFill>
                      <a:srgbClr val="C00000"/>
                    </a:solidFill>
                    <a:latin typeface="Cambria Math" panose="02040503050406030204" pitchFamily="18" charset="0"/>
                    <a:cs typeface="Palatino"/>
                  </a:rPr>
                  <a:t>max┬(𝑎</a:t>
                </a:r>
                <a:r>
                  <a:rPr lang="en-US" sz="1200" b="0" i="0">
                    <a:solidFill>
                      <a:srgbClr val="C00000"/>
                    </a:solidFill>
                    <a:latin typeface="Cambria Math" panose="02040503050406030204" pitchFamily="18" charset="0"/>
                    <a:cs typeface="Palatino"/>
                  </a:rPr>
                  <a:t>∈𝐴)⁡〖</a:t>
                </a:r>
                <a:r>
                  <a:rPr lang="en-US" sz="1200" i="0">
                    <a:latin typeface="Cambria Math" panose="02040503050406030204" pitchFamily="18" charset="0"/>
                    <a:ea typeface="ＭＳ Ｐゴシック" pitchFamily="34" charset="-128"/>
                  </a:rPr>
                  <a:t>(𝑅_𝑠^𝑎+𝛾∑_(𝑠^′∈𝑆)▒〖𝑃_(𝑠𝑠^′)^𝑎 𝑣_𝑘 (𝑠^′ ) 〗〗</a:t>
                </a:r>
                <a:r>
                  <a:rPr lang="en-US" sz="1200" b="0" i="0">
                    <a:latin typeface="Cambria Math" panose="02040503050406030204" pitchFamily="18" charset="0"/>
                    <a:cs typeface="Palatino"/>
                  </a:rPr>
                  <a:t>)</a:t>
                </a:r>
                <a:endParaRPr lang="en-US" sz="1200" dirty="0">
                  <a:latin typeface="Palatino"/>
                  <a:cs typeface="Palatino"/>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endParaRPr lang="en-SE" dirty="0"/>
              </a:p>
            </p:txBody>
          </p:sp>
        </mc:Fallback>
      </mc:AlternateContent>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49</a:t>
            </a:fld>
            <a:endParaRPr lang="en-US" altLang="zh-CN"/>
          </a:p>
        </p:txBody>
      </p:sp>
    </p:spTree>
    <p:extLst>
      <p:ext uri="{BB962C8B-B14F-4D97-AF65-F5344CB8AC3E}">
        <p14:creationId xmlns:p14="http://schemas.microsoft.com/office/powerpoint/2010/main" val="15228610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lvl="1"/>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b="0" i="1" smtClean="0">
                              <a:latin typeface="Cambria Math" panose="02040503050406030204" pitchFamily="18" charset="0"/>
                            </a:rPr>
                            <m:t>𝑟</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−1+0.8</m:t>
                      </m:r>
                      <m:r>
                        <a:rPr lang="en-US" b="0" i="1" smtClean="0">
                          <a:latin typeface="Cambria Math" panose="02040503050406030204" pitchFamily="18" charset="0"/>
                          <a:ea typeface="ＭＳ Ｐゴシック" pitchFamily="34" charset="-128"/>
                        </a:rPr>
                        <m:t>𝑣</m:t>
                      </m:r>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𝐷</m:t>
                          </m:r>
                        </m:e>
                      </m:d>
                      <m:r>
                        <a:rPr lang="en-US" i="1">
                          <a:latin typeface="Cambria Math" panose="02040503050406030204" pitchFamily="18" charset="0"/>
                          <a:ea typeface="ＭＳ Ｐゴシック" pitchFamily="34" charset="-128"/>
                        </a:rPr>
                        <m:t>+0.1</m:t>
                      </m:r>
                      <m:r>
                        <a:rPr lang="en-US" b="0" i="1" smtClean="0">
                          <a:latin typeface="Cambria Math" panose="02040503050406030204" pitchFamily="18" charset="0"/>
                          <a:ea typeface="ＭＳ Ｐゴシック" pitchFamily="34" charset="-128"/>
                        </a:rPr>
                        <m:t>𝑣</m:t>
                      </m:r>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𝐴</m:t>
                          </m:r>
                        </m:e>
                      </m:d>
                      <m:r>
                        <a:rPr lang="en-US" i="1">
                          <a:latin typeface="Cambria Math" panose="02040503050406030204" pitchFamily="18" charset="0"/>
                          <a:ea typeface="ＭＳ Ｐゴシック" pitchFamily="34" charset="-128"/>
                        </a:rPr>
                        <m:t>+0.1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r>
                        <a:rPr lang="en-US" b="0" i="1" smtClean="0">
                          <a:latin typeface="Cambria Math" panose="02040503050406030204" pitchFamily="18" charset="0"/>
                          <a:ea typeface="ＭＳ Ｐゴシック" pitchFamily="34" charset="-128"/>
                        </a:rPr>
                        <m:t>=6+</m:t>
                      </m:r>
                      <m:r>
                        <a:rPr lang="en-US" i="1">
                          <a:latin typeface="Cambria Math" panose="02040503050406030204" pitchFamily="18" charset="0"/>
                          <a:ea typeface="ＭＳ Ｐゴシック" pitchFamily="34" charset="-128"/>
                        </a:rPr>
                        <m:t>0.1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oMath>
                  </m:oMathPara>
                </a14:m>
                <a:endParaRPr lang="en-US" i="1" dirty="0">
                  <a:latin typeface="Cambria Math" panose="02040503050406030204" pitchFamily="18" charset="0"/>
                </a:endParaRPr>
              </a:p>
              <a:p>
                <a:pPr lvl="1"/>
                <a:endParaRPr lang="en-US" i="1" dirty="0">
                  <a:latin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𝐵</m:t>
                          </m:r>
                        </m:e>
                      </m:d>
                      <m:r>
                        <a:rPr lang="en-US" i="1">
                          <a:latin typeface="Cambria Math" panose="02040503050406030204" pitchFamily="18" charset="0"/>
                        </a:rPr>
                        <m:t>=</m:t>
                      </m:r>
                      <m:r>
                        <a:rPr lang="en-US" b="0" i="1" smtClean="0">
                          <a:latin typeface="Cambria Math" panose="02040503050406030204" pitchFamily="18" charset="0"/>
                          <a:ea typeface="ＭＳ Ｐゴシック" pitchFamily="34" charset="-128"/>
                        </a:rPr>
                        <m:t>−1</m:t>
                      </m:r>
                      <m:r>
                        <a:rPr lang="en-US" i="1">
                          <a:latin typeface="Cambria Math" panose="02040503050406030204" pitchFamily="18" charset="0"/>
                          <a:ea typeface="ＭＳ Ｐゴシック" pitchFamily="34" charset="-128"/>
                        </a:rPr>
                        <m:t>+0.8</m:t>
                      </m:r>
                      <m:sSub>
                        <m:sSubPr>
                          <m:ctrlPr>
                            <a:rPr lang="en-US" b="0" i="1" smtClean="0">
                              <a:latin typeface="Cambria Math" panose="02040503050406030204" pitchFamily="18" charset="0"/>
                              <a:ea typeface="ＭＳ Ｐゴシック" pitchFamily="34" charset="-128"/>
                            </a:rPr>
                          </m:ctrlPr>
                        </m:sSubPr>
                        <m:e>
                          <m:r>
                            <a:rPr lang="en-US" b="0" i="1" smtClean="0">
                              <a:latin typeface="Cambria Math" panose="02040503050406030204" pitchFamily="18" charset="0"/>
                              <a:ea typeface="ＭＳ Ｐゴシック" pitchFamily="34" charset="-128"/>
                            </a:rPr>
                            <m:t>𝑣</m:t>
                          </m:r>
                        </m:e>
                        <m:sub>
                          <m:r>
                            <a:rPr lang="en-US" i="1">
                              <a:latin typeface="Cambria Math" panose="02040503050406030204" pitchFamily="18" charset="0"/>
                            </a:rPr>
                            <m:t>𝜋</m:t>
                          </m:r>
                        </m:sub>
                      </m:sSub>
                      <m:d>
                        <m:dPr>
                          <m:ctrlPr>
                            <a:rPr lang="en-US" i="1">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𝐶</m:t>
                          </m:r>
                        </m:e>
                      </m:d>
                      <m:r>
                        <a:rPr lang="en-US" i="1">
                          <a:latin typeface="Cambria Math" panose="02040503050406030204" pitchFamily="18" charset="0"/>
                          <a:ea typeface="ＭＳ Ｐゴシック" pitchFamily="34" charset="-128"/>
                        </a:rPr>
                        <m:t>+0.</m:t>
                      </m:r>
                      <m:r>
                        <a:rPr lang="en-US" b="0" i="1" smtClean="0">
                          <a:latin typeface="Cambria Math" panose="02040503050406030204" pitchFamily="18" charset="0"/>
                          <a:ea typeface="ＭＳ Ｐゴシック" pitchFamily="34" charset="-128"/>
                        </a:rPr>
                        <m:t>2</m:t>
                      </m:r>
                      <m:sSub>
                        <m:sSubPr>
                          <m:ctrlPr>
                            <a:rPr lang="en-US" b="0" i="1" smtClean="0">
                              <a:latin typeface="Cambria Math" panose="02040503050406030204" pitchFamily="18" charset="0"/>
                              <a:ea typeface="ＭＳ Ｐゴシック" pitchFamily="34" charset="-128"/>
                            </a:rPr>
                          </m:ctrlPr>
                        </m:sSubPr>
                        <m:e>
                          <m:r>
                            <a:rPr lang="en-US" b="0" i="1" smtClean="0">
                              <a:latin typeface="Cambria Math" panose="02040503050406030204" pitchFamily="18" charset="0"/>
                              <a:ea typeface="ＭＳ Ｐゴシック" pitchFamily="34" charset="-128"/>
                            </a:rPr>
                            <m:t>𝑣</m:t>
                          </m:r>
                        </m:e>
                        <m:sub>
                          <m:r>
                            <a:rPr lang="en-US" i="1">
                              <a:latin typeface="Cambria Math" panose="02040503050406030204" pitchFamily="18" charset="0"/>
                            </a:rPr>
                            <m:t>𝜋</m:t>
                          </m:r>
                        </m:sub>
                      </m:sSub>
                      <m:d>
                        <m:dPr>
                          <m:ctrlPr>
                            <a:rPr lang="en-US" i="1">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𝐵</m:t>
                          </m:r>
                        </m:e>
                      </m:d>
                    </m:oMath>
                  </m:oMathPara>
                </a14:m>
                <a:endParaRPr lang="en-US" i="1" dirty="0">
                  <a:latin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𝐸</m:t>
                          </m:r>
                        </m:e>
                      </m:d>
                      <m:r>
                        <a:rPr lang="en-US" i="1">
                          <a:latin typeface="Cambria Math" panose="02040503050406030204" pitchFamily="18" charset="0"/>
                        </a:rPr>
                        <m:t>=</m:t>
                      </m:r>
                      <m:r>
                        <a:rPr lang="en-US" b="0" i="1" smtClean="0">
                          <a:latin typeface="Cambria Math" panose="02040503050406030204" pitchFamily="18" charset="0"/>
                          <a:ea typeface="ＭＳ Ｐゴシック" pitchFamily="34" charset="-128"/>
                        </a:rPr>
                        <m:t>−1</m:t>
                      </m:r>
                      <m:r>
                        <a:rPr lang="en-US" i="1">
                          <a:latin typeface="Cambria Math" panose="02040503050406030204" pitchFamily="18" charset="0"/>
                          <a:ea typeface="ＭＳ Ｐゴシック" pitchFamily="34" charset="-128"/>
                        </a:rPr>
                        <m:t>+0.8</m:t>
                      </m:r>
                      <m:sSub>
                        <m:sSubPr>
                          <m:ctrlPr>
                            <a:rPr lang="en-US" b="0" i="1" smtClean="0">
                              <a:latin typeface="Cambria Math" panose="02040503050406030204" pitchFamily="18" charset="0"/>
                              <a:ea typeface="ＭＳ Ｐゴシック" pitchFamily="34" charset="-128"/>
                            </a:rPr>
                          </m:ctrlPr>
                        </m:sSubPr>
                        <m:e>
                          <m:r>
                            <a:rPr lang="en-US" b="0" i="1" smtClean="0">
                              <a:latin typeface="Cambria Math" panose="02040503050406030204" pitchFamily="18" charset="0"/>
                              <a:ea typeface="ＭＳ Ｐゴシック" pitchFamily="34" charset="-128"/>
                            </a:rPr>
                            <m:t>𝑣</m:t>
                          </m:r>
                        </m:e>
                        <m:sub>
                          <m:r>
                            <a:rPr lang="en-US" i="1">
                              <a:latin typeface="Cambria Math" panose="02040503050406030204" pitchFamily="18" charset="0"/>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𝐶</m:t>
                          </m:r>
                        </m:e>
                      </m:d>
                      <m:r>
                        <a:rPr lang="en-US" i="1">
                          <a:latin typeface="Cambria Math" panose="02040503050406030204" pitchFamily="18" charset="0"/>
                          <a:ea typeface="ＭＳ Ｐゴシック" pitchFamily="34" charset="-128"/>
                        </a:rPr>
                        <m:t>+0.2</m:t>
                      </m:r>
                      <m:sSub>
                        <m:sSubPr>
                          <m:ctrlPr>
                            <a:rPr lang="en-US" b="0" i="1" smtClean="0">
                              <a:latin typeface="Cambria Math" panose="02040503050406030204" pitchFamily="18" charset="0"/>
                              <a:ea typeface="ＭＳ Ｐゴシック" pitchFamily="34" charset="-128"/>
                            </a:rPr>
                          </m:ctrlPr>
                        </m:sSubPr>
                        <m:e>
                          <m:r>
                            <a:rPr lang="en-US" b="0" i="1" smtClean="0">
                              <a:latin typeface="Cambria Math" panose="02040503050406030204" pitchFamily="18" charset="0"/>
                              <a:ea typeface="ＭＳ Ｐゴシック" pitchFamily="34" charset="-128"/>
                            </a:rPr>
                            <m:t>𝑣</m:t>
                          </m:r>
                        </m:e>
                        <m:sub>
                          <m:r>
                            <a:rPr lang="en-US" i="1">
                              <a:latin typeface="Cambria Math" panose="02040503050406030204" pitchFamily="18" charset="0"/>
                            </a:rPr>
                            <m:t>𝜋</m:t>
                          </m:r>
                        </m:sub>
                      </m:sSub>
                      <m:d>
                        <m:dPr>
                          <m:ctrlPr>
                            <a:rPr lang="en-US" i="1">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𝐸</m:t>
                          </m:r>
                        </m:e>
                      </m:d>
                    </m:oMath>
                  </m:oMathPara>
                </a14:m>
                <a:endParaRPr lang="en-US" i="1" dirty="0">
                  <a:latin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e>
                      </m:d>
                      <m:r>
                        <a:rPr lang="en-US" i="1">
                          <a:latin typeface="Cambria Math" panose="02040503050406030204" pitchFamily="18" charset="0"/>
                        </a:rPr>
                        <m:t>=</m:t>
                      </m:r>
                      <m:r>
                        <a:rPr lang="en-US" b="0" i="1" smtClean="0">
                          <a:latin typeface="Cambria Math" panose="02040503050406030204" pitchFamily="18" charset="0"/>
                          <a:ea typeface="ＭＳ Ｐゴシック" pitchFamily="34" charset="-128"/>
                        </a:rPr>
                        <m:t>−1</m:t>
                      </m:r>
                      <m:r>
                        <a:rPr lang="en-US" i="1">
                          <a:latin typeface="Cambria Math" panose="02040503050406030204" pitchFamily="18" charset="0"/>
                          <a:ea typeface="ＭＳ Ｐゴシック" pitchFamily="34" charset="-128"/>
                        </a:rPr>
                        <m:t>+0.8</m:t>
                      </m:r>
                      <m:sSub>
                        <m:sSubPr>
                          <m:ctrlPr>
                            <a:rPr lang="en-US" b="0" i="1" smtClean="0">
                              <a:latin typeface="Cambria Math" panose="02040503050406030204" pitchFamily="18" charset="0"/>
                              <a:ea typeface="ＭＳ Ｐゴシック" pitchFamily="34" charset="-128"/>
                            </a:rPr>
                          </m:ctrlPr>
                        </m:sSubPr>
                        <m:e>
                          <m:r>
                            <a:rPr lang="en-US" b="0" i="1" smtClean="0">
                              <a:latin typeface="Cambria Math" panose="02040503050406030204" pitchFamily="18" charset="0"/>
                              <a:ea typeface="ＭＳ Ｐゴシック" pitchFamily="34" charset="-128"/>
                            </a:rPr>
                            <m:t>𝑣</m:t>
                          </m:r>
                        </m:e>
                        <m:sub>
                          <m:r>
                            <a:rPr lang="en-US" i="1">
                              <a:latin typeface="Cambria Math" panose="02040503050406030204" pitchFamily="18" charset="0"/>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𝐷</m:t>
                          </m:r>
                        </m:e>
                      </m:d>
                      <m:r>
                        <a:rPr lang="en-US" i="1">
                          <a:latin typeface="Cambria Math" panose="02040503050406030204" pitchFamily="18" charset="0"/>
                          <a:ea typeface="ＭＳ Ｐゴシック" pitchFamily="34" charset="-128"/>
                        </a:rPr>
                        <m:t>+0.1</m:t>
                      </m:r>
                      <m:sSub>
                        <m:sSubPr>
                          <m:ctrlPr>
                            <a:rPr lang="en-US" b="0" i="1" smtClean="0">
                              <a:latin typeface="Cambria Math" panose="02040503050406030204" pitchFamily="18" charset="0"/>
                              <a:ea typeface="ＭＳ Ｐゴシック" pitchFamily="34" charset="-128"/>
                            </a:rPr>
                          </m:ctrlPr>
                        </m:sSubPr>
                        <m:e>
                          <m:r>
                            <a:rPr lang="en-US" b="0" i="1" smtClean="0">
                              <a:latin typeface="Cambria Math" panose="02040503050406030204" pitchFamily="18" charset="0"/>
                              <a:ea typeface="ＭＳ Ｐゴシック" pitchFamily="34" charset="-128"/>
                            </a:rPr>
                            <m:t>𝑣</m:t>
                          </m:r>
                        </m:e>
                        <m:sub>
                          <m:r>
                            <a:rPr lang="en-US" i="1">
                              <a:latin typeface="Cambria Math" panose="02040503050406030204" pitchFamily="18" charset="0"/>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𝐴</m:t>
                          </m:r>
                        </m:e>
                      </m:d>
                      <m:r>
                        <a:rPr lang="en-US" i="1">
                          <a:latin typeface="Cambria Math" panose="02040503050406030204" pitchFamily="18" charset="0"/>
                          <a:ea typeface="ＭＳ Ｐゴシック" pitchFamily="34" charset="-128"/>
                        </a:rPr>
                        <m:t>+0.1</m:t>
                      </m:r>
                      <m:sSub>
                        <m:sSubPr>
                          <m:ctrlPr>
                            <a:rPr lang="en-US" b="0" i="1" smtClean="0">
                              <a:latin typeface="Cambria Math" panose="02040503050406030204" pitchFamily="18" charset="0"/>
                              <a:ea typeface="ＭＳ Ｐゴシック" pitchFamily="34" charset="-128"/>
                            </a:rPr>
                          </m:ctrlPr>
                        </m:sSubPr>
                        <m:e>
                          <m:r>
                            <a:rPr lang="en-US" b="0" i="1" smtClean="0">
                              <a:latin typeface="Cambria Math" panose="02040503050406030204" pitchFamily="18" charset="0"/>
                              <a:ea typeface="ＭＳ Ｐゴシック" pitchFamily="34" charset="-128"/>
                            </a:rPr>
                            <m:t>𝑣</m:t>
                          </m:r>
                        </m:e>
                        <m:sub>
                          <m:r>
                            <a:rPr lang="en-US" i="1">
                              <a:latin typeface="Cambria Math" panose="02040503050406030204" pitchFamily="18" charset="0"/>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oMath>
                  </m:oMathPara>
                </a14:m>
                <a:endParaRPr lang="en-US" dirty="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can compute value function based on its definition (suppose all other transitions have reward 0): Suppose we observe transitions (B, east, C, -2) and (C, east, D, -2). We can compute value function based on its definition (suppose all other transitions have reward 0):</a:t>
                </a:r>
              </a:p>
              <a:p>
                <a:r>
                  <a:rPr lang="en-US" dirty="0">
                    <a:ea typeface="ＭＳ Ｐゴシック" pitchFamily="34" charset="-128"/>
                  </a:rPr>
                  <a:t>For deterministic policy, </a:t>
                </a:r>
              </a:p>
              <a:p>
                <a:pPr lvl="1"/>
                <a14:m>
                  <m:oMath xmlns:m="http://schemas.openxmlformats.org/officeDocument/2006/math">
                    <m:r>
                      <a:rPr lang="en-US" b="0" i="1" smtClean="0">
                        <a:latin typeface="Cambria Math" panose="02040503050406030204" pitchFamily="18" charset="0"/>
                        <a:ea typeface="ＭＳ Ｐゴシック" pitchFamily="34" charset="-128"/>
                      </a:rPr>
                      <m:t>𝑄</m:t>
                    </m:r>
                    <m:d>
                      <m:dPr>
                        <m:ctrlPr>
                          <a:rPr lang="en-US" b="0" i="1" smtClean="0">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𝑠</m:t>
                        </m:r>
                        <m:r>
                          <a:rPr lang="en-US" b="0" i="1" smtClean="0">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𝑎</m:t>
                        </m:r>
                      </m:e>
                    </m:d>
                    <m:r>
                      <a:rPr lang="en-US" b="0" i="1" smtClean="0">
                        <a:latin typeface="Cambria Math" panose="02040503050406030204" pitchFamily="18" charset="0"/>
                        <a:ea typeface="ＭＳ Ｐゴシック" pitchFamily="34" charset="-128"/>
                      </a:rPr>
                      <m:t>=</m:t>
                    </m:r>
                    <m:r>
                      <a:rPr lang="en-US" i="1" smtClean="0">
                        <a:latin typeface="Cambria Math" panose="02040503050406030204" pitchFamily="18" charset="0"/>
                        <a:ea typeface="ＭＳ Ｐゴシック" pitchFamily="34" charset="-128"/>
                      </a:rPr>
                      <m:t>𝑉</m:t>
                    </m:r>
                    <m:d>
                      <m:dPr>
                        <m:ctrlPr>
                          <a:rPr lang="en-US" b="0" i="1" smtClean="0">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𝑠</m:t>
                        </m:r>
                      </m:e>
                    </m:d>
                    <m:r>
                      <a:rPr lang="en-US" b="0" i="1" smtClean="0">
                        <a:latin typeface="Cambria Math" panose="02040503050406030204" pitchFamily="18" charset="0"/>
                        <a:ea typeface="ＭＳ Ｐゴシック" pitchFamily="34" charset="-128"/>
                      </a:rPr>
                      <m:t>, </m:t>
                    </m:r>
                    <m:sSup>
                      <m:sSupPr>
                        <m:ctrlPr>
                          <a:rPr lang="en-US" b="0" i="1" smtClean="0">
                            <a:latin typeface="Cambria Math" panose="02040503050406030204" pitchFamily="18" charset="0"/>
                            <a:ea typeface="ＭＳ Ｐゴシック" pitchFamily="34" charset="-128"/>
                          </a:rPr>
                        </m:ctrlPr>
                      </m:sSupPr>
                      <m:e>
                        <m:r>
                          <a:rPr lang="en-US" b="0" i="1" smtClean="0">
                            <a:latin typeface="Cambria Math" panose="02040503050406030204" pitchFamily="18" charset="0"/>
                            <a:ea typeface="ＭＳ Ｐゴシック" pitchFamily="34" charset="-128"/>
                          </a:rPr>
                          <m:t>𝑎</m:t>
                        </m:r>
                      </m:e>
                      <m:sup>
                        <m:r>
                          <a:rPr lang="en-US" b="0" i="1" smtClean="0">
                            <a:latin typeface="Cambria Math" panose="02040503050406030204" pitchFamily="18" charset="0"/>
                            <a:ea typeface="ＭＳ Ｐゴシック" pitchFamily="34" charset="-128"/>
                          </a:rPr>
                          <m:t>∗</m:t>
                        </m:r>
                      </m:sup>
                    </m:sSup>
                    <m:r>
                      <a:rPr lang="en-US" b="0" i="1" smtClean="0">
                        <a:latin typeface="Cambria Math" panose="02040503050406030204" pitchFamily="18" charset="0"/>
                        <a:ea typeface="ＭＳ Ｐゴシック" pitchFamily="34" charset="-128"/>
                      </a:rPr>
                      <m:t>=</m:t>
                    </m:r>
                    <m:func>
                      <m:funcPr>
                        <m:ctrlPr>
                          <a:rPr lang="en-US" b="0" i="1" smtClean="0">
                            <a:latin typeface="Cambria Math" panose="02040503050406030204" pitchFamily="18" charset="0"/>
                            <a:ea typeface="ＭＳ Ｐゴシック" pitchFamily="34" charset="-128"/>
                          </a:rPr>
                        </m:ctrlPr>
                      </m:funcPr>
                      <m:fName>
                        <m:r>
                          <m:rPr>
                            <m:sty m:val="p"/>
                          </m:rPr>
                          <a:rPr lang="en-US" b="0" i="0" smtClean="0">
                            <a:latin typeface="Cambria Math" panose="02040503050406030204" pitchFamily="18" charset="0"/>
                            <a:ea typeface="ＭＳ Ｐゴシック" pitchFamily="34" charset="-128"/>
                          </a:rPr>
                          <m:t>argmax</m:t>
                        </m:r>
                      </m:fName>
                      <m:e>
                        <m:r>
                          <a:rPr lang="en-US" b="0" i="1" smtClean="0">
                            <a:latin typeface="Cambria Math" panose="02040503050406030204" pitchFamily="18" charset="0"/>
                            <a:ea typeface="ＭＳ Ｐゴシック" pitchFamily="34" charset="-128"/>
                          </a:rPr>
                          <m:t>𝑄</m:t>
                        </m:r>
                        <m:r>
                          <a:rPr lang="en-US" b="0" i="1" smtClean="0">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𝑠</m:t>
                        </m:r>
                        <m:r>
                          <a:rPr lang="en-US" b="0" i="1" smtClean="0">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𝑎</m:t>
                        </m:r>
                        <m:r>
                          <a:rPr lang="en-US" b="0" i="1" smtClean="0">
                            <a:latin typeface="Cambria Math" panose="02040503050406030204" pitchFamily="18" charset="0"/>
                            <a:ea typeface="ＭＳ Ｐゴシック" pitchFamily="34" charset="-128"/>
                          </a:rPr>
                          <m:t>)</m:t>
                        </m:r>
                      </m:e>
                    </m:func>
                    <m:r>
                      <a:rPr lang="en-US" b="0" i="1" smtClean="0">
                        <a:latin typeface="Cambria Math" panose="02040503050406030204" pitchFamily="18" charset="0"/>
                        <a:ea typeface="ＭＳ Ｐゴシック" pitchFamily="34" charset="-128"/>
                      </a:rPr>
                      <m:t>=</m:t>
                    </m:r>
                  </m:oMath>
                </a14:m>
                <a:r>
                  <a:rPr lang="en-US" dirty="0">
                    <a:ea typeface="ＭＳ Ｐゴシック" pitchFamily="34" charset="-128"/>
                  </a:rPr>
                  <a:t> TODO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MDP is unknown, we need to use TD-Learning.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cs typeface="Palatino"/>
                            </a:rPr>
                          </m:ctrlPr>
                        </m:sSubPr>
                        <m:e>
                          <m:r>
                            <a:rPr lang="en-US" sz="1200" b="0" i="1" smtClean="0">
                              <a:latin typeface="Cambria Math" panose="02040503050406030204" pitchFamily="18" charset="0"/>
                              <a:cs typeface="Palatino"/>
                            </a:rPr>
                            <m:t>𝑣</m:t>
                          </m:r>
                        </m:e>
                        <m:sub>
                          <m:r>
                            <a:rPr lang="en-US" sz="1200" i="1">
                              <a:latin typeface="Cambria Math" panose="02040503050406030204" pitchFamily="18" charset="0"/>
                              <a:cs typeface="Palatino"/>
                            </a:rPr>
                            <m:t>𝑘</m:t>
                          </m:r>
                          <m:r>
                            <a:rPr lang="en-US" sz="1200" i="1">
                              <a:latin typeface="Cambria Math" panose="02040503050406030204" pitchFamily="18" charset="0"/>
                              <a:cs typeface="Palatino"/>
                            </a:rPr>
                            <m:t>+1</m:t>
                          </m:r>
                        </m:sub>
                      </m:sSub>
                      <m:d>
                        <m:dPr>
                          <m:ctrlPr>
                            <a:rPr lang="en-US" sz="1200" i="1">
                              <a:latin typeface="Cambria Math" panose="02040503050406030204" pitchFamily="18" charset="0"/>
                              <a:cs typeface="Palatino"/>
                            </a:rPr>
                          </m:ctrlPr>
                        </m:dPr>
                        <m:e>
                          <m:r>
                            <a:rPr lang="en-US" sz="1200" i="1">
                              <a:latin typeface="Cambria Math" panose="02040503050406030204" pitchFamily="18" charset="0"/>
                              <a:cs typeface="Palatino"/>
                            </a:rPr>
                            <m:t>𝑠</m:t>
                          </m:r>
                        </m:e>
                      </m:d>
                      <m:r>
                        <a:rPr lang="en-US" sz="1200" b="0" i="1" smtClean="0">
                          <a:latin typeface="Cambria Math" panose="02040503050406030204" pitchFamily="18" charset="0"/>
                          <a:cs typeface="Palatino"/>
                        </a:rPr>
                        <m:t>=</m:t>
                      </m:r>
                      <m:func>
                        <m:funcPr>
                          <m:ctrlPr>
                            <a:rPr lang="en-US" sz="1200" i="1">
                              <a:latin typeface="Cambria Math" panose="02040503050406030204" pitchFamily="18" charset="0"/>
                              <a:cs typeface="Palatino"/>
                            </a:rPr>
                          </m:ctrlPr>
                        </m:funcPr>
                        <m:fName>
                          <m:limLow>
                            <m:limLowPr>
                              <m:ctrlPr>
                                <a:rPr lang="en-US" sz="1200" i="1" smtClean="0">
                                  <a:solidFill>
                                    <a:srgbClr val="C00000"/>
                                  </a:solidFill>
                                  <a:latin typeface="Cambria Math" panose="02040503050406030204" pitchFamily="18" charset="0"/>
                                  <a:cs typeface="Palatino"/>
                                </a:rPr>
                              </m:ctrlPr>
                            </m:limLowPr>
                            <m:e>
                              <m:r>
                                <m:rPr>
                                  <m:sty m:val="p"/>
                                </m:rPr>
                                <a:rPr lang="en-US" sz="1200">
                                  <a:solidFill>
                                    <a:srgbClr val="C00000"/>
                                  </a:solidFill>
                                  <a:latin typeface="Cambria Math" panose="02040503050406030204" pitchFamily="18" charset="0"/>
                                  <a:cs typeface="Palatino"/>
                                </a:rPr>
                                <m:t>max</m:t>
                              </m:r>
                            </m:e>
                            <m:lim>
                              <m:r>
                                <a:rPr lang="en-US" sz="1200" i="1">
                                  <a:solidFill>
                                    <a:srgbClr val="C00000"/>
                                  </a:solidFill>
                                  <a:latin typeface="Cambria Math" panose="02040503050406030204" pitchFamily="18" charset="0"/>
                                  <a:cs typeface="Palatino"/>
                                </a:rPr>
                                <m:t>𝑎</m:t>
                              </m:r>
                              <m:r>
                                <a:rPr lang="en-US" sz="1200" b="0" i="1" smtClean="0">
                                  <a:solidFill>
                                    <a:srgbClr val="C00000"/>
                                  </a:solidFill>
                                  <a:latin typeface="Cambria Math" panose="02040503050406030204" pitchFamily="18" charset="0"/>
                                  <a:cs typeface="Palatino"/>
                                </a:rPr>
                                <m:t>∈</m:t>
                              </m:r>
                              <m:r>
                                <a:rPr lang="en-US" sz="1200" b="0" i="1" smtClean="0">
                                  <a:solidFill>
                                    <a:srgbClr val="C00000"/>
                                  </a:solidFill>
                                  <a:latin typeface="Cambria Math" panose="02040503050406030204" pitchFamily="18" charset="0"/>
                                  <a:cs typeface="Palatino"/>
                                </a:rPr>
                                <m:t>𝐴</m:t>
                              </m:r>
                            </m:lim>
                          </m:limLow>
                        </m:fName>
                        <m:e>
                          <m:r>
                            <a:rPr lang="en-US" sz="1200" i="1">
                              <a:latin typeface="Cambria Math" panose="02040503050406030204" pitchFamily="18" charset="0"/>
                              <a:ea typeface="ＭＳ Ｐゴシック" pitchFamily="34" charset="-128"/>
                            </a:rPr>
                            <m:t>(</m:t>
                          </m:r>
                          <m:sSubSup>
                            <m:sSubSupPr>
                              <m:ctrlPr>
                                <a:rPr lang="en-US" sz="1200" i="1" smtClean="0">
                                  <a:latin typeface="Cambria Math" panose="02040503050406030204" pitchFamily="18" charset="0"/>
                                  <a:ea typeface="ＭＳ Ｐゴシック" pitchFamily="34" charset="-128"/>
                                </a:rPr>
                              </m:ctrlPr>
                            </m:sSubSupPr>
                            <m:e>
                              <m:r>
                                <a:rPr lang="en-US" sz="1200" i="1">
                                  <a:latin typeface="Cambria Math" panose="02040503050406030204" pitchFamily="18" charset="0"/>
                                  <a:ea typeface="ＭＳ Ｐゴシック" pitchFamily="34" charset="-128"/>
                                </a:rPr>
                                <m:t>𝑅</m:t>
                              </m:r>
                            </m:e>
                            <m:sub>
                              <m:r>
                                <a:rPr lang="en-US" sz="1200" i="1">
                                  <a:latin typeface="Cambria Math" panose="02040503050406030204" pitchFamily="18" charset="0"/>
                                  <a:ea typeface="ＭＳ Ｐゴシック" pitchFamily="34" charset="-128"/>
                                </a:rPr>
                                <m:t>𝑠</m:t>
                              </m:r>
                            </m:sub>
                            <m:sup>
                              <m:r>
                                <a:rPr lang="en-US" sz="1200" i="1">
                                  <a:latin typeface="Cambria Math" panose="02040503050406030204" pitchFamily="18" charset="0"/>
                                  <a:ea typeface="ＭＳ Ｐゴシック" pitchFamily="34" charset="-128"/>
                                </a:rPr>
                                <m:t>𝑎</m:t>
                              </m:r>
                            </m:sup>
                          </m:sSubSup>
                          <m:r>
                            <a:rPr lang="en-US" sz="1200" i="1">
                              <a:latin typeface="Cambria Math" panose="02040503050406030204" pitchFamily="18" charset="0"/>
                              <a:ea typeface="ＭＳ Ｐゴシック" pitchFamily="34" charset="-128"/>
                            </a:rPr>
                            <m:t>+</m:t>
                          </m:r>
                          <m:r>
                            <a:rPr lang="en-US" sz="1200" i="1">
                              <a:latin typeface="Cambria Math" panose="02040503050406030204" pitchFamily="18" charset="0"/>
                              <a:ea typeface="ＭＳ Ｐゴシック" pitchFamily="34" charset="-128"/>
                            </a:rPr>
                            <m:t>𝛾</m:t>
                          </m:r>
                          <m:nary>
                            <m:naryPr>
                              <m:chr m:val="∑"/>
                              <m:supHide m:val="on"/>
                              <m:ctrlPr>
                                <a:rPr lang="en-US" sz="1200" i="1">
                                  <a:latin typeface="Cambria Math" panose="02040503050406030204" pitchFamily="18" charset="0"/>
                                  <a:ea typeface="ＭＳ Ｐゴシック" pitchFamily="34" charset="-128"/>
                                </a:rPr>
                              </m:ctrlPr>
                            </m:naryPr>
                            <m:sub>
                              <m:sSup>
                                <m:sSupPr>
                                  <m:ctrlPr>
                                    <a:rPr lang="en-US" sz="1200" i="1">
                                      <a:latin typeface="Cambria Math" panose="02040503050406030204" pitchFamily="18" charset="0"/>
                                      <a:ea typeface="ＭＳ Ｐゴシック" pitchFamily="34" charset="-128"/>
                                    </a:rPr>
                                  </m:ctrlPr>
                                </m:sSupPr>
                                <m:e>
                                  <m:r>
                                    <a:rPr lang="en-US" sz="1200" i="1">
                                      <a:latin typeface="Cambria Math" panose="02040503050406030204" pitchFamily="18" charset="0"/>
                                      <a:ea typeface="ＭＳ Ｐゴシック" pitchFamily="34" charset="-128"/>
                                    </a:rPr>
                                    <m:t>𝑠</m:t>
                                  </m:r>
                                </m:e>
                                <m:sup>
                                  <m:r>
                                    <a:rPr lang="en-US" sz="1200" i="1">
                                      <a:latin typeface="Cambria Math" panose="02040503050406030204" pitchFamily="18" charset="0"/>
                                      <a:ea typeface="ＭＳ Ｐゴシック" pitchFamily="34" charset="-128"/>
                                    </a:rPr>
                                    <m:t>′</m:t>
                                  </m:r>
                                </m:sup>
                              </m:sSup>
                              <m:r>
                                <a:rPr lang="en-US" sz="1200" i="1">
                                  <a:latin typeface="Cambria Math" panose="02040503050406030204" pitchFamily="18" charset="0"/>
                                  <a:ea typeface="ＭＳ Ｐゴシック" pitchFamily="34" charset="-128"/>
                                </a:rPr>
                                <m:t>∈</m:t>
                              </m:r>
                              <m:r>
                                <a:rPr lang="en-US" sz="1200" i="1">
                                  <a:latin typeface="Cambria Math" panose="02040503050406030204" pitchFamily="18" charset="0"/>
                                  <a:ea typeface="ＭＳ Ｐゴシック" pitchFamily="34" charset="-128"/>
                                </a:rPr>
                                <m:t>𝑆</m:t>
                              </m:r>
                            </m:sub>
                            <m:sup/>
                            <m:e>
                              <m:sSubSup>
                                <m:sSubSupPr>
                                  <m:ctrlPr>
                                    <a:rPr lang="en-US" sz="1200" i="1">
                                      <a:latin typeface="Cambria Math" panose="02040503050406030204" pitchFamily="18" charset="0"/>
                                      <a:ea typeface="ＭＳ Ｐゴシック" pitchFamily="34" charset="-128"/>
                                    </a:rPr>
                                  </m:ctrlPr>
                                </m:sSubSupPr>
                                <m:e>
                                  <m:r>
                                    <a:rPr lang="en-US" sz="1200" i="1">
                                      <a:latin typeface="Cambria Math" panose="02040503050406030204" pitchFamily="18" charset="0"/>
                                      <a:ea typeface="ＭＳ Ｐゴシック" pitchFamily="34" charset="-128"/>
                                    </a:rPr>
                                    <m:t>𝑃</m:t>
                                  </m:r>
                                </m:e>
                                <m:sub>
                                  <m:r>
                                    <a:rPr lang="en-US" sz="1200" i="1">
                                      <a:latin typeface="Cambria Math" panose="02040503050406030204" pitchFamily="18" charset="0"/>
                                      <a:ea typeface="ＭＳ Ｐゴシック" pitchFamily="34" charset="-128"/>
                                    </a:rPr>
                                    <m:t>𝑠</m:t>
                                  </m:r>
                                  <m:sSup>
                                    <m:sSupPr>
                                      <m:ctrlPr>
                                        <a:rPr lang="en-US" sz="1200" i="1">
                                          <a:latin typeface="Cambria Math" panose="02040503050406030204" pitchFamily="18" charset="0"/>
                                          <a:ea typeface="ＭＳ Ｐゴシック" pitchFamily="34" charset="-128"/>
                                        </a:rPr>
                                      </m:ctrlPr>
                                    </m:sSupPr>
                                    <m:e>
                                      <m:r>
                                        <a:rPr lang="en-US" sz="1200" i="1">
                                          <a:latin typeface="Cambria Math" panose="02040503050406030204" pitchFamily="18" charset="0"/>
                                          <a:ea typeface="ＭＳ Ｐゴシック" pitchFamily="34" charset="-128"/>
                                        </a:rPr>
                                        <m:t>𝑠</m:t>
                                      </m:r>
                                    </m:e>
                                    <m:sup>
                                      <m:r>
                                        <a:rPr lang="en-US" sz="1200" i="1">
                                          <a:latin typeface="Cambria Math" panose="02040503050406030204" pitchFamily="18" charset="0"/>
                                          <a:ea typeface="ＭＳ Ｐゴシック" pitchFamily="34" charset="-128"/>
                                        </a:rPr>
                                        <m:t>′</m:t>
                                      </m:r>
                                    </m:sup>
                                  </m:sSup>
                                </m:sub>
                                <m:sup>
                                  <m:r>
                                    <a:rPr lang="en-US" sz="1200" i="1">
                                      <a:latin typeface="Cambria Math" panose="02040503050406030204" pitchFamily="18" charset="0"/>
                                      <a:ea typeface="ＭＳ Ｐゴシック" pitchFamily="34" charset="-128"/>
                                    </a:rPr>
                                    <m:t>𝑎</m:t>
                                  </m:r>
                                </m:sup>
                              </m:sSubSup>
                              <m:sSub>
                                <m:sSubPr>
                                  <m:ctrlPr>
                                    <a:rPr lang="en-US" sz="1200" i="1">
                                      <a:latin typeface="Cambria Math" panose="02040503050406030204" pitchFamily="18" charset="0"/>
                                      <a:ea typeface="ＭＳ Ｐゴシック" pitchFamily="34" charset="-128"/>
                                    </a:rPr>
                                  </m:ctrlPr>
                                </m:sSubPr>
                                <m:e>
                                  <m:r>
                                    <a:rPr lang="en-US" sz="1200" i="1">
                                      <a:latin typeface="Cambria Math" panose="02040503050406030204" pitchFamily="18" charset="0"/>
                                      <a:ea typeface="ＭＳ Ｐゴシック" pitchFamily="34" charset="-128"/>
                                    </a:rPr>
                                    <m:t>𝑣</m:t>
                                  </m:r>
                                </m:e>
                                <m:sub>
                                  <m:r>
                                    <a:rPr lang="en-US" sz="1200" i="1">
                                      <a:latin typeface="Cambria Math" panose="02040503050406030204" pitchFamily="18" charset="0"/>
                                      <a:ea typeface="ＭＳ Ｐゴシック" pitchFamily="34" charset="-128"/>
                                    </a:rPr>
                                    <m:t>𝑘</m:t>
                                  </m:r>
                                </m:sub>
                              </m:sSub>
                              <m:d>
                                <m:dPr>
                                  <m:ctrlPr>
                                    <a:rPr lang="en-US" sz="1200" i="1">
                                      <a:latin typeface="Cambria Math" panose="02040503050406030204" pitchFamily="18" charset="0"/>
                                      <a:ea typeface="ＭＳ Ｐゴシック" pitchFamily="34" charset="-128"/>
                                    </a:rPr>
                                  </m:ctrlPr>
                                </m:dPr>
                                <m:e>
                                  <m:sSup>
                                    <m:sSupPr>
                                      <m:ctrlPr>
                                        <a:rPr lang="en-US" sz="1200" i="1">
                                          <a:latin typeface="Cambria Math" panose="02040503050406030204" pitchFamily="18" charset="0"/>
                                          <a:ea typeface="ＭＳ Ｐゴシック" pitchFamily="34" charset="-128"/>
                                        </a:rPr>
                                      </m:ctrlPr>
                                    </m:sSupPr>
                                    <m:e>
                                      <m:r>
                                        <a:rPr lang="en-US" sz="1200" i="1">
                                          <a:latin typeface="Cambria Math" panose="02040503050406030204" pitchFamily="18" charset="0"/>
                                          <a:ea typeface="ＭＳ Ｐゴシック" pitchFamily="34" charset="-128"/>
                                        </a:rPr>
                                        <m:t>𝑠</m:t>
                                      </m:r>
                                    </m:e>
                                    <m:sup>
                                      <m:r>
                                        <a:rPr lang="en-US" sz="1200" i="1">
                                          <a:latin typeface="Cambria Math" panose="02040503050406030204" pitchFamily="18" charset="0"/>
                                          <a:ea typeface="ＭＳ Ｐゴシック" pitchFamily="34" charset="-128"/>
                                        </a:rPr>
                                        <m:t>′</m:t>
                                      </m:r>
                                    </m:sup>
                                  </m:sSup>
                                </m:e>
                              </m:d>
                            </m:e>
                          </m:nary>
                        </m:e>
                      </m:func>
                      <m:r>
                        <a:rPr lang="en-US" sz="1200" b="0" i="1" smtClean="0">
                          <a:latin typeface="Cambria Math" panose="02040503050406030204" pitchFamily="18" charset="0"/>
                          <a:cs typeface="Palatino"/>
                        </a:rPr>
                        <m:t>)</m:t>
                      </m:r>
                    </m:oMath>
                  </m:oMathPara>
                </a14:m>
                <a:endParaRPr lang="en-US" sz="1200" dirty="0">
                  <a:latin typeface="Palatino"/>
                  <a:cs typeface="Palatino"/>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endParaRPr lang="en-SE" dirty="0"/>
              </a:p>
            </p:txBody>
          </p:sp>
        </mc:Choice>
        <mc:Fallback xmlns="">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can compute value function based on its definition (suppose all other transitions have reward 0): Suppose we observe transitions (B, east, C, -2) and (C, east, D, -2). We can compute value function based on its definition (suppose all other transitions have reward 0):</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MDP is unknown, we need to use TD-Learning.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a:latin typeface="Cambria Math" panose="02040503050406030204" pitchFamily="18" charset="0"/>
                    <a:cs typeface="Palatino"/>
                  </a:rPr>
                  <a:t>𝑣_(</a:t>
                </a:r>
                <a:r>
                  <a:rPr lang="en-US" sz="1200" i="0">
                    <a:latin typeface="Cambria Math" panose="02040503050406030204" pitchFamily="18" charset="0"/>
                    <a:cs typeface="Palatino"/>
                  </a:rPr>
                  <a:t>𝑘+1) </a:t>
                </a:r>
                <a:r>
                  <a:rPr lang="en-US" sz="1200" i="0">
                    <a:latin typeface="Cambria Math" panose="02040503050406030204" pitchFamily="18" charset="0"/>
                  </a:rPr>
                  <a:t>(</a:t>
                </a:r>
                <a:r>
                  <a:rPr lang="en-US" sz="1200" i="0">
                    <a:latin typeface="Cambria Math" panose="02040503050406030204" pitchFamily="18" charset="0"/>
                    <a:cs typeface="Palatino"/>
                  </a:rPr>
                  <a:t>𝑠)</a:t>
                </a:r>
                <a:r>
                  <a:rPr lang="en-US" sz="1200" b="0" i="0">
                    <a:latin typeface="Cambria Math" panose="02040503050406030204" pitchFamily="18" charset="0"/>
                    <a:cs typeface="Palatino"/>
                  </a:rPr>
                  <a:t>=</a:t>
                </a:r>
                <a:r>
                  <a:rPr lang="en-US" sz="1200" i="0">
                    <a:solidFill>
                      <a:srgbClr val="C00000"/>
                    </a:solidFill>
                    <a:latin typeface="Cambria Math" panose="02040503050406030204" pitchFamily="18" charset="0"/>
                    <a:cs typeface="Palatino"/>
                  </a:rPr>
                  <a:t>max┬(𝑎</a:t>
                </a:r>
                <a:r>
                  <a:rPr lang="en-US" sz="1200" b="0" i="0">
                    <a:solidFill>
                      <a:srgbClr val="C00000"/>
                    </a:solidFill>
                    <a:latin typeface="Cambria Math" panose="02040503050406030204" pitchFamily="18" charset="0"/>
                    <a:cs typeface="Palatino"/>
                  </a:rPr>
                  <a:t>∈𝐴)⁡〖</a:t>
                </a:r>
                <a:r>
                  <a:rPr lang="en-US" sz="1200" i="0">
                    <a:latin typeface="Cambria Math" panose="02040503050406030204" pitchFamily="18" charset="0"/>
                    <a:ea typeface="ＭＳ Ｐゴシック" pitchFamily="34" charset="-128"/>
                  </a:rPr>
                  <a:t>(𝑅_𝑠^𝑎+𝛾∑_(𝑠^′∈𝑆)▒〖𝑃_(𝑠𝑠^′)^𝑎 𝑣_𝑘 (𝑠^′ ) 〗〗</a:t>
                </a:r>
                <a:r>
                  <a:rPr lang="en-US" sz="1200" b="0" i="0">
                    <a:latin typeface="Cambria Math" panose="02040503050406030204" pitchFamily="18" charset="0"/>
                    <a:cs typeface="Palatino"/>
                  </a:rPr>
                  <a:t>)</a:t>
                </a:r>
                <a:endParaRPr lang="en-US" sz="1200" dirty="0">
                  <a:latin typeface="Palatino"/>
                  <a:cs typeface="Palatino"/>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endParaRPr lang="en-SE" dirty="0"/>
              </a:p>
            </p:txBody>
          </p:sp>
        </mc:Fallback>
      </mc:AlternateContent>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50</a:t>
            </a:fld>
            <a:endParaRPr lang="en-US" altLang="zh-CN"/>
          </a:p>
        </p:txBody>
      </p:sp>
    </p:spTree>
    <p:extLst>
      <p:ext uri="{BB962C8B-B14F-4D97-AF65-F5344CB8AC3E}">
        <p14:creationId xmlns:p14="http://schemas.microsoft.com/office/powerpoint/2010/main" val="4389963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lvl="1"/>
                <a14:m>
                  <m:oMath xmlns:m="http://schemas.openxmlformats.org/officeDocument/2006/math">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𝑞</m:t>
                        </m:r>
                      </m:e>
                      <m:sub>
                        <m:r>
                          <a:rPr lang="en-US" i="1">
                            <a:solidFill>
                              <a:srgbClr val="C00000"/>
                            </a:solidFill>
                            <a:latin typeface="Cambria Math" panose="02040503050406030204" pitchFamily="18" charset="0"/>
                          </a:rPr>
                          <m:t>𝜋</m:t>
                        </m:r>
                      </m:sub>
                    </m:sSub>
                    <m:d>
                      <m:dPr>
                        <m:ctrlPr>
                          <a:rPr lang="en-US" i="1" smtClean="0">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𝐵</m:t>
                        </m:r>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𝑟</m:t>
                        </m:r>
                      </m:e>
                    </m:d>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ea typeface="ＭＳ Ｐゴシック" pitchFamily="34" charset="-128"/>
                      </a:rPr>
                      <m:t>−1+.8</m:t>
                    </m:r>
                    <m:sSub>
                      <m:sSubPr>
                        <m:ctrlPr>
                          <a:rPr lang="en-US" i="1">
                            <a:solidFill>
                              <a:srgbClr val="C00000"/>
                            </a:solidFill>
                            <a:latin typeface="Cambria Math" panose="02040503050406030204" pitchFamily="18" charset="0"/>
                            <a:ea typeface="ＭＳ Ｐゴシック" pitchFamily="34" charset="-128"/>
                          </a:rPr>
                        </m:ctrlPr>
                      </m:sSubPr>
                      <m:e>
                        <m:r>
                          <a:rPr lang="en-US" i="1">
                            <a:solidFill>
                              <a:srgbClr val="C00000"/>
                            </a:solidFill>
                            <a:latin typeface="Cambria Math" panose="02040503050406030204" pitchFamily="18" charset="0"/>
                            <a:ea typeface="ＭＳ Ｐゴシック" pitchFamily="34" charset="-128"/>
                          </a:rPr>
                          <m:t>𝑣</m:t>
                        </m:r>
                      </m:e>
                      <m:sub>
                        <m:r>
                          <a:rPr lang="en-US" i="1">
                            <a:solidFill>
                              <a:srgbClr val="C00000"/>
                            </a:solidFill>
                            <a:latin typeface="Cambria Math" panose="02040503050406030204" pitchFamily="18" charset="0"/>
                            <a:ea typeface="ＭＳ Ｐゴシック" pitchFamily="34" charset="-128"/>
                          </a:rPr>
                          <m:t>𝜋</m:t>
                        </m:r>
                      </m:sub>
                    </m:sSub>
                    <m:d>
                      <m:dPr>
                        <m:ctrlPr>
                          <a:rPr lang="en-US" i="1">
                            <a:solidFill>
                              <a:srgbClr val="C00000"/>
                            </a:solidFill>
                            <a:latin typeface="Cambria Math" panose="02040503050406030204" pitchFamily="18" charset="0"/>
                            <a:ea typeface="ＭＳ Ｐゴシック" pitchFamily="34" charset="-128"/>
                          </a:rPr>
                        </m:ctrlPr>
                      </m:dPr>
                      <m:e>
                        <m:r>
                          <a:rPr lang="en-US" i="1">
                            <a:solidFill>
                              <a:srgbClr val="C00000"/>
                            </a:solidFill>
                            <a:latin typeface="Cambria Math" panose="02040503050406030204" pitchFamily="18" charset="0"/>
                            <a:ea typeface="ＭＳ Ｐゴシック" pitchFamily="34" charset="-128"/>
                          </a:rPr>
                          <m:t>𝐶</m:t>
                        </m:r>
                      </m:e>
                    </m:d>
                    <m:r>
                      <a:rPr lang="en-US" i="1">
                        <a:solidFill>
                          <a:srgbClr val="C00000"/>
                        </a:solidFill>
                        <a:latin typeface="Cambria Math" panose="02040503050406030204" pitchFamily="18" charset="0"/>
                        <a:ea typeface="ＭＳ Ｐゴシック" pitchFamily="34" charset="-128"/>
                      </a:rPr>
                      <m:t>+.2</m:t>
                    </m:r>
                    <m:sSub>
                      <m:sSubPr>
                        <m:ctrlPr>
                          <a:rPr lang="en-US" i="1">
                            <a:solidFill>
                              <a:srgbClr val="C00000"/>
                            </a:solidFill>
                            <a:latin typeface="Cambria Math" panose="02040503050406030204" pitchFamily="18" charset="0"/>
                            <a:ea typeface="ＭＳ Ｐゴシック" pitchFamily="34" charset="-128"/>
                          </a:rPr>
                        </m:ctrlPr>
                      </m:sSubPr>
                      <m:e>
                        <m:r>
                          <a:rPr lang="en-US" i="1">
                            <a:solidFill>
                              <a:srgbClr val="C00000"/>
                            </a:solidFill>
                            <a:latin typeface="Cambria Math" panose="02040503050406030204" pitchFamily="18" charset="0"/>
                            <a:ea typeface="ＭＳ Ｐゴシック" pitchFamily="34" charset="-128"/>
                          </a:rPr>
                          <m:t>𝑣</m:t>
                        </m:r>
                      </m:e>
                      <m:sub>
                        <m:r>
                          <a:rPr lang="en-US" i="1">
                            <a:solidFill>
                              <a:srgbClr val="C00000"/>
                            </a:solidFill>
                            <a:latin typeface="Cambria Math" panose="02040503050406030204" pitchFamily="18" charset="0"/>
                            <a:ea typeface="ＭＳ Ｐゴシック" pitchFamily="34" charset="-128"/>
                          </a:rPr>
                          <m:t>𝜋</m:t>
                        </m:r>
                      </m:sub>
                    </m:sSub>
                    <m:d>
                      <m:dPr>
                        <m:ctrlPr>
                          <a:rPr lang="en-US" i="1">
                            <a:solidFill>
                              <a:srgbClr val="C00000"/>
                            </a:solidFill>
                            <a:latin typeface="Cambria Math" panose="02040503050406030204" pitchFamily="18" charset="0"/>
                            <a:ea typeface="ＭＳ Ｐゴシック" pitchFamily="34" charset="-128"/>
                          </a:rPr>
                        </m:ctrlPr>
                      </m:dPr>
                      <m:e>
                        <m:r>
                          <a:rPr lang="en-US" i="1">
                            <a:solidFill>
                              <a:srgbClr val="C00000"/>
                            </a:solidFill>
                            <a:latin typeface="Cambria Math" panose="02040503050406030204" pitchFamily="18" charset="0"/>
                            <a:ea typeface="ＭＳ Ｐゴシック" pitchFamily="34" charset="-128"/>
                          </a:rPr>
                          <m:t>𝐵</m:t>
                        </m:r>
                      </m:e>
                    </m:d>
                    <m:r>
                      <a:rPr lang="en-US" b="0" i="1" smtClean="0">
                        <a:solidFill>
                          <a:srgbClr val="C00000"/>
                        </a:solidFill>
                        <a:latin typeface="Cambria Math" panose="02040503050406030204" pitchFamily="18" charset="0"/>
                        <a:ea typeface="ＭＳ Ｐゴシック" pitchFamily="34" charset="-128"/>
                      </a:rPr>
                      <m:t>=−1+.8</m:t>
                    </m:r>
                    <m:d>
                      <m:dPr>
                        <m:ctrlPr>
                          <a:rPr lang="en-US" b="0" i="1" smtClean="0">
                            <a:solidFill>
                              <a:srgbClr val="C00000"/>
                            </a:solidFill>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6+</m:t>
                        </m:r>
                        <m:r>
                          <a:rPr lang="en-US" i="1">
                            <a:latin typeface="Cambria Math" panose="02040503050406030204" pitchFamily="18" charset="0"/>
                            <a:ea typeface="ＭＳ Ｐゴシック" pitchFamily="34" charset="-128"/>
                          </a:rPr>
                          <m:t>0.1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e>
                    </m:d>
                    <m:r>
                      <a:rPr lang="en-US" b="0" i="1" smtClean="0">
                        <a:solidFill>
                          <a:srgbClr val="C00000"/>
                        </a:solidFill>
                        <a:latin typeface="Cambria Math" panose="02040503050406030204" pitchFamily="18" charset="0"/>
                        <a:ea typeface="ＭＳ Ｐゴシック" pitchFamily="34" charset="-128"/>
                      </a:rPr>
                      <m:t>+.2</m:t>
                    </m:r>
                    <m:sSub>
                      <m:sSubPr>
                        <m:ctrlPr>
                          <a:rPr lang="en-US" i="1" smtClean="0">
                            <a:solidFill>
                              <a:srgbClr val="C00000"/>
                            </a:solidFill>
                            <a:latin typeface="Cambria Math" panose="02040503050406030204" pitchFamily="18" charset="0"/>
                            <a:ea typeface="ＭＳ Ｐゴシック" pitchFamily="34" charset="-128"/>
                          </a:rPr>
                        </m:ctrlPr>
                      </m:sSubPr>
                      <m:e>
                        <m:r>
                          <a:rPr lang="en-US" i="1">
                            <a:solidFill>
                              <a:srgbClr val="C00000"/>
                            </a:solidFill>
                            <a:latin typeface="Cambria Math" panose="02040503050406030204" pitchFamily="18" charset="0"/>
                            <a:ea typeface="ＭＳ Ｐゴシック" pitchFamily="34" charset="-128"/>
                          </a:rPr>
                          <m:t>𝑣</m:t>
                        </m:r>
                      </m:e>
                      <m:sub>
                        <m:r>
                          <a:rPr lang="en-US" i="1">
                            <a:solidFill>
                              <a:srgbClr val="C00000"/>
                            </a:solidFill>
                            <a:latin typeface="Cambria Math" panose="02040503050406030204" pitchFamily="18" charset="0"/>
                            <a:ea typeface="ＭＳ Ｐゴシック" pitchFamily="34" charset="-128"/>
                          </a:rPr>
                          <m:t>𝜋</m:t>
                        </m:r>
                      </m:sub>
                    </m:sSub>
                    <m:d>
                      <m:dPr>
                        <m:ctrlPr>
                          <a:rPr lang="en-US" i="1">
                            <a:solidFill>
                              <a:srgbClr val="C00000"/>
                            </a:solidFill>
                            <a:latin typeface="Cambria Math" panose="02040503050406030204" pitchFamily="18" charset="0"/>
                            <a:ea typeface="ＭＳ Ｐゴシック" pitchFamily="34" charset="-128"/>
                          </a:rPr>
                        </m:ctrlPr>
                      </m:dPr>
                      <m:e>
                        <m:r>
                          <a:rPr lang="en-US" i="1">
                            <a:solidFill>
                              <a:srgbClr val="C00000"/>
                            </a:solidFill>
                            <a:latin typeface="Cambria Math" panose="02040503050406030204" pitchFamily="18" charset="0"/>
                            <a:ea typeface="ＭＳ Ｐゴシック" pitchFamily="34" charset="-128"/>
                          </a:rPr>
                          <m:t>𝐵</m:t>
                        </m:r>
                      </m:e>
                    </m:d>
                    <m:r>
                      <a:rPr lang="en-US" b="0" i="1" smtClean="0">
                        <a:solidFill>
                          <a:srgbClr val="C00000"/>
                        </a:solidFill>
                        <a:latin typeface="Cambria Math" panose="02040503050406030204" pitchFamily="18" charset="0"/>
                        <a:ea typeface="ＭＳ Ｐゴシック" pitchFamily="34" charset="-128"/>
                      </a:rPr>
                      <m:t>=3.8+.28∗5.3=</m:t>
                    </m:r>
                  </m:oMath>
                </a14:m>
                <a:r>
                  <a:rPr lang="en-US" i="1" dirty="0">
                    <a:solidFill>
                      <a:schemeClr val="tx1"/>
                    </a:solidFill>
                    <a:latin typeface="Cambria Math" panose="02040503050406030204" pitchFamily="18" charset="0"/>
                  </a:rPr>
                  <a:t>5.284</a:t>
                </a:r>
              </a:p>
              <a:p>
                <a:pPr lvl="1"/>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𝑣</m:t>
                          </m:r>
                        </m:e>
                        <m:sub>
                          <m:r>
                            <a:rPr lang="en-US" b="0" i="1" smtClean="0">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𝐶</m:t>
                          </m:r>
                        </m:e>
                      </m:d>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0.25</m:t>
                      </m:r>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m:t>
                          </m:r>
                          <m:sSub>
                            <m:sSubPr>
                              <m:ctrlPr>
                                <a:rPr lang="en-US" i="1">
                                  <a:solidFill>
                                    <a:schemeClr val="tx1"/>
                                  </a:solidFill>
                                  <a:latin typeface="Cambria Math" panose="02040503050406030204" pitchFamily="18" charset="0"/>
                                  <a:ea typeface="ＭＳ Ｐゴシック" pitchFamily="34" charset="-128"/>
                                </a:rPr>
                              </m:ctrlPr>
                            </m:sSubPr>
                            <m:e>
                              <m:r>
                                <a:rPr lang="en-US" b="0" i="1" smtClean="0">
                                  <a:solidFill>
                                    <a:schemeClr val="tx1"/>
                                  </a:solidFill>
                                  <a:latin typeface="Cambria Math" panose="02040503050406030204" pitchFamily="18" charset="0"/>
                                  <a:ea typeface="ＭＳ Ｐゴシック" pitchFamily="34" charset="-128"/>
                                </a:rPr>
                                <m:t>𝑣</m:t>
                              </m:r>
                            </m:e>
                            <m:sub>
                              <m:r>
                                <a:rPr lang="en-US" b="0" i="1" smtClean="0">
                                  <a:solidFill>
                                    <a:schemeClr val="tx1"/>
                                  </a:solidFill>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𝐵</m:t>
                              </m:r>
                            </m:e>
                          </m:d>
                        </m:e>
                      </m:d>
                      <m:r>
                        <a:rPr lang="en-US" b="0" i="1" smtClean="0">
                          <a:solidFill>
                            <a:schemeClr val="tx1"/>
                          </a:solidFill>
                          <a:latin typeface="Cambria Math" panose="02040503050406030204" pitchFamily="18" charset="0"/>
                          <a:ea typeface="ＭＳ Ｐゴシック" pitchFamily="34" charset="-128"/>
                        </a:rPr>
                        <m:t>+</m:t>
                      </m:r>
                      <m:r>
                        <a:rPr lang="en-US" i="1">
                          <a:solidFill>
                            <a:schemeClr val="tx1"/>
                          </a:solidFill>
                          <a:latin typeface="Cambria Math" panose="02040503050406030204" pitchFamily="18" charset="0"/>
                        </a:rPr>
                        <m:t>0.25</m:t>
                      </m:r>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m:t>
                          </m:r>
                          <m:sSub>
                            <m:sSubPr>
                              <m:ctrlPr>
                                <a:rPr lang="en-US" i="1">
                                  <a:solidFill>
                                    <a:schemeClr val="tx1"/>
                                  </a:solidFill>
                                  <a:latin typeface="Cambria Math" panose="02040503050406030204" pitchFamily="18" charset="0"/>
                                  <a:ea typeface="ＭＳ Ｐゴシック" pitchFamily="34" charset="-128"/>
                                </a:rPr>
                              </m:ctrlPr>
                            </m:sSubPr>
                            <m:e>
                              <m:r>
                                <a:rPr lang="en-US" b="0" i="1" smtClean="0">
                                  <a:solidFill>
                                    <a:schemeClr val="tx1"/>
                                  </a:solidFill>
                                  <a:latin typeface="Cambria Math" panose="02040503050406030204" pitchFamily="18" charset="0"/>
                                  <a:ea typeface="ＭＳ Ｐゴシック" pitchFamily="34" charset="-128"/>
                                </a:rPr>
                                <m:t>𝑣</m:t>
                              </m:r>
                            </m:e>
                            <m:sub>
                              <m:r>
                                <a:rPr lang="en-US" b="0" i="1" smtClean="0">
                                  <a:solidFill>
                                    <a:schemeClr val="tx1"/>
                                  </a:solidFill>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i="1">
                                  <a:solidFill>
                                    <a:schemeClr val="tx1"/>
                                  </a:solidFill>
                                  <a:latin typeface="Cambria Math" panose="02040503050406030204" pitchFamily="18" charset="0"/>
                                  <a:ea typeface="ＭＳ Ｐゴシック" pitchFamily="34" charset="-128"/>
                                </a:rPr>
                                <m:t>𝐷</m:t>
                              </m:r>
                            </m:e>
                          </m:d>
                        </m:e>
                      </m:d>
                      <m:r>
                        <a:rPr lang="en-US" b="0" i="1" smtClean="0">
                          <a:solidFill>
                            <a:schemeClr val="tx1"/>
                          </a:solidFill>
                          <a:latin typeface="Cambria Math" panose="02040503050406030204" pitchFamily="18" charset="0"/>
                          <a:ea typeface="ＭＳ Ｐゴシック" pitchFamily="34" charset="-128"/>
                        </a:rPr>
                        <m:t>+</m:t>
                      </m:r>
                      <m:r>
                        <a:rPr lang="en-US" i="1">
                          <a:solidFill>
                            <a:schemeClr val="tx1"/>
                          </a:solidFill>
                          <a:latin typeface="Cambria Math" panose="02040503050406030204" pitchFamily="18" charset="0"/>
                        </a:rPr>
                        <m:t>0.25</m:t>
                      </m:r>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m:t>
                          </m:r>
                          <m:sSub>
                            <m:sSubPr>
                              <m:ctrlPr>
                                <a:rPr lang="en-US" i="1">
                                  <a:solidFill>
                                    <a:schemeClr val="tx1"/>
                                  </a:solidFill>
                                  <a:latin typeface="Cambria Math" panose="02040503050406030204" pitchFamily="18" charset="0"/>
                                  <a:ea typeface="ＭＳ Ｐゴシック" pitchFamily="34" charset="-128"/>
                                </a:rPr>
                              </m:ctrlPr>
                            </m:sSubPr>
                            <m:e>
                              <m:r>
                                <a:rPr lang="en-US" i="1">
                                  <a:solidFill>
                                    <a:schemeClr val="tx1"/>
                                  </a:solidFill>
                                  <a:latin typeface="Cambria Math" panose="02040503050406030204" pitchFamily="18" charset="0"/>
                                  <a:ea typeface="ＭＳ Ｐゴシック" pitchFamily="34" charset="-128"/>
                                </a:rPr>
                                <m:t>𝑉</m:t>
                              </m:r>
                            </m:e>
                            <m:sub>
                              <m:r>
                                <a:rPr lang="en-US" b="0" i="1" smtClean="0">
                                  <a:solidFill>
                                    <a:schemeClr val="tx1"/>
                                  </a:solidFill>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𝐴</m:t>
                              </m:r>
                            </m:e>
                          </m:d>
                        </m:e>
                      </m:d>
                      <m:r>
                        <a:rPr lang="en-US" b="0" i="1" smtClean="0">
                          <a:solidFill>
                            <a:schemeClr val="tx1"/>
                          </a:solidFill>
                          <a:latin typeface="Cambria Math" panose="02040503050406030204" pitchFamily="18" charset="0"/>
                          <a:ea typeface="ＭＳ Ｐゴシック" pitchFamily="34" charset="-128"/>
                        </a:rPr>
                        <m:t>+</m:t>
                      </m:r>
                      <m:r>
                        <a:rPr lang="en-US" i="1">
                          <a:solidFill>
                            <a:schemeClr val="tx1"/>
                          </a:solidFill>
                          <a:latin typeface="Cambria Math" panose="02040503050406030204" pitchFamily="18" charset="0"/>
                        </a:rPr>
                        <m:t>0.25</m:t>
                      </m:r>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m:t>
                          </m:r>
                          <m:sSub>
                            <m:sSubPr>
                              <m:ctrlPr>
                                <a:rPr lang="en-US" i="1">
                                  <a:solidFill>
                                    <a:schemeClr val="tx1"/>
                                  </a:solidFill>
                                  <a:latin typeface="Cambria Math" panose="02040503050406030204" pitchFamily="18" charset="0"/>
                                  <a:ea typeface="ＭＳ Ｐゴシック" pitchFamily="34" charset="-128"/>
                                </a:rPr>
                              </m:ctrlPr>
                            </m:sSubPr>
                            <m:e>
                              <m:r>
                                <a:rPr lang="en-US" i="1">
                                  <a:solidFill>
                                    <a:schemeClr val="tx1"/>
                                  </a:solidFill>
                                  <a:latin typeface="Cambria Math" panose="02040503050406030204" pitchFamily="18" charset="0"/>
                                  <a:ea typeface="ＭＳ Ｐゴシック" pitchFamily="34" charset="-128"/>
                                </a:rPr>
                                <m:t>𝑉</m:t>
                              </m:r>
                            </m:e>
                            <m:sub>
                              <m:r>
                                <a:rPr lang="en-US" b="0" i="1" smtClean="0">
                                  <a:solidFill>
                                    <a:schemeClr val="tx1"/>
                                  </a:solidFill>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𝐸</m:t>
                              </m:r>
                            </m:e>
                          </m:d>
                        </m:e>
                      </m:d>
                    </m:oMath>
                  </m:oMathPara>
                </a14:m>
                <a:endParaRPr lang="en-US" i="1" dirty="0">
                  <a:solidFill>
                    <a:schemeClr val="tx1"/>
                  </a:solidFill>
                  <a:latin typeface="Cambria Math" panose="02040503050406030204" pitchFamily="18" charset="0"/>
                  <a:ea typeface="ＭＳ Ｐゴシック" pitchFamily="34" charset="-128"/>
                </a:endParaRPr>
              </a:p>
              <a:p>
                <a:pPr lvl="1"/>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𝑣</m:t>
                          </m:r>
                        </m:e>
                        <m:sub>
                          <m:r>
                            <a:rPr lang="en-US" b="0" i="1" smtClean="0">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𝐵</m:t>
                          </m:r>
                        </m:e>
                      </m:d>
                      <m:r>
                        <a:rPr lang="en-US" i="1">
                          <a:solidFill>
                            <a:schemeClr val="tx1"/>
                          </a:solidFill>
                          <a:latin typeface="Cambria Math" panose="02040503050406030204" pitchFamily="18" charset="0"/>
                        </a:rPr>
                        <m:t>=0.</m:t>
                      </m:r>
                      <m:r>
                        <a:rPr lang="en-US" b="0" i="1" smtClean="0">
                          <a:solidFill>
                            <a:schemeClr val="tx1"/>
                          </a:solidFill>
                          <a:latin typeface="Cambria Math" panose="02040503050406030204" pitchFamily="18" charset="0"/>
                        </a:rPr>
                        <m:t>7</m:t>
                      </m:r>
                      <m:r>
                        <a:rPr lang="en-US" i="1">
                          <a:solidFill>
                            <a:schemeClr val="tx1"/>
                          </a:solidFill>
                          <a:latin typeface="Cambria Math" panose="02040503050406030204" pitchFamily="18" charset="0"/>
                        </a:rPr>
                        <m:t>5</m:t>
                      </m:r>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i="1">
                                  <a:solidFill>
                                    <a:schemeClr val="tx1"/>
                                  </a:solidFill>
                                  <a:latin typeface="Cambria Math" panose="02040503050406030204" pitchFamily="18" charset="0"/>
                                  <a:ea typeface="ＭＳ Ｐゴシック" pitchFamily="34" charset="-128"/>
                                </a:rPr>
                                <m:t>𝐵</m:t>
                              </m:r>
                            </m:e>
                          </m:d>
                        </m:e>
                      </m:d>
                      <m:r>
                        <a:rPr lang="en-US" i="1">
                          <a:solidFill>
                            <a:schemeClr val="tx1"/>
                          </a:solidFill>
                          <a:latin typeface="Cambria Math" panose="02040503050406030204" pitchFamily="18" charset="0"/>
                          <a:ea typeface="ＭＳ Ｐゴシック" pitchFamily="34" charset="-128"/>
                        </a:rPr>
                        <m:t>+</m:t>
                      </m:r>
                      <m:r>
                        <a:rPr lang="en-US" i="1">
                          <a:solidFill>
                            <a:schemeClr val="tx1"/>
                          </a:solidFill>
                          <a:latin typeface="Cambria Math" panose="02040503050406030204" pitchFamily="18" charset="0"/>
                        </a:rPr>
                        <m:t>0.25</m:t>
                      </m:r>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m:t>
                          </m:r>
                          <m:sSub>
                            <m:sSubPr>
                              <m:ctrlPr>
                                <a:rPr lang="en-US" b="0" i="1" smtClean="0">
                                  <a:solidFill>
                                    <a:schemeClr val="tx1"/>
                                  </a:solidFill>
                                  <a:latin typeface="Cambria Math" panose="02040503050406030204" pitchFamily="18" charset="0"/>
                                  <a:ea typeface="ＭＳ Ｐゴシック" pitchFamily="34" charset="-128"/>
                                </a:rPr>
                              </m:ctrlPr>
                            </m:sSubPr>
                            <m:e>
                              <m:r>
                                <a:rPr lang="en-US" i="1" smtClean="0">
                                  <a:solidFill>
                                    <a:schemeClr val="tx1"/>
                                  </a:solidFill>
                                  <a:latin typeface="Cambria Math" panose="02040503050406030204" pitchFamily="18" charset="0"/>
                                  <a:ea typeface="ＭＳ Ｐゴシック" pitchFamily="34" charset="-128"/>
                                </a:rPr>
                                <m:t>𝑣</m:t>
                              </m:r>
                            </m:e>
                            <m:sub>
                              <m:r>
                                <a:rPr lang="en-US" b="0" i="1" smtClean="0">
                                  <a:solidFill>
                                    <a:schemeClr val="tx1"/>
                                  </a:solidFill>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𝐶</m:t>
                              </m:r>
                            </m:e>
                          </m:d>
                        </m:e>
                      </m:d>
                    </m:oMath>
                  </m:oMathPara>
                </a14:m>
                <a:endParaRPr lang="en-US" b="0" i="1" dirty="0">
                  <a:solidFill>
                    <a:schemeClr val="tx1"/>
                  </a:solidFill>
                  <a:latin typeface="Cambria Math" panose="02040503050406030204" pitchFamily="18" charset="0"/>
                  <a:ea typeface="ＭＳ Ｐゴシック" pitchFamily="34" charset="-128"/>
                </a:endParaRPr>
              </a:p>
              <a:p>
                <a:pPr lvl="1"/>
                <a14:m>
                  <m:oMathPara xmlns:m="http://schemas.openxmlformats.org/officeDocument/2006/math">
                    <m:oMathParaPr>
                      <m:jc m:val="centerGroup"/>
                    </m:oMathParaPr>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b="0" i="1" smtClean="0">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𝐸</m:t>
                          </m:r>
                        </m:e>
                      </m:d>
                      <m:r>
                        <a:rPr lang="en-US" i="1">
                          <a:solidFill>
                            <a:schemeClr val="tx1"/>
                          </a:solidFill>
                          <a:latin typeface="Cambria Math" panose="02040503050406030204" pitchFamily="18" charset="0"/>
                        </a:rPr>
                        <m:t>=0.</m:t>
                      </m:r>
                      <m:r>
                        <a:rPr lang="en-US" b="0" i="1" smtClean="0">
                          <a:solidFill>
                            <a:schemeClr val="tx1"/>
                          </a:solidFill>
                          <a:latin typeface="Cambria Math" panose="02040503050406030204" pitchFamily="18" charset="0"/>
                        </a:rPr>
                        <m:t>7</m:t>
                      </m:r>
                      <m:r>
                        <a:rPr lang="en-US" i="1">
                          <a:solidFill>
                            <a:schemeClr val="tx1"/>
                          </a:solidFill>
                          <a:latin typeface="Cambria Math" panose="02040503050406030204" pitchFamily="18" charset="0"/>
                        </a:rPr>
                        <m:t>5</m:t>
                      </m:r>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𝐸</m:t>
                              </m:r>
                            </m:e>
                          </m:d>
                        </m:e>
                      </m:d>
                      <m:r>
                        <a:rPr lang="en-US" i="1">
                          <a:solidFill>
                            <a:schemeClr val="tx1"/>
                          </a:solidFill>
                          <a:latin typeface="Cambria Math" panose="02040503050406030204" pitchFamily="18" charset="0"/>
                          <a:ea typeface="ＭＳ Ｐゴシック" pitchFamily="34" charset="-128"/>
                        </a:rPr>
                        <m:t>+</m:t>
                      </m:r>
                      <m:r>
                        <a:rPr lang="en-US" i="1">
                          <a:solidFill>
                            <a:schemeClr val="tx1"/>
                          </a:solidFill>
                          <a:latin typeface="Cambria Math" panose="02040503050406030204" pitchFamily="18" charset="0"/>
                        </a:rPr>
                        <m:t>0.25</m:t>
                      </m:r>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𝐶</m:t>
                              </m:r>
                            </m:e>
                          </m:d>
                        </m:e>
                      </m:d>
                    </m:oMath>
                  </m:oMathPara>
                </a14:m>
                <a:endParaRPr lang="en-US" i="1" dirty="0">
                  <a:solidFill>
                    <a:schemeClr val="tx1"/>
                  </a:solidFill>
                  <a:latin typeface="Cambria Math" panose="02040503050406030204" pitchFamily="18" charset="0"/>
                </a:endParaRPr>
              </a:p>
              <a:p>
                <a:pPr lvl="1"/>
                <a:endParaRPr lang="en-US" i="1" dirty="0">
                  <a:solidFill>
                    <a:schemeClr val="tx1"/>
                  </a:solidFill>
                  <a:latin typeface="Cambria Math" panose="02040503050406030204" pitchFamily="18" charset="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can compute value function based on its definition (suppose all other transitions have reward 0): Suppose we observe transitions (B, east, C, -2) and (C, east, D, -2). We can compute value function based on its definition (suppose all other transitions have reward 0):</a:t>
                </a:r>
              </a:p>
              <a:p>
                <a:r>
                  <a:rPr lang="en-US" dirty="0">
                    <a:ea typeface="ＭＳ Ｐゴシック" pitchFamily="34" charset="-128"/>
                  </a:rPr>
                  <a:t>For deterministic policy, </a:t>
                </a:r>
              </a:p>
              <a:p>
                <a:pPr lvl="1"/>
                <a14:m>
                  <m:oMath xmlns:m="http://schemas.openxmlformats.org/officeDocument/2006/math">
                    <m:r>
                      <a:rPr lang="en-US" b="0" i="1" smtClean="0">
                        <a:latin typeface="Cambria Math" panose="02040503050406030204" pitchFamily="18" charset="0"/>
                        <a:ea typeface="ＭＳ Ｐゴシック" pitchFamily="34" charset="-128"/>
                      </a:rPr>
                      <m:t>𝑄</m:t>
                    </m:r>
                    <m:d>
                      <m:dPr>
                        <m:ctrlPr>
                          <a:rPr lang="en-US" b="0" i="1" smtClean="0">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𝑠</m:t>
                        </m:r>
                        <m:r>
                          <a:rPr lang="en-US" b="0" i="1" smtClean="0">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𝑎</m:t>
                        </m:r>
                      </m:e>
                    </m:d>
                    <m:r>
                      <a:rPr lang="en-US" b="0" i="1" smtClean="0">
                        <a:latin typeface="Cambria Math" panose="02040503050406030204" pitchFamily="18" charset="0"/>
                        <a:ea typeface="ＭＳ Ｐゴシック" pitchFamily="34" charset="-128"/>
                      </a:rPr>
                      <m:t>=</m:t>
                    </m:r>
                    <m:r>
                      <a:rPr lang="en-US" i="1" smtClean="0">
                        <a:latin typeface="Cambria Math" panose="02040503050406030204" pitchFamily="18" charset="0"/>
                        <a:ea typeface="ＭＳ Ｐゴシック" pitchFamily="34" charset="-128"/>
                      </a:rPr>
                      <m:t>𝑉</m:t>
                    </m:r>
                    <m:d>
                      <m:dPr>
                        <m:ctrlPr>
                          <a:rPr lang="en-US" b="0" i="1" smtClean="0">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𝑠</m:t>
                        </m:r>
                      </m:e>
                    </m:d>
                    <m:r>
                      <a:rPr lang="en-US" b="0" i="1" smtClean="0">
                        <a:latin typeface="Cambria Math" panose="02040503050406030204" pitchFamily="18" charset="0"/>
                        <a:ea typeface="ＭＳ Ｐゴシック" pitchFamily="34" charset="-128"/>
                      </a:rPr>
                      <m:t>, </m:t>
                    </m:r>
                    <m:sSup>
                      <m:sSupPr>
                        <m:ctrlPr>
                          <a:rPr lang="en-US" b="0" i="1" smtClean="0">
                            <a:latin typeface="Cambria Math" panose="02040503050406030204" pitchFamily="18" charset="0"/>
                            <a:ea typeface="ＭＳ Ｐゴシック" pitchFamily="34" charset="-128"/>
                          </a:rPr>
                        </m:ctrlPr>
                      </m:sSupPr>
                      <m:e>
                        <m:r>
                          <a:rPr lang="en-US" b="0" i="1" smtClean="0">
                            <a:latin typeface="Cambria Math" panose="02040503050406030204" pitchFamily="18" charset="0"/>
                            <a:ea typeface="ＭＳ Ｐゴシック" pitchFamily="34" charset="-128"/>
                          </a:rPr>
                          <m:t>𝑎</m:t>
                        </m:r>
                      </m:e>
                      <m:sup>
                        <m:r>
                          <a:rPr lang="en-US" b="0" i="1" smtClean="0">
                            <a:latin typeface="Cambria Math" panose="02040503050406030204" pitchFamily="18" charset="0"/>
                            <a:ea typeface="ＭＳ Ｐゴシック" pitchFamily="34" charset="-128"/>
                          </a:rPr>
                          <m:t>∗</m:t>
                        </m:r>
                      </m:sup>
                    </m:sSup>
                    <m:r>
                      <a:rPr lang="en-US" b="0" i="1" smtClean="0">
                        <a:latin typeface="Cambria Math" panose="02040503050406030204" pitchFamily="18" charset="0"/>
                        <a:ea typeface="ＭＳ Ｐゴシック" pitchFamily="34" charset="-128"/>
                      </a:rPr>
                      <m:t>=</m:t>
                    </m:r>
                    <m:func>
                      <m:funcPr>
                        <m:ctrlPr>
                          <a:rPr lang="en-US" b="0" i="1" smtClean="0">
                            <a:latin typeface="Cambria Math" panose="02040503050406030204" pitchFamily="18" charset="0"/>
                            <a:ea typeface="ＭＳ Ｐゴシック" pitchFamily="34" charset="-128"/>
                          </a:rPr>
                        </m:ctrlPr>
                      </m:funcPr>
                      <m:fName>
                        <m:r>
                          <m:rPr>
                            <m:sty m:val="p"/>
                          </m:rPr>
                          <a:rPr lang="en-US" b="0" i="0" smtClean="0">
                            <a:latin typeface="Cambria Math" panose="02040503050406030204" pitchFamily="18" charset="0"/>
                            <a:ea typeface="ＭＳ Ｐゴシック" pitchFamily="34" charset="-128"/>
                          </a:rPr>
                          <m:t>argmax</m:t>
                        </m:r>
                      </m:fName>
                      <m:e>
                        <m:r>
                          <a:rPr lang="en-US" b="0" i="1" smtClean="0">
                            <a:latin typeface="Cambria Math" panose="02040503050406030204" pitchFamily="18" charset="0"/>
                            <a:ea typeface="ＭＳ Ｐゴシック" pitchFamily="34" charset="-128"/>
                          </a:rPr>
                          <m:t>𝑄</m:t>
                        </m:r>
                        <m:r>
                          <a:rPr lang="en-US" b="0" i="1" smtClean="0">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𝑠</m:t>
                        </m:r>
                        <m:r>
                          <a:rPr lang="en-US" b="0" i="1" smtClean="0">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𝑎</m:t>
                        </m:r>
                        <m:r>
                          <a:rPr lang="en-US" b="0" i="1" smtClean="0">
                            <a:latin typeface="Cambria Math" panose="02040503050406030204" pitchFamily="18" charset="0"/>
                            <a:ea typeface="ＭＳ Ｐゴシック" pitchFamily="34" charset="-128"/>
                          </a:rPr>
                          <m:t>)</m:t>
                        </m:r>
                      </m:e>
                    </m:func>
                    <m:r>
                      <a:rPr lang="en-US" b="0" i="1" smtClean="0">
                        <a:latin typeface="Cambria Math" panose="02040503050406030204" pitchFamily="18" charset="0"/>
                        <a:ea typeface="ＭＳ Ｐゴシック" pitchFamily="34" charset="-128"/>
                      </a:rPr>
                      <m:t>=</m:t>
                    </m:r>
                  </m:oMath>
                </a14:m>
                <a:r>
                  <a:rPr lang="en-US" dirty="0">
                    <a:ea typeface="ＭＳ Ｐゴシック" pitchFamily="34" charset="-128"/>
                  </a:rPr>
                  <a:t> TODO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MDP is unknown, we need to use TD-Learning.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cs typeface="Palatino"/>
                            </a:rPr>
                          </m:ctrlPr>
                        </m:sSubPr>
                        <m:e>
                          <m:r>
                            <a:rPr lang="en-US" sz="1200" b="0" i="1" smtClean="0">
                              <a:latin typeface="Cambria Math" panose="02040503050406030204" pitchFamily="18" charset="0"/>
                              <a:cs typeface="Palatino"/>
                            </a:rPr>
                            <m:t>𝑣</m:t>
                          </m:r>
                        </m:e>
                        <m:sub>
                          <m:r>
                            <a:rPr lang="en-US" sz="1200" i="1">
                              <a:latin typeface="Cambria Math" panose="02040503050406030204" pitchFamily="18" charset="0"/>
                              <a:cs typeface="Palatino"/>
                            </a:rPr>
                            <m:t>𝑘</m:t>
                          </m:r>
                          <m:r>
                            <a:rPr lang="en-US" sz="1200" i="1">
                              <a:latin typeface="Cambria Math" panose="02040503050406030204" pitchFamily="18" charset="0"/>
                              <a:cs typeface="Palatino"/>
                            </a:rPr>
                            <m:t>+1</m:t>
                          </m:r>
                        </m:sub>
                      </m:sSub>
                      <m:d>
                        <m:dPr>
                          <m:ctrlPr>
                            <a:rPr lang="en-US" sz="1200" i="1">
                              <a:latin typeface="Cambria Math" panose="02040503050406030204" pitchFamily="18" charset="0"/>
                              <a:cs typeface="Palatino"/>
                            </a:rPr>
                          </m:ctrlPr>
                        </m:dPr>
                        <m:e>
                          <m:r>
                            <a:rPr lang="en-US" sz="1200" i="1">
                              <a:latin typeface="Cambria Math" panose="02040503050406030204" pitchFamily="18" charset="0"/>
                              <a:cs typeface="Palatino"/>
                            </a:rPr>
                            <m:t>𝑠</m:t>
                          </m:r>
                        </m:e>
                      </m:d>
                      <m:r>
                        <a:rPr lang="en-US" sz="1200" b="0" i="1" smtClean="0">
                          <a:latin typeface="Cambria Math" panose="02040503050406030204" pitchFamily="18" charset="0"/>
                          <a:cs typeface="Palatino"/>
                        </a:rPr>
                        <m:t>=</m:t>
                      </m:r>
                      <m:func>
                        <m:funcPr>
                          <m:ctrlPr>
                            <a:rPr lang="en-US" sz="1200" i="1">
                              <a:latin typeface="Cambria Math" panose="02040503050406030204" pitchFamily="18" charset="0"/>
                              <a:cs typeface="Palatino"/>
                            </a:rPr>
                          </m:ctrlPr>
                        </m:funcPr>
                        <m:fName>
                          <m:limLow>
                            <m:limLowPr>
                              <m:ctrlPr>
                                <a:rPr lang="en-US" sz="1200" i="1" smtClean="0">
                                  <a:solidFill>
                                    <a:srgbClr val="C00000"/>
                                  </a:solidFill>
                                  <a:latin typeface="Cambria Math" panose="02040503050406030204" pitchFamily="18" charset="0"/>
                                  <a:cs typeface="Palatino"/>
                                </a:rPr>
                              </m:ctrlPr>
                            </m:limLowPr>
                            <m:e>
                              <m:r>
                                <m:rPr>
                                  <m:sty m:val="p"/>
                                </m:rPr>
                                <a:rPr lang="en-US" sz="1200">
                                  <a:solidFill>
                                    <a:srgbClr val="C00000"/>
                                  </a:solidFill>
                                  <a:latin typeface="Cambria Math" panose="02040503050406030204" pitchFamily="18" charset="0"/>
                                  <a:cs typeface="Palatino"/>
                                </a:rPr>
                                <m:t>max</m:t>
                              </m:r>
                            </m:e>
                            <m:lim>
                              <m:r>
                                <a:rPr lang="en-US" sz="1200" i="1">
                                  <a:solidFill>
                                    <a:srgbClr val="C00000"/>
                                  </a:solidFill>
                                  <a:latin typeface="Cambria Math" panose="02040503050406030204" pitchFamily="18" charset="0"/>
                                  <a:cs typeface="Palatino"/>
                                </a:rPr>
                                <m:t>𝑎</m:t>
                              </m:r>
                              <m:r>
                                <a:rPr lang="en-US" sz="1200" b="0" i="1" smtClean="0">
                                  <a:solidFill>
                                    <a:srgbClr val="C00000"/>
                                  </a:solidFill>
                                  <a:latin typeface="Cambria Math" panose="02040503050406030204" pitchFamily="18" charset="0"/>
                                  <a:cs typeface="Palatino"/>
                                </a:rPr>
                                <m:t>∈</m:t>
                              </m:r>
                              <m:r>
                                <a:rPr lang="en-US" sz="1200" b="0" i="1" smtClean="0">
                                  <a:solidFill>
                                    <a:srgbClr val="C00000"/>
                                  </a:solidFill>
                                  <a:latin typeface="Cambria Math" panose="02040503050406030204" pitchFamily="18" charset="0"/>
                                  <a:cs typeface="Palatino"/>
                                </a:rPr>
                                <m:t>𝐴</m:t>
                              </m:r>
                            </m:lim>
                          </m:limLow>
                        </m:fName>
                        <m:e>
                          <m:r>
                            <a:rPr lang="en-US" sz="1200" i="1">
                              <a:latin typeface="Cambria Math" panose="02040503050406030204" pitchFamily="18" charset="0"/>
                              <a:ea typeface="ＭＳ Ｐゴシック" pitchFamily="34" charset="-128"/>
                            </a:rPr>
                            <m:t>(</m:t>
                          </m:r>
                          <m:sSubSup>
                            <m:sSubSupPr>
                              <m:ctrlPr>
                                <a:rPr lang="en-US" sz="1200" i="1" smtClean="0">
                                  <a:latin typeface="Cambria Math" panose="02040503050406030204" pitchFamily="18" charset="0"/>
                                  <a:ea typeface="ＭＳ Ｐゴシック" pitchFamily="34" charset="-128"/>
                                </a:rPr>
                              </m:ctrlPr>
                            </m:sSubSupPr>
                            <m:e>
                              <m:r>
                                <a:rPr lang="en-US" sz="1200" i="1">
                                  <a:latin typeface="Cambria Math" panose="02040503050406030204" pitchFamily="18" charset="0"/>
                                  <a:ea typeface="ＭＳ Ｐゴシック" pitchFamily="34" charset="-128"/>
                                </a:rPr>
                                <m:t>𝑅</m:t>
                              </m:r>
                            </m:e>
                            <m:sub>
                              <m:r>
                                <a:rPr lang="en-US" sz="1200" i="1">
                                  <a:latin typeface="Cambria Math" panose="02040503050406030204" pitchFamily="18" charset="0"/>
                                  <a:ea typeface="ＭＳ Ｐゴシック" pitchFamily="34" charset="-128"/>
                                </a:rPr>
                                <m:t>𝑠</m:t>
                              </m:r>
                            </m:sub>
                            <m:sup>
                              <m:r>
                                <a:rPr lang="en-US" sz="1200" i="1">
                                  <a:latin typeface="Cambria Math" panose="02040503050406030204" pitchFamily="18" charset="0"/>
                                  <a:ea typeface="ＭＳ Ｐゴシック" pitchFamily="34" charset="-128"/>
                                </a:rPr>
                                <m:t>𝑎</m:t>
                              </m:r>
                            </m:sup>
                          </m:sSubSup>
                          <m:r>
                            <a:rPr lang="en-US" sz="1200" i="1">
                              <a:latin typeface="Cambria Math" panose="02040503050406030204" pitchFamily="18" charset="0"/>
                              <a:ea typeface="ＭＳ Ｐゴシック" pitchFamily="34" charset="-128"/>
                            </a:rPr>
                            <m:t>+</m:t>
                          </m:r>
                          <m:r>
                            <a:rPr lang="en-US" sz="1200" i="1">
                              <a:latin typeface="Cambria Math" panose="02040503050406030204" pitchFamily="18" charset="0"/>
                              <a:ea typeface="ＭＳ Ｐゴシック" pitchFamily="34" charset="-128"/>
                            </a:rPr>
                            <m:t>𝛾</m:t>
                          </m:r>
                          <m:nary>
                            <m:naryPr>
                              <m:chr m:val="∑"/>
                              <m:supHide m:val="on"/>
                              <m:ctrlPr>
                                <a:rPr lang="en-US" sz="1200" i="1">
                                  <a:latin typeface="Cambria Math" panose="02040503050406030204" pitchFamily="18" charset="0"/>
                                  <a:ea typeface="ＭＳ Ｐゴシック" pitchFamily="34" charset="-128"/>
                                </a:rPr>
                              </m:ctrlPr>
                            </m:naryPr>
                            <m:sub>
                              <m:sSup>
                                <m:sSupPr>
                                  <m:ctrlPr>
                                    <a:rPr lang="en-US" sz="1200" i="1">
                                      <a:latin typeface="Cambria Math" panose="02040503050406030204" pitchFamily="18" charset="0"/>
                                      <a:ea typeface="ＭＳ Ｐゴシック" pitchFamily="34" charset="-128"/>
                                    </a:rPr>
                                  </m:ctrlPr>
                                </m:sSupPr>
                                <m:e>
                                  <m:r>
                                    <a:rPr lang="en-US" sz="1200" i="1">
                                      <a:latin typeface="Cambria Math" panose="02040503050406030204" pitchFamily="18" charset="0"/>
                                      <a:ea typeface="ＭＳ Ｐゴシック" pitchFamily="34" charset="-128"/>
                                    </a:rPr>
                                    <m:t>𝑠</m:t>
                                  </m:r>
                                </m:e>
                                <m:sup>
                                  <m:r>
                                    <a:rPr lang="en-US" sz="1200" i="1">
                                      <a:latin typeface="Cambria Math" panose="02040503050406030204" pitchFamily="18" charset="0"/>
                                      <a:ea typeface="ＭＳ Ｐゴシック" pitchFamily="34" charset="-128"/>
                                    </a:rPr>
                                    <m:t>′</m:t>
                                  </m:r>
                                </m:sup>
                              </m:sSup>
                              <m:r>
                                <a:rPr lang="en-US" sz="1200" i="1">
                                  <a:latin typeface="Cambria Math" panose="02040503050406030204" pitchFamily="18" charset="0"/>
                                  <a:ea typeface="ＭＳ Ｐゴシック" pitchFamily="34" charset="-128"/>
                                </a:rPr>
                                <m:t>∈</m:t>
                              </m:r>
                              <m:r>
                                <a:rPr lang="en-US" sz="1200" i="1">
                                  <a:latin typeface="Cambria Math" panose="02040503050406030204" pitchFamily="18" charset="0"/>
                                  <a:ea typeface="ＭＳ Ｐゴシック" pitchFamily="34" charset="-128"/>
                                </a:rPr>
                                <m:t>𝑆</m:t>
                              </m:r>
                            </m:sub>
                            <m:sup/>
                            <m:e>
                              <m:sSubSup>
                                <m:sSubSupPr>
                                  <m:ctrlPr>
                                    <a:rPr lang="en-US" sz="1200" i="1">
                                      <a:latin typeface="Cambria Math" panose="02040503050406030204" pitchFamily="18" charset="0"/>
                                      <a:ea typeface="ＭＳ Ｐゴシック" pitchFamily="34" charset="-128"/>
                                    </a:rPr>
                                  </m:ctrlPr>
                                </m:sSubSupPr>
                                <m:e>
                                  <m:r>
                                    <a:rPr lang="en-US" sz="1200" i="1">
                                      <a:latin typeface="Cambria Math" panose="02040503050406030204" pitchFamily="18" charset="0"/>
                                      <a:ea typeface="ＭＳ Ｐゴシック" pitchFamily="34" charset="-128"/>
                                    </a:rPr>
                                    <m:t>𝑃</m:t>
                                  </m:r>
                                </m:e>
                                <m:sub>
                                  <m:r>
                                    <a:rPr lang="en-US" sz="1200" i="1">
                                      <a:latin typeface="Cambria Math" panose="02040503050406030204" pitchFamily="18" charset="0"/>
                                      <a:ea typeface="ＭＳ Ｐゴシック" pitchFamily="34" charset="-128"/>
                                    </a:rPr>
                                    <m:t>𝑠</m:t>
                                  </m:r>
                                  <m:sSup>
                                    <m:sSupPr>
                                      <m:ctrlPr>
                                        <a:rPr lang="en-US" sz="1200" i="1">
                                          <a:latin typeface="Cambria Math" panose="02040503050406030204" pitchFamily="18" charset="0"/>
                                          <a:ea typeface="ＭＳ Ｐゴシック" pitchFamily="34" charset="-128"/>
                                        </a:rPr>
                                      </m:ctrlPr>
                                    </m:sSupPr>
                                    <m:e>
                                      <m:r>
                                        <a:rPr lang="en-US" sz="1200" i="1">
                                          <a:latin typeface="Cambria Math" panose="02040503050406030204" pitchFamily="18" charset="0"/>
                                          <a:ea typeface="ＭＳ Ｐゴシック" pitchFamily="34" charset="-128"/>
                                        </a:rPr>
                                        <m:t>𝑠</m:t>
                                      </m:r>
                                    </m:e>
                                    <m:sup>
                                      <m:r>
                                        <a:rPr lang="en-US" sz="1200" i="1">
                                          <a:latin typeface="Cambria Math" panose="02040503050406030204" pitchFamily="18" charset="0"/>
                                          <a:ea typeface="ＭＳ Ｐゴシック" pitchFamily="34" charset="-128"/>
                                        </a:rPr>
                                        <m:t>′</m:t>
                                      </m:r>
                                    </m:sup>
                                  </m:sSup>
                                </m:sub>
                                <m:sup>
                                  <m:r>
                                    <a:rPr lang="en-US" sz="1200" i="1">
                                      <a:latin typeface="Cambria Math" panose="02040503050406030204" pitchFamily="18" charset="0"/>
                                      <a:ea typeface="ＭＳ Ｐゴシック" pitchFamily="34" charset="-128"/>
                                    </a:rPr>
                                    <m:t>𝑎</m:t>
                                  </m:r>
                                </m:sup>
                              </m:sSubSup>
                              <m:sSub>
                                <m:sSubPr>
                                  <m:ctrlPr>
                                    <a:rPr lang="en-US" sz="1200" i="1">
                                      <a:latin typeface="Cambria Math" panose="02040503050406030204" pitchFamily="18" charset="0"/>
                                      <a:ea typeface="ＭＳ Ｐゴシック" pitchFamily="34" charset="-128"/>
                                    </a:rPr>
                                  </m:ctrlPr>
                                </m:sSubPr>
                                <m:e>
                                  <m:r>
                                    <a:rPr lang="en-US" sz="1200" i="1">
                                      <a:latin typeface="Cambria Math" panose="02040503050406030204" pitchFamily="18" charset="0"/>
                                      <a:ea typeface="ＭＳ Ｐゴシック" pitchFamily="34" charset="-128"/>
                                    </a:rPr>
                                    <m:t>𝑣</m:t>
                                  </m:r>
                                </m:e>
                                <m:sub>
                                  <m:r>
                                    <a:rPr lang="en-US" sz="1200" i="1">
                                      <a:latin typeface="Cambria Math" panose="02040503050406030204" pitchFamily="18" charset="0"/>
                                      <a:ea typeface="ＭＳ Ｐゴシック" pitchFamily="34" charset="-128"/>
                                    </a:rPr>
                                    <m:t>𝑘</m:t>
                                  </m:r>
                                </m:sub>
                              </m:sSub>
                              <m:d>
                                <m:dPr>
                                  <m:ctrlPr>
                                    <a:rPr lang="en-US" sz="1200" i="1">
                                      <a:latin typeface="Cambria Math" panose="02040503050406030204" pitchFamily="18" charset="0"/>
                                      <a:ea typeface="ＭＳ Ｐゴシック" pitchFamily="34" charset="-128"/>
                                    </a:rPr>
                                  </m:ctrlPr>
                                </m:dPr>
                                <m:e>
                                  <m:sSup>
                                    <m:sSupPr>
                                      <m:ctrlPr>
                                        <a:rPr lang="en-US" sz="1200" i="1">
                                          <a:latin typeface="Cambria Math" panose="02040503050406030204" pitchFamily="18" charset="0"/>
                                          <a:ea typeface="ＭＳ Ｐゴシック" pitchFamily="34" charset="-128"/>
                                        </a:rPr>
                                      </m:ctrlPr>
                                    </m:sSupPr>
                                    <m:e>
                                      <m:r>
                                        <a:rPr lang="en-US" sz="1200" i="1">
                                          <a:latin typeface="Cambria Math" panose="02040503050406030204" pitchFamily="18" charset="0"/>
                                          <a:ea typeface="ＭＳ Ｐゴシック" pitchFamily="34" charset="-128"/>
                                        </a:rPr>
                                        <m:t>𝑠</m:t>
                                      </m:r>
                                    </m:e>
                                    <m:sup>
                                      <m:r>
                                        <a:rPr lang="en-US" sz="1200" i="1">
                                          <a:latin typeface="Cambria Math" panose="02040503050406030204" pitchFamily="18" charset="0"/>
                                          <a:ea typeface="ＭＳ Ｐゴシック" pitchFamily="34" charset="-128"/>
                                        </a:rPr>
                                        <m:t>′</m:t>
                                      </m:r>
                                    </m:sup>
                                  </m:sSup>
                                </m:e>
                              </m:d>
                            </m:e>
                          </m:nary>
                        </m:e>
                      </m:func>
                      <m:r>
                        <a:rPr lang="en-US" sz="1200" b="0" i="1" smtClean="0">
                          <a:latin typeface="Cambria Math" panose="02040503050406030204" pitchFamily="18" charset="0"/>
                          <a:cs typeface="Palatino"/>
                        </a:rPr>
                        <m:t>)</m:t>
                      </m:r>
                    </m:oMath>
                  </m:oMathPara>
                </a14:m>
                <a:endParaRPr lang="en-US" sz="1200" dirty="0">
                  <a:latin typeface="Palatino"/>
                  <a:cs typeface="Palatino"/>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endParaRPr lang="en-SE" dirty="0"/>
              </a:p>
            </p:txBody>
          </p:sp>
        </mc:Choice>
        <mc:Fallback xmlns="">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can compute value function based on its definition (suppose all other transitions have reward 0): Suppose we observe transitions (B, east, C, -2) and (C, east, D, -2). We can compute value function based on its definition (suppose all other transitions have reward 0):</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MDP is unknown, we need to use TD-Learning.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a:latin typeface="Cambria Math" panose="02040503050406030204" pitchFamily="18" charset="0"/>
                    <a:cs typeface="Palatino"/>
                  </a:rPr>
                  <a:t>𝑣_(</a:t>
                </a:r>
                <a:r>
                  <a:rPr lang="en-US" sz="1200" i="0">
                    <a:latin typeface="Cambria Math" panose="02040503050406030204" pitchFamily="18" charset="0"/>
                    <a:cs typeface="Palatino"/>
                  </a:rPr>
                  <a:t>𝑘+1) </a:t>
                </a:r>
                <a:r>
                  <a:rPr lang="en-US" sz="1200" i="0">
                    <a:latin typeface="Cambria Math" panose="02040503050406030204" pitchFamily="18" charset="0"/>
                  </a:rPr>
                  <a:t>(</a:t>
                </a:r>
                <a:r>
                  <a:rPr lang="en-US" sz="1200" i="0">
                    <a:latin typeface="Cambria Math" panose="02040503050406030204" pitchFamily="18" charset="0"/>
                    <a:cs typeface="Palatino"/>
                  </a:rPr>
                  <a:t>𝑠)</a:t>
                </a:r>
                <a:r>
                  <a:rPr lang="en-US" sz="1200" b="0" i="0">
                    <a:latin typeface="Cambria Math" panose="02040503050406030204" pitchFamily="18" charset="0"/>
                    <a:cs typeface="Palatino"/>
                  </a:rPr>
                  <a:t>=</a:t>
                </a:r>
                <a:r>
                  <a:rPr lang="en-US" sz="1200" i="0">
                    <a:solidFill>
                      <a:srgbClr val="C00000"/>
                    </a:solidFill>
                    <a:latin typeface="Cambria Math" panose="02040503050406030204" pitchFamily="18" charset="0"/>
                    <a:cs typeface="Palatino"/>
                  </a:rPr>
                  <a:t>max┬(𝑎</a:t>
                </a:r>
                <a:r>
                  <a:rPr lang="en-US" sz="1200" b="0" i="0">
                    <a:solidFill>
                      <a:srgbClr val="C00000"/>
                    </a:solidFill>
                    <a:latin typeface="Cambria Math" panose="02040503050406030204" pitchFamily="18" charset="0"/>
                    <a:cs typeface="Palatino"/>
                  </a:rPr>
                  <a:t>∈𝐴)⁡〖</a:t>
                </a:r>
                <a:r>
                  <a:rPr lang="en-US" sz="1200" i="0">
                    <a:latin typeface="Cambria Math" panose="02040503050406030204" pitchFamily="18" charset="0"/>
                    <a:ea typeface="ＭＳ Ｐゴシック" pitchFamily="34" charset="-128"/>
                  </a:rPr>
                  <a:t>(𝑅_𝑠^𝑎+𝛾∑_(𝑠^′∈𝑆)▒〖𝑃_(𝑠𝑠^′)^𝑎 𝑣_𝑘 (𝑠^′ ) 〗〗</a:t>
                </a:r>
                <a:r>
                  <a:rPr lang="en-US" sz="1200" b="0" i="0">
                    <a:latin typeface="Cambria Math" panose="02040503050406030204" pitchFamily="18" charset="0"/>
                    <a:cs typeface="Palatino"/>
                  </a:rPr>
                  <a:t>)</a:t>
                </a:r>
                <a:endParaRPr lang="en-US" sz="1200" dirty="0">
                  <a:latin typeface="Palatino"/>
                  <a:cs typeface="Palatino"/>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endParaRPr lang="en-SE" dirty="0"/>
              </a:p>
            </p:txBody>
          </p:sp>
        </mc:Fallback>
      </mc:AlternateContent>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51</a:t>
            </a:fld>
            <a:endParaRPr lang="en-US" altLang="zh-CN"/>
          </a:p>
        </p:txBody>
      </p:sp>
    </p:spTree>
    <p:extLst>
      <p:ext uri="{BB962C8B-B14F-4D97-AF65-F5344CB8AC3E}">
        <p14:creationId xmlns:p14="http://schemas.microsoft.com/office/powerpoint/2010/main" val="27339367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52</a:t>
            </a:fld>
            <a:endParaRPr lang="en-US" altLang="zh-CN"/>
          </a:p>
        </p:txBody>
      </p:sp>
    </p:spTree>
    <p:extLst>
      <p:ext uri="{BB962C8B-B14F-4D97-AF65-F5344CB8AC3E}">
        <p14:creationId xmlns:p14="http://schemas.microsoft.com/office/powerpoint/2010/main" val="17872891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ea typeface="ＭＳ Ｐゴシック" pitchFamily="34" charset="-128"/>
                  </a:rPr>
                  <a:t>(since all transitions </a:t>
                </a:r>
                <a14:m>
                  <m:oMath xmlns:m="http://schemas.openxmlformats.org/officeDocument/2006/math">
                    <m:r>
                      <a:rPr lang="en-US" b="0" i="1" smtClean="0">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𝑠</m:t>
                    </m:r>
                    <m:r>
                      <a:rPr lang="en-US" b="0" i="1" smtClean="0">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𝑎</m:t>
                    </m:r>
                    <m:r>
                      <a:rPr lang="en-US" b="0" i="1" smtClean="0">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𝑟</m:t>
                    </m:r>
                    <m:r>
                      <a:rPr lang="en-US" b="0" i="1" smtClean="0">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𝑠</m:t>
                    </m:r>
                    <m:r>
                      <a:rPr lang="en-US" b="0" i="1" smtClean="0">
                        <a:latin typeface="Cambria Math" panose="02040503050406030204" pitchFamily="18" charset="0"/>
                        <a:ea typeface="ＭＳ Ｐゴシック" pitchFamily="34" charset="-128"/>
                      </a:rPr>
                      <m:t>′)</m:t>
                    </m:r>
                  </m:oMath>
                </a14:m>
                <a:r>
                  <a:rPr lang="en-US" dirty="0">
                    <a:ea typeface="ＭＳ Ｐゴシック" pitchFamily="34" charset="-128"/>
                  </a:rPr>
                  <a:t> have the same reward </a:t>
                </a:r>
                <a14:m>
                  <m:oMath xmlns:m="http://schemas.openxmlformats.org/officeDocument/2006/math">
                    <m:r>
                      <a:rPr lang="en-US" i="1">
                        <a:latin typeface="Cambria Math" panose="02040503050406030204" pitchFamily="18" charset="0"/>
                        <a:ea typeface="ＭＳ Ｐゴシック" pitchFamily="34" charset="-128"/>
                      </a:rPr>
                      <m:t>𝑟</m:t>
                    </m:r>
                    <m:r>
                      <a:rPr lang="en-US" i="1">
                        <a:latin typeface="Cambria Math" panose="02040503050406030204" pitchFamily="18" charset="0"/>
                        <a:ea typeface="ＭＳ Ｐゴシック" pitchFamily="34" charset="-128"/>
                      </a:rPr>
                      <m:t>=−1</m:t>
                    </m:r>
                  </m:oMath>
                </a14:m>
                <a:r>
                  <a:rPr lang="en-US" dirty="0">
                    <a:ea typeface="ＭＳ Ｐゴシック" pitchFamily="34" charset="-128"/>
                  </a:rPr>
                  <a:t>, and Det. Env.) </a:t>
                </a:r>
              </a:p>
              <a:p>
                <a:pPr marL="0" marR="0" lvl="0" indent="0" algn="l" defTabSz="914400" rtl="0" eaLnBrk="0" fontAlgn="base" latinLnBrk="0" hangingPunct="0">
                  <a:lnSpc>
                    <a:spcPct val="100000"/>
                  </a:lnSpc>
                  <a:spcBef>
                    <a:spcPct val="3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ＭＳ Ｐゴシック" pitchFamily="34" charset="-128"/>
                        </a:rPr>
                        <m:t>=</m:t>
                      </m:r>
                      <m:func>
                        <m:funcPr>
                          <m:ctrlPr>
                            <a:rPr lang="en-US" b="0" i="1" smtClean="0">
                              <a:latin typeface="Cambria Math" panose="02040503050406030204" pitchFamily="18" charset="0"/>
                              <a:ea typeface="ＭＳ Ｐゴシック" pitchFamily="34" charset="-128"/>
                            </a:rPr>
                          </m:ctrlPr>
                        </m:funcPr>
                        <m:fName>
                          <m:r>
                            <m:rPr>
                              <m:sty m:val="p"/>
                            </m:rPr>
                            <a:rPr lang="en-US" b="0" i="0" smtClean="0">
                              <a:latin typeface="Cambria Math" panose="02040503050406030204" pitchFamily="18" charset="0"/>
                              <a:ea typeface="ＭＳ Ｐゴシック" pitchFamily="34" charset="-128"/>
                            </a:rPr>
                            <m:t>max</m:t>
                          </m:r>
                        </m:fName>
                        <m:e>
                          <m:r>
                            <a:rPr lang="en-US" b="0" i="1" smtClean="0">
                              <a:latin typeface="Cambria Math" panose="02040503050406030204" pitchFamily="18" charset="0"/>
                              <a:ea typeface="ＭＳ Ｐゴシック" pitchFamily="34" charset="-128"/>
                            </a:rPr>
                            <m:t>(</m:t>
                          </m:r>
                          <m:r>
                            <a:rPr lang="en-US" i="1" smtClean="0">
                              <a:latin typeface="Cambria Math" panose="02040503050406030204" pitchFamily="18" charset="0"/>
                              <a:ea typeface="ＭＳ Ｐゴシック" pitchFamily="34" charset="-128"/>
                            </a:rPr>
                            <m:t>𝑟</m:t>
                          </m:r>
                          <m:r>
                            <a:rPr lang="en-US" i="1">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b="0" i="1" smtClean="0">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0</m:t>
                              </m:r>
                            </m:sub>
                          </m:sSub>
                          <m:d>
                            <m:dPr>
                              <m:ctrlPr>
                                <a:rPr lang="en-US" i="1">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𝐵</m:t>
                              </m:r>
                            </m:e>
                          </m:d>
                          <m:r>
                            <a:rPr lang="en-US" b="0" i="1" smtClean="0">
                              <a:latin typeface="Cambria Math" panose="02040503050406030204" pitchFamily="18" charset="0"/>
                              <a:ea typeface="ＭＳ Ｐゴシック" pitchFamily="34" charset="-128"/>
                            </a:rPr>
                            <m:t>,</m:t>
                          </m:r>
                          <m:r>
                            <a:rPr lang="en-US" i="1" smtClean="0">
                              <a:latin typeface="Cambria Math" panose="02040503050406030204" pitchFamily="18" charset="0"/>
                              <a:ea typeface="ＭＳ Ｐゴシック" pitchFamily="34" charset="-128"/>
                            </a:rPr>
                            <m:t>𝑟</m:t>
                          </m:r>
                          <m:r>
                            <a:rPr lang="en-US" i="1">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b="0" i="1" smtClean="0">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0</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𝐷</m:t>
                              </m:r>
                            </m:e>
                          </m:d>
                          <m:r>
                            <a:rPr lang="en-US" b="0" i="1" smtClean="0">
                              <a:latin typeface="Cambria Math" panose="02040503050406030204" pitchFamily="18" charset="0"/>
                              <a:ea typeface="ＭＳ Ｐゴシック" pitchFamily="34" charset="-128"/>
                            </a:rPr>
                            <m:t>,</m:t>
                          </m:r>
                          <m:r>
                            <a:rPr lang="en-US" i="1" smtClean="0">
                              <a:latin typeface="Cambria Math" panose="02040503050406030204" pitchFamily="18" charset="0"/>
                              <a:ea typeface="ＭＳ Ｐゴシック" pitchFamily="34" charset="-128"/>
                            </a:rPr>
                            <m:t>𝑟</m:t>
                          </m:r>
                          <m:r>
                            <a:rPr lang="en-US" i="1">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b="0" i="1" smtClean="0">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0</m:t>
                              </m:r>
                            </m:sub>
                          </m:sSub>
                          <m:d>
                            <m:dPr>
                              <m:ctrlPr>
                                <a:rPr lang="en-US" i="1">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𝐴</m:t>
                              </m:r>
                            </m:e>
                          </m:d>
                          <m:r>
                            <a:rPr lang="en-US" b="0" i="1" smtClean="0">
                              <a:latin typeface="Cambria Math" panose="02040503050406030204" pitchFamily="18" charset="0"/>
                              <a:ea typeface="ＭＳ Ｐゴシック" pitchFamily="34" charset="-128"/>
                            </a:rPr>
                            <m:t>,</m:t>
                          </m:r>
                          <m:r>
                            <a:rPr lang="en-US" i="1" smtClean="0">
                              <a:latin typeface="Cambria Math" panose="02040503050406030204" pitchFamily="18" charset="0"/>
                              <a:ea typeface="ＭＳ Ｐゴシック" pitchFamily="34" charset="-128"/>
                            </a:rPr>
                            <m:t>𝑟</m:t>
                          </m:r>
                          <m:r>
                            <a:rPr lang="en-US" i="1">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b="0" i="1" smtClean="0">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0</m:t>
                              </m:r>
                            </m:sub>
                          </m:sSub>
                          <m:d>
                            <m:dPr>
                              <m:ctrlPr>
                                <a:rPr lang="en-US" i="1">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𝐸</m:t>
                              </m:r>
                            </m:e>
                          </m:d>
                        </m:e>
                      </m:func>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m:t>
                      </m:r>
                      <m:r>
                        <m:rPr>
                          <m:sty m:val="p"/>
                        </m:rPr>
                        <a:rPr lang="en-US" b="0" i="0" smtClean="0">
                          <a:latin typeface="Cambria Math" panose="02040503050406030204" pitchFamily="18" charset="0"/>
                          <a:ea typeface="ＭＳ Ｐゴシック" pitchFamily="34" charset="-128"/>
                        </a:rPr>
                        <m:t>max</m:t>
                      </m:r>
                      <m:r>
                        <a:rPr lang="en-US" b="0" i="1" smtClean="0">
                          <a:latin typeface="Cambria Math" panose="02040503050406030204" pitchFamily="18" charset="0"/>
                          <a:ea typeface="ＭＳ Ｐゴシック" pitchFamily="34" charset="-128"/>
                        </a:rPr>
                        <m:t>⁡(−1+0,−</m:t>
                      </m:r>
                      <m:r>
                        <a:rPr lang="en-US" b="0" i="1" smtClean="0">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10,−</m:t>
                      </m:r>
                      <m:r>
                        <a:rPr lang="en-US" b="0" i="1" smtClean="0">
                          <a:latin typeface="Cambria Math" panose="02040503050406030204" pitchFamily="18" charset="0"/>
                          <a:ea typeface="ＭＳ Ｐゴシック" pitchFamily="34" charset="-128"/>
                        </a:rPr>
                        <m:t>1−10</m:t>
                      </m:r>
                      <m:r>
                        <a:rPr lang="en-US" i="1">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1</m:t>
                      </m:r>
                      <m:r>
                        <a:rPr lang="en-US" i="1">
                          <a:latin typeface="Cambria Math" panose="02040503050406030204" pitchFamily="18" charset="0"/>
                          <a:ea typeface="ＭＳ Ｐゴシック" pitchFamily="34" charset="-128"/>
                        </a:rPr>
                        <m:t>+0</m:t>
                      </m:r>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rPr>
                        <m:t>=</m:t>
                      </m:r>
                      <m:r>
                        <a:rPr lang="en-US" b="0" i="1" smtClean="0">
                          <a:solidFill>
                            <a:srgbClr val="C00000"/>
                          </a:solidFill>
                          <a:latin typeface="Cambria Math" panose="02040503050406030204" pitchFamily="18" charset="0"/>
                        </a:rPr>
                        <m:t>9</m:t>
                      </m:r>
                    </m:oMath>
                  </m:oMathPara>
                </a14:m>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can compute value function based on its definition (suppose all other transitions have reward 0): Suppose we observe transitions (B, east, C, -2) and (C, east, D, -2). We can compute value function based on its definition (suppose all other transitions have reward 0):</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MDP is unknown, we need to use TD-Learning.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cs typeface="Palatino"/>
                            </a:rPr>
                          </m:ctrlPr>
                        </m:sSubPr>
                        <m:e>
                          <m:r>
                            <a:rPr lang="en-US" sz="1200" b="0" i="1" smtClean="0">
                              <a:latin typeface="Cambria Math" panose="02040503050406030204" pitchFamily="18" charset="0"/>
                              <a:cs typeface="Palatino"/>
                            </a:rPr>
                            <m:t>𝑣</m:t>
                          </m:r>
                        </m:e>
                        <m:sub>
                          <m:r>
                            <a:rPr lang="en-US" sz="1200" i="1">
                              <a:latin typeface="Cambria Math" panose="02040503050406030204" pitchFamily="18" charset="0"/>
                              <a:cs typeface="Palatino"/>
                            </a:rPr>
                            <m:t>𝑘</m:t>
                          </m:r>
                          <m:r>
                            <a:rPr lang="en-US" sz="1200" i="1">
                              <a:latin typeface="Cambria Math" panose="02040503050406030204" pitchFamily="18" charset="0"/>
                              <a:cs typeface="Palatino"/>
                            </a:rPr>
                            <m:t>+1</m:t>
                          </m:r>
                        </m:sub>
                      </m:sSub>
                      <m:d>
                        <m:dPr>
                          <m:ctrlPr>
                            <a:rPr lang="en-US" sz="1200" i="1">
                              <a:latin typeface="Cambria Math" panose="02040503050406030204" pitchFamily="18" charset="0"/>
                              <a:cs typeface="Palatino"/>
                            </a:rPr>
                          </m:ctrlPr>
                        </m:dPr>
                        <m:e>
                          <m:r>
                            <a:rPr lang="en-US" sz="1200" i="1">
                              <a:latin typeface="Cambria Math" panose="02040503050406030204" pitchFamily="18" charset="0"/>
                              <a:cs typeface="Palatino"/>
                            </a:rPr>
                            <m:t>𝑠</m:t>
                          </m:r>
                        </m:e>
                      </m:d>
                      <m:r>
                        <a:rPr lang="en-US" sz="1200" b="0" i="1" smtClean="0">
                          <a:latin typeface="Cambria Math" panose="02040503050406030204" pitchFamily="18" charset="0"/>
                          <a:cs typeface="Palatino"/>
                        </a:rPr>
                        <m:t>=</m:t>
                      </m:r>
                      <m:func>
                        <m:funcPr>
                          <m:ctrlPr>
                            <a:rPr lang="en-US" sz="1200" i="1">
                              <a:latin typeface="Cambria Math" panose="02040503050406030204" pitchFamily="18" charset="0"/>
                              <a:cs typeface="Palatino"/>
                            </a:rPr>
                          </m:ctrlPr>
                        </m:funcPr>
                        <m:fName>
                          <m:limLow>
                            <m:limLowPr>
                              <m:ctrlPr>
                                <a:rPr lang="en-US" sz="1200" i="1" smtClean="0">
                                  <a:solidFill>
                                    <a:srgbClr val="C00000"/>
                                  </a:solidFill>
                                  <a:latin typeface="Cambria Math" panose="02040503050406030204" pitchFamily="18" charset="0"/>
                                  <a:cs typeface="Palatino"/>
                                </a:rPr>
                              </m:ctrlPr>
                            </m:limLowPr>
                            <m:e>
                              <m:r>
                                <m:rPr>
                                  <m:sty m:val="p"/>
                                </m:rPr>
                                <a:rPr lang="en-US" sz="1200">
                                  <a:solidFill>
                                    <a:srgbClr val="C00000"/>
                                  </a:solidFill>
                                  <a:latin typeface="Cambria Math" panose="02040503050406030204" pitchFamily="18" charset="0"/>
                                  <a:cs typeface="Palatino"/>
                                </a:rPr>
                                <m:t>max</m:t>
                              </m:r>
                            </m:e>
                            <m:lim>
                              <m:r>
                                <a:rPr lang="en-US" sz="1200" i="1">
                                  <a:solidFill>
                                    <a:srgbClr val="C00000"/>
                                  </a:solidFill>
                                  <a:latin typeface="Cambria Math" panose="02040503050406030204" pitchFamily="18" charset="0"/>
                                  <a:cs typeface="Palatino"/>
                                </a:rPr>
                                <m:t>𝑎</m:t>
                              </m:r>
                              <m:r>
                                <a:rPr lang="en-US" sz="1200" b="0" i="1" smtClean="0">
                                  <a:solidFill>
                                    <a:srgbClr val="C00000"/>
                                  </a:solidFill>
                                  <a:latin typeface="Cambria Math" panose="02040503050406030204" pitchFamily="18" charset="0"/>
                                  <a:cs typeface="Palatino"/>
                                </a:rPr>
                                <m:t>∈</m:t>
                              </m:r>
                              <m:r>
                                <a:rPr lang="en-US" sz="1200" b="0" i="1" smtClean="0">
                                  <a:solidFill>
                                    <a:srgbClr val="C00000"/>
                                  </a:solidFill>
                                  <a:latin typeface="Cambria Math" panose="02040503050406030204" pitchFamily="18" charset="0"/>
                                  <a:cs typeface="Palatino"/>
                                </a:rPr>
                                <m:t>𝐴</m:t>
                              </m:r>
                            </m:lim>
                          </m:limLow>
                        </m:fName>
                        <m:e>
                          <m:r>
                            <a:rPr lang="en-US" sz="1200" i="1">
                              <a:latin typeface="Cambria Math" panose="02040503050406030204" pitchFamily="18" charset="0"/>
                              <a:ea typeface="ＭＳ Ｐゴシック" pitchFamily="34" charset="-128"/>
                            </a:rPr>
                            <m:t>(</m:t>
                          </m:r>
                          <m:sSubSup>
                            <m:sSubSupPr>
                              <m:ctrlPr>
                                <a:rPr lang="en-US" sz="1200" i="1" smtClean="0">
                                  <a:latin typeface="Cambria Math" panose="02040503050406030204" pitchFamily="18" charset="0"/>
                                  <a:ea typeface="ＭＳ Ｐゴシック" pitchFamily="34" charset="-128"/>
                                </a:rPr>
                              </m:ctrlPr>
                            </m:sSubSupPr>
                            <m:e>
                              <m:r>
                                <a:rPr lang="en-US" sz="1200" i="1">
                                  <a:latin typeface="Cambria Math" panose="02040503050406030204" pitchFamily="18" charset="0"/>
                                  <a:ea typeface="ＭＳ Ｐゴシック" pitchFamily="34" charset="-128"/>
                                </a:rPr>
                                <m:t>𝑅</m:t>
                              </m:r>
                            </m:e>
                            <m:sub>
                              <m:r>
                                <a:rPr lang="en-US" sz="1200" i="1">
                                  <a:latin typeface="Cambria Math" panose="02040503050406030204" pitchFamily="18" charset="0"/>
                                  <a:ea typeface="ＭＳ Ｐゴシック" pitchFamily="34" charset="-128"/>
                                </a:rPr>
                                <m:t>𝑠</m:t>
                              </m:r>
                            </m:sub>
                            <m:sup>
                              <m:r>
                                <a:rPr lang="en-US" sz="1200" i="1">
                                  <a:latin typeface="Cambria Math" panose="02040503050406030204" pitchFamily="18" charset="0"/>
                                  <a:ea typeface="ＭＳ Ｐゴシック" pitchFamily="34" charset="-128"/>
                                </a:rPr>
                                <m:t>𝑎</m:t>
                              </m:r>
                            </m:sup>
                          </m:sSubSup>
                          <m:r>
                            <a:rPr lang="en-US" sz="1200" i="1">
                              <a:latin typeface="Cambria Math" panose="02040503050406030204" pitchFamily="18" charset="0"/>
                              <a:ea typeface="ＭＳ Ｐゴシック" pitchFamily="34" charset="-128"/>
                            </a:rPr>
                            <m:t>+</m:t>
                          </m:r>
                          <m:r>
                            <a:rPr lang="en-US" sz="1200" i="1">
                              <a:latin typeface="Cambria Math" panose="02040503050406030204" pitchFamily="18" charset="0"/>
                              <a:ea typeface="ＭＳ Ｐゴシック" pitchFamily="34" charset="-128"/>
                            </a:rPr>
                            <m:t>𝛾</m:t>
                          </m:r>
                          <m:nary>
                            <m:naryPr>
                              <m:chr m:val="∑"/>
                              <m:supHide m:val="on"/>
                              <m:ctrlPr>
                                <a:rPr lang="en-US" sz="1200" i="1">
                                  <a:latin typeface="Cambria Math" panose="02040503050406030204" pitchFamily="18" charset="0"/>
                                  <a:ea typeface="ＭＳ Ｐゴシック" pitchFamily="34" charset="-128"/>
                                </a:rPr>
                              </m:ctrlPr>
                            </m:naryPr>
                            <m:sub>
                              <m:sSup>
                                <m:sSupPr>
                                  <m:ctrlPr>
                                    <a:rPr lang="en-US" sz="1200" i="1">
                                      <a:latin typeface="Cambria Math" panose="02040503050406030204" pitchFamily="18" charset="0"/>
                                      <a:ea typeface="ＭＳ Ｐゴシック" pitchFamily="34" charset="-128"/>
                                    </a:rPr>
                                  </m:ctrlPr>
                                </m:sSupPr>
                                <m:e>
                                  <m:r>
                                    <a:rPr lang="en-US" sz="1200" i="1">
                                      <a:latin typeface="Cambria Math" panose="02040503050406030204" pitchFamily="18" charset="0"/>
                                      <a:ea typeface="ＭＳ Ｐゴシック" pitchFamily="34" charset="-128"/>
                                    </a:rPr>
                                    <m:t>𝑠</m:t>
                                  </m:r>
                                </m:e>
                                <m:sup>
                                  <m:r>
                                    <a:rPr lang="en-US" sz="1200" i="1">
                                      <a:latin typeface="Cambria Math" panose="02040503050406030204" pitchFamily="18" charset="0"/>
                                      <a:ea typeface="ＭＳ Ｐゴシック" pitchFamily="34" charset="-128"/>
                                    </a:rPr>
                                    <m:t>′</m:t>
                                  </m:r>
                                </m:sup>
                              </m:sSup>
                              <m:r>
                                <a:rPr lang="en-US" sz="1200" i="1">
                                  <a:latin typeface="Cambria Math" panose="02040503050406030204" pitchFamily="18" charset="0"/>
                                  <a:ea typeface="ＭＳ Ｐゴシック" pitchFamily="34" charset="-128"/>
                                </a:rPr>
                                <m:t>∈</m:t>
                              </m:r>
                              <m:r>
                                <a:rPr lang="en-US" sz="1200" i="1">
                                  <a:latin typeface="Cambria Math" panose="02040503050406030204" pitchFamily="18" charset="0"/>
                                  <a:ea typeface="ＭＳ Ｐゴシック" pitchFamily="34" charset="-128"/>
                                </a:rPr>
                                <m:t>𝑆</m:t>
                              </m:r>
                            </m:sub>
                            <m:sup/>
                            <m:e>
                              <m:sSubSup>
                                <m:sSubSupPr>
                                  <m:ctrlPr>
                                    <a:rPr lang="en-US" sz="1200" i="1">
                                      <a:latin typeface="Cambria Math" panose="02040503050406030204" pitchFamily="18" charset="0"/>
                                      <a:ea typeface="ＭＳ Ｐゴシック" pitchFamily="34" charset="-128"/>
                                    </a:rPr>
                                  </m:ctrlPr>
                                </m:sSubSupPr>
                                <m:e>
                                  <m:r>
                                    <a:rPr lang="en-US" sz="1200" i="1">
                                      <a:latin typeface="Cambria Math" panose="02040503050406030204" pitchFamily="18" charset="0"/>
                                      <a:ea typeface="ＭＳ Ｐゴシック" pitchFamily="34" charset="-128"/>
                                    </a:rPr>
                                    <m:t>𝑃</m:t>
                                  </m:r>
                                </m:e>
                                <m:sub>
                                  <m:r>
                                    <a:rPr lang="en-US" sz="1200" i="1">
                                      <a:latin typeface="Cambria Math" panose="02040503050406030204" pitchFamily="18" charset="0"/>
                                      <a:ea typeface="ＭＳ Ｐゴシック" pitchFamily="34" charset="-128"/>
                                    </a:rPr>
                                    <m:t>𝑠</m:t>
                                  </m:r>
                                  <m:sSup>
                                    <m:sSupPr>
                                      <m:ctrlPr>
                                        <a:rPr lang="en-US" sz="1200" i="1">
                                          <a:latin typeface="Cambria Math" panose="02040503050406030204" pitchFamily="18" charset="0"/>
                                          <a:ea typeface="ＭＳ Ｐゴシック" pitchFamily="34" charset="-128"/>
                                        </a:rPr>
                                      </m:ctrlPr>
                                    </m:sSupPr>
                                    <m:e>
                                      <m:r>
                                        <a:rPr lang="en-US" sz="1200" i="1">
                                          <a:latin typeface="Cambria Math" panose="02040503050406030204" pitchFamily="18" charset="0"/>
                                          <a:ea typeface="ＭＳ Ｐゴシック" pitchFamily="34" charset="-128"/>
                                        </a:rPr>
                                        <m:t>𝑠</m:t>
                                      </m:r>
                                    </m:e>
                                    <m:sup>
                                      <m:r>
                                        <a:rPr lang="en-US" sz="1200" i="1">
                                          <a:latin typeface="Cambria Math" panose="02040503050406030204" pitchFamily="18" charset="0"/>
                                          <a:ea typeface="ＭＳ Ｐゴシック" pitchFamily="34" charset="-128"/>
                                        </a:rPr>
                                        <m:t>′</m:t>
                                      </m:r>
                                    </m:sup>
                                  </m:sSup>
                                </m:sub>
                                <m:sup>
                                  <m:r>
                                    <a:rPr lang="en-US" sz="1200" i="1">
                                      <a:latin typeface="Cambria Math" panose="02040503050406030204" pitchFamily="18" charset="0"/>
                                      <a:ea typeface="ＭＳ Ｐゴシック" pitchFamily="34" charset="-128"/>
                                    </a:rPr>
                                    <m:t>𝑎</m:t>
                                  </m:r>
                                </m:sup>
                              </m:sSubSup>
                              <m:sSub>
                                <m:sSubPr>
                                  <m:ctrlPr>
                                    <a:rPr lang="en-US" sz="1200" i="1">
                                      <a:latin typeface="Cambria Math" panose="02040503050406030204" pitchFamily="18" charset="0"/>
                                      <a:ea typeface="ＭＳ Ｐゴシック" pitchFamily="34" charset="-128"/>
                                    </a:rPr>
                                  </m:ctrlPr>
                                </m:sSubPr>
                                <m:e>
                                  <m:r>
                                    <a:rPr lang="en-US" sz="1200" i="1">
                                      <a:latin typeface="Cambria Math" panose="02040503050406030204" pitchFamily="18" charset="0"/>
                                      <a:ea typeface="ＭＳ Ｐゴシック" pitchFamily="34" charset="-128"/>
                                    </a:rPr>
                                    <m:t>𝑣</m:t>
                                  </m:r>
                                </m:e>
                                <m:sub>
                                  <m:r>
                                    <a:rPr lang="en-US" sz="1200" i="1">
                                      <a:latin typeface="Cambria Math" panose="02040503050406030204" pitchFamily="18" charset="0"/>
                                      <a:ea typeface="ＭＳ Ｐゴシック" pitchFamily="34" charset="-128"/>
                                    </a:rPr>
                                    <m:t>𝑘</m:t>
                                  </m:r>
                                </m:sub>
                              </m:sSub>
                              <m:d>
                                <m:dPr>
                                  <m:ctrlPr>
                                    <a:rPr lang="en-US" sz="1200" i="1">
                                      <a:latin typeface="Cambria Math" panose="02040503050406030204" pitchFamily="18" charset="0"/>
                                      <a:ea typeface="ＭＳ Ｐゴシック" pitchFamily="34" charset="-128"/>
                                    </a:rPr>
                                  </m:ctrlPr>
                                </m:dPr>
                                <m:e>
                                  <m:sSup>
                                    <m:sSupPr>
                                      <m:ctrlPr>
                                        <a:rPr lang="en-US" sz="1200" i="1">
                                          <a:latin typeface="Cambria Math" panose="02040503050406030204" pitchFamily="18" charset="0"/>
                                          <a:ea typeface="ＭＳ Ｐゴシック" pitchFamily="34" charset="-128"/>
                                        </a:rPr>
                                      </m:ctrlPr>
                                    </m:sSupPr>
                                    <m:e>
                                      <m:r>
                                        <a:rPr lang="en-US" sz="1200" i="1">
                                          <a:latin typeface="Cambria Math" panose="02040503050406030204" pitchFamily="18" charset="0"/>
                                          <a:ea typeface="ＭＳ Ｐゴシック" pitchFamily="34" charset="-128"/>
                                        </a:rPr>
                                        <m:t>𝑠</m:t>
                                      </m:r>
                                    </m:e>
                                    <m:sup>
                                      <m:r>
                                        <a:rPr lang="en-US" sz="1200" i="1">
                                          <a:latin typeface="Cambria Math" panose="02040503050406030204" pitchFamily="18" charset="0"/>
                                          <a:ea typeface="ＭＳ Ｐゴシック" pitchFamily="34" charset="-128"/>
                                        </a:rPr>
                                        <m:t>′</m:t>
                                      </m:r>
                                    </m:sup>
                                  </m:sSup>
                                </m:e>
                              </m:d>
                            </m:e>
                          </m:nary>
                        </m:e>
                      </m:func>
                      <m:r>
                        <a:rPr lang="en-US" sz="1200" b="0" i="1" smtClean="0">
                          <a:latin typeface="Cambria Math" panose="02040503050406030204" pitchFamily="18" charset="0"/>
                          <a:cs typeface="Palatino"/>
                        </a:rPr>
                        <m:t>)</m:t>
                      </m:r>
                    </m:oMath>
                  </m:oMathPara>
                </a14:m>
                <a:endParaRPr lang="en-US" sz="1200" dirty="0">
                  <a:latin typeface="Palatino"/>
                  <a:cs typeface="Palatino"/>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endParaRPr lang="en-SE" dirty="0"/>
              </a:p>
            </p:txBody>
          </p:sp>
        </mc:Choice>
        <mc:Fallback xmlns="">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can compute value function based on its definition (suppose all other transitions have reward 0): Suppose we observe transitions (B, east, C, -2) and (C, east, D, -2). We can compute value function based on its definition (suppose all other transitions have reward 0):</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MDP is unknown, we need to use TD-Learning.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a:latin typeface="Cambria Math" panose="02040503050406030204" pitchFamily="18" charset="0"/>
                    <a:cs typeface="Palatino"/>
                  </a:rPr>
                  <a:t>𝑣_(</a:t>
                </a:r>
                <a:r>
                  <a:rPr lang="en-US" sz="1200" i="0">
                    <a:latin typeface="Cambria Math" panose="02040503050406030204" pitchFamily="18" charset="0"/>
                    <a:cs typeface="Palatino"/>
                  </a:rPr>
                  <a:t>𝑘+1) </a:t>
                </a:r>
                <a:r>
                  <a:rPr lang="en-US" sz="1200" i="0">
                    <a:latin typeface="Cambria Math" panose="02040503050406030204" pitchFamily="18" charset="0"/>
                  </a:rPr>
                  <a:t>(</a:t>
                </a:r>
                <a:r>
                  <a:rPr lang="en-US" sz="1200" i="0">
                    <a:latin typeface="Cambria Math" panose="02040503050406030204" pitchFamily="18" charset="0"/>
                    <a:cs typeface="Palatino"/>
                  </a:rPr>
                  <a:t>𝑠)</a:t>
                </a:r>
                <a:r>
                  <a:rPr lang="en-US" sz="1200" b="0" i="0">
                    <a:latin typeface="Cambria Math" panose="02040503050406030204" pitchFamily="18" charset="0"/>
                    <a:cs typeface="Palatino"/>
                  </a:rPr>
                  <a:t>=</a:t>
                </a:r>
                <a:r>
                  <a:rPr lang="en-US" sz="1200" i="0">
                    <a:solidFill>
                      <a:srgbClr val="C00000"/>
                    </a:solidFill>
                    <a:latin typeface="Cambria Math" panose="02040503050406030204" pitchFamily="18" charset="0"/>
                    <a:cs typeface="Palatino"/>
                  </a:rPr>
                  <a:t>max┬(𝑎</a:t>
                </a:r>
                <a:r>
                  <a:rPr lang="en-US" sz="1200" b="0" i="0">
                    <a:solidFill>
                      <a:srgbClr val="C00000"/>
                    </a:solidFill>
                    <a:latin typeface="Cambria Math" panose="02040503050406030204" pitchFamily="18" charset="0"/>
                    <a:cs typeface="Palatino"/>
                  </a:rPr>
                  <a:t>∈𝐴)⁡〖</a:t>
                </a:r>
                <a:r>
                  <a:rPr lang="en-US" sz="1200" i="0">
                    <a:latin typeface="Cambria Math" panose="02040503050406030204" pitchFamily="18" charset="0"/>
                    <a:ea typeface="ＭＳ Ｐゴシック" pitchFamily="34" charset="-128"/>
                  </a:rPr>
                  <a:t>(𝑅_𝑠^𝑎+𝛾∑_(𝑠^′∈𝑆)▒〖𝑃_(𝑠𝑠^′)^𝑎 𝑣_𝑘 (𝑠^′ ) 〗〗</a:t>
                </a:r>
                <a:r>
                  <a:rPr lang="en-US" sz="1200" b="0" i="0">
                    <a:latin typeface="Cambria Math" panose="02040503050406030204" pitchFamily="18" charset="0"/>
                    <a:cs typeface="Palatino"/>
                  </a:rPr>
                  <a:t>)</a:t>
                </a:r>
                <a:endParaRPr lang="en-US" sz="1200" dirty="0">
                  <a:latin typeface="Palatino"/>
                  <a:cs typeface="Palatino"/>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endParaRPr lang="en-SE" dirty="0"/>
              </a:p>
            </p:txBody>
          </p:sp>
        </mc:Fallback>
      </mc:AlternateContent>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53</a:t>
            </a:fld>
            <a:endParaRPr lang="en-US" altLang="zh-CN"/>
          </a:p>
        </p:txBody>
      </p:sp>
    </p:spTree>
    <p:extLst>
      <p:ext uri="{BB962C8B-B14F-4D97-AF65-F5344CB8AC3E}">
        <p14:creationId xmlns:p14="http://schemas.microsoft.com/office/powerpoint/2010/main" val="36144361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ea typeface="ＭＳ Ｐゴシック" pitchFamily="34" charset="-128"/>
                  </a:rPr>
                  <a:t>(since all transitions </a:t>
                </a:r>
                <a14:m>
                  <m:oMath xmlns:m="http://schemas.openxmlformats.org/officeDocument/2006/math">
                    <m:r>
                      <a:rPr lang="en-US" b="0" i="1" smtClean="0">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𝑠</m:t>
                    </m:r>
                    <m:r>
                      <a:rPr lang="en-US" b="0" i="1" smtClean="0">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𝑎</m:t>
                    </m:r>
                    <m:r>
                      <a:rPr lang="en-US" b="0" i="1" smtClean="0">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𝑟</m:t>
                    </m:r>
                    <m:r>
                      <a:rPr lang="en-US" b="0" i="1" smtClean="0">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𝑠</m:t>
                    </m:r>
                    <m:r>
                      <a:rPr lang="en-US" b="0" i="1" smtClean="0">
                        <a:latin typeface="Cambria Math" panose="02040503050406030204" pitchFamily="18" charset="0"/>
                        <a:ea typeface="ＭＳ Ｐゴシック" pitchFamily="34" charset="-128"/>
                      </a:rPr>
                      <m:t>′)</m:t>
                    </m:r>
                  </m:oMath>
                </a14:m>
                <a:r>
                  <a:rPr lang="en-US" dirty="0">
                    <a:ea typeface="ＭＳ Ｐゴシック" pitchFamily="34" charset="-128"/>
                  </a:rPr>
                  <a:t> have the same reward </a:t>
                </a:r>
                <a14:m>
                  <m:oMath xmlns:m="http://schemas.openxmlformats.org/officeDocument/2006/math">
                    <m:r>
                      <a:rPr lang="en-US" i="1">
                        <a:latin typeface="Cambria Math" panose="02040503050406030204" pitchFamily="18" charset="0"/>
                        <a:ea typeface="ＭＳ Ｐゴシック" pitchFamily="34" charset="-128"/>
                      </a:rPr>
                      <m:t>𝑟</m:t>
                    </m:r>
                    <m:r>
                      <a:rPr lang="en-US" i="1">
                        <a:latin typeface="Cambria Math" panose="02040503050406030204" pitchFamily="18" charset="0"/>
                        <a:ea typeface="ＭＳ Ｐゴシック" pitchFamily="34" charset="-128"/>
                      </a:rPr>
                      <m:t>=−1</m:t>
                    </m:r>
                  </m:oMath>
                </a14:m>
                <a:r>
                  <a:rPr lang="en-US" dirty="0">
                    <a:ea typeface="ＭＳ Ｐゴシック" pitchFamily="34" charset="-128"/>
                  </a:rPr>
                  <a:t>, and Det. Env.) </a:t>
                </a:r>
              </a:p>
              <a:p>
                <a:pPr marL="0" marR="0" lvl="0" indent="0" algn="l" defTabSz="914400" rtl="0" eaLnBrk="0" fontAlgn="base" latinLnBrk="0" hangingPunct="0">
                  <a:lnSpc>
                    <a:spcPct val="100000"/>
                  </a:lnSpc>
                  <a:spcBef>
                    <a:spcPct val="3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ＭＳ Ｐゴシック" pitchFamily="34" charset="-128"/>
                        </a:rPr>
                        <m:t>=</m:t>
                      </m:r>
                      <m:func>
                        <m:funcPr>
                          <m:ctrlPr>
                            <a:rPr lang="en-US" b="0" i="1" smtClean="0">
                              <a:latin typeface="Cambria Math" panose="02040503050406030204" pitchFamily="18" charset="0"/>
                              <a:ea typeface="ＭＳ Ｐゴシック" pitchFamily="34" charset="-128"/>
                            </a:rPr>
                          </m:ctrlPr>
                        </m:funcPr>
                        <m:fName>
                          <m:r>
                            <m:rPr>
                              <m:sty m:val="p"/>
                            </m:rPr>
                            <a:rPr lang="en-US" b="0" i="0" smtClean="0">
                              <a:latin typeface="Cambria Math" panose="02040503050406030204" pitchFamily="18" charset="0"/>
                              <a:ea typeface="ＭＳ Ｐゴシック" pitchFamily="34" charset="-128"/>
                            </a:rPr>
                            <m:t>max</m:t>
                          </m:r>
                        </m:fName>
                        <m:e>
                          <m:r>
                            <a:rPr lang="en-US" b="0" i="1" smtClean="0">
                              <a:latin typeface="Cambria Math" panose="02040503050406030204" pitchFamily="18" charset="0"/>
                              <a:ea typeface="ＭＳ Ｐゴシック" pitchFamily="34" charset="-128"/>
                            </a:rPr>
                            <m:t>(</m:t>
                          </m:r>
                          <m:r>
                            <a:rPr lang="en-US" i="1" smtClean="0">
                              <a:latin typeface="Cambria Math" panose="02040503050406030204" pitchFamily="18" charset="0"/>
                              <a:ea typeface="ＭＳ Ｐゴシック" pitchFamily="34" charset="-128"/>
                            </a:rPr>
                            <m:t>𝑟</m:t>
                          </m:r>
                          <m:r>
                            <a:rPr lang="en-US" i="1">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b="0" i="1" smtClean="0">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0</m:t>
                              </m:r>
                            </m:sub>
                          </m:sSub>
                          <m:d>
                            <m:dPr>
                              <m:ctrlPr>
                                <a:rPr lang="en-US" i="1">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𝐵</m:t>
                              </m:r>
                            </m:e>
                          </m:d>
                          <m:r>
                            <a:rPr lang="en-US" b="0" i="1" smtClean="0">
                              <a:latin typeface="Cambria Math" panose="02040503050406030204" pitchFamily="18" charset="0"/>
                              <a:ea typeface="ＭＳ Ｐゴシック" pitchFamily="34" charset="-128"/>
                            </a:rPr>
                            <m:t>,</m:t>
                          </m:r>
                          <m:r>
                            <a:rPr lang="en-US" i="1" smtClean="0">
                              <a:latin typeface="Cambria Math" panose="02040503050406030204" pitchFamily="18" charset="0"/>
                              <a:ea typeface="ＭＳ Ｐゴシック" pitchFamily="34" charset="-128"/>
                            </a:rPr>
                            <m:t>𝑟</m:t>
                          </m:r>
                          <m:r>
                            <a:rPr lang="en-US" i="1">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b="0" i="1" smtClean="0">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0</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𝐷</m:t>
                              </m:r>
                            </m:e>
                          </m:d>
                          <m:r>
                            <a:rPr lang="en-US" b="0" i="1" smtClean="0">
                              <a:latin typeface="Cambria Math" panose="02040503050406030204" pitchFamily="18" charset="0"/>
                              <a:ea typeface="ＭＳ Ｐゴシック" pitchFamily="34" charset="-128"/>
                            </a:rPr>
                            <m:t>,</m:t>
                          </m:r>
                          <m:r>
                            <a:rPr lang="en-US" i="1" smtClean="0">
                              <a:latin typeface="Cambria Math" panose="02040503050406030204" pitchFamily="18" charset="0"/>
                              <a:ea typeface="ＭＳ Ｐゴシック" pitchFamily="34" charset="-128"/>
                            </a:rPr>
                            <m:t>𝑟</m:t>
                          </m:r>
                          <m:r>
                            <a:rPr lang="en-US" i="1">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b="0" i="1" smtClean="0">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0</m:t>
                              </m:r>
                            </m:sub>
                          </m:sSub>
                          <m:d>
                            <m:dPr>
                              <m:ctrlPr>
                                <a:rPr lang="en-US" i="1">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𝐴</m:t>
                              </m:r>
                            </m:e>
                          </m:d>
                          <m:r>
                            <a:rPr lang="en-US" b="0" i="1" smtClean="0">
                              <a:latin typeface="Cambria Math" panose="02040503050406030204" pitchFamily="18" charset="0"/>
                              <a:ea typeface="ＭＳ Ｐゴシック" pitchFamily="34" charset="-128"/>
                            </a:rPr>
                            <m:t>,</m:t>
                          </m:r>
                          <m:r>
                            <a:rPr lang="en-US" i="1" smtClean="0">
                              <a:latin typeface="Cambria Math" panose="02040503050406030204" pitchFamily="18" charset="0"/>
                              <a:ea typeface="ＭＳ Ｐゴシック" pitchFamily="34" charset="-128"/>
                            </a:rPr>
                            <m:t>𝑟</m:t>
                          </m:r>
                          <m:r>
                            <a:rPr lang="en-US" i="1">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b="0" i="1" smtClean="0">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0</m:t>
                              </m:r>
                            </m:sub>
                          </m:sSub>
                          <m:d>
                            <m:dPr>
                              <m:ctrlPr>
                                <a:rPr lang="en-US" i="1">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𝐸</m:t>
                              </m:r>
                            </m:e>
                          </m:d>
                        </m:e>
                      </m:func>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m:t>
                      </m:r>
                      <m:r>
                        <m:rPr>
                          <m:sty m:val="p"/>
                        </m:rPr>
                        <a:rPr lang="en-US" b="0" i="0" smtClean="0">
                          <a:latin typeface="Cambria Math" panose="02040503050406030204" pitchFamily="18" charset="0"/>
                          <a:ea typeface="ＭＳ Ｐゴシック" pitchFamily="34" charset="-128"/>
                        </a:rPr>
                        <m:t>max</m:t>
                      </m:r>
                      <m:r>
                        <a:rPr lang="en-US" b="0" i="1" smtClean="0">
                          <a:latin typeface="Cambria Math" panose="02040503050406030204" pitchFamily="18" charset="0"/>
                          <a:ea typeface="ＭＳ Ｐゴシック" pitchFamily="34" charset="-128"/>
                        </a:rPr>
                        <m:t>⁡(−1+0,−</m:t>
                      </m:r>
                      <m:r>
                        <a:rPr lang="en-US" b="0" i="1" smtClean="0">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10,−</m:t>
                      </m:r>
                      <m:r>
                        <a:rPr lang="en-US" b="0" i="1" smtClean="0">
                          <a:latin typeface="Cambria Math" panose="02040503050406030204" pitchFamily="18" charset="0"/>
                          <a:ea typeface="ＭＳ Ｐゴシック" pitchFamily="34" charset="-128"/>
                        </a:rPr>
                        <m:t>1−10</m:t>
                      </m:r>
                      <m:r>
                        <a:rPr lang="en-US" i="1">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1</m:t>
                      </m:r>
                      <m:r>
                        <a:rPr lang="en-US" i="1">
                          <a:latin typeface="Cambria Math" panose="02040503050406030204" pitchFamily="18" charset="0"/>
                          <a:ea typeface="ＭＳ Ｐゴシック" pitchFamily="34" charset="-128"/>
                        </a:rPr>
                        <m:t>+0</m:t>
                      </m:r>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rPr>
                        <m:t>=</m:t>
                      </m:r>
                      <m:r>
                        <a:rPr lang="en-US" b="0" i="1" smtClean="0">
                          <a:solidFill>
                            <a:srgbClr val="C00000"/>
                          </a:solidFill>
                          <a:latin typeface="Cambria Math" panose="02040503050406030204" pitchFamily="18" charset="0"/>
                        </a:rPr>
                        <m:t>9</m:t>
                      </m:r>
                    </m:oMath>
                  </m:oMathPara>
                </a14:m>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can compute value function based on its definition (suppose all other transitions have reward 0): Suppose we observe transitions (B, east, C, -2) and (C, east, D, -2). We can compute value function based on its definition (suppose all other transitions have reward 0):</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MDP is unknown, we need to use TD-Learning.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cs typeface="Palatino"/>
                            </a:rPr>
                          </m:ctrlPr>
                        </m:sSubPr>
                        <m:e>
                          <m:r>
                            <a:rPr lang="en-US" sz="1200" b="0" i="1" smtClean="0">
                              <a:latin typeface="Cambria Math" panose="02040503050406030204" pitchFamily="18" charset="0"/>
                              <a:cs typeface="Palatino"/>
                            </a:rPr>
                            <m:t>𝑣</m:t>
                          </m:r>
                        </m:e>
                        <m:sub>
                          <m:r>
                            <a:rPr lang="en-US" sz="1200" i="1">
                              <a:latin typeface="Cambria Math" panose="02040503050406030204" pitchFamily="18" charset="0"/>
                              <a:cs typeface="Palatino"/>
                            </a:rPr>
                            <m:t>𝑘</m:t>
                          </m:r>
                          <m:r>
                            <a:rPr lang="en-US" sz="1200" i="1">
                              <a:latin typeface="Cambria Math" panose="02040503050406030204" pitchFamily="18" charset="0"/>
                              <a:cs typeface="Palatino"/>
                            </a:rPr>
                            <m:t>+1</m:t>
                          </m:r>
                        </m:sub>
                      </m:sSub>
                      <m:d>
                        <m:dPr>
                          <m:ctrlPr>
                            <a:rPr lang="en-US" sz="1200" i="1">
                              <a:latin typeface="Cambria Math" panose="02040503050406030204" pitchFamily="18" charset="0"/>
                              <a:cs typeface="Palatino"/>
                            </a:rPr>
                          </m:ctrlPr>
                        </m:dPr>
                        <m:e>
                          <m:r>
                            <a:rPr lang="en-US" sz="1200" i="1">
                              <a:latin typeface="Cambria Math" panose="02040503050406030204" pitchFamily="18" charset="0"/>
                              <a:cs typeface="Palatino"/>
                            </a:rPr>
                            <m:t>𝑠</m:t>
                          </m:r>
                        </m:e>
                      </m:d>
                      <m:r>
                        <a:rPr lang="en-US" sz="1200" b="0" i="1" smtClean="0">
                          <a:latin typeface="Cambria Math" panose="02040503050406030204" pitchFamily="18" charset="0"/>
                          <a:cs typeface="Palatino"/>
                        </a:rPr>
                        <m:t>=</m:t>
                      </m:r>
                      <m:func>
                        <m:funcPr>
                          <m:ctrlPr>
                            <a:rPr lang="en-US" sz="1200" i="1">
                              <a:latin typeface="Cambria Math" panose="02040503050406030204" pitchFamily="18" charset="0"/>
                              <a:cs typeface="Palatino"/>
                            </a:rPr>
                          </m:ctrlPr>
                        </m:funcPr>
                        <m:fName>
                          <m:limLow>
                            <m:limLowPr>
                              <m:ctrlPr>
                                <a:rPr lang="en-US" sz="1200" i="1" smtClean="0">
                                  <a:solidFill>
                                    <a:srgbClr val="C00000"/>
                                  </a:solidFill>
                                  <a:latin typeface="Cambria Math" panose="02040503050406030204" pitchFamily="18" charset="0"/>
                                  <a:cs typeface="Palatino"/>
                                </a:rPr>
                              </m:ctrlPr>
                            </m:limLowPr>
                            <m:e>
                              <m:r>
                                <m:rPr>
                                  <m:sty m:val="p"/>
                                </m:rPr>
                                <a:rPr lang="en-US" sz="1200">
                                  <a:solidFill>
                                    <a:srgbClr val="C00000"/>
                                  </a:solidFill>
                                  <a:latin typeface="Cambria Math" panose="02040503050406030204" pitchFamily="18" charset="0"/>
                                  <a:cs typeface="Palatino"/>
                                </a:rPr>
                                <m:t>max</m:t>
                              </m:r>
                            </m:e>
                            <m:lim>
                              <m:r>
                                <a:rPr lang="en-US" sz="1200" i="1">
                                  <a:solidFill>
                                    <a:srgbClr val="C00000"/>
                                  </a:solidFill>
                                  <a:latin typeface="Cambria Math" panose="02040503050406030204" pitchFamily="18" charset="0"/>
                                  <a:cs typeface="Palatino"/>
                                </a:rPr>
                                <m:t>𝑎</m:t>
                              </m:r>
                              <m:r>
                                <a:rPr lang="en-US" sz="1200" b="0" i="1" smtClean="0">
                                  <a:solidFill>
                                    <a:srgbClr val="C00000"/>
                                  </a:solidFill>
                                  <a:latin typeface="Cambria Math" panose="02040503050406030204" pitchFamily="18" charset="0"/>
                                  <a:cs typeface="Palatino"/>
                                </a:rPr>
                                <m:t>∈</m:t>
                              </m:r>
                              <m:r>
                                <a:rPr lang="en-US" sz="1200" b="0" i="1" smtClean="0">
                                  <a:solidFill>
                                    <a:srgbClr val="C00000"/>
                                  </a:solidFill>
                                  <a:latin typeface="Cambria Math" panose="02040503050406030204" pitchFamily="18" charset="0"/>
                                  <a:cs typeface="Palatino"/>
                                </a:rPr>
                                <m:t>𝐴</m:t>
                              </m:r>
                            </m:lim>
                          </m:limLow>
                        </m:fName>
                        <m:e>
                          <m:r>
                            <a:rPr lang="en-US" sz="1200" i="1">
                              <a:latin typeface="Cambria Math" panose="02040503050406030204" pitchFamily="18" charset="0"/>
                              <a:ea typeface="ＭＳ Ｐゴシック" pitchFamily="34" charset="-128"/>
                            </a:rPr>
                            <m:t>(</m:t>
                          </m:r>
                          <m:sSubSup>
                            <m:sSubSupPr>
                              <m:ctrlPr>
                                <a:rPr lang="en-US" sz="1200" i="1" smtClean="0">
                                  <a:latin typeface="Cambria Math" panose="02040503050406030204" pitchFamily="18" charset="0"/>
                                  <a:ea typeface="ＭＳ Ｐゴシック" pitchFamily="34" charset="-128"/>
                                </a:rPr>
                              </m:ctrlPr>
                            </m:sSubSupPr>
                            <m:e>
                              <m:r>
                                <a:rPr lang="en-US" sz="1200" i="1">
                                  <a:latin typeface="Cambria Math" panose="02040503050406030204" pitchFamily="18" charset="0"/>
                                  <a:ea typeface="ＭＳ Ｐゴシック" pitchFamily="34" charset="-128"/>
                                </a:rPr>
                                <m:t>𝑅</m:t>
                              </m:r>
                            </m:e>
                            <m:sub>
                              <m:r>
                                <a:rPr lang="en-US" sz="1200" i="1">
                                  <a:latin typeface="Cambria Math" panose="02040503050406030204" pitchFamily="18" charset="0"/>
                                  <a:ea typeface="ＭＳ Ｐゴシック" pitchFamily="34" charset="-128"/>
                                </a:rPr>
                                <m:t>𝑠</m:t>
                              </m:r>
                            </m:sub>
                            <m:sup>
                              <m:r>
                                <a:rPr lang="en-US" sz="1200" i="1">
                                  <a:latin typeface="Cambria Math" panose="02040503050406030204" pitchFamily="18" charset="0"/>
                                  <a:ea typeface="ＭＳ Ｐゴシック" pitchFamily="34" charset="-128"/>
                                </a:rPr>
                                <m:t>𝑎</m:t>
                              </m:r>
                            </m:sup>
                          </m:sSubSup>
                          <m:r>
                            <a:rPr lang="en-US" sz="1200" i="1">
                              <a:latin typeface="Cambria Math" panose="02040503050406030204" pitchFamily="18" charset="0"/>
                              <a:ea typeface="ＭＳ Ｐゴシック" pitchFamily="34" charset="-128"/>
                            </a:rPr>
                            <m:t>+</m:t>
                          </m:r>
                          <m:r>
                            <a:rPr lang="en-US" sz="1200" i="1">
                              <a:latin typeface="Cambria Math" panose="02040503050406030204" pitchFamily="18" charset="0"/>
                              <a:ea typeface="ＭＳ Ｐゴシック" pitchFamily="34" charset="-128"/>
                            </a:rPr>
                            <m:t>𝛾</m:t>
                          </m:r>
                          <m:nary>
                            <m:naryPr>
                              <m:chr m:val="∑"/>
                              <m:supHide m:val="on"/>
                              <m:ctrlPr>
                                <a:rPr lang="en-US" sz="1200" i="1">
                                  <a:latin typeface="Cambria Math" panose="02040503050406030204" pitchFamily="18" charset="0"/>
                                  <a:ea typeface="ＭＳ Ｐゴシック" pitchFamily="34" charset="-128"/>
                                </a:rPr>
                              </m:ctrlPr>
                            </m:naryPr>
                            <m:sub>
                              <m:sSup>
                                <m:sSupPr>
                                  <m:ctrlPr>
                                    <a:rPr lang="en-US" sz="1200" i="1">
                                      <a:latin typeface="Cambria Math" panose="02040503050406030204" pitchFamily="18" charset="0"/>
                                      <a:ea typeface="ＭＳ Ｐゴシック" pitchFamily="34" charset="-128"/>
                                    </a:rPr>
                                  </m:ctrlPr>
                                </m:sSupPr>
                                <m:e>
                                  <m:r>
                                    <a:rPr lang="en-US" sz="1200" i="1">
                                      <a:latin typeface="Cambria Math" panose="02040503050406030204" pitchFamily="18" charset="0"/>
                                      <a:ea typeface="ＭＳ Ｐゴシック" pitchFamily="34" charset="-128"/>
                                    </a:rPr>
                                    <m:t>𝑠</m:t>
                                  </m:r>
                                </m:e>
                                <m:sup>
                                  <m:r>
                                    <a:rPr lang="en-US" sz="1200" i="1">
                                      <a:latin typeface="Cambria Math" panose="02040503050406030204" pitchFamily="18" charset="0"/>
                                      <a:ea typeface="ＭＳ Ｐゴシック" pitchFamily="34" charset="-128"/>
                                    </a:rPr>
                                    <m:t>′</m:t>
                                  </m:r>
                                </m:sup>
                              </m:sSup>
                              <m:r>
                                <a:rPr lang="en-US" sz="1200" i="1">
                                  <a:latin typeface="Cambria Math" panose="02040503050406030204" pitchFamily="18" charset="0"/>
                                  <a:ea typeface="ＭＳ Ｐゴシック" pitchFamily="34" charset="-128"/>
                                </a:rPr>
                                <m:t>∈</m:t>
                              </m:r>
                              <m:r>
                                <a:rPr lang="en-US" sz="1200" i="1">
                                  <a:latin typeface="Cambria Math" panose="02040503050406030204" pitchFamily="18" charset="0"/>
                                  <a:ea typeface="ＭＳ Ｐゴシック" pitchFamily="34" charset="-128"/>
                                </a:rPr>
                                <m:t>𝑆</m:t>
                              </m:r>
                            </m:sub>
                            <m:sup/>
                            <m:e>
                              <m:sSubSup>
                                <m:sSubSupPr>
                                  <m:ctrlPr>
                                    <a:rPr lang="en-US" sz="1200" i="1">
                                      <a:latin typeface="Cambria Math" panose="02040503050406030204" pitchFamily="18" charset="0"/>
                                      <a:ea typeface="ＭＳ Ｐゴシック" pitchFamily="34" charset="-128"/>
                                    </a:rPr>
                                  </m:ctrlPr>
                                </m:sSubSupPr>
                                <m:e>
                                  <m:r>
                                    <a:rPr lang="en-US" sz="1200" i="1">
                                      <a:latin typeface="Cambria Math" panose="02040503050406030204" pitchFamily="18" charset="0"/>
                                      <a:ea typeface="ＭＳ Ｐゴシック" pitchFamily="34" charset="-128"/>
                                    </a:rPr>
                                    <m:t>𝑃</m:t>
                                  </m:r>
                                </m:e>
                                <m:sub>
                                  <m:r>
                                    <a:rPr lang="en-US" sz="1200" i="1">
                                      <a:latin typeface="Cambria Math" panose="02040503050406030204" pitchFamily="18" charset="0"/>
                                      <a:ea typeface="ＭＳ Ｐゴシック" pitchFamily="34" charset="-128"/>
                                    </a:rPr>
                                    <m:t>𝑠</m:t>
                                  </m:r>
                                  <m:sSup>
                                    <m:sSupPr>
                                      <m:ctrlPr>
                                        <a:rPr lang="en-US" sz="1200" i="1">
                                          <a:latin typeface="Cambria Math" panose="02040503050406030204" pitchFamily="18" charset="0"/>
                                          <a:ea typeface="ＭＳ Ｐゴシック" pitchFamily="34" charset="-128"/>
                                        </a:rPr>
                                      </m:ctrlPr>
                                    </m:sSupPr>
                                    <m:e>
                                      <m:r>
                                        <a:rPr lang="en-US" sz="1200" i="1">
                                          <a:latin typeface="Cambria Math" panose="02040503050406030204" pitchFamily="18" charset="0"/>
                                          <a:ea typeface="ＭＳ Ｐゴシック" pitchFamily="34" charset="-128"/>
                                        </a:rPr>
                                        <m:t>𝑠</m:t>
                                      </m:r>
                                    </m:e>
                                    <m:sup>
                                      <m:r>
                                        <a:rPr lang="en-US" sz="1200" i="1">
                                          <a:latin typeface="Cambria Math" panose="02040503050406030204" pitchFamily="18" charset="0"/>
                                          <a:ea typeface="ＭＳ Ｐゴシック" pitchFamily="34" charset="-128"/>
                                        </a:rPr>
                                        <m:t>′</m:t>
                                      </m:r>
                                    </m:sup>
                                  </m:sSup>
                                </m:sub>
                                <m:sup>
                                  <m:r>
                                    <a:rPr lang="en-US" sz="1200" i="1">
                                      <a:latin typeface="Cambria Math" panose="02040503050406030204" pitchFamily="18" charset="0"/>
                                      <a:ea typeface="ＭＳ Ｐゴシック" pitchFamily="34" charset="-128"/>
                                    </a:rPr>
                                    <m:t>𝑎</m:t>
                                  </m:r>
                                </m:sup>
                              </m:sSubSup>
                              <m:sSub>
                                <m:sSubPr>
                                  <m:ctrlPr>
                                    <a:rPr lang="en-US" sz="1200" i="1">
                                      <a:latin typeface="Cambria Math" panose="02040503050406030204" pitchFamily="18" charset="0"/>
                                      <a:ea typeface="ＭＳ Ｐゴシック" pitchFamily="34" charset="-128"/>
                                    </a:rPr>
                                  </m:ctrlPr>
                                </m:sSubPr>
                                <m:e>
                                  <m:r>
                                    <a:rPr lang="en-US" sz="1200" i="1">
                                      <a:latin typeface="Cambria Math" panose="02040503050406030204" pitchFamily="18" charset="0"/>
                                      <a:ea typeface="ＭＳ Ｐゴシック" pitchFamily="34" charset="-128"/>
                                    </a:rPr>
                                    <m:t>𝑣</m:t>
                                  </m:r>
                                </m:e>
                                <m:sub>
                                  <m:r>
                                    <a:rPr lang="en-US" sz="1200" i="1">
                                      <a:latin typeface="Cambria Math" panose="02040503050406030204" pitchFamily="18" charset="0"/>
                                      <a:ea typeface="ＭＳ Ｐゴシック" pitchFamily="34" charset="-128"/>
                                    </a:rPr>
                                    <m:t>𝑘</m:t>
                                  </m:r>
                                </m:sub>
                              </m:sSub>
                              <m:d>
                                <m:dPr>
                                  <m:ctrlPr>
                                    <a:rPr lang="en-US" sz="1200" i="1">
                                      <a:latin typeface="Cambria Math" panose="02040503050406030204" pitchFamily="18" charset="0"/>
                                      <a:ea typeface="ＭＳ Ｐゴシック" pitchFamily="34" charset="-128"/>
                                    </a:rPr>
                                  </m:ctrlPr>
                                </m:dPr>
                                <m:e>
                                  <m:sSup>
                                    <m:sSupPr>
                                      <m:ctrlPr>
                                        <a:rPr lang="en-US" sz="1200" i="1">
                                          <a:latin typeface="Cambria Math" panose="02040503050406030204" pitchFamily="18" charset="0"/>
                                          <a:ea typeface="ＭＳ Ｐゴシック" pitchFamily="34" charset="-128"/>
                                        </a:rPr>
                                      </m:ctrlPr>
                                    </m:sSupPr>
                                    <m:e>
                                      <m:r>
                                        <a:rPr lang="en-US" sz="1200" i="1">
                                          <a:latin typeface="Cambria Math" panose="02040503050406030204" pitchFamily="18" charset="0"/>
                                          <a:ea typeface="ＭＳ Ｐゴシック" pitchFamily="34" charset="-128"/>
                                        </a:rPr>
                                        <m:t>𝑠</m:t>
                                      </m:r>
                                    </m:e>
                                    <m:sup>
                                      <m:r>
                                        <a:rPr lang="en-US" sz="1200" i="1">
                                          <a:latin typeface="Cambria Math" panose="02040503050406030204" pitchFamily="18" charset="0"/>
                                          <a:ea typeface="ＭＳ Ｐゴシック" pitchFamily="34" charset="-128"/>
                                        </a:rPr>
                                        <m:t>′</m:t>
                                      </m:r>
                                    </m:sup>
                                  </m:sSup>
                                </m:e>
                              </m:d>
                            </m:e>
                          </m:nary>
                        </m:e>
                      </m:func>
                      <m:r>
                        <a:rPr lang="en-US" sz="1200" b="0" i="1" smtClean="0">
                          <a:latin typeface="Cambria Math" panose="02040503050406030204" pitchFamily="18" charset="0"/>
                          <a:cs typeface="Palatino"/>
                        </a:rPr>
                        <m:t>)</m:t>
                      </m:r>
                    </m:oMath>
                  </m:oMathPara>
                </a14:m>
                <a:endParaRPr lang="en-US" sz="1200" dirty="0">
                  <a:latin typeface="Palatino"/>
                  <a:cs typeface="Palatino"/>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endParaRPr lang="en-SE" dirty="0"/>
              </a:p>
            </p:txBody>
          </p:sp>
        </mc:Choice>
        <mc:Fallback xmlns="">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can compute value function based on its definition (suppose all other transitions have reward 0): Suppose we observe transitions (B, east, C, -2) and (C, east, D, -2). We can compute value function based on its definition (suppose all other transitions have reward 0):</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MDP is unknown, we need to use TD-Learning.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a:latin typeface="Cambria Math" panose="02040503050406030204" pitchFamily="18" charset="0"/>
                    <a:cs typeface="Palatino"/>
                  </a:rPr>
                  <a:t>𝑣_(</a:t>
                </a:r>
                <a:r>
                  <a:rPr lang="en-US" sz="1200" i="0">
                    <a:latin typeface="Cambria Math" panose="02040503050406030204" pitchFamily="18" charset="0"/>
                    <a:cs typeface="Palatino"/>
                  </a:rPr>
                  <a:t>𝑘+1) </a:t>
                </a:r>
                <a:r>
                  <a:rPr lang="en-US" sz="1200" i="0">
                    <a:latin typeface="Cambria Math" panose="02040503050406030204" pitchFamily="18" charset="0"/>
                  </a:rPr>
                  <a:t>(</a:t>
                </a:r>
                <a:r>
                  <a:rPr lang="en-US" sz="1200" i="0">
                    <a:latin typeface="Cambria Math" panose="02040503050406030204" pitchFamily="18" charset="0"/>
                    <a:cs typeface="Palatino"/>
                  </a:rPr>
                  <a:t>𝑠)</a:t>
                </a:r>
                <a:r>
                  <a:rPr lang="en-US" sz="1200" b="0" i="0">
                    <a:latin typeface="Cambria Math" panose="02040503050406030204" pitchFamily="18" charset="0"/>
                    <a:cs typeface="Palatino"/>
                  </a:rPr>
                  <a:t>=</a:t>
                </a:r>
                <a:r>
                  <a:rPr lang="en-US" sz="1200" i="0">
                    <a:solidFill>
                      <a:srgbClr val="C00000"/>
                    </a:solidFill>
                    <a:latin typeface="Cambria Math" panose="02040503050406030204" pitchFamily="18" charset="0"/>
                    <a:cs typeface="Palatino"/>
                  </a:rPr>
                  <a:t>max┬(𝑎</a:t>
                </a:r>
                <a:r>
                  <a:rPr lang="en-US" sz="1200" b="0" i="0">
                    <a:solidFill>
                      <a:srgbClr val="C00000"/>
                    </a:solidFill>
                    <a:latin typeface="Cambria Math" panose="02040503050406030204" pitchFamily="18" charset="0"/>
                    <a:cs typeface="Palatino"/>
                  </a:rPr>
                  <a:t>∈𝐴)⁡〖</a:t>
                </a:r>
                <a:r>
                  <a:rPr lang="en-US" sz="1200" i="0">
                    <a:latin typeface="Cambria Math" panose="02040503050406030204" pitchFamily="18" charset="0"/>
                    <a:ea typeface="ＭＳ Ｐゴシック" pitchFamily="34" charset="-128"/>
                  </a:rPr>
                  <a:t>(𝑅_𝑠^𝑎+𝛾∑_(𝑠^′∈𝑆)▒〖𝑃_(𝑠𝑠^′)^𝑎 𝑣_𝑘 (𝑠^′ ) 〗〗</a:t>
                </a:r>
                <a:r>
                  <a:rPr lang="en-US" sz="1200" b="0" i="0">
                    <a:latin typeface="Cambria Math" panose="02040503050406030204" pitchFamily="18" charset="0"/>
                    <a:cs typeface="Palatino"/>
                  </a:rPr>
                  <a:t>)</a:t>
                </a:r>
                <a:endParaRPr lang="en-US" sz="1200" dirty="0">
                  <a:latin typeface="Palatino"/>
                  <a:cs typeface="Palatino"/>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endParaRPr lang="en-SE" dirty="0"/>
              </a:p>
            </p:txBody>
          </p:sp>
        </mc:Fallback>
      </mc:AlternateContent>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54</a:t>
            </a:fld>
            <a:endParaRPr lang="en-US" altLang="zh-CN"/>
          </a:p>
        </p:txBody>
      </p:sp>
    </p:spTree>
    <p:extLst>
      <p:ext uri="{BB962C8B-B14F-4D97-AF65-F5344CB8AC3E}">
        <p14:creationId xmlns:p14="http://schemas.microsoft.com/office/powerpoint/2010/main" val="2771104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State transition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oMath>
                </a14:m>
                <a:r>
                  <a:rPr lang="en-US" dirty="0"/>
                  <a:t> is atomic. </a:t>
                </a:r>
              </a:p>
              <a:p>
                <a:endParaRPr lang="en-SE" dirty="0"/>
              </a:p>
            </p:txBody>
          </p:sp>
        </mc:Choice>
        <mc:Fallback xmlns="">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State transition </a:t>
                </a:r>
                <a:r>
                  <a:rPr lang="en-US" i="0">
                    <a:latin typeface="Cambria Math" panose="02040503050406030204" pitchFamily="18" charset="0"/>
                  </a:rPr>
                  <a:t>(𝑠,𝑎,𝑟,𝑠′)</a:t>
                </a:r>
                <a:r>
                  <a:rPr lang="en-US" dirty="0"/>
                  <a:t> is atomic. </a:t>
                </a:r>
              </a:p>
              <a:p>
                <a:endParaRPr lang="en-SE" dirty="0"/>
              </a:p>
            </p:txBody>
          </p:sp>
        </mc:Fallback>
      </mc:AlternateContent>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6</a:t>
            </a:fld>
            <a:endParaRPr lang="en-US" altLang="zh-CN"/>
          </a:p>
        </p:txBody>
      </p:sp>
    </p:spTree>
    <p:extLst>
      <p:ext uri="{BB962C8B-B14F-4D97-AF65-F5344CB8AC3E}">
        <p14:creationId xmlns:p14="http://schemas.microsoft.com/office/powerpoint/2010/main" val="21672231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ea typeface="ＭＳ Ｐゴシック" pitchFamily="34" charset="-128"/>
                  </a:rPr>
                  <a:t>(since all transitions </a:t>
                </a:r>
                <a14:m>
                  <m:oMath xmlns:m="http://schemas.openxmlformats.org/officeDocument/2006/math">
                    <m:r>
                      <a:rPr lang="en-US" b="0" i="1" smtClean="0">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𝑠</m:t>
                    </m:r>
                    <m:r>
                      <a:rPr lang="en-US" b="0" i="1" smtClean="0">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𝑎</m:t>
                    </m:r>
                    <m:r>
                      <a:rPr lang="en-US" b="0" i="1" smtClean="0">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𝑟</m:t>
                    </m:r>
                    <m:r>
                      <a:rPr lang="en-US" b="0" i="1" smtClean="0">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𝑠</m:t>
                    </m:r>
                    <m:r>
                      <a:rPr lang="en-US" b="0" i="1" smtClean="0">
                        <a:latin typeface="Cambria Math" panose="02040503050406030204" pitchFamily="18" charset="0"/>
                        <a:ea typeface="ＭＳ Ｐゴシック" pitchFamily="34" charset="-128"/>
                      </a:rPr>
                      <m:t>′)</m:t>
                    </m:r>
                  </m:oMath>
                </a14:m>
                <a:r>
                  <a:rPr lang="en-US" dirty="0">
                    <a:ea typeface="ＭＳ Ｐゴシック" pitchFamily="34" charset="-128"/>
                  </a:rPr>
                  <a:t> have the same reward </a:t>
                </a:r>
                <a14:m>
                  <m:oMath xmlns:m="http://schemas.openxmlformats.org/officeDocument/2006/math">
                    <m:r>
                      <a:rPr lang="en-US" i="1">
                        <a:latin typeface="Cambria Math" panose="02040503050406030204" pitchFamily="18" charset="0"/>
                        <a:ea typeface="ＭＳ Ｐゴシック" pitchFamily="34" charset="-128"/>
                      </a:rPr>
                      <m:t>𝑟</m:t>
                    </m:r>
                    <m:r>
                      <a:rPr lang="en-US" i="1">
                        <a:latin typeface="Cambria Math" panose="02040503050406030204" pitchFamily="18" charset="0"/>
                        <a:ea typeface="ＭＳ Ｐゴシック" pitchFamily="34" charset="-128"/>
                      </a:rPr>
                      <m:t>=−1</m:t>
                    </m:r>
                  </m:oMath>
                </a14:m>
                <a:r>
                  <a:rPr lang="en-US" dirty="0">
                    <a:ea typeface="ＭＳ Ｐゴシック" pitchFamily="34" charset="-128"/>
                  </a:rPr>
                  <a:t>, and Det. Env.) </a:t>
                </a:r>
              </a:p>
              <a:p>
                <a:pPr marL="0" marR="0" lvl="0" indent="0" algn="l" defTabSz="914400" rtl="0" eaLnBrk="0" fontAlgn="base" latinLnBrk="0" hangingPunct="0">
                  <a:lnSpc>
                    <a:spcPct val="100000"/>
                  </a:lnSpc>
                  <a:spcBef>
                    <a:spcPct val="3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ＭＳ Ｐゴシック" pitchFamily="34" charset="-128"/>
                        </a:rPr>
                        <m:t>=</m:t>
                      </m:r>
                      <m:func>
                        <m:funcPr>
                          <m:ctrlPr>
                            <a:rPr lang="en-US" b="0" i="1" smtClean="0">
                              <a:latin typeface="Cambria Math" panose="02040503050406030204" pitchFamily="18" charset="0"/>
                              <a:ea typeface="ＭＳ Ｐゴシック" pitchFamily="34" charset="-128"/>
                            </a:rPr>
                          </m:ctrlPr>
                        </m:funcPr>
                        <m:fName>
                          <m:r>
                            <m:rPr>
                              <m:sty m:val="p"/>
                            </m:rPr>
                            <a:rPr lang="en-US" b="0" i="0" smtClean="0">
                              <a:latin typeface="Cambria Math" panose="02040503050406030204" pitchFamily="18" charset="0"/>
                              <a:ea typeface="ＭＳ Ｐゴシック" pitchFamily="34" charset="-128"/>
                            </a:rPr>
                            <m:t>max</m:t>
                          </m:r>
                        </m:fName>
                        <m:e>
                          <m:r>
                            <a:rPr lang="en-US" b="0" i="1" smtClean="0">
                              <a:latin typeface="Cambria Math" panose="02040503050406030204" pitchFamily="18" charset="0"/>
                              <a:ea typeface="ＭＳ Ｐゴシック" pitchFamily="34" charset="-128"/>
                            </a:rPr>
                            <m:t>(</m:t>
                          </m:r>
                          <m:r>
                            <a:rPr lang="en-US" i="1" smtClean="0">
                              <a:latin typeface="Cambria Math" panose="02040503050406030204" pitchFamily="18" charset="0"/>
                              <a:ea typeface="ＭＳ Ｐゴシック" pitchFamily="34" charset="-128"/>
                            </a:rPr>
                            <m:t>𝑟</m:t>
                          </m:r>
                          <m:r>
                            <a:rPr lang="en-US" i="1">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b="0" i="1" smtClean="0">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0</m:t>
                              </m:r>
                            </m:sub>
                          </m:sSub>
                          <m:d>
                            <m:dPr>
                              <m:ctrlPr>
                                <a:rPr lang="en-US" i="1">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𝐵</m:t>
                              </m:r>
                            </m:e>
                          </m:d>
                          <m:r>
                            <a:rPr lang="en-US" b="0" i="1" smtClean="0">
                              <a:latin typeface="Cambria Math" panose="02040503050406030204" pitchFamily="18" charset="0"/>
                              <a:ea typeface="ＭＳ Ｐゴシック" pitchFamily="34" charset="-128"/>
                            </a:rPr>
                            <m:t>,</m:t>
                          </m:r>
                          <m:r>
                            <a:rPr lang="en-US" i="1" smtClean="0">
                              <a:latin typeface="Cambria Math" panose="02040503050406030204" pitchFamily="18" charset="0"/>
                              <a:ea typeface="ＭＳ Ｐゴシック" pitchFamily="34" charset="-128"/>
                            </a:rPr>
                            <m:t>𝑟</m:t>
                          </m:r>
                          <m:r>
                            <a:rPr lang="en-US" i="1">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b="0" i="1" smtClean="0">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0</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𝐷</m:t>
                              </m:r>
                            </m:e>
                          </m:d>
                          <m:r>
                            <a:rPr lang="en-US" b="0" i="1" smtClean="0">
                              <a:latin typeface="Cambria Math" panose="02040503050406030204" pitchFamily="18" charset="0"/>
                              <a:ea typeface="ＭＳ Ｐゴシック" pitchFamily="34" charset="-128"/>
                            </a:rPr>
                            <m:t>,</m:t>
                          </m:r>
                          <m:r>
                            <a:rPr lang="en-US" i="1" smtClean="0">
                              <a:latin typeface="Cambria Math" panose="02040503050406030204" pitchFamily="18" charset="0"/>
                              <a:ea typeface="ＭＳ Ｐゴシック" pitchFamily="34" charset="-128"/>
                            </a:rPr>
                            <m:t>𝑟</m:t>
                          </m:r>
                          <m:r>
                            <a:rPr lang="en-US" i="1">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b="0" i="1" smtClean="0">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0</m:t>
                              </m:r>
                            </m:sub>
                          </m:sSub>
                          <m:d>
                            <m:dPr>
                              <m:ctrlPr>
                                <a:rPr lang="en-US" i="1">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𝐴</m:t>
                              </m:r>
                            </m:e>
                          </m:d>
                          <m:r>
                            <a:rPr lang="en-US" b="0" i="1" smtClean="0">
                              <a:latin typeface="Cambria Math" panose="02040503050406030204" pitchFamily="18" charset="0"/>
                              <a:ea typeface="ＭＳ Ｐゴシック" pitchFamily="34" charset="-128"/>
                            </a:rPr>
                            <m:t>,</m:t>
                          </m:r>
                          <m:r>
                            <a:rPr lang="en-US" i="1" smtClean="0">
                              <a:latin typeface="Cambria Math" panose="02040503050406030204" pitchFamily="18" charset="0"/>
                              <a:ea typeface="ＭＳ Ｐゴシック" pitchFamily="34" charset="-128"/>
                            </a:rPr>
                            <m:t>𝑟</m:t>
                          </m:r>
                          <m:r>
                            <a:rPr lang="en-US" i="1">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b="0" i="1" smtClean="0">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0</m:t>
                              </m:r>
                            </m:sub>
                          </m:sSub>
                          <m:d>
                            <m:dPr>
                              <m:ctrlPr>
                                <a:rPr lang="en-US" i="1">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𝐸</m:t>
                              </m:r>
                            </m:e>
                          </m:d>
                        </m:e>
                      </m:func>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m:t>
                      </m:r>
                      <m:r>
                        <m:rPr>
                          <m:sty m:val="p"/>
                        </m:rPr>
                        <a:rPr lang="en-US" b="0" i="0" smtClean="0">
                          <a:latin typeface="Cambria Math" panose="02040503050406030204" pitchFamily="18" charset="0"/>
                          <a:ea typeface="ＭＳ Ｐゴシック" pitchFamily="34" charset="-128"/>
                        </a:rPr>
                        <m:t>max</m:t>
                      </m:r>
                      <m:r>
                        <a:rPr lang="en-US" b="0" i="1" smtClean="0">
                          <a:latin typeface="Cambria Math" panose="02040503050406030204" pitchFamily="18" charset="0"/>
                          <a:ea typeface="ＭＳ Ｐゴシック" pitchFamily="34" charset="-128"/>
                        </a:rPr>
                        <m:t>⁡(−1+0,−</m:t>
                      </m:r>
                      <m:r>
                        <a:rPr lang="en-US" b="0" i="1" smtClean="0">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10,−</m:t>
                      </m:r>
                      <m:r>
                        <a:rPr lang="en-US" b="0" i="1" smtClean="0">
                          <a:latin typeface="Cambria Math" panose="02040503050406030204" pitchFamily="18" charset="0"/>
                          <a:ea typeface="ＭＳ Ｐゴシック" pitchFamily="34" charset="-128"/>
                        </a:rPr>
                        <m:t>1−10</m:t>
                      </m:r>
                      <m:r>
                        <a:rPr lang="en-US" i="1">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1</m:t>
                      </m:r>
                      <m:r>
                        <a:rPr lang="en-US" i="1">
                          <a:latin typeface="Cambria Math" panose="02040503050406030204" pitchFamily="18" charset="0"/>
                          <a:ea typeface="ＭＳ Ｐゴシック" pitchFamily="34" charset="-128"/>
                        </a:rPr>
                        <m:t>+0</m:t>
                      </m:r>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rPr>
                        <m:t>=</m:t>
                      </m:r>
                      <m:r>
                        <a:rPr lang="en-US" b="0" i="1" smtClean="0">
                          <a:solidFill>
                            <a:srgbClr val="C00000"/>
                          </a:solidFill>
                          <a:latin typeface="Cambria Math" panose="02040503050406030204" pitchFamily="18" charset="0"/>
                        </a:rPr>
                        <m:t>9</m:t>
                      </m:r>
                    </m:oMath>
                  </m:oMathPara>
                </a14:m>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can compute value function based on its definition (suppose all other transitions have reward 0): Suppose we observe transitions (B, east, C, -2) and (C, east, D, -2). We can compute value function based on its definition (suppose all other transitions have reward 0):</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MDP is unknown, we need to use TD-Learning.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cs typeface="Palatino"/>
                            </a:rPr>
                          </m:ctrlPr>
                        </m:sSubPr>
                        <m:e>
                          <m:r>
                            <a:rPr lang="en-US" sz="1200" b="0" i="1" smtClean="0">
                              <a:latin typeface="Cambria Math" panose="02040503050406030204" pitchFamily="18" charset="0"/>
                              <a:cs typeface="Palatino"/>
                            </a:rPr>
                            <m:t>𝑣</m:t>
                          </m:r>
                        </m:e>
                        <m:sub>
                          <m:r>
                            <a:rPr lang="en-US" sz="1200" i="1">
                              <a:latin typeface="Cambria Math" panose="02040503050406030204" pitchFamily="18" charset="0"/>
                              <a:cs typeface="Palatino"/>
                            </a:rPr>
                            <m:t>𝑘</m:t>
                          </m:r>
                          <m:r>
                            <a:rPr lang="en-US" sz="1200" i="1">
                              <a:latin typeface="Cambria Math" panose="02040503050406030204" pitchFamily="18" charset="0"/>
                              <a:cs typeface="Palatino"/>
                            </a:rPr>
                            <m:t>+1</m:t>
                          </m:r>
                        </m:sub>
                      </m:sSub>
                      <m:d>
                        <m:dPr>
                          <m:ctrlPr>
                            <a:rPr lang="en-US" sz="1200" i="1">
                              <a:latin typeface="Cambria Math" panose="02040503050406030204" pitchFamily="18" charset="0"/>
                              <a:cs typeface="Palatino"/>
                            </a:rPr>
                          </m:ctrlPr>
                        </m:dPr>
                        <m:e>
                          <m:r>
                            <a:rPr lang="en-US" sz="1200" i="1">
                              <a:latin typeface="Cambria Math" panose="02040503050406030204" pitchFamily="18" charset="0"/>
                              <a:cs typeface="Palatino"/>
                            </a:rPr>
                            <m:t>𝑠</m:t>
                          </m:r>
                        </m:e>
                      </m:d>
                      <m:r>
                        <a:rPr lang="en-US" sz="1200" b="0" i="1" smtClean="0">
                          <a:latin typeface="Cambria Math" panose="02040503050406030204" pitchFamily="18" charset="0"/>
                          <a:cs typeface="Palatino"/>
                        </a:rPr>
                        <m:t>=</m:t>
                      </m:r>
                      <m:func>
                        <m:funcPr>
                          <m:ctrlPr>
                            <a:rPr lang="en-US" sz="1200" i="1">
                              <a:latin typeface="Cambria Math" panose="02040503050406030204" pitchFamily="18" charset="0"/>
                              <a:cs typeface="Palatino"/>
                            </a:rPr>
                          </m:ctrlPr>
                        </m:funcPr>
                        <m:fName>
                          <m:limLow>
                            <m:limLowPr>
                              <m:ctrlPr>
                                <a:rPr lang="en-US" sz="1200" i="1" smtClean="0">
                                  <a:solidFill>
                                    <a:srgbClr val="C00000"/>
                                  </a:solidFill>
                                  <a:latin typeface="Cambria Math" panose="02040503050406030204" pitchFamily="18" charset="0"/>
                                  <a:cs typeface="Palatino"/>
                                </a:rPr>
                              </m:ctrlPr>
                            </m:limLowPr>
                            <m:e>
                              <m:r>
                                <m:rPr>
                                  <m:sty m:val="p"/>
                                </m:rPr>
                                <a:rPr lang="en-US" sz="1200">
                                  <a:solidFill>
                                    <a:srgbClr val="C00000"/>
                                  </a:solidFill>
                                  <a:latin typeface="Cambria Math" panose="02040503050406030204" pitchFamily="18" charset="0"/>
                                  <a:cs typeface="Palatino"/>
                                </a:rPr>
                                <m:t>max</m:t>
                              </m:r>
                            </m:e>
                            <m:lim>
                              <m:r>
                                <a:rPr lang="en-US" sz="1200" i="1">
                                  <a:solidFill>
                                    <a:srgbClr val="C00000"/>
                                  </a:solidFill>
                                  <a:latin typeface="Cambria Math" panose="02040503050406030204" pitchFamily="18" charset="0"/>
                                  <a:cs typeface="Palatino"/>
                                </a:rPr>
                                <m:t>𝑎</m:t>
                              </m:r>
                              <m:r>
                                <a:rPr lang="en-US" sz="1200" b="0" i="1" smtClean="0">
                                  <a:solidFill>
                                    <a:srgbClr val="C00000"/>
                                  </a:solidFill>
                                  <a:latin typeface="Cambria Math" panose="02040503050406030204" pitchFamily="18" charset="0"/>
                                  <a:cs typeface="Palatino"/>
                                </a:rPr>
                                <m:t>∈</m:t>
                              </m:r>
                              <m:r>
                                <a:rPr lang="en-US" sz="1200" b="0" i="1" smtClean="0">
                                  <a:solidFill>
                                    <a:srgbClr val="C00000"/>
                                  </a:solidFill>
                                  <a:latin typeface="Cambria Math" panose="02040503050406030204" pitchFamily="18" charset="0"/>
                                  <a:cs typeface="Palatino"/>
                                </a:rPr>
                                <m:t>𝐴</m:t>
                              </m:r>
                            </m:lim>
                          </m:limLow>
                        </m:fName>
                        <m:e>
                          <m:r>
                            <a:rPr lang="en-US" sz="1200" i="1">
                              <a:latin typeface="Cambria Math" panose="02040503050406030204" pitchFamily="18" charset="0"/>
                              <a:ea typeface="ＭＳ Ｐゴシック" pitchFamily="34" charset="-128"/>
                            </a:rPr>
                            <m:t>(</m:t>
                          </m:r>
                          <m:sSubSup>
                            <m:sSubSupPr>
                              <m:ctrlPr>
                                <a:rPr lang="en-US" sz="1200" i="1" smtClean="0">
                                  <a:latin typeface="Cambria Math" panose="02040503050406030204" pitchFamily="18" charset="0"/>
                                  <a:ea typeface="ＭＳ Ｐゴシック" pitchFamily="34" charset="-128"/>
                                </a:rPr>
                              </m:ctrlPr>
                            </m:sSubSupPr>
                            <m:e>
                              <m:r>
                                <a:rPr lang="en-US" sz="1200" i="1">
                                  <a:latin typeface="Cambria Math" panose="02040503050406030204" pitchFamily="18" charset="0"/>
                                  <a:ea typeface="ＭＳ Ｐゴシック" pitchFamily="34" charset="-128"/>
                                </a:rPr>
                                <m:t>𝑅</m:t>
                              </m:r>
                            </m:e>
                            <m:sub>
                              <m:r>
                                <a:rPr lang="en-US" sz="1200" i="1">
                                  <a:latin typeface="Cambria Math" panose="02040503050406030204" pitchFamily="18" charset="0"/>
                                  <a:ea typeface="ＭＳ Ｐゴシック" pitchFamily="34" charset="-128"/>
                                </a:rPr>
                                <m:t>𝑠</m:t>
                              </m:r>
                            </m:sub>
                            <m:sup>
                              <m:r>
                                <a:rPr lang="en-US" sz="1200" i="1">
                                  <a:latin typeface="Cambria Math" panose="02040503050406030204" pitchFamily="18" charset="0"/>
                                  <a:ea typeface="ＭＳ Ｐゴシック" pitchFamily="34" charset="-128"/>
                                </a:rPr>
                                <m:t>𝑎</m:t>
                              </m:r>
                            </m:sup>
                          </m:sSubSup>
                          <m:r>
                            <a:rPr lang="en-US" sz="1200" i="1">
                              <a:latin typeface="Cambria Math" panose="02040503050406030204" pitchFamily="18" charset="0"/>
                              <a:ea typeface="ＭＳ Ｐゴシック" pitchFamily="34" charset="-128"/>
                            </a:rPr>
                            <m:t>+</m:t>
                          </m:r>
                          <m:r>
                            <a:rPr lang="en-US" sz="1200" i="1">
                              <a:latin typeface="Cambria Math" panose="02040503050406030204" pitchFamily="18" charset="0"/>
                              <a:ea typeface="ＭＳ Ｐゴシック" pitchFamily="34" charset="-128"/>
                            </a:rPr>
                            <m:t>𝛾</m:t>
                          </m:r>
                          <m:nary>
                            <m:naryPr>
                              <m:chr m:val="∑"/>
                              <m:supHide m:val="on"/>
                              <m:ctrlPr>
                                <a:rPr lang="en-US" sz="1200" i="1">
                                  <a:latin typeface="Cambria Math" panose="02040503050406030204" pitchFamily="18" charset="0"/>
                                  <a:ea typeface="ＭＳ Ｐゴシック" pitchFamily="34" charset="-128"/>
                                </a:rPr>
                              </m:ctrlPr>
                            </m:naryPr>
                            <m:sub>
                              <m:sSup>
                                <m:sSupPr>
                                  <m:ctrlPr>
                                    <a:rPr lang="en-US" sz="1200" i="1">
                                      <a:latin typeface="Cambria Math" panose="02040503050406030204" pitchFamily="18" charset="0"/>
                                      <a:ea typeface="ＭＳ Ｐゴシック" pitchFamily="34" charset="-128"/>
                                    </a:rPr>
                                  </m:ctrlPr>
                                </m:sSupPr>
                                <m:e>
                                  <m:r>
                                    <a:rPr lang="en-US" sz="1200" i="1">
                                      <a:latin typeface="Cambria Math" panose="02040503050406030204" pitchFamily="18" charset="0"/>
                                      <a:ea typeface="ＭＳ Ｐゴシック" pitchFamily="34" charset="-128"/>
                                    </a:rPr>
                                    <m:t>𝑠</m:t>
                                  </m:r>
                                </m:e>
                                <m:sup>
                                  <m:r>
                                    <a:rPr lang="en-US" sz="1200" i="1">
                                      <a:latin typeface="Cambria Math" panose="02040503050406030204" pitchFamily="18" charset="0"/>
                                      <a:ea typeface="ＭＳ Ｐゴシック" pitchFamily="34" charset="-128"/>
                                    </a:rPr>
                                    <m:t>′</m:t>
                                  </m:r>
                                </m:sup>
                              </m:sSup>
                              <m:r>
                                <a:rPr lang="en-US" sz="1200" i="1">
                                  <a:latin typeface="Cambria Math" panose="02040503050406030204" pitchFamily="18" charset="0"/>
                                  <a:ea typeface="ＭＳ Ｐゴシック" pitchFamily="34" charset="-128"/>
                                </a:rPr>
                                <m:t>∈</m:t>
                              </m:r>
                              <m:r>
                                <a:rPr lang="en-US" sz="1200" i="1">
                                  <a:latin typeface="Cambria Math" panose="02040503050406030204" pitchFamily="18" charset="0"/>
                                  <a:ea typeface="ＭＳ Ｐゴシック" pitchFamily="34" charset="-128"/>
                                </a:rPr>
                                <m:t>𝑆</m:t>
                              </m:r>
                            </m:sub>
                            <m:sup/>
                            <m:e>
                              <m:sSubSup>
                                <m:sSubSupPr>
                                  <m:ctrlPr>
                                    <a:rPr lang="en-US" sz="1200" i="1">
                                      <a:latin typeface="Cambria Math" panose="02040503050406030204" pitchFamily="18" charset="0"/>
                                      <a:ea typeface="ＭＳ Ｐゴシック" pitchFamily="34" charset="-128"/>
                                    </a:rPr>
                                  </m:ctrlPr>
                                </m:sSubSupPr>
                                <m:e>
                                  <m:r>
                                    <a:rPr lang="en-US" sz="1200" i="1">
                                      <a:latin typeface="Cambria Math" panose="02040503050406030204" pitchFamily="18" charset="0"/>
                                      <a:ea typeface="ＭＳ Ｐゴシック" pitchFamily="34" charset="-128"/>
                                    </a:rPr>
                                    <m:t>𝑃</m:t>
                                  </m:r>
                                </m:e>
                                <m:sub>
                                  <m:r>
                                    <a:rPr lang="en-US" sz="1200" i="1">
                                      <a:latin typeface="Cambria Math" panose="02040503050406030204" pitchFamily="18" charset="0"/>
                                      <a:ea typeface="ＭＳ Ｐゴシック" pitchFamily="34" charset="-128"/>
                                    </a:rPr>
                                    <m:t>𝑠</m:t>
                                  </m:r>
                                  <m:sSup>
                                    <m:sSupPr>
                                      <m:ctrlPr>
                                        <a:rPr lang="en-US" sz="1200" i="1">
                                          <a:latin typeface="Cambria Math" panose="02040503050406030204" pitchFamily="18" charset="0"/>
                                          <a:ea typeface="ＭＳ Ｐゴシック" pitchFamily="34" charset="-128"/>
                                        </a:rPr>
                                      </m:ctrlPr>
                                    </m:sSupPr>
                                    <m:e>
                                      <m:r>
                                        <a:rPr lang="en-US" sz="1200" i="1">
                                          <a:latin typeface="Cambria Math" panose="02040503050406030204" pitchFamily="18" charset="0"/>
                                          <a:ea typeface="ＭＳ Ｐゴシック" pitchFamily="34" charset="-128"/>
                                        </a:rPr>
                                        <m:t>𝑠</m:t>
                                      </m:r>
                                    </m:e>
                                    <m:sup>
                                      <m:r>
                                        <a:rPr lang="en-US" sz="1200" i="1">
                                          <a:latin typeface="Cambria Math" panose="02040503050406030204" pitchFamily="18" charset="0"/>
                                          <a:ea typeface="ＭＳ Ｐゴシック" pitchFamily="34" charset="-128"/>
                                        </a:rPr>
                                        <m:t>′</m:t>
                                      </m:r>
                                    </m:sup>
                                  </m:sSup>
                                </m:sub>
                                <m:sup>
                                  <m:r>
                                    <a:rPr lang="en-US" sz="1200" i="1">
                                      <a:latin typeface="Cambria Math" panose="02040503050406030204" pitchFamily="18" charset="0"/>
                                      <a:ea typeface="ＭＳ Ｐゴシック" pitchFamily="34" charset="-128"/>
                                    </a:rPr>
                                    <m:t>𝑎</m:t>
                                  </m:r>
                                </m:sup>
                              </m:sSubSup>
                              <m:sSub>
                                <m:sSubPr>
                                  <m:ctrlPr>
                                    <a:rPr lang="en-US" sz="1200" i="1">
                                      <a:latin typeface="Cambria Math" panose="02040503050406030204" pitchFamily="18" charset="0"/>
                                      <a:ea typeface="ＭＳ Ｐゴシック" pitchFamily="34" charset="-128"/>
                                    </a:rPr>
                                  </m:ctrlPr>
                                </m:sSubPr>
                                <m:e>
                                  <m:r>
                                    <a:rPr lang="en-US" sz="1200" i="1">
                                      <a:latin typeface="Cambria Math" panose="02040503050406030204" pitchFamily="18" charset="0"/>
                                      <a:ea typeface="ＭＳ Ｐゴシック" pitchFamily="34" charset="-128"/>
                                    </a:rPr>
                                    <m:t>𝑣</m:t>
                                  </m:r>
                                </m:e>
                                <m:sub>
                                  <m:r>
                                    <a:rPr lang="en-US" sz="1200" i="1">
                                      <a:latin typeface="Cambria Math" panose="02040503050406030204" pitchFamily="18" charset="0"/>
                                      <a:ea typeface="ＭＳ Ｐゴシック" pitchFamily="34" charset="-128"/>
                                    </a:rPr>
                                    <m:t>𝑘</m:t>
                                  </m:r>
                                </m:sub>
                              </m:sSub>
                              <m:d>
                                <m:dPr>
                                  <m:ctrlPr>
                                    <a:rPr lang="en-US" sz="1200" i="1">
                                      <a:latin typeface="Cambria Math" panose="02040503050406030204" pitchFamily="18" charset="0"/>
                                      <a:ea typeface="ＭＳ Ｐゴシック" pitchFamily="34" charset="-128"/>
                                    </a:rPr>
                                  </m:ctrlPr>
                                </m:dPr>
                                <m:e>
                                  <m:sSup>
                                    <m:sSupPr>
                                      <m:ctrlPr>
                                        <a:rPr lang="en-US" sz="1200" i="1">
                                          <a:latin typeface="Cambria Math" panose="02040503050406030204" pitchFamily="18" charset="0"/>
                                          <a:ea typeface="ＭＳ Ｐゴシック" pitchFamily="34" charset="-128"/>
                                        </a:rPr>
                                      </m:ctrlPr>
                                    </m:sSupPr>
                                    <m:e>
                                      <m:r>
                                        <a:rPr lang="en-US" sz="1200" i="1">
                                          <a:latin typeface="Cambria Math" panose="02040503050406030204" pitchFamily="18" charset="0"/>
                                          <a:ea typeface="ＭＳ Ｐゴシック" pitchFamily="34" charset="-128"/>
                                        </a:rPr>
                                        <m:t>𝑠</m:t>
                                      </m:r>
                                    </m:e>
                                    <m:sup>
                                      <m:r>
                                        <a:rPr lang="en-US" sz="1200" i="1">
                                          <a:latin typeface="Cambria Math" panose="02040503050406030204" pitchFamily="18" charset="0"/>
                                          <a:ea typeface="ＭＳ Ｐゴシック" pitchFamily="34" charset="-128"/>
                                        </a:rPr>
                                        <m:t>′</m:t>
                                      </m:r>
                                    </m:sup>
                                  </m:sSup>
                                </m:e>
                              </m:d>
                            </m:e>
                          </m:nary>
                        </m:e>
                      </m:func>
                      <m:r>
                        <a:rPr lang="en-US" sz="1200" b="0" i="1" smtClean="0">
                          <a:latin typeface="Cambria Math" panose="02040503050406030204" pitchFamily="18" charset="0"/>
                          <a:cs typeface="Palatino"/>
                        </a:rPr>
                        <m:t>)</m:t>
                      </m:r>
                    </m:oMath>
                  </m:oMathPara>
                </a14:m>
                <a:endParaRPr lang="en-US" sz="1200" dirty="0">
                  <a:latin typeface="Palatino"/>
                  <a:cs typeface="Palatino"/>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endParaRPr lang="en-SE" dirty="0"/>
              </a:p>
            </p:txBody>
          </p:sp>
        </mc:Choice>
        <mc:Fallback xmlns="">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can compute value function based on its definition (suppose all other transitions have reward 0): Suppose we observe transitions (B, east, C, -2) and (C, east, D, -2). We can compute value function based on its definition (suppose all other transitions have reward 0):</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MDP is unknown, we need to use TD-Learning.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a:latin typeface="Cambria Math" panose="02040503050406030204" pitchFamily="18" charset="0"/>
                    <a:cs typeface="Palatino"/>
                  </a:rPr>
                  <a:t>𝑣_(</a:t>
                </a:r>
                <a:r>
                  <a:rPr lang="en-US" sz="1200" i="0">
                    <a:latin typeface="Cambria Math" panose="02040503050406030204" pitchFamily="18" charset="0"/>
                    <a:cs typeface="Palatino"/>
                  </a:rPr>
                  <a:t>𝑘+1) </a:t>
                </a:r>
                <a:r>
                  <a:rPr lang="en-US" sz="1200" i="0">
                    <a:latin typeface="Cambria Math" panose="02040503050406030204" pitchFamily="18" charset="0"/>
                  </a:rPr>
                  <a:t>(</a:t>
                </a:r>
                <a:r>
                  <a:rPr lang="en-US" sz="1200" i="0">
                    <a:latin typeface="Cambria Math" panose="02040503050406030204" pitchFamily="18" charset="0"/>
                    <a:cs typeface="Palatino"/>
                  </a:rPr>
                  <a:t>𝑠)</a:t>
                </a:r>
                <a:r>
                  <a:rPr lang="en-US" sz="1200" b="0" i="0">
                    <a:latin typeface="Cambria Math" panose="02040503050406030204" pitchFamily="18" charset="0"/>
                    <a:cs typeface="Palatino"/>
                  </a:rPr>
                  <a:t>=</a:t>
                </a:r>
                <a:r>
                  <a:rPr lang="en-US" sz="1200" i="0">
                    <a:solidFill>
                      <a:srgbClr val="C00000"/>
                    </a:solidFill>
                    <a:latin typeface="Cambria Math" panose="02040503050406030204" pitchFamily="18" charset="0"/>
                    <a:cs typeface="Palatino"/>
                  </a:rPr>
                  <a:t>max┬(𝑎</a:t>
                </a:r>
                <a:r>
                  <a:rPr lang="en-US" sz="1200" b="0" i="0">
                    <a:solidFill>
                      <a:srgbClr val="C00000"/>
                    </a:solidFill>
                    <a:latin typeface="Cambria Math" panose="02040503050406030204" pitchFamily="18" charset="0"/>
                    <a:cs typeface="Palatino"/>
                  </a:rPr>
                  <a:t>∈𝐴)⁡〖</a:t>
                </a:r>
                <a:r>
                  <a:rPr lang="en-US" sz="1200" i="0">
                    <a:latin typeface="Cambria Math" panose="02040503050406030204" pitchFamily="18" charset="0"/>
                    <a:ea typeface="ＭＳ Ｐゴシック" pitchFamily="34" charset="-128"/>
                  </a:rPr>
                  <a:t>(𝑅_𝑠^𝑎+𝛾∑_(𝑠^′∈𝑆)▒〖𝑃_(𝑠𝑠^′)^𝑎 𝑣_𝑘 (𝑠^′ ) 〗〗</a:t>
                </a:r>
                <a:r>
                  <a:rPr lang="en-US" sz="1200" b="0" i="0">
                    <a:latin typeface="Cambria Math" panose="02040503050406030204" pitchFamily="18" charset="0"/>
                    <a:cs typeface="Palatino"/>
                  </a:rPr>
                  <a:t>)</a:t>
                </a:r>
                <a:endParaRPr lang="en-US" sz="1200" dirty="0">
                  <a:latin typeface="Palatino"/>
                  <a:cs typeface="Palatino"/>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endParaRPr lang="en-SE" dirty="0"/>
              </a:p>
            </p:txBody>
          </p:sp>
        </mc:Fallback>
      </mc:AlternateContent>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55</a:t>
            </a:fld>
            <a:endParaRPr lang="en-US" altLang="zh-CN"/>
          </a:p>
        </p:txBody>
      </p:sp>
    </p:spTree>
    <p:extLst>
      <p:ext uri="{BB962C8B-B14F-4D97-AF65-F5344CB8AC3E}">
        <p14:creationId xmlns:p14="http://schemas.microsoft.com/office/powerpoint/2010/main" val="29020752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56</a:t>
            </a:fld>
            <a:endParaRPr lang="en-US" altLang="zh-CN"/>
          </a:p>
        </p:txBody>
      </p:sp>
    </p:spTree>
    <p:extLst>
      <p:ext uri="{BB962C8B-B14F-4D97-AF65-F5344CB8AC3E}">
        <p14:creationId xmlns:p14="http://schemas.microsoft.com/office/powerpoint/2010/main" val="18131182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𝑣</m:t>
                          </m:r>
                        </m:e>
                        <m:sub>
                          <m:r>
                            <a:rPr lang="en-US" b="0" i="1" smtClean="0">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𝐶</m:t>
                          </m:r>
                        </m:e>
                      </m:d>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.25</m:t>
                      </m:r>
                      <m:d>
                        <m:dPr>
                          <m:ctrlPr>
                            <a:rPr lang="en-US" b="0" i="1" smtClean="0">
                              <a:solidFill>
                                <a:schemeClr val="tx1"/>
                              </a:solidFill>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𝑙</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𝑟</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𝑢</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𝑑</m:t>
                              </m:r>
                            </m:e>
                          </m:d>
                        </m:e>
                      </m:d>
                      <m:r>
                        <a:rPr lang="en-US" i="1">
                          <a:latin typeface="Cambria Math" panose="02040503050406030204" pitchFamily="18" charset="0"/>
                        </a:rPr>
                        <m:t>=.25</m:t>
                      </m:r>
                      <m:r>
                        <a:rPr lang="en-US" b="0" i="1" smtClean="0">
                          <a:latin typeface="Cambria Math" panose="02040503050406030204" pitchFamily="18" charset="0"/>
                        </a:rPr>
                        <m:t>(</m:t>
                      </m:r>
                      <m:r>
                        <a:rPr lang="en-US" i="1">
                          <a:latin typeface="Cambria Math" panose="02040503050406030204" pitchFamily="18" charset="0"/>
                        </a:rPr>
                        <m:t>−4+</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r>
                        <a:rPr lang="en-US" b="0" i="1" smtClean="0">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𝐸</m:t>
                          </m:r>
                        </m:e>
                      </m:d>
                      <m:r>
                        <a:rPr lang="en-US" b="0" i="1" smtClean="0">
                          <a:latin typeface="Cambria Math" panose="02040503050406030204" pitchFamily="18" charset="0"/>
                          <a:ea typeface="ＭＳ Ｐゴシック" pitchFamily="34" charset="-128"/>
                        </a:rPr>
                        <m:t>)</m:t>
                      </m:r>
                    </m:oMath>
                  </m:oMathPara>
                </a14:m>
                <a:endParaRPr lang="en-US" i="1" dirty="0">
                  <a:solidFill>
                    <a:schemeClr val="tx1"/>
                  </a:solidFill>
                  <a:latin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𝑙</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.8</m:t>
                      </m:r>
                      <m:r>
                        <a:rPr lang="en-US" b="0" i="1" smtClean="0">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+.1[−1+</m:t>
                      </m:r>
                      <m:r>
                        <a:rPr lang="en-US" b="0" i="1" smtClean="0">
                          <a:latin typeface="Cambria Math" panose="02040503050406030204" pitchFamily="18" charset="0"/>
                          <a:ea typeface="ＭＳ Ｐゴシック" pitchFamily="34" charset="-128"/>
                        </a:rPr>
                        <m:t>𝑣</m:t>
                      </m:r>
                      <m:r>
                        <a:rPr lang="en-US" b="0" i="1" smtClean="0">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𝐴</m:t>
                      </m:r>
                      <m:r>
                        <a:rPr lang="en-US" b="0" i="1" smtClean="0">
                          <a:latin typeface="Cambria Math" panose="02040503050406030204" pitchFamily="18" charset="0"/>
                          <a:ea typeface="ＭＳ Ｐゴシック" pitchFamily="34" charset="-128"/>
                        </a:rPr>
                        <m:t>)]+.1[−1+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𝐸</m:t>
                          </m:r>
                        </m:e>
                      </m:d>
                      <m:r>
                        <a:rPr lang="en-US" i="1">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=−2+</m:t>
                      </m:r>
                      <m:r>
                        <a:rPr lang="en-US" i="1">
                          <a:latin typeface="Cambria Math" panose="02040503050406030204" pitchFamily="18" charset="0"/>
                          <a:ea typeface="ＭＳ Ｐゴシック" pitchFamily="34" charset="-128"/>
                        </a:rPr>
                        <m:t>.8</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oMath>
                  </m:oMathPara>
                </a14:m>
                <a:endParaRPr lang="en-US" i="1" dirty="0">
                  <a:latin typeface="Cambria Math" panose="02040503050406030204" pitchFamily="18" charset="0"/>
                  <a:ea typeface="ＭＳ Ｐゴシック" pitchFamily="34" charset="-128"/>
                </a:endParaRPr>
              </a:p>
              <a:p>
                <a:pPr lvl="1"/>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b="0" i="1" smtClean="0">
                              <a:latin typeface="Cambria Math" panose="02040503050406030204" pitchFamily="18" charset="0"/>
                            </a:rPr>
                            <m:t>𝑟</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.8[−1+</m:t>
                      </m:r>
                      <m:r>
                        <a:rPr lang="en-US" b="0" i="1" smtClean="0">
                          <a:latin typeface="Cambria Math" panose="02040503050406030204" pitchFamily="18" charset="0"/>
                          <a:ea typeface="ＭＳ Ｐゴシック" pitchFamily="34" charset="-128"/>
                        </a:rPr>
                        <m:t>𝑣</m:t>
                      </m:r>
                      <m:d>
                        <m:dPr>
                          <m:ctrlPr>
                            <a:rPr lang="en-US" i="1">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𝐷</m:t>
                          </m:r>
                        </m:e>
                      </m:d>
                      <m:r>
                        <a:rPr lang="en-US" i="1">
                          <a:latin typeface="Cambria Math" panose="02040503050406030204" pitchFamily="18" charset="0"/>
                          <a:ea typeface="ＭＳ Ｐゴシック" pitchFamily="34" charset="-128"/>
                        </a:rPr>
                        <m:t>]</m:t>
                      </m:r>
                      <m:r>
                        <a:rPr lang="en-US" i="1" smtClean="0">
                          <a:latin typeface="Cambria Math" panose="02040503050406030204" pitchFamily="18" charset="0"/>
                          <a:ea typeface="ＭＳ Ｐゴシック" pitchFamily="34" charset="-128"/>
                        </a:rPr>
                        <m:t> </m:t>
                      </m:r>
                      <m:r>
                        <a:rPr lang="en-US" i="1">
                          <a:latin typeface="Cambria Math" panose="02040503050406030204" pitchFamily="18" charset="0"/>
                          <a:ea typeface="ＭＳ Ｐゴシック" pitchFamily="34" charset="-128"/>
                        </a:rPr>
                        <m:t>+.1[−1+</m:t>
                      </m:r>
                      <m:r>
                        <a:rPr lang="en-US" b="0" i="1" smtClean="0">
                          <a:latin typeface="Cambria Math" panose="02040503050406030204" pitchFamily="18" charset="0"/>
                          <a:ea typeface="ＭＳ Ｐゴシック" pitchFamily="34" charset="-128"/>
                        </a:rPr>
                        <m:t>𝑣</m:t>
                      </m:r>
                      <m:d>
                        <m:dPr>
                          <m:ctrlPr>
                            <a:rPr lang="en-US" i="1">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𝐴</m:t>
                          </m:r>
                        </m:e>
                      </m:d>
                      <m:r>
                        <a:rPr lang="en-US" i="1">
                          <a:latin typeface="Cambria Math" panose="02040503050406030204" pitchFamily="18" charset="0"/>
                          <a:ea typeface="ＭＳ Ｐゴシック" pitchFamily="34" charset="-128"/>
                        </a:rPr>
                        <m:t>]+.1[−1+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𝐸</m:t>
                          </m:r>
                        </m:e>
                      </m:d>
                      <m:r>
                        <a:rPr lang="en-US" i="1">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=6+</m:t>
                      </m:r>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oMath>
                  </m:oMathPara>
                </a14:m>
                <a:endParaRPr lang="en-US" i="1" dirty="0">
                  <a:latin typeface="Cambria Math" panose="02040503050406030204" pitchFamily="18" charset="0"/>
                  <a:ea typeface="ＭＳ Ｐゴシック" pitchFamily="34" charset="-128"/>
                </a:endParaRPr>
              </a:p>
              <a:p>
                <a:pPr lvl="1"/>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b="0" i="1" smtClean="0">
                              <a:latin typeface="Cambria Math" panose="02040503050406030204" pitchFamily="18" charset="0"/>
                            </a:rPr>
                            <m:t>𝑢</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.8[−1+</m:t>
                      </m:r>
                      <m:r>
                        <a:rPr lang="en-US" b="0" i="1" smtClean="0">
                          <a:latin typeface="Cambria Math" panose="02040503050406030204" pitchFamily="18" charset="0"/>
                          <a:ea typeface="ＭＳ Ｐゴシック" pitchFamily="34" charset="-128"/>
                        </a:rPr>
                        <m:t>𝑣</m:t>
                      </m:r>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𝐴</m:t>
                          </m:r>
                        </m:e>
                      </m:d>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+.1[−1+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+.1[−1+</m:t>
                      </m:r>
                      <m:r>
                        <a:rPr lang="en-US" b="0" i="1" smtClean="0">
                          <a:latin typeface="Cambria Math" panose="02040503050406030204" pitchFamily="18" charset="0"/>
                          <a:ea typeface="ＭＳ Ｐゴシック" pitchFamily="34" charset="-128"/>
                        </a:rPr>
                        <m:t>𝑣</m:t>
                      </m:r>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𝐷</m:t>
                          </m:r>
                        </m:e>
                      </m:d>
                      <m:r>
                        <a:rPr lang="en-US" b="0" i="1" smtClean="0">
                          <a:latin typeface="Cambria Math" panose="02040503050406030204" pitchFamily="18" charset="0"/>
                          <a:ea typeface="ＭＳ Ｐゴシック" pitchFamily="34" charset="-128"/>
                        </a:rPr>
                        <m:t>]=−8+</m:t>
                      </m:r>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oMath>
                  </m:oMathPara>
                </a14:m>
                <a:endParaRPr lang="en-US" dirty="0">
                  <a:ea typeface="ＭＳ Ｐゴシック" pitchFamily="34" charset="-128"/>
                </a:endParaRPr>
              </a:p>
              <a:p>
                <a:pPr lvl="1"/>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b="0" i="1" smtClean="0">
                              <a:latin typeface="Cambria Math" panose="02040503050406030204" pitchFamily="18" charset="0"/>
                            </a:rPr>
                            <m:t>𝑑</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.8[−1+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+.1[−1+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+.1[−1+</m:t>
                      </m:r>
                      <m:r>
                        <a:rPr lang="en-US" b="0" i="1" smtClean="0">
                          <a:latin typeface="Cambria Math" panose="02040503050406030204" pitchFamily="18" charset="0"/>
                          <a:ea typeface="ＭＳ Ｐゴシック" pitchFamily="34" charset="-128"/>
                        </a:rPr>
                        <m:t>𝑣</m:t>
                      </m:r>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𝐷</m:t>
                          </m:r>
                        </m:e>
                      </m:d>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.8</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oMath>
                  </m:oMathPara>
                </a14:m>
                <a:endParaRPr lang="en-US" b="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𝐵</m:t>
                          </m:r>
                        </m:e>
                      </m:d>
                      <m:r>
                        <a:rPr lang="en-US" i="1">
                          <a:latin typeface="Cambria Math" panose="02040503050406030204" pitchFamily="18" charset="0"/>
                        </a:rPr>
                        <m:t>=.25</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𝑙</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𝑟</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𝑢</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𝑑</m:t>
                              </m:r>
                            </m:e>
                          </m:d>
                        </m:e>
                      </m:d>
                      <m:r>
                        <a:rPr lang="en-US" b="0" i="1" smtClean="0">
                          <a:latin typeface="Cambria Math" panose="02040503050406030204" pitchFamily="18" charset="0"/>
                        </a:rPr>
                        <m:t>=</m:t>
                      </m:r>
                      <m:r>
                        <a:rPr lang="en-US" i="1">
                          <a:latin typeface="Cambria Math" panose="02040503050406030204" pitchFamily="18" charset="0"/>
                        </a:rPr>
                        <m:t>.25</m:t>
                      </m:r>
                      <m:r>
                        <a:rPr lang="en-US" b="0" i="1" smtClean="0">
                          <a:latin typeface="Cambria Math" panose="02040503050406030204" pitchFamily="18" charset="0"/>
                        </a:rPr>
                        <m:t>(−4+3</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𝐵</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𝐶</m:t>
                          </m:r>
                        </m:e>
                      </m:d>
                      <m:r>
                        <a:rPr lang="en-US" b="0" i="1" smtClean="0">
                          <a:latin typeface="Cambria Math" panose="02040503050406030204" pitchFamily="18" charset="0"/>
                        </a:rPr>
                        <m:t>)</m:t>
                      </m:r>
                    </m:oMath>
                  </m:oMathPara>
                </a14:m>
                <a:endParaRPr lang="en-US" i="1" dirty="0">
                  <a:latin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𝑙</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1.0</m:t>
                      </m:r>
                      <m:d>
                        <m:dPr>
                          <m:begChr m:val="["/>
                          <m:endChr m:val="]"/>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e>
                      </m:d>
                      <m:r>
                        <a:rPr lang="en-US" b="0" i="1" smtClean="0">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oMath>
                  </m:oMathPara>
                </a14:m>
                <a:endParaRPr lang="en-US" i="1" dirty="0">
                  <a:latin typeface="Cambria Math" panose="02040503050406030204" pitchFamily="18" charset="0"/>
                  <a:ea typeface="ＭＳ Ｐゴシック" pitchFamily="34" charset="-128"/>
                </a:endParaRPr>
              </a:p>
              <a:p>
                <a:pPr lvl="1"/>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𝑟</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.8</m:t>
                      </m:r>
                      <m:d>
                        <m:dPr>
                          <m:begChr m:val="["/>
                          <m:endChr m:val="]"/>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𝐶</m:t>
                              </m:r>
                            </m:e>
                          </m:d>
                        </m:e>
                      </m:d>
                      <m:r>
                        <a:rPr lang="en-US" i="1">
                          <a:latin typeface="Cambria Math" panose="02040503050406030204" pitchFamily="18" charset="0"/>
                          <a:ea typeface="ＭＳ Ｐゴシック" pitchFamily="34" charset="-128"/>
                        </a:rPr>
                        <m:t>+.2</m:t>
                      </m:r>
                      <m:d>
                        <m:dPr>
                          <m:begChr m:val="["/>
                          <m:endChr m:val="]"/>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e>
                      </m:d>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−1+.8</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𝐶</m:t>
                          </m:r>
                        </m:e>
                      </m:d>
                      <m:r>
                        <a:rPr lang="en-US" i="1">
                          <a:latin typeface="Cambria Math" panose="02040503050406030204" pitchFamily="18" charset="0"/>
                          <a:ea typeface="ＭＳ Ｐゴシック" pitchFamily="34" charset="-128"/>
                        </a:rPr>
                        <m:t>+.2</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oMath>
                  </m:oMathPara>
                </a14:m>
                <a:endParaRPr lang="en-US" i="1" dirty="0">
                  <a:latin typeface="Cambria Math" panose="02040503050406030204" pitchFamily="18" charset="0"/>
                  <a:ea typeface="ＭＳ Ｐゴシック" pitchFamily="34" charset="-128"/>
                </a:endParaRPr>
              </a:p>
              <a:p>
                <a:pPr lvl="1"/>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𝑢</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𝑑</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.9</m:t>
                      </m:r>
                      <m:d>
                        <m:dPr>
                          <m:begChr m:val="["/>
                          <m:endChr m:val="]"/>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e>
                      </m:d>
                      <m:r>
                        <a:rPr lang="en-US" i="1">
                          <a:latin typeface="Cambria Math" panose="02040503050406030204" pitchFamily="18" charset="0"/>
                          <a:ea typeface="ＭＳ Ｐゴシック" pitchFamily="34" charset="-128"/>
                        </a:rPr>
                        <m:t>+.1</m:t>
                      </m:r>
                      <m:d>
                        <m:dPr>
                          <m:begChr m:val="["/>
                          <m:endChr m:val="]"/>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𝐶</m:t>
                              </m:r>
                            </m:e>
                          </m:d>
                        </m:e>
                      </m:d>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−1+.9</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𝐶</m:t>
                          </m:r>
                        </m:e>
                      </m:d>
                    </m:oMath>
                  </m:oMathPara>
                </a14:m>
                <a:endParaRPr lang="en-US" dirty="0">
                  <a:ea typeface="ＭＳ Ｐゴシック" pitchFamily="34" charset="-128"/>
                </a:endParaRPr>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𝐸</m:t>
                          </m:r>
                        </m:e>
                      </m:d>
                      <m:r>
                        <a:rPr lang="en-US" i="1">
                          <a:latin typeface="Cambria Math" panose="02040503050406030204" pitchFamily="18" charset="0"/>
                        </a:rPr>
                        <m:t>=0.25(</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𝑙</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𝑟</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𝑢</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𝑑</m:t>
                          </m:r>
                        </m:e>
                      </m:d>
                      <m:r>
                        <a:rPr lang="en-US" i="1">
                          <a:latin typeface="Cambria Math" panose="02040503050406030204" pitchFamily="18" charset="0"/>
                        </a:rPr>
                        <m:t>)=.25(−</m:t>
                      </m:r>
                      <m:r>
                        <a:rPr lang="en-US" b="0" i="1" smtClean="0">
                          <a:latin typeface="Cambria Math" panose="02040503050406030204" pitchFamily="18" charset="0"/>
                        </a:rPr>
                        <m:t>4</m:t>
                      </m:r>
                      <m:r>
                        <a:rPr lang="en-US" i="1">
                          <a:latin typeface="Cambria Math" panose="02040503050406030204" pitchFamily="18" charset="0"/>
                        </a:rPr>
                        <m:t>+</m:t>
                      </m:r>
                      <m:r>
                        <a:rPr lang="en-US" b="0" i="1" smtClean="0">
                          <a:latin typeface="Cambria Math" panose="02040503050406030204" pitchFamily="18" charset="0"/>
                        </a:rPr>
                        <m:t>3</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𝐸</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e>
                      </m:d>
                      <m:r>
                        <a:rPr lang="en-US" i="1">
                          <a:latin typeface="Cambria Math" panose="02040503050406030204" pitchFamily="18" charset="0"/>
                        </a:rPr>
                        <m:t>)</m:t>
                      </m:r>
                    </m:oMath>
                  </m:oMathPara>
                </a14:m>
                <a:endParaRPr lang="en-US" i="1" dirty="0">
                  <a:latin typeface="Cambria Math" panose="02040503050406030204" pitchFamily="18" charset="0"/>
                </a:endParaRPr>
              </a:p>
              <a:p>
                <a:pPr lvl="1"/>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𝑙</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𝑟</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.9</m:t>
                      </m:r>
                      <m:d>
                        <m:dPr>
                          <m:begChr m:val="["/>
                          <m:endChr m:val="]"/>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e>
                      </m:d>
                      <m:r>
                        <a:rPr lang="en-US" i="1">
                          <a:latin typeface="Cambria Math" panose="02040503050406030204" pitchFamily="18" charset="0"/>
                          <a:ea typeface="ＭＳ Ｐゴシック" pitchFamily="34" charset="-128"/>
                        </a:rPr>
                        <m:t>+.1</m:t>
                      </m:r>
                      <m:d>
                        <m:dPr>
                          <m:begChr m:val="["/>
                          <m:endChr m:val="]"/>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𝑉</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𝐶</m:t>
                              </m:r>
                            </m:e>
                          </m:d>
                        </m:e>
                      </m:d>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−1+.9</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𝑉</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𝐶</m:t>
                          </m:r>
                        </m:e>
                      </m:d>
                    </m:oMath>
                  </m:oMathPara>
                </a14:m>
                <a:endParaRPr lang="en-US" i="1" dirty="0">
                  <a:latin typeface="Cambria Math" panose="02040503050406030204" pitchFamily="18" charset="0"/>
                  <a:ea typeface="ＭＳ Ｐゴシック" pitchFamily="34" charset="-128"/>
                </a:endParaRPr>
              </a:p>
              <a:p>
                <a:pPr lvl="1"/>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𝑢</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.8</m:t>
                      </m:r>
                      <m:d>
                        <m:dPr>
                          <m:begChr m:val="["/>
                          <m:endChr m:val="]"/>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𝐶</m:t>
                              </m:r>
                            </m:e>
                          </m:d>
                        </m:e>
                      </m:d>
                      <m:r>
                        <a:rPr lang="en-US" i="1">
                          <a:latin typeface="Cambria Math" panose="02040503050406030204" pitchFamily="18" charset="0"/>
                          <a:ea typeface="ＭＳ Ｐゴシック" pitchFamily="34" charset="-128"/>
                        </a:rPr>
                        <m:t>+.2</m:t>
                      </m:r>
                      <m:d>
                        <m:dPr>
                          <m:begChr m:val="["/>
                          <m:endChr m:val="]"/>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e>
                      </m:d>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−1+.8</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𝐶</m:t>
                          </m:r>
                        </m:e>
                      </m:d>
                      <m:r>
                        <a:rPr lang="en-US" i="1">
                          <a:latin typeface="Cambria Math" panose="02040503050406030204" pitchFamily="18" charset="0"/>
                          <a:ea typeface="ＭＳ Ｐゴシック" pitchFamily="34" charset="-128"/>
                        </a:rPr>
                        <m:t>+.2</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oMath>
                  </m:oMathPara>
                </a14:m>
                <a:endParaRPr lang="en-US" i="1" dirty="0">
                  <a:latin typeface="Cambria Math" panose="02040503050406030204" pitchFamily="18" charset="0"/>
                  <a:ea typeface="ＭＳ Ｐゴシック" pitchFamily="34" charset="-128"/>
                </a:endParaRPr>
              </a:p>
              <a:p>
                <a:pPr lvl="1"/>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𝐸</m:t>
                          </m:r>
                          <m:r>
                            <a:rPr lang="en-US" i="1">
                              <a:latin typeface="Cambria Math" panose="02040503050406030204" pitchFamily="18" charset="0"/>
                            </a:rPr>
                            <m:t>,</m:t>
                          </m:r>
                          <m:r>
                            <a:rPr lang="en-US" b="0" i="1" smtClean="0">
                              <a:latin typeface="Cambria Math" panose="02040503050406030204" pitchFamily="18" charset="0"/>
                            </a:rPr>
                            <m:t>𝑑</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1.0</m:t>
                      </m:r>
                      <m:d>
                        <m:dPr>
                          <m:begChr m:val="["/>
                          <m:endChr m:val="]"/>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e>
                      </m:d>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oMath>
                  </m:oMathPara>
                </a14:m>
                <a:endParaRPr lang="en-US" i="1" dirty="0">
                  <a:latin typeface="Cambria Math" panose="02040503050406030204" pitchFamily="18" charset="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can compute value function based on its definition (suppose all other transitions have reward 0): Suppose we observe transitions (B, east, C, -2) and (C, east, D, -2). We can compute value function based on its definition (suppose all other transitions have reward 0):</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MDP is unknown, we need to use TD-Learning.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cs typeface="Palatino"/>
                            </a:rPr>
                          </m:ctrlPr>
                        </m:sSubPr>
                        <m:e>
                          <m:r>
                            <a:rPr lang="en-US" sz="1200" b="0" i="1" smtClean="0">
                              <a:latin typeface="Cambria Math" panose="02040503050406030204" pitchFamily="18" charset="0"/>
                              <a:cs typeface="Palatino"/>
                            </a:rPr>
                            <m:t>𝑣</m:t>
                          </m:r>
                        </m:e>
                        <m:sub>
                          <m:r>
                            <a:rPr lang="en-US" sz="1200" i="1">
                              <a:latin typeface="Cambria Math" panose="02040503050406030204" pitchFamily="18" charset="0"/>
                              <a:cs typeface="Palatino"/>
                            </a:rPr>
                            <m:t>𝑘</m:t>
                          </m:r>
                          <m:r>
                            <a:rPr lang="en-US" sz="1200" i="1">
                              <a:latin typeface="Cambria Math" panose="02040503050406030204" pitchFamily="18" charset="0"/>
                              <a:cs typeface="Palatino"/>
                            </a:rPr>
                            <m:t>+1</m:t>
                          </m:r>
                        </m:sub>
                      </m:sSub>
                      <m:d>
                        <m:dPr>
                          <m:ctrlPr>
                            <a:rPr lang="en-US" sz="1200" i="1">
                              <a:latin typeface="Cambria Math" panose="02040503050406030204" pitchFamily="18" charset="0"/>
                              <a:cs typeface="Palatino"/>
                            </a:rPr>
                          </m:ctrlPr>
                        </m:dPr>
                        <m:e>
                          <m:r>
                            <a:rPr lang="en-US" sz="1200" i="1">
                              <a:latin typeface="Cambria Math" panose="02040503050406030204" pitchFamily="18" charset="0"/>
                              <a:cs typeface="Palatino"/>
                            </a:rPr>
                            <m:t>𝑠</m:t>
                          </m:r>
                        </m:e>
                      </m:d>
                      <m:r>
                        <a:rPr lang="en-US" sz="1200" b="0" i="1" smtClean="0">
                          <a:latin typeface="Cambria Math" panose="02040503050406030204" pitchFamily="18" charset="0"/>
                          <a:cs typeface="Palatino"/>
                        </a:rPr>
                        <m:t>=</m:t>
                      </m:r>
                      <m:func>
                        <m:funcPr>
                          <m:ctrlPr>
                            <a:rPr lang="en-US" sz="1200" i="1">
                              <a:latin typeface="Cambria Math" panose="02040503050406030204" pitchFamily="18" charset="0"/>
                              <a:cs typeface="Palatino"/>
                            </a:rPr>
                          </m:ctrlPr>
                        </m:funcPr>
                        <m:fName>
                          <m:limLow>
                            <m:limLowPr>
                              <m:ctrlPr>
                                <a:rPr lang="en-US" sz="1200" i="1" smtClean="0">
                                  <a:solidFill>
                                    <a:srgbClr val="C00000"/>
                                  </a:solidFill>
                                  <a:latin typeface="Cambria Math" panose="02040503050406030204" pitchFamily="18" charset="0"/>
                                  <a:cs typeface="Palatino"/>
                                </a:rPr>
                              </m:ctrlPr>
                            </m:limLowPr>
                            <m:e>
                              <m:r>
                                <m:rPr>
                                  <m:sty m:val="p"/>
                                </m:rPr>
                                <a:rPr lang="en-US" sz="1200">
                                  <a:solidFill>
                                    <a:srgbClr val="C00000"/>
                                  </a:solidFill>
                                  <a:latin typeface="Cambria Math" panose="02040503050406030204" pitchFamily="18" charset="0"/>
                                  <a:cs typeface="Palatino"/>
                                </a:rPr>
                                <m:t>max</m:t>
                              </m:r>
                            </m:e>
                            <m:lim>
                              <m:r>
                                <a:rPr lang="en-US" sz="1200" i="1">
                                  <a:solidFill>
                                    <a:srgbClr val="C00000"/>
                                  </a:solidFill>
                                  <a:latin typeface="Cambria Math" panose="02040503050406030204" pitchFamily="18" charset="0"/>
                                  <a:cs typeface="Palatino"/>
                                </a:rPr>
                                <m:t>𝑎</m:t>
                              </m:r>
                              <m:r>
                                <a:rPr lang="en-US" sz="1200" b="0" i="1" smtClean="0">
                                  <a:solidFill>
                                    <a:srgbClr val="C00000"/>
                                  </a:solidFill>
                                  <a:latin typeface="Cambria Math" panose="02040503050406030204" pitchFamily="18" charset="0"/>
                                  <a:cs typeface="Palatino"/>
                                </a:rPr>
                                <m:t>∈</m:t>
                              </m:r>
                              <m:r>
                                <a:rPr lang="en-US" sz="1200" b="0" i="1" smtClean="0">
                                  <a:solidFill>
                                    <a:srgbClr val="C00000"/>
                                  </a:solidFill>
                                  <a:latin typeface="Cambria Math" panose="02040503050406030204" pitchFamily="18" charset="0"/>
                                  <a:cs typeface="Palatino"/>
                                </a:rPr>
                                <m:t>𝐴</m:t>
                              </m:r>
                            </m:lim>
                          </m:limLow>
                        </m:fName>
                        <m:e>
                          <m:r>
                            <a:rPr lang="en-US" sz="1200" i="1">
                              <a:latin typeface="Cambria Math" panose="02040503050406030204" pitchFamily="18" charset="0"/>
                              <a:ea typeface="ＭＳ Ｐゴシック" pitchFamily="34" charset="-128"/>
                            </a:rPr>
                            <m:t>(</m:t>
                          </m:r>
                          <m:sSubSup>
                            <m:sSubSupPr>
                              <m:ctrlPr>
                                <a:rPr lang="en-US" sz="1200" i="1" smtClean="0">
                                  <a:latin typeface="Cambria Math" panose="02040503050406030204" pitchFamily="18" charset="0"/>
                                  <a:ea typeface="ＭＳ Ｐゴシック" pitchFamily="34" charset="-128"/>
                                </a:rPr>
                              </m:ctrlPr>
                            </m:sSubSupPr>
                            <m:e>
                              <m:r>
                                <a:rPr lang="en-US" sz="1200" i="1">
                                  <a:latin typeface="Cambria Math" panose="02040503050406030204" pitchFamily="18" charset="0"/>
                                  <a:ea typeface="ＭＳ Ｐゴシック" pitchFamily="34" charset="-128"/>
                                </a:rPr>
                                <m:t>𝑅</m:t>
                              </m:r>
                            </m:e>
                            <m:sub>
                              <m:r>
                                <a:rPr lang="en-US" sz="1200" i="1">
                                  <a:latin typeface="Cambria Math" panose="02040503050406030204" pitchFamily="18" charset="0"/>
                                  <a:ea typeface="ＭＳ Ｐゴシック" pitchFamily="34" charset="-128"/>
                                </a:rPr>
                                <m:t>𝑠</m:t>
                              </m:r>
                            </m:sub>
                            <m:sup>
                              <m:r>
                                <a:rPr lang="en-US" sz="1200" i="1">
                                  <a:latin typeface="Cambria Math" panose="02040503050406030204" pitchFamily="18" charset="0"/>
                                  <a:ea typeface="ＭＳ Ｐゴシック" pitchFamily="34" charset="-128"/>
                                </a:rPr>
                                <m:t>𝑎</m:t>
                              </m:r>
                            </m:sup>
                          </m:sSubSup>
                          <m:r>
                            <a:rPr lang="en-US" sz="1200" i="1">
                              <a:latin typeface="Cambria Math" panose="02040503050406030204" pitchFamily="18" charset="0"/>
                              <a:ea typeface="ＭＳ Ｐゴシック" pitchFamily="34" charset="-128"/>
                            </a:rPr>
                            <m:t>+</m:t>
                          </m:r>
                          <m:r>
                            <a:rPr lang="en-US" sz="1200" i="1">
                              <a:latin typeface="Cambria Math" panose="02040503050406030204" pitchFamily="18" charset="0"/>
                              <a:ea typeface="ＭＳ Ｐゴシック" pitchFamily="34" charset="-128"/>
                            </a:rPr>
                            <m:t>𝛾</m:t>
                          </m:r>
                          <m:nary>
                            <m:naryPr>
                              <m:chr m:val="∑"/>
                              <m:supHide m:val="on"/>
                              <m:ctrlPr>
                                <a:rPr lang="en-US" sz="1200" i="1">
                                  <a:latin typeface="Cambria Math" panose="02040503050406030204" pitchFamily="18" charset="0"/>
                                  <a:ea typeface="ＭＳ Ｐゴシック" pitchFamily="34" charset="-128"/>
                                </a:rPr>
                              </m:ctrlPr>
                            </m:naryPr>
                            <m:sub>
                              <m:sSup>
                                <m:sSupPr>
                                  <m:ctrlPr>
                                    <a:rPr lang="en-US" sz="1200" i="1">
                                      <a:latin typeface="Cambria Math" panose="02040503050406030204" pitchFamily="18" charset="0"/>
                                      <a:ea typeface="ＭＳ Ｐゴシック" pitchFamily="34" charset="-128"/>
                                    </a:rPr>
                                  </m:ctrlPr>
                                </m:sSupPr>
                                <m:e>
                                  <m:r>
                                    <a:rPr lang="en-US" sz="1200" i="1">
                                      <a:latin typeface="Cambria Math" panose="02040503050406030204" pitchFamily="18" charset="0"/>
                                      <a:ea typeface="ＭＳ Ｐゴシック" pitchFamily="34" charset="-128"/>
                                    </a:rPr>
                                    <m:t>𝑠</m:t>
                                  </m:r>
                                </m:e>
                                <m:sup>
                                  <m:r>
                                    <a:rPr lang="en-US" sz="1200" i="1">
                                      <a:latin typeface="Cambria Math" panose="02040503050406030204" pitchFamily="18" charset="0"/>
                                      <a:ea typeface="ＭＳ Ｐゴシック" pitchFamily="34" charset="-128"/>
                                    </a:rPr>
                                    <m:t>′</m:t>
                                  </m:r>
                                </m:sup>
                              </m:sSup>
                              <m:r>
                                <a:rPr lang="en-US" sz="1200" i="1">
                                  <a:latin typeface="Cambria Math" panose="02040503050406030204" pitchFamily="18" charset="0"/>
                                  <a:ea typeface="ＭＳ Ｐゴシック" pitchFamily="34" charset="-128"/>
                                </a:rPr>
                                <m:t>∈</m:t>
                              </m:r>
                              <m:r>
                                <a:rPr lang="en-US" sz="1200" i="1">
                                  <a:latin typeface="Cambria Math" panose="02040503050406030204" pitchFamily="18" charset="0"/>
                                  <a:ea typeface="ＭＳ Ｐゴシック" pitchFamily="34" charset="-128"/>
                                </a:rPr>
                                <m:t>𝑆</m:t>
                              </m:r>
                            </m:sub>
                            <m:sup/>
                            <m:e>
                              <m:sSubSup>
                                <m:sSubSupPr>
                                  <m:ctrlPr>
                                    <a:rPr lang="en-US" sz="1200" i="1">
                                      <a:latin typeface="Cambria Math" panose="02040503050406030204" pitchFamily="18" charset="0"/>
                                      <a:ea typeface="ＭＳ Ｐゴシック" pitchFamily="34" charset="-128"/>
                                    </a:rPr>
                                  </m:ctrlPr>
                                </m:sSubSupPr>
                                <m:e>
                                  <m:r>
                                    <a:rPr lang="en-US" sz="1200" i="1">
                                      <a:latin typeface="Cambria Math" panose="02040503050406030204" pitchFamily="18" charset="0"/>
                                      <a:ea typeface="ＭＳ Ｐゴシック" pitchFamily="34" charset="-128"/>
                                    </a:rPr>
                                    <m:t>𝑃</m:t>
                                  </m:r>
                                </m:e>
                                <m:sub>
                                  <m:r>
                                    <a:rPr lang="en-US" sz="1200" i="1">
                                      <a:latin typeface="Cambria Math" panose="02040503050406030204" pitchFamily="18" charset="0"/>
                                      <a:ea typeface="ＭＳ Ｐゴシック" pitchFamily="34" charset="-128"/>
                                    </a:rPr>
                                    <m:t>𝑠</m:t>
                                  </m:r>
                                  <m:sSup>
                                    <m:sSupPr>
                                      <m:ctrlPr>
                                        <a:rPr lang="en-US" sz="1200" i="1">
                                          <a:latin typeface="Cambria Math" panose="02040503050406030204" pitchFamily="18" charset="0"/>
                                          <a:ea typeface="ＭＳ Ｐゴシック" pitchFamily="34" charset="-128"/>
                                        </a:rPr>
                                      </m:ctrlPr>
                                    </m:sSupPr>
                                    <m:e>
                                      <m:r>
                                        <a:rPr lang="en-US" sz="1200" i="1">
                                          <a:latin typeface="Cambria Math" panose="02040503050406030204" pitchFamily="18" charset="0"/>
                                          <a:ea typeface="ＭＳ Ｐゴシック" pitchFamily="34" charset="-128"/>
                                        </a:rPr>
                                        <m:t>𝑠</m:t>
                                      </m:r>
                                    </m:e>
                                    <m:sup>
                                      <m:r>
                                        <a:rPr lang="en-US" sz="1200" i="1">
                                          <a:latin typeface="Cambria Math" panose="02040503050406030204" pitchFamily="18" charset="0"/>
                                          <a:ea typeface="ＭＳ Ｐゴシック" pitchFamily="34" charset="-128"/>
                                        </a:rPr>
                                        <m:t>′</m:t>
                                      </m:r>
                                    </m:sup>
                                  </m:sSup>
                                </m:sub>
                                <m:sup>
                                  <m:r>
                                    <a:rPr lang="en-US" sz="1200" i="1">
                                      <a:latin typeface="Cambria Math" panose="02040503050406030204" pitchFamily="18" charset="0"/>
                                      <a:ea typeface="ＭＳ Ｐゴシック" pitchFamily="34" charset="-128"/>
                                    </a:rPr>
                                    <m:t>𝑎</m:t>
                                  </m:r>
                                </m:sup>
                              </m:sSubSup>
                              <m:sSub>
                                <m:sSubPr>
                                  <m:ctrlPr>
                                    <a:rPr lang="en-US" sz="1200" i="1">
                                      <a:latin typeface="Cambria Math" panose="02040503050406030204" pitchFamily="18" charset="0"/>
                                      <a:ea typeface="ＭＳ Ｐゴシック" pitchFamily="34" charset="-128"/>
                                    </a:rPr>
                                  </m:ctrlPr>
                                </m:sSubPr>
                                <m:e>
                                  <m:r>
                                    <a:rPr lang="en-US" sz="1200" i="1">
                                      <a:latin typeface="Cambria Math" panose="02040503050406030204" pitchFamily="18" charset="0"/>
                                      <a:ea typeface="ＭＳ Ｐゴシック" pitchFamily="34" charset="-128"/>
                                    </a:rPr>
                                    <m:t>𝑣</m:t>
                                  </m:r>
                                </m:e>
                                <m:sub>
                                  <m:r>
                                    <a:rPr lang="en-US" sz="1200" i="1">
                                      <a:latin typeface="Cambria Math" panose="02040503050406030204" pitchFamily="18" charset="0"/>
                                      <a:ea typeface="ＭＳ Ｐゴシック" pitchFamily="34" charset="-128"/>
                                    </a:rPr>
                                    <m:t>𝑘</m:t>
                                  </m:r>
                                </m:sub>
                              </m:sSub>
                              <m:d>
                                <m:dPr>
                                  <m:ctrlPr>
                                    <a:rPr lang="en-US" sz="1200" i="1">
                                      <a:latin typeface="Cambria Math" panose="02040503050406030204" pitchFamily="18" charset="0"/>
                                      <a:ea typeface="ＭＳ Ｐゴシック" pitchFamily="34" charset="-128"/>
                                    </a:rPr>
                                  </m:ctrlPr>
                                </m:dPr>
                                <m:e>
                                  <m:sSup>
                                    <m:sSupPr>
                                      <m:ctrlPr>
                                        <a:rPr lang="en-US" sz="1200" i="1">
                                          <a:latin typeface="Cambria Math" panose="02040503050406030204" pitchFamily="18" charset="0"/>
                                          <a:ea typeface="ＭＳ Ｐゴシック" pitchFamily="34" charset="-128"/>
                                        </a:rPr>
                                      </m:ctrlPr>
                                    </m:sSupPr>
                                    <m:e>
                                      <m:r>
                                        <a:rPr lang="en-US" sz="1200" i="1">
                                          <a:latin typeface="Cambria Math" panose="02040503050406030204" pitchFamily="18" charset="0"/>
                                          <a:ea typeface="ＭＳ Ｐゴシック" pitchFamily="34" charset="-128"/>
                                        </a:rPr>
                                        <m:t>𝑠</m:t>
                                      </m:r>
                                    </m:e>
                                    <m:sup>
                                      <m:r>
                                        <a:rPr lang="en-US" sz="1200" i="1">
                                          <a:latin typeface="Cambria Math" panose="02040503050406030204" pitchFamily="18" charset="0"/>
                                          <a:ea typeface="ＭＳ Ｐゴシック" pitchFamily="34" charset="-128"/>
                                        </a:rPr>
                                        <m:t>′</m:t>
                                      </m:r>
                                    </m:sup>
                                  </m:sSup>
                                </m:e>
                              </m:d>
                            </m:e>
                          </m:nary>
                        </m:e>
                      </m:func>
                      <m:r>
                        <a:rPr lang="en-US" sz="1200" b="0" i="1" smtClean="0">
                          <a:latin typeface="Cambria Math" panose="02040503050406030204" pitchFamily="18" charset="0"/>
                          <a:cs typeface="Palatino"/>
                        </a:rPr>
                        <m:t>)</m:t>
                      </m:r>
                    </m:oMath>
                  </m:oMathPara>
                </a14:m>
                <a:endParaRPr lang="en-US" sz="1200" dirty="0">
                  <a:latin typeface="Palatino"/>
                  <a:cs typeface="Palatino"/>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endParaRPr lang="en-SE" dirty="0"/>
              </a:p>
            </p:txBody>
          </p:sp>
        </mc:Choice>
        <mc:Fallback xmlns="">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can compute value function based on its definition (suppose all other transitions have reward 0): Suppose we observe transitions (B, east, C, -2) and (C, east, D, -2). We can compute value function based on its definition (suppose all other transitions have reward 0):</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MDP is unknown, we need to use TD-Learning.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a:latin typeface="Cambria Math" panose="02040503050406030204" pitchFamily="18" charset="0"/>
                    <a:cs typeface="Palatino"/>
                  </a:rPr>
                  <a:t>𝑣_(</a:t>
                </a:r>
                <a:r>
                  <a:rPr lang="en-US" sz="1200" i="0">
                    <a:latin typeface="Cambria Math" panose="02040503050406030204" pitchFamily="18" charset="0"/>
                    <a:cs typeface="Palatino"/>
                  </a:rPr>
                  <a:t>𝑘+1) </a:t>
                </a:r>
                <a:r>
                  <a:rPr lang="en-US" sz="1200" i="0">
                    <a:latin typeface="Cambria Math" panose="02040503050406030204" pitchFamily="18" charset="0"/>
                  </a:rPr>
                  <a:t>(</a:t>
                </a:r>
                <a:r>
                  <a:rPr lang="en-US" sz="1200" i="0">
                    <a:latin typeface="Cambria Math" panose="02040503050406030204" pitchFamily="18" charset="0"/>
                    <a:cs typeface="Palatino"/>
                  </a:rPr>
                  <a:t>𝑠)</a:t>
                </a:r>
                <a:r>
                  <a:rPr lang="en-US" sz="1200" b="0" i="0">
                    <a:latin typeface="Cambria Math" panose="02040503050406030204" pitchFamily="18" charset="0"/>
                    <a:cs typeface="Palatino"/>
                  </a:rPr>
                  <a:t>=</a:t>
                </a:r>
                <a:r>
                  <a:rPr lang="en-US" sz="1200" i="0">
                    <a:solidFill>
                      <a:srgbClr val="C00000"/>
                    </a:solidFill>
                    <a:latin typeface="Cambria Math" panose="02040503050406030204" pitchFamily="18" charset="0"/>
                    <a:cs typeface="Palatino"/>
                  </a:rPr>
                  <a:t>max┬(𝑎</a:t>
                </a:r>
                <a:r>
                  <a:rPr lang="en-US" sz="1200" b="0" i="0">
                    <a:solidFill>
                      <a:srgbClr val="C00000"/>
                    </a:solidFill>
                    <a:latin typeface="Cambria Math" panose="02040503050406030204" pitchFamily="18" charset="0"/>
                    <a:cs typeface="Palatino"/>
                  </a:rPr>
                  <a:t>∈𝐴)⁡〖</a:t>
                </a:r>
                <a:r>
                  <a:rPr lang="en-US" sz="1200" i="0">
                    <a:latin typeface="Cambria Math" panose="02040503050406030204" pitchFamily="18" charset="0"/>
                    <a:ea typeface="ＭＳ Ｐゴシック" pitchFamily="34" charset="-128"/>
                  </a:rPr>
                  <a:t>(𝑅_𝑠^𝑎+𝛾∑_(𝑠^′∈𝑆)▒〖𝑃_(𝑠𝑠^′)^𝑎 𝑣_𝑘 (𝑠^′ ) 〗〗</a:t>
                </a:r>
                <a:r>
                  <a:rPr lang="en-US" sz="1200" b="0" i="0">
                    <a:latin typeface="Cambria Math" panose="02040503050406030204" pitchFamily="18" charset="0"/>
                    <a:cs typeface="Palatino"/>
                  </a:rPr>
                  <a:t>)</a:t>
                </a:r>
                <a:endParaRPr lang="en-US" sz="1200" dirty="0">
                  <a:latin typeface="Palatino"/>
                  <a:cs typeface="Palatino"/>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endParaRPr lang="en-SE" dirty="0"/>
              </a:p>
            </p:txBody>
          </p:sp>
        </mc:Fallback>
      </mc:AlternateContent>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57</a:t>
            </a:fld>
            <a:endParaRPr lang="en-US" altLang="zh-CN"/>
          </a:p>
        </p:txBody>
      </p:sp>
    </p:spTree>
    <p:extLst>
      <p:ext uri="{BB962C8B-B14F-4D97-AF65-F5344CB8AC3E}">
        <p14:creationId xmlns:p14="http://schemas.microsoft.com/office/powerpoint/2010/main" val="19118327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can compute value function based on its definition (suppose all other transitions have reward 0): Suppose we observe transitions (B, east, C, -2) and (C, east, D, -2). We can compute value function based on its definition (suppose all other transitions have reward 0):</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MDP is unknown, we need to use TD-Learning.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cs typeface="Palatino"/>
                            </a:rPr>
                          </m:ctrlPr>
                        </m:sSubPr>
                        <m:e>
                          <m:r>
                            <a:rPr lang="en-US" sz="1200" b="0" i="1" smtClean="0">
                              <a:latin typeface="Cambria Math" panose="02040503050406030204" pitchFamily="18" charset="0"/>
                              <a:cs typeface="Palatino"/>
                            </a:rPr>
                            <m:t>𝑣</m:t>
                          </m:r>
                        </m:e>
                        <m:sub>
                          <m:r>
                            <a:rPr lang="en-US" sz="1200" i="1">
                              <a:latin typeface="Cambria Math" panose="02040503050406030204" pitchFamily="18" charset="0"/>
                              <a:cs typeface="Palatino"/>
                            </a:rPr>
                            <m:t>𝑘</m:t>
                          </m:r>
                          <m:r>
                            <a:rPr lang="en-US" sz="1200" i="1">
                              <a:latin typeface="Cambria Math" panose="02040503050406030204" pitchFamily="18" charset="0"/>
                              <a:cs typeface="Palatino"/>
                            </a:rPr>
                            <m:t>+1</m:t>
                          </m:r>
                        </m:sub>
                      </m:sSub>
                      <m:d>
                        <m:dPr>
                          <m:ctrlPr>
                            <a:rPr lang="en-US" sz="1200" i="1">
                              <a:latin typeface="Cambria Math" panose="02040503050406030204" pitchFamily="18" charset="0"/>
                              <a:cs typeface="Palatino"/>
                            </a:rPr>
                          </m:ctrlPr>
                        </m:dPr>
                        <m:e>
                          <m:r>
                            <a:rPr lang="en-US" sz="1200" i="1">
                              <a:latin typeface="Cambria Math" panose="02040503050406030204" pitchFamily="18" charset="0"/>
                              <a:cs typeface="Palatino"/>
                            </a:rPr>
                            <m:t>𝑠</m:t>
                          </m:r>
                        </m:e>
                      </m:d>
                      <m:r>
                        <a:rPr lang="en-US" sz="1200" b="0" i="1" smtClean="0">
                          <a:latin typeface="Cambria Math" panose="02040503050406030204" pitchFamily="18" charset="0"/>
                          <a:cs typeface="Palatino"/>
                        </a:rPr>
                        <m:t>=</m:t>
                      </m:r>
                      <m:func>
                        <m:funcPr>
                          <m:ctrlPr>
                            <a:rPr lang="en-US" sz="1200" i="1">
                              <a:latin typeface="Cambria Math" panose="02040503050406030204" pitchFamily="18" charset="0"/>
                              <a:cs typeface="Palatino"/>
                            </a:rPr>
                          </m:ctrlPr>
                        </m:funcPr>
                        <m:fName>
                          <m:limLow>
                            <m:limLowPr>
                              <m:ctrlPr>
                                <a:rPr lang="en-US" sz="1200" i="1" smtClean="0">
                                  <a:solidFill>
                                    <a:srgbClr val="C00000"/>
                                  </a:solidFill>
                                  <a:latin typeface="Cambria Math" panose="02040503050406030204" pitchFamily="18" charset="0"/>
                                  <a:cs typeface="Palatino"/>
                                </a:rPr>
                              </m:ctrlPr>
                            </m:limLowPr>
                            <m:e>
                              <m:r>
                                <m:rPr>
                                  <m:sty m:val="p"/>
                                </m:rPr>
                                <a:rPr lang="en-US" sz="1200">
                                  <a:solidFill>
                                    <a:srgbClr val="C00000"/>
                                  </a:solidFill>
                                  <a:latin typeface="Cambria Math" panose="02040503050406030204" pitchFamily="18" charset="0"/>
                                  <a:cs typeface="Palatino"/>
                                </a:rPr>
                                <m:t>max</m:t>
                              </m:r>
                            </m:e>
                            <m:lim>
                              <m:r>
                                <a:rPr lang="en-US" sz="1200" i="1">
                                  <a:solidFill>
                                    <a:srgbClr val="C00000"/>
                                  </a:solidFill>
                                  <a:latin typeface="Cambria Math" panose="02040503050406030204" pitchFamily="18" charset="0"/>
                                  <a:cs typeface="Palatino"/>
                                </a:rPr>
                                <m:t>𝑎</m:t>
                              </m:r>
                              <m:r>
                                <a:rPr lang="en-US" sz="1200" b="0" i="1" smtClean="0">
                                  <a:solidFill>
                                    <a:srgbClr val="C00000"/>
                                  </a:solidFill>
                                  <a:latin typeface="Cambria Math" panose="02040503050406030204" pitchFamily="18" charset="0"/>
                                  <a:cs typeface="Palatino"/>
                                </a:rPr>
                                <m:t>∈</m:t>
                              </m:r>
                              <m:r>
                                <a:rPr lang="en-US" sz="1200" b="0" i="1" smtClean="0">
                                  <a:solidFill>
                                    <a:srgbClr val="C00000"/>
                                  </a:solidFill>
                                  <a:latin typeface="Cambria Math" panose="02040503050406030204" pitchFamily="18" charset="0"/>
                                  <a:cs typeface="Palatino"/>
                                </a:rPr>
                                <m:t>𝐴</m:t>
                              </m:r>
                            </m:lim>
                          </m:limLow>
                        </m:fName>
                        <m:e>
                          <m:r>
                            <a:rPr lang="en-US" sz="1200" i="1">
                              <a:latin typeface="Cambria Math" panose="02040503050406030204" pitchFamily="18" charset="0"/>
                              <a:ea typeface="ＭＳ Ｐゴシック" pitchFamily="34" charset="-128"/>
                            </a:rPr>
                            <m:t>(</m:t>
                          </m:r>
                          <m:sSubSup>
                            <m:sSubSupPr>
                              <m:ctrlPr>
                                <a:rPr lang="en-US" sz="1200" i="1" smtClean="0">
                                  <a:latin typeface="Cambria Math" panose="02040503050406030204" pitchFamily="18" charset="0"/>
                                  <a:ea typeface="ＭＳ Ｐゴシック" pitchFamily="34" charset="-128"/>
                                </a:rPr>
                              </m:ctrlPr>
                            </m:sSubSupPr>
                            <m:e>
                              <m:r>
                                <a:rPr lang="en-US" sz="1200" i="1">
                                  <a:latin typeface="Cambria Math" panose="02040503050406030204" pitchFamily="18" charset="0"/>
                                  <a:ea typeface="ＭＳ Ｐゴシック" pitchFamily="34" charset="-128"/>
                                </a:rPr>
                                <m:t>𝑅</m:t>
                              </m:r>
                            </m:e>
                            <m:sub>
                              <m:r>
                                <a:rPr lang="en-US" sz="1200" i="1">
                                  <a:latin typeface="Cambria Math" panose="02040503050406030204" pitchFamily="18" charset="0"/>
                                  <a:ea typeface="ＭＳ Ｐゴシック" pitchFamily="34" charset="-128"/>
                                </a:rPr>
                                <m:t>𝑠</m:t>
                              </m:r>
                            </m:sub>
                            <m:sup>
                              <m:r>
                                <a:rPr lang="en-US" sz="1200" i="1">
                                  <a:latin typeface="Cambria Math" panose="02040503050406030204" pitchFamily="18" charset="0"/>
                                  <a:ea typeface="ＭＳ Ｐゴシック" pitchFamily="34" charset="-128"/>
                                </a:rPr>
                                <m:t>𝑎</m:t>
                              </m:r>
                            </m:sup>
                          </m:sSubSup>
                          <m:r>
                            <a:rPr lang="en-US" sz="1200" i="1">
                              <a:latin typeface="Cambria Math" panose="02040503050406030204" pitchFamily="18" charset="0"/>
                              <a:ea typeface="ＭＳ Ｐゴシック" pitchFamily="34" charset="-128"/>
                            </a:rPr>
                            <m:t>+</m:t>
                          </m:r>
                          <m:r>
                            <a:rPr lang="en-US" sz="1200" i="1">
                              <a:latin typeface="Cambria Math" panose="02040503050406030204" pitchFamily="18" charset="0"/>
                              <a:ea typeface="ＭＳ Ｐゴシック" pitchFamily="34" charset="-128"/>
                            </a:rPr>
                            <m:t>𝛾</m:t>
                          </m:r>
                          <m:nary>
                            <m:naryPr>
                              <m:chr m:val="∑"/>
                              <m:supHide m:val="on"/>
                              <m:ctrlPr>
                                <a:rPr lang="en-US" sz="1200" i="1">
                                  <a:latin typeface="Cambria Math" panose="02040503050406030204" pitchFamily="18" charset="0"/>
                                  <a:ea typeface="ＭＳ Ｐゴシック" pitchFamily="34" charset="-128"/>
                                </a:rPr>
                              </m:ctrlPr>
                            </m:naryPr>
                            <m:sub>
                              <m:sSup>
                                <m:sSupPr>
                                  <m:ctrlPr>
                                    <a:rPr lang="en-US" sz="1200" i="1">
                                      <a:latin typeface="Cambria Math" panose="02040503050406030204" pitchFamily="18" charset="0"/>
                                      <a:ea typeface="ＭＳ Ｐゴシック" pitchFamily="34" charset="-128"/>
                                    </a:rPr>
                                  </m:ctrlPr>
                                </m:sSupPr>
                                <m:e>
                                  <m:r>
                                    <a:rPr lang="en-US" sz="1200" i="1">
                                      <a:latin typeface="Cambria Math" panose="02040503050406030204" pitchFamily="18" charset="0"/>
                                      <a:ea typeface="ＭＳ Ｐゴシック" pitchFamily="34" charset="-128"/>
                                    </a:rPr>
                                    <m:t>𝑠</m:t>
                                  </m:r>
                                </m:e>
                                <m:sup>
                                  <m:r>
                                    <a:rPr lang="en-US" sz="1200" i="1">
                                      <a:latin typeface="Cambria Math" panose="02040503050406030204" pitchFamily="18" charset="0"/>
                                      <a:ea typeface="ＭＳ Ｐゴシック" pitchFamily="34" charset="-128"/>
                                    </a:rPr>
                                    <m:t>′</m:t>
                                  </m:r>
                                </m:sup>
                              </m:sSup>
                              <m:r>
                                <a:rPr lang="en-US" sz="1200" i="1">
                                  <a:latin typeface="Cambria Math" panose="02040503050406030204" pitchFamily="18" charset="0"/>
                                  <a:ea typeface="ＭＳ Ｐゴシック" pitchFamily="34" charset="-128"/>
                                </a:rPr>
                                <m:t>∈</m:t>
                              </m:r>
                              <m:r>
                                <a:rPr lang="en-US" sz="1200" i="1">
                                  <a:latin typeface="Cambria Math" panose="02040503050406030204" pitchFamily="18" charset="0"/>
                                  <a:ea typeface="ＭＳ Ｐゴシック" pitchFamily="34" charset="-128"/>
                                </a:rPr>
                                <m:t>𝑆</m:t>
                              </m:r>
                            </m:sub>
                            <m:sup/>
                            <m:e>
                              <m:sSubSup>
                                <m:sSubSupPr>
                                  <m:ctrlPr>
                                    <a:rPr lang="en-US" sz="1200" i="1">
                                      <a:latin typeface="Cambria Math" panose="02040503050406030204" pitchFamily="18" charset="0"/>
                                      <a:ea typeface="ＭＳ Ｐゴシック" pitchFamily="34" charset="-128"/>
                                    </a:rPr>
                                  </m:ctrlPr>
                                </m:sSubSupPr>
                                <m:e>
                                  <m:r>
                                    <a:rPr lang="en-US" sz="1200" i="1">
                                      <a:latin typeface="Cambria Math" panose="02040503050406030204" pitchFamily="18" charset="0"/>
                                      <a:ea typeface="ＭＳ Ｐゴシック" pitchFamily="34" charset="-128"/>
                                    </a:rPr>
                                    <m:t>𝑃</m:t>
                                  </m:r>
                                </m:e>
                                <m:sub>
                                  <m:r>
                                    <a:rPr lang="en-US" sz="1200" i="1">
                                      <a:latin typeface="Cambria Math" panose="02040503050406030204" pitchFamily="18" charset="0"/>
                                      <a:ea typeface="ＭＳ Ｐゴシック" pitchFamily="34" charset="-128"/>
                                    </a:rPr>
                                    <m:t>𝑠</m:t>
                                  </m:r>
                                  <m:sSup>
                                    <m:sSupPr>
                                      <m:ctrlPr>
                                        <a:rPr lang="en-US" sz="1200" i="1">
                                          <a:latin typeface="Cambria Math" panose="02040503050406030204" pitchFamily="18" charset="0"/>
                                          <a:ea typeface="ＭＳ Ｐゴシック" pitchFamily="34" charset="-128"/>
                                        </a:rPr>
                                      </m:ctrlPr>
                                    </m:sSupPr>
                                    <m:e>
                                      <m:r>
                                        <a:rPr lang="en-US" sz="1200" i="1">
                                          <a:latin typeface="Cambria Math" panose="02040503050406030204" pitchFamily="18" charset="0"/>
                                          <a:ea typeface="ＭＳ Ｐゴシック" pitchFamily="34" charset="-128"/>
                                        </a:rPr>
                                        <m:t>𝑠</m:t>
                                      </m:r>
                                    </m:e>
                                    <m:sup>
                                      <m:r>
                                        <a:rPr lang="en-US" sz="1200" i="1">
                                          <a:latin typeface="Cambria Math" panose="02040503050406030204" pitchFamily="18" charset="0"/>
                                          <a:ea typeface="ＭＳ Ｐゴシック" pitchFamily="34" charset="-128"/>
                                        </a:rPr>
                                        <m:t>′</m:t>
                                      </m:r>
                                    </m:sup>
                                  </m:sSup>
                                </m:sub>
                                <m:sup>
                                  <m:r>
                                    <a:rPr lang="en-US" sz="1200" i="1">
                                      <a:latin typeface="Cambria Math" panose="02040503050406030204" pitchFamily="18" charset="0"/>
                                      <a:ea typeface="ＭＳ Ｐゴシック" pitchFamily="34" charset="-128"/>
                                    </a:rPr>
                                    <m:t>𝑎</m:t>
                                  </m:r>
                                </m:sup>
                              </m:sSubSup>
                              <m:sSub>
                                <m:sSubPr>
                                  <m:ctrlPr>
                                    <a:rPr lang="en-US" sz="1200" i="1">
                                      <a:latin typeface="Cambria Math" panose="02040503050406030204" pitchFamily="18" charset="0"/>
                                      <a:ea typeface="ＭＳ Ｐゴシック" pitchFamily="34" charset="-128"/>
                                    </a:rPr>
                                  </m:ctrlPr>
                                </m:sSubPr>
                                <m:e>
                                  <m:r>
                                    <a:rPr lang="en-US" sz="1200" i="1">
                                      <a:latin typeface="Cambria Math" panose="02040503050406030204" pitchFamily="18" charset="0"/>
                                      <a:ea typeface="ＭＳ Ｐゴシック" pitchFamily="34" charset="-128"/>
                                    </a:rPr>
                                    <m:t>𝑣</m:t>
                                  </m:r>
                                </m:e>
                                <m:sub>
                                  <m:r>
                                    <a:rPr lang="en-US" sz="1200" i="1">
                                      <a:latin typeface="Cambria Math" panose="02040503050406030204" pitchFamily="18" charset="0"/>
                                      <a:ea typeface="ＭＳ Ｐゴシック" pitchFamily="34" charset="-128"/>
                                    </a:rPr>
                                    <m:t>𝑘</m:t>
                                  </m:r>
                                </m:sub>
                              </m:sSub>
                              <m:d>
                                <m:dPr>
                                  <m:ctrlPr>
                                    <a:rPr lang="en-US" sz="1200" i="1">
                                      <a:latin typeface="Cambria Math" panose="02040503050406030204" pitchFamily="18" charset="0"/>
                                      <a:ea typeface="ＭＳ Ｐゴシック" pitchFamily="34" charset="-128"/>
                                    </a:rPr>
                                  </m:ctrlPr>
                                </m:dPr>
                                <m:e>
                                  <m:sSup>
                                    <m:sSupPr>
                                      <m:ctrlPr>
                                        <a:rPr lang="en-US" sz="1200" i="1">
                                          <a:latin typeface="Cambria Math" panose="02040503050406030204" pitchFamily="18" charset="0"/>
                                          <a:ea typeface="ＭＳ Ｐゴシック" pitchFamily="34" charset="-128"/>
                                        </a:rPr>
                                      </m:ctrlPr>
                                    </m:sSupPr>
                                    <m:e>
                                      <m:r>
                                        <a:rPr lang="en-US" sz="1200" i="1">
                                          <a:latin typeface="Cambria Math" panose="02040503050406030204" pitchFamily="18" charset="0"/>
                                          <a:ea typeface="ＭＳ Ｐゴシック" pitchFamily="34" charset="-128"/>
                                        </a:rPr>
                                        <m:t>𝑠</m:t>
                                      </m:r>
                                    </m:e>
                                    <m:sup>
                                      <m:r>
                                        <a:rPr lang="en-US" sz="1200" i="1">
                                          <a:latin typeface="Cambria Math" panose="02040503050406030204" pitchFamily="18" charset="0"/>
                                          <a:ea typeface="ＭＳ Ｐゴシック" pitchFamily="34" charset="-128"/>
                                        </a:rPr>
                                        <m:t>′</m:t>
                                      </m:r>
                                    </m:sup>
                                  </m:sSup>
                                </m:e>
                              </m:d>
                            </m:e>
                          </m:nary>
                        </m:e>
                      </m:func>
                      <m:r>
                        <a:rPr lang="en-US" sz="1200" b="0" i="1" smtClean="0">
                          <a:latin typeface="Cambria Math" panose="02040503050406030204" pitchFamily="18" charset="0"/>
                          <a:cs typeface="Palatino"/>
                        </a:rPr>
                        <m:t>)</m:t>
                      </m:r>
                    </m:oMath>
                  </m:oMathPara>
                </a14:m>
                <a:endParaRPr lang="en-US" sz="1200" dirty="0">
                  <a:latin typeface="Palatino"/>
                  <a:cs typeface="Palatino"/>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endParaRPr lang="en-SE" dirty="0"/>
              </a:p>
            </p:txBody>
          </p:sp>
        </mc:Choice>
        <mc:Fallback xmlns="">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can compute value function based on its definition (suppose all other transitions have reward 0): Suppose we observe transitions (B, east, C, -2) and (C, east, D, -2). We can compute value function based on its definition (suppose all other transitions have reward 0):</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MDP is unknown, we need to use TD-Learning.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a:latin typeface="Cambria Math" panose="02040503050406030204" pitchFamily="18" charset="0"/>
                    <a:cs typeface="Palatino"/>
                  </a:rPr>
                  <a:t>𝑣_(</a:t>
                </a:r>
                <a:r>
                  <a:rPr lang="en-US" sz="1200" i="0">
                    <a:latin typeface="Cambria Math" panose="02040503050406030204" pitchFamily="18" charset="0"/>
                    <a:cs typeface="Palatino"/>
                  </a:rPr>
                  <a:t>𝑘+1) </a:t>
                </a:r>
                <a:r>
                  <a:rPr lang="en-US" sz="1200" i="0">
                    <a:latin typeface="Cambria Math" panose="02040503050406030204" pitchFamily="18" charset="0"/>
                  </a:rPr>
                  <a:t>(</a:t>
                </a:r>
                <a:r>
                  <a:rPr lang="en-US" sz="1200" i="0">
                    <a:latin typeface="Cambria Math" panose="02040503050406030204" pitchFamily="18" charset="0"/>
                    <a:cs typeface="Palatino"/>
                  </a:rPr>
                  <a:t>𝑠)</a:t>
                </a:r>
                <a:r>
                  <a:rPr lang="en-US" sz="1200" b="0" i="0">
                    <a:latin typeface="Cambria Math" panose="02040503050406030204" pitchFamily="18" charset="0"/>
                    <a:cs typeface="Palatino"/>
                  </a:rPr>
                  <a:t>=</a:t>
                </a:r>
                <a:r>
                  <a:rPr lang="en-US" sz="1200" i="0">
                    <a:solidFill>
                      <a:srgbClr val="C00000"/>
                    </a:solidFill>
                    <a:latin typeface="Cambria Math" panose="02040503050406030204" pitchFamily="18" charset="0"/>
                    <a:cs typeface="Palatino"/>
                  </a:rPr>
                  <a:t>max┬(𝑎</a:t>
                </a:r>
                <a:r>
                  <a:rPr lang="en-US" sz="1200" b="0" i="0">
                    <a:solidFill>
                      <a:srgbClr val="C00000"/>
                    </a:solidFill>
                    <a:latin typeface="Cambria Math" panose="02040503050406030204" pitchFamily="18" charset="0"/>
                    <a:cs typeface="Palatino"/>
                  </a:rPr>
                  <a:t>∈𝐴)⁡〖</a:t>
                </a:r>
                <a:r>
                  <a:rPr lang="en-US" sz="1200" i="0">
                    <a:latin typeface="Cambria Math" panose="02040503050406030204" pitchFamily="18" charset="0"/>
                    <a:ea typeface="ＭＳ Ｐゴシック" pitchFamily="34" charset="-128"/>
                  </a:rPr>
                  <a:t>(𝑅_𝑠^𝑎+𝛾∑_(𝑠^′∈𝑆)▒〖𝑃_(𝑠𝑠^′)^𝑎 𝑣_𝑘 (𝑠^′ ) 〗〗</a:t>
                </a:r>
                <a:r>
                  <a:rPr lang="en-US" sz="1200" b="0" i="0">
                    <a:latin typeface="Cambria Math" panose="02040503050406030204" pitchFamily="18" charset="0"/>
                    <a:cs typeface="Palatino"/>
                  </a:rPr>
                  <a:t>)</a:t>
                </a:r>
                <a:endParaRPr lang="en-US" sz="1200" dirty="0">
                  <a:latin typeface="Palatino"/>
                  <a:cs typeface="Palatino"/>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endParaRPr lang="en-SE" dirty="0"/>
              </a:p>
            </p:txBody>
          </p:sp>
        </mc:Fallback>
      </mc:AlternateContent>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58</a:t>
            </a:fld>
            <a:endParaRPr lang="en-US" altLang="zh-CN"/>
          </a:p>
        </p:txBody>
      </p:sp>
    </p:spTree>
    <p:extLst>
      <p:ext uri="{BB962C8B-B14F-4D97-AF65-F5344CB8AC3E}">
        <p14:creationId xmlns:p14="http://schemas.microsoft.com/office/powerpoint/2010/main" val="8539845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can compute value function based on its definition (suppose all other transitions have reward 0): Suppose we observe transitions (B, east, C, -2) and (C, east, D, -2). We can compute value function based on its definition (suppose all other transitions have reward 0):</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MDP is unknown, we need to use TD-Learning.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200" i="1" smtClean="0">
                              <a:latin typeface="Cambria Math" panose="02040503050406030204" pitchFamily="18" charset="0"/>
                              <a:cs typeface="Palatino"/>
                            </a:rPr>
                          </m:ctrlPr>
                        </m:sSubPr>
                        <m:e>
                          <m:r>
                            <a:rPr lang="en-US" sz="1200" b="0" i="1" smtClean="0">
                              <a:latin typeface="Cambria Math" panose="02040503050406030204" pitchFamily="18" charset="0"/>
                              <a:cs typeface="Palatino"/>
                            </a:rPr>
                            <m:t>𝑣</m:t>
                          </m:r>
                        </m:e>
                        <m:sub>
                          <m:r>
                            <a:rPr lang="en-US" sz="1200" i="1">
                              <a:latin typeface="Cambria Math" panose="02040503050406030204" pitchFamily="18" charset="0"/>
                              <a:cs typeface="Palatino"/>
                            </a:rPr>
                            <m:t>𝑘</m:t>
                          </m:r>
                          <m:r>
                            <a:rPr lang="en-US" sz="1200" i="1">
                              <a:latin typeface="Cambria Math" panose="02040503050406030204" pitchFamily="18" charset="0"/>
                              <a:cs typeface="Palatino"/>
                            </a:rPr>
                            <m:t>+1</m:t>
                          </m:r>
                        </m:sub>
                      </m:sSub>
                      <m:d>
                        <m:dPr>
                          <m:ctrlPr>
                            <a:rPr lang="en-US" sz="1200" i="1">
                              <a:latin typeface="Cambria Math" panose="02040503050406030204" pitchFamily="18" charset="0"/>
                              <a:cs typeface="Palatino"/>
                            </a:rPr>
                          </m:ctrlPr>
                        </m:dPr>
                        <m:e>
                          <m:r>
                            <a:rPr lang="en-US" sz="1200" i="1">
                              <a:latin typeface="Cambria Math" panose="02040503050406030204" pitchFamily="18" charset="0"/>
                              <a:cs typeface="Palatino"/>
                            </a:rPr>
                            <m:t>𝑠</m:t>
                          </m:r>
                        </m:e>
                      </m:d>
                      <m:r>
                        <a:rPr lang="en-US" sz="1200" b="0" i="1" smtClean="0">
                          <a:latin typeface="Cambria Math" panose="02040503050406030204" pitchFamily="18" charset="0"/>
                          <a:cs typeface="Palatino"/>
                        </a:rPr>
                        <m:t>=</m:t>
                      </m:r>
                      <m:func>
                        <m:funcPr>
                          <m:ctrlPr>
                            <a:rPr lang="en-US" sz="1200" i="1">
                              <a:latin typeface="Cambria Math" panose="02040503050406030204" pitchFamily="18" charset="0"/>
                              <a:cs typeface="Palatino"/>
                            </a:rPr>
                          </m:ctrlPr>
                        </m:funcPr>
                        <m:fName>
                          <m:limLow>
                            <m:limLowPr>
                              <m:ctrlPr>
                                <a:rPr lang="en-US" sz="1200" i="1" smtClean="0">
                                  <a:solidFill>
                                    <a:srgbClr val="C00000"/>
                                  </a:solidFill>
                                  <a:latin typeface="Cambria Math" panose="02040503050406030204" pitchFamily="18" charset="0"/>
                                  <a:cs typeface="Palatino"/>
                                </a:rPr>
                              </m:ctrlPr>
                            </m:limLowPr>
                            <m:e>
                              <m:r>
                                <m:rPr>
                                  <m:sty m:val="p"/>
                                </m:rPr>
                                <a:rPr lang="en-US" sz="1200">
                                  <a:solidFill>
                                    <a:srgbClr val="C00000"/>
                                  </a:solidFill>
                                  <a:latin typeface="Cambria Math" panose="02040503050406030204" pitchFamily="18" charset="0"/>
                                  <a:cs typeface="Palatino"/>
                                </a:rPr>
                                <m:t>max</m:t>
                              </m:r>
                            </m:e>
                            <m:lim>
                              <m:r>
                                <a:rPr lang="en-US" sz="1200" i="1">
                                  <a:solidFill>
                                    <a:srgbClr val="C00000"/>
                                  </a:solidFill>
                                  <a:latin typeface="Cambria Math" panose="02040503050406030204" pitchFamily="18" charset="0"/>
                                  <a:cs typeface="Palatino"/>
                                </a:rPr>
                                <m:t>𝑎</m:t>
                              </m:r>
                              <m:r>
                                <a:rPr lang="en-US" sz="1200" b="0" i="1" smtClean="0">
                                  <a:solidFill>
                                    <a:srgbClr val="C00000"/>
                                  </a:solidFill>
                                  <a:latin typeface="Cambria Math" panose="02040503050406030204" pitchFamily="18" charset="0"/>
                                  <a:cs typeface="Palatino"/>
                                </a:rPr>
                                <m:t>∈</m:t>
                              </m:r>
                              <m:r>
                                <a:rPr lang="en-US" sz="1200" b="0" i="1" smtClean="0">
                                  <a:solidFill>
                                    <a:srgbClr val="C00000"/>
                                  </a:solidFill>
                                  <a:latin typeface="Cambria Math" panose="02040503050406030204" pitchFamily="18" charset="0"/>
                                  <a:cs typeface="Palatino"/>
                                </a:rPr>
                                <m:t>𝐴</m:t>
                              </m:r>
                            </m:lim>
                          </m:limLow>
                        </m:fName>
                        <m:e>
                          <m:r>
                            <a:rPr lang="en-US" sz="1200" i="1">
                              <a:latin typeface="Cambria Math" panose="02040503050406030204" pitchFamily="18" charset="0"/>
                              <a:ea typeface="ＭＳ Ｐゴシック" pitchFamily="34" charset="-128"/>
                            </a:rPr>
                            <m:t>(</m:t>
                          </m:r>
                          <m:sSubSup>
                            <m:sSubSupPr>
                              <m:ctrlPr>
                                <a:rPr lang="en-US" sz="1200" i="1" smtClean="0">
                                  <a:latin typeface="Cambria Math" panose="02040503050406030204" pitchFamily="18" charset="0"/>
                                  <a:ea typeface="ＭＳ Ｐゴシック" pitchFamily="34" charset="-128"/>
                                </a:rPr>
                              </m:ctrlPr>
                            </m:sSubSupPr>
                            <m:e>
                              <m:r>
                                <a:rPr lang="en-US" sz="1200" i="1">
                                  <a:latin typeface="Cambria Math" panose="02040503050406030204" pitchFamily="18" charset="0"/>
                                  <a:ea typeface="ＭＳ Ｐゴシック" pitchFamily="34" charset="-128"/>
                                </a:rPr>
                                <m:t>𝑅</m:t>
                              </m:r>
                            </m:e>
                            <m:sub>
                              <m:r>
                                <a:rPr lang="en-US" sz="1200" i="1">
                                  <a:latin typeface="Cambria Math" panose="02040503050406030204" pitchFamily="18" charset="0"/>
                                  <a:ea typeface="ＭＳ Ｐゴシック" pitchFamily="34" charset="-128"/>
                                </a:rPr>
                                <m:t>𝑠</m:t>
                              </m:r>
                            </m:sub>
                            <m:sup>
                              <m:r>
                                <a:rPr lang="en-US" sz="1200" i="1">
                                  <a:latin typeface="Cambria Math" panose="02040503050406030204" pitchFamily="18" charset="0"/>
                                  <a:ea typeface="ＭＳ Ｐゴシック" pitchFamily="34" charset="-128"/>
                                </a:rPr>
                                <m:t>𝑎</m:t>
                              </m:r>
                            </m:sup>
                          </m:sSubSup>
                          <m:r>
                            <a:rPr lang="en-US" sz="1200" i="1">
                              <a:latin typeface="Cambria Math" panose="02040503050406030204" pitchFamily="18" charset="0"/>
                              <a:ea typeface="ＭＳ Ｐゴシック" pitchFamily="34" charset="-128"/>
                            </a:rPr>
                            <m:t>+</m:t>
                          </m:r>
                          <m:r>
                            <a:rPr lang="en-US" sz="1200" i="1">
                              <a:latin typeface="Cambria Math" panose="02040503050406030204" pitchFamily="18" charset="0"/>
                              <a:ea typeface="ＭＳ Ｐゴシック" pitchFamily="34" charset="-128"/>
                            </a:rPr>
                            <m:t>𝛾</m:t>
                          </m:r>
                          <m:nary>
                            <m:naryPr>
                              <m:chr m:val="∑"/>
                              <m:supHide m:val="on"/>
                              <m:ctrlPr>
                                <a:rPr lang="en-US" sz="1200" i="1">
                                  <a:latin typeface="Cambria Math" panose="02040503050406030204" pitchFamily="18" charset="0"/>
                                  <a:ea typeface="ＭＳ Ｐゴシック" pitchFamily="34" charset="-128"/>
                                </a:rPr>
                              </m:ctrlPr>
                            </m:naryPr>
                            <m:sub>
                              <m:sSup>
                                <m:sSupPr>
                                  <m:ctrlPr>
                                    <a:rPr lang="en-US" sz="1200" i="1">
                                      <a:latin typeface="Cambria Math" panose="02040503050406030204" pitchFamily="18" charset="0"/>
                                      <a:ea typeface="ＭＳ Ｐゴシック" pitchFamily="34" charset="-128"/>
                                    </a:rPr>
                                  </m:ctrlPr>
                                </m:sSupPr>
                                <m:e>
                                  <m:r>
                                    <a:rPr lang="en-US" sz="1200" i="1">
                                      <a:latin typeface="Cambria Math" panose="02040503050406030204" pitchFamily="18" charset="0"/>
                                      <a:ea typeface="ＭＳ Ｐゴシック" pitchFamily="34" charset="-128"/>
                                    </a:rPr>
                                    <m:t>𝑠</m:t>
                                  </m:r>
                                </m:e>
                                <m:sup>
                                  <m:r>
                                    <a:rPr lang="en-US" sz="1200" i="1">
                                      <a:latin typeface="Cambria Math" panose="02040503050406030204" pitchFamily="18" charset="0"/>
                                      <a:ea typeface="ＭＳ Ｐゴシック" pitchFamily="34" charset="-128"/>
                                    </a:rPr>
                                    <m:t>′</m:t>
                                  </m:r>
                                </m:sup>
                              </m:sSup>
                              <m:r>
                                <a:rPr lang="en-US" sz="1200" i="1">
                                  <a:latin typeface="Cambria Math" panose="02040503050406030204" pitchFamily="18" charset="0"/>
                                  <a:ea typeface="ＭＳ Ｐゴシック" pitchFamily="34" charset="-128"/>
                                </a:rPr>
                                <m:t>∈</m:t>
                              </m:r>
                              <m:r>
                                <a:rPr lang="en-US" sz="1200" i="1">
                                  <a:latin typeface="Cambria Math" panose="02040503050406030204" pitchFamily="18" charset="0"/>
                                  <a:ea typeface="ＭＳ Ｐゴシック" pitchFamily="34" charset="-128"/>
                                </a:rPr>
                                <m:t>𝑆</m:t>
                              </m:r>
                            </m:sub>
                            <m:sup/>
                            <m:e>
                              <m:sSubSup>
                                <m:sSubSupPr>
                                  <m:ctrlPr>
                                    <a:rPr lang="en-US" sz="1200" i="1">
                                      <a:latin typeface="Cambria Math" panose="02040503050406030204" pitchFamily="18" charset="0"/>
                                      <a:ea typeface="ＭＳ Ｐゴシック" pitchFamily="34" charset="-128"/>
                                    </a:rPr>
                                  </m:ctrlPr>
                                </m:sSubSupPr>
                                <m:e>
                                  <m:r>
                                    <a:rPr lang="en-US" sz="1200" i="1">
                                      <a:latin typeface="Cambria Math" panose="02040503050406030204" pitchFamily="18" charset="0"/>
                                      <a:ea typeface="ＭＳ Ｐゴシック" pitchFamily="34" charset="-128"/>
                                    </a:rPr>
                                    <m:t>𝑃</m:t>
                                  </m:r>
                                </m:e>
                                <m:sub>
                                  <m:r>
                                    <a:rPr lang="en-US" sz="1200" i="1">
                                      <a:latin typeface="Cambria Math" panose="02040503050406030204" pitchFamily="18" charset="0"/>
                                      <a:ea typeface="ＭＳ Ｐゴシック" pitchFamily="34" charset="-128"/>
                                    </a:rPr>
                                    <m:t>𝑠</m:t>
                                  </m:r>
                                  <m:sSup>
                                    <m:sSupPr>
                                      <m:ctrlPr>
                                        <a:rPr lang="en-US" sz="1200" i="1">
                                          <a:latin typeface="Cambria Math" panose="02040503050406030204" pitchFamily="18" charset="0"/>
                                          <a:ea typeface="ＭＳ Ｐゴシック" pitchFamily="34" charset="-128"/>
                                        </a:rPr>
                                      </m:ctrlPr>
                                    </m:sSupPr>
                                    <m:e>
                                      <m:r>
                                        <a:rPr lang="en-US" sz="1200" i="1">
                                          <a:latin typeface="Cambria Math" panose="02040503050406030204" pitchFamily="18" charset="0"/>
                                          <a:ea typeface="ＭＳ Ｐゴシック" pitchFamily="34" charset="-128"/>
                                        </a:rPr>
                                        <m:t>𝑠</m:t>
                                      </m:r>
                                    </m:e>
                                    <m:sup>
                                      <m:r>
                                        <a:rPr lang="en-US" sz="1200" i="1">
                                          <a:latin typeface="Cambria Math" panose="02040503050406030204" pitchFamily="18" charset="0"/>
                                          <a:ea typeface="ＭＳ Ｐゴシック" pitchFamily="34" charset="-128"/>
                                        </a:rPr>
                                        <m:t>′</m:t>
                                      </m:r>
                                    </m:sup>
                                  </m:sSup>
                                </m:sub>
                                <m:sup>
                                  <m:r>
                                    <a:rPr lang="en-US" sz="1200" i="1">
                                      <a:latin typeface="Cambria Math" panose="02040503050406030204" pitchFamily="18" charset="0"/>
                                      <a:ea typeface="ＭＳ Ｐゴシック" pitchFamily="34" charset="-128"/>
                                    </a:rPr>
                                    <m:t>𝑎</m:t>
                                  </m:r>
                                </m:sup>
                              </m:sSubSup>
                              <m:sSub>
                                <m:sSubPr>
                                  <m:ctrlPr>
                                    <a:rPr lang="en-US" sz="1200" i="1">
                                      <a:latin typeface="Cambria Math" panose="02040503050406030204" pitchFamily="18" charset="0"/>
                                      <a:ea typeface="ＭＳ Ｐゴシック" pitchFamily="34" charset="-128"/>
                                    </a:rPr>
                                  </m:ctrlPr>
                                </m:sSubPr>
                                <m:e>
                                  <m:r>
                                    <a:rPr lang="en-US" sz="1200" i="1">
                                      <a:latin typeface="Cambria Math" panose="02040503050406030204" pitchFamily="18" charset="0"/>
                                      <a:ea typeface="ＭＳ Ｐゴシック" pitchFamily="34" charset="-128"/>
                                    </a:rPr>
                                    <m:t>𝑣</m:t>
                                  </m:r>
                                </m:e>
                                <m:sub>
                                  <m:r>
                                    <a:rPr lang="en-US" sz="1200" i="1">
                                      <a:latin typeface="Cambria Math" panose="02040503050406030204" pitchFamily="18" charset="0"/>
                                      <a:ea typeface="ＭＳ Ｐゴシック" pitchFamily="34" charset="-128"/>
                                    </a:rPr>
                                    <m:t>𝑘</m:t>
                                  </m:r>
                                </m:sub>
                              </m:sSub>
                              <m:d>
                                <m:dPr>
                                  <m:ctrlPr>
                                    <a:rPr lang="en-US" sz="1200" i="1">
                                      <a:latin typeface="Cambria Math" panose="02040503050406030204" pitchFamily="18" charset="0"/>
                                      <a:ea typeface="ＭＳ Ｐゴシック" pitchFamily="34" charset="-128"/>
                                    </a:rPr>
                                  </m:ctrlPr>
                                </m:dPr>
                                <m:e>
                                  <m:sSup>
                                    <m:sSupPr>
                                      <m:ctrlPr>
                                        <a:rPr lang="en-US" sz="1200" i="1">
                                          <a:latin typeface="Cambria Math" panose="02040503050406030204" pitchFamily="18" charset="0"/>
                                          <a:ea typeface="ＭＳ Ｐゴシック" pitchFamily="34" charset="-128"/>
                                        </a:rPr>
                                      </m:ctrlPr>
                                    </m:sSupPr>
                                    <m:e>
                                      <m:r>
                                        <a:rPr lang="en-US" sz="1200" i="1">
                                          <a:latin typeface="Cambria Math" panose="02040503050406030204" pitchFamily="18" charset="0"/>
                                          <a:ea typeface="ＭＳ Ｐゴシック" pitchFamily="34" charset="-128"/>
                                        </a:rPr>
                                        <m:t>𝑠</m:t>
                                      </m:r>
                                    </m:e>
                                    <m:sup>
                                      <m:r>
                                        <a:rPr lang="en-US" sz="1200" i="1">
                                          <a:latin typeface="Cambria Math" panose="02040503050406030204" pitchFamily="18" charset="0"/>
                                          <a:ea typeface="ＭＳ Ｐゴシック" pitchFamily="34" charset="-128"/>
                                        </a:rPr>
                                        <m:t>′</m:t>
                                      </m:r>
                                    </m:sup>
                                  </m:sSup>
                                </m:e>
                              </m:d>
                            </m:e>
                          </m:nary>
                        </m:e>
                      </m:func>
                      <m:r>
                        <a:rPr lang="en-US" sz="1200" b="0" i="1" smtClean="0">
                          <a:latin typeface="Cambria Math" panose="02040503050406030204" pitchFamily="18" charset="0"/>
                          <a:cs typeface="Palatino"/>
                        </a:rPr>
                        <m:t>)</m:t>
                      </m:r>
                    </m:oMath>
                  </m:oMathPara>
                </a14:m>
                <a:endParaRPr lang="en-US" sz="1200" dirty="0">
                  <a:latin typeface="Palatino"/>
                  <a:cs typeface="Palatino"/>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endParaRPr lang="en-SE" dirty="0"/>
              </a:p>
            </p:txBody>
          </p:sp>
        </mc:Choice>
        <mc:Fallback xmlns="">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can compute value function based on its definition (suppose all other transitions have reward 0): Suppose we observe transitions (B, east, C, -2) and (C, east, D, -2). We can compute value function based on its definition (suppose all other transitions have reward 0):</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MDP is unknown, we need to use TD-Learning.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a:latin typeface="Cambria Math" panose="02040503050406030204" pitchFamily="18" charset="0"/>
                    <a:cs typeface="Palatino"/>
                  </a:rPr>
                  <a:t>𝑣_(</a:t>
                </a:r>
                <a:r>
                  <a:rPr lang="en-US" sz="1200" i="0">
                    <a:latin typeface="Cambria Math" panose="02040503050406030204" pitchFamily="18" charset="0"/>
                    <a:cs typeface="Palatino"/>
                  </a:rPr>
                  <a:t>𝑘+1) </a:t>
                </a:r>
                <a:r>
                  <a:rPr lang="en-US" sz="1200" i="0">
                    <a:latin typeface="Cambria Math" panose="02040503050406030204" pitchFamily="18" charset="0"/>
                  </a:rPr>
                  <a:t>(</a:t>
                </a:r>
                <a:r>
                  <a:rPr lang="en-US" sz="1200" i="0">
                    <a:latin typeface="Cambria Math" panose="02040503050406030204" pitchFamily="18" charset="0"/>
                    <a:cs typeface="Palatino"/>
                  </a:rPr>
                  <a:t>𝑠)</a:t>
                </a:r>
                <a:r>
                  <a:rPr lang="en-US" sz="1200" b="0" i="0">
                    <a:latin typeface="Cambria Math" panose="02040503050406030204" pitchFamily="18" charset="0"/>
                    <a:cs typeface="Palatino"/>
                  </a:rPr>
                  <a:t>=</a:t>
                </a:r>
                <a:r>
                  <a:rPr lang="en-US" sz="1200" i="0">
                    <a:solidFill>
                      <a:srgbClr val="C00000"/>
                    </a:solidFill>
                    <a:latin typeface="Cambria Math" panose="02040503050406030204" pitchFamily="18" charset="0"/>
                    <a:cs typeface="Palatino"/>
                  </a:rPr>
                  <a:t>max┬(𝑎</a:t>
                </a:r>
                <a:r>
                  <a:rPr lang="en-US" sz="1200" b="0" i="0">
                    <a:solidFill>
                      <a:srgbClr val="C00000"/>
                    </a:solidFill>
                    <a:latin typeface="Cambria Math" panose="02040503050406030204" pitchFamily="18" charset="0"/>
                    <a:cs typeface="Palatino"/>
                  </a:rPr>
                  <a:t>∈𝐴)⁡〖</a:t>
                </a:r>
                <a:r>
                  <a:rPr lang="en-US" sz="1200" i="0">
                    <a:latin typeface="Cambria Math" panose="02040503050406030204" pitchFamily="18" charset="0"/>
                    <a:ea typeface="ＭＳ Ｐゴシック" pitchFamily="34" charset="-128"/>
                  </a:rPr>
                  <a:t>(𝑅_𝑠^𝑎+𝛾∑_(𝑠^′∈𝑆)▒〖𝑃_(𝑠𝑠^′)^𝑎 𝑣_𝑘 (𝑠^′ ) 〗〗</a:t>
                </a:r>
                <a:r>
                  <a:rPr lang="en-US" sz="1200" b="0" i="0">
                    <a:latin typeface="Cambria Math" panose="02040503050406030204" pitchFamily="18" charset="0"/>
                    <a:cs typeface="Palatino"/>
                  </a:rPr>
                  <a:t>)</a:t>
                </a:r>
                <a:endParaRPr lang="en-US" sz="1200" dirty="0">
                  <a:latin typeface="Palatino"/>
                  <a:cs typeface="Palatino"/>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a typeface="ＭＳ Ｐゴシック" pitchFamily="34" charset="-128"/>
                </a:endParaRPr>
              </a:p>
              <a:p>
                <a:endParaRPr lang="en-SE" dirty="0"/>
              </a:p>
            </p:txBody>
          </p:sp>
        </mc:Fallback>
      </mc:AlternateContent>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59</a:t>
            </a:fld>
            <a:endParaRPr lang="en-US" altLang="zh-CN"/>
          </a:p>
        </p:txBody>
      </p:sp>
    </p:spTree>
    <p:extLst>
      <p:ext uri="{BB962C8B-B14F-4D97-AF65-F5344CB8AC3E}">
        <p14:creationId xmlns:p14="http://schemas.microsoft.com/office/powerpoint/2010/main" val="22347258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can obtain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b="0" i="1" smtClean="0">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oMath>
                </a14:m>
                <a:r>
                  <a:rPr lang="en-US" dirty="0"/>
                  <a:t> from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m:t>
                        </m:r>
                      </m:sub>
                    </m:sSub>
                    <m:d>
                      <m:dPr>
                        <m:ctrlPr>
                          <a:rPr lang="en-US" i="1">
                            <a:latin typeface="Cambria Math" panose="02040503050406030204" pitchFamily="18" charset="0"/>
                          </a:rPr>
                        </m:ctrlPr>
                      </m:dPr>
                      <m:e>
                        <m:r>
                          <a:rPr lang="en-US" b="0" i="1" smtClean="0">
                            <a:latin typeface="Cambria Math" panose="02040503050406030204" pitchFamily="18" charset="0"/>
                          </a:rPr>
                          <m:t>𝑠</m:t>
                        </m:r>
                      </m:e>
                    </m:d>
                  </m:oMath>
                </a14:m>
                <a:r>
                  <a:rPr lang="en-US" dirty="0"/>
                  <a:t>, but we can also keep track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oMath>
                </a14:m>
                <a:r>
                  <a:rPr lang="en-US" dirty="0"/>
                  <a:t>, which are computed during the process of computing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e>
                    </m:d>
                  </m:oMath>
                </a14:m>
                <a:r>
                  <a:rPr lang="en-US" dirty="0"/>
                  <a:t>.</a:t>
                </a:r>
              </a:p>
              <a:p>
                <a:endParaRPr lang="en-SE" dirty="0"/>
              </a:p>
            </p:txBody>
          </p:sp>
        </mc:Choice>
        <mc:Fallback xmlns="">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can obtain </a:t>
                </a:r>
                <a:r>
                  <a:rPr lang="en-US" i="0">
                    <a:latin typeface="Cambria Math" panose="02040503050406030204" pitchFamily="18" charset="0"/>
                  </a:rPr>
                  <a:t>𝑞_∗ (</a:t>
                </a:r>
                <a:r>
                  <a:rPr lang="en-US" b="0" i="0">
                    <a:latin typeface="Cambria Math" panose="02040503050406030204" pitchFamily="18" charset="0"/>
                  </a:rPr>
                  <a:t>𝑠</a:t>
                </a:r>
                <a:r>
                  <a:rPr lang="en-US" i="0">
                    <a:latin typeface="Cambria Math" panose="02040503050406030204" pitchFamily="18" charset="0"/>
                  </a:rPr>
                  <a:t>,𝑎)</a:t>
                </a:r>
                <a:r>
                  <a:rPr lang="en-US" dirty="0"/>
                  <a:t> from </a:t>
                </a:r>
                <a:r>
                  <a:rPr lang="en-US" b="0" i="0">
                    <a:latin typeface="Cambria Math" panose="02040503050406030204" pitchFamily="18" charset="0"/>
                  </a:rPr>
                  <a:t>𝑣_∗ </a:t>
                </a:r>
                <a:r>
                  <a:rPr lang="en-US" i="0">
                    <a:latin typeface="Cambria Math" panose="02040503050406030204" pitchFamily="18" charset="0"/>
                  </a:rPr>
                  <a:t>(</a:t>
                </a:r>
                <a:r>
                  <a:rPr lang="en-US" b="0" i="0">
                    <a:latin typeface="Cambria Math" panose="02040503050406030204" pitchFamily="18" charset="0"/>
                  </a:rPr>
                  <a:t>𝑠)</a:t>
                </a:r>
                <a:r>
                  <a:rPr lang="en-US" dirty="0"/>
                  <a:t>, but we can also keep track of </a:t>
                </a:r>
                <a:r>
                  <a:rPr lang="en-US" i="0">
                    <a:latin typeface="Cambria Math" panose="02040503050406030204" pitchFamily="18" charset="0"/>
                  </a:rPr>
                  <a:t>𝑞_∗ (𝑠,𝑎)</a:t>
                </a:r>
                <a:r>
                  <a:rPr lang="en-US" dirty="0"/>
                  <a:t>, which are computed during the process of computing </a:t>
                </a:r>
                <a:r>
                  <a:rPr lang="en-US" i="0">
                    <a:latin typeface="Cambria Math" panose="02040503050406030204" pitchFamily="18" charset="0"/>
                  </a:rPr>
                  <a:t>𝑣_∗ (𝑠)</a:t>
                </a:r>
                <a:r>
                  <a:rPr lang="en-US" dirty="0"/>
                  <a:t>.</a:t>
                </a:r>
              </a:p>
              <a:p>
                <a:endParaRPr lang="en-SE" dirty="0"/>
              </a:p>
            </p:txBody>
          </p:sp>
        </mc:Fallback>
      </mc:AlternateContent>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60</a:t>
            </a:fld>
            <a:endParaRPr lang="en-US" altLang="zh-CN"/>
          </a:p>
        </p:txBody>
      </p:sp>
    </p:spTree>
    <p:extLst>
      <p:ext uri="{BB962C8B-B14F-4D97-AF65-F5344CB8AC3E}">
        <p14:creationId xmlns:p14="http://schemas.microsoft.com/office/powerpoint/2010/main" val="21840102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61</a:t>
            </a:fld>
            <a:endParaRPr lang="en-US" altLang="zh-CN"/>
          </a:p>
        </p:txBody>
      </p:sp>
    </p:spTree>
    <p:extLst>
      <p:ext uri="{BB962C8B-B14F-4D97-AF65-F5344CB8AC3E}">
        <p14:creationId xmlns:p14="http://schemas.microsoft.com/office/powerpoint/2010/main" val="17590012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65</a:t>
            </a:fld>
            <a:endParaRPr lang="en-US" altLang="zh-CN"/>
          </a:p>
        </p:txBody>
      </p:sp>
    </p:spTree>
    <p:extLst>
      <p:ext uri="{BB962C8B-B14F-4D97-AF65-F5344CB8AC3E}">
        <p14:creationId xmlns:p14="http://schemas.microsoft.com/office/powerpoint/2010/main" val="26556434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Learn an approximate MSP based on experiences, then solve the learned MDP</a:t>
                </a:r>
              </a:p>
              <a:p>
                <a:r>
                  <a:rPr lang="en-US" dirty="0"/>
                  <a:t>counting transitions out of each state</a:t>
                </a:r>
              </a:p>
              <a:p>
                <a:pPr lvl="1">
                  <a:lnSpc>
                    <a:spcPct val="80000"/>
                  </a:lnSpc>
                </a:pPr>
                <a:r>
                  <a:rPr lang="en-US" dirty="0"/>
                  <a:t>CH08: Planning and Learning</a:t>
                </a:r>
              </a:p>
              <a:p>
                <a:pPr lvl="1">
                  <a:lnSpc>
                    <a:spcPct val="80000"/>
                  </a:lnSpc>
                </a:pPr>
                <a:r>
                  <a:rPr lang="en-US" dirty="0"/>
                  <a:t>Normalize to estimate the probabilities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oMath>
                </a14:m>
                <a:r>
                  <a:rPr lang="en-US" dirty="0">
                    <a:ea typeface="ＭＳ Ｐゴシック" pitchFamily="34" charset="-128"/>
                  </a:rPr>
                  <a:t> </a:t>
                </a:r>
                <a:endParaRPr lang="en-US" b="1" dirty="0"/>
              </a:p>
              <a:p>
                <a:endParaRPr lang="en-SE" dirty="0"/>
              </a:p>
            </p:txBody>
          </p:sp>
        </mc:Choice>
        <mc:Fallback xmlns="">
          <p:sp>
            <p:nvSpPr>
              <p:cNvPr id="3" name="Notes Placeholder 2"/>
              <p:cNvSpPr>
                <a:spLocks noGrp="1"/>
              </p:cNvSpPr>
              <p:nvPr>
                <p:ph type="body" idx="1"/>
              </p:nvPr>
            </p:nvSpPr>
            <p:spPr/>
            <p:txBody>
              <a:bodyPr/>
              <a:lstStyle/>
              <a:p>
                <a:r>
                  <a:rPr lang="en-US" dirty="0"/>
                  <a:t>Learn an approximate MSP based on experiences, then solve the learned MDP</a:t>
                </a:r>
              </a:p>
              <a:p>
                <a:r>
                  <a:rPr lang="en-US" dirty="0"/>
                  <a:t>counting transitions out of each state</a:t>
                </a:r>
              </a:p>
              <a:p>
                <a:pPr lvl="1">
                  <a:lnSpc>
                    <a:spcPct val="80000"/>
                  </a:lnSpc>
                </a:pPr>
                <a:endParaRPr lang="en-US" dirty="0"/>
              </a:p>
              <a:p>
                <a:pPr lvl="1">
                  <a:lnSpc>
                    <a:spcPct val="80000"/>
                  </a:lnSpc>
                </a:pPr>
                <a:r>
                  <a:rPr lang="en-US" dirty="0"/>
                  <a:t>Normalize to estimate the probabilities </a:t>
                </a:r>
                <a:r>
                  <a:rPr lang="en-US" i="0">
                    <a:latin typeface="Cambria Math" panose="02040503050406030204" pitchFamily="18" charset="0"/>
                  </a:rPr>
                  <a:t>𝑝(𝑟,𝑠′│𝑠,𝑎)</a:t>
                </a:r>
                <a:r>
                  <a:rPr lang="en-US" dirty="0">
                    <a:ea typeface="ＭＳ Ｐゴシック" pitchFamily="34" charset="-128"/>
                  </a:rPr>
                  <a:t> </a:t>
                </a:r>
                <a:endParaRPr lang="en-US" b="1" dirty="0"/>
              </a:p>
              <a:p>
                <a:endParaRPr lang="en-SE" dirty="0"/>
              </a:p>
            </p:txBody>
          </p:sp>
        </mc:Fallback>
      </mc:AlternateContent>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66</a:t>
            </a:fld>
            <a:endParaRPr lang="en-US" altLang="zh-CN"/>
          </a:p>
        </p:txBody>
      </p:sp>
    </p:spTree>
    <p:extLst>
      <p:ext uri="{BB962C8B-B14F-4D97-AF65-F5344CB8AC3E}">
        <p14:creationId xmlns:p14="http://schemas.microsoft.com/office/powerpoint/2010/main" val="18549167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 (may update </a:t>
                </a:r>
                <a14:m>
                  <m:oMath xmlns:m="http://schemas.openxmlformats.org/officeDocument/2006/math">
                    <m:r>
                      <a:rPr lang="en-US" i="1">
                        <a:latin typeface="Cambria Math" panose="02040503050406030204" pitchFamily="18" charset="0"/>
                      </a:rPr>
                      <m:t>𝜋</m:t>
                    </m:r>
                  </m:oMath>
                </a14:m>
                <a:r>
                  <a:rPr lang="en-US" dirty="0"/>
                  <a:t> and re-learn </a:t>
                </a:r>
                <a14:m>
                  <m:oMath xmlns:m="http://schemas.openxmlformats.org/officeDocument/2006/math">
                    <m:acc>
                      <m:accPr>
                        <m:chr m:val="̂"/>
                        <m:ctrlPr>
                          <a:rPr lang="en-US" b="0" i="1" dirty="0" smtClean="0">
                            <a:latin typeface="Cambria Math" panose="02040503050406030204" pitchFamily="18" charset="0"/>
                          </a:rPr>
                        </m:ctrlPr>
                      </m:accPr>
                      <m:e>
                        <m:r>
                          <a:rPr lang="en-US" i="1" dirty="0" smtClean="0">
                            <a:latin typeface="Cambria Math" panose="02040503050406030204" pitchFamily="18" charset="0"/>
                          </a:rPr>
                          <m:t>𝑇</m:t>
                        </m:r>
                      </m:e>
                    </m:acc>
                    <m:r>
                      <a:rPr lang="en-US" i="1" dirty="0" smtClean="0">
                        <a:latin typeface="Cambria Math" panose="02040503050406030204" pitchFamily="18" charset="0"/>
                      </a:rPr>
                      <m:t>(</m:t>
                    </m:r>
                    <m:r>
                      <a:rPr lang="en-US" i="1" dirty="0" err="1">
                        <a:latin typeface="Cambria Math" panose="02040503050406030204" pitchFamily="18" charset="0"/>
                      </a:rPr>
                      <m:t>𝑠</m:t>
                    </m:r>
                    <m:r>
                      <a:rPr lang="en-US" i="1" dirty="0" err="1">
                        <a:latin typeface="Cambria Math" panose="02040503050406030204" pitchFamily="18" charset="0"/>
                      </a:rPr>
                      <m:t>,</m:t>
                    </m:r>
                    <m:r>
                      <a:rPr lang="en-US" i="1" dirty="0" err="1">
                        <a:latin typeface="Cambria Math" panose="02040503050406030204" pitchFamily="18" charset="0"/>
                      </a:rPr>
                      <m:t>𝑎</m:t>
                    </m:r>
                    <m:r>
                      <a:rPr lang="en-US" i="1" dirty="0" err="1">
                        <a:latin typeface="Cambria Math" panose="02040503050406030204" pitchFamily="18" charset="0"/>
                      </a:rPr>
                      <m:t>,</m:t>
                    </m:r>
                    <m:r>
                      <a:rPr lang="en-US" i="1" dirty="0" err="1">
                        <a:latin typeface="Cambria Math" panose="02040503050406030204" pitchFamily="18" charset="0"/>
                      </a:rPr>
                      <m:t>𝑠</m:t>
                    </m:r>
                    <m:r>
                      <a:rPr lang="en-US" i="1" dirty="0" smtClean="0">
                        <a:latin typeface="Cambria Math" panose="02040503050406030204" pitchFamily="18" charset="0"/>
                      </a:rPr>
                      <m:t>’)</m:t>
                    </m:r>
                  </m:oMath>
                </a14:m>
                <a:r>
                  <a:rPr lang="en-US" dirty="0"/>
                  <a:t> iteratively)</a:t>
                </a:r>
                <a:endParaRPr lang="en-SE" dirty="0"/>
              </a:p>
            </p:txBody>
          </p:sp>
        </mc:Choice>
        <mc:Fallback xmlns="">
          <p:sp>
            <p:nvSpPr>
              <p:cNvPr id="3" name="Notes Placeholder 2"/>
              <p:cNvSpPr>
                <a:spLocks noGrp="1"/>
              </p:cNvSpPr>
              <p:nvPr>
                <p:ph type="body" idx="1"/>
              </p:nvPr>
            </p:nvSpPr>
            <p:spPr/>
            <p:txBody>
              <a:bodyPr/>
              <a:lstStyle/>
              <a:p>
                <a:r>
                  <a:rPr lang="en-US" dirty="0"/>
                  <a:t> (may update </a:t>
                </a:r>
                <a:r>
                  <a:rPr lang="en-US" i="0">
                    <a:latin typeface="Cambria Math" panose="02040503050406030204" pitchFamily="18" charset="0"/>
                  </a:rPr>
                  <a:t>𝜋</a:t>
                </a:r>
                <a:r>
                  <a:rPr lang="en-US" dirty="0"/>
                  <a:t> and re-learn </a:t>
                </a:r>
                <a:r>
                  <a:rPr lang="en-US" i="0" dirty="0">
                    <a:latin typeface="Cambria Math" panose="02040503050406030204" pitchFamily="18" charset="0"/>
                  </a:rPr>
                  <a:t>𝑇</a:t>
                </a:r>
                <a:r>
                  <a:rPr lang="en-US" b="0" i="0" dirty="0">
                    <a:latin typeface="Cambria Math" panose="02040503050406030204" pitchFamily="18" charset="0"/>
                  </a:rPr>
                  <a:t> ̂</a:t>
                </a:r>
                <a:r>
                  <a:rPr lang="en-US" i="0" dirty="0">
                    <a:latin typeface="Cambria Math" panose="02040503050406030204" pitchFamily="18" charset="0"/>
                  </a:rPr>
                  <a:t>(</a:t>
                </a:r>
                <a:r>
                  <a:rPr lang="en-US" i="0" dirty="0" err="1">
                    <a:latin typeface="Cambria Math" panose="02040503050406030204" pitchFamily="18" charset="0"/>
                  </a:rPr>
                  <a:t>𝑠,𝑎,𝑠</a:t>
                </a:r>
                <a:r>
                  <a:rPr lang="en-US" i="0" dirty="0">
                    <a:latin typeface="Cambria Math" panose="02040503050406030204" pitchFamily="18" charset="0"/>
                  </a:rPr>
                  <a:t>’)</a:t>
                </a:r>
                <a:r>
                  <a:rPr lang="en-US" dirty="0"/>
                  <a:t> iteratively)</a:t>
                </a:r>
                <a:endParaRPr lang="en-SE" dirty="0"/>
              </a:p>
            </p:txBody>
          </p:sp>
        </mc:Fallback>
      </mc:AlternateContent>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67</a:t>
            </a:fld>
            <a:endParaRPr lang="en-US" altLang="zh-CN"/>
          </a:p>
        </p:txBody>
      </p:sp>
    </p:spTree>
    <p:extLst>
      <p:ext uri="{BB962C8B-B14F-4D97-AF65-F5344CB8AC3E}">
        <p14:creationId xmlns:p14="http://schemas.microsoft.com/office/powerpoint/2010/main" val="1755203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2400" dirty="0"/>
                  <a:t>PID controller is used to track a fixed circular path</a:t>
                </a:r>
              </a:p>
              <a:p>
                <a:r>
                  <a:rPr lang="en-US" sz="2400" dirty="0"/>
                  <a:t>Intuitive reward function: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𝑅</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𝑐𝑎𝑟</m:t>
                        </m:r>
                      </m:sub>
                    </m:sSub>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cos</m:t>
                        </m:r>
                      </m:fName>
                      <m:e>
                        <m:r>
                          <a:rPr lang="en-US" sz="2400" b="0" i="1" smtClean="0">
                            <a:latin typeface="Cambria Math" panose="02040503050406030204" pitchFamily="18" charset="0"/>
                          </a:rPr>
                          <m:t>𝜃</m:t>
                        </m:r>
                      </m:e>
                    </m:func>
                  </m:oMath>
                </a14:m>
                <a:r>
                  <a:rPr lang="en-US" sz="2400" dirty="0"/>
                  <a:t> 	</a:t>
                </a:r>
              </a:p>
              <a:p>
                <a:pPr lvl="1"/>
                <a:r>
                  <a:rPr lang="en-US" sz="2000" dirty="0"/>
                  <a:t>maximum longitudinal velocity </a:t>
                </a:r>
              </a:p>
              <a:p>
                <a:pPr lvl="1"/>
                <a:endParaRPr lang="en-US" sz="2000" dirty="0"/>
              </a:p>
              <a:p>
                <a:r>
                  <a:rPr lang="en-US" sz="2400" dirty="0"/>
                  <a:t>Sometimes need to do “reward function hacking” to find one that works well, e.g., </a:t>
                </a:r>
                <a14:m>
                  <m:oMath xmlns:m="http://schemas.openxmlformats.org/officeDocument/2006/math">
                    <m:sSub>
                      <m:sSubPr>
                        <m:ctrlPr>
                          <a:rPr lang="en-US" sz="2400" b="0" i="1" dirty="0" smtClean="0">
                            <a:latin typeface="Cambria Math" panose="02040503050406030204" pitchFamily="18" charset="0"/>
                          </a:rPr>
                        </m:ctrlPr>
                      </m:sSubPr>
                      <m:e>
                        <m:r>
                          <a:rPr lang="en-US" sz="2400" i="1" dirty="0" smtClean="0">
                            <a:latin typeface="Cambria Math" panose="02040503050406030204" pitchFamily="18" charset="0"/>
                          </a:rPr>
                          <m:t>𝑅</m:t>
                        </m:r>
                      </m:e>
                      <m:sub>
                        <m:r>
                          <a:rPr lang="en-US" sz="2400" b="0" i="1" dirty="0" smtClean="0">
                            <a:latin typeface="Cambria Math" panose="02040503050406030204" pitchFamily="18" charset="0"/>
                          </a:rPr>
                          <m:t>𝑡</m:t>
                        </m:r>
                      </m:sub>
                    </m:sSub>
                    <m:r>
                      <a:rPr lang="en-US" sz="2400" i="1" dirty="0" smtClean="0">
                        <a:latin typeface="Cambria Math" panose="02040503050406030204" pitchFamily="18" charset="0"/>
                      </a:rPr>
                      <m:t>​=</m:t>
                    </m:r>
                    <m:r>
                      <a:rPr lang="en-US" sz="2400" i="1" dirty="0" smtClean="0">
                        <a:latin typeface="Cambria Math" panose="02040503050406030204" pitchFamily="18" charset="0"/>
                      </a:rPr>
                      <m:t>𝑉</m:t>
                    </m:r>
                    <m:sSub>
                      <m:sSubPr>
                        <m:ctrlPr>
                          <a:rPr lang="en-US" sz="2400" b="0" i="1" dirty="0" smtClean="0">
                            <a:latin typeface="Cambria Math" panose="02040503050406030204" pitchFamily="18" charset="0"/>
                          </a:rPr>
                        </m:ctrlPr>
                      </m:sSubPr>
                      <m:e>
                        <m:r>
                          <a:rPr lang="en-US" sz="2400" i="1" dirty="0" smtClean="0">
                            <a:latin typeface="Cambria Math" panose="02040503050406030204" pitchFamily="18" charset="0"/>
                          </a:rPr>
                          <m:t>​</m:t>
                        </m:r>
                      </m:e>
                      <m:sub>
                        <m:r>
                          <a:rPr lang="en-US" sz="2400" b="0" i="1" dirty="0" smtClean="0">
                            <a:latin typeface="Cambria Math" panose="02040503050406030204" pitchFamily="18" charset="0"/>
                          </a:rPr>
                          <m:t>𝑐𝑎𝑟</m:t>
                        </m:r>
                      </m:sub>
                    </m:sSub>
                    <m:func>
                      <m:funcPr>
                        <m:ctrlPr>
                          <a:rPr lang="en-US" sz="2400" b="0" i="1" dirty="0" smtClean="0">
                            <a:latin typeface="Cambria Math" panose="02040503050406030204" pitchFamily="18" charset="0"/>
                          </a:rPr>
                        </m:ctrlPr>
                      </m:funcPr>
                      <m:fName>
                        <m:r>
                          <m:rPr>
                            <m:sty m:val="p"/>
                          </m:rPr>
                          <a:rPr lang="en-US" sz="2400" b="0" i="0" dirty="0" smtClean="0">
                            <a:latin typeface="Cambria Math" panose="02040503050406030204" pitchFamily="18" charset="0"/>
                          </a:rPr>
                          <m:t>cos</m:t>
                        </m:r>
                      </m:fName>
                      <m:e>
                        <m:r>
                          <a:rPr lang="en-US" sz="2400" b="0" i="1" dirty="0" smtClean="0">
                            <a:latin typeface="Cambria Math" panose="02040503050406030204" pitchFamily="18" charset="0"/>
                          </a:rPr>
                          <m:t>𝜃</m:t>
                        </m:r>
                      </m:e>
                    </m:func>
                    <m:r>
                      <a:rPr lang="el-GR" sz="2400" i="1" dirty="0">
                        <a:latin typeface="Cambria Math" panose="02040503050406030204" pitchFamily="18" charset="0"/>
                      </a:rPr>
                      <m:t>−</m:t>
                    </m:r>
                    <m:sSub>
                      <m:sSubPr>
                        <m:ctrlPr>
                          <a:rPr lang="en-US" sz="2400" b="0" i="1" dirty="0" smtClean="0">
                            <a:latin typeface="Cambria Math" panose="02040503050406030204" pitchFamily="18" charset="0"/>
                          </a:rPr>
                        </m:ctrlPr>
                      </m:sSubPr>
                      <m:e>
                        <m:r>
                          <a:rPr lang="en-US" sz="2400" i="1" dirty="0">
                            <a:latin typeface="Cambria Math" panose="02040503050406030204" pitchFamily="18" charset="0"/>
                          </a:rPr>
                          <m:t>𝑉</m:t>
                        </m:r>
                      </m:e>
                      <m:sub>
                        <m:r>
                          <a:rPr lang="en-US" sz="2400" b="0" i="1" dirty="0" smtClean="0">
                            <a:latin typeface="Cambria Math" panose="02040503050406030204" pitchFamily="18" charset="0"/>
                          </a:rPr>
                          <m:t>𝑐𝑎𝑟</m:t>
                        </m:r>
                      </m:sub>
                    </m:sSub>
                    <m:r>
                      <a:rPr lang="en-US" sz="2400" i="1" dirty="0">
                        <a:latin typeface="Cambria Math" panose="02040503050406030204" pitchFamily="18" charset="0"/>
                      </a:rPr>
                      <m:t>​​​</m:t>
                    </m:r>
                    <m:r>
                      <m:rPr>
                        <m:sty m:val="p"/>
                      </m:rPr>
                      <a:rPr lang="en-US" sz="2400" i="1" dirty="0">
                        <a:latin typeface="Cambria Math" panose="02040503050406030204" pitchFamily="18" charset="0"/>
                      </a:rPr>
                      <m:t>sin</m:t>
                    </m:r>
                    <m:r>
                      <a:rPr lang="en-US" sz="2400" i="1" dirty="0">
                        <a:latin typeface="Cambria Math" panose="02040503050406030204" pitchFamily="18" charset="0"/>
                      </a:rPr>
                      <m:t>⁡</m:t>
                    </m:r>
                    <m:r>
                      <a:rPr lang="el-GR" sz="2400" i="1" dirty="0">
                        <a:latin typeface="Cambria Math" panose="02040503050406030204" pitchFamily="18" charset="0"/>
                      </a:rPr>
                      <m:t>𝜃</m:t>
                    </m:r>
                    <m:r>
                      <a:rPr lang="el-GR" sz="2400" i="1" dirty="0">
                        <a:latin typeface="Cambria Math" panose="02040503050406030204" pitchFamily="18" charset="0"/>
                      </a:rPr>
                      <m:t>−</m:t>
                    </m:r>
                    <m:r>
                      <a:rPr lang="en-US" sz="2400" i="1" dirty="0">
                        <a:latin typeface="Cambria Math" panose="02040503050406030204" pitchFamily="18" charset="0"/>
                      </a:rPr>
                      <m:t>𝑉</m:t>
                    </m:r>
                    <m:sSub>
                      <m:sSubPr>
                        <m:ctrlPr>
                          <a:rPr lang="en-US" sz="2400" b="0" i="1" dirty="0" smtClean="0">
                            <a:latin typeface="Cambria Math" panose="02040503050406030204" pitchFamily="18" charset="0"/>
                          </a:rPr>
                        </m:ctrlPr>
                      </m:sSubPr>
                      <m:e>
                        <m:r>
                          <a:rPr lang="en-US" sz="2400" i="1" dirty="0">
                            <a:latin typeface="Cambria Math" panose="02040503050406030204" pitchFamily="18" charset="0"/>
                          </a:rPr>
                          <m:t>​</m:t>
                        </m:r>
                      </m:e>
                      <m:sub>
                        <m:r>
                          <a:rPr lang="en-US" sz="2400" b="0" i="1" dirty="0" smtClean="0">
                            <a:latin typeface="Cambria Math" panose="02040503050406030204" pitchFamily="18" charset="0"/>
                          </a:rPr>
                          <m:t>𝑐𝑎𝑟</m:t>
                        </m:r>
                      </m:sub>
                    </m:sSub>
                    <m:r>
                      <a:rPr lang="en-US" sz="2400" i="1" dirty="0">
                        <a:latin typeface="Cambria Math" panose="02040503050406030204" pitchFamily="18" charset="0"/>
                      </a:rPr>
                      <m:t>​</m:t>
                    </m:r>
                    <m:d>
                      <m:dPr>
                        <m:begChr m:val="|"/>
                        <m:endChr m:val="|"/>
                        <m:ctrlPr>
                          <a:rPr lang="en-US" sz="2400" i="1" dirty="0" smtClean="0">
                            <a:latin typeface="Cambria Math" panose="02040503050406030204" pitchFamily="18" charset="0"/>
                          </a:rPr>
                        </m:ctrlPr>
                      </m:dPr>
                      <m:e>
                        <m:r>
                          <a:rPr lang="en-US" sz="2400" b="0" i="1" dirty="0" smtClean="0">
                            <a:latin typeface="Cambria Math" panose="02040503050406030204" pitchFamily="18" charset="0"/>
                          </a:rPr>
                          <m:t>𝑐𝑡𝑒</m:t>
                        </m:r>
                      </m:e>
                    </m:d>
                    <m:r>
                      <a:rPr lang="en-US" sz="2400" i="1" dirty="0">
                        <a:latin typeface="Cambria Math" panose="02040503050406030204" pitchFamily="18" charset="0"/>
                      </a:rPr>
                      <m:t>​</m:t>
                    </m:r>
                  </m:oMath>
                </a14:m>
                <a:endParaRPr lang="en-US" sz="2400" dirty="0"/>
              </a:p>
              <a:p>
                <a:pPr lvl="1"/>
                <a14:m>
                  <m:oMathPara xmlns:m="http://schemas.openxmlformats.org/officeDocument/2006/math">
                    <m:oMathParaPr>
                      <m:jc m:val="centerGroup"/>
                    </m:oMathParaPr>
                    <m:oMath xmlns:m="http://schemas.openxmlformats.org/officeDocument/2006/math">
                      <m:sSub>
                        <m:sSubPr>
                          <m:ctrlPr>
                            <a:rPr lang="en-US" sz="2000" i="1" dirty="0">
                              <a:latin typeface="Cambria Math" panose="02040503050406030204" pitchFamily="18" charset="0"/>
                            </a:rPr>
                          </m:ctrlPr>
                        </m:sSubPr>
                        <m:e>
                          <m:r>
                            <a:rPr lang="en-US" sz="2000" i="1" dirty="0">
                              <a:latin typeface="Cambria Math" panose="02040503050406030204" pitchFamily="18" charset="0"/>
                            </a:rPr>
                            <m:t>𝑉</m:t>
                          </m:r>
                        </m:e>
                        <m:sub>
                          <m:r>
                            <a:rPr lang="en-US" sz="2000" i="1" dirty="0">
                              <a:latin typeface="Cambria Math" panose="02040503050406030204" pitchFamily="18" charset="0"/>
                            </a:rPr>
                            <m:t>𝑐𝑎𝑟</m:t>
                          </m:r>
                        </m:sub>
                      </m:sSub>
                      <m:r>
                        <a:rPr lang="en-US" sz="2000" i="1" dirty="0">
                          <a:latin typeface="Cambria Math" panose="02040503050406030204" pitchFamily="18" charset="0"/>
                        </a:rPr>
                        <m:t>​​​</m:t>
                      </m:r>
                      <m:r>
                        <m:rPr>
                          <m:sty m:val="p"/>
                        </m:rPr>
                        <a:rPr lang="en-US" sz="2000" i="1" dirty="0">
                          <a:latin typeface="Cambria Math" panose="02040503050406030204" pitchFamily="18" charset="0"/>
                        </a:rPr>
                        <m:t>sin</m:t>
                      </m:r>
                      <m:r>
                        <a:rPr lang="en-US" sz="2000" i="1" dirty="0">
                          <a:latin typeface="Cambria Math" panose="02040503050406030204" pitchFamily="18" charset="0"/>
                        </a:rPr>
                        <m:t>⁡</m:t>
                      </m:r>
                      <m:r>
                        <a:rPr lang="el-GR" sz="2000" i="1" dirty="0">
                          <a:latin typeface="Cambria Math" panose="02040503050406030204" pitchFamily="18" charset="0"/>
                        </a:rPr>
                        <m:t>𝜃</m:t>
                      </m:r>
                    </m:oMath>
                  </m:oMathPara>
                </a14:m>
                <a:endParaRPr lang="en-SE" sz="1800" dirty="0"/>
              </a:p>
              <a:p>
                <a:endParaRPr lang="en-SE" dirty="0"/>
              </a:p>
            </p:txBody>
          </p:sp>
        </mc:Choice>
        <mc:Fallback xmlns="">
          <p:sp>
            <p:nvSpPr>
              <p:cNvPr id="3" name="Notes Placeholder 2"/>
              <p:cNvSpPr>
                <a:spLocks noGrp="1"/>
              </p:cNvSpPr>
              <p:nvPr>
                <p:ph type="body" idx="1"/>
              </p:nvPr>
            </p:nvSpPr>
            <p:spPr/>
            <p:txBody>
              <a:bodyPr/>
              <a:lstStyle/>
              <a:p>
                <a:pPr lvl="1"/>
                <a:endParaRPr lang="en-US" sz="2000" dirty="0"/>
              </a:p>
              <a:p>
                <a:r>
                  <a:rPr lang="en-US" sz="2400" dirty="0"/>
                  <a:t>Sometimes need to do “reward function hacking” to find one that works well, e.g., </a:t>
                </a:r>
                <a:r>
                  <a:rPr lang="en-US" sz="2400" i="0" dirty="0">
                    <a:latin typeface="Cambria Math" panose="02040503050406030204" pitchFamily="18" charset="0"/>
                  </a:rPr>
                  <a:t>𝑅</a:t>
                </a:r>
                <a:r>
                  <a:rPr lang="en-US" sz="2400" b="0" i="0" dirty="0">
                    <a:latin typeface="Cambria Math" panose="02040503050406030204" pitchFamily="18" charset="0"/>
                  </a:rPr>
                  <a:t>_𝑡 </a:t>
                </a:r>
                <a:r>
                  <a:rPr lang="en-US" sz="2400" i="0" dirty="0">
                    <a:latin typeface="Cambria Math" panose="02040503050406030204" pitchFamily="18" charset="0"/>
                  </a:rPr>
                  <a:t>​=𝑉​</a:t>
                </a:r>
                <a:r>
                  <a:rPr lang="en-US" sz="2400" b="0" i="0" dirty="0">
                    <a:latin typeface="Cambria Math" panose="02040503050406030204" pitchFamily="18" charset="0"/>
                  </a:rPr>
                  <a:t>_𝑐𝑎𝑟  cos⁡𝜃</a:t>
                </a:r>
                <a:r>
                  <a:rPr lang="el-GR" sz="2400" i="0" dirty="0">
                    <a:latin typeface="Cambria Math" panose="02040503050406030204" pitchFamily="18" charset="0"/>
                  </a:rPr>
                  <a:t>−</a:t>
                </a:r>
                <a:r>
                  <a:rPr lang="en-US" sz="2400" i="0" dirty="0">
                    <a:latin typeface="Cambria Math" panose="02040503050406030204" pitchFamily="18" charset="0"/>
                  </a:rPr>
                  <a:t>𝑉</a:t>
                </a:r>
                <a:r>
                  <a:rPr lang="en-US" sz="2400" b="0" i="0" dirty="0">
                    <a:latin typeface="Cambria Math" panose="02040503050406030204" pitchFamily="18" charset="0"/>
                  </a:rPr>
                  <a:t>_𝑐𝑎𝑟 </a:t>
                </a:r>
                <a:r>
                  <a:rPr lang="en-US" sz="2400" i="0" dirty="0">
                    <a:latin typeface="Cambria Math" panose="02040503050406030204" pitchFamily="18" charset="0"/>
                  </a:rPr>
                  <a:t>​​​sin⁡</a:t>
                </a:r>
                <a:r>
                  <a:rPr lang="el-GR" sz="2400" i="0" dirty="0">
                    <a:latin typeface="Cambria Math" panose="02040503050406030204" pitchFamily="18" charset="0"/>
                  </a:rPr>
                  <a:t>𝜃−</a:t>
                </a:r>
                <a:r>
                  <a:rPr lang="en-US" sz="2400" i="0" dirty="0">
                    <a:latin typeface="Cambria Math" panose="02040503050406030204" pitchFamily="18" charset="0"/>
                  </a:rPr>
                  <a:t>𝑉​</a:t>
                </a:r>
                <a:r>
                  <a:rPr lang="en-US" sz="2400" b="0" i="0" dirty="0">
                    <a:latin typeface="Cambria Math" panose="02040503050406030204" pitchFamily="18" charset="0"/>
                  </a:rPr>
                  <a:t>_𝑐𝑎𝑟 </a:t>
                </a:r>
                <a:r>
                  <a:rPr lang="en-US" sz="2400" i="0" dirty="0">
                    <a:latin typeface="Cambria Math" panose="02040503050406030204" pitchFamily="18" charset="0"/>
                  </a:rPr>
                  <a:t>​|</a:t>
                </a:r>
                <a:r>
                  <a:rPr lang="en-US" sz="2400" b="0" i="0" dirty="0">
                    <a:latin typeface="Cambria Math" panose="02040503050406030204" pitchFamily="18" charset="0"/>
                  </a:rPr>
                  <a:t>𝑐𝑡𝑒|</a:t>
                </a:r>
                <a:r>
                  <a:rPr lang="en-US" sz="2400" i="0" dirty="0">
                    <a:latin typeface="Cambria Math" panose="02040503050406030204" pitchFamily="18" charset="0"/>
                  </a:rPr>
                  <a:t>​</a:t>
                </a:r>
                <a:endParaRPr lang="en-US" sz="2400" dirty="0"/>
              </a:p>
              <a:p>
                <a:pPr lvl="1"/>
                <a:r>
                  <a:rPr lang="en-US" sz="2000" i="0" dirty="0">
                    <a:latin typeface="Cambria Math" panose="02040503050406030204" pitchFamily="18" charset="0"/>
                  </a:rPr>
                  <a:t>𝑉_𝑐𝑎𝑟 ​​​sin⁡</a:t>
                </a:r>
                <a:r>
                  <a:rPr lang="el-GR" sz="2000" i="0" dirty="0">
                    <a:latin typeface="Cambria Math" panose="02040503050406030204" pitchFamily="18" charset="0"/>
                  </a:rPr>
                  <a:t>𝜃</a:t>
                </a:r>
                <a:endParaRPr lang="en-SE" sz="1800" dirty="0"/>
              </a:p>
              <a:p>
                <a:endParaRPr lang="en-SE" dirty="0"/>
              </a:p>
            </p:txBody>
          </p:sp>
        </mc:Fallback>
      </mc:AlternateContent>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7</a:t>
            </a:fld>
            <a:endParaRPr lang="en-US" altLang="zh-CN"/>
          </a:p>
        </p:txBody>
      </p:sp>
    </p:spTree>
    <p:extLst>
      <p:ext uri="{BB962C8B-B14F-4D97-AF65-F5344CB8AC3E}">
        <p14:creationId xmlns:p14="http://schemas.microsoft.com/office/powerpoint/2010/main" val="2610792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8</a:t>
            </a:fld>
            <a:endParaRPr lang="en-US" altLang="zh-CN"/>
          </a:p>
        </p:txBody>
      </p:sp>
    </p:spTree>
    <p:extLst>
      <p:ext uri="{BB962C8B-B14F-4D97-AF65-F5344CB8AC3E}">
        <p14:creationId xmlns:p14="http://schemas.microsoft.com/office/powerpoint/2010/main" val="1125165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Writing a Reward Function</a:t>
            </a:r>
            <a:endParaRPr lang="en-SE" dirty="0"/>
          </a:p>
        </p:txBody>
      </p:sp>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9</a:t>
            </a:fld>
            <a:endParaRPr lang="en-US" altLang="zh-CN"/>
          </a:p>
        </p:txBody>
      </p:sp>
    </p:spTree>
    <p:extLst>
      <p:ext uri="{BB962C8B-B14F-4D97-AF65-F5344CB8AC3E}">
        <p14:creationId xmlns:p14="http://schemas.microsoft.com/office/powerpoint/2010/main" val="3465355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xfrm>
            <a:off x="992188" y="768350"/>
            <a:ext cx="5114925" cy="3836988"/>
          </a:xfrm>
          <a:ln/>
        </p:spPr>
      </p:sp>
      <mc:AlternateContent xmlns:mc="http://schemas.openxmlformats.org/markup-compatibility/2006" xmlns:a14="http://schemas.microsoft.com/office/drawing/2010/main">
        <mc:Choice Requires="a14">
          <p:sp>
            <p:nvSpPr>
              <p:cNvPr id="36866" name="Notes Placeholder 2"/>
              <p:cNvSpPr>
                <a:spLocks noGrp="1"/>
              </p:cNvSpPr>
              <p:nvPr>
                <p:ph type="body" idx="1"/>
              </p:nvPr>
            </p:nvSpPr>
            <p:spPr>
              <a:noFill/>
              <a:ln/>
            </p:spPr>
            <p:txBody>
              <a:bodyPr/>
              <a:lstStyle/>
              <a:p>
                <a:endParaRPr lang="en-US" dirty="0">
                  <a:ea typeface="ＭＳ Ｐゴシック" pitchFamily="34" charset="-128"/>
                </a:endParaRPr>
              </a:p>
              <a:p>
                <a:r>
                  <a:rPr lang="en-US" dirty="0">
                    <a:ea typeface="ＭＳ Ｐゴシック" pitchFamily="34" charset="-128"/>
                  </a:rPr>
                  <a:t>In MDP chance node represents uncertainty about what might happen based on (</a:t>
                </a:r>
                <a:r>
                  <a:rPr lang="en-US" dirty="0" err="1">
                    <a:ea typeface="ＭＳ Ｐゴシック" pitchFamily="34" charset="-128"/>
                  </a:rPr>
                  <a:t>s,a</a:t>
                </a:r>
                <a:r>
                  <a:rPr lang="en-US" dirty="0">
                    <a:ea typeface="ＭＳ Ｐゴシック" pitchFamily="34" charset="-128"/>
                  </a:rPr>
                  <a:t>)  [as opposed to being a random adversary]</a:t>
                </a:r>
              </a:p>
              <a:p>
                <a:pPr/>
                <a14:m>
                  <m:oMathPara xmlns:m="http://schemas.openxmlformats.org/officeDocument/2006/math">
                    <m:oMathParaPr>
                      <m:jc m:val="centerGroup"/>
                    </m:oMathParaPr>
                    <m:oMath xmlns:m="http://schemas.openxmlformats.org/officeDocument/2006/math">
                      <m:r>
                        <a:rPr lang="en-US" i="1" dirty="0" smtClean="0">
                          <a:solidFill>
                            <a:schemeClr val="tx1"/>
                          </a:solidFill>
                          <a:latin typeface="Cambria Math" panose="02040503050406030204" pitchFamily="18" charset="0"/>
                          <a:cs typeface="Calibri"/>
                        </a:rPr>
                        <m:t>𝑇</m:t>
                      </m:r>
                      <m:r>
                        <a:rPr lang="en-US" i="1" dirty="0" smtClean="0">
                          <a:solidFill>
                            <a:schemeClr val="tx1"/>
                          </a:solidFill>
                          <a:latin typeface="Cambria Math" panose="02040503050406030204" pitchFamily="18" charset="0"/>
                          <a:cs typeface="Calibri"/>
                        </a:rPr>
                        <m:t>(</m:t>
                      </m:r>
                      <m:r>
                        <a:rPr lang="en-US" i="1" dirty="0" err="1">
                          <a:solidFill>
                            <a:schemeClr val="tx1"/>
                          </a:solidFill>
                          <a:latin typeface="Cambria Math" panose="02040503050406030204" pitchFamily="18" charset="0"/>
                          <a:cs typeface="Calibri"/>
                        </a:rPr>
                        <m:t>𝑠</m:t>
                      </m:r>
                      <m:r>
                        <a:rPr lang="en-US" i="1" dirty="0" err="1">
                          <a:solidFill>
                            <a:schemeClr val="tx1"/>
                          </a:solidFill>
                          <a:latin typeface="Cambria Math" panose="02040503050406030204" pitchFamily="18" charset="0"/>
                          <a:cs typeface="Calibri"/>
                        </a:rPr>
                        <m:t>,</m:t>
                      </m:r>
                      <m:r>
                        <a:rPr lang="en-US" i="1" dirty="0" err="1">
                          <a:solidFill>
                            <a:schemeClr val="tx1"/>
                          </a:solidFill>
                          <a:latin typeface="Cambria Math" panose="02040503050406030204" pitchFamily="18" charset="0"/>
                          <a:cs typeface="Calibri"/>
                        </a:rPr>
                        <m:t>𝑎</m:t>
                      </m:r>
                      <m:r>
                        <a:rPr lang="en-US" i="1" dirty="0" err="1">
                          <a:solidFill>
                            <a:schemeClr val="tx1"/>
                          </a:solidFill>
                          <a:latin typeface="Cambria Math" panose="02040503050406030204" pitchFamily="18" charset="0"/>
                          <a:cs typeface="Calibri"/>
                        </a:rPr>
                        <m:t>,</m:t>
                      </m:r>
                      <m:r>
                        <a:rPr lang="en-US" i="1" dirty="0" err="1">
                          <a:solidFill>
                            <a:schemeClr val="tx1"/>
                          </a:solidFill>
                          <a:latin typeface="Cambria Math" panose="02040503050406030204" pitchFamily="18" charset="0"/>
                          <a:cs typeface="Calibri"/>
                        </a:rPr>
                        <m:t>𝑠</m:t>
                      </m:r>
                      <m:r>
                        <a:rPr lang="ja-JP" altLang="en-US" i="1" dirty="0">
                          <a:solidFill>
                            <a:schemeClr val="tx1"/>
                          </a:solidFill>
                          <a:latin typeface="Cambria Math" panose="02040503050406030204" pitchFamily="18" charset="0"/>
                          <a:cs typeface="Calibri"/>
                        </a:rPr>
                        <m:t>’</m:t>
                      </m:r>
                      <m:r>
                        <a:rPr lang="en-US" altLang="ja-JP" i="1" dirty="0">
                          <a:solidFill>
                            <a:schemeClr val="tx1"/>
                          </a:solidFill>
                          <a:latin typeface="Cambria Math" panose="02040503050406030204" pitchFamily="18" charset="0"/>
                          <a:cs typeface="Calibri"/>
                        </a:rPr>
                        <m:t>)</m:t>
                      </m:r>
                    </m:oMath>
                  </m:oMathPara>
                </a14:m>
                <a:endParaRPr lang="en-US" dirty="0">
                  <a:ea typeface="ＭＳ Ｐゴシック" pitchFamily="34" charset="-128"/>
                </a:endParaRPr>
              </a:p>
              <a:p>
                <a:r>
                  <a:rPr lang="en-US" dirty="0">
                    <a:ea typeface="ＭＳ Ｐゴシック" pitchFamily="34" charset="-128"/>
                  </a:rPr>
                  <a:t>Q-state (</a:t>
                </a:r>
                <a:r>
                  <a:rPr lang="en-US" dirty="0" err="1">
                    <a:ea typeface="ＭＳ Ｐゴシック" pitchFamily="34" charset="-128"/>
                  </a:rPr>
                  <a:t>s,a</a:t>
                </a:r>
                <a:r>
                  <a:rPr lang="en-US" dirty="0">
                    <a:ea typeface="ＭＳ Ｐゴシック" pitchFamily="34" charset="-128"/>
                  </a:rPr>
                  <a:t>) is when you were in a state and took an action </a:t>
                </a:r>
              </a:p>
              <a:p>
                <a:endParaRPr lang="en-US" dirty="0">
                  <a:ea typeface="ＭＳ Ｐゴシック" pitchFamily="34" charset="-128"/>
                </a:endParaRPr>
              </a:p>
              <a:p>
                <a:r>
                  <a:rPr lang="en-US" dirty="0">
                    <a:ea typeface="ＭＳ Ｐゴシック" pitchFamily="34" charset="-128"/>
                  </a:rPr>
                  <a:t>Best average, long term reward</a:t>
                </a:r>
              </a:p>
              <a:p>
                <a:r>
                  <a:rPr lang="en-US" dirty="0" err="1">
                    <a:ea typeface="ＭＳ Ｐゴシック" pitchFamily="34" charset="-128"/>
                  </a:rPr>
                  <a:t>Expectimax</a:t>
                </a:r>
                <a:r>
                  <a:rPr lang="en-US" dirty="0">
                    <a:ea typeface="ＭＳ Ｐゴシック" pitchFamily="34" charset="-128"/>
                  </a:rPr>
                  <a:t>, but no real terminal node.</a:t>
                </a:r>
              </a:p>
              <a:p>
                <a:r>
                  <a:rPr lang="en-US" dirty="0">
                    <a:ea typeface="ＭＳ Ｐゴシック" pitchFamily="34" charset="-128"/>
                  </a:rPr>
                  <a:t>Does not have min-nodes</a:t>
                </a:r>
              </a:p>
              <a:p>
                <a:endParaRPr lang="en-US" dirty="0">
                  <a:ea typeface="ＭＳ Ｐゴシック" pitchFamily="34" charset="-128"/>
                </a:endParaRPr>
              </a:p>
              <a:p>
                <a:r>
                  <a:rPr lang="en-US" dirty="0">
                    <a:ea typeface="ＭＳ Ｐゴシック" pitchFamily="34" charset="-128"/>
                  </a:rPr>
                  <a:t>State node vs q state nodes</a:t>
                </a:r>
              </a:p>
            </p:txBody>
          </p:sp>
        </mc:Choice>
        <mc:Fallback xmlns="">
          <p:sp>
            <p:nvSpPr>
              <p:cNvPr id="36866" name="Notes Placeholder 2"/>
              <p:cNvSpPr>
                <a:spLocks noGrp="1"/>
              </p:cNvSpPr>
              <p:nvPr>
                <p:ph type="body" idx="1"/>
              </p:nvPr>
            </p:nvSpPr>
            <p:spPr>
              <a:noFill/>
              <a:ln/>
            </p:spPr>
            <p:txBody>
              <a:bodyPr/>
              <a:lstStyle/>
              <a:p>
                <a:endParaRPr lang="en-US" dirty="0">
                  <a:ea typeface="ＭＳ Ｐゴシック" pitchFamily="34" charset="-128"/>
                </a:endParaRPr>
              </a:p>
              <a:p>
                <a:r>
                  <a:rPr lang="en-US" dirty="0">
                    <a:ea typeface="ＭＳ Ｐゴシック" pitchFamily="34" charset="-128"/>
                  </a:rPr>
                  <a:t>In MDP chance node represents uncertainty about what might happen based on (</a:t>
                </a:r>
                <a:r>
                  <a:rPr lang="en-US" dirty="0" err="1">
                    <a:ea typeface="ＭＳ Ｐゴシック" pitchFamily="34" charset="-128"/>
                  </a:rPr>
                  <a:t>s,a</a:t>
                </a:r>
                <a:r>
                  <a:rPr lang="en-US" dirty="0">
                    <a:ea typeface="ＭＳ Ｐゴシック" pitchFamily="34" charset="-128"/>
                  </a:rPr>
                  <a:t>)  [as opposed to being a random adversary]</a:t>
                </a:r>
              </a:p>
              <a:p>
                <a:r>
                  <a:rPr lang="en-US" i="0" dirty="0">
                    <a:solidFill>
                      <a:schemeClr val="tx1"/>
                    </a:solidFill>
                    <a:latin typeface="Cambria Math" panose="02040503050406030204" pitchFamily="18" charset="0"/>
                    <a:cs typeface="Calibri"/>
                  </a:rPr>
                  <a:t>𝑇(</a:t>
                </a:r>
                <a:r>
                  <a:rPr lang="en-US" i="0" dirty="0" err="1">
                    <a:solidFill>
                      <a:schemeClr val="tx1"/>
                    </a:solidFill>
                    <a:latin typeface="Cambria Math" panose="02040503050406030204" pitchFamily="18" charset="0"/>
                    <a:cs typeface="Calibri"/>
                  </a:rPr>
                  <a:t>𝑠,𝑎,𝑠</a:t>
                </a:r>
                <a:r>
                  <a:rPr lang="ja-JP" altLang="en-US" i="0" dirty="0">
                    <a:solidFill>
                      <a:schemeClr val="tx1"/>
                    </a:solidFill>
                    <a:latin typeface="Cambria Math" panose="02040503050406030204" pitchFamily="18" charset="0"/>
                    <a:cs typeface="Calibri"/>
                  </a:rPr>
                  <a:t>’</a:t>
                </a:r>
                <a:r>
                  <a:rPr lang="en-US" altLang="ja-JP" i="0" dirty="0">
                    <a:solidFill>
                      <a:schemeClr val="tx1"/>
                    </a:solidFill>
                    <a:latin typeface="Cambria Math" panose="02040503050406030204" pitchFamily="18" charset="0"/>
                    <a:cs typeface="Calibri"/>
                  </a:rPr>
                  <a:t>)</a:t>
                </a:r>
                <a:endParaRPr lang="en-US" dirty="0">
                  <a:ea typeface="ＭＳ Ｐゴシック" pitchFamily="34" charset="-128"/>
                </a:endParaRPr>
              </a:p>
              <a:p>
                <a:r>
                  <a:rPr lang="en-US" dirty="0">
                    <a:ea typeface="ＭＳ Ｐゴシック" pitchFamily="34" charset="-128"/>
                  </a:rPr>
                  <a:t>Q-state (</a:t>
                </a:r>
                <a:r>
                  <a:rPr lang="en-US" dirty="0" err="1">
                    <a:ea typeface="ＭＳ Ｐゴシック" pitchFamily="34" charset="-128"/>
                  </a:rPr>
                  <a:t>s,a</a:t>
                </a:r>
                <a:r>
                  <a:rPr lang="en-US" dirty="0">
                    <a:ea typeface="ＭＳ Ｐゴシック" pitchFamily="34" charset="-128"/>
                  </a:rPr>
                  <a:t>) is when you were in a state and took an action </a:t>
                </a:r>
              </a:p>
              <a:p>
                <a:endParaRPr lang="en-US" dirty="0">
                  <a:ea typeface="ＭＳ Ｐゴシック" pitchFamily="34" charset="-128"/>
                </a:endParaRPr>
              </a:p>
              <a:p>
                <a:r>
                  <a:rPr lang="en-US" dirty="0">
                    <a:ea typeface="ＭＳ Ｐゴシック" pitchFamily="34" charset="-128"/>
                  </a:rPr>
                  <a:t>Best average, long term reward</a:t>
                </a:r>
              </a:p>
              <a:p>
                <a:r>
                  <a:rPr lang="en-US" dirty="0" err="1">
                    <a:ea typeface="ＭＳ Ｐゴシック" pitchFamily="34" charset="-128"/>
                  </a:rPr>
                  <a:t>Expectimax</a:t>
                </a:r>
                <a:r>
                  <a:rPr lang="en-US" dirty="0">
                    <a:ea typeface="ＭＳ Ｐゴシック" pitchFamily="34" charset="-128"/>
                  </a:rPr>
                  <a:t>, but no real terminal node.</a:t>
                </a:r>
              </a:p>
              <a:p>
                <a:r>
                  <a:rPr lang="en-US" dirty="0">
                    <a:ea typeface="ＭＳ Ｐゴシック" pitchFamily="34" charset="-128"/>
                  </a:rPr>
                  <a:t>Does not have min-nodes</a:t>
                </a:r>
              </a:p>
              <a:p>
                <a:endParaRPr lang="en-US" dirty="0">
                  <a:ea typeface="ＭＳ Ｐゴシック" pitchFamily="34" charset="-128"/>
                </a:endParaRPr>
              </a:p>
              <a:p>
                <a:r>
                  <a:rPr lang="en-US" dirty="0">
                    <a:ea typeface="ＭＳ Ｐゴシック" pitchFamily="34" charset="-128"/>
                  </a:rPr>
                  <a:t>State node vs q state nodes</a:t>
                </a:r>
              </a:p>
            </p:txBody>
          </p:sp>
        </mc:Fallback>
      </mc:AlternateContent>
      <p:sp>
        <p:nvSpPr>
          <p:cNvPr id="36867" name="Slide Number Placeholder 3"/>
          <p:cNvSpPr>
            <a:spLocks noGrp="1"/>
          </p:cNvSpPr>
          <p:nvPr>
            <p:ph type="sldNum" sz="quarter" idx="5"/>
          </p:nvPr>
        </p:nvSpPr>
        <p:spPr>
          <a:noFill/>
        </p:spPr>
        <p:txBody>
          <a:bodyPr/>
          <a:lstStyle/>
          <a:p>
            <a:pPr defTabSz="988101"/>
            <a:fld id="{381D20B8-C290-4C94-8C7F-0277B9D2F6EE}" type="slidenum">
              <a:rPr lang="en-US"/>
              <a:pPr defTabSz="988101"/>
              <a:t>11</a:t>
            </a:fld>
            <a:endParaRPr lang="en-US" dirty="0"/>
          </a:p>
        </p:txBody>
      </p:sp>
    </p:spTree>
    <p:extLst>
      <p:ext uri="{BB962C8B-B14F-4D97-AF65-F5344CB8AC3E}">
        <p14:creationId xmlns:p14="http://schemas.microsoft.com/office/powerpoint/2010/main" val="410296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𝑈</m:t>
                      </m:r>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m:t>
                                  </m:r>
                                </m:sub>
                              </m:sSub>
                            </m:e>
                          </m:d>
                        </m:e>
                      </m:d>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𝑡</m:t>
                          </m:r>
                          <m:r>
                            <a:rPr lang="en-US" b="0" i="1" smtClean="0">
                              <a:latin typeface="Cambria Math" panose="02040503050406030204" pitchFamily="18" charset="0"/>
                            </a:rPr>
                            <m:t>=0</m:t>
                          </m:r>
                        </m:sub>
                        <m:sup>
                          <m:r>
                            <a:rPr lang="en-US" b="0" i="1" smtClean="0">
                              <a:latin typeface="Cambria Math" panose="02040503050406030204" pitchFamily="18" charset="0"/>
                            </a:rPr>
                            <m:t>∞</m:t>
                          </m:r>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𝛾</m:t>
                              </m:r>
                            </m:e>
                            <m:sup>
                              <m:r>
                                <a:rPr lang="en-US" b="0" i="1" smtClean="0">
                                  <a:latin typeface="Cambria Math" panose="02040503050406030204" pitchFamily="18" charset="0"/>
                                </a:rPr>
                                <m:t>𝑡</m:t>
                              </m:r>
                            </m:sup>
                          </m:sSup>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𝑡</m:t>
                              </m:r>
                            </m:sub>
                          </m:sSub>
                        </m:e>
                      </m:nary>
                      <m:r>
                        <a:rPr lang="en-US" b="0" i="1" smtClean="0">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𝑡</m:t>
                          </m:r>
                          <m:r>
                            <a:rPr lang="en-US" i="1">
                              <a:latin typeface="Cambria Math" panose="02040503050406030204" pitchFamily="18" charset="0"/>
                            </a:rPr>
                            <m:t>=0</m:t>
                          </m:r>
                        </m:sub>
                        <m:sup>
                          <m:r>
                            <a:rPr lang="en-US" i="1">
                              <a:latin typeface="Cambria Math" panose="02040503050406030204" pitchFamily="18" charset="0"/>
                            </a:rPr>
                            <m:t>∞</m:t>
                          </m:r>
                        </m:sup>
                        <m:e>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𝑡</m:t>
                              </m:r>
                            </m:sup>
                          </m:sSup>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𝑚𝑎𝑥</m:t>
                              </m:r>
                            </m:sub>
                          </m:sSub>
                        </m:e>
                      </m:nary>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𝑚𝑎𝑥</m:t>
                              </m:r>
                            </m:sub>
                          </m:sSub>
                        </m:num>
                        <m:den>
                          <m:r>
                            <a:rPr lang="en-US" b="0" i="1" smtClean="0">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𝛾</m:t>
                          </m:r>
                        </m:den>
                      </m:f>
                    </m:oMath>
                  </m:oMathPara>
                </a14:m>
                <a:endParaRPr lang="en-US" dirty="0"/>
              </a:p>
              <a:p>
                <a:endParaRPr lang="en-SE" dirty="0"/>
              </a:p>
            </p:txBody>
          </p:sp>
        </mc:Choice>
        <mc:Fallback xmlns="">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a:latin typeface="Cambria Math" panose="02040503050406030204" pitchFamily="18" charset="0"/>
                  </a:rPr>
                  <a:t>𝑈([𝑟_0,…,𝑟_∞ ])=∑_(𝑡=0)^∞▒〖𝛾^𝑡 𝑟_𝑡 〗≤</a:t>
                </a:r>
                <a:r>
                  <a:rPr lang="en-US" i="0">
                    <a:latin typeface="Cambria Math" panose="02040503050406030204" pitchFamily="18" charset="0"/>
                  </a:rPr>
                  <a:t>∑_(𝑡=0)^∞</a:t>
                </a:r>
                <a:r>
                  <a:rPr lang="en-US" b="0" i="0">
                    <a:latin typeface="Cambria Math" panose="02040503050406030204" pitchFamily="18" charset="0"/>
                  </a:rPr>
                  <a:t>▒〖</a:t>
                </a:r>
                <a:r>
                  <a:rPr lang="en-US" i="0">
                    <a:latin typeface="Cambria Math" panose="02040503050406030204" pitchFamily="18" charset="0"/>
                  </a:rPr>
                  <a:t>𝛾^𝑡</a:t>
                </a:r>
                <a:r>
                  <a:rPr lang="en-US" b="0" i="0">
                    <a:latin typeface="Cambria Math" panose="02040503050406030204" pitchFamily="18" charset="0"/>
                  </a:rPr>
                  <a:t> 𝑟_𝑚𝑎𝑥 〗=</a:t>
                </a:r>
                <a:r>
                  <a:rPr lang="en-US" i="0">
                    <a:latin typeface="Cambria Math" panose="02040503050406030204" pitchFamily="18" charset="0"/>
                  </a:rPr>
                  <a:t>𝑟_𝑚𝑎𝑥</a:t>
                </a:r>
                <a:r>
                  <a:rPr lang="en-US" b="0" i="0">
                    <a:latin typeface="Cambria Math" panose="02040503050406030204" pitchFamily="18" charset="0"/>
                  </a:rPr>
                  <a:t>/(1</a:t>
                </a:r>
                <a:r>
                  <a:rPr lang="en-US" i="0">
                    <a:latin typeface="Cambria Math" panose="02040503050406030204" pitchFamily="18" charset="0"/>
                  </a:rPr>
                  <a:t>−</a:t>
                </a:r>
                <a:r>
                  <a:rPr lang="en-US" b="0" i="0">
                    <a:latin typeface="Cambria Math" panose="02040503050406030204" pitchFamily="18" charset="0"/>
                  </a:rPr>
                  <a:t>𝛾)</a:t>
                </a:r>
                <a:endParaRPr lang="en-US" dirty="0"/>
              </a:p>
              <a:p>
                <a:endParaRPr lang="en-SE" dirty="0"/>
              </a:p>
            </p:txBody>
          </p:sp>
        </mc:Fallback>
      </mc:AlternateContent>
      <p:sp>
        <p:nvSpPr>
          <p:cNvPr id="4" name="Slide Number Placeholder 3"/>
          <p:cNvSpPr>
            <a:spLocks noGrp="1"/>
          </p:cNvSpPr>
          <p:nvPr>
            <p:ph type="sldNum" sz="quarter" idx="5"/>
          </p:nvPr>
        </p:nvSpPr>
        <p:spPr/>
        <p:txBody>
          <a:bodyPr/>
          <a:lstStyle/>
          <a:p>
            <a:pPr>
              <a:defRPr/>
            </a:pPr>
            <a:fld id="{6FA21340-DBF0-4FAC-9DE2-FD6DB24B56C8}" type="slidenum">
              <a:rPr lang="en-US" altLang="zh-CN" smtClean="0"/>
              <a:pPr>
                <a:defRPr/>
              </a:pPr>
              <a:t>12</a:t>
            </a:fld>
            <a:endParaRPr lang="en-US" altLang="zh-CN"/>
          </a:p>
        </p:txBody>
      </p:sp>
    </p:spTree>
    <p:extLst>
      <p:ext uri="{BB962C8B-B14F-4D97-AF65-F5344CB8AC3E}">
        <p14:creationId xmlns:p14="http://schemas.microsoft.com/office/powerpoint/2010/main" val="338510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a:t>Click to edit Master title style</a:t>
            </a:r>
            <a:endParaRPr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a:t>Click to edit Master subtitle style</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5C03966-D6FD-4DDD-A95C-2C7993E51B97}"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altLang="zh-CN" dirty="0"/>
              <a:t>Click to edit Master title style</a:t>
            </a:r>
            <a:endParaRPr lang="zh-CN" altLang="en-US" dirty="0"/>
          </a:p>
        </p:txBody>
      </p:sp>
      <p:sp>
        <p:nvSpPr>
          <p:cNvPr id="3" name="Content Placeholder 2"/>
          <p:cNvSpPr>
            <a:spLocks noGrp="1"/>
          </p:cNvSpPr>
          <p:nvPr>
            <p:ph idx="1"/>
          </p:nvPr>
        </p:nvSpPr>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4" name="Rectangle 4"/>
          <p:cNvSpPr>
            <a:spLocks noGrp="1" noChangeArrowheads="1"/>
          </p:cNvSpPr>
          <p:nvPr>
            <p:ph type="dt" sz="half" idx="10"/>
          </p:nvPr>
        </p:nvSpPr>
        <p:spPr>
          <a:xfrm>
            <a:off x="457200" y="6553200"/>
            <a:ext cx="2133600" cy="244475"/>
          </a:xfrm>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xfrm>
            <a:off x="3124200" y="6553200"/>
            <a:ext cx="2895600" cy="244475"/>
          </a:xfrm>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xfrm>
            <a:off x="6934200" y="6530035"/>
            <a:ext cx="2133600" cy="244475"/>
          </a:xfrm>
          <a:ln/>
        </p:spPr>
        <p:txBody>
          <a:bodyPr/>
          <a:lstStyle>
            <a:lvl1pPr>
              <a:defRPr/>
            </a:lvl1pPr>
          </a:lstStyle>
          <a:p>
            <a:pPr>
              <a:defRPr/>
            </a:pPr>
            <a:fld id="{F57F456A-00AF-44E6-8D70-638C0D0130FF}"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0B0C9B42-DC4F-4955-8A6B-AF74C68745B6}"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sz="half" idx="1"/>
          </p:nvPr>
        </p:nvSpPr>
        <p:spPr>
          <a:xfrm>
            <a:off x="457200" y="16002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48200" y="16002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F52C1126-23CC-4559-B546-BAC515D1D40A}"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457200" y="2174874"/>
            <a:ext cx="4040188" cy="4225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4645025" y="2174874"/>
            <a:ext cx="4041775" cy="4225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F2DB2DEA-3332-4DF6-A348-197FA3F2EA8F}"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ltLang="zh-CN"/>
              <a:t>Click to edit Master title style</a:t>
            </a:r>
            <a:endParaRPr lang="zh-CN" altLang="en-US"/>
          </a:p>
        </p:txBody>
      </p:sp>
      <p:sp>
        <p:nvSpPr>
          <p:cNvPr id="3" name="Text Placeholder 2"/>
          <p:cNvSpPr>
            <a:spLocks noGrp="1"/>
          </p:cNvSpPr>
          <p:nvPr>
            <p:ph type="body" sz="half" idx="1"/>
          </p:nvPr>
        </p:nvSpPr>
        <p:spPr>
          <a:xfrm>
            <a:off x="457200" y="1600200"/>
            <a:ext cx="4038600" cy="4525963"/>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B8309577-EEFF-4D12-A7EE-88AD1DC79305}"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dirty="0"/>
              <a:t>Click to edit Master title style</a:t>
            </a:r>
          </a:p>
        </p:txBody>
      </p:sp>
      <p:sp>
        <p:nvSpPr>
          <p:cNvPr id="8195" name="Rectangle 3"/>
          <p:cNvSpPr>
            <a:spLocks noGrp="1" noChangeArrowheads="1"/>
          </p:cNvSpPr>
          <p:nvPr>
            <p:ph type="body" idx="1"/>
          </p:nvPr>
        </p:nvSpPr>
        <p:spPr bwMode="auto">
          <a:xfrm>
            <a:off x="457200" y="1295400"/>
            <a:ext cx="82296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8" name="Rectangle 4"/>
          <p:cNvSpPr>
            <a:spLocks noGrp="1" noChangeArrowheads="1"/>
          </p:cNvSpPr>
          <p:nvPr>
            <p:ph type="dt" sz="half" idx="2"/>
          </p:nvPr>
        </p:nvSpPr>
        <p:spPr bwMode="auto">
          <a:xfrm>
            <a:off x="457200" y="6476999"/>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smtClean="0">
                <a:ea typeface="宋体" charset="-122"/>
              </a:defRPr>
            </a:lvl1pPr>
          </a:lstStyle>
          <a:p>
            <a:pPr>
              <a:defRPr/>
            </a:pPr>
            <a:endParaRPr lang="en-US" altLang="zh-CN" dirty="0"/>
          </a:p>
        </p:txBody>
      </p:sp>
      <p:sp>
        <p:nvSpPr>
          <p:cNvPr id="1029" name="Rectangle 5"/>
          <p:cNvSpPr>
            <a:spLocks noGrp="1" noChangeArrowheads="1"/>
          </p:cNvSpPr>
          <p:nvPr>
            <p:ph type="ftr" sz="quarter" idx="3"/>
          </p:nvPr>
        </p:nvSpPr>
        <p:spPr bwMode="auto">
          <a:xfrm>
            <a:off x="3124200" y="6476999"/>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00" smtClean="0">
                <a:ea typeface="宋体"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476999"/>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ea typeface="宋体" charset="-122"/>
              </a:defRPr>
            </a:lvl1pPr>
          </a:lstStyle>
          <a:p>
            <a:pPr>
              <a:defRPr/>
            </a:pPr>
            <a:fld id="{FE160EA6-A35E-4F72-A219-BD66FDF9DC93}" type="slidenum">
              <a:rPr lang="en-US" altLang="zh-CN" smtClean="0"/>
              <a:pPr>
                <a:defRPr/>
              </a:pPr>
              <a:t>‹#›</a:t>
            </a:fld>
            <a:endParaRPr lang="en-US"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1" r:id="rId6"/>
  </p:sldLayoutIdLst>
  <p:hf hdr="0" ftr="0" dt="0"/>
  <p:txStyles>
    <p:titleStyle>
      <a:lvl1pPr algn="ctr"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middleware-solutions.fr/2019/08/14/an-introduction-to-aws-deeprace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410.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3.xml"/><Relationship Id="rId7" Type="http://schemas.openxmlformats.org/officeDocument/2006/relationships/image" Target="../media/image3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notesSlide" Target="../notesSlides/notesSlide10.xml"/><Relationship Id="rId10" Type="http://schemas.openxmlformats.org/officeDocument/2006/relationships/image" Target="../media/image34.png"/><Relationship Id="rId4" Type="http://schemas.openxmlformats.org/officeDocument/2006/relationships/slideLayout" Target="../slideLayouts/slideLayout2.xml"/><Relationship Id="rId9"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320.png"/><Relationship Id="rId18" Type="http://schemas.openxmlformats.org/officeDocument/2006/relationships/image" Target="../media/image46.png"/><Relationship Id="rId3" Type="http://schemas.openxmlformats.org/officeDocument/2006/relationships/image" Target="../media/image341.png"/><Relationship Id="rId7" Type="http://schemas.openxmlformats.org/officeDocument/2006/relationships/image" Target="../media/image41.png"/><Relationship Id="rId12" Type="http://schemas.openxmlformats.org/officeDocument/2006/relationships/image" Target="../media/image310.png"/><Relationship Id="rId2" Type="http://schemas.openxmlformats.org/officeDocument/2006/relationships/notesSlide" Target="../notesSlides/notesSlide11.xml"/><Relationship Id="rId16"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300.png"/><Relationship Id="rId5" Type="http://schemas.openxmlformats.org/officeDocument/2006/relationships/image" Target="../media/image39.png"/><Relationship Id="rId15" Type="http://schemas.openxmlformats.org/officeDocument/2006/relationships/image" Target="../media/image340.png"/><Relationship Id="rId10" Type="http://schemas.openxmlformats.org/officeDocument/2006/relationships/image" Target="../media/image290.png"/><Relationship Id="rId4" Type="http://schemas.openxmlformats.org/officeDocument/2006/relationships/image" Target="../media/image36.png"/><Relationship Id="rId9" Type="http://schemas.openxmlformats.org/officeDocument/2006/relationships/image" Target="../media/image43.png"/><Relationship Id="rId14" Type="http://schemas.openxmlformats.org/officeDocument/2006/relationships/image" Target="../media/image330.png"/></Relationships>
</file>

<file path=ppt/slides/_rels/slide15.xml.rels><?xml version="1.0" encoding="UTF-8" standalone="yes"?>
<Relationships xmlns="http://schemas.openxmlformats.org/package/2006/relationships"><Relationship Id="rId3" Type="http://schemas.openxmlformats.org/officeDocument/2006/relationships/image" Target="../media/image36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51.png"/></Relationships>
</file>

<file path=ppt/slides/_rels/slide18.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00.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12.png"/><Relationship Id="rId14" Type="http://schemas.openxmlformats.org/officeDocument/2006/relationships/image" Target="../media/image17.png"/></Relationships>
</file>

<file path=ppt/slides/_rels/slide2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60.png"/><Relationship Id="rId13" Type="http://schemas.openxmlformats.org/officeDocument/2006/relationships/image" Target="../media/image55.emf"/><Relationship Id="rId18" Type="http://schemas.openxmlformats.org/officeDocument/2006/relationships/image" Target="../media/image60.emf"/><Relationship Id="rId3" Type="http://schemas.openxmlformats.org/officeDocument/2006/relationships/image" Target="../media/image200.png"/><Relationship Id="rId21" Type="http://schemas.openxmlformats.org/officeDocument/2006/relationships/image" Target="../media/image63.emf"/><Relationship Id="rId7" Type="http://schemas.openxmlformats.org/officeDocument/2006/relationships/image" Target="../media/image250.png"/><Relationship Id="rId12" Type="http://schemas.openxmlformats.org/officeDocument/2006/relationships/image" Target="../media/image54.emf"/><Relationship Id="rId17" Type="http://schemas.openxmlformats.org/officeDocument/2006/relationships/image" Target="../media/image59.emf"/><Relationship Id="rId2" Type="http://schemas.openxmlformats.org/officeDocument/2006/relationships/notesSlide" Target="../notesSlides/notesSlide16.xml"/><Relationship Id="rId16" Type="http://schemas.openxmlformats.org/officeDocument/2006/relationships/image" Target="../media/image58.emf"/><Relationship Id="rId20" Type="http://schemas.openxmlformats.org/officeDocument/2006/relationships/image" Target="../media/image62.emf"/><Relationship Id="rId1" Type="http://schemas.openxmlformats.org/officeDocument/2006/relationships/slideLayout" Target="../slideLayouts/slideLayout2.xml"/><Relationship Id="rId6" Type="http://schemas.openxmlformats.org/officeDocument/2006/relationships/image" Target="../media/image230.png"/><Relationship Id="rId11" Type="http://schemas.openxmlformats.org/officeDocument/2006/relationships/image" Target="../media/image53.emf"/><Relationship Id="rId24" Type="http://schemas.openxmlformats.org/officeDocument/2006/relationships/image" Target="../media/image52.png"/><Relationship Id="rId5" Type="http://schemas.openxmlformats.org/officeDocument/2006/relationships/image" Target="../media/image220.png"/><Relationship Id="rId15" Type="http://schemas.openxmlformats.org/officeDocument/2006/relationships/image" Target="../media/image57.emf"/><Relationship Id="rId23" Type="http://schemas.openxmlformats.org/officeDocument/2006/relationships/image" Target="../media/image510.png"/><Relationship Id="rId10" Type="http://schemas.openxmlformats.org/officeDocument/2006/relationships/image" Target="../media/image52.emf"/><Relationship Id="rId19" Type="http://schemas.openxmlformats.org/officeDocument/2006/relationships/image" Target="../media/image61.emf"/><Relationship Id="rId4" Type="http://schemas.openxmlformats.org/officeDocument/2006/relationships/image" Target="../media/image210.png"/><Relationship Id="rId9" Type="http://schemas.openxmlformats.org/officeDocument/2006/relationships/image" Target="../media/image51.emf"/><Relationship Id="rId14" Type="http://schemas.openxmlformats.org/officeDocument/2006/relationships/image" Target="../media/image56.emf"/><Relationship Id="rId22" Type="http://schemas.openxmlformats.org/officeDocument/2006/relationships/image" Target="../media/image64.emf"/></Relationships>
</file>

<file path=ppt/slides/_rels/slide22.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2" Type="http://schemas.openxmlformats.org/officeDocument/2006/relationships/image" Target="../media/image5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5.png"/></Relationships>
</file>

<file path=ppt/slides/_rels/slide2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9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0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28.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0.png"/><Relationship Id="rId4" Type="http://schemas.openxmlformats.org/officeDocument/2006/relationships/image" Target="../media/image713.png"/></Relationships>
</file>

<file path=ppt/slides/_rels/slide2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3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540.png"/><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3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png"/></Relationships>
</file>

<file path=ppt/slides/_rels/slide3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9.png"/></Relationships>
</file>

<file path=ppt/slides/_rels/slide3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 Id="rId5" Type="http://schemas.openxmlformats.org/officeDocument/2006/relationships/image" Target="../media/image94.png"/><Relationship Id="rId4" Type="http://schemas.openxmlformats.org/officeDocument/2006/relationships/image" Target="../media/image93.png"/></Relationships>
</file>

<file path=ppt/slides/_rels/slide36.xml.rels><?xml version="1.0" encoding="UTF-8" standalone="yes"?>
<Relationships xmlns="http://schemas.openxmlformats.org/package/2006/relationships"><Relationship Id="rId3" Type="http://schemas.openxmlformats.org/officeDocument/2006/relationships/image" Target="../media/image71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3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980.png"/><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80.png"/></Relationships>
</file>

<file path=ppt/slides/_rels/slide39.xml.rels><?xml version="1.0" encoding="UTF-8" standalone="yes"?>
<Relationships xmlns="http://schemas.openxmlformats.org/package/2006/relationships"><Relationship Id="rId3" Type="http://schemas.openxmlformats.org/officeDocument/2006/relationships/image" Target="../media/image75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801.png"/><Relationship Id="rId4" Type="http://schemas.openxmlformats.org/officeDocument/2006/relationships/image" Target="../media/image79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1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790.png"/><Relationship Id="rId4" Type="http://schemas.openxmlformats.org/officeDocument/2006/relationships/image" Target="../media/image760.png"/></Relationships>
</file>

<file path=ppt/slides/_rels/slide43.xml.rels><?xml version="1.0" encoding="UTF-8" standalone="yes"?>
<Relationships xmlns="http://schemas.openxmlformats.org/package/2006/relationships"><Relationship Id="rId3" Type="http://schemas.openxmlformats.org/officeDocument/2006/relationships/image" Target="../media/image940.png"/><Relationship Id="rId7" Type="http://schemas.openxmlformats.org/officeDocument/2006/relationships/image" Target="../media/image95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990.png"/><Relationship Id="rId4" Type="http://schemas.openxmlformats.org/officeDocument/2006/relationships/image" Target="../media/image68.png"/></Relationships>
</file>

<file path=ppt/slides/_rels/slide44.xml.rels><?xml version="1.0" encoding="UTF-8" standalone="yes"?>
<Relationships xmlns="http://schemas.openxmlformats.org/package/2006/relationships"><Relationship Id="rId8" Type="http://schemas.openxmlformats.org/officeDocument/2006/relationships/image" Target="../media/image851.png"/><Relationship Id="rId3" Type="http://schemas.openxmlformats.org/officeDocument/2006/relationships/image" Target="../media/image1030.png"/><Relationship Id="rId7" Type="http://schemas.openxmlformats.org/officeDocument/2006/relationships/image" Target="../media/image841.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831.png"/><Relationship Id="rId5" Type="http://schemas.openxmlformats.org/officeDocument/2006/relationships/image" Target="../media/image821.png"/></Relationships>
</file>

<file path=ppt/slides/_rels/slide45.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960.png"/><Relationship Id="rId7" Type="http://schemas.openxmlformats.org/officeDocument/2006/relationships/image" Target="../media/image105.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103.png"/><Relationship Id="rId4" Type="http://schemas.openxmlformats.org/officeDocument/2006/relationships/image" Target="../media/image990.png"/><Relationship Id="rId9" Type="http://schemas.openxmlformats.org/officeDocument/2006/relationships/image" Target="../media/image981.png"/></Relationships>
</file>

<file path=ppt/slides/_rels/slide46.xml.rels><?xml version="1.0" encoding="UTF-8" standalone="yes"?>
<Relationships xmlns="http://schemas.openxmlformats.org/package/2006/relationships"><Relationship Id="rId8" Type="http://schemas.openxmlformats.org/officeDocument/2006/relationships/image" Target="../media/image851.png"/><Relationship Id="rId3" Type="http://schemas.openxmlformats.org/officeDocument/2006/relationships/image" Target="../media/image992.png"/><Relationship Id="rId7" Type="http://schemas.openxmlformats.org/officeDocument/2006/relationships/image" Target="../media/image84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831.png"/><Relationship Id="rId5" Type="http://schemas.openxmlformats.org/officeDocument/2006/relationships/image" Target="../media/image821.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91.png"/><Relationship Id="rId7" Type="http://schemas.openxmlformats.org/officeDocument/2006/relationships/image" Target="../media/image950.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990.png"/><Relationship Id="rId4" Type="http://schemas.openxmlformats.org/officeDocument/2006/relationships/image" Target="../media/image68.png"/></Relationships>
</file>

<file path=ppt/slides/_rels/slide49.xml.rels><?xml version="1.0" encoding="UTF-8" standalone="yes"?>
<Relationships xmlns="http://schemas.openxmlformats.org/package/2006/relationships"><Relationship Id="rId8" Type="http://schemas.openxmlformats.org/officeDocument/2006/relationships/image" Target="../media/image851.png"/><Relationship Id="rId3" Type="http://schemas.openxmlformats.org/officeDocument/2006/relationships/image" Target="../media/image107.png"/><Relationship Id="rId7" Type="http://schemas.openxmlformats.org/officeDocument/2006/relationships/image" Target="../media/image841.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831.png"/><Relationship Id="rId5" Type="http://schemas.openxmlformats.org/officeDocument/2006/relationships/image" Target="../media/image82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1.png"/><Relationship Id="rId1" Type="http://schemas.openxmlformats.org/officeDocument/2006/relationships/slideLayout" Target="../slideLayouts/slideLayout2.xml"/><Relationship Id="rId6" Type="http://schemas.openxmlformats.org/officeDocument/2006/relationships/image" Target="../media/image611.png"/><Relationship Id="rId5" Type="http://schemas.openxmlformats.org/officeDocument/2006/relationships/image" Target="../media/image511.png"/><Relationship Id="rId4" Type="http://schemas.openxmlformats.org/officeDocument/2006/relationships/image" Target="../media/image411.png"/></Relationships>
</file>

<file path=ppt/slides/_rels/slide50.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102.png"/><Relationship Id="rId7" Type="http://schemas.openxmlformats.org/officeDocument/2006/relationships/image" Target="../media/image111.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106.png"/><Relationship Id="rId4" Type="http://schemas.openxmlformats.org/officeDocument/2006/relationships/image" Target="../media/image109.png"/><Relationship Id="rId9" Type="http://schemas.openxmlformats.org/officeDocument/2006/relationships/image" Target="../media/image104.png"/></Relationships>
</file>

<file path=ppt/slides/_rels/slide51.xml.rels><?xml version="1.0" encoding="UTF-8" standalone="yes"?>
<Relationships xmlns="http://schemas.openxmlformats.org/package/2006/relationships"><Relationship Id="rId8" Type="http://schemas.openxmlformats.org/officeDocument/2006/relationships/image" Target="../media/image851.png"/><Relationship Id="rId3" Type="http://schemas.openxmlformats.org/officeDocument/2006/relationships/image" Target="../media/image1090.png"/><Relationship Id="rId7" Type="http://schemas.openxmlformats.org/officeDocument/2006/relationships/image" Target="../media/image841.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831.png"/><Relationship Id="rId5" Type="http://schemas.openxmlformats.org/officeDocument/2006/relationships/image" Target="../media/image821.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110.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790.png"/><Relationship Id="rId4" Type="http://schemas.openxmlformats.org/officeDocument/2006/relationships/image" Target="../media/image760.png"/></Relationships>
</file>

<file path=ppt/slides/_rels/slide54.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13.png"/><Relationship Id="rId7" Type="http://schemas.openxmlformats.org/officeDocument/2006/relationships/image" Target="../media/image105.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114.png"/><Relationship Id="rId4" Type="http://schemas.openxmlformats.org/officeDocument/2006/relationships/image" Target="../media/image990.png"/><Relationship Id="rId9" Type="http://schemas.openxmlformats.org/officeDocument/2006/relationships/image" Target="../media/image112.png"/></Relationships>
</file>

<file path=ppt/slides/_rels/slide55.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16.png"/><Relationship Id="rId7" Type="http://schemas.openxmlformats.org/officeDocument/2006/relationships/image" Target="../media/image118.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17.png"/><Relationship Id="rId5" Type="http://schemas.openxmlformats.org/officeDocument/2006/relationships/image" Target="../media/image1161.png"/><Relationship Id="rId10" Type="http://schemas.openxmlformats.org/officeDocument/2006/relationships/image" Target="../media/image121.png"/><Relationship Id="rId4" Type="http://schemas.openxmlformats.org/officeDocument/2006/relationships/image" Target="../media/image99.png"/><Relationship Id="rId9" Type="http://schemas.openxmlformats.org/officeDocument/2006/relationships/image" Target="../media/image120.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150.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1010.png"/><Relationship Id="rId4" Type="http://schemas.openxmlformats.org/officeDocument/2006/relationships/image" Target="../media/image1000.png"/></Relationships>
</file>

<file path=ppt/slides/_rels/slide58.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160.png"/><Relationship Id="rId7" Type="http://schemas.openxmlformats.org/officeDocument/2006/relationships/image" Target="../media/image1180.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115.png"/><Relationship Id="rId4" Type="http://schemas.openxmlformats.org/officeDocument/2006/relationships/image" Target="../media/image1171.png"/></Relationships>
</file>

<file path=ppt/slides/_rels/slide59.xml.rels><?xml version="1.0" encoding="UTF-8" standalone="yes"?>
<Relationships xmlns="http://schemas.openxmlformats.org/package/2006/relationships"><Relationship Id="rId3" Type="http://schemas.openxmlformats.org/officeDocument/2006/relationships/image" Target="../media/image1170.png"/><Relationship Id="rId7" Type="http://schemas.openxmlformats.org/officeDocument/2006/relationships/image" Target="../media/image123.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118.png"/><Relationship Id="rId4" Type="http://schemas.openxmlformats.org/officeDocument/2006/relationships/image" Target="../media/image1210.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0.xml.rels><?xml version="1.0" encoding="UTF-8" standalone="yes"?>
<Relationships xmlns="http://schemas.openxmlformats.org/package/2006/relationships"><Relationship Id="rId13" Type="http://schemas.openxmlformats.org/officeDocument/2006/relationships/image" Target="../media/image125.png"/><Relationship Id="rId3" Type="http://schemas.openxmlformats.org/officeDocument/2006/relationships/image" Target="../media/image124.png"/><Relationship Id="rId12" Type="http://schemas.openxmlformats.org/officeDocument/2006/relationships/image" Target="../media/image118.png"/><Relationship Id="rId2" Type="http://schemas.openxmlformats.org/officeDocument/2006/relationships/notesSlide" Target="../notesSlides/notesSlide45.xml"/><Relationship Id="rId1" Type="http://schemas.openxmlformats.org/officeDocument/2006/relationships/slideLayout" Target="../slideLayouts/slideLayout2.xml"/><Relationship Id="rId11" Type="http://schemas.openxmlformats.org/officeDocument/2006/relationships/image" Target="../media/image120.png"/><Relationship Id="rId10" Type="http://schemas.openxmlformats.org/officeDocument/2006/relationships/image" Target="../media/image129.png"/></Relationships>
</file>

<file path=ppt/slides/_rels/slide61.xml.rels><?xml version="1.0" encoding="UTF-8" standalone="yes"?>
<Relationships xmlns="http://schemas.openxmlformats.org/package/2006/relationships"><Relationship Id="rId8" Type="http://schemas.openxmlformats.org/officeDocument/2006/relationships/image" Target="../media/image1270.png"/><Relationship Id="rId3" Type="http://schemas.openxmlformats.org/officeDocument/2006/relationships/image" Target="../media/image111.png"/><Relationship Id="rId7" Type="http://schemas.openxmlformats.org/officeDocument/2006/relationships/image" Target="../media/image990.png"/><Relationship Id="rId12" Type="http://schemas.openxmlformats.org/officeDocument/2006/relationships/image" Target="../media/image1250.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15.png"/><Relationship Id="rId11" Type="http://schemas.openxmlformats.org/officeDocument/2006/relationships/image" Target="../media/image1240.png"/><Relationship Id="rId5" Type="http://schemas.openxmlformats.org/officeDocument/2006/relationships/image" Target="../media/image105.png"/><Relationship Id="rId10" Type="http://schemas.openxmlformats.org/officeDocument/2006/relationships/image" Target="../media/image131.png"/><Relationship Id="rId4" Type="http://schemas.openxmlformats.org/officeDocument/2006/relationships/image" Target="../media/image103.png"/><Relationship Id="rId9" Type="http://schemas.openxmlformats.org/officeDocument/2006/relationships/image" Target="../media/image130.png"/></Relationships>
</file>

<file path=ppt/slides/_rels/slide62.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03.png"/><Relationship Id="rId7" Type="http://schemas.openxmlformats.org/officeDocument/2006/relationships/image" Target="../media/image1270.png"/><Relationship Id="rId2" Type="http://schemas.openxmlformats.org/officeDocument/2006/relationships/image" Target="../media/image111.png"/><Relationship Id="rId1" Type="http://schemas.openxmlformats.org/officeDocument/2006/relationships/slideLayout" Target="../slideLayouts/slideLayout2.xml"/><Relationship Id="rId6" Type="http://schemas.openxmlformats.org/officeDocument/2006/relationships/image" Target="../media/image990.png"/><Relationship Id="rId11" Type="http://schemas.openxmlformats.org/officeDocument/2006/relationships/image" Target="../media/image1250.png"/><Relationship Id="rId5" Type="http://schemas.openxmlformats.org/officeDocument/2006/relationships/image" Target="../media/image115.png"/><Relationship Id="rId10" Type="http://schemas.openxmlformats.org/officeDocument/2006/relationships/image" Target="../media/image1240.png"/><Relationship Id="rId4" Type="http://schemas.openxmlformats.org/officeDocument/2006/relationships/image" Target="../media/image105.png"/><Relationship Id="rId9" Type="http://schemas.openxmlformats.org/officeDocument/2006/relationships/image" Target="../media/image131.png"/></Relationships>
</file>

<file path=ppt/slides/_rels/slide63.xml.rels><?xml version="1.0" encoding="UTF-8" standalone="yes"?>
<Relationships xmlns="http://schemas.openxmlformats.org/package/2006/relationships"><Relationship Id="rId8" Type="http://schemas.openxmlformats.org/officeDocument/2006/relationships/image" Target="../media/image1340.png"/><Relationship Id="rId3" Type="http://schemas.openxmlformats.org/officeDocument/2006/relationships/image" Target="../media/image106.png"/><Relationship Id="rId7" Type="http://schemas.openxmlformats.org/officeDocument/2006/relationships/image" Target="../media/image134.png"/><Relationship Id="rId2" Type="http://schemas.openxmlformats.org/officeDocument/2006/relationships/image" Target="../media/image1320.png"/><Relationship Id="rId1" Type="http://schemas.openxmlformats.org/officeDocument/2006/relationships/slideLayout" Target="../slideLayouts/slideLayout2.xml"/><Relationship Id="rId6" Type="http://schemas.openxmlformats.org/officeDocument/2006/relationships/image" Target="../media/image1260.png"/><Relationship Id="rId5" Type="http://schemas.openxmlformats.org/officeDocument/2006/relationships/image" Target="../media/image990.png"/><Relationship Id="rId10" Type="http://schemas.openxmlformats.org/officeDocument/2006/relationships/image" Target="../media/image127.png"/><Relationship Id="rId4" Type="http://schemas.openxmlformats.org/officeDocument/2006/relationships/image" Target="../media/image105.png"/><Relationship Id="rId9" Type="http://schemas.openxmlformats.org/officeDocument/2006/relationships/image" Target="../media/image126.png"/></Relationships>
</file>

<file path=ppt/slides/_rels/slide64.xml.rels><?xml version="1.0" encoding="UTF-8" standalone="yes"?>
<Relationships xmlns="http://schemas.openxmlformats.org/package/2006/relationships"><Relationship Id="rId8" Type="http://schemas.openxmlformats.org/officeDocument/2006/relationships/image" Target="../media/image111.png"/><Relationship Id="rId13" Type="http://schemas.openxmlformats.org/officeDocument/2006/relationships/image" Target="../media/image132.png"/><Relationship Id="rId3" Type="http://schemas.openxmlformats.org/officeDocument/2006/relationships/image" Target="../media/image106.png"/><Relationship Id="rId7" Type="http://schemas.openxmlformats.org/officeDocument/2006/relationships/image" Target="../media/image137.png"/><Relationship Id="rId12" Type="http://schemas.openxmlformats.org/officeDocument/2006/relationships/image" Target="../media/image128.png"/><Relationship Id="rId2" Type="http://schemas.openxmlformats.org/officeDocument/2006/relationships/image" Target="../media/image1320.png"/><Relationship Id="rId1" Type="http://schemas.openxmlformats.org/officeDocument/2006/relationships/slideLayout" Target="../slideLayouts/slideLayout2.xml"/><Relationship Id="rId6" Type="http://schemas.openxmlformats.org/officeDocument/2006/relationships/image" Target="../media/image1260.png"/><Relationship Id="rId11" Type="http://schemas.openxmlformats.org/officeDocument/2006/relationships/image" Target="../media/image127.png"/><Relationship Id="rId5" Type="http://schemas.openxmlformats.org/officeDocument/2006/relationships/image" Target="../media/image990.png"/><Relationship Id="rId10" Type="http://schemas.openxmlformats.org/officeDocument/2006/relationships/image" Target="../media/image126.png"/><Relationship Id="rId4" Type="http://schemas.openxmlformats.org/officeDocument/2006/relationships/image" Target="../media/image105.png"/><Relationship Id="rId9" Type="http://schemas.openxmlformats.org/officeDocument/2006/relationships/image" Target="../media/image114.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120.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00.emf"/></Relationships>
</file>

<file path=ppt/slides/_rels/slide67.xml.rels><?xml version="1.0" encoding="UTF-8" standalone="yes"?>
<Relationships xmlns="http://schemas.openxmlformats.org/package/2006/relationships"><Relationship Id="rId8" Type="http://schemas.openxmlformats.org/officeDocument/2006/relationships/image" Target="../media/image881.png"/><Relationship Id="rId3" Type="http://schemas.openxmlformats.org/officeDocument/2006/relationships/image" Target="../media/image810.png"/><Relationship Id="rId7" Type="http://schemas.openxmlformats.org/officeDocument/2006/relationships/image" Target="../media/image850.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840.png"/><Relationship Id="rId5" Type="http://schemas.openxmlformats.org/officeDocument/2006/relationships/image" Target="../media/image830.png"/><Relationship Id="rId4" Type="http://schemas.openxmlformats.org/officeDocument/2006/relationships/image" Target="../media/image820.png"/><Relationship Id="rId9" Type="http://schemas.openxmlformats.org/officeDocument/2006/relationships/image" Target="../media/image870.png"/></Relationships>
</file>

<file path=ppt/slides/_rels/slide68.xml.rels><?xml version="1.0" encoding="UTF-8" standalone="yes"?>
<Relationships xmlns="http://schemas.openxmlformats.org/package/2006/relationships"><Relationship Id="rId2" Type="http://schemas.openxmlformats.org/officeDocument/2006/relationships/hyperlink" Target="https://www.javatpoint.com/reinforcement-learnin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hyperlink" Target="https://aws.amazon.com/deeprace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defRPr/>
            </a:pPr>
            <a:r>
              <a:rPr lang="en-US" sz="4400" dirty="0"/>
              <a:t>L7.1  MDP Planning</a:t>
            </a:r>
            <a:endParaRPr lang="en-US" sz="4400" i="1" dirty="0">
              <a:latin typeface="Calibri" charset="0"/>
              <a:ea typeface="ＭＳ Ｐゴシック" charset="0"/>
              <a:cs typeface="ＭＳ Ｐゴシック" charset="0"/>
            </a:endParaRPr>
          </a:p>
        </p:txBody>
      </p:sp>
      <p:sp>
        <p:nvSpPr>
          <p:cNvPr id="3" name="Subtitle 2"/>
          <p:cNvSpPr>
            <a:spLocks noGrp="1"/>
          </p:cNvSpPr>
          <p:nvPr>
            <p:ph type="subTitle" idx="1"/>
          </p:nvPr>
        </p:nvSpPr>
        <p:spPr>
          <a:xfrm>
            <a:off x="1371600" y="3733800"/>
            <a:ext cx="6400800" cy="1752600"/>
          </a:xfrm>
        </p:spPr>
        <p:txBody>
          <a:bodyPr rtlCol="0">
            <a:normAutofit/>
          </a:bodyPr>
          <a:lstStyle/>
          <a:p>
            <a:r>
              <a:rPr lang="en-US" altLang="zh-CN" dirty="0"/>
              <a:t>Zonghua </a:t>
            </a:r>
            <a:r>
              <a:rPr lang="en-US" altLang="zh-CN"/>
              <a:t>Gu 2021</a:t>
            </a:r>
            <a:endParaRPr lang="en-US" altLang="zh-CN" dirty="0"/>
          </a:p>
        </p:txBody>
      </p:sp>
      <p:sp>
        <p:nvSpPr>
          <p:cNvPr id="6" name="Slide Number Placeholder 5"/>
          <p:cNvSpPr>
            <a:spLocks noGrp="1"/>
          </p:cNvSpPr>
          <p:nvPr>
            <p:ph type="sldNum" sz="quarter" idx="12"/>
          </p:nvPr>
        </p:nvSpPr>
        <p:spPr>
          <a:prstGeom prst="rect">
            <a:avLst/>
          </a:prstGeom>
        </p:spPr>
        <p:txBody>
          <a:bodyPr vert="horz" lIns="68580" tIns="34290" rIns="68580" bIns="34290" rtlCol="0" anchor="ctr"/>
          <a:lstStyle>
            <a:lvl1pPr algn="r">
              <a:defRPr sz="900">
                <a:solidFill>
                  <a:schemeClr val="tx1">
                    <a:tint val="75000"/>
                  </a:schemeClr>
                </a:solidFill>
              </a:defRPr>
            </a:lvl1pPr>
          </a:lstStyle>
          <a:p>
            <a:pPr marL="0" marR="0" lvl="0" indent="0" algn="r" defTabSz="342900" rtl="0" eaLnBrk="1" fontAlgn="auto" latinLnBrk="0" hangingPunct="1">
              <a:lnSpc>
                <a:spcPct val="100000"/>
              </a:lnSpc>
              <a:spcBef>
                <a:spcPts val="0"/>
              </a:spcBef>
              <a:spcAft>
                <a:spcPts val="0"/>
              </a:spcAft>
              <a:buClrTx/>
              <a:buSzTx/>
              <a:buFontTx/>
              <a:buNone/>
              <a:tabLst/>
              <a:defRPr/>
            </a:pPr>
            <a:fld id="{3CC63E4C-4642-794D-A2FD-70F6B81535F5}" type="slidenum">
              <a:rPr kumimoji="0" lang="en-US" sz="9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txBox="1">
            <a:spLocks/>
          </p:cNvSpPr>
          <p:nvPr/>
        </p:nvSpPr>
        <p:spPr>
          <a:xfrm>
            <a:off x="3486150" y="5624515"/>
            <a:ext cx="2171700" cy="273844"/>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14C76FB5-D22A-4B30-8201-4391A28770C9}"/>
              </a:ext>
            </a:extLst>
          </p:cNvPr>
          <p:cNvSpPr/>
          <p:nvPr/>
        </p:nvSpPr>
        <p:spPr>
          <a:xfrm>
            <a:off x="1650367" y="6477000"/>
            <a:ext cx="5843266" cy="400110"/>
          </a:xfrm>
          <a:prstGeom prst="rect">
            <a:avLst/>
          </a:prstGeom>
        </p:spPr>
        <p:txBody>
          <a:bodyPr wrap="none">
            <a:spAutoFit/>
          </a:bodyPr>
          <a:lstStyle/>
          <a:p>
            <a:r>
              <a:rPr lang="en-US" sz="1000" dirty="0"/>
              <a:t>Acknowledgement: slides based on https://www.coursera.org/specializations/reinforcement-learning </a:t>
            </a:r>
          </a:p>
          <a:p>
            <a:r>
              <a:rPr lang="en-US" sz="1000" dirty="0"/>
              <a:t>And textbook by Sutton and </a:t>
            </a:r>
            <a:r>
              <a:rPr lang="en-US" sz="1000" dirty="0" err="1"/>
              <a:t>Barto</a:t>
            </a:r>
            <a:r>
              <a:rPr lang="en-US" sz="1000" dirty="0"/>
              <a:t> http://incompleteideas.net/book/the-book-2nd.html</a:t>
            </a:r>
            <a:endParaRPr lang="en-SE" sz="1000" dirty="0"/>
          </a:p>
        </p:txBody>
      </p:sp>
      <p:pic>
        <p:nvPicPr>
          <p:cNvPr id="1026" name="Picture 2">
            <a:extLst>
              <a:ext uri="{FF2B5EF4-FFF2-40B4-BE49-F238E27FC236}">
                <a16:creationId xmlns:a16="http://schemas.microsoft.com/office/drawing/2014/main" id="{B355609D-9AD9-4555-903E-3F98591862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1300" y="4283136"/>
            <a:ext cx="3581400" cy="2222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2892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CF6B5-D7B9-4D47-98BF-77E85B2B8EC1}"/>
              </a:ext>
            </a:extLst>
          </p:cNvPr>
          <p:cNvSpPr>
            <a:spLocks noGrp="1"/>
          </p:cNvSpPr>
          <p:nvPr>
            <p:ph type="title"/>
          </p:nvPr>
        </p:nvSpPr>
        <p:spPr/>
        <p:txBody>
          <a:bodyPr/>
          <a:lstStyle/>
          <a:p>
            <a:r>
              <a:rPr lang="en-US" dirty="0"/>
              <a:t>Example Reward Function</a:t>
            </a:r>
            <a:endParaRPr lang="en-SE" dirty="0"/>
          </a:p>
        </p:txBody>
      </p:sp>
      <p:sp>
        <p:nvSpPr>
          <p:cNvPr id="3" name="Content Placeholder 2">
            <a:extLst>
              <a:ext uri="{FF2B5EF4-FFF2-40B4-BE49-F238E27FC236}">
                <a16:creationId xmlns:a16="http://schemas.microsoft.com/office/drawing/2014/main" id="{1980CA95-493E-4BEA-AA8D-52AEF8942759}"/>
              </a:ext>
            </a:extLst>
          </p:cNvPr>
          <p:cNvSpPr>
            <a:spLocks noGrp="1"/>
          </p:cNvSpPr>
          <p:nvPr>
            <p:ph idx="1"/>
          </p:nvPr>
        </p:nvSpPr>
        <p:spPr>
          <a:xfrm>
            <a:off x="457200" y="1295400"/>
            <a:ext cx="8229600" cy="5479110"/>
          </a:xfrm>
        </p:spPr>
        <p:txBody>
          <a:bodyPr>
            <a:normAutofit fontScale="32500" lnSpcReduction="20000"/>
          </a:bodyPr>
          <a:lstStyle/>
          <a:p>
            <a:r>
              <a:rPr lang="en-US" dirty="0"/>
              <a:t>def </a:t>
            </a:r>
            <a:r>
              <a:rPr lang="en-US" dirty="0" err="1"/>
              <a:t>reward_function</a:t>
            </a:r>
            <a:r>
              <a:rPr lang="en-US" dirty="0"/>
              <a:t>(params):</a:t>
            </a:r>
          </a:p>
          <a:p>
            <a:r>
              <a:rPr lang="en-US" dirty="0"/>
              <a:t>    '''Example of penalize steering, which helps mitigate zig-zag behaviors'''</a:t>
            </a:r>
          </a:p>
          <a:p>
            <a:r>
              <a:rPr lang="en-US" dirty="0"/>
              <a:t>    # Read input parameters</a:t>
            </a:r>
          </a:p>
          <a:p>
            <a:r>
              <a:rPr lang="en-US" dirty="0"/>
              <a:t>    </a:t>
            </a:r>
            <a:r>
              <a:rPr lang="en-US" dirty="0" err="1"/>
              <a:t>distance_from_center</a:t>
            </a:r>
            <a:r>
              <a:rPr lang="en-US" dirty="0"/>
              <a:t> = params['</a:t>
            </a:r>
            <a:r>
              <a:rPr lang="en-US" dirty="0" err="1"/>
              <a:t>distance_from_center</a:t>
            </a:r>
            <a:r>
              <a:rPr lang="en-US" dirty="0"/>
              <a:t>']</a:t>
            </a:r>
          </a:p>
          <a:p>
            <a:r>
              <a:rPr lang="en-US" dirty="0"/>
              <a:t>    </a:t>
            </a:r>
            <a:r>
              <a:rPr lang="en-US" dirty="0" err="1"/>
              <a:t>track_width</a:t>
            </a:r>
            <a:r>
              <a:rPr lang="en-US" dirty="0"/>
              <a:t> = params['</a:t>
            </a:r>
            <a:r>
              <a:rPr lang="en-US" dirty="0" err="1"/>
              <a:t>track_width</a:t>
            </a:r>
            <a:r>
              <a:rPr lang="en-US" dirty="0"/>
              <a:t>']</a:t>
            </a:r>
          </a:p>
          <a:p>
            <a:r>
              <a:rPr lang="en-US" dirty="0"/>
              <a:t>    steering = abs(params['</a:t>
            </a:r>
            <a:r>
              <a:rPr lang="en-US" dirty="0" err="1"/>
              <a:t>steering_angle</a:t>
            </a:r>
            <a:r>
              <a:rPr lang="en-US" dirty="0"/>
              <a:t>']) # Only need the absolute steering angle</a:t>
            </a:r>
          </a:p>
          <a:p>
            <a:endParaRPr lang="en-US" dirty="0"/>
          </a:p>
          <a:p>
            <a:r>
              <a:rPr lang="en-US" dirty="0"/>
              <a:t>    # Calculate 3 markers that are at varying distances away from the center line</a:t>
            </a:r>
          </a:p>
          <a:p>
            <a:r>
              <a:rPr lang="en-US" dirty="0"/>
              <a:t>    marker_1 = 0.1 * </a:t>
            </a:r>
            <a:r>
              <a:rPr lang="en-US" dirty="0" err="1"/>
              <a:t>track_width</a:t>
            </a:r>
            <a:endParaRPr lang="en-US" dirty="0"/>
          </a:p>
          <a:p>
            <a:r>
              <a:rPr lang="en-US" dirty="0"/>
              <a:t>    marker_2 = 0.25 * </a:t>
            </a:r>
            <a:r>
              <a:rPr lang="en-US" dirty="0" err="1"/>
              <a:t>track_width</a:t>
            </a:r>
            <a:endParaRPr lang="en-US" dirty="0"/>
          </a:p>
          <a:p>
            <a:r>
              <a:rPr lang="en-US" dirty="0"/>
              <a:t>    marker_3 = 0.5 * </a:t>
            </a:r>
            <a:r>
              <a:rPr lang="en-US" dirty="0" err="1"/>
              <a:t>track_width</a:t>
            </a:r>
            <a:endParaRPr lang="en-US" dirty="0"/>
          </a:p>
          <a:p>
            <a:endParaRPr lang="en-US" dirty="0"/>
          </a:p>
          <a:p>
            <a:r>
              <a:rPr lang="en-US" dirty="0"/>
              <a:t>    # Give higher reward if the agent is closer to center line and vice versa</a:t>
            </a:r>
          </a:p>
          <a:p>
            <a:r>
              <a:rPr lang="en-US" dirty="0"/>
              <a:t>    if </a:t>
            </a:r>
            <a:r>
              <a:rPr lang="en-US" dirty="0" err="1"/>
              <a:t>distance_from_center</a:t>
            </a:r>
            <a:r>
              <a:rPr lang="en-US" dirty="0"/>
              <a:t> &lt;= marker_1:</a:t>
            </a:r>
          </a:p>
          <a:p>
            <a:r>
              <a:rPr lang="en-US" dirty="0"/>
              <a:t>        reward = 1</a:t>
            </a:r>
          </a:p>
          <a:p>
            <a:r>
              <a:rPr lang="en-US" dirty="0"/>
              <a:t>    </a:t>
            </a:r>
            <a:r>
              <a:rPr lang="en-US" dirty="0" err="1"/>
              <a:t>elif</a:t>
            </a:r>
            <a:r>
              <a:rPr lang="en-US" dirty="0"/>
              <a:t> </a:t>
            </a:r>
            <a:r>
              <a:rPr lang="en-US" dirty="0" err="1"/>
              <a:t>distance_from_center</a:t>
            </a:r>
            <a:r>
              <a:rPr lang="en-US" dirty="0"/>
              <a:t> &lt;= marker_2:</a:t>
            </a:r>
          </a:p>
          <a:p>
            <a:r>
              <a:rPr lang="en-US" dirty="0"/>
              <a:t>        reward = 0.5</a:t>
            </a:r>
          </a:p>
          <a:p>
            <a:r>
              <a:rPr lang="en-US" dirty="0"/>
              <a:t>    </a:t>
            </a:r>
            <a:r>
              <a:rPr lang="en-US" dirty="0" err="1"/>
              <a:t>elif</a:t>
            </a:r>
            <a:r>
              <a:rPr lang="en-US" dirty="0"/>
              <a:t> </a:t>
            </a:r>
            <a:r>
              <a:rPr lang="en-US" dirty="0" err="1"/>
              <a:t>distance_from_center</a:t>
            </a:r>
            <a:r>
              <a:rPr lang="en-US" dirty="0"/>
              <a:t> &lt;= marker_3:</a:t>
            </a:r>
          </a:p>
          <a:p>
            <a:r>
              <a:rPr lang="en-US" dirty="0"/>
              <a:t>        reward = 0.1</a:t>
            </a:r>
          </a:p>
          <a:p>
            <a:r>
              <a:rPr lang="en-US" dirty="0"/>
              <a:t>    else:</a:t>
            </a:r>
          </a:p>
          <a:p>
            <a:r>
              <a:rPr lang="en-US" dirty="0"/>
              <a:t>        reward = 1e-3  # likely crashed/ close to off track</a:t>
            </a:r>
          </a:p>
          <a:p>
            <a:endParaRPr lang="en-US" dirty="0"/>
          </a:p>
          <a:p>
            <a:r>
              <a:rPr lang="en-US" dirty="0"/>
              <a:t>    # Steering penalty threshold, change the number based on your action space setting</a:t>
            </a:r>
          </a:p>
          <a:p>
            <a:r>
              <a:rPr lang="en-US" dirty="0"/>
              <a:t>    ABS_STEERING_THRESHOLD = 15</a:t>
            </a:r>
          </a:p>
          <a:p>
            <a:endParaRPr lang="en-US" dirty="0"/>
          </a:p>
          <a:p>
            <a:r>
              <a:rPr lang="en-US" dirty="0"/>
              <a:t>    # Penalize reward if the agent is steering too much</a:t>
            </a:r>
          </a:p>
          <a:p>
            <a:r>
              <a:rPr lang="en-US" dirty="0"/>
              <a:t>    if steering &gt; ABS_STEERING_THRESHOLD:</a:t>
            </a:r>
          </a:p>
          <a:p>
            <a:r>
              <a:rPr lang="en-US" dirty="0"/>
              <a:t>        reward *= 0.8</a:t>
            </a:r>
          </a:p>
          <a:p>
            <a:endParaRPr lang="en-US" dirty="0"/>
          </a:p>
          <a:p>
            <a:r>
              <a:rPr lang="en-US" dirty="0"/>
              <a:t>    return float(reward)</a:t>
            </a:r>
            <a:endParaRPr lang="en-SE" dirty="0"/>
          </a:p>
        </p:txBody>
      </p:sp>
      <p:sp>
        <p:nvSpPr>
          <p:cNvPr id="4" name="Slide Number Placeholder 3">
            <a:extLst>
              <a:ext uri="{FF2B5EF4-FFF2-40B4-BE49-F238E27FC236}">
                <a16:creationId xmlns:a16="http://schemas.microsoft.com/office/drawing/2014/main" id="{7969D666-2383-426F-B69B-828F3F820A38}"/>
              </a:ext>
            </a:extLst>
          </p:cNvPr>
          <p:cNvSpPr>
            <a:spLocks noGrp="1"/>
          </p:cNvSpPr>
          <p:nvPr>
            <p:ph type="sldNum" sz="quarter" idx="12"/>
          </p:nvPr>
        </p:nvSpPr>
        <p:spPr/>
        <p:txBody>
          <a:bodyPr/>
          <a:lstStyle/>
          <a:p>
            <a:pPr>
              <a:defRPr/>
            </a:pPr>
            <a:fld id="{F57F456A-00AF-44E6-8D70-638C0D0130FF}" type="slidenum">
              <a:rPr lang="en-US" altLang="zh-CN" smtClean="0"/>
              <a:pPr>
                <a:defRPr/>
              </a:pPr>
              <a:t>10</a:t>
            </a:fld>
            <a:endParaRPr lang="en-US" altLang="zh-CN"/>
          </a:p>
        </p:txBody>
      </p:sp>
      <p:sp>
        <p:nvSpPr>
          <p:cNvPr id="6" name="Content Placeholder 2">
            <a:extLst>
              <a:ext uri="{FF2B5EF4-FFF2-40B4-BE49-F238E27FC236}">
                <a16:creationId xmlns:a16="http://schemas.microsoft.com/office/drawing/2014/main" id="{7B4C38DA-C066-4F0D-B074-4FC2AF5E0154}"/>
              </a:ext>
            </a:extLst>
          </p:cNvPr>
          <p:cNvSpPr txBox="1">
            <a:spLocks/>
          </p:cNvSpPr>
          <p:nvPr/>
        </p:nvSpPr>
        <p:spPr bwMode="auto">
          <a:xfrm>
            <a:off x="190500" y="5943600"/>
            <a:ext cx="8763000" cy="7086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000" kern="0" dirty="0"/>
              <a:t>A more realistic and complex reward function: </a:t>
            </a:r>
            <a:r>
              <a:rPr lang="en-US" sz="2000" kern="0" dirty="0">
                <a:hlinkClick r:id="rId2"/>
              </a:rPr>
              <a:t>https://www.middleware-solutions.fr/2019/08/14/an-introduction-to-aws-deepracer</a:t>
            </a:r>
            <a:endParaRPr lang="en-SE" sz="2000" kern="0" dirty="0"/>
          </a:p>
        </p:txBody>
      </p:sp>
    </p:spTree>
    <p:extLst>
      <p:ext uri="{BB962C8B-B14F-4D97-AF65-F5344CB8AC3E}">
        <p14:creationId xmlns:p14="http://schemas.microsoft.com/office/powerpoint/2010/main" val="3413268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US" dirty="0">
                <a:latin typeface="Calibri"/>
                <a:ea typeface="ＭＳ Ｐゴシック" pitchFamily="34" charset="-128"/>
                <a:cs typeface="Calibri"/>
              </a:rPr>
              <a:t>MDP Search Tree</a:t>
            </a:r>
          </a:p>
        </p:txBody>
      </p:sp>
      <mc:AlternateContent xmlns:mc="http://schemas.openxmlformats.org/markup-compatibility/2006" xmlns:a14="http://schemas.microsoft.com/office/drawing/2010/main">
        <mc:Choice Requires="a14">
          <p:sp>
            <p:nvSpPr>
              <p:cNvPr id="35842" name="Rectangle 3"/>
              <p:cNvSpPr>
                <a:spLocks noGrp="1" noChangeArrowheads="1"/>
              </p:cNvSpPr>
              <p:nvPr>
                <p:ph idx="1"/>
              </p:nvPr>
            </p:nvSpPr>
            <p:spPr>
              <a:xfrm>
                <a:off x="342900" y="1143000"/>
                <a:ext cx="8401050" cy="2810120"/>
              </a:xfrm>
            </p:spPr>
            <p:txBody>
              <a:bodyPr>
                <a:normAutofit fontScale="77500" lnSpcReduction="20000"/>
              </a:bodyPr>
              <a:lstStyle/>
              <a:p>
                <a:r>
                  <a:rPr lang="en-US" dirty="0">
                    <a:ea typeface="ＭＳ Ｐゴシック" pitchFamily="34" charset="-128"/>
                    <a:cs typeface="Calibri"/>
                  </a:rPr>
                  <a:t>Each MDP state </a:t>
                </a:r>
                <a14:m>
                  <m:oMath xmlns:m="http://schemas.openxmlformats.org/officeDocument/2006/math">
                    <m:r>
                      <a:rPr lang="en-US" b="0" i="1" smtClean="0">
                        <a:latin typeface="Cambria Math" panose="02040503050406030204" pitchFamily="18" charset="0"/>
                        <a:ea typeface="ＭＳ Ｐゴシック" pitchFamily="34" charset="-128"/>
                        <a:cs typeface="Calibri"/>
                      </a:rPr>
                      <m:t>𝑠</m:t>
                    </m:r>
                  </m:oMath>
                </a14:m>
                <a:r>
                  <a:rPr lang="en-US" dirty="0">
                    <a:ea typeface="ＭＳ Ｐゴシック" pitchFamily="34" charset="-128"/>
                    <a:cs typeface="Calibri"/>
                  </a:rPr>
                  <a:t> projects a search tree starting from it.</a:t>
                </a:r>
              </a:p>
              <a:p>
                <a:r>
                  <a:rPr lang="en-US" dirty="0">
                    <a:ea typeface="ＭＳ Ｐゴシック" pitchFamily="34" charset="-128"/>
                    <a:cs typeface="Calibri"/>
                  </a:rPr>
                  <a:t>In general, both policy and environment may be stochastic</a:t>
                </a:r>
              </a:p>
              <a:p>
                <a:pPr lvl="1"/>
                <a:r>
                  <a:rPr lang="en-US" dirty="0">
                    <a:solidFill>
                      <a:schemeClr val="tx1"/>
                    </a:solidFill>
                  </a:rPr>
                  <a:t>Policy </a:t>
                </a:r>
                <a14:m>
                  <m:oMath xmlns:m="http://schemas.openxmlformats.org/officeDocument/2006/math">
                    <m:r>
                      <a:rPr lang="en-US" i="1" smtClean="0">
                        <a:solidFill>
                          <a:schemeClr val="tx1"/>
                        </a:solidFill>
                        <a:latin typeface="Cambria Math" panose="02040503050406030204" pitchFamily="18" charset="0"/>
                      </a:rPr>
                      <m:t>𝜋</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𝑎</m:t>
                        </m:r>
                      </m:e>
                      <m:e>
                        <m:r>
                          <a:rPr lang="en-US" i="1">
                            <a:solidFill>
                              <a:schemeClr val="tx1"/>
                            </a:solidFill>
                            <a:latin typeface="Cambria Math" panose="02040503050406030204" pitchFamily="18" charset="0"/>
                          </a:rPr>
                          <m:t>𝑠</m:t>
                        </m:r>
                      </m:e>
                    </m:d>
                  </m:oMath>
                </a14:m>
                <a:r>
                  <a:rPr lang="en-US" dirty="0">
                    <a:ea typeface="ＭＳ Ｐゴシック" pitchFamily="34" charset="-128"/>
                    <a:cs typeface="Calibri"/>
                  </a:rPr>
                  <a:t>: probability distribution over possible actions </a:t>
                </a:r>
                <a14:m>
                  <m:oMath xmlns:m="http://schemas.openxmlformats.org/officeDocument/2006/math">
                    <m:r>
                      <a:rPr lang="en-US" b="0" i="1" smtClean="0">
                        <a:latin typeface="Cambria Math" panose="02040503050406030204" pitchFamily="18" charset="0"/>
                        <a:ea typeface="ＭＳ Ｐゴシック" pitchFamily="34" charset="-128"/>
                        <a:cs typeface="Calibri"/>
                      </a:rPr>
                      <m:t>𝑎</m:t>
                    </m:r>
                  </m:oMath>
                </a14:m>
                <a:r>
                  <a:rPr lang="en-US" dirty="0">
                    <a:ea typeface="ＭＳ Ｐゴシック" pitchFamily="34" charset="-128"/>
                    <a:cs typeface="Calibri"/>
                  </a:rPr>
                  <a:t> from state </a:t>
                </a:r>
                <a14:m>
                  <m:oMath xmlns:m="http://schemas.openxmlformats.org/officeDocument/2006/math">
                    <m:r>
                      <a:rPr lang="en-US" b="0" i="1" smtClean="0">
                        <a:latin typeface="Cambria Math" panose="02040503050406030204" pitchFamily="18" charset="0"/>
                        <a:ea typeface="ＭＳ Ｐゴシック" pitchFamily="34" charset="-128"/>
                        <a:cs typeface="Calibri"/>
                      </a:rPr>
                      <m:t>𝑠</m:t>
                    </m:r>
                  </m:oMath>
                </a14:m>
                <a:r>
                  <a:rPr lang="en-US" dirty="0">
                    <a:ea typeface="ＭＳ Ｐゴシック" pitchFamily="34" charset="-128"/>
                    <a:cs typeface="Calibri"/>
                  </a:rPr>
                  <a:t>.</a:t>
                </a:r>
              </a:p>
              <a:p>
                <a:pPr lvl="1"/>
                <a:r>
                  <a:rPr lang="en-US" dirty="0"/>
                  <a:t>Environment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oMath>
                </a14:m>
                <a:r>
                  <a:rPr lang="en-US" dirty="0">
                    <a:ea typeface="ＭＳ Ｐゴシック" pitchFamily="34" charset="-128"/>
                    <a:cs typeface="Calibri"/>
                  </a:rPr>
                  <a:t>: if agent takes action </a:t>
                </a:r>
                <a14:m>
                  <m:oMath xmlns:m="http://schemas.openxmlformats.org/officeDocument/2006/math">
                    <m:r>
                      <a:rPr lang="en-US" b="0" i="1" smtClean="0">
                        <a:latin typeface="Cambria Math" panose="02040503050406030204" pitchFamily="18" charset="0"/>
                        <a:ea typeface="ＭＳ Ｐゴシック" pitchFamily="34" charset="-128"/>
                        <a:cs typeface="Calibri"/>
                      </a:rPr>
                      <m:t>𝑎</m:t>
                    </m:r>
                  </m:oMath>
                </a14:m>
                <a:r>
                  <a:rPr lang="en-US" dirty="0">
                    <a:ea typeface="ＭＳ Ｐゴシック" pitchFamily="34" charset="-128"/>
                    <a:cs typeface="Calibri"/>
                  </a:rPr>
                  <a:t> in state </a:t>
                </a:r>
                <a14:m>
                  <m:oMath xmlns:m="http://schemas.openxmlformats.org/officeDocument/2006/math">
                    <m:r>
                      <a:rPr lang="en-US" b="0" i="1" smtClean="0">
                        <a:latin typeface="Cambria Math" panose="02040503050406030204" pitchFamily="18" charset="0"/>
                        <a:ea typeface="ＭＳ Ｐゴシック" pitchFamily="34" charset="-128"/>
                        <a:cs typeface="Calibri"/>
                      </a:rPr>
                      <m:t>𝑠</m:t>
                    </m:r>
                  </m:oMath>
                </a14:m>
                <a:r>
                  <a:rPr lang="en-US" dirty="0">
                    <a:ea typeface="ＭＳ Ｐゴシック" pitchFamily="34" charset="-128"/>
                    <a:cs typeface="Calibri"/>
                  </a:rPr>
                  <a:t>, env gives probability distribution over reward </a:t>
                </a:r>
                <a14:m>
                  <m:oMath xmlns:m="http://schemas.openxmlformats.org/officeDocument/2006/math">
                    <m:r>
                      <a:rPr lang="en-US" b="0" i="1" smtClean="0">
                        <a:latin typeface="Cambria Math" panose="02040503050406030204" pitchFamily="18" charset="0"/>
                        <a:ea typeface="ＭＳ Ｐゴシック" pitchFamily="34" charset="-128"/>
                        <a:cs typeface="Calibri"/>
                      </a:rPr>
                      <m:t>𝑟</m:t>
                    </m:r>
                  </m:oMath>
                </a14:m>
                <a:r>
                  <a:rPr lang="en-US" dirty="0">
                    <a:ea typeface="ＭＳ Ｐゴシック" pitchFamily="34" charset="-128"/>
                    <a:cs typeface="Calibri"/>
                  </a:rPr>
                  <a:t> and next states </a:t>
                </a:r>
                <a14:m>
                  <m:oMath xmlns:m="http://schemas.openxmlformats.org/officeDocument/2006/math">
                    <m:r>
                      <a:rPr lang="en-US" b="0" i="1" smtClean="0">
                        <a:latin typeface="Cambria Math" panose="02040503050406030204" pitchFamily="18" charset="0"/>
                        <a:ea typeface="ＭＳ Ｐゴシック" pitchFamily="34" charset="-128"/>
                        <a:cs typeface="Calibri"/>
                      </a:rPr>
                      <m:t>𝑠</m:t>
                    </m:r>
                    <m:r>
                      <a:rPr lang="en-US" b="0" i="1" smtClean="0">
                        <a:latin typeface="Cambria Math" panose="02040503050406030204" pitchFamily="18" charset="0"/>
                        <a:ea typeface="ＭＳ Ｐゴシック" pitchFamily="34" charset="-128"/>
                        <a:cs typeface="Calibri"/>
                      </a:rPr>
                      <m:t>′</m:t>
                    </m:r>
                  </m:oMath>
                </a14:m>
                <a:r>
                  <a:rPr lang="en-US" dirty="0">
                    <a:ea typeface="ＭＳ Ｐゴシック" pitchFamily="34" charset="-128"/>
                    <a:cs typeface="Calibri"/>
                  </a:rPr>
                  <a:t>.</a:t>
                </a:r>
              </a:p>
            </p:txBody>
          </p:sp>
        </mc:Choice>
        <mc:Fallback xmlns="">
          <p:sp>
            <p:nvSpPr>
              <p:cNvPr id="35842" name="Rectangle 3"/>
              <p:cNvSpPr>
                <a:spLocks noGrp="1" noRot="1" noChangeAspect="1" noMove="1" noResize="1" noEditPoints="1" noAdjustHandles="1" noChangeArrowheads="1" noChangeShapeType="1" noTextEdit="1"/>
              </p:cNvSpPr>
              <p:nvPr>
                <p:ph idx="1"/>
              </p:nvPr>
            </p:nvSpPr>
            <p:spPr>
              <a:xfrm>
                <a:off x="342900" y="1143000"/>
                <a:ext cx="8401050" cy="2810120"/>
              </a:xfrm>
              <a:blipFill>
                <a:blip r:embed="rId3"/>
                <a:stretch>
                  <a:fillRect l="-1016" t="-4565" r="-1089"/>
                </a:stretch>
              </a:blipFill>
            </p:spPr>
            <p:txBody>
              <a:bodyPr/>
              <a:lstStyle/>
              <a:p>
                <a:r>
                  <a:rPr lang="en-SE">
                    <a:noFill/>
                  </a:rPr>
                  <a:t> </a:t>
                </a:r>
              </a:p>
            </p:txBody>
          </p:sp>
        </mc:Fallback>
      </mc:AlternateContent>
      <p:sp>
        <p:nvSpPr>
          <p:cNvPr id="35843" name="AutoShape 4"/>
          <p:cNvSpPr>
            <a:spLocks noChangeArrowheads="1"/>
          </p:cNvSpPr>
          <p:nvPr/>
        </p:nvSpPr>
        <p:spPr bwMode="auto">
          <a:xfrm>
            <a:off x="4114800" y="3724520"/>
            <a:ext cx="342900" cy="273844"/>
          </a:xfrm>
          <a:prstGeom prst="triangle">
            <a:avLst>
              <a:gd name="adj" fmla="val 50000"/>
            </a:avLst>
          </a:prstGeom>
          <a:solidFill>
            <a:srgbClr val="8FAAFF"/>
          </a:solidFill>
          <a:ln w="9525">
            <a:solidFill>
              <a:schemeClr val="tx1"/>
            </a:solidFill>
            <a:miter lim="800000"/>
            <a:headEnd/>
            <a:tailEnd/>
          </a:ln>
        </p:spPr>
        <p:txBody>
          <a:bodyPr wrap="none" anchor="ctr"/>
          <a:lstStyle/>
          <a:p>
            <a:pPr algn="ctr"/>
            <a:endParaRPr lang="en-US">
              <a:latin typeface="Calibri"/>
              <a:cs typeface="Calibri"/>
            </a:endParaRPr>
          </a:p>
        </p:txBody>
      </p:sp>
      <p:sp>
        <p:nvSpPr>
          <p:cNvPr id="35844" name="AutoShape 5"/>
          <p:cNvSpPr>
            <a:spLocks noChangeArrowheads="1"/>
          </p:cNvSpPr>
          <p:nvPr/>
        </p:nvSpPr>
        <p:spPr bwMode="auto">
          <a:xfrm>
            <a:off x="4000500" y="5965277"/>
            <a:ext cx="342900" cy="273844"/>
          </a:xfrm>
          <a:prstGeom prst="triangle">
            <a:avLst>
              <a:gd name="adj" fmla="val 50000"/>
            </a:avLst>
          </a:prstGeom>
          <a:solidFill>
            <a:srgbClr val="8FAAFF"/>
          </a:solidFill>
          <a:ln w="9525">
            <a:solidFill>
              <a:schemeClr val="tx1"/>
            </a:solidFill>
            <a:miter lim="800000"/>
            <a:headEnd/>
            <a:tailEnd/>
          </a:ln>
        </p:spPr>
        <p:txBody>
          <a:bodyPr wrap="none" anchor="ctr"/>
          <a:lstStyle/>
          <a:p>
            <a:pPr algn="r" rtl="1"/>
            <a:endParaRPr lang="en-US">
              <a:latin typeface="Calibri"/>
              <a:cs typeface="Calibri"/>
            </a:endParaRPr>
          </a:p>
        </p:txBody>
      </p:sp>
      <p:grpSp>
        <p:nvGrpSpPr>
          <p:cNvPr id="35845" name="Group 6"/>
          <p:cNvGrpSpPr>
            <a:grpSpLocks/>
          </p:cNvGrpSpPr>
          <p:nvPr/>
        </p:nvGrpSpPr>
        <p:grpSpPr bwMode="auto">
          <a:xfrm>
            <a:off x="2914650" y="4010270"/>
            <a:ext cx="2800350" cy="800100"/>
            <a:chOff x="1584" y="1680"/>
            <a:chExt cx="2352" cy="336"/>
          </a:xfrm>
        </p:grpSpPr>
        <p:sp>
          <p:nvSpPr>
            <p:cNvPr id="35869" name="Line 7"/>
            <p:cNvSpPr>
              <a:spLocks noChangeShapeType="1"/>
            </p:cNvSpPr>
            <p:nvPr/>
          </p:nvSpPr>
          <p:spPr bwMode="auto">
            <a:xfrm flipH="1">
              <a:off x="1584" y="1680"/>
              <a:ext cx="1152" cy="336"/>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sp>
          <p:nvSpPr>
            <p:cNvPr id="35870" name="Line 8"/>
            <p:cNvSpPr>
              <a:spLocks noChangeShapeType="1"/>
            </p:cNvSpPr>
            <p:nvPr/>
          </p:nvSpPr>
          <p:spPr bwMode="auto">
            <a:xfrm>
              <a:off x="2736" y="1680"/>
              <a:ext cx="1200" cy="288"/>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sp>
          <p:nvSpPr>
            <p:cNvPr id="35871" name="Line 9"/>
            <p:cNvSpPr>
              <a:spLocks noChangeShapeType="1"/>
            </p:cNvSpPr>
            <p:nvPr/>
          </p:nvSpPr>
          <p:spPr bwMode="auto">
            <a:xfrm flipH="1">
              <a:off x="2304" y="1680"/>
              <a:ext cx="432" cy="336"/>
            </a:xfrm>
            <a:prstGeom prst="line">
              <a:avLst/>
            </a:prstGeom>
            <a:noFill/>
            <a:ln w="28575">
              <a:solidFill>
                <a:schemeClr val="tx1"/>
              </a:solidFill>
              <a:round/>
              <a:headEnd/>
              <a:tailEnd type="triangle" w="med" len="med"/>
            </a:ln>
          </p:spPr>
          <p:txBody>
            <a:bodyPr/>
            <a:lstStyle/>
            <a:p>
              <a:endParaRPr lang="en-US">
                <a:latin typeface="Calibri"/>
                <a:cs typeface="Calibri"/>
              </a:endParaRPr>
            </a:p>
          </p:txBody>
        </p:sp>
        <p:sp>
          <p:nvSpPr>
            <p:cNvPr id="35872" name="Line 10"/>
            <p:cNvSpPr>
              <a:spLocks noChangeShapeType="1"/>
            </p:cNvSpPr>
            <p:nvPr/>
          </p:nvSpPr>
          <p:spPr bwMode="auto">
            <a:xfrm>
              <a:off x="2736" y="1680"/>
              <a:ext cx="432" cy="288"/>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grpSp>
      <p:sp>
        <p:nvSpPr>
          <p:cNvPr id="35846" name="Oval 11"/>
          <p:cNvSpPr>
            <a:spLocks noChangeArrowheads="1"/>
          </p:cNvSpPr>
          <p:nvPr/>
        </p:nvSpPr>
        <p:spPr bwMode="auto">
          <a:xfrm>
            <a:off x="3657600" y="4810370"/>
            <a:ext cx="285750" cy="285750"/>
          </a:xfrm>
          <a:prstGeom prst="ellipse">
            <a:avLst/>
          </a:prstGeom>
          <a:solidFill>
            <a:srgbClr val="B8EAC0"/>
          </a:solidFill>
          <a:ln w="9525">
            <a:solidFill>
              <a:schemeClr val="tx1"/>
            </a:solidFill>
            <a:round/>
            <a:headEnd/>
            <a:tailEnd/>
          </a:ln>
        </p:spPr>
        <p:txBody>
          <a:bodyPr wrap="none" anchor="ctr"/>
          <a:lstStyle/>
          <a:p>
            <a:endParaRPr lang="en-US">
              <a:latin typeface="Calibri"/>
              <a:cs typeface="Calibri"/>
            </a:endParaRPr>
          </a:p>
        </p:txBody>
      </p:sp>
      <p:grpSp>
        <p:nvGrpSpPr>
          <p:cNvPr id="35847" name="Group 12"/>
          <p:cNvGrpSpPr>
            <a:grpSpLocks/>
          </p:cNvGrpSpPr>
          <p:nvPr/>
        </p:nvGrpSpPr>
        <p:grpSpPr bwMode="auto">
          <a:xfrm>
            <a:off x="2628900" y="5096120"/>
            <a:ext cx="2343150" cy="857250"/>
            <a:chOff x="1536" y="2400"/>
            <a:chExt cx="1584" cy="624"/>
          </a:xfrm>
        </p:grpSpPr>
        <p:sp>
          <p:nvSpPr>
            <p:cNvPr id="35865" name="Line 13"/>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sp>
          <p:nvSpPr>
            <p:cNvPr id="35866" name="Line 14"/>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sp>
          <p:nvSpPr>
            <p:cNvPr id="35867" name="Line 15"/>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a:latin typeface="Calibri"/>
                <a:cs typeface="Calibri"/>
              </a:endParaRPr>
            </a:p>
          </p:txBody>
        </p:sp>
        <p:sp>
          <p:nvSpPr>
            <p:cNvPr id="35868" name="Line 16"/>
            <p:cNvSpPr>
              <a:spLocks noChangeShapeType="1"/>
            </p:cNvSpPr>
            <p:nvPr/>
          </p:nvSpPr>
          <p:spPr bwMode="auto">
            <a:xfrm>
              <a:off x="2312" y="2400"/>
              <a:ext cx="280" cy="624"/>
            </a:xfrm>
            <a:prstGeom prst="line">
              <a:avLst/>
            </a:prstGeom>
            <a:noFill/>
            <a:ln w="28575">
              <a:solidFill>
                <a:schemeClr val="tx1"/>
              </a:solidFill>
              <a:round/>
              <a:headEnd/>
              <a:tailEnd type="triangle" w="med" len="med"/>
            </a:ln>
          </p:spPr>
          <p:txBody>
            <a:bodyPr/>
            <a:lstStyle/>
            <a:p>
              <a:endParaRPr lang="en-US">
                <a:latin typeface="Calibri"/>
                <a:cs typeface="Calibri"/>
              </a:endParaRPr>
            </a:p>
          </p:txBody>
        </p:sp>
      </p:grpSp>
      <p:sp>
        <p:nvSpPr>
          <p:cNvPr id="35848" name="Text Box 17"/>
          <p:cNvSpPr txBox="1">
            <a:spLocks noChangeArrowheads="1"/>
          </p:cNvSpPr>
          <p:nvPr/>
        </p:nvSpPr>
        <p:spPr bwMode="auto">
          <a:xfrm>
            <a:off x="4057650" y="4249586"/>
            <a:ext cx="285750" cy="369332"/>
          </a:xfrm>
          <a:prstGeom prst="rect">
            <a:avLst/>
          </a:prstGeom>
          <a:noFill/>
          <a:ln w="9525">
            <a:noFill/>
            <a:miter lim="800000"/>
            <a:headEnd/>
            <a:tailEnd/>
          </a:ln>
        </p:spPr>
        <p:txBody>
          <a:bodyPr>
            <a:spAutoFit/>
          </a:bodyPr>
          <a:lstStyle/>
          <a:p>
            <a:pPr>
              <a:spcBef>
                <a:spcPct val="50000"/>
              </a:spcBef>
            </a:pPr>
            <a:r>
              <a:rPr lang="en-US">
                <a:latin typeface="Calibri"/>
                <a:cs typeface="Calibri"/>
              </a:rPr>
              <a:t>a</a:t>
            </a:r>
          </a:p>
        </p:txBody>
      </p:sp>
      <p:sp>
        <p:nvSpPr>
          <p:cNvPr id="35849" name="Text Box 18"/>
          <p:cNvSpPr txBox="1">
            <a:spLocks noChangeArrowheads="1"/>
          </p:cNvSpPr>
          <p:nvPr/>
        </p:nvSpPr>
        <p:spPr bwMode="auto">
          <a:xfrm>
            <a:off x="4457700" y="3724520"/>
            <a:ext cx="285750" cy="369332"/>
          </a:xfrm>
          <a:prstGeom prst="rect">
            <a:avLst/>
          </a:prstGeom>
          <a:noFill/>
          <a:ln w="9525">
            <a:noFill/>
            <a:miter lim="800000"/>
            <a:headEnd/>
            <a:tailEnd/>
          </a:ln>
        </p:spPr>
        <p:txBody>
          <a:bodyPr>
            <a:spAutoFit/>
          </a:bodyPr>
          <a:lstStyle/>
          <a:p>
            <a:pPr>
              <a:spcBef>
                <a:spcPct val="50000"/>
              </a:spcBef>
            </a:pPr>
            <a:r>
              <a:rPr lang="en-US" dirty="0">
                <a:solidFill>
                  <a:srgbClr val="0000FF"/>
                </a:solidFill>
                <a:latin typeface="Calibri"/>
                <a:cs typeface="Calibri"/>
              </a:rPr>
              <a:t>s</a:t>
            </a:r>
          </a:p>
        </p:txBody>
      </p:sp>
      <p:sp>
        <p:nvSpPr>
          <p:cNvPr id="35850" name="Text Box 19"/>
          <p:cNvSpPr txBox="1">
            <a:spLocks noChangeArrowheads="1"/>
          </p:cNvSpPr>
          <p:nvPr/>
        </p:nvSpPr>
        <p:spPr bwMode="auto">
          <a:xfrm>
            <a:off x="4343400" y="5953370"/>
            <a:ext cx="342900" cy="369332"/>
          </a:xfrm>
          <a:prstGeom prst="rect">
            <a:avLst/>
          </a:prstGeom>
          <a:noFill/>
          <a:ln w="9525">
            <a:noFill/>
            <a:miter lim="800000"/>
            <a:headEnd/>
            <a:tailEnd/>
          </a:ln>
        </p:spPr>
        <p:txBody>
          <a:bodyPr>
            <a:spAutoFit/>
          </a:bodyPr>
          <a:lstStyle/>
          <a:p>
            <a:pPr algn="r" rtl="1">
              <a:spcBef>
                <a:spcPct val="50000"/>
              </a:spcBef>
            </a:pPr>
            <a:r>
              <a:rPr lang="en-US" dirty="0">
                <a:solidFill>
                  <a:schemeClr val="accent2"/>
                </a:solidFill>
                <a:latin typeface="Calibri"/>
                <a:cs typeface="Calibri"/>
              </a:rPr>
              <a:t>s</a:t>
            </a:r>
            <a:r>
              <a:rPr lang="ja-JP" altLang="en-US">
                <a:solidFill>
                  <a:schemeClr val="accent2"/>
                </a:solidFill>
                <a:latin typeface="Calibri"/>
                <a:cs typeface="Calibri"/>
              </a:rPr>
              <a:t>’</a:t>
            </a:r>
            <a:endParaRPr lang="en-US" dirty="0">
              <a:solidFill>
                <a:schemeClr val="accent2"/>
              </a:solidFill>
              <a:latin typeface="Calibri"/>
              <a:cs typeface="Calibri"/>
            </a:endParaRPr>
          </a:p>
        </p:txBody>
      </p:sp>
      <p:sp>
        <p:nvSpPr>
          <p:cNvPr id="35851" name="Text Box 20"/>
          <p:cNvSpPr txBox="1">
            <a:spLocks noChangeArrowheads="1"/>
          </p:cNvSpPr>
          <p:nvPr/>
        </p:nvSpPr>
        <p:spPr bwMode="auto">
          <a:xfrm>
            <a:off x="3943350" y="4810370"/>
            <a:ext cx="571500" cy="369332"/>
          </a:xfrm>
          <a:prstGeom prst="rect">
            <a:avLst/>
          </a:prstGeom>
          <a:noFill/>
          <a:ln w="9525">
            <a:noFill/>
            <a:miter lim="800000"/>
            <a:headEnd/>
            <a:tailEnd/>
          </a:ln>
        </p:spPr>
        <p:txBody>
          <a:bodyPr>
            <a:spAutoFit/>
          </a:bodyPr>
          <a:lstStyle/>
          <a:p>
            <a:pPr>
              <a:spcBef>
                <a:spcPct val="50000"/>
              </a:spcBef>
            </a:pPr>
            <a:r>
              <a:rPr lang="en-US" dirty="0">
                <a:solidFill>
                  <a:srgbClr val="008000"/>
                </a:solidFill>
                <a:latin typeface="Calibri"/>
                <a:cs typeface="Calibri"/>
              </a:rPr>
              <a:t>s, a</a:t>
            </a:r>
          </a:p>
        </p:txBody>
      </p:sp>
      <p:grpSp>
        <p:nvGrpSpPr>
          <p:cNvPr id="35852" name="Group 21"/>
          <p:cNvGrpSpPr>
            <a:grpSpLocks/>
          </p:cNvGrpSpPr>
          <p:nvPr/>
        </p:nvGrpSpPr>
        <p:grpSpPr bwMode="auto">
          <a:xfrm>
            <a:off x="2800350" y="6239120"/>
            <a:ext cx="2800350" cy="400050"/>
            <a:chOff x="1584" y="1680"/>
            <a:chExt cx="2352" cy="336"/>
          </a:xfrm>
        </p:grpSpPr>
        <p:sp>
          <p:nvSpPr>
            <p:cNvPr id="35861" name="Line 22"/>
            <p:cNvSpPr>
              <a:spLocks noChangeShapeType="1"/>
            </p:cNvSpPr>
            <p:nvPr/>
          </p:nvSpPr>
          <p:spPr bwMode="auto">
            <a:xfrm flipH="1">
              <a:off x="1584" y="1680"/>
              <a:ext cx="1152" cy="336"/>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sp>
          <p:nvSpPr>
            <p:cNvPr id="35862" name="Line 23"/>
            <p:cNvSpPr>
              <a:spLocks noChangeShapeType="1"/>
            </p:cNvSpPr>
            <p:nvPr/>
          </p:nvSpPr>
          <p:spPr bwMode="auto">
            <a:xfrm>
              <a:off x="2736" y="1680"/>
              <a:ext cx="1200" cy="288"/>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sp>
          <p:nvSpPr>
            <p:cNvPr id="35863" name="Line 24"/>
            <p:cNvSpPr>
              <a:spLocks noChangeShapeType="1"/>
            </p:cNvSpPr>
            <p:nvPr/>
          </p:nvSpPr>
          <p:spPr bwMode="auto">
            <a:xfrm flipH="1">
              <a:off x="2304" y="1680"/>
              <a:ext cx="432" cy="336"/>
            </a:xfrm>
            <a:prstGeom prst="line">
              <a:avLst/>
            </a:prstGeom>
            <a:noFill/>
            <a:ln w="28575">
              <a:solidFill>
                <a:schemeClr val="tx1"/>
              </a:solidFill>
              <a:round/>
              <a:headEnd/>
              <a:tailEnd type="triangle" w="med" len="med"/>
            </a:ln>
          </p:spPr>
          <p:txBody>
            <a:bodyPr/>
            <a:lstStyle/>
            <a:p>
              <a:endParaRPr lang="en-US">
                <a:latin typeface="Calibri"/>
                <a:cs typeface="Calibri"/>
              </a:endParaRPr>
            </a:p>
          </p:txBody>
        </p:sp>
        <p:sp>
          <p:nvSpPr>
            <p:cNvPr id="35864" name="Line 25"/>
            <p:cNvSpPr>
              <a:spLocks noChangeShapeType="1"/>
            </p:cNvSpPr>
            <p:nvPr/>
          </p:nvSpPr>
          <p:spPr bwMode="auto">
            <a:xfrm>
              <a:off x="2736" y="1680"/>
              <a:ext cx="432" cy="288"/>
            </a:xfrm>
            <a:prstGeom prst="line">
              <a:avLst/>
            </a:prstGeom>
            <a:noFill/>
            <a:ln w="9525">
              <a:solidFill>
                <a:schemeClr val="tx1"/>
              </a:solidFill>
              <a:prstDash val="dash"/>
              <a:round/>
              <a:headEnd/>
              <a:tailEnd type="triangle" w="med" len="med"/>
            </a:ln>
          </p:spPr>
          <p:txBody>
            <a:bodyPr/>
            <a:lstStyle/>
            <a:p>
              <a:endParaRPr lang="en-US">
                <a:latin typeface="Calibri"/>
                <a:cs typeface="Calibri"/>
              </a:endParaRPr>
            </a:p>
          </p:txBody>
        </p:sp>
      </p:grpSp>
      <p:sp>
        <p:nvSpPr>
          <p:cNvPr id="35853" name="Freeform 26"/>
          <p:cNvSpPr>
            <a:spLocks/>
          </p:cNvSpPr>
          <p:nvPr/>
        </p:nvSpPr>
        <p:spPr bwMode="auto">
          <a:xfrm>
            <a:off x="4114800" y="5249711"/>
            <a:ext cx="1600200" cy="303609"/>
          </a:xfrm>
          <a:custGeom>
            <a:avLst/>
            <a:gdLst>
              <a:gd name="T0" fmla="*/ 0 w 1344"/>
              <a:gd name="T1" fmla="*/ 2147483647 h 255"/>
              <a:gd name="T2" fmla="*/ 2147483647 w 1344"/>
              <a:gd name="T3" fmla="*/ 2147483647 h 255"/>
              <a:gd name="T4" fmla="*/ 2147483647 w 1344"/>
              <a:gd name="T5" fmla="*/ 2147483647 h 255"/>
              <a:gd name="T6" fmla="*/ 0 60000 65536"/>
              <a:gd name="T7" fmla="*/ 0 60000 65536"/>
              <a:gd name="T8" fmla="*/ 0 60000 65536"/>
              <a:gd name="T9" fmla="*/ 0 w 1344"/>
              <a:gd name="T10" fmla="*/ 0 h 255"/>
              <a:gd name="T11" fmla="*/ 1344 w 1344"/>
              <a:gd name="T12" fmla="*/ 255 h 255"/>
            </a:gdLst>
            <a:ahLst/>
            <a:cxnLst>
              <a:cxn ang="T6">
                <a:pos x="T0" y="T1"/>
              </a:cxn>
              <a:cxn ang="T7">
                <a:pos x="T2" y="T3"/>
              </a:cxn>
              <a:cxn ang="T8">
                <a:pos x="T4" y="T5"/>
              </a:cxn>
            </a:cxnLst>
            <a:rect l="T9" t="T10" r="T11" b="T12"/>
            <a:pathLst>
              <a:path w="1344" h="255">
                <a:moveTo>
                  <a:pt x="0" y="255"/>
                </a:moveTo>
                <a:cubicBezTo>
                  <a:pt x="79" y="219"/>
                  <a:pt x="251" y="80"/>
                  <a:pt x="475" y="40"/>
                </a:cubicBezTo>
                <a:cubicBezTo>
                  <a:pt x="699" y="0"/>
                  <a:pt x="1199" y="19"/>
                  <a:pt x="1344" y="15"/>
                </a:cubicBezTo>
              </a:path>
            </a:pathLst>
          </a:custGeom>
          <a:noFill/>
          <a:ln w="50800">
            <a:solidFill>
              <a:srgbClr val="C00000"/>
            </a:solidFill>
            <a:round/>
            <a:headEnd/>
            <a:tailEnd type="triangle" w="lg" len="lg"/>
          </a:ln>
        </p:spPr>
        <p:txBody>
          <a:bodyPr/>
          <a:lstStyle/>
          <a:p>
            <a:endParaRPr lang="en-US">
              <a:latin typeface="Calibri"/>
              <a:cs typeface="Calibri"/>
            </a:endParaRPr>
          </a:p>
        </p:txBody>
      </p:sp>
      <mc:AlternateContent xmlns:mc="http://schemas.openxmlformats.org/markup-compatibility/2006" xmlns:a14="http://schemas.microsoft.com/office/drawing/2010/main">
        <mc:Choice Requires="a14">
          <p:sp>
            <p:nvSpPr>
              <p:cNvPr id="35854" name="Text Box 27"/>
              <p:cNvSpPr txBox="1">
                <a:spLocks noChangeArrowheads="1"/>
              </p:cNvSpPr>
              <p:nvPr/>
            </p:nvSpPr>
            <p:spPr bwMode="auto">
              <a:xfrm>
                <a:off x="5829300" y="5096120"/>
                <a:ext cx="2114550" cy="1061829"/>
              </a:xfrm>
              <a:prstGeom prst="rect">
                <a:avLst/>
              </a:prstGeom>
              <a:noFill/>
              <a:ln w="9525">
                <a:noFill/>
                <a:miter lim="800000"/>
                <a:headEnd/>
                <a:tailEnd/>
              </a:ln>
            </p:spPr>
            <p:txBody>
              <a:bodyPr>
                <a:spAutoFit/>
              </a:bodyPr>
              <a:lstStyle/>
              <a:p>
                <a:pPr>
                  <a:spcBef>
                    <a:spcPct val="50000"/>
                  </a:spcBef>
                </a:pPr>
                <a14:m>
                  <m:oMath xmlns:m="http://schemas.openxmlformats.org/officeDocument/2006/math">
                    <m:r>
                      <a:rPr lang="en-US" i="1" dirty="0" smtClean="0">
                        <a:solidFill>
                          <a:schemeClr val="tx1"/>
                        </a:solidFill>
                        <a:latin typeface="Cambria Math" panose="02040503050406030204" pitchFamily="18" charset="0"/>
                        <a:cs typeface="Calibri"/>
                      </a:rPr>
                      <m:t>(</m:t>
                    </m:r>
                    <m:r>
                      <a:rPr lang="en-US" i="1" dirty="0" err="1">
                        <a:solidFill>
                          <a:schemeClr val="tx1"/>
                        </a:solidFill>
                        <a:latin typeface="Cambria Math" panose="02040503050406030204" pitchFamily="18" charset="0"/>
                        <a:cs typeface="Calibri"/>
                      </a:rPr>
                      <m:t>𝑠</m:t>
                    </m:r>
                    <m:r>
                      <a:rPr lang="en-US" i="1" dirty="0" err="1">
                        <a:solidFill>
                          <a:schemeClr val="tx1"/>
                        </a:solidFill>
                        <a:latin typeface="Cambria Math" panose="02040503050406030204" pitchFamily="18" charset="0"/>
                        <a:cs typeface="Calibri"/>
                      </a:rPr>
                      <m:t>,</m:t>
                    </m:r>
                    <m:r>
                      <a:rPr lang="en-US" i="1" dirty="0" err="1">
                        <a:solidFill>
                          <a:schemeClr val="tx1"/>
                        </a:solidFill>
                        <a:latin typeface="Cambria Math" panose="02040503050406030204" pitchFamily="18" charset="0"/>
                        <a:cs typeface="Calibri"/>
                      </a:rPr>
                      <m:t>𝑎</m:t>
                    </m:r>
                    <m:r>
                      <a:rPr lang="en-US" i="1" dirty="0" err="1">
                        <a:solidFill>
                          <a:schemeClr val="tx1"/>
                        </a:solidFill>
                        <a:latin typeface="Cambria Math" panose="02040503050406030204" pitchFamily="18" charset="0"/>
                        <a:cs typeface="Calibri"/>
                      </a:rPr>
                      <m:t>,</m:t>
                    </m:r>
                    <m:r>
                      <a:rPr lang="en-US" b="0" i="1" dirty="0" smtClean="0">
                        <a:solidFill>
                          <a:schemeClr val="tx1"/>
                        </a:solidFill>
                        <a:latin typeface="Cambria Math" panose="02040503050406030204" pitchFamily="18" charset="0"/>
                        <a:cs typeface="Calibri"/>
                      </a:rPr>
                      <m:t>𝑠</m:t>
                    </m:r>
                    <m:r>
                      <a:rPr lang="en-US" b="0" i="1" dirty="0" smtClean="0">
                        <a:solidFill>
                          <a:schemeClr val="tx1"/>
                        </a:solidFill>
                        <a:latin typeface="Cambria Math" panose="02040503050406030204" pitchFamily="18" charset="0"/>
                        <a:cs typeface="Calibri"/>
                      </a:rPr>
                      <m:t>′)</m:t>
                    </m:r>
                  </m:oMath>
                </a14:m>
                <a:r>
                  <a:rPr lang="en-US" altLang="ja-JP" dirty="0">
                    <a:solidFill>
                      <a:schemeClr val="tx1"/>
                    </a:solidFill>
                    <a:latin typeface="Calibri"/>
                    <a:cs typeface="Calibri"/>
                  </a:rPr>
                  <a:t> called a transition</a:t>
                </a:r>
              </a:p>
              <a:p>
                <a:pPr>
                  <a:spcBef>
                    <a:spcPct val="50000"/>
                  </a:spcBef>
                </a:pPr>
                <a:r>
                  <a:rPr lang="en-US" dirty="0">
                    <a:solidFill>
                      <a:schemeClr val="tx1"/>
                    </a:solidFill>
                    <a:latin typeface="Calibri"/>
                    <a:cs typeface="Calibri"/>
                  </a:rPr>
                  <a:t>Reward </a:t>
                </a:r>
                <a14:m>
                  <m:oMath xmlns:m="http://schemas.openxmlformats.org/officeDocument/2006/math">
                    <m:r>
                      <a:rPr lang="en-US" i="1" dirty="0" smtClean="0">
                        <a:solidFill>
                          <a:schemeClr val="tx1"/>
                        </a:solidFill>
                        <a:latin typeface="Cambria Math" panose="02040503050406030204" pitchFamily="18" charset="0"/>
                        <a:cs typeface="Calibri"/>
                      </a:rPr>
                      <m:t>𝑅</m:t>
                    </m:r>
                    <m:r>
                      <a:rPr lang="en-US" i="1" dirty="0">
                        <a:solidFill>
                          <a:schemeClr val="tx1"/>
                        </a:solidFill>
                        <a:latin typeface="Cambria Math" panose="02040503050406030204" pitchFamily="18" charset="0"/>
                        <a:cs typeface="Calibri"/>
                      </a:rPr>
                      <m:t>(</m:t>
                    </m:r>
                    <m:r>
                      <a:rPr lang="en-US" i="1" dirty="0" err="1">
                        <a:solidFill>
                          <a:schemeClr val="tx1"/>
                        </a:solidFill>
                        <a:latin typeface="Cambria Math" panose="02040503050406030204" pitchFamily="18" charset="0"/>
                        <a:cs typeface="Calibri"/>
                      </a:rPr>
                      <m:t>𝑠</m:t>
                    </m:r>
                    <m:r>
                      <a:rPr lang="en-US" i="1" dirty="0" err="1">
                        <a:solidFill>
                          <a:schemeClr val="tx1"/>
                        </a:solidFill>
                        <a:latin typeface="Cambria Math" panose="02040503050406030204" pitchFamily="18" charset="0"/>
                        <a:cs typeface="Calibri"/>
                      </a:rPr>
                      <m:t>,</m:t>
                    </m:r>
                    <m:r>
                      <a:rPr lang="en-US" i="1" dirty="0" err="1">
                        <a:solidFill>
                          <a:schemeClr val="tx1"/>
                        </a:solidFill>
                        <a:latin typeface="Cambria Math" panose="02040503050406030204" pitchFamily="18" charset="0"/>
                        <a:cs typeface="Calibri"/>
                      </a:rPr>
                      <m:t>𝑎</m:t>
                    </m:r>
                    <m:r>
                      <a:rPr lang="en-US" i="1" dirty="0" err="1">
                        <a:solidFill>
                          <a:schemeClr val="tx1"/>
                        </a:solidFill>
                        <a:latin typeface="Cambria Math" panose="02040503050406030204" pitchFamily="18" charset="0"/>
                        <a:cs typeface="Calibri"/>
                      </a:rPr>
                      <m:t>,</m:t>
                    </m:r>
                    <m:r>
                      <a:rPr lang="en-US" b="0" i="1" dirty="0" smtClean="0">
                        <a:solidFill>
                          <a:schemeClr val="tx1"/>
                        </a:solidFill>
                        <a:latin typeface="Cambria Math" panose="02040503050406030204" pitchFamily="18" charset="0"/>
                        <a:cs typeface="Calibri"/>
                      </a:rPr>
                      <m:t>𝑠</m:t>
                    </m:r>
                    <m:r>
                      <a:rPr lang="en-US" b="0" i="1" dirty="0" smtClean="0">
                        <a:solidFill>
                          <a:schemeClr val="tx1"/>
                        </a:solidFill>
                        <a:latin typeface="Cambria Math" panose="02040503050406030204" pitchFamily="18" charset="0"/>
                        <a:cs typeface="Calibri"/>
                      </a:rPr>
                      <m:t>′)</m:t>
                    </m:r>
                  </m:oMath>
                </a14:m>
                <a:endParaRPr lang="en-US" dirty="0">
                  <a:solidFill>
                    <a:schemeClr val="tx1"/>
                  </a:solidFill>
                  <a:latin typeface="Calibri"/>
                  <a:cs typeface="Calibri"/>
                </a:endParaRPr>
              </a:p>
            </p:txBody>
          </p:sp>
        </mc:Choice>
        <mc:Fallback xmlns="">
          <p:sp>
            <p:nvSpPr>
              <p:cNvPr id="35854" name="Text Box 27"/>
              <p:cNvSpPr txBox="1">
                <a:spLocks noRot="1" noChangeAspect="1" noMove="1" noResize="1" noEditPoints="1" noAdjustHandles="1" noChangeArrowheads="1" noChangeShapeType="1" noTextEdit="1"/>
              </p:cNvSpPr>
              <p:nvPr/>
            </p:nvSpPr>
            <p:spPr bwMode="auto">
              <a:xfrm>
                <a:off x="5829300" y="5096120"/>
                <a:ext cx="2114550" cy="1061829"/>
              </a:xfrm>
              <a:prstGeom prst="rect">
                <a:avLst/>
              </a:prstGeom>
              <a:blipFill>
                <a:blip r:embed="rId4"/>
                <a:stretch>
                  <a:fillRect l="-2305" t="-3448" b="-8621"/>
                </a:stretch>
              </a:blipFill>
              <a:ln w="9525">
                <a:noFill/>
                <a:miter lim="800000"/>
                <a:headEnd/>
                <a:tailEnd/>
              </a:ln>
            </p:spPr>
            <p:txBody>
              <a:bodyPr/>
              <a:lstStyle/>
              <a:p>
                <a:r>
                  <a:rPr lang="en-SE">
                    <a:noFill/>
                  </a:rPr>
                  <a:t> </a:t>
                </a:r>
              </a:p>
            </p:txBody>
          </p:sp>
        </mc:Fallback>
      </mc:AlternateContent>
      <p:sp>
        <p:nvSpPr>
          <p:cNvPr id="35855" name="Text Box 28"/>
          <p:cNvSpPr txBox="1">
            <a:spLocks noChangeArrowheads="1"/>
          </p:cNvSpPr>
          <p:nvPr/>
        </p:nvSpPr>
        <p:spPr bwMode="auto">
          <a:xfrm>
            <a:off x="3371850" y="5439020"/>
            <a:ext cx="800100" cy="369332"/>
          </a:xfrm>
          <a:prstGeom prst="rect">
            <a:avLst/>
          </a:prstGeom>
          <a:noFill/>
          <a:ln w="9525">
            <a:noFill/>
            <a:miter lim="800000"/>
            <a:headEnd/>
            <a:tailEnd/>
          </a:ln>
        </p:spPr>
        <p:txBody>
          <a:bodyPr>
            <a:spAutoFit/>
          </a:bodyPr>
          <a:lstStyle/>
          <a:p>
            <a:pPr>
              <a:spcBef>
                <a:spcPct val="50000"/>
              </a:spcBef>
            </a:pPr>
            <a:r>
              <a:rPr lang="en-US">
                <a:latin typeface="Calibri"/>
                <a:cs typeface="Calibri"/>
              </a:rPr>
              <a:t>s,a,s</a:t>
            </a:r>
            <a:r>
              <a:rPr lang="ja-JP" altLang="en-US">
                <a:latin typeface="Calibri"/>
                <a:cs typeface="Calibri"/>
              </a:rPr>
              <a:t>’</a:t>
            </a:r>
            <a:endParaRPr lang="en-US">
              <a:latin typeface="Calibri"/>
              <a:cs typeface="Calibri"/>
            </a:endParaRPr>
          </a:p>
        </p:txBody>
      </p:sp>
      <p:sp>
        <p:nvSpPr>
          <p:cNvPr id="35856" name="Freeform 29"/>
          <p:cNvSpPr>
            <a:spLocks/>
          </p:cNvSpPr>
          <p:nvPr/>
        </p:nvSpPr>
        <p:spPr bwMode="auto">
          <a:xfrm>
            <a:off x="4749403" y="3850727"/>
            <a:ext cx="1651397" cy="45244"/>
          </a:xfrm>
          <a:custGeom>
            <a:avLst/>
            <a:gdLst>
              <a:gd name="T0" fmla="*/ 0 w 1387"/>
              <a:gd name="T1" fmla="*/ 2147483647 h 38"/>
              <a:gd name="T2" fmla="*/ 2147483647 w 1387"/>
              <a:gd name="T3" fmla="*/ 2147483647 h 38"/>
              <a:gd name="T4" fmla="*/ 2147483647 w 1387"/>
              <a:gd name="T5" fmla="*/ 0 h 38"/>
              <a:gd name="T6" fmla="*/ 0 60000 65536"/>
              <a:gd name="T7" fmla="*/ 0 60000 65536"/>
              <a:gd name="T8" fmla="*/ 0 60000 65536"/>
              <a:gd name="T9" fmla="*/ 0 w 1387"/>
              <a:gd name="T10" fmla="*/ 0 h 38"/>
              <a:gd name="T11" fmla="*/ 1387 w 1387"/>
              <a:gd name="T12" fmla="*/ 38 h 38"/>
            </a:gdLst>
            <a:ahLst/>
            <a:cxnLst>
              <a:cxn ang="T6">
                <a:pos x="T0" y="T1"/>
              </a:cxn>
              <a:cxn ang="T7">
                <a:pos x="T2" y="T3"/>
              </a:cxn>
              <a:cxn ang="T8">
                <a:pos x="T4" y="T5"/>
              </a:cxn>
            </a:cxnLst>
            <a:rect l="T9" t="T10" r="T11" b="T12"/>
            <a:pathLst>
              <a:path w="1387" h="38">
                <a:moveTo>
                  <a:pt x="0" y="38"/>
                </a:moveTo>
                <a:cubicBezTo>
                  <a:pt x="86" y="36"/>
                  <a:pt x="287" y="31"/>
                  <a:pt x="518" y="25"/>
                </a:cubicBezTo>
                <a:cubicBezTo>
                  <a:pt x="749" y="19"/>
                  <a:pt x="1242" y="4"/>
                  <a:pt x="1387" y="0"/>
                </a:cubicBezTo>
              </a:path>
            </a:pathLst>
          </a:custGeom>
          <a:noFill/>
          <a:ln w="50800">
            <a:solidFill>
              <a:srgbClr val="0000FF"/>
            </a:solidFill>
            <a:round/>
            <a:headEnd/>
            <a:tailEnd type="triangle" w="lg" len="lg"/>
          </a:ln>
        </p:spPr>
        <p:txBody>
          <a:bodyPr/>
          <a:lstStyle/>
          <a:p>
            <a:endParaRPr lang="en-US">
              <a:latin typeface="Calibri"/>
              <a:cs typeface="Calibri"/>
            </a:endParaRPr>
          </a:p>
        </p:txBody>
      </p:sp>
      <p:sp>
        <p:nvSpPr>
          <p:cNvPr id="35857" name="Text Box 30"/>
          <p:cNvSpPr txBox="1">
            <a:spLocks noChangeArrowheads="1"/>
          </p:cNvSpPr>
          <p:nvPr/>
        </p:nvSpPr>
        <p:spPr bwMode="auto">
          <a:xfrm>
            <a:off x="6457950" y="3699517"/>
            <a:ext cx="1028700" cy="646331"/>
          </a:xfrm>
          <a:prstGeom prst="rect">
            <a:avLst/>
          </a:prstGeom>
          <a:noFill/>
          <a:ln w="9525">
            <a:noFill/>
            <a:miter lim="800000"/>
            <a:headEnd/>
            <a:tailEnd/>
          </a:ln>
        </p:spPr>
        <p:txBody>
          <a:bodyPr>
            <a:spAutoFit/>
          </a:bodyPr>
          <a:lstStyle/>
          <a:p>
            <a:pPr>
              <a:spcBef>
                <a:spcPct val="50000"/>
              </a:spcBef>
            </a:pPr>
            <a:r>
              <a:rPr lang="en-US" dirty="0">
                <a:solidFill>
                  <a:srgbClr val="0000FF"/>
                </a:solidFill>
                <a:latin typeface="Calibri"/>
                <a:cs typeface="Calibri"/>
              </a:rPr>
              <a:t>s is a </a:t>
            </a:r>
            <a:r>
              <a:rPr lang="en-US" i="1" dirty="0">
                <a:solidFill>
                  <a:srgbClr val="0000FF"/>
                </a:solidFill>
                <a:latin typeface="Calibri"/>
                <a:cs typeface="Calibri"/>
              </a:rPr>
              <a:t>state</a:t>
            </a:r>
          </a:p>
        </p:txBody>
      </p:sp>
      <p:sp>
        <p:nvSpPr>
          <p:cNvPr id="35858" name="Freeform 31"/>
          <p:cNvSpPr>
            <a:spLocks/>
          </p:cNvSpPr>
          <p:nvPr/>
        </p:nvSpPr>
        <p:spPr bwMode="auto">
          <a:xfrm flipH="1">
            <a:off x="2286000" y="4924670"/>
            <a:ext cx="1257300" cy="57150"/>
          </a:xfrm>
          <a:custGeom>
            <a:avLst/>
            <a:gdLst>
              <a:gd name="T0" fmla="*/ 0 w 1387"/>
              <a:gd name="T1" fmla="*/ 2147483647 h 38"/>
              <a:gd name="T2" fmla="*/ 2147483647 w 1387"/>
              <a:gd name="T3" fmla="*/ 2147483647 h 38"/>
              <a:gd name="T4" fmla="*/ 2147483647 w 1387"/>
              <a:gd name="T5" fmla="*/ 0 h 38"/>
              <a:gd name="T6" fmla="*/ 0 60000 65536"/>
              <a:gd name="T7" fmla="*/ 0 60000 65536"/>
              <a:gd name="T8" fmla="*/ 0 60000 65536"/>
              <a:gd name="T9" fmla="*/ 0 w 1387"/>
              <a:gd name="T10" fmla="*/ 0 h 38"/>
              <a:gd name="T11" fmla="*/ 1387 w 1387"/>
              <a:gd name="T12" fmla="*/ 38 h 38"/>
            </a:gdLst>
            <a:ahLst/>
            <a:cxnLst>
              <a:cxn ang="T6">
                <a:pos x="T0" y="T1"/>
              </a:cxn>
              <a:cxn ang="T7">
                <a:pos x="T2" y="T3"/>
              </a:cxn>
              <a:cxn ang="T8">
                <a:pos x="T4" y="T5"/>
              </a:cxn>
            </a:cxnLst>
            <a:rect l="T9" t="T10" r="T11" b="T12"/>
            <a:pathLst>
              <a:path w="1387" h="38">
                <a:moveTo>
                  <a:pt x="0" y="38"/>
                </a:moveTo>
                <a:cubicBezTo>
                  <a:pt x="86" y="36"/>
                  <a:pt x="287" y="31"/>
                  <a:pt x="518" y="25"/>
                </a:cubicBezTo>
                <a:cubicBezTo>
                  <a:pt x="749" y="19"/>
                  <a:pt x="1242" y="4"/>
                  <a:pt x="1387" y="0"/>
                </a:cubicBezTo>
              </a:path>
            </a:pathLst>
          </a:custGeom>
          <a:noFill/>
          <a:ln w="50800">
            <a:solidFill>
              <a:srgbClr val="008000"/>
            </a:solidFill>
            <a:round/>
            <a:headEnd/>
            <a:tailEnd type="triangle" w="lg" len="lg"/>
          </a:ln>
        </p:spPr>
        <p:txBody>
          <a:bodyPr/>
          <a:lstStyle/>
          <a:p>
            <a:endParaRPr lang="en-US">
              <a:latin typeface="Calibri"/>
              <a:cs typeface="Calibri"/>
            </a:endParaRPr>
          </a:p>
        </p:txBody>
      </p:sp>
      <p:sp>
        <p:nvSpPr>
          <p:cNvPr id="35859" name="Text Box 32"/>
          <p:cNvSpPr txBox="1">
            <a:spLocks noChangeArrowheads="1"/>
          </p:cNvSpPr>
          <p:nvPr/>
        </p:nvSpPr>
        <p:spPr bwMode="auto">
          <a:xfrm>
            <a:off x="1314450" y="4696070"/>
            <a:ext cx="1028700" cy="646331"/>
          </a:xfrm>
          <a:prstGeom prst="rect">
            <a:avLst/>
          </a:prstGeom>
          <a:noFill/>
          <a:ln w="9525">
            <a:noFill/>
            <a:miter lim="800000"/>
            <a:headEnd/>
            <a:tailEnd/>
          </a:ln>
        </p:spPr>
        <p:txBody>
          <a:bodyPr>
            <a:spAutoFit/>
          </a:bodyPr>
          <a:lstStyle/>
          <a:p>
            <a:pPr>
              <a:spcBef>
                <a:spcPct val="50000"/>
              </a:spcBef>
            </a:pPr>
            <a:r>
              <a:rPr lang="en-US" dirty="0">
                <a:solidFill>
                  <a:srgbClr val="008000"/>
                </a:solidFill>
                <a:latin typeface="Calibri"/>
                <a:cs typeface="Calibri"/>
              </a:rPr>
              <a:t>(s, a) is a </a:t>
            </a:r>
            <a:r>
              <a:rPr lang="en-US" i="1" dirty="0">
                <a:solidFill>
                  <a:srgbClr val="008000"/>
                </a:solidFill>
                <a:latin typeface="Calibri"/>
                <a:cs typeface="Calibri"/>
              </a:rPr>
              <a:t>q-state</a:t>
            </a:r>
          </a:p>
        </p:txBody>
      </p:sp>
      <p:pic>
        <p:nvPicPr>
          <p:cNvPr id="18434"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0" y="4181892"/>
            <a:ext cx="2263379" cy="1694774"/>
          </a:xfrm>
          <a:prstGeom prst="rect">
            <a:avLst/>
          </a:prstGeom>
          <a:noFill/>
        </p:spPr>
      </p:pic>
      <p:pic>
        <p:nvPicPr>
          <p:cNvPr id="35" name="Picture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600950" y="5383532"/>
            <a:ext cx="1383404" cy="1196826"/>
          </a:xfrm>
          <a:prstGeom prst="rect">
            <a:avLst/>
          </a:prstGeom>
          <a:noFill/>
        </p:spPr>
      </p:pic>
      <p:pic>
        <p:nvPicPr>
          <p:cNvPr id="36"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972300" y="3532487"/>
            <a:ext cx="1543050" cy="1081961"/>
          </a:xfrm>
          <a:prstGeom prst="rect">
            <a:avLst/>
          </a:prstGeom>
          <a:noFill/>
        </p:spPr>
      </p:pic>
    </p:spTree>
    <p:extLst>
      <p:ext uri="{BB962C8B-B14F-4D97-AF65-F5344CB8AC3E}">
        <p14:creationId xmlns:p14="http://schemas.microsoft.com/office/powerpoint/2010/main" val="3728080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DAA81-1DD6-4DF7-B41F-1B4E7F2CE252}"/>
              </a:ext>
            </a:extLst>
          </p:cNvPr>
          <p:cNvSpPr>
            <a:spLocks noGrp="1"/>
          </p:cNvSpPr>
          <p:nvPr>
            <p:ph type="title"/>
          </p:nvPr>
        </p:nvSpPr>
        <p:spPr/>
        <p:txBody>
          <a:bodyPr/>
          <a:lstStyle/>
          <a:p>
            <a:r>
              <a:rPr lang="en-US" dirty="0"/>
              <a:t>Preventing Infinite Rewards</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B433DB-1675-49B6-9CFA-6221C23A100A}"/>
                  </a:ext>
                </a:extLst>
              </p:cNvPr>
              <p:cNvSpPr>
                <a:spLocks noGrp="1"/>
              </p:cNvSpPr>
              <p:nvPr>
                <p:ph idx="1"/>
              </p:nvPr>
            </p:nvSpPr>
            <p:spPr/>
            <p:txBody>
              <a:bodyPr>
                <a:normAutofit fontScale="85000" lnSpcReduction="20000"/>
              </a:bodyPr>
              <a:lstStyle/>
              <a:p>
                <a:r>
                  <a:rPr lang="en-US" dirty="0"/>
                  <a:t>Problem: What if the game lasts forever? Do we get infinite rewards? No. Possible solutions:</a:t>
                </a:r>
              </a:p>
              <a:p>
                <a:r>
                  <a:rPr lang="en-US" b="1" dirty="0"/>
                  <a:t>Finite horizon</a:t>
                </a:r>
                <a:r>
                  <a:rPr lang="en-US" dirty="0"/>
                  <a:t>: (limit search tree depth)</a:t>
                </a:r>
              </a:p>
              <a:p>
                <a:pPr lvl="1"/>
                <a:r>
                  <a:rPr lang="en-US" dirty="0"/>
                  <a:t>Terminate episodes after a fixed </a:t>
                </a:r>
                <a14:m>
                  <m:oMath xmlns:m="http://schemas.openxmlformats.org/officeDocument/2006/math">
                    <m:r>
                      <a:rPr lang="en-US" i="1" dirty="0" smtClean="0">
                        <a:latin typeface="Cambria Math" panose="02040503050406030204" pitchFamily="18" charset="0"/>
                      </a:rPr>
                      <m:t>𝑇</m:t>
                    </m:r>
                  </m:oMath>
                </a14:m>
                <a:r>
                  <a:rPr lang="en-US" dirty="0"/>
                  <a:t> timesteps</a:t>
                </a:r>
              </a:p>
              <a:p>
                <a:r>
                  <a:rPr lang="en-US" b="1" dirty="0"/>
                  <a:t>Discount factor</a:t>
                </a:r>
                <a:r>
                  <a:rPr lang="en-US" dirty="0"/>
                  <a:t>: </a:t>
                </a:r>
                <a14:m>
                  <m:oMath xmlns:m="http://schemas.openxmlformats.org/officeDocument/2006/math">
                    <m:r>
                      <a:rPr lang="en-US" b="0" i="0" smtClean="0">
                        <a:latin typeface="Cambria Math" panose="02040503050406030204" pitchFamily="18" charset="0"/>
                      </a:rPr>
                      <m:t>0</m:t>
                    </m:r>
                    <m:r>
                      <a:rPr lang="en-US" b="0" i="1" smtClean="0">
                        <a:latin typeface="Cambria Math" panose="02040503050406030204" pitchFamily="18" charset="0"/>
                      </a:rPr>
                      <m:t>&lt;</m:t>
                    </m:r>
                    <m:r>
                      <a:rPr lang="en-US" b="0" i="1" smtClean="0">
                        <a:latin typeface="Cambria Math" panose="02040503050406030204" pitchFamily="18" charset="0"/>
                      </a:rPr>
                      <m:t>𝛾</m:t>
                    </m:r>
                    <m:r>
                      <a:rPr lang="en-US" b="0" i="1" smtClean="0">
                        <a:latin typeface="Cambria Math" panose="02040503050406030204" pitchFamily="18" charset="0"/>
                      </a:rPr>
                      <m:t>≤1</m:t>
                    </m:r>
                  </m:oMath>
                </a14:m>
                <a:endParaRPr lang="en-US" dirty="0"/>
              </a:p>
              <a:p>
                <a:pPr lvl="1"/>
                <a:r>
                  <a:rPr lang="en-US" sz="2800" dirty="0">
                    <a:ea typeface="ＭＳ Ｐゴシック" pitchFamily="34" charset="-128"/>
                    <a:sym typeface="Symbol" pitchFamily="18" charset="2"/>
                  </a:rPr>
                  <a:t>Think of it as a </a:t>
                </a:r>
                <a14:m>
                  <m:oMath xmlns:m="http://schemas.openxmlformats.org/officeDocument/2006/math">
                    <m:r>
                      <a:rPr lang="en-US" sz="2800" b="0" i="0" dirty="0" smtClean="0">
                        <a:latin typeface="Cambria Math" panose="02040503050406030204" pitchFamily="18" charset="0"/>
                        <a:ea typeface="ＭＳ Ｐゴシック" pitchFamily="34" charset="-128"/>
                        <a:sym typeface="Symbol" pitchFamily="18" charset="2"/>
                      </a:rPr>
                      <m:t>1−</m:t>
                    </m:r>
                    <m:r>
                      <a:rPr lang="en-US" sz="2800" i="1" dirty="0" smtClean="0">
                        <a:latin typeface="Cambria Math" panose="02040503050406030204" pitchFamily="18" charset="0"/>
                        <a:ea typeface="ＭＳ Ｐゴシック" pitchFamily="34" charset="-128"/>
                        <a:sym typeface="Symbol" pitchFamily="18" charset="2"/>
                      </a:rPr>
                      <m:t>𝛾</m:t>
                    </m:r>
                  </m:oMath>
                </a14:m>
                <a:r>
                  <a:rPr lang="en-US" sz="2800" dirty="0">
                    <a:ea typeface="ＭＳ Ｐゴシック" pitchFamily="34" charset="-128"/>
                    <a:sym typeface="Symbol" pitchFamily="18" charset="2"/>
                  </a:rPr>
                  <a:t> chance of ending the episode at every step. Effective horizon (expected episode length): </a:t>
                </a:r>
                <a14:m>
                  <m:oMath xmlns:m="http://schemas.openxmlformats.org/officeDocument/2006/math">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𝑡</m:t>
                        </m:r>
                        <m:r>
                          <a:rPr lang="en-US" i="1">
                            <a:latin typeface="Cambria Math" panose="02040503050406030204" pitchFamily="18" charset="0"/>
                          </a:rPr>
                          <m:t>=0</m:t>
                        </m:r>
                      </m:sub>
                      <m:sup>
                        <m:r>
                          <a:rPr lang="en-US" i="1">
                            <a:latin typeface="Cambria Math" panose="02040503050406030204" pitchFamily="18" charset="0"/>
                          </a:rPr>
                          <m:t>∞</m:t>
                        </m:r>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𝛾</m:t>
                            </m:r>
                          </m:e>
                          <m:sup>
                            <m:r>
                              <a:rPr lang="en-US" b="0" i="1" smtClean="0">
                                <a:latin typeface="Cambria Math" panose="02040503050406030204" pitchFamily="18" charset="0"/>
                              </a:rPr>
                              <m:t>𝑡</m:t>
                            </m:r>
                          </m:sup>
                        </m:sSup>
                      </m:e>
                    </m:nary>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r>
                          <a:rPr lang="en-US" b="0" i="1" smtClean="0">
                            <a:latin typeface="Cambria Math" panose="02040503050406030204" pitchFamily="18" charset="0"/>
                          </a:rPr>
                          <m:t>𝛾</m:t>
                        </m:r>
                      </m:den>
                    </m:f>
                  </m:oMath>
                </a14:m>
                <a:endParaRPr lang="en-US" sz="2800" dirty="0">
                  <a:ea typeface="ＭＳ Ｐゴシック" pitchFamily="34" charset="-128"/>
                  <a:sym typeface="Symbol" pitchFamily="18" charset="2"/>
                </a:endParaRPr>
              </a:p>
              <a:p>
                <a:pPr lvl="1"/>
                <a:r>
                  <a:rPr lang="en-US" dirty="0"/>
                  <a:t>Smaller </a:t>
                </a:r>
                <a14:m>
                  <m:oMath xmlns:m="http://schemas.openxmlformats.org/officeDocument/2006/math">
                    <m:r>
                      <a:rPr lang="en-US" i="1">
                        <a:latin typeface="Cambria Math" panose="02040503050406030204" pitchFamily="18" charset="0"/>
                      </a:rPr>
                      <m:t>𝛾</m:t>
                    </m:r>
                  </m:oMath>
                </a14:m>
                <a:r>
                  <a:rPr lang="en-US" dirty="0"/>
                  <a:t> leads to shorter horizon, </a:t>
                </a:r>
                <a:r>
                  <a:rPr lang="en-US"/>
                  <a:t>and preference of </a:t>
                </a:r>
                <a:r>
                  <a:rPr lang="en-US" dirty="0"/>
                  <a:t>short-term to long-term rewards, and vice versa</a:t>
                </a:r>
              </a:p>
              <a:p>
                <a:r>
                  <a:rPr lang="en-US" dirty="0">
                    <a:ea typeface="ＭＳ Ｐゴシック" pitchFamily="34" charset="-128"/>
                    <a:sym typeface="Symbol" pitchFamily="18" charset="2"/>
                  </a:rPr>
                  <a:t>(Can have both </a:t>
                </a:r>
                <a:r>
                  <a:rPr lang="en-US" dirty="0"/>
                  <a:t>finite horizon and discount factor)</a:t>
                </a:r>
                <a:endParaRPr lang="en-US" dirty="0">
                  <a:ea typeface="ＭＳ Ｐゴシック" pitchFamily="34" charset="-128"/>
                  <a:sym typeface="Symbol" pitchFamily="18" charset="2"/>
                </a:endParaRPr>
              </a:p>
              <a:p>
                <a:r>
                  <a:rPr lang="en-US" b="1" dirty="0"/>
                  <a:t>Absorbing state</a:t>
                </a:r>
                <a:r>
                  <a:rPr lang="en-US" dirty="0"/>
                  <a:t>: guarantee that for every policy, a terminal state will eventually be reached</a:t>
                </a:r>
              </a:p>
              <a:p>
                <a:endParaRPr lang="en-US" dirty="0"/>
              </a:p>
              <a:p>
                <a:endParaRPr lang="en-SE" dirty="0"/>
              </a:p>
            </p:txBody>
          </p:sp>
        </mc:Choice>
        <mc:Fallback xmlns="">
          <p:sp>
            <p:nvSpPr>
              <p:cNvPr id="3" name="Content Placeholder 2">
                <a:extLst>
                  <a:ext uri="{FF2B5EF4-FFF2-40B4-BE49-F238E27FC236}">
                    <a16:creationId xmlns:a16="http://schemas.microsoft.com/office/drawing/2014/main" id="{6EB433DB-1675-49B6-9CFA-6221C23A100A}"/>
                  </a:ext>
                </a:extLst>
              </p:cNvPr>
              <p:cNvSpPr>
                <a:spLocks noGrp="1" noRot="1" noChangeAspect="1" noMove="1" noResize="1" noEditPoints="1" noAdjustHandles="1" noChangeArrowheads="1" noChangeShapeType="1" noTextEdit="1"/>
              </p:cNvSpPr>
              <p:nvPr>
                <p:ph idx="1"/>
              </p:nvPr>
            </p:nvSpPr>
            <p:spPr>
              <a:blipFill>
                <a:blip r:embed="rId3"/>
                <a:stretch>
                  <a:fillRect l="-1259" t="-2748" r="-593"/>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113D29A6-3A0B-4410-A982-D0FB966B0DE0}"/>
              </a:ext>
            </a:extLst>
          </p:cNvPr>
          <p:cNvSpPr>
            <a:spLocks noGrp="1"/>
          </p:cNvSpPr>
          <p:nvPr>
            <p:ph type="sldNum" sz="quarter" idx="12"/>
          </p:nvPr>
        </p:nvSpPr>
        <p:spPr/>
        <p:txBody>
          <a:bodyPr/>
          <a:lstStyle/>
          <a:p>
            <a:pPr>
              <a:defRPr/>
            </a:pPr>
            <a:fld id="{F57F456A-00AF-44E6-8D70-638C0D0130FF}" type="slidenum">
              <a:rPr lang="en-US" altLang="zh-CN" smtClean="0"/>
              <a:pPr>
                <a:defRPr/>
              </a:pPr>
              <a:t>12</a:t>
            </a:fld>
            <a:endParaRPr lang="en-US" altLang="zh-CN"/>
          </a:p>
        </p:txBody>
      </p:sp>
    </p:spTree>
    <p:extLst>
      <p:ext uri="{BB962C8B-B14F-4D97-AF65-F5344CB8AC3E}">
        <p14:creationId xmlns:p14="http://schemas.microsoft.com/office/powerpoint/2010/main" val="442341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en-US" dirty="0">
                <a:ea typeface="ＭＳ Ｐゴシック" pitchFamily="34" charset="-128"/>
              </a:rPr>
              <a:t>Discount Factor Example</a:t>
            </a:r>
          </a:p>
        </p:txBody>
      </p:sp>
      <mc:AlternateContent xmlns:mc="http://schemas.openxmlformats.org/markup-compatibility/2006" xmlns:a14="http://schemas.microsoft.com/office/drawing/2010/main">
        <mc:Choice Requires="a14">
          <p:sp>
            <p:nvSpPr>
              <p:cNvPr id="17411" name="Rectangle 3"/>
              <p:cNvSpPr>
                <a:spLocks noGrp="1" noChangeArrowheads="1"/>
              </p:cNvSpPr>
              <p:nvPr>
                <p:ph idx="1"/>
              </p:nvPr>
            </p:nvSpPr>
            <p:spPr>
              <a:xfrm>
                <a:off x="152400" y="1524000"/>
                <a:ext cx="4323406" cy="5059362"/>
              </a:xfrm>
            </p:spPr>
            <p:txBody>
              <a:bodyPr/>
              <a:lstStyle/>
              <a:p>
                <a:r>
                  <a:rPr lang="en-US" sz="2800" dirty="0">
                    <a:ea typeface="ＭＳ Ｐゴシック" pitchFamily="34" charset="-128"/>
                  </a:rPr>
                  <a:t>Each time we descend a level in the search tree, we multiply in the discount once</a:t>
                </a:r>
                <a:endParaRPr lang="en-US" sz="2400" dirty="0">
                  <a:ea typeface="ＭＳ Ｐゴシック" pitchFamily="34" charset="-128"/>
                  <a:sym typeface="Symbol" pitchFamily="18" charset="2"/>
                </a:endParaRPr>
              </a:p>
              <a:p>
                <a:r>
                  <a:rPr lang="en-US" dirty="0">
                    <a:ea typeface="ＭＳ Ｐゴシック" pitchFamily="34" charset="-128"/>
                    <a:sym typeface="Symbol" pitchFamily="18" charset="2"/>
                  </a:rPr>
                  <a:t>Example: </a:t>
                </a:r>
                <a14:m>
                  <m:oMath xmlns:m="http://schemas.openxmlformats.org/officeDocument/2006/math">
                    <m:r>
                      <a:rPr lang="en-US" b="0" i="1" smtClean="0">
                        <a:latin typeface="Cambria Math" panose="02040503050406030204" pitchFamily="18" charset="0"/>
                        <a:ea typeface="ＭＳ Ｐゴシック" pitchFamily="34" charset="-128"/>
                        <a:sym typeface="Symbol" pitchFamily="18" charset="2"/>
                      </a:rPr>
                      <m:t>𝛾</m:t>
                    </m:r>
                    <m:r>
                      <a:rPr lang="en-US" b="0" i="1" smtClean="0">
                        <a:latin typeface="Cambria Math" panose="02040503050406030204" pitchFamily="18" charset="0"/>
                        <a:ea typeface="ＭＳ Ｐゴシック" pitchFamily="34" charset="-128"/>
                        <a:sym typeface="Symbol" pitchFamily="18" charset="2"/>
                      </a:rPr>
                      <m:t>=0.5</m:t>
                    </m:r>
                  </m:oMath>
                </a14:m>
                <a:endParaRPr lang="en-US" dirty="0">
                  <a:ea typeface="ＭＳ Ｐゴシック" pitchFamily="34" charset="-128"/>
                  <a:sym typeface="Symbol" pitchFamily="18" charset="2"/>
                </a:endParaRPr>
              </a:p>
              <a:p>
                <a:pPr lvl="1"/>
                <a14:m>
                  <m:oMath xmlns:m="http://schemas.openxmlformats.org/officeDocument/2006/math">
                    <m:r>
                      <a:rPr lang="en-US" sz="2400" i="1" dirty="0" smtClean="0">
                        <a:latin typeface="Cambria Math" panose="02040503050406030204" pitchFamily="18" charset="0"/>
                        <a:ea typeface="ＭＳ Ｐゴシック" pitchFamily="34" charset="-128"/>
                        <a:sym typeface="Symbol" pitchFamily="18" charset="2"/>
                      </a:rPr>
                      <m:t>𝑈</m:t>
                    </m:r>
                    <m:r>
                      <a:rPr lang="en-US" sz="2400" i="1" dirty="0" smtClean="0">
                        <a:latin typeface="Cambria Math" panose="02040503050406030204" pitchFamily="18" charset="0"/>
                        <a:ea typeface="ＭＳ Ｐゴシック" pitchFamily="34" charset="-128"/>
                        <a:sym typeface="Symbol" pitchFamily="18" charset="2"/>
                      </a:rPr>
                      <m:t>([1,2,3]) = 1∗1 + 0.5∗2 + 0.25∗3 &lt; </m:t>
                    </m:r>
                    <m:r>
                      <a:rPr lang="en-US" sz="2400" i="1" dirty="0" smtClean="0">
                        <a:latin typeface="Cambria Math" panose="02040503050406030204" pitchFamily="18" charset="0"/>
                        <a:ea typeface="ＭＳ Ｐゴシック" pitchFamily="34" charset="-128"/>
                        <a:sym typeface="Symbol" pitchFamily="18" charset="2"/>
                      </a:rPr>
                      <m:t>𝑈</m:t>
                    </m:r>
                    <m:r>
                      <a:rPr lang="en-US" sz="2400" i="1" dirty="0" smtClean="0">
                        <a:latin typeface="Cambria Math" panose="02040503050406030204" pitchFamily="18" charset="0"/>
                        <a:ea typeface="ＭＳ Ｐゴシック" pitchFamily="34" charset="-128"/>
                        <a:sym typeface="Symbol" pitchFamily="18" charset="2"/>
                      </a:rPr>
                      <m:t>([3,2,1])</m:t>
                    </m:r>
                  </m:oMath>
                </a14:m>
                <a:endParaRPr lang="en-US" sz="2400" dirty="0">
                  <a:ea typeface="ＭＳ Ｐゴシック" pitchFamily="34" charset="-128"/>
                  <a:sym typeface="Symbol" pitchFamily="18" charset="2"/>
                </a:endParaRPr>
              </a:p>
            </p:txBody>
          </p:sp>
        </mc:Choice>
        <mc:Fallback xmlns="">
          <p:sp>
            <p:nvSpPr>
              <p:cNvPr id="17411" name="Rectangle 3"/>
              <p:cNvSpPr>
                <a:spLocks noGrp="1" noRot="1" noChangeAspect="1" noMove="1" noResize="1" noEditPoints="1" noAdjustHandles="1" noChangeArrowheads="1" noChangeShapeType="1" noTextEdit="1"/>
              </p:cNvSpPr>
              <p:nvPr>
                <p:ph idx="1"/>
              </p:nvPr>
            </p:nvSpPr>
            <p:spPr>
              <a:xfrm>
                <a:off x="152400" y="1524000"/>
                <a:ext cx="4323406" cy="5059362"/>
              </a:xfrm>
              <a:blipFill>
                <a:blip r:embed="rId6"/>
                <a:stretch>
                  <a:fillRect l="-3244" t="-1205" r="-141"/>
                </a:stretch>
              </a:blipFill>
            </p:spPr>
            <p:txBody>
              <a:bodyPr/>
              <a:lstStyle/>
              <a:p>
                <a:r>
                  <a:rPr lang="en-SE">
                    <a:noFill/>
                  </a:rPr>
                  <a:t> </a:t>
                </a:r>
              </a:p>
            </p:txBody>
          </p:sp>
        </mc:Fallback>
      </mc:AlternateContent>
      <p:grpSp>
        <p:nvGrpSpPr>
          <p:cNvPr id="39939" name="Group 4"/>
          <p:cNvGrpSpPr>
            <a:grpSpLocks/>
          </p:cNvGrpSpPr>
          <p:nvPr/>
        </p:nvGrpSpPr>
        <p:grpSpPr bwMode="auto">
          <a:xfrm>
            <a:off x="6228160" y="1885950"/>
            <a:ext cx="1601390" cy="3750469"/>
            <a:chOff x="4085" y="960"/>
            <a:chExt cx="1345" cy="3150"/>
          </a:xfrm>
        </p:grpSpPr>
        <p:grpSp>
          <p:nvGrpSpPr>
            <p:cNvPr id="39947" name="Group 5"/>
            <p:cNvGrpSpPr>
              <a:grpSpLocks/>
            </p:cNvGrpSpPr>
            <p:nvPr/>
          </p:nvGrpSpPr>
          <p:grpSpPr bwMode="auto">
            <a:xfrm>
              <a:off x="4085" y="960"/>
              <a:ext cx="1291" cy="1281"/>
              <a:chOff x="2400" y="1401"/>
              <a:chExt cx="1392" cy="1381"/>
            </a:xfrm>
          </p:grpSpPr>
          <p:sp>
            <p:nvSpPr>
              <p:cNvPr id="39986" name="AutoShape 6"/>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a:p>
            </p:txBody>
          </p:sp>
          <p:grpSp>
            <p:nvGrpSpPr>
              <p:cNvPr id="39987" name="Group 7"/>
              <p:cNvGrpSpPr>
                <a:grpSpLocks/>
              </p:cNvGrpSpPr>
              <p:nvPr/>
            </p:nvGrpSpPr>
            <p:grpSpPr bwMode="auto">
              <a:xfrm>
                <a:off x="2529" y="1617"/>
                <a:ext cx="1263" cy="361"/>
                <a:chOff x="1584" y="1680"/>
                <a:chExt cx="2352" cy="336"/>
              </a:xfrm>
            </p:grpSpPr>
            <p:sp>
              <p:nvSpPr>
                <p:cNvPr id="40000" name="Line 8"/>
                <p:cNvSpPr>
                  <a:spLocks noChangeShapeType="1"/>
                </p:cNvSpPr>
                <p:nvPr/>
              </p:nvSpPr>
              <p:spPr bwMode="auto">
                <a:xfrm flipH="1">
                  <a:off x="1584" y="1680"/>
                  <a:ext cx="1152" cy="336"/>
                </a:xfrm>
                <a:prstGeom prst="line">
                  <a:avLst/>
                </a:prstGeom>
                <a:noFill/>
                <a:ln w="9525">
                  <a:solidFill>
                    <a:schemeClr val="tx1"/>
                  </a:solidFill>
                  <a:prstDash val="dash"/>
                  <a:round/>
                  <a:headEnd/>
                  <a:tailEnd type="triangle" w="med" len="med"/>
                </a:ln>
              </p:spPr>
              <p:txBody>
                <a:bodyPr/>
                <a:lstStyle/>
                <a:p>
                  <a:endParaRPr lang="en-US"/>
                </a:p>
              </p:txBody>
            </p:sp>
            <p:sp>
              <p:nvSpPr>
                <p:cNvPr id="40001" name="Line 9"/>
                <p:cNvSpPr>
                  <a:spLocks noChangeShapeType="1"/>
                </p:cNvSpPr>
                <p:nvPr/>
              </p:nvSpPr>
              <p:spPr bwMode="auto">
                <a:xfrm>
                  <a:off x="2736" y="1680"/>
                  <a:ext cx="1200" cy="288"/>
                </a:xfrm>
                <a:prstGeom prst="line">
                  <a:avLst/>
                </a:prstGeom>
                <a:noFill/>
                <a:ln w="9525">
                  <a:solidFill>
                    <a:schemeClr val="tx1"/>
                  </a:solidFill>
                  <a:prstDash val="dash"/>
                  <a:round/>
                  <a:headEnd/>
                  <a:tailEnd type="triangle" w="med" len="med"/>
                </a:ln>
              </p:spPr>
              <p:txBody>
                <a:bodyPr/>
                <a:lstStyle/>
                <a:p>
                  <a:endParaRPr lang="en-US"/>
                </a:p>
              </p:txBody>
            </p:sp>
            <p:sp>
              <p:nvSpPr>
                <p:cNvPr id="40002" name="Line 10"/>
                <p:cNvSpPr>
                  <a:spLocks noChangeShapeType="1"/>
                </p:cNvSpPr>
                <p:nvPr/>
              </p:nvSpPr>
              <p:spPr bwMode="auto">
                <a:xfrm flipH="1">
                  <a:off x="2304" y="1680"/>
                  <a:ext cx="432" cy="336"/>
                </a:xfrm>
                <a:prstGeom prst="line">
                  <a:avLst/>
                </a:prstGeom>
                <a:noFill/>
                <a:ln w="28575">
                  <a:solidFill>
                    <a:schemeClr val="tx1"/>
                  </a:solidFill>
                  <a:round/>
                  <a:headEnd/>
                  <a:tailEnd type="triangle" w="med" len="med"/>
                </a:ln>
              </p:spPr>
              <p:txBody>
                <a:bodyPr/>
                <a:lstStyle/>
                <a:p>
                  <a:endParaRPr lang="en-US"/>
                </a:p>
              </p:txBody>
            </p:sp>
            <p:sp>
              <p:nvSpPr>
                <p:cNvPr id="40003" name="Line 11"/>
                <p:cNvSpPr>
                  <a:spLocks noChangeShapeType="1"/>
                </p:cNvSpPr>
                <p:nvPr/>
              </p:nvSpPr>
              <p:spPr bwMode="auto">
                <a:xfrm>
                  <a:off x="2736" y="1680"/>
                  <a:ext cx="432" cy="288"/>
                </a:xfrm>
                <a:prstGeom prst="line">
                  <a:avLst/>
                </a:prstGeom>
                <a:noFill/>
                <a:ln w="9525">
                  <a:solidFill>
                    <a:schemeClr val="tx1"/>
                  </a:solidFill>
                  <a:prstDash val="dash"/>
                  <a:round/>
                  <a:headEnd/>
                  <a:tailEnd type="triangle" w="med" len="med"/>
                </a:ln>
              </p:spPr>
              <p:txBody>
                <a:bodyPr/>
                <a:lstStyle/>
                <a:p>
                  <a:endParaRPr lang="en-US"/>
                </a:p>
              </p:txBody>
            </p:sp>
          </p:grpSp>
          <p:sp>
            <p:nvSpPr>
              <p:cNvPr id="39988" name="Oval 12"/>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a:p>
            </p:txBody>
          </p:sp>
          <p:grpSp>
            <p:nvGrpSpPr>
              <p:cNvPr id="39989" name="Group 13"/>
              <p:cNvGrpSpPr>
                <a:grpSpLocks/>
              </p:cNvGrpSpPr>
              <p:nvPr/>
            </p:nvGrpSpPr>
            <p:grpSpPr bwMode="auto">
              <a:xfrm>
                <a:off x="2400" y="2107"/>
                <a:ext cx="1057" cy="386"/>
                <a:chOff x="1536" y="2400"/>
                <a:chExt cx="1584" cy="624"/>
              </a:xfrm>
            </p:grpSpPr>
            <p:sp>
              <p:nvSpPr>
                <p:cNvPr id="39996" name="Line 14"/>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a:p>
              </p:txBody>
            </p:sp>
            <p:sp>
              <p:nvSpPr>
                <p:cNvPr id="39997" name="Line 15"/>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a:p>
              </p:txBody>
            </p:sp>
            <p:sp>
              <p:nvSpPr>
                <p:cNvPr id="39998" name="Line 16"/>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a:p>
              </p:txBody>
            </p:sp>
            <p:sp>
              <p:nvSpPr>
                <p:cNvPr id="39999" name="Line 17"/>
                <p:cNvSpPr>
                  <a:spLocks noChangeShapeType="1"/>
                </p:cNvSpPr>
                <p:nvPr/>
              </p:nvSpPr>
              <p:spPr bwMode="auto">
                <a:xfrm>
                  <a:off x="2312" y="2400"/>
                  <a:ext cx="280" cy="624"/>
                </a:xfrm>
                <a:prstGeom prst="line">
                  <a:avLst/>
                </a:prstGeom>
                <a:noFill/>
                <a:ln w="28575">
                  <a:solidFill>
                    <a:srgbClr val="C00000"/>
                  </a:solidFill>
                  <a:round/>
                  <a:headEnd/>
                  <a:tailEnd type="triangle" w="med" len="med"/>
                </a:ln>
              </p:spPr>
              <p:txBody>
                <a:bodyPr/>
                <a:lstStyle/>
                <a:p>
                  <a:endParaRPr lang="en-US"/>
                </a:p>
              </p:txBody>
            </p:sp>
          </p:grpSp>
          <p:sp>
            <p:nvSpPr>
              <p:cNvPr id="39990" name="Text Box 18"/>
              <p:cNvSpPr txBox="1">
                <a:spLocks noChangeArrowheads="1"/>
              </p:cNvSpPr>
              <p:nvPr/>
            </p:nvSpPr>
            <p:spPr bwMode="auto">
              <a:xfrm>
                <a:off x="3024" y="1680"/>
                <a:ext cx="129" cy="334"/>
              </a:xfrm>
              <a:prstGeom prst="rect">
                <a:avLst/>
              </a:prstGeom>
              <a:noFill/>
              <a:ln w="9525">
                <a:noFill/>
                <a:miter lim="800000"/>
                <a:headEnd/>
                <a:tailEnd/>
              </a:ln>
            </p:spPr>
            <p:txBody>
              <a:bodyPr>
                <a:spAutoFit/>
              </a:bodyPr>
              <a:lstStyle/>
              <a:p>
                <a:pPr>
                  <a:spcBef>
                    <a:spcPct val="50000"/>
                  </a:spcBef>
                </a:pPr>
                <a:endParaRPr lang="en-US"/>
              </a:p>
            </p:txBody>
          </p:sp>
          <p:sp>
            <p:nvSpPr>
              <p:cNvPr id="39991" name="Text Box 19"/>
              <p:cNvSpPr txBox="1">
                <a:spLocks noChangeArrowheads="1"/>
              </p:cNvSpPr>
              <p:nvPr/>
            </p:nvSpPr>
            <p:spPr bwMode="auto">
              <a:xfrm>
                <a:off x="3216" y="1401"/>
                <a:ext cx="129" cy="334"/>
              </a:xfrm>
              <a:prstGeom prst="rect">
                <a:avLst/>
              </a:prstGeom>
              <a:noFill/>
              <a:ln w="9525">
                <a:noFill/>
                <a:miter lim="800000"/>
                <a:headEnd/>
                <a:tailEnd/>
              </a:ln>
            </p:spPr>
            <p:txBody>
              <a:bodyPr>
                <a:spAutoFit/>
              </a:bodyPr>
              <a:lstStyle/>
              <a:p>
                <a:pPr>
                  <a:spcBef>
                    <a:spcPct val="50000"/>
                  </a:spcBef>
                </a:pPr>
                <a:endParaRPr lang="en-US">
                  <a:solidFill>
                    <a:srgbClr val="CC0000"/>
                  </a:solidFill>
                </a:endParaRPr>
              </a:p>
            </p:txBody>
          </p:sp>
          <p:sp>
            <p:nvSpPr>
              <p:cNvPr id="39992" name="Text Box 20"/>
              <p:cNvSpPr txBox="1">
                <a:spLocks noChangeArrowheads="1"/>
              </p:cNvSpPr>
              <p:nvPr/>
            </p:nvSpPr>
            <p:spPr bwMode="auto">
              <a:xfrm>
                <a:off x="2976" y="1920"/>
                <a:ext cx="559" cy="334"/>
              </a:xfrm>
              <a:prstGeom prst="rect">
                <a:avLst/>
              </a:prstGeom>
              <a:noFill/>
              <a:ln w="9525">
                <a:noFill/>
                <a:miter lim="800000"/>
                <a:headEnd/>
                <a:tailEnd/>
              </a:ln>
            </p:spPr>
            <p:txBody>
              <a:bodyPr>
                <a:spAutoFit/>
              </a:bodyPr>
              <a:lstStyle/>
              <a:p>
                <a:pPr>
                  <a:spcBef>
                    <a:spcPct val="50000"/>
                  </a:spcBef>
                </a:pPr>
                <a:endParaRPr lang="en-US">
                  <a:solidFill>
                    <a:srgbClr val="3333FF"/>
                  </a:solidFill>
                </a:endParaRPr>
              </a:p>
            </p:txBody>
          </p:sp>
          <p:sp>
            <p:nvSpPr>
              <p:cNvPr id="39993" name="Text Box 21"/>
              <p:cNvSpPr txBox="1">
                <a:spLocks noChangeArrowheads="1"/>
              </p:cNvSpPr>
              <p:nvPr/>
            </p:nvSpPr>
            <p:spPr bwMode="auto">
              <a:xfrm>
                <a:off x="2616" y="2261"/>
                <a:ext cx="504" cy="334"/>
              </a:xfrm>
              <a:prstGeom prst="rect">
                <a:avLst/>
              </a:prstGeom>
              <a:noFill/>
              <a:ln w="9525">
                <a:noFill/>
                <a:miter lim="800000"/>
                <a:headEnd/>
                <a:tailEnd/>
              </a:ln>
            </p:spPr>
            <p:txBody>
              <a:bodyPr>
                <a:spAutoFit/>
              </a:bodyPr>
              <a:lstStyle/>
              <a:p>
                <a:pPr>
                  <a:spcBef>
                    <a:spcPct val="50000"/>
                  </a:spcBef>
                </a:pPr>
                <a:endParaRPr lang="en-US"/>
              </a:p>
            </p:txBody>
          </p:sp>
          <p:sp>
            <p:nvSpPr>
              <p:cNvPr id="39994" name="AutoShape 22"/>
              <p:cNvSpPr>
                <a:spLocks noChangeArrowheads="1"/>
              </p:cNvSpPr>
              <p:nvPr/>
            </p:nvSpPr>
            <p:spPr bwMode="auto">
              <a:xfrm>
                <a:off x="3019" y="2499"/>
                <a:ext cx="154" cy="123"/>
              </a:xfrm>
              <a:prstGeom prst="triangle">
                <a:avLst>
                  <a:gd name="adj" fmla="val 50000"/>
                </a:avLst>
              </a:prstGeom>
              <a:solidFill>
                <a:srgbClr val="CC0000"/>
              </a:solidFill>
              <a:ln w="9525">
                <a:solidFill>
                  <a:schemeClr val="tx1"/>
                </a:solidFill>
                <a:miter lim="800000"/>
                <a:headEnd/>
                <a:tailEnd/>
              </a:ln>
            </p:spPr>
            <p:txBody>
              <a:bodyPr wrap="none" anchor="ctr"/>
              <a:lstStyle/>
              <a:p>
                <a:pPr algn="r" rtl="1"/>
                <a:endParaRPr lang="en-US"/>
              </a:p>
            </p:txBody>
          </p:sp>
          <p:sp>
            <p:nvSpPr>
              <p:cNvPr id="39995" name="Text Box 23"/>
              <p:cNvSpPr txBox="1">
                <a:spLocks noChangeArrowheads="1"/>
              </p:cNvSpPr>
              <p:nvPr/>
            </p:nvSpPr>
            <p:spPr bwMode="auto">
              <a:xfrm>
                <a:off x="3173" y="2448"/>
                <a:ext cx="235" cy="334"/>
              </a:xfrm>
              <a:prstGeom prst="rect">
                <a:avLst/>
              </a:prstGeom>
              <a:noFill/>
              <a:ln w="9525">
                <a:noFill/>
                <a:miter lim="800000"/>
                <a:headEnd/>
                <a:tailEnd/>
              </a:ln>
            </p:spPr>
            <p:txBody>
              <a:bodyPr>
                <a:spAutoFit/>
              </a:bodyPr>
              <a:lstStyle/>
              <a:p>
                <a:pPr algn="r" rtl="1">
                  <a:spcBef>
                    <a:spcPct val="50000"/>
                  </a:spcBef>
                </a:pPr>
                <a:endParaRPr lang="en-US">
                  <a:solidFill>
                    <a:srgbClr val="CC0000"/>
                  </a:solidFill>
                </a:endParaRPr>
              </a:p>
            </p:txBody>
          </p:sp>
        </p:grpSp>
        <p:grpSp>
          <p:nvGrpSpPr>
            <p:cNvPr id="39948" name="Group 24"/>
            <p:cNvGrpSpPr>
              <a:grpSpLocks/>
            </p:cNvGrpSpPr>
            <p:nvPr/>
          </p:nvGrpSpPr>
          <p:grpSpPr bwMode="auto">
            <a:xfrm flipH="1">
              <a:off x="4128" y="1895"/>
              <a:ext cx="1302" cy="1281"/>
              <a:chOff x="2400" y="1401"/>
              <a:chExt cx="1392" cy="1382"/>
            </a:xfrm>
          </p:grpSpPr>
          <p:sp>
            <p:nvSpPr>
              <p:cNvPr id="39968" name="AutoShape 25"/>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a:p>
            </p:txBody>
          </p:sp>
          <p:grpSp>
            <p:nvGrpSpPr>
              <p:cNvPr id="39969" name="Group 26"/>
              <p:cNvGrpSpPr>
                <a:grpSpLocks/>
              </p:cNvGrpSpPr>
              <p:nvPr/>
            </p:nvGrpSpPr>
            <p:grpSpPr bwMode="auto">
              <a:xfrm>
                <a:off x="2529" y="1617"/>
                <a:ext cx="1263" cy="361"/>
                <a:chOff x="1584" y="1680"/>
                <a:chExt cx="2352" cy="336"/>
              </a:xfrm>
            </p:grpSpPr>
            <p:sp>
              <p:nvSpPr>
                <p:cNvPr id="39982" name="Line 27"/>
                <p:cNvSpPr>
                  <a:spLocks noChangeShapeType="1"/>
                </p:cNvSpPr>
                <p:nvPr/>
              </p:nvSpPr>
              <p:spPr bwMode="auto">
                <a:xfrm flipH="1">
                  <a:off x="1584" y="1680"/>
                  <a:ext cx="1152" cy="336"/>
                </a:xfrm>
                <a:prstGeom prst="line">
                  <a:avLst/>
                </a:prstGeom>
                <a:noFill/>
                <a:ln w="9525">
                  <a:solidFill>
                    <a:schemeClr val="tx1"/>
                  </a:solidFill>
                  <a:prstDash val="dash"/>
                  <a:round/>
                  <a:headEnd/>
                  <a:tailEnd type="triangle" w="med" len="med"/>
                </a:ln>
              </p:spPr>
              <p:txBody>
                <a:bodyPr/>
                <a:lstStyle/>
                <a:p>
                  <a:endParaRPr lang="en-US"/>
                </a:p>
              </p:txBody>
            </p:sp>
            <p:sp>
              <p:nvSpPr>
                <p:cNvPr id="39983" name="Line 28"/>
                <p:cNvSpPr>
                  <a:spLocks noChangeShapeType="1"/>
                </p:cNvSpPr>
                <p:nvPr/>
              </p:nvSpPr>
              <p:spPr bwMode="auto">
                <a:xfrm>
                  <a:off x="2736" y="1680"/>
                  <a:ext cx="1200" cy="288"/>
                </a:xfrm>
                <a:prstGeom prst="line">
                  <a:avLst/>
                </a:prstGeom>
                <a:noFill/>
                <a:ln w="9525">
                  <a:solidFill>
                    <a:schemeClr val="tx1"/>
                  </a:solidFill>
                  <a:prstDash val="dash"/>
                  <a:round/>
                  <a:headEnd/>
                  <a:tailEnd type="triangle" w="med" len="med"/>
                </a:ln>
              </p:spPr>
              <p:txBody>
                <a:bodyPr/>
                <a:lstStyle/>
                <a:p>
                  <a:endParaRPr lang="en-US"/>
                </a:p>
              </p:txBody>
            </p:sp>
            <p:sp>
              <p:nvSpPr>
                <p:cNvPr id="39984" name="Line 29"/>
                <p:cNvSpPr>
                  <a:spLocks noChangeShapeType="1"/>
                </p:cNvSpPr>
                <p:nvPr/>
              </p:nvSpPr>
              <p:spPr bwMode="auto">
                <a:xfrm flipH="1">
                  <a:off x="2304" y="1680"/>
                  <a:ext cx="432" cy="336"/>
                </a:xfrm>
                <a:prstGeom prst="line">
                  <a:avLst/>
                </a:prstGeom>
                <a:noFill/>
                <a:ln w="28575">
                  <a:solidFill>
                    <a:schemeClr val="tx1"/>
                  </a:solidFill>
                  <a:round/>
                  <a:headEnd/>
                  <a:tailEnd type="triangle" w="med" len="med"/>
                </a:ln>
              </p:spPr>
              <p:txBody>
                <a:bodyPr/>
                <a:lstStyle/>
                <a:p>
                  <a:endParaRPr lang="en-US"/>
                </a:p>
              </p:txBody>
            </p:sp>
            <p:sp>
              <p:nvSpPr>
                <p:cNvPr id="39985" name="Line 30"/>
                <p:cNvSpPr>
                  <a:spLocks noChangeShapeType="1"/>
                </p:cNvSpPr>
                <p:nvPr/>
              </p:nvSpPr>
              <p:spPr bwMode="auto">
                <a:xfrm>
                  <a:off x="2736" y="1680"/>
                  <a:ext cx="432" cy="288"/>
                </a:xfrm>
                <a:prstGeom prst="line">
                  <a:avLst/>
                </a:prstGeom>
                <a:noFill/>
                <a:ln w="9525">
                  <a:solidFill>
                    <a:schemeClr val="tx1"/>
                  </a:solidFill>
                  <a:prstDash val="dash"/>
                  <a:round/>
                  <a:headEnd/>
                  <a:tailEnd type="triangle" w="med" len="med"/>
                </a:ln>
              </p:spPr>
              <p:txBody>
                <a:bodyPr/>
                <a:lstStyle/>
                <a:p>
                  <a:endParaRPr lang="en-US"/>
                </a:p>
              </p:txBody>
            </p:sp>
          </p:grpSp>
          <p:sp>
            <p:nvSpPr>
              <p:cNvPr id="39970" name="Oval 31"/>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a:p>
            </p:txBody>
          </p:sp>
          <p:grpSp>
            <p:nvGrpSpPr>
              <p:cNvPr id="39971" name="Group 32"/>
              <p:cNvGrpSpPr>
                <a:grpSpLocks/>
              </p:cNvGrpSpPr>
              <p:nvPr/>
            </p:nvGrpSpPr>
            <p:grpSpPr bwMode="auto">
              <a:xfrm>
                <a:off x="2400" y="2107"/>
                <a:ext cx="1057" cy="386"/>
                <a:chOff x="1536" y="2400"/>
                <a:chExt cx="1584" cy="624"/>
              </a:xfrm>
            </p:grpSpPr>
            <p:sp>
              <p:nvSpPr>
                <p:cNvPr id="39978" name="Line 33"/>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a:p>
              </p:txBody>
            </p:sp>
            <p:sp>
              <p:nvSpPr>
                <p:cNvPr id="39979" name="Line 34"/>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a:p>
              </p:txBody>
            </p:sp>
            <p:sp>
              <p:nvSpPr>
                <p:cNvPr id="39980" name="Line 35"/>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a:p>
              </p:txBody>
            </p:sp>
            <p:sp>
              <p:nvSpPr>
                <p:cNvPr id="39981" name="Line 36"/>
                <p:cNvSpPr>
                  <a:spLocks noChangeShapeType="1"/>
                </p:cNvSpPr>
                <p:nvPr/>
              </p:nvSpPr>
              <p:spPr bwMode="auto">
                <a:xfrm>
                  <a:off x="2312" y="2400"/>
                  <a:ext cx="280" cy="624"/>
                </a:xfrm>
                <a:prstGeom prst="line">
                  <a:avLst/>
                </a:prstGeom>
                <a:noFill/>
                <a:ln w="28575">
                  <a:solidFill>
                    <a:srgbClr val="C00000"/>
                  </a:solidFill>
                  <a:round/>
                  <a:headEnd/>
                  <a:tailEnd type="triangle" w="med" len="med"/>
                </a:ln>
              </p:spPr>
              <p:txBody>
                <a:bodyPr/>
                <a:lstStyle/>
                <a:p>
                  <a:endParaRPr lang="en-US"/>
                </a:p>
              </p:txBody>
            </p:sp>
          </p:grpSp>
          <p:sp>
            <p:nvSpPr>
              <p:cNvPr id="39972" name="Text Box 37"/>
              <p:cNvSpPr txBox="1">
                <a:spLocks noChangeArrowheads="1"/>
              </p:cNvSpPr>
              <p:nvPr/>
            </p:nvSpPr>
            <p:spPr bwMode="auto">
              <a:xfrm>
                <a:off x="3024" y="1680"/>
                <a:ext cx="129" cy="335"/>
              </a:xfrm>
              <a:prstGeom prst="rect">
                <a:avLst/>
              </a:prstGeom>
              <a:noFill/>
              <a:ln w="9525">
                <a:noFill/>
                <a:miter lim="800000"/>
                <a:headEnd/>
                <a:tailEnd/>
              </a:ln>
            </p:spPr>
            <p:txBody>
              <a:bodyPr>
                <a:spAutoFit/>
              </a:bodyPr>
              <a:lstStyle/>
              <a:p>
                <a:pPr>
                  <a:spcBef>
                    <a:spcPct val="50000"/>
                  </a:spcBef>
                </a:pPr>
                <a:endParaRPr lang="en-US"/>
              </a:p>
            </p:txBody>
          </p:sp>
          <p:sp>
            <p:nvSpPr>
              <p:cNvPr id="39973" name="Text Box 38"/>
              <p:cNvSpPr txBox="1">
                <a:spLocks noChangeArrowheads="1"/>
              </p:cNvSpPr>
              <p:nvPr/>
            </p:nvSpPr>
            <p:spPr bwMode="auto">
              <a:xfrm>
                <a:off x="3216" y="1401"/>
                <a:ext cx="129" cy="335"/>
              </a:xfrm>
              <a:prstGeom prst="rect">
                <a:avLst/>
              </a:prstGeom>
              <a:noFill/>
              <a:ln w="9525">
                <a:noFill/>
                <a:miter lim="800000"/>
                <a:headEnd/>
                <a:tailEnd/>
              </a:ln>
            </p:spPr>
            <p:txBody>
              <a:bodyPr>
                <a:spAutoFit/>
              </a:bodyPr>
              <a:lstStyle/>
              <a:p>
                <a:pPr>
                  <a:spcBef>
                    <a:spcPct val="50000"/>
                  </a:spcBef>
                </a:pPr>
                <a:endParaRPr lang="en-US">
                  <a:solidFill>
                    <a:srgbClr val="CC0000"/>
                  </a:solidFill>
                </a:endParaRPr>
              </a:p>
            </p:txBody>
          </p:sp>
          <p:sp>
            <p:nvSpPr>
              <p:cNvPr id="39974" name="Text Box 39"/>
              <p:cNvSpPr txBox="1">
                <a:spLocks noChangeArrowheads="1"/>
              </p:cNvSpPr>
              <p:nvPr/>
            </p:nvSpPr>
            <p:spPr bwMode="auto">
              <a:xfrm>
                <a:off x="2976" y="1920"/>
                <a:ext cx="559" cy="335"/>
              </a:xfrm>
              <a:prstGeom prst="rect">
                <a:avLst/>
              </a:prstGeom>
              <a:noFill/>
              <a:ln w="9525">
                <a:noFill/>
                <a:miter lim="800000"/>
                <a:headEnd/>
                <a:tailEnd/>
              </a:ln>
            </p:spPr>
            <p:txBody>
              <a:bodyPr>
                <a:spAutoFit/>
              </a:bodyPr>
              <a:lstStyle/>
              <a:p>
                <a:pPr>
                  <a:spcBef>
                    <a:spcPct val="50000"/>
                  </a:spcBef>
                </a:pPr>
                <a:endParaRPr lang="en-US">
                  <a:solidFill>
                    <a:srgbClr val="3333FF"/>
                  </a:solidFill>
                </a:endParaRPr>
              </a:p>
            </p:txBody>
          </p:sp>
          <p:sp>
            <p:nvSpPr>
              <p:cNvPr id="39975" name="Text Box 40"/>
              <p:cNvSpPr txBox="1">
                <a:spLocks noChangeArrowheads="1"/>
              </p:cNvSpPr>
              <p:nvPr/>
            </p:nvSpPr>
            <p:spPr bwMode="auto">
              <a:xfrm>
                <a:off x="2616" y="2261"/>
                <a:ext cx="504" cy="335"/>
              </a:xfrm>
              <a:prstGeom prst="rect">
                <a:avLst/>
              </a:prstGeom>
              <a:noFill/>
              <a:ln w="9525">
                <a:noFill/>
                <a:miter lim="800000"/>
                <a:headEnd/>
                <a:tailEnd/>
              </a:ln>
            </p:spPr>
            <p:txBody>
              <a:bodyPr>
                <a:spAutoFit/>
              </a:bodyPr>
              <a:lstStyle/>
              <a:p>
                <a:pPr>
                  <a:spcBef>
                    <a:spcPct val="50000"/>
                  </a:spcBef>
                </a:pPr>
                <a:endParaRPr lang="en-US"/>
              </a:p>
            </p:txBody>
          </p:sp>
          <p:sp>
            <p:nvSpPr>
              <p:cNvPr id="39976" name="AutoShape 41"/>
              <p:cNvSpPr>
                <a:spLocks noChangeArrowheads="1"/>
              </p:cNvSpPr>
              <p:nvPr/>
            </p:nvSpPr>
            <p:spPr bwMode="auto">
              <a:xfrm>
                <a:off x="3019" y="2499"/>
                <a:ext cx="154" cy="123"/>
              </a:xfrm>
              <a:prstGeom prst="triangle">
                <a:avLst>
                  <a:gd name="adj" fmla="val 50000"/>
                </a:avLst>
              </a:prstGeom>
              <a:solidFill>
                <a:srgbClr val="CC0000"/>
              </a:solidFill>
              <a:ln w="9525">
                <a:solidFill>
                  <a:schemeClr val="tx1"/>
                </a:solidFill>
                <a:miter lim="800000"/>
                <a:headEnd/>
                <a:tailEnd/>
              </a:ln>
            </p:spPr>
            <p:txBody>
              <a:bodyPr wrap="none" anchor="ctr"/>
              <a:lstStyle/>
              <a:p>
                <a:pPr algn="r" rtl="1"/>
                <a:endParaRPr lang="en-US"/>
              </a:p>
            </p:txBody>
          </p:sp>
          <p:sp>
            <p:nvSpPr>
              <p:cNvPr id="39977" name="Text Box 42"/>
              <p:cNvSpPr txBox="1">
                <a:spLocks noChangeArrowheads="1"/>
              </p:cNvSpPr>
              <p:nvPr/>
            </p:nvSpPr>
            <p:spPr bwMode="auto">
              <a:xfrm>
                <a:off x="3173" y="2448"/>
                <a:ext cx="235" cy="335"/>
              </a:xfrm>
              <a:prstGeom prst="rect">
                <a:avLst/>
              </a:prstGeom>
              <a:noFill/>
              <a:ln w="9525">
                <a:noFill/>
                <a:miter lim="800000"/>
                <a:headEnd/>
                <a:tailEnd/>
              </a:ln>
            </p:spPr>
            <p:txBody>
              <a:bodyPr>
                <a:spAutoFit/>
              </a:bodyPr>
              <a:lstStyle/>
              <a:p>
                <a:pPr algn="r" rtl="1">
                  <a:spcBef>
                    <a:spcPct val="50000"/>
                  </a:spcBef>
                </a:pPr>
                <a:endParaRPr lang="en-US">
                  <a:solidFill>
                    <a:srgbClr val="CC0000"/>
                  </a:solidFill>
                </a:endParaRPr>
              </a:p>
            </p:txBody>
          </p:sp>
        </p:grpSp>
        <p:grpSp>
          <p:nvGrpSpPr>
            <p:cNvPr id="39949" name="Group 43"/>
            <p:cNvGrpSpPr>
              <a:grpSpLocks/>
            </p:cNvGrpSpPr>
            <p:nvPr/>
          </p:nvGrpSpPr>
          <p:grpSpPr bwMode="auto">
            <a:xfrm>
              <a:off x="4085" y="2829"/>
              <a:ext cx="1291" cy="1281"/>
              <a:chOff x="2400" y="1401"/>
              <a:chExt cx="1392" cy="1381"/>
            </a:xfrm>
          </p:grpSpPr>
          <p:sp>
            <p:nvSpPr>
              <p:cNvPr id="39950" name="AutoShape 44"/>
              <p:cNvSpPr>
                <a:spLocks noChangeArrowheads="1"/>
              </p:cNvSpPr>
              <p:nvPr/>
            </p:nvSpPr>
            <p:spPr bwMode="auto">
              <a:xfrm>
                <a:off x="3070" y="1488"/>
                <a:ext cx="155" cy="124"/>
              </a:xfrm>
              <a:prstGeom prst="triangle">
                <a:avLst>
                  <a:gd name="adj" fmla="val 50000"/>
                </a:avLst>
              </a:prstGeom>
              <a:solidFill>
                <a:srgbClr val="0000FF"/>
              </a:solidFill>
              <a:ln w="9525">
                <a:solidFill>
                  <a:schemeClr val="tx1"/>
                </a:solidFill>
                <a:miter lim="800000"/>
                <a:headEnd/>
                <a:tailEnd/>
              </a:ln>
            </p:spPr>
            <p:txBody>
              <a:bodyPr wrap="none" anchor="ctr"/>
              <a:lstStyle/>
              <a:p>
                <a:pPr algn="ctr"/>
                <a:endParaRPr lang="en-US"/>
              </a:p>
            </p:txBody>
          </p:sp>
          <p:grpSp>
            <p:nvGrpSpPr>
              <p:cNvPr id="39951" name="Group 45"/>
              <p:cNvGrpSpPr>
                <a:grpSpLocks/>
              </p:cNvGrpSpPr>
              <p:nvPr/>
            </p:nvGrpSpPr>
            <p:grpSpPr bwMode="auto">
              <a:xfrm>
                <a:off x="2529" y="1617"/>
                <a:ext cx="1263" cy="361"/>
                <a:chOff x="1584" y="1680"/>
                <a:chExt cx="2352" cy="336"/>
              </a:xfrm>
            </p:grpSpPr>
            <p:sp>
              <p:nvSpPr>
                <p:cNvPr id="39964" name="Line 46"/>
                <p:cNvSpPr>
                  <a:spLocks noChangeShapeType="1"/>
                </p:cNvSpPr>
                <p:nvPr/>
              </p:nvSpPr>
              <p:spPr bwMode="auto">
                <a:xfrm flipH="1">
                  <a:off x="1584" y="1680"/>
                  <a:ext cx="1152" cy="336"/>
                </a:xfrm>
                <a:prstGeom prst="line">
                  <a:avLst/>
                </a:prstGeom>
                <a:noFill/>
                <a:ln w="9525">
                  <a:solidFill>
                    <a:schemeClr val="tx1"/>
                  </a:solidFill>
                  <a:prstDash val="dash"/>
                  <a:round/>
                  <a:headEnd/>
                  <a:tailEnd type="triangle" w="med" len="med"/>
                </a:ln>
              </p:spPr>
              <p:txBody>
                <a:bodyPr/>
                <a:lstStyle/>
                <a:p>
                  <a:endParaRPr lang="en-US"/>
                </a:p>
              </p:txBody>
            </p:sp>
            <p:sp>
              <p:nvSpPr>
                <p:cNvPr id="39965" name="Line 47"/>
                <p:cNvSpPr>
                  <a:spLocks noChangeShapeType="1"/>
                </p:cNvSpPr>
                <p:nvPr/>
              </p:nvSpPr>
              <p:spPr bwMode="auto">
                <a:xfrm>
                  <a:off x="2736" y="1680"/>
                  <a:ext cx="1200" cy="288"/>
                </a:xfrm>
                <a:prstGeom prst="line">
                  <a:avLst/>
                </a:prstGeom>
                <a:noFill/>
                <a:ln w="9525">
                  <a:solidFill>
                    <a:schemeClr val="tx1"/>
                  </a:solidFill>
                  <a:prstDash val="dash"/>
                  <a:round/>
                  <a:headEnd/>
                  <a:tailEnd type="triangle" w="med" len="med"/>
                </a:ln>
              </p:spPr>
              <p:txBody>
                <a:bodyPr/>
                <a:lstStyle/>
                <a:p>
                  <a:endParaRPr lang="en-US"/>
                </a:p>
              </p:txBody>
            </p:sp>
            <p:sp>
              <p:nvSpPr>
                <p:cNvPr id="39966" name="Line 48"/>
                <p:cNvSpPr>
                  <a:spLocks noChangeShapeType="1"/>
                </p:cNvSpPr>
                <p:nvPr/>
              </p:nvSpPr>
              <p:spPr bwMode="auto">
                <a:xfrm flipH="1">
                  <a:off x="2304" y="1680"/>
                  <a:ext cx="432" cy="336"/>
                </a:xfrm>
                <a:prstGeom prst="line">
                  <a:avLst/>
                </a:prstGeom>
                <a:noFill/>
                <a:ln w="28575">
                  <a:solidFill>
                    <a:schemeClr val="tx1"/>
                  </a:solidFill>
                  <a:round/>
                  <a:headEnd/>
                  <a:tailEnd type="triangle" w="med" len="med"/>
                </a:ln>
              </p:spPr>
              <p:txBody>
                <a:bodyPr/>
                <a:lstStyle/>
                <a:p>
                  <a:endParaRPr lang="en-US"/>
                </a:p>
              </p:txBody>
            </p:sp>
            <p:sp>
              <p:nvSpPr>
                <p:cNvPr id="39967" name="Line 49"/>
                <p:cNvSpPr>
                  <a:spLocks noChangeShapeType="1"/>
                </p:cNvSpPr>
                <p:nvPr/>
              </p:nvSpPr>
              <p:spPr bwMode="auto">
                <a:xfrm>
                  <a:off x="2736" y="1680"/>
                  <a:ext cx="432" cy="288"/>
                </a:xfrm>
                <a:prstGeom prst="line">
                  <a:avLst/>
                </a:prstGeom>
                <a:noFill/>
                <a:ln w="9525">
                  <a:solidFill>
                    <a:schemeClr val="tx1"/>
                  </a:solidFill>
                  <a:prstDash val="dash"/>
                  <a:round/>
                  <a:headEnd/>
                  <a:tailEnd type="triangle" w="med" len="med"/>
                </a:ln>
              </p:spPr>
              <p:txBody>
                <a:bodyPr/>
                <a:lstStyle/>
                <a:p>
                  <a:endParaRPr lang="en-US"/>
                </a:p>
              </p:txBody>
            </p:sp>
          </p:grpSp>
          <p:sp>
            <p:nvSpPr>
              <p:cNvPr id="39952" name="Oval 50"/>
              <p:cNvSpPr>
                <a:spLocks noChangeArrowheads="1"/>
              </p:cNvSpPr>
              <p:nvPr/>
            </p:nvSpPr>
            <p:spPr bwMode="auto">
              <a:xfrm>
                <a:off x="2864" y="1978"/>
                <a:ext cx="129" cy="129"/>
              </a:xfrm>
              <a:prstGeom prst="ellipse">
                <a:avLst/>
              </a:prstGeom>
              <a:solidFill>
                <a:srgbClr val="008000"/>
              </a:solidFill>
              <a:ln w="9525">
                <a:solidFill>
                  <a:schemeClr val="tx1"/>
                </a:solidFill>
                <a:round/>
                <a:headEnd/>
                <a:tailEnd/>
              </a:ln>
            </p:spPr>
            <p:txBody>
              <a:bodyPr wrap="none" anchor="ctr"/>
              <a:lstStyle/>
              <a:p>
                <a:endParaRPr lang="en-US"/>
              </a:p>
            </p:txBody>
          </p:sp>
          <p:grpSp>
            <p:nvGrpSpPr>
              <p:cNvPr id="39953" name="Group 51"/>
              <p:cNvGrpSpPr>
                <a:grpSpLocks/>
              </p:cNvGrpSpPr>
              <p:nvPr/>
            </p:nvGrpSpPr>
            <p:grpSpPr bwMode="auto">
              <a:xfrm>
                <a:off x="2400" y="2107"/>
                <a:ext cx="1057" cy="386"/>
                <a:chOff x="1536" y="2400"/>
                <a:chExt cx="1584" cy="624"/>
              </a:xfrm>
            </p:grpSpPr>
            <p:sp>
              <p:nvSpPr>
                <p:cNvPr id="39960" name="Line 52"/>
                <p:cNvSpPr>
                  <a:spLocks noChangeShapeType="1"/>
                </p:cNvSpPr>
                <p:nvPr/>
              </p:nvSpPr>
              <p:spPr bwMode="auto">
                <a:xfrm flipH="1">
                  <a:off x="1536" y="2400"/>
                  <a:ext cx="776" cy="624"/>
                </a:xfrm>
                <a:prstGeom prst="line">
                  <a:avLst/>
                </a:prstGeom>
                <a:noFill/>
                <a:ln w="9525">
                  <a:solidFill>
                    <a:schemeClr val="tx1"/>
                  </a:solidFill>
                  <a:prstDash val="dash"/>
                  <a:round/>
                  <a:headEnd/>
                  <a:tailEnd type="triangle" w="med" len="med"/>
                </a:ln>
              </p:spPr>
              <p:txBody>
                <a:bodyPr/>
                <a:lstStyle/>
                <a:p>
                  <a:endParaRPr lang="en-US"/>
                </a:p>
              </p:txBody>
            </p:sp>
            <p:sp>
              <p:nvSpPr>
                <p:cNvPr id="39961" name="Line 53"/>
                <p:cNvSpPr>
                  <a:spLocks noChangeShapeType="1"/>
                </p:cNvSpPr>
                <p:nvPr/>
              </p:nvSpPr>
              <p:spPr bwMode="auto">
                <a:xfrm>
                  <a:off x="2312" y="2400"/>
                  <a:ext cx="808" cy="624"/>
                </a:xfrm>
                <a:prstGeom prst="line">
                  <a:avLst/>
                </a:prstGeom>
                <a:noFill/>
                <a:ln w="9525">
                  <a:solidFill>
                    <a:schemeClr val="tx1"/>
                  </a:solidFill>
                  <a:prstDash val="dash"/>
                  <a:round/>
                  <a:headEnd/>
                  <a:tailEnd type="triangle" w="med" len="med"/>
                </a:ln>
              </p:spPr>
              <p:txBody>
                <a:bodyPr/>
                <a:lstStyle/>
                <a:p>
                  <a:endParaRPr lang="en-US"/>
                </a:p>
              </p:txBody>
            </p:sp>
            <p:sp>
              <p:nvSpPr>
                <p:cNvPr id="39962" name="Line 54"/>
                <p:cNvSpPr>
                  <a:spLocks noChangeShapeType="1"/>
                </p:cNvSpPr>
                <p:nvPr/>
              </p:nvSpPr>
              <p:spPr bwMode="auto">
                <a:xfrm flipH="1">
                  <a:off x="2021" y="2400"/>
                  <a:ext cx="291" cy="624"/>
                </a:xfrm>
                <a:prstGeom prst="line">
                  <a:avLst/>
                </a:prstGeom>
                <a:noFill/>
                <a:ln w="9525">
                  <a:solidFill>
                    <a:schemeClr val="bg1"/>
                  </a:solidFill>
                  <a:prstDash val="dash"/>
                  <a:round/>
                  <a:headEnd/>
                  <a:tailEnd type="triangle" w="med" len="med"/>
                </a:ln>
              </p:spPr>
              <p:txBody>
                <a:bodyPr/>
                <a:lstStyle/>
                <a:p>
                  <a:endParaRPr lang="en-US"/>
                </a:p>
              </p:txBody>
            </p:sp>
            <p:sp>
              <p:nvSpPr>
                <p:cNvPr id="39963" name="Line 55"/>
                <p:cNvSpPr>
                  <a:spLocks noChangeShapeType="1"/>
                </p:cNvSpPr>
                <p:nvPr/>
              </p:nvSpPr>
              <p:spPr bwMode="auto">
                <a:xfrm>
                  <a:off x="2312" y="2400"/>
                  <a:ext cx="280" cy="624"/>
                </a:xfrm>
                <a:prstGeom prst="line">
                  <a:avLst/>
                </a:prstGeom>
                <a:noFill/>
                <a:ln w="28575">
                  <a:solidFill>
                    <a:srgbClr val="C00000"/>
                  </a:solidFill>
                  <a:round/>
                  <a:headEnd/>
                  <a:tailEnd type="triangle" w="med" len="med"/>
                </a:ln>
              </p:spPr>
              <p:txBody>
                <a:bodyPr/>
                <a:lstStyle/>
                <a:p>
                  <a:endParaRPr lang="en-US"/>
                </a:p>
              </p:txBody>
            </p:sp>
          </p:grpSp>
          <p:sp>
            <p:nvSpPr>
              <p:cNvPr id="39954" name="Text Box 56"/>
              <p:cNvSpPr txBox="1">
                <a:spLocks noChangeArrowheads="1"/>
              </p:cNvSpPr>
              <p:nvPr/>
            </p:nvSpPr>
            <p:spPr bwMode="auto">
              <a:xfrm>
                <a:off x="3024" y="1680"/>
                <a:ext cx="129" cy="334"/>
              </a:xfrm>
              <a:prstGeom prst="rect">
                <a:avLst/>
              </a:prstGeom>
              <a:noFill/>
              <a:ln w="9525">
                <a:noFill/>
                <a:miter lim="800000"/>
                <a:headEnd/>
                <a:tailEnd/>
              </a:ln>
            </p:spPr>
            <p:txBody>
              <a:bodyPr>
                <a:spAutoFit/>
              </a:bodyPr>
              <a:lstStyle/>
              <a:p>
                <a:pPr>
                  <a:spcBef>
                    <a:spcPct val="50000"/>
                  </a:spcBef>
                </a:pPr>
                <a:endParaRPr lang="en-US"/>
              </a:p>
            </p:txBody>
          </p:sp>
          <p:sp>
            <p:nvSpPr>
              <p:cNvPr id="39955" name="Text Box 57"/>
              <p:cNvSpPr txBox="1">
                <a:spLocks noChangeArrowheads="1"/>
              </p:cNvSpPr>
              <p:nvPr/>
            </p:nvSpPr>
            <p:spPr bwMode="auto">
              <a:xfrm>
                <a:off x="3216" y="1401"/>
                <a:ext cx="129" cy="334"/>
              </a:xfrm>
              <a:prstGeom prst="rect">
                <a:avLst/>
              </a:prstGeom>
              <a:noFill/>
              <a:ln w="9525">
                <a:noFill/>
                <a:miter lim="800000"/>
                <a:headEnd/>
                <a:tailEnd/>
              </a:ln>
            </p:spPr>
            <p:txBody>
              <a:bodyPr>
                <a:spAutoFit/>
              </a:bodyPr>
              <a:lstStyle/>
              <a:p>
                <a:pPr>
                  <a:spcBef>
                    <a:spcPct val="50000"/>
                  </a:spcBef>
                </a:pPr>
                <a:endParaRPr lang="en-US">
                  <a:solidFill>
                    <a:srgbClr val="CC0000"/>
                  </a:solidFill>
                </a:endParaRPr>
              </a:p>
            </p:txBody>
          </p:sp>
          <p:sp>
            <p:nvSpPr>
              <p:cNvPr id="39956" name="Text Box 58"/>
              <p:cNvSpPr txBox="1">
                <a:spLocks noChangeArrowheads="1"/>
              </p:cNvSpPr>
              <p:nvPr/>
            </p:nvSpPr>
            <p:spPr bwMode="auto">
              <a:xfrm>
                <a:off x="2976" y="1920"/>
                <a:ext cx="559" cy="334"/>
              </a:xfrm>
              <a:prstGeom prst="rect">
                <a:avLst/>
              </a:prstGeom>
              <a:noFill/>
              <a:ln w="9525">
                <a:noFill/>
                <a:miter lim="800000"/>
                <a:headEnd/>
                <a:tailEnd/>
              </a:ln>
            </p:spPr>
            <p:txBody>
              <a:bodyPr>
                <a:spAutoFit/>
              </a:bodyPr>
              <a:lstStyle/>
              <a:p>
                <a:pPr>
                  <a:spcBef>
                    <a:spcPct val="50000"/>
                  </a:spcBef>
                </a:pPr>
                <a:endParaRPr lang="en-US">
                  <a:solidFill>
                    <a:srgbClr val="3333FF"/>
                  </a:solidFill>
                </a:endParaRPr>
              </a:p>
            </p:txBody>
          </p:sp>
          <p:sp>
            <p:nvSpPr>
              <p:cNvPr id="39957" name="Text Box 59"/>
              <p:cNvSpPr txBox="1">
                <a:spLocks noChangeArrowheads="1"/>
              </p:cNvSpPr>
              <p:nvPr/>
            </p:nvSpPr>
            <p:spPr bwMode="auto">
              <a:xfrm>
                <a:off x="2616" y="2261"/>
                <a:ext cx="504" cy="334"/>
              </a:xfrm>
              <a:prstGeom prst="rect">
                <a:avLst/>
              </a:prstGeom>
              <a:noFill/>
              <a:ln w="9525">
                <a:noFill/>
                <a:miter lim="800000"/>
                <a:headEnd/>
                <a:tailEnd/>
              </a:ln>
            </p:spPr>
            <p:txBody>
              <a:bodyPr>
                <a:spAutoFit/>
              </a:bodyPr>
              <a:lstStyle/>
              <a:p>
                <a:pPr>
                  <a:spcBef>
                    <a:spcPct val="50000"/>
                  </a:spcBef>
                </a:pPr>
                <a:endParaRPr lang="en-US"/>
              </a:p>
            </p:txBody>
          </p:sp>
          <p:sp>
            <p:nvSpPr>
              <p:cNvPr id="39958" name="AutoShape 60"/>
              <p:cNvSpPr>
                <a:spLocks noChangeArrowheads="1"/>
              </p:cNvSpPr>
              <p:nvPr/>
            </p:nvSpPr>
            <p:spPr bwMode="auto">
              <a:xfrm>
                <a:off x="3019" y="2499"/>
                <a:ext cx="154" cy="123"/>
              </a:xfrm>
              <a:prstGeom prst="triangle">
                <a:avLst>
                  <a:gd name="adj" fmla="val 50000"/>
                </a:avLst>
              </a:prstGeom>
              <a:solidFill>
                <a:srgbClr val="0000FF"/>
              </a:solidFill>
              <a:ln w="9525">
                <a:solidFill>
                  <a:schemeClr val="tx1"/>
                </a:solidFill>
                <a:miter lim="800000"/>
                <a:headEnd/>
                <a:tailEnd/>
              </a:ln>
            </p:spPr>
            <p:txBody>
              <a:bodyPr wrap="none" anchor="ctr"/>
              <a:lstStyle/>
              <a:p>
                <a:pPr algn="r" rtl="1"/>
                <a:endParaRPr lang="en-US"/>
              </a:p>
            </p:txBody>
          </p:sp>
          <p:sp>
            <p:nvSpPr>
              <p:cNvPr id="39959" name="Text Box 61"/>
              <p:cNvSpPr txBox="1">
                <a:spLocks noChangeArrowheads="1"/>
              </p:cNvSpPr>
              <p:nvPr/>
            </p:nvSpPr>
            <p:spPr bwMode="auto">
              <a:xfrm>
                <a:off x="3173" y="2448"/>
                <a:ext cx="235" cy="334"/>
              </a:xfrm>
              <a:prstGeom prst="rect">
                <a:avLst/>
              </a:prstGeom>
              <a:noFill/>
              <a:ln w="9525">
                <a:noFill/>
                <a:miter lim="800000"/>
                <a:headEnd/>
                <a:tailEnd/>
              </a:ln>
            </p:spPr>
            <p:txBody>
              <a:bodyPr>
                <a:spAutoFit/>
              </a:bodyPr>
              <a:lstStyle/>
              <a:p>
                <a:pPr algn="r" rtl="1">
                  <a:spcBef>
                    <a:spcPct val="50000"/>
                  </a:spcBef>
                </a:pPr>
                <a:endParaRPr lang="en-US">
                  <a:solidFill>
                    <a:srgbClr val="CC0000"/>
                  </a:solidFill>
                </a:endParaRPr>
              </a:p>
            </p:txBody>
          </p:sp>
        </p:grpSp>
      </p:grpSp>
      <p:sp>
        <p:nvSpPr>
          <p:cNvPr id="39940" name="AutoShape 62"/>
          <p:cNvSpPr>
            <a:spLocks/>
          </p:cNvSpPr>
          <p:nvPr/>
        </p:nvSpPr>
        <p:spPr bwMode="auto">
          <a:xfrm>
            <a:off x="5829300" y="3486150"/>
            <a:ext cx="228600" cy="857250"/>
          </a:xfrm>
          <a:prstGeom prst="leftBrace">
            <a:avLst>
              <a:gd name="adj1" fmla="val 31250"/>
              <a:gd name="adj2" fmla="val 50000"/>
            </a:avLst>
          </a:prstGeom>
          <a:noFill/>
          <a:ln w="9525">
            <a:solidFill>
              <a:schemeClr val="tx1"/>
            </a:solidFill>
            <a:round/>
            <a:headEnd/>
            <a:tailEnd/>
          </a:ln>
        </p:spPr>
        <p:txBody>
          <a:bodyPr wrap="none" anchor="ctr"/>
          <a:lstStyle/>
          <a:p>
            <a:endParaRPr lang="en-US"/>
          </a:p>
        </p:txBody>
      </p:sp>
      <p:sp>
        <p:nvSpPr>
          <p:cNvPr id="39941" name="AutoShape 63"/>
          <p:cNvSpPr>
            <a:spLocks/>
          </p:cNvSpPr>
          <p:nvPr/>
        </p:nvSpPr>
        <p:spPr bwMode="auto">
          <a:xfrm>
            <a:off x="5829300" y="2343150"/>
            <a:ext cx="228600" cy="857250"/>
          </a:xfrm>
          <a:prstGeom prst="leftBrace">
            <a:avLst>
              <a:gd name="adj1" fmla="val 31250"/>
              <a:gd name="adj2" fmla="val 50000"/>
            </a:avLst>
          </a:prstGeom>
          <a:noFill/>
          <a:ln w="9525">
            <a:solidFill>
              <a:schemeClr val="tx1"/>
            </a:solidFill>
            <a:round/>
            <a:headEnd/>
            <a:tailEnd/>
          </a:ln>
        </p:spPr>
        <p:txBody>
          <a:bodyPr wrap="none" anchor="ctr"/>
          <a:lstStyle/>
          <a:p>
            <a:endParaRPr lang="en-US"/>
          </a:p>
        </p:txBody>
      </p:sp>
      <p:sp>
        <p:nvSpPr>
          <p:cNvPr id="39942" name="AutoShape 64"/>
          <p:cNvSpPr>
            <a:spLocks/>
          </p:cNvSpPr>
          <p:nvPr/>
        </p:nvSpPr>
        <p:spPr bwMode="auto">
          <a:xfrm>
            <a:off x="5829300" y="4629150"/>
            <a:ext cx="228600" cy="857250"/>
          </a:xfrm>
          <a:prstGeom prst="leftBrace">
            <a:avLst>
              <a:gd name="adj1" fmla="val 31250"/>
              <a:gd name="adj2" fmla="val 50000"/>
            </a:avLst>
          </a:prstGeom>
          <a:noFill/>
          <a:ln w="9525">
            <a:solidFill>
              <a:schemeClr val="tx1"/>
            </a:solidFill>
            <a:round/>
            <a:headEnd/>
            <a:tailEnd/>
          </a:ln>
        </p:spPr>
        <p:txBody>
          <a:bodyPr wrap="none" anchor="ctr"/>
          <a:lstStyle/>
          <a:p>
            <a:endParaRPr lang="en-US"/>
          </a:p>
        </p:txBody>
      </p:sp>
      <p:pic>
        <p:nvPicPr>
          <p:cNvPr id="72" name="Picture 71" descr="txp_fig"/>
          <p:cNvPicPr>
            <a:picLocks noChangeAspect="1"/>
          </p:cNvPicPr>
          <p:nvPr>
            <p:custDataLst>
              <p:tags r:id="rId1"/>
            </p:custDataLst>
          </p:nvPr>
        </p:nvPicPr>
        <p:blipFill>
          <a:blip r:embed="rId7" cstate="print"/>
          <a:stretch>
            <a:fillRect/>
          </a:stretch>
        </p:blipFill>
        <p:spPr bwMode="auto">
          <a:xfrm>
            <a:off x="5372100" y="2591768"/>
            <a:ext cx="158354" cy="263923"/>
          </a:xfrm>
          <a:prstGeom prst="rect">
            <a:avLst/>
          </a:prstGeom>
          <a:noFill/>
          <a:ln/>
          <a:effectLst/>
        </p:spPr>
      </p:pic>
      <p:pic>
        <p:nvPicPr>
          <p:cNvPr id="73" name="Picture 72" descr="txp_fig"/>
          <p:cNvPicPr>
            <a:picLocks noChangeAspect="1"/>
          </p:cNvPicPr>
          <p:nvPr>
            <p:custDataLst>
              <p:tags r:id="rId2"/>
            </p:custDataLst>
          </p:nvPr>
        </p:nvPicPr>
        <p:blipFill>
          <a:blip r:embed="rId8" cstate="print"/>
          <a:stretch>
            <a:fillRect/>
          </a:stretch>
        </p:blipFill>
        <p:spPr bwMode="auto">
          <a:xfrm>
            <a:off x="5353274" y="3749824"/>
            <a:ext cx="210516" cy="245252"/>
          </a:xfrm>
          <a:prstGeom prst="rect">
            <a:avLst/>
          </a:prstGeom>
          <a:noFill/>
          <a:ln/>
          <a:effectLst/>
        </p:spPr>
      </p:pic>
      <p:pic>
        <p:nvPicPr>
          <p:cNvPr id="74" name="Picture 73" descr="txp_fig"/>
          <p:cNvPicPr>
            <a:picLocks noChangeAspect="1"/>
          </p:cNvPicPr>
          <p:nvPr>
            <p:custDataLst>
              <p:tags r:id="rId3"/>
            </p:custDataLst>
          </p:nvPr>
        </p:nvPicPr>
        <p:blipFill>
          <a:blip r:embed="rId9" cstate="print"/>
          <a:stretch>
            <a:fillRect/>
          </a:stretch>
        </p:blipFill>
        <p:spPr bwMode="auto">
          <a:xfrm>
            <a:off x="5292280" y="4776046"/>
            <a:ext cx="385988" cy="420695"/>
          </a:xfrm>
          <a:prstGeom prst="rect">
            <a:avLst/>
          </a:prstGeom>
          <a:noFill/>
          <a:ln/>
          <a:effectLst/>
        </p:spPr>
      </p:pic>
      <p:pic>
        <p:nvPicPr>
          <p:cNvPr id="69" name="Picture 3" descr="C:\Users\Dan\Dropbox\Office\CS 188\Ketrina Art\MDPs\Discounting.png"/>
          <p:cNvPicPr>
            <a:picLocks noChangeAspect="1" noChangeArrowheads="1"/>
          </p:cNvPicPr>
          <p:nvPr/>
        </p:nvPicPr>
        <p:blipFill>
          <a:blip r:embed="rId10" cstate="print"/>
          <a:srcRect l="73764" t="76543" r="1569"/>
          <a:stretch>
            <a:fillRect/>
          </a:stretch>
        </p:blipFill>
        <p:spPr bwMode="auto">
          <a:xfrm>
            <a:off x="4114800" y="4743450"/>
            <a:ext cx="1171905" cy="742950"/>
          </a:xfrm>
          <a:prstGeom prst="rect">
            <a:avLst/>
          </a:prstGeom>
          <a:noFill/>
        </p:spPr>
      </p:pic>
      <p:pic>
        <p:nvPicPr>
          <p:cNvPr id="70" name="Picture 3"/>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4171950" y="2114550"/>
            <a:ext cx="1321188" cy="1143000"/>
          </a:xfrm>
          <a:prstGeom prst="rect">
            <a:avLst/>
          </a:prstGeom>
          <a:noFill/>
        </p:spPr>
      </p:pic>
      <p:pic>
        <p:nvPicPr>
          <p:cNvPr id="71" name="Picture 3" descr="C:\Users\Dan\Dropbox\Office\CS 188\Ketrina Art\MDPs\Discounting.png"/>
          <p:cNvPicPr>
            <a:picLocks noChangeAspect="1" noChangeArrowheads="1"/>
          </p:cNvPicPr>
          <p:nvPr/>
        </p:nvPicPr>
        <p:blipFill>
          <a:blip r:embed="rId10" cstate="print"/>
          <a:srcRect l="73764" t="38272" r="1569" b="35802"/>
          <a:stretch>
            <a:fillRect/>
          </a:stretch>
        </p:blipFill>
        <p:spPr bwMode="auto">
          <a:xfrm>
            <a:off x="4171950" y="3429001"/>
            <a:ext cx="1174596" cy="823040"/>
          </a:xfrm>
          <a:prstGeom prst="rect">
            <a:avLst/>
          </a:prstGeom>
          <a:noFill/>
        </p:spPr>
      </p:pic>
    </p:spTree>
    <p:extLst>
      <p:ext uri="{BB962C8B-B14F-4D97-AF65-F5344CB8AC3E}">
        <p14:creationId xmlns:p14="http://schemas.microsoft.com/office/powerpoint/2010/main" val="3877689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Discounting 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386431"/>
                <a:ext cx="8610600" cy="4065444"/>
              </a:xfrm>
            </p:spPr>
            <p:txBody>
              <a:bodyPr>
                <a:normAutofit/>
              </a:bodyPr>
              <a:lstStyle/>
              <a:p>
                <a:r>
                  <a:rPr lang="en-US" sz="2100" dirty="0"/>
                  <a:t>Given:</a:t>
                </a:r>
                <a:endParaRPr lang="en-US" sz="1800" dirty="0"/>
              </a:p>
              <a:p>
                <a:pPr lvl="1"/>
                <a:r>
                  <a:rPr lang="en-US" sz="1800" dirty="0"/>
                  <a:t>Actions: East, West, and Exit (only available in exit states a, e)</a:t>
                </a:r>
              </a:p>
              <a:p>
                <a:pPr lvl="1"/>
                <a:r>
                  <a:rPr lang="en-US" sz="1800" dirty="0"/>
                  <a:t>Transitions: deterministic</a:t>
                </a:r>
              </a:p>
              <a:p>
                <a:r>
                  <a:rPr lang="en-US" sz="2100" dirty="0"/>
                  <a:t>For </a:t>
                </a:r>
                <a14:m>
                  <m:oMath xmlns:m="http://schemas.openxmlformats.org/officeDocument/2006/math">
                    <m:r>
                      <a:rPr lang="en-US" sz="2100" i="1" dirty="0" smtClean="0">
                        <a:latin typeface="Cambria Math" panose="02040503050406030204" pitchFamily="18" charset="0"/>
                        <a:sym typeface="Symbol" charset="0"/>
                      </a:rPr>
                      <m:t></m:t>
                    </m:r>
                    <m:r>
                      <a:rPr lang="en-US" sz="2100" i="1" dirty="0">
                        <a:latin typeface="Cambria Math" panose="02040503050406030204" pitchFamily="18" charset="0"/>
                      </a:rPr>
                      <m:t>=1</m:t>
                    </m:r>
                  </m:oMath>
                </a14:m>
                <a:r>
                  <a:rPr lang="en-US" sz="2100" dirty="0"/>
                  <a:t>, optimal policy in each state is always moving West </a:t>
                </a:r>
              </a:p>
              <a:p>
                <a:pPr lvl="1"/>
                <a:r>
                  <a:rPr lang="en-US" sz="1700" dirty="0"/>
                  <a:t>From state d, reward of going West is </a:t>
                </a:r>
                <a14:m>
                  <m:oMath xmlns:m="http://schemas.openxmlformats.org/officeDocument/2006/math">
                    <m:sSup>
                      <m:sSupPr>
                        <m:ctrlPr>
                          <a:rPr lang="en-US" sz="1700" i="1" dirty="0">
                            <a:latin typeface="Cambria Math" panose="02040503050406030204" pitchFamily="18" charset="0"/>
                          </a:rPr>
                        </m:ctrlPr>
                      </m:sSupPr>
                      <m:e>
                        <m:r>
                          <a:rPr lang="en-US" sz="1700" i="1" dirty="0">
                            <a:latin typeface="Cambria Math" panose="02040503050406030204" pitchFamily="18" charset="0"/>
                          </a:rPr>
                          <m:t>𝛾</m:t>
                        </m:r>
                      </m:e>
                      <m:sup>
                        <m:r>
                          <a:rPr lang="en-US" sz="1700" i="1" dirty="0">
                            <a:latin typeface="Cambria Math" panose="02040503050406030204" pitchFamily="18" charset="0"/>
                          </a:rPr>
                          <m:t>3</m:t>
                        </m:r>
                      </m:sup>
                    </m:sSup>
                    <m:r>
                      <a:rPr lang="en-US" sz="1700" i="1" dirty="0">
                        <a:latin typeface="Cambria Math" panose="02040503050406030204" pitchFamily="18" charset="0"/>
                      </a:rPr>
                      <m:t>⋅10=</m:t>
                    </m:r>
                    <m:r>
                      <a:rPr lang="en-US" sz="1700" b="0" i="1" dirty="0" smtClean="0">
                        <a:latin typeface="Cambria Math" panose="02040503050406030204" pitchFamily="18" charset="0"/>
                      </a:rPr>
                      <m:t>10</m:t>
                    </m:r>
                  </m:oMath>
                </a14:m>
                <a:r>
                  <a:rPr lang="en-US" sz="1700" dirty="0"/>
                  <a:t>, larger than reward of going East </a:t>
                </a:r>
                <a14:m>
                  <m:oMath xmlns:m="http://schemas.openxmlformats.org/officeDocument/2006/math">
                    <m:r>
                      <a:rPr lang="en-US" sz="1700" i="1" dirty="0">
                        <a:latin typeface="Cambria Math" panose="02040503050406030204" pitchFamily="18" charset="0"/>
                      </a:rPr>
                      <m:t>𝛾</m:t>
                    </m:r>
                    <m:r>
                      <a:rPr lang="en-US" sz="1700" i="1" dirty="0">
                        <a:latin typeface="Cambria Math" panose="02040503050406030204" pitchFamily="18" charset="0"/>
                      </a:rPr>
                      <m:t>⋅1=1</m:t>
                    </m:r>
                  </m:oMath>
                </a14:m>
                <a:endParaRPr lang="en-US" sz="1700" dirty="0"/>
              </a:p>
              <a:p>
                <a:r>
                  <a:rPr lang="en-US" sz="2100" dirty="0"/>
                  <a:t>For </a:t>
                </a:r>
                <a14:m>
                  <m:oMath xmlns:m="http://schemas.openxmlformats.org/officeDocument/2006/math">
                    <m:r>
                      <a:rPr lang="en-US" sz="2100" i="1" dirty="0" smtClean="0">
                        <a:latin typeface="Cambria Math" panose="02040503050406030204" pitchFamily="18" charset="0"/>
                        <a:sym typeface="Symbol" charset="0"/>
                      </a:rPr>
                      <m:t></m:t>
                    </m:r>
                    <m:r>
                      <a:rPr lang="en-US" sz="2100" i="1" dirty="0">
                        <a:latin typeface="Cambria Math" panose="02040503050406030204" pitchFamily="18" charset="0"/>
                      </a:rPr>
                      <m:t>=0.1</m:t>
                    </m:r>
                  </m:oMath>
                </a14:m>
                <a:r>
                  <a:rPr lang="en-US" sz="2100" dirty="0"/>
                  <a:t>, optimal policy in each state is shown below </a:t>
                </a:r>
              </a:p>
              <a:p>
                <a:pPr lvl="1"/>
                <a:r>
                  <a:rPr lang="en-US" sz="1700" dirty="0"/>
                  <a:t>From state d, reward from going West is </a:t>
                </a:r>
                <a14:m>
                  <m:oMath xmlns:m="http://schemas.openxmlformats.org/officeDocument/2006/math">
                    <m:sSup>
                      <m:sSupPr>
                        <m:ctrlPr>
                          <a:rPr lang="en-US" sz="1700" b="0" i="1" dirty="0" smtClean="0">
                            <a:latin typeface="Cambria Math" panose="02040503050406030204" pitchFamily="18" charset="0"/>
                          </a:rPr>
                        </m:ctrlPr>
                      </m:sSupPr>
                      <m:e>
                        <m:r>
                          <a:rPr lang="en-US" sz="1700" b="0" i="1" dirty="0" smtClean="0">
                            <a:latin typeface="Cambria Math" panose="02040503050406030204" pitchFamily="18" charset="0"/>
                          </a:rPr>
                          <m:t>𝛾</m:t>
                        </m:r>
                      </m:e>
                      <m:sup>
                        <m:r>
                          <a:rPr lang="en-US" sz="1700" b="0" i="1" dirty="0" smtClean="0">
                            <a:latin typeface="Cambria Math" panose="02040503050406030204" pitchFamily="18" charset="0"/>
                          </a:rPr>
                          <m:t>3</m:t>
                        </m:r>
                      </m:sup>
                    </m:sSup>
                    <m:r>
                      <a:rPr lang="en-US" sz="1700" b="0" i="1" dirty="0" smtClean="0">
                        <a:latin typeface="Cambria Math" panose="02040503050406030204" pitchFamily="18" charset="0"/>
                      </a:rPr>
                      <m:t>⋅10=0.01</m:t>
                    </m:r>
                  </m:oMath>
                </a14:m>
                <a:r>
                  <a:rPr lang="en-US" sz="1700" dirty="0"/>
                  <a:t>, less than reward from going East </a:t>
                </a:r>
                <a14:m>
                  <m:oMath xmlns:m="http://schemas.openxmlformats.org/officeDocument/2006/math">
                    <m:r>
                      <a:rPr lang="en-US" sz="1700" b="0" i="1" dirty="0" smtClean="0">
                        <a:latin typeface="Cambria Math" panose="02040503050406030204" pitchFamily="18" charset="0"/>
                      </a:rPr>
                      <m:t>𝛾</m:t>
                    </m:r>
                    <m:r>
                      <a:rPr lang="en-US" sz="1700" i="1" dirty="0">
                        <a:latin typeface="Cambria Math" panose="02040503050406030204" pitchFamily="18" charset="0"/>
                      </a:rPr>
                      <m:t>⋅1=0.1</m:t>
                    </m:r>
                  </m:oMath>
                </a14:m>
                <a:r>
                  <a:rPr lang="en-US" sz="1700" dirty="0"/>
                  <a:t>.</a:t>
                </a:r>
              </a:p>
              <a:p>
                <a:r>
                  <a:rPr lang="en-US" sz="2100" dirty="0"/>
                  <a:t>For which </a:t>
                </a:r>
                <a14:m>
                  <m:oMath xmlns:m="http://schemas.openxmlformats.org/officeDocument/2006/math">
                    <m:r>
                      <a:rPr lang="en-US" sz="2100" i="1" dirty="0" smtClean="0">
                        <a:latin typeface="Cambria Math" panose="02040503050406030204" pitchFamily="18" charset="0"/>
                        <a:sym typeface="Symbol" charset="0"/>
                      </a:rPr>
                      <m:t></m:t>
                    </m:r>
                  </m:oMath>
                </a14:m>
                <a:r>
                  <a:rPr lang="en-US" sz="2100" dirty="0">
                    <a:latin typeface="cmmi10"/>
                    <a:ea typeface="cmmi10"/>
                    <a:cs typeface="cmmi10"/>
                  </a:rPr>
                  <a:t> </a:t>
                </a:r>
                <a:r>
                  <a:rPr lang="en-US" sz="2100" dirty="0"/>
                  <a:t>are West and East equally good when in state d?</a:t>
                </a:r>
              </a:p>
              <a:p>
                <a:pPr lvl="1"/>
                <a14:m>
                  <m:oMath xmlns:m="http://schemas.openxmlformats.org/officeDocument/2006/math">
                    <m:sSup>
                      <m:sSupPr>
                        <m:ctrlPr>
                          <a:rPr lang="en-US" sz="1800" i="1" dirty="0">
                            <a:latin typeface="Cambria Math" panose="02040503050406030204" pitchFamily="18" charset="0"/>
                          </a:rPr>
                        </m:ctrlPr>
                      </m:sSupPr>
                      <m:e>
                        <m:r>
                          <a:rPr lang="en-US" sz="1800" i="1" dirty="0">
                            <a:latin typeface="Cambria Math" panose="02040503050406030204" pitchFamily="18" charset="0"/>
                          </a:rPr>
                          <m:t>𝛾</m:t>
                        </m:r>
                      </m:e>
                      <m:sup>
                        <m:r>
                          <a:rPr lang="en-US" sz="1800" i="1" dirty="0">
                            <a:latin typeface="Cambria Math" panose="02040503050406030204" pitchFamily="18" charset="0"/>
                          </a:rPr>
                          <m:t>3</m:t>
                        </m:r>
                      </m:sup>
                    </m:sSup>
                    <m:r>
                      <a:rPr lang="en-US" sz="1800" i="1" dirty="0">
                        <a:latin typeface="Cambria Math" panose="02040503050406030204" pitchFamily="18" charset="0"/>
                      </a:rPr>
                      <m:t>⋅10=</m:t>
                    </m:r>
                    <m:r>
                      <a:rPr lang="en-US" sz="1800" i="1" dirty="0">
                        <a:latin typeface="Cambria Math" panose="02040503050406030204" pitchFamily="18" charset="0"/>
                      </a:rPr>
                      <m:t>𝛾</m:t>
                    </m:r>
                    <m:r>
                      <a:rPr lang="en-US" sz="1800" i="1" dirty="0">
                        <a:latin typeface="Cambria Math" panose="02040503050406030204" pitchFamily="18" charset="0"/>
                      </a:rPr>
                      <m:t>⋅1⟹</m:t>
                    </m:r>
                    <m:r>
                      <a:rPr lang="en-US" sz="1800" i="1" dirty="0">
                        <a:latin typeface="Cambria Math" panose="02040503050406030204" pitchFamily="18" charset="0"/>
                      </a:rPr>
                      <m:t>𝛾</m:t>
                    </m:r>
                    <m:r>
                      <a:rPr lang="en-US" sz="1800" b="0" i="1" dirty="0" smtClean="0">
                        <a:latin typeface="Cambria Math" panose="02040503050406030204" pitchFamily="18" charset="0"/>
                      </a:rPr>
                      <m:t>=</m:t>
                    </m:r>
                    <m:f>
                      <m:fPr>
                        <m:ctrlPr>
                          <a:rPr lang="en-US" sz="1800" b="0" i="1" dirty="0" smtClean="0">
                            <a:latin typeface="Cambria Math" panose="02040503050406030204" pitchFamily="18" charset="0"/>
                          </a:rPr>
                        </m:ctrlPr>
                      </m:fPr>
                      <m:num>
                        <m:r>
                          <a:rPr lang="en-US" sz="1800" b="0" i="1" dirty="0" smtClean="0">
                            <a:latin typeface="Cambria Math" panose="02040503050406030204" pitchFamily="18" charset="0"/>
                          </a:rPr>
                          <m:t>1</m:t>
                        </m:r>
                      </m:num>
                      <m:den>
                        <m:rad>
                          <m:radPr>
                            <m:degHide m:val="on"/>
                            <m:ctrlPr>
                              <a:rPr lang="en-US" sz="1800" b="0" i="1" dirty="0" smtClean="0">
                                <a:latin typeface="Cambria Math" panose="02040503050406030204" pitchFamily="18" charset="0"/>
                              </a:rPr>
                            </m:ctrlPr>
                          </m:radPr>
                          <m:deg/>
                          <m:e>
                            <m:r>
                              <a:rPr lang="en-US" sz="1800" b="0" i="1" dirty="0" smtClean="0">
                                <a:latin typeface="Cambria Math" panose="02040503050406030204" pitchFamily="18" charset="0"/>
                              </a:rPr>
                              <m:t>10</m:t>
                            </m:r>
                          </m:e>
                        </m:rad>
                      </m:den>
                    </m:f>
                    <m:r>
                      <a:rPr lang="en-US" sz="1800" b="0" i="1" dirty="0" smtClean="0">
                        <a:latin typeface="Cambria Math" panose="02040503050406030204" pitchFamily="18" charset="0"/>
                      </a:rPr>
                      <m:t>≈.32</m:t>
                    </m:r>
                  </m:oMath>
                </a14:m>
                <a:endParaRPr lang="en-US" sz="1800" dirty="0">
                  <a:latin typeface="Calibri"/>
                  <a:cs typeface="Calibri"/>
                </a:endParaRPr>
              </a:p>
              <a:p>
                <a:pPr lvl="1"/>
                <a:endParaRPr lang="en-US" sz="17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386431"/>
                <a:ext cx="8610600" cy="4065444"/>
              </a:xfrm>
              <a:blipFill>
                <a:blip r:embed="rId3"/>
                <a:stretch>
                  <a:fillRect l="-708" t="-900"/>
                </a:stretch>
              </a:blipFill>
            </p:spPr>
            <p:txBody>
              <a:bodyPr/>
              <a:lstStyle/>
              <a:p>
                <a:r>
                  <a:rPr lang="en-SE">
                    <a:noFill/>
                  </a:rPr>
                  <a:t> </a:t>
                </a:r>
              </a:p>
            </p:txBody>
          </p:sp>
        </mc:Fallback>
      </mc:AlternateContent>
      <p:grpSp>
        <p:nvGrpSpPr>
          <p:cNvPr id="6" name="Group 5"/>
          <p:cNvGrpSpPr/>
          <p:nvPr/>
        </p:nvGrpSpPr>
        <p:grpSpPr>
          <a:xfrm>
            <a:off x="470138" y="5448300"/>
            <a:ext cx="2695575" cy="876300"/>
            <a:chOff x="3352800" y="3505200"/>
            <a:chExt cx="3594100" cy="1168400"/>
          </a:xfrm>
        </p:grpSpPr>
        <p:pic>
          <p:nvPicPr>
            <p:cNvPr id="4" name="Picture 3" descr="discounti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3505200"/>
              <a:ext cx="3594100" cy="1168400"/>
            </a:xfrm>
            <a:prstGeom prst="rect">
              <a:avLst/>
            </a:prstGeom>
          </p:spPr>
        </p:pic>
        <p:sp>
          <p:nvSpPr>
            <p:cNvPr id="5" name="Rectangle 4"/>
            <p:cNvSpPr/>
            <p:nvPr/>
          </p:nvSpPr>
          <p:spPr>
            <a:xfrm>
              <a:off x="5486400" y="3733800"/>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3E2DE33-CD4E-48D6-B292-B5069FC75C15}"/>
              </a:ext>
            </a:extLst>
          </p:cNvPr>
          <p:cNvGrpSpPr/>
          <p:nvPr/>
        </p:nvGrpSpPr>
        <p:grpSpPr>
          <a:xfrm>
            <a:off x="1039774" y="5448300"/>
            <a:ext cx="5076983" cy="876300"/>
            <a:chOff x="163621" y="3667125"/>
            <a:chExt cx="5076983" cy="876300"/>
          </a:xfrm>
        </p:grpSpPr>
        <p:grpSp>
          <p:nvGrpSpPr>
            <p:cNvPr id="29" name="Group 28">
              <a:extLst>
                <a:ext uri="{FF2B5EF4-FFF2-40B4-BE49-F238E27FC236}">
                  <a16:creationId xmlns:a16="http://schemas.microsoft.com/office/drawing/2014/main" id="{887C912F-B206-40B9-8F52-9345797D7719}"/>
                </a:ext>
              </a:extLst>
            </p:cNvPr>
            <p:cNvGrpSpPr/>
            <p:nvPr/>
          </p:nvGrpSpPr>
          <p:grpSpPr>
            <a:xfrm>
              <a:off x="2545029" y="3667125"/>
              <a:ext cx="2695575" cy="876300"/>
              <a:chOff x="3352800" y="3505200"/>
              <a:chExt cx="3594100" cy="1168400"/>
            </a:xfrm>
          </p:grpSpPr>
          <p:pic>
            <p:nvPicPr>
              <p:cNvPr id="30" name="Picture 29" descr="discounting.png">
                <a:extLst>
                  <a:ext uri="{FF2B5EF4-FFF2-40B4-BE49-F238E27FC236}">
                    <a16:creationId xmlns:a16="http://schemas.microsoft.com/office/drawing/2014/main" id="{5DCC7EBA-22D1-494E-8D9C-FF6E6D6D54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3505200"/>
                <a:ext cx="3594100" cy="1168400"/>
              </a:xfrm>
              <a:prstGeom prst="rect">
                <a:avLst/>
              </a:prstGeom>
            </p:spPr>
          </p:pic>
          <p:sp>
            <p:nvSpPr>
              <p:cNvPr id="31" name="Rectangle 30">
                <a:extLst>
                  <a:ext uri="{FF2B5EF4-FFF2-40B4-BE49-F238E27FC236}">
                    <a16:creationId xmlns:a16="http://schemas.microsoft.com/office/drawing/2014/main" id="{B606FF00-0680-48B8-8FCB-AA9E2089105D}"/>
                  </a:ext>
                </a:extLst>
              </p:cNvPr>
              <p:cNvSpPr/>
              <p:nvPr/>
            </p:nvSpPr>
            <p:spPr>
              <a:xfrm>
                <a:off x="5486400" y="3733800"/>
                <a:ext cx="5334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BEDCF1CC-1649-43C7-80B8-FE4F7111C813}"/>
                    </a:ext>
                  </a:extLst>
                </p:cNvPr>
                <p:cNvSpPr/>
                <p:nvPr/>
              </p:nvSpPr>
              <p:spPr>
                <a:xfrm>
                  <a:off x="3129088" y="3731823"/>
                  <a:ext cx="58541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m:t>
                        </m:r>
                      </m:oMath>
                    </m:oMathPara>
                  </a14:m>
                  <a:endParaRPr lang="en-SE" sz="2800" dirty="0"/>
                </a:p>
              </p:txBody>
            </p:sp>
          </mc:Choice>
          <mc:Fallback xmlns="">
            <p:sp>
              <p:nvSpPr>
                <p:cNvPr id="10" name="Rectangle 9">
                  <a:extLst>
                    <a:ext uri="{FF2B5EF4-FFF2-40B4-BE49-F238E27FC236}">
                      <a16:creationId xmlns:a16="http://schemas.microsoft.com/office/drawing/2014/main" id="{BEDCF1CC-1649-43C7-80B8-FE4F7111C813}"/>
                    </a:ext>
                  </a:extLst>
                </p:cNvPr>
                <p:cNvSpPr>
                  <a:spLocks noRot="1" noChangeAspect="1" noMove="1" noResize="1" noEditPoints="1" noAdjustHandles="1" noChangeArrowheads="1" noChangeShapeType="1" noTextEdit="1"/>
                </p:cNvSpPr>
                <p:nvPr/>
              </p:nvSpPr>
              <p:spPr>
                <a:xfrm>
                  <a:off x="3129088" y="3731823"/>
                  <a:ext cx="585417" cy="523220"/>
                </a:xfrm>
                <a:prstGeom prst="rect">
                  <a:avLst/>
                </a:prstGeom>
                <a:blipFill>
                  <a:blip r:embed="rId5"/>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92F33D80-9C44-455F-8960-B1C9D55D8B3C}"/>
                    </a:ext>
                  </a:extLst>
                </p:cNvPr>
                <p:cNvSpPr/>
                <p:nvPr/>
              </p:nvSpPr>
              <p:spPr>
                <a:xfrm>
                  <a:off x="3599965" y="3731823"/>
                  <a:ext cx="58541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m:t>
                        </m:r>
                      </m:oMath>
                    </m:oMathPara>
                  </a14:m>
                  <a:endParaRPr lang="en-SE" sz="2800" dirty="0"/>
                </a:p>
              </p:txBody>
            </p:sp>
          </mc:Choice>
          <mc:Fallback xmlns="">
            <p:sp>
              <p:nvSpPr>
                <p:cNvPr id="32" name="Rectangle 31">
                  <a:extLst>
                    <a:ext uri="{FF2B5EF4-FFF2-40B4-BE49-F238E27FC236}">
                      <a16:creationId xmlns:a16="http://schemas.microsoft.com/office/drawing/2014/main" id="{92F33D80-9C44-455F-8960-B1C9D55D8B3C}"/>
                    </a:ext>
                  </a:extLst>
                </p:cNvPr>
                <p:cNvSpPr>
                  <a:spLocks noRot="1" noChangeAspect="1" noMove="1" noResize="1" noEditPoints="1" noAdjustHandles="1" noChangeArrowheads="1" noChangeShapeType="1" noTextEdit="1"/>
                </p:cNvSpPr>
                <p:nvPr/>
              </p:nvSpPr>
              <p:spPr>
                <a:xfrm>
                  <a:off x="3599965" y="3731823"/>
                  <a:ext cx="585417" cy="523220"/>
                </a:xfrm>
                <a:prstGeom prst="rect">
                  <a:avLst/>
                </a:prstGeom>
                <a:blipFill>
                  <a:blip r:embed="rId6"/>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07AEFA35-56F7-44E8-9F94-CC0C9C68D14A}"/>
                    </a:ext>
                  </a:extLst>
                </p:cNvPr>
                <p:cNvSpPr/>
                <p:nvPr/>
              </p:nvSpPr>
              <p:spPr>
                <a:xfrm>
                  <a:off x="163621" y="3705225"/>
                  <a:ext cx="58541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m:t>
                        </m:r>
                      </m:oMath>
                    </m:oMathPara>
                  </a14:m>
                  <a:endParaRPr lang="en-SE" sz="2800" dirty="0"/>
                </a:p>
              </p:txBody>
            </p:sp>
          </mc:Choice>
          <mc:Fallback xmlns="">
            <p:sp>
              <p:nvSpPr>
                <p:cNvPr id="24" name="Rectangle 23">
                  <a:extLst>
                    <a:ext uri="{FF2B5EF4-FFF2-40B4-BE49-F238E27FC236}">
                      <a16:creationId xmlns:a16="http://schemas.microsoft.com/office/drawing/2014/main" id="{07AEFA35-56F7-44E8-9F94-CC0C9C68D14A}"/>
                    </a:ext>
                  </a:extLst>
                </p:cNvPr>
                <p:cNvSpPr>
                  <a:spLocks noRot="1" noChangeAspect="1" noMove="1" noResize="1" noEditPoints="1" noAdjustHandles="1" noChangeArrowheads="1" noChangeShapeType="1" noTextEdit="1"/>
                </p:cNvSpPr>
                <p:nvPr/>
              </p:nvSpPr>
              <p:spPr>
                <a:xfrm>
                  <a:off x="163621" y="3705225"/>
                  <a:ext cx="585417" cy="523220"/>
                </a:xfrm>
                <a:prstGeom prst="rect">
                  <a:avLst/>
                </a:prstGeom>
                <a:blipFill>
                  <a:blip r:embed="rId7"/>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485CCF19-C689-42C4-9EB5-DB35110C660D}"/>
                    </a:ext>
                  </a:extLst>
                </p:cNvPr>
                <p:cNvSpPr/>
                <p:nvPr/>
              </p:nvSpPr>
              <p:spPr>
                <a:xfrm>
                  <a:off x="626753" y="3705225"/>
                  <a:ext cx="58541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m:t>
                        </m:r>
                      </m:oMath>
                    </m:oMathPara>
                  </a14:m>
                  <a:endParaRPr lang="en-SE" sz="2800" dirty="0"/>
                </a:p>
              </p:txBody>
            </p:sp>
          </mc:Choice>
          <mc:Fallback xmlns="">
            <p:sp>
              <p:nvSpPr>
                <p:cNvPr id="25" name="Rectangle 24">
                  <a:extLst>
                    <a:ext uri="{FF2B5EF4-FFF2-40B4-BE49-F238E27FC236}">
                      <a16:creationId xmlns:a16="http://schemas.microsoft.com/office/drawing/2014/main" id="{485CCF19-C689-42C4-9EB5-DB35110C660D}"/>
                    </a:ext>
                  </a:extLst>
                </p:cNvPr>
                <p:cNvSpPr>
                  <a:spLocks noRot="1" noChangeAspect="1" noMove="1" noResize="1" noEditPoints="1" noAdjustHandles="1" noChangeArrowheads="1" noChangeShapeType="1" noTextEdit="1"/>
                </p:cNvSpPr>
                <p:nvPr/>
              </p:nvSpPr>
              <p:spPr>
                <a:xfrm>
                  <a:off x="626753" y="3705225"/>
                  <a:ext cx="585417" cy="523220"/>
                </a:xfrm>
                <a:prstGeom prst="rect">
                  <a:avLst/>
                </a:prstGeom>
                <a:blipFill>
                  <a:blip r:embed="rId8"/>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9D6E09FF-D7D6-4068-AC41-FE3D8C600590}"/>
                    </a:ext>
                  </a:extLst>
                </p:cNvPr>
                <p:cNvSpPr/>
                <p:nvPr/>
              </p:nvSpPr>
              <p:spPr>
                <a:xfrm>
                  <a:off x="1101501" y="3705225"/>
                  <a:ext cx="58541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m:t>
                        </m:r>
                      </m:oMath>
                    </m:oMathPara>
                  </a14:m>
                  <a:endParaRPr lang="en-SE" sz="2800" dirty="0"/>
                </a:p>
              </p:txBody>
            </p:sp>
          </mc:Choice>
          <mc:Fallback xmlns="">
            <p:sp>
              <p:nvSpPr>
                <p:cNvPr id="26" name="Rectangle 25">
                  <a:extLst>
                    <a:ext uri="{FF2B5EF4-FFF2-40B4-BE49-F238E27FC236}">
                      <a16:creationId xmlns:a16="http://schemas.microsoft.com/office/drawing/2014/main" id="{9D6E09FF-D7D6-4068-AC41-FE3D8C600590}"/>
                    </a:ext>
                  </a:extLst>
                </p:cNvPr>
                <p:cNvSpPr>
                  <a:spLocks noRot="1" noChangeAspect="1" noMove="1" noResize="1" noEditPoints="1" noAdjustHandles="1" noChangeArrowheads="1" noChangeShapeType="1" noTextEdit="1"/>
                </p:cNvSpPr>
                <p:nvPr/>
              </p:nvSpPr>
              <p:spPr>
                <a:xfrm>
                  <a:off x="1101501" y="3705225"/>
                  <a:ext cx="585417" cy="523220"/>
                </a:xfrm>
                <a:prstGeom prst="rect">
                  <a:avLst/>
                </a:prstGeom>
                <a:blipFill>
                  <a:blip r:embed="rId9"/>
                  <a:stretch>
                    <a:fillRect/>
                  </a:stretch>
                </a:blipFill>
              </p:spPr>
              <p:txBody>
                <a:bodyPr/>
                <a:lstStyle/>
                <a:p>
                  <a:r>
                    <a:rPr lang="en-SE">
                      <a:noFill/>
                    </a:rPr>
                    <a:t> </a:t>
                  </a:r>
                </a:p>
              </p:txBody>
            </p:sp>
          </mc:Fallback>
        </mc:AlternateContent>
      </p:grpSp>
      <p:pic>
        <p:nvPicPr>
          <p:cNvPr id="48" name="Picture 47" descr="discounting.png">
            <a:extLst>
              <a:ext uri="{FF2B5EF4-FFF2-40B4-BE49-F238E27FC236}">
                <a16:creationId xmlns:a16="http://schemas.microsoft.com/office/drawing/2014/main" id="{85A5109E-4327-44A9-919C-495B1B4233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225" y="5448300"/>
            <a:ext cx="2695575" cy="876300"/>
          </a:xfrm>
          <a:prstGeom prst="rect">
            <a:avLst/>
          </a:prstGeom>
        </p:spPr>
      </p:pic>
      <p:sp>
        <p:nvSpPr>
          <p:cNvPr id="49" name="Rectangle 48">
            <a:extLst>
              <a:ext uri="{FF2B5EF4-FFF2-40B4-BE49-F238E27FC236}">
                <a16:creationId xmlns:a16="http://schemas.microsoft.com/office/drawing/2014/main" id="{932F6C7B-43E0-4B99-A992-D337D46EBF90}"/>
              </a:ext>
            </a:extLst>
          </p:cNvPr>
          <p:cNvSpPr/>
          <p:nvPr/>
        </p:nvSpPr>
        <p:spPr>
          <a:xfrm>
            <a:off x="7979874" y="5619750"/>
            <a:ext cx="400050" cy="3429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21573FEB-C37A-4ED8-8C9B-DFB1AAAFACB9}"/>
                  </a:ext>
                </a:extLst>
              </p:cNvPr>
              <p:cNvSpPr/>
              <p:nvPr/>
            </p:nvSpPr>
            <p:spPr>
              <a:xfrm>
                <a:off x="6921672" y="5521115"/>
                <a:ext cx="58541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m:t>
                      </m:r>
                    </m:oMath>
                  </m:oMathPara>
                </a14:m>
                <a:endParaRPr lang="en-SE" sz="2800" dirty="0"/>
              </a:p>
            </p:txBody>
          </p:sp>
        </mc:Choice>
        <mc:Fallback xmlns="">
          <p:sp>
            <p:nvSpPr>
              <p:cNvPr id="50" name="Rectangle 49">
                <a:extLst>
                  <a:ext uri="{FF2B5EF4-FFF2-40B4-BE49-F238E27FC236}">
                    <a16:creationId xmlns:a16="http://schemas.microsoft.com/office/drawing/2014/main" id="{21573FEB-C37A-4ED8-8C9B-DFB1AAAFACB9}"/>
                  </a:ext>
                </a:extLst>
              </p:cNvPr>
              <p:cNvSpPr>
                <a:spLocks noRot="1" noChangeAspect="1" noMove="1" noResize="1" noEditPoints="1" noAdjustHandles="1" noChangeArrowheads="1" noChangeShapeType="1" noTextEdit="1"/>
              </p:cNvSpPr>
              <p:nvPr/>
            </p:nvSpPr>
            <p:spPr>
              <a:xfrm>
                <a:off x="6921672" y="5521115"/>
                <a:ext cx="585417" cy="523220"/>
              </a:xfrm>
              <a:prstGeom prst="rect">
                <a:avLst/>
              </a:prstGeom>
              <a:blipFill>
                <a:blip r:embed="rId10"/>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BDE47423-62C7-49CE-9AE4-241DB1DB9435}"/>
                  </a:ext>
                </a:extLst>
              </p:cNvPr>
              <p:cNvSpPr/>
              <p:nvPr/>
            </p:nvSpPr>
            <p:spPr>
              <a:xfrm>
                <a:off x="7394457" y="5521115"/>
                <a:ext cx="58541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m:t>
                      </m:r>
                    </m:oMath>
                  </m:oMathPara>
                </a14:m>
                <a:endParaRPr lang="en-SE" sz="2800" dirty="0"/>
              </a:p>
            </p:txBody>
          </p:sp>
        </mc:Choice>
        <mc:Fallback xmlns="">
          <p:sp>
            <p:nvSpPr>
              <p:cNvPr id="51" name="Rectangle 50">
                <a:extLst>
                  <a:ext uri="{FF2B5EF4-FFF2-40B4-BE49-F238E27FC236}">
                    <a16:creationId xmlns:a16="http://schemas.microsoft.com/office/drawing/2014/main" id="{BDE47423-62C7-49CE-9AE4-241DB1DB9435}"/>
                  </a:ext>
                </a:extLst>
              </p:cNvPr>
              <p:cNvSpPr>
                <a:spLocks noRot="1" noChangeAspect="1" noMove="1" noResize="1" noEditPoints="1" noAdjustHandles="1" noChangeArrowheads="1" noChangeShapeType="1" noTextEdit="1"/>
              </p:cNvSpPr>
              <p:nvPr/>
            </p:nvSpPr>
            <p:spPr>
              <a:xfrm>
                <a:off x="7394457" y="5521115"/>
                <a:ext cx="585417" cy="523220"/>
              </a:xfrm>
              <a:prstGeom prst="rect">
                <a:avLst/>
              </a:prstGeom>
              <a:blipFill>
                <a:blip r:embed="rId11"/>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2A5C327E-5551-42AD-91DA-053B895BB885}"/>
                  </a:ext>
                </a:extLst>
              </p:cNvPr>
              <p:cNvSpPr/>
              <p:nvPr/>
            </p:nvSpPr>
            <p:spPr>
              <a:xfrm>
                <a:off x="7857466" y="5521115"/>
                <a:ext cx="58541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SE" sz="2800" dirty="0"/>
              </a:p>
            </p:txBody>
          </p:sp>
        </mc:Choice>
        <mc:Fallback xmlns="">
          <p:sp>
            <p:nvSpPr>
              <p:cNvPr id="52" name="Rectangle 51">
                <a:extLst>
                  <a:ext uri="{FF2B5EF4-FFF2-40B4-BE49-F238E27FC236}">
                    <a16:creationId xmlns:a16="http://schemas.microsoft.com/office/drawing/2014/main" id="{2A5C327E-5551-42AD-91DA-053B895BB885}"/>
                  </a:ext>
                </a:extLst>
              </p:cNvPr>
              <p:cNvSpPr>
                <a:spLocks noRot="1" noChangeAspect="1" noMove="1" noResize="1" noEditPoints="1" noAdjustHandles="1" noChangeArrowheads="1" noChangeShapeType="1" noTextEdit="1"/>
              </p:cNvSpPr>
              <p:nvPr/>
            </p:nvSpPr>
            <p:spPr>
              <a:xfrm>
                <a:off x="7857466" y="5521115"/>
                <a:ext cx="585417" cy="523220"/>
              </a:xfrm>
              <a:prstGeom prst="rect">
                <a:avLst/>
              </a:prstGeom>
              <a:blipFill>
                <a:blip r:embed="rId12"/>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14668EC7-8D35-424E-A2C0-195E43F8C172}"/>
                  </a:ext>
                </a:extLst>
              </p:cNvPr>
              <p:cNvSpPr/>
              <p:nvPr/>
            </p:nvSpPr>
            <p:spPr>
              <a:xfrm>
                <a:off x="1431440" y="6292587"/>
                <a:ext cx="772969" cy="369332"/>
              </a:xfrm>
              <a:prstGeom prst="rect">
                <a:avLst/>
              </a:prstGeom>
            </p:spPr>
            <p:txBody>
              <a:bodyPr wrap="none">
                <a:spAutoFit/>
              </a:bodyPr>
              <a:lstStyle/>
              <a:p>
                <a:r>
                  <a:rPr lang="en-US" dirty="0"/>
                  <a:t> </a:t>
                </a:r>
                <a14:m>
                  <m:oMath xmlns:m="http://schemas.openxmlformats.org/officeDocument/2006/math">
                    <m:r>
                      <a:rPr lang="en-US" i="1" dirty="0">
                        <a:latin typeface="Cambria Math" panose="02040503050406030204" pitchFamily="18" charset="0"/>
                        <a:sym typeface="Symbol" charset="0"/>
                      </a:rPr>
                      <m:t></m:t>
                    </m:r>
                    <m:r>
                      <a:rPr lang="en-US" i="1" dirty="0">
                        <a:latin typeface="Cambria Math" panose="02040503050406030204" pitchFamily="18" charset="0"/>
                      </a:rPr>
                      <m:t>=1</m:t>
                    </m:r>
                  </m:oMath>
                </a14:m>
                <a:endParaRPr lang="en-SE" dirty="0"/>
              </a:p>
            </p:txBody>
          </p:sp>
        </mc:Choice>
        <mc:Fallback xmlns="">
          <p:sp>
            <p:nvSpPr>
              <p:cNvPr id="14" name="Rectangle 13">
                <a:extLst>
                  <a:ext uri="{FF2B5EF4-FFF2-40B4-BE49-F238E27FC236}">
                    <a16:creationId xmlns:a16="http://schemas.microsoft.com/office/drawing/2014/main" id="{14668EC7-8D35-424E-A2C0-195E43F8C172}"/>
                  </a:ext>
                </a:extLst>
              </p:cNvPr>
              <p:cNvSpPr>
                <a:spLocks noRot="1" noChangeAspect="1" noMove="1" noResize="1" noEditPoints="1" noAdjustHandles="1" noChangeArrowheads="1" noChangeShapeType="1" noTextEdit="1"/>
              </p:cNvSpPr>
              <p:nvPr/>
            </p:nvSpPr>
            <p:spPr>
              <a:xfrm>
                <a:off x="1431440" y="6292587"/>
                <a:ext cx="772969" cy="369332"/>
              </a:xfrm>
              <a:prstGeom prst="rect">
                <a:avLst/>
              </a:prstGeom>
              <a:blipFill>
                <a:blip r:embed="rId13"/>
                <a:stretch>
                  <a:fillRect b="-6557"/>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8EBDFCEE-32DC-4B50-8A6A-B8D8284A5F51}"/>
                  </a:ext>
                </a:extLst>
              </p:cNvPr>
              <p:cNvSpPr/>
              <p:nvPr/>
            </p:nvSpPr>
            <p:spPr>
              <a:xfrm>
                <a:off x="4421496" y="6324600"/>
                <a:ext cx="949299" cy="369332"/>
              </a:xfrm>
              <a:prstGeom prst="rect">
                <a:avLst/>
              </a:prstGeom>
            </p:spPr>
            <p:txBody>
              <a:bodyPr wrap="none">
                <a:spAutoFit/>
              </a:bodyPr>
              <a:lstStyle/>
              <a:p>
                <a:r>
                  <a:rPr lang="en-US" dirty="0"/>
                  <a:t> </a:t>
                </a:r>
                <a14:m>
                  <m:oMath xmlns:m="http://schemas.openxmlformats.org/officeDocument/2006/math">
                    <m:r>
                      <a:rPr lang="en-US" i="1" dirty="0">
                        <a:latin typeface="Cambria Math" panose="02040503050406030204" pitchFamily="18" charset="0"/>
                        <a:sym typeface="Symbol" charset="0"/>
                      </a:rPr>
                      <m:t></m:t>
                    </m:r>
                    <m:r>
                      <a:rPr lang="en-US" i="1" dirty="0">
                        <a:latin typeface="Cambria Math" panose="02040503050406030204" pitchFamily="18" charset="0"/>
                      </a:rPr>
                      <m:t>=</m:t>
                    </m:r>
                    <m:r>
                      <a:rPr lang="en-US" b="0" i="1" dirty="0" smtClean="0">
                        <a:latin typeface="Cambria Math" panose="02040503050406030204" pitchFamily="18" charset="0"/>
                      </a:rPr>
                      <m:t>0.</m:t>
                    </m:r>
                    <m:r>
                      <a:rPr lang="en-US" i="1" dirty="0">
                        <a:latin typeface="Cambria Math" panose="02040503050406030204" pitchFamily="18" charset="0"/>
                      </a:rPr>
                      <m:t>1</m:t>
                    </m:r>
                  </m:oMath>
                </a14:m>
                <a:endParaRPr lang="en-SE" dirty="0"/>
              </a:p>
            </p:txBody>
          </p:sp>
        </mc:Choice>
        <mc:Fallback xmlns="">
          <p:sp>
            <p:nvSpPr>
              <p:cNvPr id="53" name="Rectangle 52">
                <a:extLst>
                  <a:ext uri="{FF2B5EF4-FFF2-40B4-BE49-F238E27FC236}">
                    <a16:creationId xmlns:a16="http://schemas.microsoft.com/office/drawing/2014/main" id="{8EBDFCEE-32DC-4B50-8A6A-B8D8284A5F51}"/>
                  </a:ext>
                </a:extLst>
              </p:cNvPr>
              <p:cNvSpPr>
                <a:spLocks noRot="1" noChangeAspect="1" noMove="1" noResize="1" noEditPoints="1" noAdjustHandles="1" noChangeArrowheads="1" noChangeShapeType="1" noTextEdit="1"/>
              </p:cNvSpPr>
              <p:nvPr/>
            </p:nvSpPr>
            <p:spPr>
              <a:xfrm>
                <a:off x="4421496" y="6324600"/>
                <a:ext cx="949299" cy="369332"/>
              </a:xfrm>
              <a:prstGeom prst="rect">
                <a:avLst/>
              </a:prstGeom>
              <a:blipFill>
                <a:blip r:embed="rId14"/>
                <a:stretch>
                  <a:fillRect b="-6667"/>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61C3D37B-D4DB-4CBA-B3B6-FABE1350A930}"/>
                  </a:ext>
                </a:extLst>
              </p:cNvPr>
              <p:cNvSpPr/>
              <p:nvPr/>
            </p:nvSpPr>
            <p:spPr>
              <a:xfrm>
                <a:off x="7374534" y="6287765"/>
                <a:ext cx="950966" cy="501227"/>
              </a:xfrm>
              <a:prstGeom prst="rect">
                <a:avLst/>
              </a:prstGeom>
            </p:spPr>
            <p:txBody>
              <a:bodyPr wrap="none">
                <a:spAutoFit/>
              </a:bodyPr>
              <a:lstStyle/>
              <a:p>
                <a:r>
                  <a:rPr lang="en-US" dirty="0"/>
                  <a:t> </a:t>
                </a:r>
                <a14:m>
                  <m:oMath xmlns:m="http://schemas.openxmlformats.org/officeDocument/2006/math">
                    <m:r>
                      <a:rPr lang="en-US" i="1" dirty="0">
                        <a:latin typeface="Cambria Math" panose="02040503050406030204" pitchFamily="18" charset="0"/>
                        <a:sym typeface="Symbol" charset="0"/>
                      </a:rPr>
                      <m:t></m:t>
                    </m:r>
                    <m:r>
                      <a:rPr lang="en-US" i="1" dirty="0">
                        <a:latin typeface="Cambria Math" panose="02040503050406030204" pitchFamily="18" charset="0"/>
                      </a:rPr>
                      <m:t>=</m:t>
                    </m:r>
                    <m:f>
                      <m:fPr>
                        <m:ctrlPr>
                          <a:rPr lang="en-US" i="1" dirty="0">
                            <a:latin typeface="Cambria Math" panose="02040503050406030204" pitchFamily="18" charset="0"/>
                          </a:rPr>
                        </m:ctrlPr>
                      </m:fPr>
                      <m:num>
                        <m:r>
                          <a:rPr lang="en-US" i="1" dirty="0">
                            <a:latin typeface="Cambria Math" panose="02040503050406030204" pitchFamily="18" charset="0"/>
                          </a:rPr>
                          <m:t>1</m:t>
                        </m:r>
                      </m:num>
                      <m:den>
                        <m:rad>
                          <m:radPr>
                            <m:degHide m:val="on"/>
                            <m:ctrlPr>
                              <a:rPr lang="en-US" i="1" dirty="0">
                                <a:latin typeface="Cambria Math" panose="02040503050406030204" pitchFamily="18" charset="0"/>
                              </a:rPr>
                            </m:ctrlPr>
                          </m:radPr>
                          <m:deg/>
                          <m:e>
                            <m:r>
                              <a:rPr lang="en-US" i="1" dirty="0">
                                <a:latin typeface="Cambria Math" panose="02040503050406030204" pitchFamily="18" charset="0"/>
                              </a:rPr>
                              <m:t>10</m:t>
                            </m:r>
                          </m:e>
                        </m:rad>
                      </m:den>
                    </m:f>
                  </m:oMath>
                </a14:m>
                <a:endParaRPr lang="en-SE" dirty="0"/>
              </a:p>
            </p:txBody>
          </p:sp>
        </mc:Choice>
        <mc:Fallback xmlns="">
          <p:sp>
            <p:nvSpPr>
              <p:cNvPr id="54" name="Rectangle 53">
                <a:extLst>
                  <a:ext uri="{FF2B5EF4-FFF2-40B4-BE49-F238E27FC236}">
                    <a16:creationId xmlns:a16="http://schemas.microsoft.com/office/drawing/2014/main" id="{61C3D37B-D4DB-4CBA-B3B6-FABE1350A930}"/>
                  </a:ext>
                </a:extLst>
              </p:cNvPr>
              <p:cNvSpPr>
                <a:spLocks noRot="1" noChangeAspect="1" noMove="1" noResize="1" noEditPoints="1" noAdjustHandles="1" noChangeArrowheads="1" noChangeShapeType="1" noTextEdit="1"/>
              </p:cNvSpPr>
              <p:nvPr/>
            </p:nvSpPr>
            <p:spPr>
              <a:xfrm>
                <a:off x="7374534" y="6287765"/>
                <a:ext cx="950966" cy="501227"/>
              </a:xfrm>
              <a:prstGeom prst="rect">
                <a:avLst/>
              </a:prstGeom>
              <a:blipFill>
                <a:blip r:embed="rId15"/>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id="{3A3EF449-2246-4A33-9E4E-4599276BE1F7}"/>
                  </a:ext>
                </a:extLst>
              </p:cNvPr>
              <p:cNvSpPr/>
              <p:nvPr/>
            </p:nvSpPr>
            <p:spPr>
              <a:xfrm>
                <a:off x="7850017" y="5422461"/>
                <a:ext cx="585417" cy="523220"/>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lang="en-US" sz="2800" i="1">
                          <a:solidFill>
                            <a:srgbClr val="000000"/>
                          </a:solidFill>
                          <a:latin typeface="Cambria Math" panose="02040503050406030204" pitchFamily="18" charset="0"/>
                        </a:rPr>
                        <m:t>←</m:t>
                      </m:r>
                    </m:oMath>
                  </m:oMathPara>
                </a14:m>
                <a:endParaRPr lang="en-SE" sz="2800" dirty="0">
                  <a:solidFill>
                    <a:srgbClr val="000000"/>
                  </a:solidFill>
                </a:endParaRPr>
              </a:p>
            </p:txBody>
          </p:sp>
        </mc:Choice>
        <mc:Fallback xmlns="">
          <p:sp>
            <p:nvSpPr>
              <p:cNvPr id="56" name="Rectangle 55">
                <a:extLst>
                  <a:ext uri="{FF2B5EF4-FFF2-40B4-BE49-F238E27FC236}">
                    <a16:creationId xmlns:a16="http://schemas.microsoft.com/office/drawing/2014/main" id="{3A3EF449-2246-4A33-9E4E-4599276BE1F7}"/>
                  </a:ext>
                </a:extLst>
              </p:cNvPr>
              <p:cNvSpPr>
                <a:spLocks noRot="1" noChangeAspect="1" noMove="1" noResize="1" noEditPoints="1" noAdjustHandles="1" noChangeArrowheads="1" noChangeShapeType="1" noTextEdit="1"/>
              </p:cNvSpPr>
              <p:nvPr/>
            </p:nvSpPr>
            <p:spPr>
              <a:xfrm>
                <a:off x="7850017" y="5422461"/>
                <a:ext cx="585417" cy="523220"/>
              </a:xfrm>
              <a:prstGeom prst="rect">
                <a:avLst/>
              </a:prstGeom>
              <a:blipFill>
                <a:blip r:embed="rId16"/>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6315C993-CDDE-4F0A-9D43-C987CDA490DF}"/>
                  </a:ext>
                </a:extLst>
              </p:cNvPr>
              <p:cNvSpPr/>
              <p:nvPr/>
            </p:nvSpPr>
            <p:spPr>
              <a:xfrm>
                <a:off x="4968852" y="5512998"/>
                <a:ext cx="58541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SE" sz="2800" dirty="0"/>
              </a:p>
            </p:txBody>
          </p:sp>
        </mc:Choice>
        <mc:Fallback xmlns="">
          <p:sp>
            <p:nvSpPr>
              <p:cNvPr id="40" name="Rectangle 39">
                <a:extLst>
                  <a:ext uri="{FF2B5EF4-FFF2-40B4-BE49-F238E27FC236}">
                    <a16:creationId xmlns:a16="http://schemas.microsoft.com/office/drawing/2014/main" id="{6315C993-CDDE-4F0A-9D43-C987CDA490DF}"/>
                  </a:ext>
                </a:extLst>
              </p:cNvPr>
              <p:cNvSpPr>
                <a:spLocks noRot="1" noChangeAspect="1" noMove="1" noResize="1" noEditPoints="1" noAdjustHandles="1" noChangeArrowheads="1" noChangeShapeType="1" noTextEdit="1"/>
              </p:cNvSpPr>
              <p:nvPr/>
            </p:nvSpPr>
            <p:spPr>
              <a:xfrm>
                <a:off x="4968852" y="5512998"/>
                <a:ext cx="585417" cy="523220"/>
              </a:xfrm>
              <a:prstGeom prst="rect">
                <a:avLst/>
              </a:prstGeom>
              <a:blipFill>
                <a:blip r:embed="rId18"/>
                <a:stretch>
                  <a:fillRect/>
                </a:stretch>
              </a:blipFill>
            </p:spPr>
            <p:txBody>
              <a:bodyPr/>
              <a:lstStyle/>
              <a:p>
                <a:r>
                  <a:rPr lang="en-SE">
                    <a:noFill/>
                  </a:rPr>
                  <a:t> </a:t>
                </a:r>
              </a:p>
            </p:txBody>
          </p:sp>
        </mc:Fallback>
      </mc:AlternateContent>
    </p:spTree>
    <p:extLst>
      <p:ext uri="{BB962C8B-B14F-4D97-AF65-F5344CB8AC3E}">
        <p14:creationId xmlns:p14="http://schemas.microsoft.com/office/powerpoint/2010/main" val="1635755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A8969-0F33-4135-93BA-4D927CBB9617}"/>
              </a:ext>
            </a:extLst>
          </p:cNvPr>
          <p:cNvSpPr>
            <a:spLocks noGrp="1"/>
          </p:cNvSpPr>
          <p:nvPr>
            <p:ph type="title"/>
          </p:nvPr>
        </p:nvSpPr>
        <p:spPr/>
        <p:txBody>
          <a:bodyPr/>
          <a:lstStyle/>
          <a:p>
            <a:r>
              <a:rPr lang="en-US" dirty="0"/>
              <a:t>The Big Picture</a:t>
            </a:r>
            <a:endParaRPr lang="en-SE" dirty="0"/>
          </a:p>
        </p:txBody>
      </p:sp>
      <p:sp>
        <p:nvSpPr>
          <p:cNvPr id="4" name="Slide Number Placeholder 3">
            <a:extLst>
              <a:ext uri="{FF2B5EF4-FFF2-40B4-BE49-F238E27FC236}">
                <a16:creationId xmlns:a16="http://schemas.microsoft.com/office/drawing/2014/main" id="{69E2BA40-6DEA-4CB1-97F6-47BA0E325EF4}"/>
              </a:ext>
            </a:extLst>
          </p:cNvPr>
          <p:cNvSpPr>
            <a:spLocks noGrp="1"/>
          </p:cNvSpPr>
          <p:nvPr>
            <p:ph type="sldNum" sz="quarter" idx="12"/>
          </p:nvPr>
        </p:nvSpPr>
        <p:spPr/>
        <p:txBody>
          <a:bodyPr/>
          <a:lstStyle/>
          <a:p>
            <a:pPr>
              <a:defRPr/>
            </a:pPr>
            <a:fld id="{F57F456A-00AF-44E6-8D70-638C0D0130FF}" type="slidenum">
              <a:rPr lang="en-US" altLang="zh-CN" smtClean="0"/>
              <a:pPr>
                <a:defRPr/>
              </a:pPr>
              <a:t>15</a:t>
            </a:fld>
            <a:endParaRPr lang="en-US" altLang="zh-CN"/>
          </a:p>
        </p:txBody>
      </p:sp>
      <mc:AlternateContent xmlns:mc="http://schemas.openxmlformats.org/markup-compatibility/2006" xmlns:a14="http://schemas.microsoft.com/office/drawing/2010/main">
        <mc:Choice Requires="a14">
          <p:graphicFrame>
            <p:nvGraphicFramePr>
              <p:cNvPr id="6" name="Table 4">
                <a:extLst>
                  <a:ext uri="{FF2B5EF4-FFF2-40B4-BE49-F238E27FC236}">
                    <a16:creationId xmlns:a16="http://schemas.microsoft.com/office/drawing/2014/main" id="{7F714ECE-1B65-4E4D-91B2-98FE81FA1A89}"/>
                  </a:ext>
                </a:extLst>
              </p:cNvPr>
              <p:cNvGraphicFramePr>
                <a:graphicFrameLocks/>
              </p:cNvGraphicFramePr>
              <p:nvPr>
                <p:extLst>
                  <p:ext uri="{D42A27DB-BD31-4B8C-83A1-F6EECF244321}">
                    <p14:modId xmlns:p14="http://schemas.microsoft.com/office/powerpoint/2010/main" val="4156454876"/>
                  </p:ext>
                </p:extLst>
              </p:nvPr>
            </p:nvGraphicFramePr>
            <p:xfrm>
              <a:off x="175084" y="1314335"/>
              <a:ext cx="8793832" cy="5398897"/>
            </p:xfrm>
            <a:graphic>
              <a:graphicData uri="http://schemas.openxmlformats.org/drawingml/2006/table">
                <a:tbl>
                  <a:tblPr firstRow="1" bandRow="1"/>
                  <a:tblGrid>
                    <a:gridCol w="2415716">
                      <a:extLst>
                        <a:ext uri="{9D8B030D-6E8A-4147-A177-3AD203B41FA5}">
                          <a16:colId xmlns:a16="http://schemas.microsoft.com/office/drawing/2014/main" val="2754147182"/>
                        </a:ext>
                      </a:extLst>
                    </a:gridCol>
                    <a:gridCol w="1981200">
                      <a:extLst>
                        <a:ext uri="{9D8B030D-6E8A-4147-A177-3AD203B41FA5}">
                          <a16:colId xmlns:a16="http://schemas.microsoft.com/office/drawing/2014/main" val="3033637932"/>
                        </a:ext>
                      </a:extLst>
                    </a:gridCol>
                    <a:gridCol w="1752600">
                      <a:extLst>
                        <a:ext uri="{9D8B030D-6E8A-4147-A177-3AD203B41FA5}">
                          <a16:colId xmlns:a16="http://schemas.microsoft.com/office/drawing/2014/main" val="2309157356"/>
                        </a:ext>
                      </a:extLst>
                    </a:gridCol>
                    <a:gridCol w="2644316">
                      <a:extLst>
                        <a:ext uri="{9D8B030D-6E8A-4147-A177-3AD203B41FA5}">
                          <a16:colId xmlns:a16="http://schemas.microsoft.com/office/drawing/2014/main" val="3222467121"/>
                        </a:ext>
                      </a:extLst>
                    </a:gridCol>
                  </a:tblGrid>
                  <a:tr h="66686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dirty="0"/>
                            <a:t>Problem</a:t>
                          </a:r>
                          <a:endParaRPr lang="en-SE"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dirty="0"/>
                            <a:t>Bellman Equation</a:t>
                          </a:r>
                          <a:endParaRPr lang="en-SE"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dirty="0"/>
                            <a:t>Algo (known MDP)</a:t>
                          </a:r>
                          <a:endParaRPr lang="en-SE"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Algo (unknown MDP, sample-based)</a:t>
                          </a:r>
                          <a:endParaRPr lang="en-SE"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764793615"/>
                      </a:ext>
                    </a:extLst>
                  </a:tr>
                  <a:tr h="62415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t>Prediction (compute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e>
                              </m:d>
                            </m:oMath>
                          </a14:m>
                          <a:r>
                            <a:rPr lang="en-US" dirty="0"/>
                            <a:t>)</a:t>
                          </a:r>
                          <a:endParaRPr lang="en-SE"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t>Bellman Exp. Equation for </a:t>
                          </a:r>
                          <a14:m>
                            <m:oMath xmlns:m="http://schemas.openxmlformats.org/officeDocument/2006/math">
                              <m:r>
                                <a:rPr lang="en-US" b="0" i="1" dirty="0" smtClean="0">
                                  <a:latin typeface="Cambria Math" panose="02040503050406030204" pitchFamily="18" charset="0"/>
                                </a:rPr>
                                <m:t>𝑣</m:t>
                              </m:r>
                            </m:oMath>
                          </a14:m>
                          <a:endParaRPr lang="en-SE"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t>Policy Evaluation (PE)</a:t>
                          </a:r>
                          <a:endParaRPr lang="en-SE"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MC Prediction, </a:t>
                          </a:r>
                          <a:r>
                            <a:rPr lang="en-US" dirty="0"/>
                            <a:t>TD/TD(</a:t>
                          </a:r>
                          <a14:m>
                            <m:oMath xmlns:m="http://schemas.openxmlformats.org/officeDocument/2006/math">
                              <m:r>
                                <a:rPr lang="en-US" b="0" i="1" smtClean="0">
                                  <a:latin typeface="Cambria Math" panose="02040503050406030204" pitchFamily="18" charset="0"/>
                                </a:rPr>
                                <m:t>𝜆</m:t>
                              </m:r>
                            </m:oMath>
                          </a14:m>
                          <a:r>
                            <a:rPr lang="en-US" dirty="0"/>
                            <a:t>)</a:t>
                          </a:r>
                          <a:r>
                            <a:rPr lang="en-US" baseline="0" dirty="0"/>
                            <a:t> </a:t>
                          </a:r>
                          <a:r>
                            <a:rPr lang="en-US" dirty="0"/>
                            <a:t>(on-policy)</a:t>
                          </a:r>
                          <a:endParaRPr lang="en-SE"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87779496"/>
                      </a:ext>
                    </a:extLst>
                  </a:tr>
                  <a:tr h="115915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b="0" dirty="0"/>
                            <a:t>Control</a:t>
                          </a:r>
                          <a:r>
                            <a:rPr lang="en-US" b="0" baseline="0" dirty="0"/>
                            <a:t> (compute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e>
                              </m:d>
                            </m:oMath>
                          </a14:m>
                          <a:r>
                            <a:rPr lang="en-US" dirty="0"/>
                            <a:t>, then </a:t>
                          </a:r>
                          <a14:m>
                            <m:oMath xmlns:m="http://schemas.openxmlformats.org/officeDocument/2006/math">
                              <m:r>
                                <a:rPr lang="en-US" b="0" i="1" baseline="0" smtClean="0">
                                  <a:latin typeface="Cambria Math" panose="02040503050406030204" pitchFamily="18" charset="0"/>
                                </a:rPr>
                                <m:t>𝜋</m:t>
                              </m:r>
                              <m:d>
                                <m:dPr>
                                  <m:ctrlPr>
                                    <a:rPr lang="en-US" b="0" i="1" baseline="0" smtClean="0">
                                      <a:latin typeface="Cambria Math" panose="02040503050406030204" pitchFamily="18" charset="0"/>
                                    </a:rPr>
                                  </m:ctrlPr>
                                </m:dPr>
                                <m:e>
                                  <m:r>
                                    <a:rPr lang="en-US" b="0" i="1" baseline="0" smtClean="0">
                                      <a:latin typeface="Cambria Math" panose="02040503050406030204" pitchFamily="18" charset="0"/>
                                    </a:rPr>
                                    <m:t>𝑠</m:t>
                                  </m:r>
                                </m:e>
                              </m:d>
                              <m:r>
                                <a:rPr lang="en-US" b="0" i="1" baseline="0" smtClean="0">
                                  <a:latin typeface="Cambria Math" panose="02040503050406030204" pitchFamily="18" charset="0"/>
                                </a:rPr>
                                <m:t>=</m:t>
                              </m:r>
                              <m:func>
                                <m:funcPr>
                                  <m:ctrlPr>
                                    <a:rPr lang="en-US" b="0" i="1" baseline="0" smtClean="0">
                                      <a:latin typeface="Cambria Math" panose="02040503050406030204" pitchFamily="18" charset="0"/>
                                    </a:rPr>
                                  </m:ctrlPr>
                                </m:funcPr>
                                <m:fName>
                                  <m:limLow>
                                    <m:limLowPr>
                                      <m:ctrlPr>
                                        <a:rPr lang="en-US" b="0" i="1" baseline="0" smtClean="0">
                                          <a:latin typeface="Cambria Math" panose="02040503050406030204" pitchFamily="18" charset="0"/>
                                        </a:rPr>
                                      </m:ctrlPr>
                                    </m:limLowPr>
                                    <m:e>
                                      <m:r>
                                        <m:rPr>
                                          <m:sty m:val="p"/>
                                        </m:rPr>
                                        <a:rPr lang="en-US" b="0" i="0" baseline="0" smtClean="0">
                                          <a:latin typeface="Cambria Math" panose="02040503050406030204" pitchFamily="18" charset="0"/>
                                        </a:rPr>
                                        <m:t>argmax</m:t>
                                      </m:r>
                                    </m:e>
                                    <m:lim>
                                      <m:r>
                                        <a:rPr lang="en-US" b="0" i="1" baseline="0" smtClean="0">
                                          <a:latin typeface="Cambria Math" panose="02040503050406030204" pitchFamily="18" charset="0"/>
                                        </a:rPr>
                                        <m:t>𝑎</m:t>
                                      </m:r>
                                    </m:lim>
                                  </m:limLow>
                                </m:fName>
                                <m:e>
                                  <m:r>
                                    <a:rPr lang="en-US" b="0" i="1" baseline="0" smtClean="0">
                                      <a:latin typeface="Cambria Math" panose="02040503050406030204" pitchFamily="18" charset="0"/>
                                    </a:rPr>
                                    <m:t>𝑞</m:t>
                                  </m:r>
                                  <m:r>
                                    <a:rPr lang="en-US" b="0" i="1" baseline="0" smtClean="0">
                                      <a:latin typeface="Cambria Math" panose="02040503050406030204" pitchFamily="18" charset="0"/>
                                    </a:rPr>
                                    <m:t>(</m:t>
                                  </m:r>
                                  <m:r>
                                    <a:rPr lang="en-US" b="0" i="1" baseline="0" smtClean="0">
                                      <a:latin typeface="Cambria Math" panose="02040503050406030204" pitchFamily="18" charset="0"/>
                                    </a:rPr>
                                    <m:t>𝑠</m:t>
                                  </m:r>
                                  <m:r>
                                    <a:rPr lang="en-US" b="0" i="1" baseline="0" smtClean="0">
                                      <a:latin typeface="Cambria Math" panose="02040503050406030204" pitchFamily="18" charset="0"/>
                                    </a:rPr>
                                    <m:t>,</m:t>
                                  </m:r>
                                  <m:r>
                                    <a:rPr lang="en-US" b="0" i="1" baseline="0" smtClean="0">
                                      <a:latin typeface="Cambria Math" panose="02040503050406030204" pitchFamily="18" charset="0"/>
                                    </a:rPr>
                                    <m:t>𝑎</m:t>
                                  </m:r>
                                  <m:r>
                                    <a:rPr lang="en-US" b="0" i="1" baseline="0" smtClean="0">
                                      <a:latin typeface="Cambria Math" panose="02040503050406030204" pitchFamily="18" charset="0"/>
                                    </a:rPr>
                                    <m:t>)</m:t>
                                  </m:r>
                                </m:e>
                              </m:func>
                            </m:oMath>
                          </a14:m>
                          <a:r>
                            <a:rPr lang="en-US" dirty="0"/>
                            <a:t>) for known MDP</a:t>
                          </a:r>
                          <a:endParaRPr lang="en-SE"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t>Bellman Exp. Equation for </a:t>
                          </a:r>
                          <a14:m>
                            <m:oMath xmlns:m="http://schemas.openxmlformats.org/officeDocument/2006/math">
                              <m:r>
                                <a:rPr lang="en-US" b="0" i="1" dirty="0" smtClean="0">
                                  <a:latin typeface="Cambria Math" panose="02040503050406030204" pitchFamily="18" charset="0"/>
                                </a:rPr>
                                <m:t>𝑣</m:t>
                              </m:r>
                            </m:oMath>
                          </a14:m>
                          <a:r>
                            <a:rPr lang="en-US" dirty="0"/>
                            <a:t> + Greedy Policy Improvement (GPI)</a:t>
                          </a:r>
                          <a:endParaRPr lang="en-SE"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Policy Iteration (PI=PE+GPI)</a:t>
                          </a:r>
                          <a:endParaRPr lang="en-SE"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solidFill>
                                <a:schemeClr val="bg2"/>
                              </a:solidFill>
                            </a:rPr>
                            <a:t>Cannot do GPI, since cannot get </a:t>
                          </a:r>
                          <a14:m>
                            <m:oMath xmlns:m="http://schemas.openxmlformats.org/officeDocument/2006/math">
                              <m:r>
                                <a:rPr lang="en-US" b="0" i="1" baseline="0" smtClean="0">
                                  <a:solidFill>
                                    <a:schemeClr val="bg2"/>
                                  </a:solidFill>
                                  <a:latin typeface="Cambria Math" panose="02040503050406030204" pitchFamily="18" charset="0"/>
                                </a:rPr>
                                <m:t>𝑄</m:t>
                              </m:r>
                              <m:r>
                                <a:rPr lang="en-US" b="0" i="1" baseline="0" smtClean="0">
                                  <a:solidFill>
                                    <a:schemeClr val="bg2"/>
                                  </a:solidFill>
                                  <a:latin typeface="Cambria Math" panose="02040503050406030204" pitchFamily="18" charset="0"/>
                                </a:rPr>
                                <m:t>(</m:t>
                              </m:r>
                              <m:r>
                                <a:rPr lang="en-US" b="0" i="1" baseline="0" smtClean="0">
                                  <a:solidFill>
                                    <a:schemeClr val="bg2"/>
                                  </a:solidFill>
                                  <a:latin typeface="Cambria Math" panose="02040503050406030204" pitchFamily="18" charset="0"/>
                                </a:rPr>
                                <m:t>𝑠</m:t>
                              </m:r>
                              <m:r>
                                <a:rPr lang="en-US" b="0" i="1" baseline="0" smtClean="0">
                                  <a:solidFill>
                                    <a:schemeClr val="bg2"/>
                                  </a:solidFill>
                                  <a:latin typeface="Cambria Math" panose="02040503050406030204" pitchFamily="18" charset="0"/>
                                </a:rPr>
                                <m:t>,</m:t>
                              </m:r>
                              <m:r>
                                <a:rPr lang="en-US" b="0" i="1" baseline="0" smtClean="0">
                                  <a:solidFill>
                                    <a:schemeClr val="bg2"/>
                                  </a:solidFill>
                                  <a:latin typeface="Cambria Math" panose="02040503050406030204" pitchFamily="18" charset="0"/>
                                </a:rPr>
                                <m:t>𝑎</m:t>
                              </m:r>
                              <m:r>
                                <a:rPr lang="en-US" b="0" i="1" baseline="0" smtClean="0">
                                  <a:solidFill>
                                    <a:schemeClr val="bg2"/>
                                  </a:solidFill>
                                  <a:latin typeface="Cambria Math" panose="02040503050406030204" pitchFamily="18" charset="0"/>
                                </a:rPr>
                                <m:t>)</m:t>
                              </m:r>
                            </m:oMath>
                          </a14:m>
                          <a:r>
                            <a:rPr lang="en-US" dirty="0">
                              <a:solidFill>
                                <a:schemeClr val="bg2"/>
                              </a:solidFill>
                            </a:rPr>
                            <a:t> from </a:t>
                          </a:r>
                          <a14:m>
                            <m:oMath xmlns:m="http://schemas.openxmlformats.org/officeDocument/2006/math">
                              <m:r>
                                <a:rPr lang="en-US" b="0" i="1" smtClean="0">
                                  <a:solidFill>
                                    <a:schemeClr val="bg2"/>
                                  </a:solidFill>
                                  <a:latin typeface="Cambria Math" panose="02040503050406030204" pitchFamily="18" charset="0"/>
                                </a:rPr>
                                <m:t>𝑉</m:t>
                              </m:r>
                              <m:r>
                                <a:rPr lang="en-US" b="0" i="1" smtClean="0">
                                  <a:solidFill>
                                    <a:schemeClr val="bg2"/>
                                  </a:solidFill>
                                  <a:latin typeface="Cambria Math" panose="02040503050406030204" pitchFamily="18" charset="0"/>
                                </a:rPr>
                                <m:t>(</m:t>
                              </m:r>
                              <m:r>
                                <a:rPr lang="en-US" b="0" i="1" smtClean="0">
                                  <a:solidFill>
                                    <a:schemeClr val="bg2"/>
                                  </a:solidFill>
                                  <a:latin typeface="Cambria Math" panose="02040503050406030204" pitchFamily="18" charset="0"/>
                                </a:rPr>
                                <m:t>𝑠</m:t>
                              </m:r>
                              <m:r>
                                <a:rPr lang="en-US" b="0" i="1" smtClean="0">
                                  <a:solidFill>
                                    <a:schemeClr val="bg2"/>
                                  </a:solidFill>
                                  <a:latin typeface="Cambria Math" panose="02040503050406030204" pitchFamily="18" charset="0"/>
                                </a:rPr>
                                <m:t>)</m:t>
                              </m:r>
                            </m:oMath>
                          </a14:m>
                          <a:r>
                            <a:rPr lang="en-US" dirty="0">
                              <a:solidFill>
                                <a:schemeClr val="bg2"/>
                              </a:solidFill>
                            </a:rPr>
                            <a:t> without MDP</a:t>
                          </a:r>
                          <a:endParaRPr lang="en-SE" dirty="0">
                            <a:solidFill>
                              <a:schemeClr val="bg2"/>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621265547"/>
                      </a:ext>
                    </a:extLst>
                  </a:tr>
                  <a:tr h="10210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b="0" dirty="0"/>
                            <a:t>Control (compute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e>
                              </m:d>
                            </m:oMath>
                          </a14:m>
                          <a:r>
                            <a:rPr lang="en-US" dirty="0"/>
                            <a:t>, then </a:t>
                          </a:r>
                          <a14:m>
                            <m:oMath xmlns:m="http://schemas.openxmlformats.org/officeDocument/2006/math">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𝜋</m:t>
                                  </m:r>
                                </m:e>
                                <m:sup>
                                  <m:r>
                                    <a:rPr lang="en-US" b="0" i="1" baseline="0" smtClean="0">
                                      <a:latin typeface="Cambria Math" panose="02040503050406030204" pitchFamily="18" charset="0"/>
                                    </a:rPr>
                                    <m:t>∗</m:t>
                                  </m:r>
                                </m:sup>
                              </m:sSup>
                              <m:d>
                                <m:dPr>
                                  <m:ctrlPr>
                                    <a:rPr lang="en-US" b="0" i="1" baseline="0" smtClean="0">
                                      <a:latin typeface="Cambria Math" panose="02040503050406030204" pitchFamily="18" charset="0"/>
                                    </a:rPr>
                                  </m:ctrlPr>
                                </m:dPr>
                                <m:e>
                                  <m:r>
                                    <a:rPr lang="en-US" b="0" i="1" baseline="0" smtClean="0">
                                      <a:latin typeface="Cambria Math" panose="02040503050406030204" pitchFamily="18" charset="0"/>
                                    </a:rPr>
                                    <m:t>𝑠</m:t>
                                  </m:r>
                                </m:e>
                              </m:d>
                              <m:r>
                                <a:rPr lang="en-US" b="0" i="1" baseline="0" smtClean="0">
                                  <a:latin typeface="Cambria Math" panose="02040503050406030204" pitchFamily="18" charset="0"/>
                                </a:rPr>
                                <m:t>=</m:t>
                              </m:r>
                              <m:func>
                                <m:funcPr>
                                  <m:ctrlPr>
                                    <a:rPr lang="en-US" b="0" i="1" baseline="0" smtClean="0">
                                      <a:latin typeface="Cambria Math" panose="02040503050406030204" pitchFamily="18" charset="0"/>
                                    </a:rPr>
                                  </m:ctrlPr>
                                </m:funcPr>
                                <m:fName>
                                  <m:limLow>
                                    <m:limLowPr>
                                      <m:ctrlPr>
                                        <a:rPr lang="en-US" b="0" i="1" baseline="0" smtClean="0">
                                          <a:latin typeface="Cambria Math" panose="02040503050406030204" pitchFamily="18" charset="0"/>
                                        </a:rPr>
                                      </m:ctrlPr>
                                    </m:limLowPr>
                                    <m:e>
                                      <m:r>
                                        <m:rPr>
                                          <m:sty m:val="p"/>
                                        </m:rPr>
                                        <a:rPr lang="en-US" b="0" i="0" baseline="0" smtClean="0">
                                          <a:latin typeface="Cambria Math" panose="02040503050406030204" pitchFamily="18" charset="0"/>
                                        </a:rPr>
                                        <m:t>argmax</m:t>
                                      </m:r>
                                    </m:e>
                                    <m:lim>
                                      <m:r>
                                        <a:rPr lang="en-US" b="0" i="1" baseline="0" smtClean="0">
                                          <a:latin typeface="Cambria Math" panose="02040503050406030204" pitchFamily="18" charset="0"/>
                                        </a:rPr>
                                        <m:t>𝑎</m:t>
                                      </m:r>
                                    </m:lim>
                                  </m:limLow>
                                </m:fName>
                                <m:e>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𝑞</m:t>
                                      </m:r>
                                    </m:e>
                                    <m:sub>
                                      <m:r>
                                        <a:rPr lang="en-US" b="0" i="1" baseline="0" smtClean="0">
                                          <a:latin typeface="Cambria Math" panose="02040503050406030204" pitchFamily="18" charset="0"/>
                                        </a:rPr>
                                        <m:t>∗</m:t>
                                      </m:r>
                                    </m:sub>
                                  </m:sSub>
                                  <m:r>
                                    <a:rPr lang="en-US" b="0" i="1" baseline="0" smtClean="0">
                                      <a:latin typeface="Cambria Math" panose="02040503050406030204" pitchFamily="18" charset="0"/>
                                    </a:rPr>
                                    <m:t>(</m:t>
                                  </m:r>
                                  <m:r>
                                    <a:rPr lang="en-US" b="0" i="1" baseline="0" smtClean="0">
                                      <a:latin typeface="Cambria Math" panose="02040503050406030204" pitchFamily="18" charset="0"/>
                                    </a:rPr>
                                    <m:t>𝑠</m:t>
                                  </m:r>
                                  <m:r>
                                    <a:rPr lang="en-US" b="0" i="1" baseline="0" smtClean="0">
                                      <a:latin typeface="Cambria Math" panose="02040503050406030204" pitchFamily="18" charset="0"/>
                                    </a:rPr>
                                    <m:t>,</m:t>
                                  </m:r>
                                  <m:r>
                                    <a:rPr lang="en-US" b="0" i="1" baseline="0" smtClean="0">
                                      <a:latin typeface="Cambria Math" panose="02040503050406030204" pitchFamily="18" charset="0"/>
                                    </a:rPr>
                                    <m:t>𝑎</m:t>
                                  </m:r>
                                  <m:r>
                                    <a:rPr lang="en-US" b="0" i="1" baseline="0" smtClean="0">
                                      <a:latin typeface="Cambria Math" panose="02040503050406030204" pitchFamily="18" charset="0"/>
                                    </a:rPr>
                                    <m:t>)</m:t>
                                  </m:r>
                                </m:e>
                              </m:func>
                            </m:oMath>
                          </a14:m>
                          <a:r>
                            <a:rPr lang="en-US" dirty="0"/>
                            <a:t>) for known MDP</a:t>
                          </a:r>
                          <a:endParaRPr lang="en-SE"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t>Bellman Opt. Equation for </a:t>
                          </a:r>
                          <a14:m>
                            <m:oMath xmlns:m="http://schemas.openxmlformats.org/officeDocument/2006/math">
                              <m:r>
                                <a:rPr lang="en-US" b="0" i="1" dirty="0" smtClean="0">
                                  <a:latin typeface="Cambria Math" panose="02040503050406030204" pitchFamily="18" charset="0"/>
                                </a:rPr>
                                <m:t>𝑣</m:t>
                              </m:r>
                            </m:oMath>
                          </a14:m>
                          <a:endParaRPr lang="en-SE"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Value Iteration (VI) (a form of Generalized PI)</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solidFill>
                                <a:schemeClr val="bg2"/>
                              </a:solidFill>
                            </a:rPr>
                            <a:t>Cannot compute </a:t>
                          </a:r>
                          <a14:m>
                            <m:oMath xmlns:m="http://schemas.openxmlformats.org/officeDocument/2006/math">
                              <m:sSup>
                                <m:sSupPr>
                                  <m:ctrlPr>
                                    <a:rPr lang="en-US" b="0" i="1" dirty="0" smtClean="0">
                                      <a:solidFill>
                                        <a:schemeClr val="bg2"/>
                                      </a:solidFill>
                                      <a:latin typeface="Cambria Math" panose="02040503050406030204" pitchFamily="18" charset="0"/>
                                    </a:rPr>
                                  </m:ctrlPr>
                                </m:sSupPr>
                                <m:e>
                                  <m:r>
                                    <a:rPr lang="en-US" i="1" dirty="0" smtClean="0">
                                      <a:solidFill>
                                        <a:schemeClr val="bg2"/>
                                      </a:solidFill>
                                      <a:latin typeface="Cambria Math" panose="02040503050406030204" pitchFamily="18" charset="0"/>
                                    </a:rPr>
                                    <m:t>𝑉</m:t>
                                  </m:r>
                                </m:e>
                                <m:sup>
                                  <m:r>
                                    <a:rPr lang="en-US" b="0" i="1" dirty="0" smtClean="0">
                                      <a:solidFill>
                                        <a:schemeClr val="bg2"/>
                                      </a:solidFill>
                                      <a:latin typeface="Cambria Math" panose="02040503050406030204" pitchFamily="18" charset="0"/>
                                    </a:rPr>
                                    <m:t>∗</m:t>
                                  </m:r>
                                </m:sup>
                              </m:sSup>
                              <m:r>
                                <a:rPr lang="en-US" i="1" dirty="0" smtClean="0">
                                  <a:solidFill>
                                    <a:schemeClr val="bg2"/>
                                  </a:solidFill>
                                  <a:latin typeface="Cambria Math" panose="02040503050406030204" pitchFamily="18" charset="0"/>
                                </a:rPr>
                                <m:t>(</m:t>
                              </m:r>
                              <m:r>
                                <a:rPr lang="en-US" i="1" dirty="0" smtClean="0">
                                  <a:solidFill>
                                    <a:schemeClr val="bg2"/>
                                  </a:solidFill>
                                  <a:latin typeface="Cambria Math" panose="02040503050406030204" pitchFamily="18" charset="0"/>
                                </a:rPr>
                                <m:t>𝑠</m:t>
                              </m:r>
                              <m:r>
                                <a:rPr lang="en-US" i="1" dirty="0" smtClean="0">
                                  <a:solidFill>
                                    <a:schemeClr val="bg2"/>
                                  </a:solidFill>
                                  <a:latin typeface="Cambria Math" panose="02040503050406030204" pitchFamily="18" charset="0"/>
                                </a:rPr>
                                <m:t>)</m:t>
                              </m:r>
                            </m:oMath>
                          </a14:m>
                          <a:r>
                            <a:rPr lang="en-US" dirty="0">
                              <a:solidFill>
                                <a:schemeClr val="bg2"/>
                              </a:solidFill>
                            </a:rPr>
                            <a:t>  w. sample-based method due to </a:t>
                          </a:r>
                          <a14:m>
                            <m:oMath xmlns:m="http://schemas.openxmlformats.org/officeDocument/2006/math">
                              <m:limLow>
                                <m:limLowPr>
                                  <m:ctrlPr>
                                    <a:rPr lang="en-US" b="0" i="1" dirty="0" smtClean="0">
                                      <a:solidFill>
                                        <a:schemeClr val="bg2"/>
                                      </a:solidFill>
                                      <a:latin typeface="Cambria Math" panose="02040503050406030204" pitchFamily="18" charset="0"/>
                                    </a:rPr>
                                  </m:ctrlPr>
                                </m:limLowPr>
                                <m:e>
                                  <m:r>
                                    <m:rPr>
                                      <m:sty m:val="p"/>
                                    </m:rPr>
                                    <a:rPr lang="en-US" i="0" dirty="0" smtClean="0">
                                      <a:solidFill>
                                        <a:schemeClr val="bg2"/>
                                      </a:solidFill>
                                      <a:latin typeface="Cambria Math" panose="02040503050406030204" pitchFamily="18" charset="0"/>
                                    </a:rPr>
                                    <m:t>max</m:t>
                                  </m:r>
                                </m:e>
                                <m:lim>
                                  <m:r>
                                    <a:rPr lang="en-US" b="0" i="1" dirty="0" smtClean="0">
                                      <a:solidFill>
                                        <a:schemeClr val="bg2"/>
                                      </a:solidFill>
                                      <a:latin typeface="Cambria Math" panose="02040503050406030204" pitchFamily="18" charset="0"/>
                                    </a:rPr>
                                    <m:t>𝑎</m:t>
                                  </m:r>
                                </m:lim>
                              </m:limLow>
                            </m:oMath>
                          </a14:m>
                          <a:r>
                            <a:rPr lang="en-US" dirty="0">
                              <a:solidFill>
                                <a:schemeClr val="bg2"/>
                              </a:solidFill>
                            </a:rPr>
                            <a:t> in front; cannot get </a:t>
                          </a:r>
                          <a14:m>
                            <m:oMath xmlns:m="http://schemas.openxmlformats.org/officeDocument/2006/math">
                              <m:r>
                                <a:rPr lang="en-US" b="0" i="1" baseline="0" smtClean="0">
                                  <a:solidFill>
                                    <a:schemeClr val="bg2"/>
                                  </a:solidFill>
                                  <a:latin typeface="Cambria Math" panose="02040503050406030204" pitchFamily="18" charset="0"/>
                                </a:rPr>
                                <m:t>𝑄</m:t>
                              </m:r>
                              <m:r>
                                <a:rPr lang="en-US" b="0" i="1" baseline="0" smtClean="0">
                                  <a:solidFill>
                                    <a:schemeClr val="bg2"/>
                                  </a:solidFill>
                                  <a:latin typeface="Cambria Math" panose="02040503050406030204" pitchFamily="18" charset="0"/>
                                </a:rPr>
                                <m:t>(</m:t>
                              </m:r>
                              <m:r>
                                <a:rPr lang="en-US" b="0" i="1" baseline="0" smtClean="0">
                                  <a:solidFill>
                                    <a:schemeClr val="bg2"/>
                                  </a:solidFill>
                                  <a:latin typeface="Cambria Math" panose="02040503050406030204" pitchFamily="18" charset="0"/>
                                </a:rPr>
                                <m:t>𝑠</m:t>
                              </m:r>
                              <m:r>
                                <a:rPr lang="en-US" b="0" i="1" baseline="0" smtClean="0">
                                  <a:solidFill>
                                    <a:schemeClr val="bg2"/>
                                  </a:solidFill>
                                  <a:latin typeface="Cambria Math" panose="02040503050406030204" pitchFamily="18" charset="0"/>
                                </a:rPr>
                                <m:t>,</m:t>
                              </m:r>
                              <m:r>
                                <a:rPr lang="en-US" b="0" i="1" baseline="0" smtClean="0">
                                  <a:solidFill>
                                    <a:schemeClr val="bg2"/>
                                  </a:solidFill>
                                  <a:latin typeface="Cambria Math" panose="02040503050406030204" pitchFamily="18" charset="0"/>
                                </a:rPr>
                                <m:t>𝑎</m:t>
                              </m:r>
                              <m:r>
                                <a:rPr lang="en-US" b="0" i="1" baseline="0" smtClean="0">
                                  <a:solidFill>
                                    <a:schemeClr val="bg2"/>
                                  </a:solidFill>
                                  <a:latin typeface="Cambria Math" panose="02040503050406030204" pitchFamily="18" charset="0"/>
                                </a:rPr>
                                <m:t>)</m:t>
                              </m:r>
                            </m:oMath>
                          </a14:m>
                          <a:r>
                            <a:rPr lang="en-US" dirty="0">
                              <a:solidFill>
                                <a:schemeClr val="bg2"/>
                              </a:solidFill>
                            </a:rPr>
                            <a:t> from </a:t>
                          </a:r>
                          <a14:m>
                            <m:oMath xmlns:m="http://schemas.openxmlformats.org/officeDocument/2006/math">
                              <m:r>
                                <a:rPr lang="en-US" b="0" i="1" smtClean="0">
                                  <a:solidFill>
                                    <a:schemeClr val="bg2"/>
                                  </a:solidFill>
                                  <a:latin typeface="Cambria Math" panose="02040503050406030204" pitchFamily="18" charset="0"/>
                                </a:rPr>
                                <m:t>𝑉</m:t>
                              </m:r>
                              <m:r>
                                <a:rPr lang="en-US" b="0" i="1" smtClean="0">
                                  <a:solidFill>
                                    <a:schemeClr val="bg2"/>
                                  </a:solidFill>
                                  <a:latin typeface="Cambria Math" panose="02040503050406030204" pitchFamily="18" charset="0"/>
                                </a:rPr>
                                <m:t>(</m:t>
                              </m:r>
                              <m:r>
                                <a:rPr lang="en-US" b="0" i="1" smtClean="0">
                                  <a:solidFill>
                                    <a:schemeClr val="bg2"/>
                                  </a:solidFill>
                                  <a:latin typeface="Cambria Math" panose="02040503050406030204" pitchFamily="18" charset="0"/>
                                </a:rPr>
                                <m:t>𝑠</m:t>
                              </m:r>
                              <m:r>
                                <a:rPr lang="en-US" b="0" i="1" smtClean="0">
                                  <a:solidFill>
                                    <a:schemeClr val="bg2"/>
                                  </a:solidFill>
                                  <a:latin typeface="Cambria Math" panose="02040503050406030204" pitchFamily="18" charset="0"/>
                                </a:rPr>
                                <m:t>)</m:t>
                              </m:r>
                            </m:oMath>
                          </a14:m>
                          <a:r>
                            <a:rPr lang="en-US" dirty="0">
                              <a:solidFill>
                                <a:schemeClr val="bg2"/>
                              </a:solidFill>
                            </a:rPr>
                            <a:t> without MDP</a:t>
                          </a:r>
                          <a:endParaRPr lang="en-SE" dirty="0">
                            <a:solidFill>
                              <a:schemeClr val="bg2"/>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826653353"/>
                      </a:ext>
                    </a:extLst>
                  </a:tr>
                  <a:tr h="102107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b="0" dirty="0"/>
                            <a:t>Control (compute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𝑞</m:t>
                                  </m:r>
                                </m:e>
                                <m:sub>
                                  <m:r>
                                    <a:rPr lang="en-US" b="0" i="1" baseline="0" smtClean="0">
                                      <a:latin typeface="Cambria Math" panose="02040503050406030204" pitchFamily="18" charset="0"/>
                                    </a:rPr>
                                    <m:t>∗</m:t>
                                  </m:r>
                                </m:sub>
                              </m:sSub>
                              <m:r>
                                <a:rPr lang="en-US" b="0" i="1" baseline="0" smtClean="0">
                                  <a:latin typeface="Cambria Math" panose="02040503050406030204" pitchFamily="18" charset="0"/>
                                </a:rPr>
                                <m:t>(</m:t>
                              </m:r>
                              <m:r>
                                <a:rPr lang="en-US" b="0" i="1" baseline="0" smtClean="0">
                                  <a:latin typeface="Cambria Math" panose="02040503050406030204" pitchFamily="18" charset="0"/>
                                </a:rPr>
                                <m:t>𝑠</m:t>
                              </m:r>
                              <m:r>
                                <a:rPr lang="en-US" b="0" i="1" baseline="0" smtClean="0">
                                  <a:latin typeface="Cambria Math" panose="02040503050406030204" pitchFamily="18" charset="0"/>
                                </a:rPr>
                                <m:t>,</m:t>
                              </m:r>
                              <m:r>
                                <a:rPr lang="en-US" b="0" i="1" baseline="0" smtClean="0">
                                  <a:latin typeface="Cambria Math" panose="02040503050406030204" pitchFamily="18" charset="0"/>
                                </a:rPr>
                                <m:t>𝑎</m:t>
                              </m:r>
                              <m:r>
                                <a:rPr lang="en-US" b="0" i="1" baseline="0" smtClean="0">
                                  <a:latin typeface="Cambria Math" panose="02040503050406030204" pitchFamily="18" charset="0"/>
                                </a:rPr>
                                <m:t>)</m:t>
                              </m:r>
                            </m:oMath>
                          </a14:m>
                          <a:r>
                            <a:rPr lang="en-US" dirty="0"/>
                            <a:t>, then </a:t>
                          </a:r>
                          <a14:m>
                            <m:oMath xmlns:m="http://schemas.openxmlformats.org/officeDocument/2006/math">
                              <m:sSup>
                                <m:sSupPr>
                                  <m:ctrlPr>
                                    <a:rPr lang="en-US" b="0" i="1" baseline="0" smtClean="0">
                                      <a:latin typeface="Cambria Math" panose="02040503050406030204" pitchFamily="18" charset="0"/>
                                    </a:rPr>
                                  </m:ctrlPr>
                                </m:sSupPr>
                                <m:e>
                                  <m:r>
                                    <a:rPr lang="en-US" b="0" i="1" baseline="0" smtClean="0">
                                      <a:latin typeface="Cambria Math" panose="02040503050406030204" pitchFamily="18" charset="0"/>
                                    </a:rPr>
                                    <m:t>𝜋</m:t>
                                  </m:r>
                                </m:e>
                                <m:sup>
                                  <m:r>
                                    <a:rPr lang="en-US" b="0" i="1" baseline="0" smtClean="0">
                                      <a:latin typeface="Cambria Math" panose="02040503050406030204" pitchFamily="18" charset="0"/>
                                    </a:rPr>
                                    <m:t>∗</m:t>
                                  </m:r>
                                </m:sup>
                              </m:sSup>
                              <m:d>
                                <m:dPr>
                                  <m:ctrlPr>
                                    <a:rPr lang="en-US" b="0" i="1" baseline="0" smtClean="0">
                                      <a:latin typeface="Cambria Math" panose="02040503050406030204" pitchFamily="18" charset="0"/>
                                    </a:rPr>
                                  </m:ctrlPr>
                                </m:dPr>
                                <m:e>
                                  <m:r>
                                    <a:rPr lang="en-US" b="0" i="1" baseline="0" smtClean="0">
                                      <a:latin typeface="Cambria Math" panose="02040503050406030204" pitchFamily="18" charset="0"/>
                                    </a:rPr>
                                    <m:t>𝑠</m:t>
                                  </m:r>
                                </m:e>
                              </m:d>
                              <m:r>
                                <a:rPr lang="en-US" b="0" i="1" baseline="0" smtClean="0">
                                  <a:latin typeface="Cambria Math" panose="02040503050406030204" pitchFamily="18" charset="0"/>
                                </a:rPr>
                                <m:t>=</m:t>
                              </m:r>
                              <m:func>
                                <m:funcPr>
                                  <m:ctrlPr>
                                    <a:rPr lang="en-US" b="0" i="1" baseline="0" smtClean="0">
                                      <a:latin typeface="Cambria Math" panose="02040503050406030204" pitchFamily="18" charset="0"/>
                                    </a:rPr>
                                  </m:ctrlPr>
                                </m:funcPr>
                                <m:fName>
                                  <m:limLow>
                                    <m:limLowPr>
                                      <m:ctrlPr>
                                        <a:rPr lang="en-US" b="0" i="1" baseline="0" smtClean="0">
                                          <a:latin typeface="Cambria Math" panose="02040503050406030204" pitchFamily="18" charset="0"/>
                                        </a:rPr>
                                      </m:ctrlPr>
                                    </m:limLowPr>
                                    <m:e>
                                      <m:r>
                                        <m:rPr>
                                          <m:sty m:val="p"/>
                                        </m:rPr>
                                        <a:rPr lang="en-US" b="0" i="0" baseline="0" smtClean="0">
                                          <a:latin typeface="Cambria Math" panose="02040503050406030204" pitchFamily="18" charset="0"/>
                                        </a:rPr>
                                        <m:t>argmax</m:t>
                                      </m:r>
                                    </m:e>
                                    <m:lim>
                                      <m:r>
                                        <a:rPr lang="en-US" b="0" i="1" baseline="0" smtClean="0">
                                          <a:latin typeface="Cambria Math" panose="02040503050406030204" pitchFamily="18" charset="0"/>
                                        </a:rPr>
                                        <m:t>𝑎</m:t>
                                      </m:r>
                                    </m:lim>
                                  </m:limLow>
                                </m:fName>
                                <m:e>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𝑞</m:t>
                                      </m:r>
                                    </m:e>
                                    <m:sub>
                                      <m:r>
                                        <a:rPr lang="en-US" b="0" i="1" baseline="0" smtClean="0">
                                          <a:latin typeface="Cambria Math" panose="02040503050406030204" pitchFamily="18" charset="0"/>
                                        </a:rPr>
                                        <m:t>∗</m:t>
                                      </m:r>
                                    </m:sub>
                                  </m:sSub>
                                  <m:r>
                                    <a:rPr lang="en-US" b="0" i="1" baseline="0" smtClean="0">
                                      <a:latin typeface="Cambria Math" panose="02040503050406030204" pitchFamily="18" charset="0"/>
                                    </a:rPr>
                                    <m:t>(</m:t>
                                  </m:r>
                                  <m:r>
                                    <a:rPr lang="en-US" b="0" i="1" baseline="0" smtClean="0">
                                      <a:latin typeface="Cambria Math" panose="02040503050406030204" pitchFamily="18" charset="0"/>
                                    </a:rPr>
                                    <m:t>𝑠</m:t>
                                  </m:r>
                                  <m:r>
                                    <a:rPr lang="en-US" b="0" i="1" baseline="0" smtClean="0">
                                      <a:latin typeface="Cambria Math" panose="02040503050406030204" pitchFamily="18" charset="0"/>
                                    </a:rPr>
                                    <m:t>,</m:t>
                                  </m:r>
                                  <m:r>
                                    <a:rPr lang="en-US" b="0" i="1" baseline="0" smtClean="0">
                                      <a:latin typeface="Cambria Math" panose="02040503050406030204" pitchFamily="18" charset="0"/>
                                    </a:rPr>
                                    <m:t>𝑎</m:t>
                                  </m:r>
                                  <m:r>
                                    <a:rPr lang="en-US" b="0" i="1" baseline="0" smtClean="0">
                                      <a:latin typeface="Cambria Math" panose="02040503050406030204" pitchFamily="18" charset="0"/>
                                    </a:rPr>
                                    <m:t>)</m:t>
                                  </m:r>
                                </m:e>
                              </m:func>
                            </m:oMath>
                          </a14:m>
                          <a:r>
                            <a:rPr lang="en-US" dirty="0"/>
                            <a:t>)</a:t>
                          </a:r>
                          <a:endParaRPr lang="en-SE"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t>Bellman Opt. Equation for </a:t>
                          </a:r>
                          <a14:m>
                            <m:oMath xmlns:m="http://schemas.openxmlformats.org/officeDocument/2006/math">
                              <m:r>
                                <a:rPr lang="en-US" b="0" i="1" dirty="0" smtClean="0">
                                  <a:latin typeface="Cambria Math" panose="02040503050406030204" pitchFamily="18" charset="0"/>
                                </a:rPr>
                                <m:t>𝑞</m:t>
                              </m:r>
                            </m:oMath>
                          </a14:m>
                          <a:endParaRPr lang="en-SE"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 Value Iteration (QVI)</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MC control, </a:t>
                          </a:r>
                          <a:r>
                            <a:rPr lang="en-US" altLang="zh-CN" dirty="0" err="1"/>
                            <a:t>Sarsa</a:t>
                          </a:r>
                          <a:r>
                            <a:rPr lang="en-US" altLang="zh-CN" dirty="0"/>
                            <a:t> (on-policy)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 Learning,</a:t>
                          </a:r>
                          <a:r>
                            <a:rPr lang="en-US" altLang="zh-CN" dirty="0"/>
                            <a:t> </a:t>
                          </a:r>
                          <a:r>
                            <a:rPr lang="en-US" dirty="0"/>
                            <a:t>Expected </a:t>
                          </a:r>
                          <a:r>
                            <a:rPr lang="en-US" dirty="0" err="1"/>
                            <a:t>Sarsa</a:t>
                          </a:r>
                          <a:r>
                            <a:rPr lang="en-US" altLang="zh-CN" dirty="0"/>
                            <a:t> (off-policy)</a:t>
                          </a:r>
                          <a:endParaRPr lang="en-SE"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638184513"/>
                      </a:ext>
                    </a:extLst>
                  </a:tr>
                </a:tbl>
              </a:graphicData>
            </a:graphic>
          </p:graphicFrame>
        </mc:Choice>
        <mc:Fallback xmlns="">
          <p:graphicFrame>
            <p:nvGraphicFramePr>
              <p:cNvPr id="6" name="Table 4">
                <a:extLst>
                  <a:ext uri="{FF2B5EF4-FFF2-40B4-BE49-F238E27FC236}">
                    <a16:creationId xmlns:a16="http://schemas.microsoft.com/office/drawing/2014/main" id="{7F714ECE-1B65-4E4D-91B2-98FE81FA1A89}"/>
                  </a:ext>
                </a:extLst>
              </p:cNvPr>
              <p:cNvGraphicFramePr>
                <a:graphicFrameLocks/>
              </p:cNvGraphicFramePr>
              <p:nvPr>
                <p:extLst>
                  <p:ext uri="{D42A27DB-BD31-4B8C-83A1-F6EECF244321}">
                    <p14:modId xmlns:p14="http://schemas.microsoft.com/office/powerpoint/2010/main" val="4156454876"/>
                  </p:ext>
                </p:extLst>
              </p:nvPr>
            </p:nvGraphicFramePr>
            <p:xfrm>
              <a:off x="175084" y="1314335"/>
              <a:ext cx="8793832" cy="5398897"/>
            </p:xfrm>
            <a:graphic>
              <a:graphicData uri="http://schemas.openxmlformats.org/drawingml/2006/table">
                <a:tbl>
                  <a:tblPr firstRow="1" bandRow="1"/>
                  <a:tblGrid>
                    <a:gridCol w="2415716">
                      <a:extLst>
                        <a:ext uri="{9D8B030D-6E8A-4147-A177-3AD203B41FA5}">
                          <a16:colId xmlns:a16="http://schemas.microsoft.com/office/drawing/2014/main" val="2754147182"/>
                        </a:ext>
                      </a:extLst>
                    </a:gridCol>
                    <a:gridCol w="1981200">
                      <a:extLst>
                        <a:ext uri="{9D8B030D-6E8A-4147-A177-3AD203B41FA5}">
                          <a16:colId xmlns:a16="http://schemas.microsoft.com/office/drawing/2014/main" val="3033637932"/>
                        </a:ext>
                      </a:extLst>
                    </a:gridCol>
                    <a:gridCol w="1752600">
                      <a:extLst>
                        <a:ext uri="{9D8B030D-6E8A-4147-A177-3AD203B41FA5}">
                          <a16:colId xmlns:a16="http://schemas.microsoft.com/office/drawing/2014/main" val="2309157356"/>
                        </a:ext>
                      </a:extLst>
                    </a:gridCol>
                    <a:gridCol w="2644316">
                      <a:extLst>
                        <a:ext uri="{9D8B030D-6E8A-4147-A177-3AD203B41FA5}">
                          <a16:colId xmlns:a16="http://schemas.microsoft.com/office/drawing/2014/main" val="3222467121"/>
                        </a:ext>
                      </a:extLst>
                    </a:gridCol>
                  </a:tblGrid>
                  <a:tr h="7010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dirty="0"/>
                            <a:t>Problem</a:t>
                          </a:r>
                          <a:endParaRPr lang="en-SE"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dirty="0"/>
                            <a:t>Bellman Equation</a:t>
                          </a:r>
                          <a:endParaRPr lang="en-SE"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000" dirty="0"/>
                            <a:t>Algo (known MDP)</a:t>
                          </a:r>
                          <a:endParaRPr lang="en-SE"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Algo (unknown MDP, sample-based)</a:t>
                          </a:r>
                          <a:endParaRPr lang="en-SE"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764793615"/>
                      </a:ext>
                    </a:extLst>
                  </a:tr>
                  <a:tr h="640080">
                    <a:tc>
                      <a:txBody>
                        <a:bodyPr/>
                        <a:lstStyle/>
                        <a:p>
                          <a:endParaRPr lang="en-SE"/>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3"/>
                          <a:stretch>
                            <a:fillRect l="-252" t="-114286" r="-264736" b="-649524"/>
                          </a:stretch>
                        </a:blipFill>
                      </a:tcPr>
                    </a:tc>
                    <a:tc>
                      <a:txBody>
                        <a:bodyPr/>
                        <a:lstStyle/>
                        <a:p>
                          <a:endParaRPr lang="en-SE"/>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3"/>
                          <a:stretch>
                            <a:fillRect l="-122462" t="-114286" r="-223385" b="-649524"/>
                          </a:stretch>
                        </a:blip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t>Policy Evaluation (PE)</a:t>
                          </a:r>
                          <a:endParaRPr lang="en-SE"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endParaRPr lang="en-SE"/>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3"/>
                          <a:stretch>
                            <a:fillRect l="-232949" t="-114286" r="-922" b="-649524"/>
                          </a:stretch>
                        </a:blipFill>
                      </a:tcPr>
                    </a:tc>
                    <a:extLst>
                      <a:ext uri="{0D108BD9-81ED-4DB2-BD59-A6C34878D82A}">
                        <a16:rowId xmlns:a16="http://schemas.microsoft.com/office/drawing/2014/main" val="387779496"/>
                      </a:ext>
                    </a:extLst>
                  </a:tr>
                  <a:tr h="1321435">
                    <a:tc>
                      <a:txBody>
                        <a:bodyPr/>
                        <a:lstStyle/>
                        <a:p>
                          <a:endParaRPr lang="en-SE"/>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3"/>
                          <a:stretch>
                            <a:fillRect l="-252" t="-103687" r="-264736" b="-214286"/>
                          </a:stretch>
                        </a:blipFill>
                      </a:tcPr>
                    </a:tc>
                    <a:tc>
                      <a:txBody>
                        <a:bodyPr/>
                        <a:lstStyle/>
                        <a:p>
                          <a:endParaRPr lang="en-SE"/>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3"/>
                          <a:stretch>
                            <a:fillRect l="-122462" t="-103687" r="-223385" b="-214286"/>
                          </a:stretch>
                        </a:blip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Policy Iteration (PI=PE+GPI)</a:t>
                          </a:r>
                          <a:endParaRPr lang="en-SE"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endParaRPr lang="en-SE"/>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3"/>
                          <a:stretch>
                            <a:fillRect l="-232949" t="-103687" r="-922" b="-214286"/>
                          </a:stretch>
                        </a:blipFill>
                      </a:tcPr>
                    </a:tc>
                    <a:extLst>
                      <a:ext uri="{0D108BD9-81ED-4DB2-BD59-A6C34878D82A}">
                        <a16:rowId xmlns:a16="http://schemas.microsoft.com/office/drawing/2014/main" val="2621265547"/>
                      </a:ext>
                    </a:extLst>
                  </a:tr>
                  <a:tr h="1547622">
                    <a:tc>
                      <a:txBody>
                        <a:bodyPr/>
                        <a:lstStyle/>
                        <a:p>
                          <a:endParaRPr lang="en-SE"/>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3"/>
                          <a:stretch>
                            <a:fillRect l="-252" t="-173333" r="-264736" b="-82353"/>
                          </a:stretch>
                        </a:blipFill>
                      </a:tcPr>
                    </a:tc>
                    <a:tc>
                      <a:txBody>
                        <a:bodyPr/>
                        <a:lstStyle/>
                        <a:p>
                          <a:endParaRPr lang="en-SE"/>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3"/>
                          <a:stretch>
                            <a:fillRect l="-122462" t="-173333" r="-223385" b="-82353"/>
                          </a:stretch>
                        </a:blip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Value Iteration (VI) (a form of Generalized PI)</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endParaRPr lang="en-SE"/>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3"/>
                          <a:stretch>
                            <a:fillRect l="-232949" t="-173333" r="-922" b="-82353"/>
                          </a:stretch>
                        </a:blipFill>
                      </a:tcPr>
                    </a:tc>
                    <a:extLst>
                      <a:ext uri="{0D108BD9-81ED-4DB2-BD59-A6C34878D82A}">
                        <a16:rowId xmlns:a16="http://schemas.microsoft.com/office/drawing/2014/main" val="3826653353"/>
                      </a:ext>
                    </a:extLst>
                  </a:tr>
                  <a:tr h="1188720">
                    <a:tc>
                      <a:txBody>
                        <a:bodyPr/>
                        <a:lstStyle/>
                        <a:p>
                          <a:endParaRPr lang="en-SE"/>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3"/>
                          <a:stretch>
                            <a:fillRect l="-252" t="-357436" r="-264736" b="-7692"/>
                          </a:stretch>
                        </a:blipFill>
                      </a:tcPr>
                    </a:tc>
                    <a:tc>
                      <a:txBody>
                        <a:bodyPr/>
                        <a:lstStyle/>
                        <a:p>
                          <a:endParaRPr lang="en-SE"/>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blipFill>
                          <a:blip r:embed="rId3"/>
                          <a:stretch>
                            <a:fillRect l="-122462" t="-357436" r="-223385" b="-7692"/>
                          </a:stretch>
                        </a:blip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 Value Iteration (QVI)</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MC control, </a:t>
                          </a:r>
                          <a:r>
                            <a:rPr lang="en-US" altLang="zh-CN" dirty="0" err="1"/>
                            <a:t>Sarsa</a:t>
                          </a:r>
                          <a:r>
                            <a:rPr lang="en-US" altLang="zh-CN" dirty="0"/>
                            <a:t> (on-policy)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 Learning,</a:t>
                          </a:r>
                          <a:r>
                            <a:rPr lang="en-US" altLang="zh-CN" dirty="0"/>
                            <a:t> </a:t>
                          </a:r>
                          <a:r>
                            <a:rPr lang="en-US" dirty="0"/>
                            <a:t>Expected </a:t>
                          </a:r>
                          <a:r>
                            <a:rPr lang="en-US" dirty="0" err="1"/>
                            <a:t>Sarsa</a:t>
                          </a:r>
                          <a:r>
                            <a:rPr lang="en-US" altLang="zh-CN" dirty="0"/>
                            <a:t> (off-policy)</a:t>
                          </a:r>
                          <a:endParaRPr lang="en-SE"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638184513"/>
                      </a:ext>
                    </a:extLst>
                  </a:tr>
                </a:tbl>
              </a:graphicData>
            </a:graphic>
          </p:graphicFrame>
        </mc:Fallback>
      </mc:AlternateContent>
      <p:sp>
        <p:nvSpPr>
          <p:cNvPr id="10" name="Rectangle 9">
            <a:extLst>
              <a:ext uri="{FF2B5EF4-FFF2-40B4-BE49-F238E27FC236}">
                <a16:creationId xmlns:a16="http://schemas.microsoft.com/office/drawing/2014/main" id="{688CD912-5728-4F12-9B72-09DAB32692AB}"/>
              </a:ext>
            </a:extLst>
          </p:cNvPr>
          <p:cNvSpPr/>
          <p:nvPr/>
        </p:nvSpPr>
        <p:spPr bwMode="auto">
          <a:xfrm>
            <a:off x="76200" y="121298"/>
            <a:ext cx="1524000" cy="488302"/>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C00000"/>
                </a:solidFill>
                <a:effectLst/>
                <a:latin typeface="Arial" charset="0"/>
              </a:rPr>
              <a:t>Important</a:t>
            </a:r>
            <a:endParaRPr kumimoji="0" lang="en-SE" sz="2400" b="0" i="0" u="none" strike="noStrike" cap="none" normalizeH="0" baseline="0" dirty="0">
              <a:ln>
                <a:noFill/>
              </a:ln>
              <a:solidFill>
                <a:srgbClr val="C00000"/>
              </a:solidFill>
              <a:effectLst/>
              <a:latin typeface="Arial" charset="0"/>
            </a:endParaRPr>
          </a:p>
        </p:txBody>
      </p:sp>
      <p:sp>
        <p:nvSpPr>
          <p:cNvPr id="3" name="Rectangle 2">
            <a:extLst>
              <a:ext uri="{FF2B5EF4-FFF2-40B4-BE49-F238E27FC236}">
                <a16:creationId xmlns:a16="http://schemas.microsoft.com/office/drawing/2014/main" id="{BC6E01ED-28F7-4942-920A-8A23C5D5A9D2}"/>
              </a:ext>
            </a:extLst>
          </p:cNvPr>
          <p:cNvSpPr/>
          <p:nvPr/>
        </p:nvSpPr>
        <p:spPr bwMode="auto">
          <a:xfrm>
            <a:off x="4572000" y="1314335"/>
            <a:ext cx="1752600" cy="5398896"/>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819843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E4D94-FC79-459B-8C1C-C8A94E657BFA}"/>
              </a:ext>
            </a:extLst>
          </p:cNvPr>
          <p:cNvSpPr>
            <a:spLocks noGrp="1"/>
          </p:cNvSpPr>
          <p:nvPr>
            <p:ph type="title"/>
          </p:nvPr>
        </p:nvSpPr>
        <p:spPr/>
        <p:txBody>
          <a:bodyPr/>
          <a:lstStyle/>
          <a:p>
            <a:r>
              <a:rPr lang="en-US" dirty="0"/>
              <a:t>Known MDP</a:t>
            </a:r>
            <a:endParaRPr lang="en-SE" dirty="0"/>
          </a:p>
        </p:txBody>
      </p:sp>
      <p:sp>
        <p:nvSpPr>
          <p:cNvPr id="3" name="Content Placeholder 2">
            <a:extLst>
              <a:ext uri="{FF2B5EF4-FFF2-40B4-BE49-F238E27FC236}">
                <a16:creationId xmlns:a16="http://schemas.microsoft.com/office/drawing/2014/main" id="{8C6F5F10-57E2-442A-BE7F-4F465C0127E6}"/>
              </a:ext>
            </a:extLst>
          </p:cNvPr>
          <p:cNvSpPr>
            <a:spLocks noGrp="1"/>
          </p:cNvSpPr>
          <p:nvPr>
            <p:ph idx="1"/>
          </p:nvPr>
        </p:nvSpPr>
        <p:spPr>
          <a:xfrm>
            <a:off x="457200" y="1143000"/>
            <a:ext cx="8229600" cy="1752600"/>
          </a:xfrm>
        </p:spPr>
        <p:txBody>
          <a:bodyPr>
            <a:normAutofit fontScale="92500" lnSpcReduction="10000"/>
          </a:bodyPr>
          <a:lstStyle/>
          <a:p>
            <a:r>
              <a:rPr lang="en-US" dirty="0"/>
              <a:t>In this lecture, we assume known MDP, and use dynamic programming to solve Bellman Equations and find the optimal policy (no learning here).</a:t>
            </a:r>
          </a:p>
        </p:txBody>
      </p:sp>
      <p:sp>
        <p:nvSpPr>
          <p:cNvPr id="4" name="Slide Number Placeholder 3">
            <a:extLst>
              <a:ext uri="{FF2B5EF4-FFF2-40B4-BE49-F238E27FC236}">
                <a16:creationId xmlns:a16="http://schemas.microsoft.com/office/drawing/2014/main" id="{201C7223-D636-47B5-9984-B1BCFBDAE1C8}"/>
              </a:ext>
            </a:extLst>
          </p:cNvPr>
          <p:cNvSpPr>
            <a:spLocks noGrp="1"/>
          </p:cNvSpPr>
          <p:nvPr>
            <p:ph type="sldNum" sz="quarter" idx="12"/>
          </p:nvPr>
        </p:nvSpPr>
        <p:spPr/>
        <p:txBody>
          <a:bodyPr/>
          <a:lstStyle/>
          <a:p>
            <a:pPr>
              <a:defRPr/>
            </a:pPr>
            <a:fld id="{F57F456A-00AF-44E6-8D70-638C0D0130FF}" type="slidenum">
              <a:rPr lang="en-US" altLang="zh-CN" smtClean="0"/>
              <a:pPr>
                <a:defRPr/>
              </a:pPr>
              <a:t>16</a:t>
            </a:fld>
            <a:endParaRPr lang="en-US" altLang="zh-CN"/>
          </a:p>
        </p:txBody>
      </p:sp>
      <p:pic>
        <p:nvPicPr>
          <p:cNvPr id="5" name="Picture 4">
            <a:extLst>
              <a:ext uri="{FF2B5EF4-FFF2-40B4-BE49-F238E27FC236}">
                <a16:creationId xmlns:a16="http://schemas.microsoft.com/office/drawing/2014/main" id="{BCB3FEE3-4B6A-4962-BF1C-C2DB2E224EAC}"/>
              </a:ext>
            </a:extLst>
          </p:cNvPr>
          <p:cNvPicPr>
            <a:picLocks noChangeAspect="1"/>
          </p:cNvPicPr>
          <p:nvPr/>
        </p:nvPicPr>
        <p:blipFill>
          <a:blip r:embed="rId3"/>
          <a:stretch>
            <a:fillRect/>
          </a:stretch>
        </p:blipFill>
        <p:spPr>
          <a:xfrm>
            <a:off x="1876166" y="2813708"/>
            <a:ext cx="5391668" cy="3960802"/>
          </a:xfrm>
          <a:prstGeom prst="rect">
            <a:avLst/>
          </a:prstGeom>
        </p:spPr>
      </p:pic>
      <p:sp>
        <p:nvSpPr>
          <p:cNvPr id="6" name="Rectangle 5">
            <a:extLst>
              <a:ext uri="{FF2B5EF4-FFF2-40B4-BE49-F238E27FC236}">
                <a16:creationId xmlns:a16="http://schemas.microsoft.com/office/drawing/2014/main" id="{36E67AAD-C9D2-47AD-8F28-D93588B4678A}"/>
              </a:ext>
            </a:extLst>
          </p:cNvPr>
          <p:cNvSpPr/>
          <p:nvPr/>
        </p:nvSpPr>
        <p:spPr bwMode="auto">
          <a:xfrm>
            <a:off x="5715000" y="3070390"/>
            <a:ext cx="838200" cy="33496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known</a:t>
            </a:r>
            <a:endParaRPr kumimoji="0" lang="en-SE" sz="1600" b="0" i="0" u="none" strike="noStrike" cap="none" normalizeH="0" baseline="0" dirty="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95E7DF94-1377-42BF-A550-1E26B7A6023E}"/>
              </a:ext>
            </a:extLst>
          </p:cNvPr>
          <p:cNvSpPr/>
          <p:nvPr/>
        </p:nvSpPr>
        <p:spPr bwMode="auto">
          <a:xfrm>
            <a:off x="3429000" y="3505200"/>
            <a:ext cx="838200" cy="33496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known</a:t>
            </a:r>
            <a:endParaRPr kumimoji="0" lang="en-SE" sz="1600" b="0" i="0" u="none" strike="noStrike" cap="none" normalizeH="0" baseline="0" dirty="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DE9927B2-5AF2-48D2-BD5C-7940A8566EF4}"/>
              </a:ext>
            </a:extLst>
          </p:cNvPr>
          <p:cNvSpPr/>
          <p:nvPr/>
        </p:nvSpPr>
        <p:spPr bwMode="auto">
          <a:xfrm>
            <a:off x="3200400" y="6484791"/>
            <a:ext cx="1728917" cy="334962"/>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want to optimize</a:t>
            </a:r>
            <a:endParaRPr kumimoji="0" lang="en-SE" sz="16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862550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92D74-6CB4-4AFE-96E6-37ED98F86F99}"/>
              </a:ext>
            </a:extLst>
          </p:cNvPr>
          <p:cNvSpPr>
            <a:spLocks noGrp="1"/>
          </p:cNvSpPr>
          <p:nvPr>
            <p:ph type="title"/>
          </p:nvPr>
        </p:nvSpPr>
        <p:spPr/>
        <p:txBody>
          <a:bodyPr/>
          <a:lstStyle/>
          <a:p>
            <a:r>
              <a:rPr lang="en-US" dirty="0"/>
              <a:t>Formal Definition of MDP</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AD91DB8-4792-492E-8A01-A3DB8C7DB194}"/>
                  </a:ext>
                </a:extLst>
              </p:cNvPr>
              <p:cNvSpPr>
                <a:spLocks noGrp="1"/>
              </p:cNvSpPr>
              <p:nvPr>
                <p:ph idx="1"/>
              </p:nvPr>
            </p:nvSpPr>
            <p:spPr>
              <a:xfrm>
                <a:off x="457200" y="1295400"/>
                <a:ext cx="8229600" cy="4038600"/>
              </a:xfrm>
            </p:spPr>
            <p:txBody>
              <a:bodyPr>
                <a:normAutofit fontScale="55000" lnSpcReduction="20000"/>
              </a:bodyPr>
              <a:lstStyle/>
              <a:p>
                <a:r>
                  <a:rPr lang="en-US" sz="3900" dirty="0">
                    <a:solidFill>
                      <a:srgbClr val="C00000"/>
                    </a:solidFill>
                  </a:rPr>
                  <a:t>Return</a:t>
                </a:r>
                <a:r>
                  <a:rPr lang="en-US" sz="3900" dirty="0"/>
                  <a:t> (cumulative discounted reward) at time </a:t>
                </a:r>
                <a14:m>
                  <m:oMath xmlns:m="http://schemas.openxmlformats.org/officeDocument/2006/math">
                    <m:r>
                      <a:rPr lang="en-US" sz="3900" b="0" i="1" smtClean="0">
                        <a:latin typeface="Cambria Math" panose="02040503050406030204" pitchFamily="18" charset="0"/>
                      </a:rPr>
                      <m:t>𝑡</m:t>
                    </m:r>
                  </m:oMath>
                </a14:m>
                <a:r>
                  <a:rPr lang="en-US" sz="3900" dirty="0"/>
                  <a:t>: </a:t>
                </a:r>
                <a14:m>
                  <m:oMath xmlns:m="http://schemas.openxmlformats.org/officeDocument/2006/math">
                    <m:sSub>
                      <m:sSubPr>
                        <m:ctrlPr>
                          <a:rPr lang="en-US" sz="3900" i="1">
                            <a:latin typeface="Cambria Math" panose="02040503050406030204" pitchFamily="18" charset="0"/>
                          </a:rPr>
                        </m:ctrlPr>
                      </m:sSubPr>
                      <m:e>
                        <m:r>
                          <a:rPr lang="en-US" sz="3900" i="1">
                            <a:latin typeface="Cambria Math" panose="02040503050406030204" pitchFamily="18" charset="0"/>
                          </a:rPr>
                          <m:t>𝐺</m:t>
                        </m:r>
                      </m:e>
                      <m:sub>
                        <m:r>
                          <a:rPr lang="en-US" sz="3900" i="1">
                            <a:latin typeface="Cambria Math" panose="02040503050406030204" pitchFamily="18" charset="0"/>
                          </a:rPr>
                          <m:t>𝑡</m:t>
                        </m:r>
                      </m:sub>
                    </m:sSub>
                    <m:r>
                      <a:rPr lang="en-US" sz="3900" i="1">
                        <a:latin typeface="Cambria Math" panose="02040503050406030204" pitchFamily="18" charset="0"/>
                      </a:rPr>
                      <m:t>≐</m:t>
                    </m:r>
                    <m:sSub>
                      <m:sSubPr>
                        <m:ctrlPr>
                          <a:rPr lang="en-US" sz="3900" b="0" i="1" smtClean="0">
                            <a:latin typeface="Cambria Math" panose="02040503050406030204" pitchFamily="18" charset="0"/>
                          </a:rPr>
                        </m:ctrlPr>
                      </m:sSubPr>
                      <m:e>
                        <m:r>
                          <a:rPr lang="en-US" sz="3900" b="0" i="1" smtClean="0">
                            <a:latin typeface="Cambria Math" panose="02040503050406030204" pitchFamily="18" charset="0"/>
                          </a:rPr>
                          <m:t>𝑅</m:t>
                        </m:r>
                      </m:e>
                      <m:sub>
                        <m:r>
                          <a:rPr lang="en-US" sz="3900" i="1">
                            <a:latin typeface="Cambria Math" panose="02040503050406030204" pitchFamily="18" charset="0"/>
                          </a:rPr>
                          <m:t>𝑡</m:t>
                        </m:r>
                        <m:r>
                          <a:rPr lang="en-US" sz="3900" i="1">
                            <a:latin typeface="Cambria Math" panose="02040503050406030204" pitchFamily="18" charset="0"/>
                          </a:rPr>
                          <m:t>+1</m:t>
                        </m:r>
                      </m:sub>
                    </m:sSub>
                    <m:r>
                      <a:rPr lang="en-US" sz="3900" b="0" i="1" smtClean="0">
                        <a:latin typeface="Cambria Math" panose="02040503050406030204" pitchFamily="18" charset="0"/>
                      </a:rPr>
                      <m:t>+</m:t>
                    </m:r>
                    <m:r>
                      <a:rPr lang="en-US" sz="3900" b="0" i="1" smtClean="0">
                        <a:latin typeface="Cambria Math" panose="02040503050406030204" pitchFamily="18" charset="0"/>
                      </a:rPr>
                      <m:t>𝛾</m:t>
                    </m:r>
                    <m:sSub>
                      <m:sSubPr>
                        <m:ctrlPr>
                          <a:rPr lang="en-US" sz="3900" i="1">
                            <a:latin typeface="Cambria Math" panose="02040503050406030204" pitchFamily="18" charset="0"/>
                          </a:rPr>
                        </m:ctrlPr>
                      </m:sSubPr>
                      <m:e>
                        <m:r>
                          <a:rPr lang="en-US" sz="3900" i="1">
                            <a:latin typeface="Cambria Math" panose="02040503050406030204" pitchFamily="18" charset="0"/>
                          </a:rPr>
                          <m:t>𝑅</m:t>
                        </m:r>
                      </m:e>
                      <m:sub>
                        <m:r>
                          <a:rPr lang="en-US" sz="3900" i="1">
                            <a:latin typeface="Cambria Math" panose="02040503050406030204" pitchFamily="18" charset="0"/>
                          </a:rPr>
                          <m:t>𝑡</m:t>
                        </m:r>
                        <m:r>
                          <a:rPr lang="en-US" sz="3900" i="1">
                            <a:latin typeface="Cambria Math" panose="02040503050406030204" pitchFamily="18" charset="0"/>
                          </a:rPr>
                          <m:t>+2</m:t>
                        </m:r>
                      </m:sub>
                    </m:sSub>
                    <m:r>
                      <a:rPr lang="en-US" sz="3900" b="0" i="1" smtClean="0">
                        <a:latin typeface="Cambria Math" panose="02040503050406030204" pitchFamily="18" charset="0"/>
                      </a:rPr>
                      <m:t>+</m:t>
                    </m:r>
                    <m:sSup>
                      <m:sSupPr>
                        <m:ctrlPr>
                          <a:rPr lang="en-US" sz="3900" b="0" i="1" smtClean="0">
                            <a:latin typeface="Cambria Math" panose="02040503050406030204" pitchFamily="18" charset="0"/>
                          </a:rPr>
                        </m:ctrlPr>
                      </m:sSupPr>
                      <m:e>
                        <m:r>
                          <a:rPr lang="en-US" sz="3900" i="1">
                            <a:latin typeface="Cambria Math" panose="02040503050406030204" pitchFamily="18" charset="0"/>
                          </a:rPr>
                          <m:t>𝛾</m:t>
                        </m:r>
                      </m:e>
                      <m:sup>
                        <m:r>
                          <a:rPr lang="en-US" sz="3900" b="0" i="1" smtClean="0">
                            <a:latin typeface="Cambria Math" panose="02040503050406030204" pitchFamily="18" charset="0"/>
                          </a:rPr>
                          <m:t>2</m:t>
                        </m:r>
                      </m:sup>
                    </m:sSup>
                    <m:sSub>
                      <m:sSubPr>
                        <m:ctrlPr>
                          <a:rPr lang="en-US" sz="3900" i="1">
                            <a:latin typeface="Cambria Math" panose="02040503050406030204" pitchFamily="18" charset="0"/>
                          </a:rPr>
                        </m:ctrlPr>
                      </m:sSubPr>
                      <m:e>
                        <m:r>
                          <a:rPr lang="en-US" sz="3900" i="1">
                            <a:latin typeface="Cambria Math" panose="02040503050406030204" pitchFamily="18" charset="0"/>
                          </a:rPr>
                          <m:t>𝑅</m:t>
                        </m:r>
                      </m:e>
                      <m:sub>
                        <m:r>
                          <a:rPr lang="en-US" sz="3900" i="1">
                            <a:latin typeface="Cambria Math" panose="02040503050406030204" pitchFamily="18" charset="0"/>
                          </a:rPr>
                          <m:t>𝑡</m:t>
                        </m:r>
                        <m:r>
                          <a:rPr lang="en-US" sz="3900" i="1">
                            <a:latin typeface="Cambria Math" panose="02040503050406030204" pitchFamily="18" charset="0"/>
                          </a:rPr>
                          <m:t>+3</m:t>
                        </m:r>
                      </m:sub>
                    </m:sSub>
                    <m:r>
                      <a:rPr lang="en-US" sz="3900" b="0" i="1" smtClean="0">
                        <a:latin typeface="Cambria Math" panose="02040503050406030204" pitchFamily="18" charset="0"/>
                      </a:rPr>
                      <m:t>+…+</m:t>
                    </m:r>
                    <m:sSup>
                      <m:sSupPr>
                        <m:ctrlPr>
                          <a:rPr lang="en-US" sz="3900" i="1">
                            <a:latin typeface="Cambria Math" panose="02040503050406030204" pitchFamily="18" charset="0"/>
                          </a:rPr>
                        </m:ctrlPr>
                      </m:sSupPr>
                      <m:e>
                        <m:r>
                          <a:rPr lang="en-US" sz="3900" i="1">
                            <a:latin typeface="Cambria Math" panose="02040503050406030204" pitchFamily="18" charset="0"/>
                          </a:rPr>
                          <m:t>𝛾</m:t>
                        </m:r>
                      </m:e>
                      <m:sup>
                        <m:r>
                          <a:rPr lang="en-US" sz="3900" b="0" i="1" smtClean="0">
                            <a:latin typeface="Cambria Math" panose="02040503050406030204" pitchFamily="18" charset="0"/>
                          </a:rPr>
                          <m:t>𝑇</m:t>
                        </m:r>
                        <m:r>
                          <a:rPr lang="en-US" sz="3900" b="0" i="1" smtClean="0">
                            <a:latin typeface="Cambria Math" panose="02040503050406030204" pitchFamily="18" charset="0"/>
                          </a:rPr>
                          <m:t>−1</m:t>
                        </m:r>
                      </m:sup>
                    </m:sSup>
                    <m:sSub>
                      <m:sSubPr>
                        <m:ctrlPr>
                          <a:rPr lang="en-US" sz="3900" i="1">
                            <a:latin typeface="Cambria Math" panose="02040503050406030204" pitchFamily="18" charset="0"/>
                          </a:rPr>
                        </m:ctrlPr>
                      </m:sSubPr>
                      <m:e>
                        <m:r>
                          <a:rPr lang="en-US" sz="3900" i="1">
                            <a:latin typeface="Cambria Math" panose="02040503050406030204" pitchFamily="18" charset="0"/>
                          </a:rPr>
                          <m:t>𝑅</m:t>
                        </m:r>
                      </m:e>
                      <m:sub>
                        <m:r>
                          <a:rPr lang="en-US" sz="3900" b="0" i="1" smtClean="0">
                            <a:latin typeface="Cambria Math" panose="02040503050406030204" pitchFamily="18" charset="0"/>
                          </a:rPr>
                          <m:t>𝑇</m:t>
                        </m:r>
                      </m:sub>
                    </m:sSub>
                    <m:r>
                      <a:rPr lang="en-US" sz="3900" b="0" i="1" smtClean="0">
                        <a:latin typeface="Cambria Math" panose="02040503050406030204" pitchFamily="18" charset="0"/>
                      </a:rPr>
                      <m:t>=</m:t>
                    </m:r>
                    <m:nary>
                      <m:naryPr>
                        <m:chr m:val="∑"/>
                        <m:ctrlPr>
                          <a:rPr lang="en-US" sz="3900" i="1">
                            <a:latin typeface="Cambria Math" panose="02040503050406030204" pitchFamily="18" charset="0"/>
                          </a:rPr>
                        </m:ctrlPr>
                      </m:naryPr>
                      <m:sub>
                        <m:r>
                          <m:rPr>
                            <m:brk m:alnAt="23"/>
                          </m:rPr>
                          <a:rPr lang="en-US" sz="3900" i="1" smtClean="0">
                            <a:latin typeface="Cambria Math" panose="02040503050406030204" pitchFamily="18" charset="0"/>
                          </a:rPr>
                          <m:t>𝑘</m:t>
                        </m:r>
                        <m:r>
                          <a:rPr lang="en-US" sz="3900" i="1">
                            <a:latin typeface="Cambria Math" panose="02040503050406030204" pitchFamily="18" charset="0"/>
                          </a:rPr>
                          <m:t>=</m:t>
                        </m:r>
                        <m:r>
                          <a:rPr lang="en-US" sz="3900" b="0" i="1" smtClean="0">
                            <a:latin typeface="Cambria Math" panose="02040503050406030204" pitchFamily="18" charset="0"/>
                          </a:rPr>
                          <m:t>0</m:t>
                        </m:r>
                      </m:sub>
                      <m:sup>
                        <m:r>
                          <a:rPr lang="en-US" sz="3900" i="1">
                            <a:latin typeface="Cambria Math" panose="02040503050406030204" pitchFamily="18" charset="0"/>
                          </a:rPr>
                          <m:t>𝑇</m:t>
                        </m:r>
                        <m:r>
                          <a:rPr lang="en-US" sz="3900" i="1">
                            <a:latin typeface="Cambria Math" panose="02040503050406030204" pitchFamily="18" charset="0"/>
                          </a:rPr>
                          <m:t>−</m:t>
                        </m:r>
                        <m:r>
                          <a:rPr lang="en-US" sz="3900" b="0" i="1" smtClean="0">
                            <a:latin typeface="Cambria Math" panose="02040503050406030204" pitchFamily="18" charset="0"/>
                          </a:rPr>
                          <m:t>𝑡</m:t>
                        </m:r>
                        <m:r>
                          <a:rPr lang="en-US" sz="3900" b="0" i="1" smtClean="0">
                            <a:latin typeface="Cambria Math" panose="02040503050406030204" pitchFamily="18" charset="0"/>
                          </a:rPr>
                          <m:t>−1</m:t>
                        </m:r>
                      </m:sup>
                      <m:e>
                        <m:sSup>
                          <m:sSupPr>
                            <m:ctrlPr>
                              <a:rPr lang="en-US" sz="3900" i="1">
                                <a:latin typeface="Cambria Math" panose="02040503050406030204" pitchFamily="18" charset="0"/>
                              </a:rPr>
                            </m:ctrlPr>
                          </m:sSupPr>
                          <m:e>
                            <m:r>
                              <a:rPr lang="en-US" sz="3900" i="1">
                                <a:latin typeface="Cambria Math" panose="02040503050406030204" pitchFamily="18" charset="0"/>
                              </a:rPr>
                              <m:t>𝛾</m:t>
                            </m:r>
                          </m:e>
                          <m:sup>
                            <m:r>
                              <a:rPr lang="en-US" sz="3900" i="1">
                                <a:latin typeface="Cambria Math" panose="02040503050406030204" pitchFamily="18" charset="0"/>
                              </a:rPr>
                              <m:t>𝑘</m:t>
                            </m:r>
                          </m:sup>
                        </m:sSup>
                      </m:e>
                    </m:nary>
                    <m:sSub>
                      <m:sSubPr>
                        <m:ctrlPr>
                          <a:rPr lang="en-US" sz="3900" i="1">
                            <a:latin typeface="Cambria Math" panose="02040503050406030204" pitchFamily="18" charset="0"/>
                          </a:rPr>
                        </m:ctrlPr>
                      </m:sSubPr>
                      <m:e>
                        <m:r>
                          <a:rPr lang="en-US" sz="3900" i="1">
                            <a:latin typeface="Cambria Math" panose="02040503050406030204" pitchFamily="18" charset="0"/>
                          </a:rPr>
                          <m:t>𝑅</m:t>
                        </m:r>
                      </m:e>
                      <m:sub>
                        <m:r>
                          <a:rPr lang="en-US" sz="3900" b="0" i="1" smtClean="0">
                            <a:latin typeface="Cambria Math" panose="02040503050406030204" pitchFamily="18" charset="0"/>
                          </a:rPr>
                          <m:t>𝑡</m:t>
                        </m:r>
                        <m:r>
                          <a:rPr lang="en-US" sz="3900" b="0" i="1" smtClean="0">
                            <a:latin typeface="Cambria Math" panose="02040503050406030204" pitchFamily="18" charset="0"/>
                          </a:rPr>
                          <m:t>+</m:t>
                        </m:r>
                        <m:r>
                          <a:rPr lang="en-US" sz="3900" i="1">
                            <a:latin typeface="Cambria Math" panose="02040503050406030204" pitchFamily="18" charset="0"/>
                          </a:rPr>
                          <m:t>𝑘</m:t>
                        </m:r>
                        <m:r>
                          <a:rPr lang="en-US" sz="3900" i="1">
                            <a:latin typeface="Cambria Math" panose="02040503050406030204" pitchFamily="18" charset="0"/>
                          </a:rPr>
                          <m:t>+1</m:t>
                        </m:r>
                      </m:sub>
                    </m:sSub>
                  </m:oMath>
                </a14:m>
                <a:endParaRPr lang="en-US" sz="3900" dirty="0"/>
              </a:p>
              <a:p>
                <a:pPr lvl="1"/>
                <a:r>
                  <a:rPr lang="en-US" sz="3500" dirty="0"/>
                  <a:t>At each step </a:t>
                </a:r>
                <a14:m>
                  <m:oMath xmlns:m="http://schemas.openxmlformats.org/officeDocument/2006/math">
                    <m:r>
                      <a:rPr lang="en-US" sz="3500" i="1">
                        <a:latin typeface="Cambria Math" panose="02040503050406030204" pitchFamily="18" charset="0"/>
                      </a:rPr>
                      <m:t>𝑡</m:t>
                    </m:r>
                    <m:r>
                      <a:rPr lang="en-US" sz="3500" i="1">
                        <a:latin typeface="Cambria Math" panose="02040503050406030204" pitchFamily="18" charset="0"/>
                      </a:rPr>
                      <m:t>∈[0,</m:t>
                    </m:r>
                    <m:r>
                      <a:rPr lang="en-US" sz="3500" i="1">
                        <a:latin typeface="Cambria Math" panose="02040503050406030204" pitchFamily="18" charset="0"/>
                      </a:rPr>
                      <m:t>𝑇</m:t>
                    </m:r>
                    <m:r>
                      <a:rPr lang="en-US" sz="3500" i="1">
                        <a:latin typeface="Cambria Math" panose="02040503050406030204" pitchFamily="18" charset="0"/>
                      </a:rPr>
                      <m:t>−1]</m:t>
                    </m:r>
                  </m:oMath>
                </a14:m>
                <a:r>
                  <a:rPr lang="en-US" sz="3500" dirty="0"/>
                  <a:t>, agent takes an action </a:t>
                </a:r>
                <a14:m>
                  <m:oMath xmlns:m="http://schemas.openxmlformats.org/officeDocument/2006/math">
                    <m:sSub>
                      <m:sSubPr>
                        <m:ctrlPr>
                          <a:rPr lang="en-US" altLang="zh-CN" sz="3600" i="1">
                            <a:latin typeface="Cambria Math" panose="02040503050406030204" pitchFamily="18" charset="0"/>
                          </a:rPr>
                        </m:ctrlPr>
                      </m:sSubPr>
                      <m:e>
                        <m:r>
                          <a:rPr lang="en-US" altLang="zh-CN" sz="3600" i="1">
                            <a:latin typeface="Cambria Math" panose="02040503050406030204" pitchFamily="18" charset="0"/>
                          </a:rPr>
                          <m:t>𝐴</m:t>
                        </m:r>
                      </m:e>
                      <m:sub>
                        <m:r>
                          <a:rPr lang="en-US" altLang="zh-CN" sz="3600" i="1">
                            <a:latin typeface="Cambria Math" panose="02040503050406030204" pitchFamily="18" charset="0"/>
                          </a:rPr>
                          <m:t>𝑡</m:t>
                        </m:r>
                      </m:sub>
                    </m:sSub>
                  </m:oMath>
                </a14:m>
                <a:r>
                  <a:rPr lang="en-US" sz="3500" dirty="0"/>
                  <a:t> in state </a:t>
                </a:r>
                <a14:m>
                  <m:oMath xmlns:m="http://schemas.openxmlformats.org/officeDocument/2006/math">
                    <m:sSub>
                      <m:sSubPr>
                        <m:ctrlPr>
                          <a:rPr lang="en-US" sz="3500" b="0" i="1" smtClean="0">
                            <a:latin typeface="Cambria Math" panose="02040503050406030204" pitchFamily="18" charset="0"/>
                          </a:rPr>
                        </m:ctrlPr>
                      </m:sSubPr>
                      <m:e>
                        <m:r>
                          <a:rPr lang="en-US" sz="3500" b="0" i="1" smtClean="0">
                            <a:latin typeface="Cambria Math" panose="02040503050406030204" pitchFamily="18" charset="0"/>
                          </a:rPr>
                          <m:t>𝑆</m:t>
                        </m:r>
                      </m:e>
                      <m:sub>
                        <m:r>
                          <a:rPr lang="en-US" sz="3500" b="0" i="1" smtClean="0">
                            <a:latin typeface="Cambria Math" panose="02040503050406030204" pitchFamily="18" charset="0"/>
                          </a:rPr>
                          <m:t>𝑡</m:t>
                        </m:r>
                      </m:sub>
                    </m:sSub>
                  </m:oMath>
                </a14:m>
                <a:r>
                  <a:rPr lang="en-US" sz="3500" b="0" dirty="0">
                    <a:latin typeface="Cambria Math" panose="02040503050406030204" pitchFamily="18" charset="0"/>
                  </a:rPr>
                  <a:t>; </a:t>
                </a:r>
                <a:r>
                  <a:rPr lang="en-US" sz="3500" dirty="0"/>
                  <a:t>at step </a:t>
                </a:r>
                <a14:m>
                  <m:oMath xmlns:m="http://schemas.openxmlformats.org/officeDocument/2006/math">
                    <m:r>
                      <a:rPr lang="en-US" sz="3500" i="1">
                        <a:latin typeface="Cambria Math" panose="02040503050406030204" pitchFamily="18" charset="0"/>
                      </a:rPr>
                      <m:t>𝑡</m:t>
                    </m:r>
                    <m:r>
                      <a:rPr lang="en-US" sz="3500" i="1">
                        <a:latin typeface="Cambria Math" panose="02040503050406030204" pitchFamily="18" charset="0"/>
                      </a:rPr>
                      <m:t>+1</m:t>
                    </m:r>
                  </m:oMath>
                </a14:m>
                <a:r>
                  <a:rPr lang="en-US" sz="3500" dirty="0"/>
                  <a:t>, agent receives a reward </a:t>
                </a:r>
                <a14:m>
                  <m:oMath xmlns:m="http://schemas.openxmlformats.org/officeDocument/2006/math">
                    <m:sSub>
                      <m:sSubPr>
                        <m:ctrlPr>
                          <a:rPr lang="en-US" sz="3500" b="0" i="1" smtClean="0">
                            <a:latin typeface="Cambria Math" panose="02040503050406030204" pitchFamily="18" charset="0"/>
                          </a:rPr>
                        </m:ctrlPr>
                      </m:sSubPr>
                      <m:e>
                        <m:r>
                          <a:rPr lang="en-US" sz="3500" b="0" i="1" smtClean="0">
                            <a:latin typeface="Cambria Math" panose="02040503050406030204" pitchFamily="18" charset="0"/>
                          </a:rPr>
                          <m:t>𝑅</m:t>
                        </m:r>
                      </m:e>
                      <m:sub>
                        <m:r>
                          <a:rPr lang="en-US" sz="3500" i="1">
                            <a:latin typeface="Cambria Math" panose="02040503050406030204" pitchFamily="18" charset="0"/>
                          </a:rPr>
                          <m:t>𝑡</m:t>
                        </m:r>
                        <m:r>
                          <a:rPr lang="en-US" sz="3500" i="1">
                            <a:latin typeface="Cambria Math" panose="02040503050406030204" pitchFamily="18" charset="0"/>
                          </a:rPr>
                          <m:t>+1</m:t>
                        </m:r>
                      </m:sub>
                    </m:sSub>
                  </m:oMath>
                </a14:m>
                <a:r>
                  <a:rPr lang="en-US" sz="3500" dirty="0"/>
                  <a:t> and transitions into the next state </a:t>
                </a:r>
                <a14:m>
                  <m:oMath xmlns:m="http://schemas.openxmlformats.org/officeDocument/2006/math">
                    <m:sSub>
                      <m:sSubPr>
                        <m:ctrlPr>
                          <a:rPr lang="en-US" sz="3500" i="1">
                            <a:latin typeface="Cambria Math" panose="02040503050406030204" pitchFamily="18" charset="0"/>
                          </a:rPr>
                        </m:ctrlPr>
                      </m:sSubPr>
                      <m:e>
                        <m:r>
                          <a:rPr lang="en-US" sz="3500" i="1">
                            <a:latin typeface="Cambria Math" panose="02040503050406030204" pitchFamily="18" charset="0"/>
                          </a:rPr>
                          <m:t>𝑆</m:t>
                        </m:r>
                      </m:e>
                      <m:sub>
                        <m:r>
                          <a:rPr lang="en-US" sz="3500" i="1">
                            <a:latin typeface="Cambria Math" panose="02040503050406030204" pitchFamily="18" charset="0"/>
                          </a:rPr>
                          <m:t>𝑡</m:t>
                        </m:r>
                        <m:r>
                          <a:rPr lang="en-US" sz="3500" b="0" i="1" smtClean="0">
                            <a:latin typeface="Cambria Math" panose="02040503050406030204" pitchFamily="18" charset="0"/>
                          </a:rPr>
                          <m:t>+1</m:t>
                        </m:r>
                      </m:sub>
                    </m:sSub>
                  </m:oMath>
                </a14:m>
                <a:r>
                  <a:rPr lang="en-US" sz="3500" dirty="0"/>
                  <a:t> with the trace </a:t>
                </a:r>
                <a14:m>
                  <m:oMath xmlns:m="http://schemas.openxmlformats.org/officeDocument/2006/math">
                    <m:r>
                      <a:rPr lang="en-US" sz="3500" b="0" i="1" smtClean="0">
                        <a:latin typeface="Cambria Math" panose="02040503050406030204" pitchFamily="18" charset="0"/>
                      </a:rPr>
                      <m:t>(</m:t>
                    </m:r>
                    <m:sSub>
                      <m:sSubPr>
                        <m:ctrlPr>
                          <a:rPr lang="en-US" sz="3500" b="0" i="1" smtClean="0">
                            <a:latin typeface="Cambria Math" panose="02040503050406030204" pitchFamily="18" charset="0"/>
                          </a:rPr>
                        </m:ctrlPr>
                      </m:sSubPr>
                      <m:e>
                        <m:r>
                          <a:rPr lang="en-US" sz="3500" b="0" i="1" smtClean="0">
                            <a:latin typeface="Cambria Math" panose="02040503050406030204" pitchFamily="18" charset="0"/>
                          </a:rPr>
                          <m:t>𝑆</m:t>
                        </m:r>
                      </m:e>
                      <m:sub>
                        <m:r>
                          <a:rPr lang="en-US" sz="3500" b="0" i="1" smtClean="0">
                            <a:latin typeface="Cambria Math" panose="02040503050406030204" pitchFamily="18" charset="0"/>
                          </a:rPr>
                          <m:t>𝑡</m:t>
                        </m:r>
                      </m:sub>
                    </m:sSub>
                    <m:r>
                      <a:rPr lang="en-US" sz="3500" b="0" i="1" smtClean="0">
                        <a:latin typeface="Cambria Math" panose="02040503050406030204" pitchFamily="18" charset="0"/>
                      </a:rPr>
                      <m:t>, </m:t>
                    </m:r>
                    <m:sSub>
                      <m:sSubPr>
                        <m:ctrlPr>
                          <a:rPr lang="en-US" sz="3500" b="0" i="1" smtClean="0">
                            <a:latin typeface="Cambria Math" panose="02040503050406030204" pitchFamily="18" charset="0"/>
                          </a:rPr>
                        </m:ctrlPr>
                      </m:sSubPr>
                      <m:e>
                        <m:r>
                          <a:rPr lang="en-US" sz="3500" b="0" i="1" smtClean="0">
                            <a:latin typeface="Cambria Math" panose="02040503050406030204" pitchFamily="18" charset="0"/>
                          </a:rPr>
                          <m:t>𝐴</m:t>
                        </m:r>
                      </m:e>
                      <m:sub>
                        <m:r>
                          <a:rPr lang="en-US" sz="3500" b="0" i="1" smtClean="0">
                            <a:latin typeface="Cambria Math" panose="02040503050406030204" pitchFamily="18" charset="0"/>
                          </a:rPr>
                          <m:t>𝑡</m:t>
                        </m:r>
                      </m:sub>
                    </m:sSub>
                    <m:r>
                      <a:rPr lang="en-US" sz="3500" b="0" i="1" smtClean="0">
                        <a:latin typeface="Cambria Math" panose="02040503050406030204" pitchFamily="18" charset="0"/>
                      </a:rPr>
                      <m:t>, </m:t>
                    </m:r>
                    <m:sSub>
                      <m:sSubPr>
                        <m:ctrlPr>
                          <a:rPr lang="en-US" sz="3500" b="0" i="1" smtClean="0">
                            <a:latin typeface="Cambria Math" panose="02040503050406030204" pitchFamily="18" charset="0"/>
                          </a:rPr>
                        </m:ctrlPr>
                      </m:sSubPr>
                      <m:e>
                        <m:r>
                          <a:rPr lang="en-US" sz="3500" b="0" i="1" smtClean="0">
                            <a:latin typeface="Cambria Math" panose="02040503050406030204" pitchFamily="18" charset="0"/>
                          </a:rPr>
                          <m:t>𝑅</m:t>
                        </m:r>
                      </m:e>
                      <m:sub>
                        <m:r>
                          <a:rPr lang="en-US" sz="3500" i="1">
                            <a:latin typeface="Cambria Math" panose="02040503050406030204" pitchFamily="18" charset="0"/>
                          </a:rPr>
                          <m:t>𝑡</m:t>
                        </m:r>
                        <m:r>
                          <a:rPr lang="en-US" sz="3500" i="1">
                            <a:latin typeface="Cambria Math" panose="02040503050406030204" pitchFamily="18" charset="0"/>
                          </a:rPr>
                          <m:t>+1</m:t>
                        </m:r>
                      </m:sub>
                    </m:sSub>
                    <m:r>
                      <a:rPr lang="en-US" sz="3500" b="0" i="1" smtClean="0">
                        <a:latin typeface="Cambria Math" panose="02040503050406030204" pitchFamily="18" charset="0"/>
                      </a:rPr>
                      <m:t>, </m:t>
                    </m:r>
                    <m:sSub>
                      <m:sSubPr>
                        <m:ctrlPr>
                          <a:rPr lang="en-US" sz="3500" b="0" i="1" smtClean="0">
                            <a:latin typeface="Cambria Math" panose="02040503050406030204" pitchFamily="18" charset="0"/>
                          </a:rPr>
                        </m:ctrlPr>
                      </m:sSubPr>
                      <m:e>
                        <m:r>
                          <a:rPr lang="en-US" sz="3500" b="0" i="1" smtClean="0">
                            <a:latin typeface="Cambria Math" panose="02040503050406030204" pitchFamily="18" charset="0"/>
                          </a:rPr>
                          <m:t>𝑆</m:t>
                        </m:r>
                      </m:e>
                      <m:sub>
                        <m:r>
                          <a:rPr lang="en-US" sz="3500" b="0" i="1" smtClean="0">
                            <a:latin typeface="Cambria Math" panose="02040503050406030204" pitchFamily="18" charset="0"/>
                          </a:rPr>
                          <m:t>𝑡</m:t>
                        </m:r>
                        <m:r>
                          <a:rPr lang="en-US" sz="3500" i="1">
                            <a:latin typeface="Cambria Math" panose="02040503050406030204" pitchFamily="18" charset="0"/>
                          </a:rPr>
                          <m:t>+1</m:t>
                        </m:r>
                      </m:sub>
                    </m:sSub>
                    <m:r>
                      <a:rPr lang="en-US" sz="3500" b="0" i="1" smtClean="0">
                        <a:latin typeface="Cambria Math" panose="02040503050406030204" pitchFamily="18" charset="0"/>
                      </a:rPr>
                      <m:t>)</m:t>
                    </m:r>
                  </m:oMath>
                </a14:m>
                <a:endParaRPr lang="en-US" sz="3500" dirty="0"/>
              </a:p>
              <a:p>
                <a:pPr lvl="1"/>
                <a:r>
                  <a:rPr lang="en-US" sz="3600" dirty="0"/>
                  <a:t>We assume episodic tasks, and this specific episode has length of </a:t>
                </a:r>
                <a14:m>
                  <m:oMath xmlns:m="http://schemas.openxmlformats.org/officeDocument/2006/math">
                    <m:r>
                      <a:rPr lang="en-US" sz="3600" b="0" i="1" smtClean="0">
                        <a:latin typeface="Cambria Math" panose="02040503050406030204" pitchFamily="18" charset="0"/>
                      </a:rPr>
                      <m:t>𝑇</m:t>
                    </m:r>
                  </m:oMath>
                </a14:m>
                <a:r>
                  <a:rPr lang="en-US" sz="3600" dirty="0"/>
                  <a:t> steps. (</a:t>
                </a:r>
                <a14:m>
                  <m:oMath xmlns:m="http://schemas.openxmlformats.org/officeDocument/2006/math">
                    <m:r>
                      <a:rPr lang="en-US" sz="3600" i="1">
                        <a:latin typeface="Cambria Math" panose="02040503050406030204" pitchFamily="18" charset="0"/>
                      </a:rPr>
                      <m:t>𝑇</m:t>
                    </m:r>
                    <m:r>
                      <a:rPr lang="en-US" sz="3600" b="0" i="1" smtClean="0">
                        <a:latin typeface="Cambria Math" panose="02040503050406030204" pitchFamily="18" charset="0"/>
                      </a:rPr>
                      <m:t>=∞</m:t>
                    </m:r>
                  </m:oMath>
                </a14:m>
                <a:r>
                  <a:rPr lang="en-US" sz="3600" dirty="0"/>
                  <a:t> for continuous tasks)</a:t>
                </a:r>
                <a:endParaRPr lang="en-US" sz="3500" dirty="0"/>
              </a:p>
              <a:p>
                <a:r>
                  <a:rPr lang="en-US" sz="3600" b="0" dirty="0">
                    <a:solidFill>
                      <a:srgbClr val="C00000"/>
                    </a:solidFill>
                  </a:rPr>
                  <a:t>State Value Function</a:t>
                </a:r>
                <a:r>
                  <a:rPr lang="en-US" sz="3600" b="0" dirty="0"/>
                  <a:t>: expected return under policy </a:t>
                </a:r>
                <a14:m>
                  <m:oMath xmlns:m="http://schemas.openxmlformats.org/officeDocument/2006/math">
                    <m:r>
                      <a:rPr lang="en-US" sz="3600" b="0" i="1" smtClean="0">
                        <a:latin typeface="Cambria Math" panose="02040503050406030204" pitchFamily="18" charset="0"/>
                      </a:rPr>
                      <m:t>𝜋</m:t>
                    </m:r>
                  </m:oMath>
                </a14:m>
                <a:r>
                  <a:rPr lang="en-US" sz="3600" b="0" dirty="0"/>
                  <a:t>: </a:t>
                </a:r>
                <a14:m>
                  <m:oMath xmlns:m="http://schemas.openxmlformats.org/officeDocument/2006/math">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𝑣</m:t>
                        </m:r>
                      </m:e>
                      <m:sub>
                        <m:r>
                          <a:rPr lang="en-US" sz="3600" b="0" i="1" smtClean="0">
                            <a:latin typeface="Cambria Math" panose="02040503050406030204" pitchFamily="18" charset="0"/>
                          </a:rPr>
                          <m:t>𝜋</m:t>
                        </m:r>
                      </m:sub>
                    </m:sSub>
                    <m:d>
                      <m:dPr>
                        <m:ctrlPr>
                          <a:rPr lang="en-US" sz="3600" b="0" i="1" smtClean="0">
                            <a:latin typeface="Cambria Math" panose="02040503050406030204" pitchFamily="18" charset="0"/>
                          </a:rPr>
                        </m:ctrlPr>
                      </m:dPr>
                      <m:e>
                        <m:r>
                          <a:rPr lang="en-US" sz="3600" b="0" i="1" smtClean="0">
                            <a:latin typeface="Cambria Math" panose="02040503050406030204" pitchFamily="18" charset="0"/>
                          </a:rPr>
                          <m:t>𝑠</m:t>
                        </m:r>
                      </m:e>
                    </m:d>
                    <m:r>
                      <a:rPr lang="en-US" sz="3600" b="0" i="1" smtClean="0">
                        <a:latin typeface="Cambria Math" panose="02040503050406030204" pitchFamily="18" charset="0"/>
                      </a:rPr>
                      <m:t>≐</m:t>
                    </m:r>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𝔼</m:t>
                        </m:r>
                      </m:e>
                      <m:sub>
                        <m:r>
                          <a:rPr lang="en-US" sz="3600" b="0" i="1" smtClean="0">
                            <a:latin typeface="Cambria Math" panose="02040503050406030204" pitchFamily="18" charset="0"/>
                          </a:rPr>
                          <m:t>𝜋</m:t>
                        </m:r>
                      </m:sub>
                    </m:sSub>
                    <m:d>
                      <m:dPr>
                        <m:begChr m:val="["/>
                        <m:endChr m:val="]"/>
                        <m:ctrlPr>
                          <a:rPr lang="en-US" sz="3600" b="0" i="1" smtClean="0">
                            <a:latin typeface="Cambria Math" panose="02040503050406030204" pitchFamily="18" charset="0"/>
                          </a:rPr>
                        </m:ctrlPr>
                      </m:dPr>
                      <m:e>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𝐺</m:t>
                            </m:r>
                          </m:e>
                          <m:sub>
                            <m:r>
                              <a:rPr lang="en-US" sz="3600" b="0" i="1" smtClean="0">
                                <a:latin typeface="Cambria Math" panose="02040503050406030204" pitchFamily="18" charset="0"/>
                              </a:rPr>
                              <m:t>𝑡</m:t>
                            </m:r>
                          </m:sub>
                        </m:sSub>
                      </m:e>
                      <m:e>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𝑆</m:t>
                            </m:r>
                          </m:e>
                          <m:sub>
                            <m:r>
                              <a:rPr lang="en-US" sz="3600" b="0" i="1" smtClean="0">
                                <a:latin typeface="Cambria Math" panose="02040503050406030204" pitchFamily="18" charset="0"/>
                              </a:rPr>
                              <m:t>𝑡</m:t>
                            </m:r>
                          </m:sub>
                        </m:sSub>
                        <m:r>
                          <a:rPr lang="en-US" sz="3600" b="0" i="1" smtClean="0">
                            <a:latin typeface="Cambria Math" panose="02040503050406030204" pitchFamily="18" charset="0"/>
                          </a:rPr>
                          <m:t>=</m:t>
                        </m:r>
                        <m:r>
                          <a:rPr lang="en-US" sz="3600" b="0" i="1" smtClean="0">
                            <a:latin typeface="Cambria Math" panose="02040503050406030204" pitchFamily="18" charset="0"/>
                          </a:rPr>
                          <m:t>𝑠</m:t>
                        </m:r>
                      </m:e>
                    </m:d>
                  </m:oMath>
                </a14:m>
                <a:endParaRPr lang="en-US" sz="3600" dirty="0"/>
              </a:p>
              <a:p>
                <a:r>
                  <a:rPr lang="en-US" sz="3600" b="0" dirty="0">
                    <a:solidFill>
                      <a:srgbClr val="C00000"/>
                    </a:solidFill>
                  </a:rPr>
                  <a:t>Action Value Function: </a:t>
                </a:r>
                <a:r>
                  <a:rPr lang="en-US" sz="3600" b="0" dirty="0"/>
                  <a:t>expected return from taking action </a:t>
                </a:r>
                <a14:m>
                  <m:oMath xmlns:m="http://schemas.openxmlformats.org/officeDocument/2006/math">
                    <m:r>
                      <a:rPr lang="en-US" sz="3600" i="1">
                        <a:latin typeface="Cambria Math" panose="02040503050406030204" pitchFamily="18" charset="0"/>
                      </a:rPr>
                      <m:t>𝑎</m:t>
                    </m:r>
                  </m:oMath>
                </a14:m>
                <a:r>
                  <a:rPr lang="en-US" sz="3600" b="0" dirty="0"/>
                  <a:t>, then follow policy </a:t>
                </a:r>
                <a14:m>
                  <m:oMath xmlns:m="http://schemas.openxmlformats.org/officeDocument/2006/math">
                    <m:r>
                      <a:rPr lang="en-US" sz="3600" b="0" i="1" smtClean="0">
                        <a:latin typeface="Cambria Math" panose="02040503050406030204" pitchFamily="18" charset="0"/>
                      </a:rPr>
                      <m:t>𝜋</m:t>
                    </m:r>
                  </m:oMath>
                </a14:m>
                <a:r>
                  <a:rPr lang="en-US" sz="3600" b="0" dirty="0"/>
                  <a:t>:</a:t>
                </a:r>
                <a:r>
                  <a:rPr lang="en-US" sz="3600" dirty="0"/>
                  <a:t> </a:t>
                </a:r>
                <a14:m>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rPr>
                          <m:t>𝑞</m:t>
                        </m:r>
                      </m:e>
                      <m:sub>
                        <m:r>
                          <a:rPr lang="en-US" sz="3600" i="1">
                            <a:latin typeface="Cambria Math" panose="02040503050406030204" pitchFamily="18" charset="0"/>
                          </a:rPr>
                          <m:t>𝜋</m:t>
                        </m:r>
                      </m:sub>
                    </m:sSub>
                    <m:d>
                      <m:dPr>
                        <m:ctrlPr>
                          <a:rPr lang="en-US" sz="3600" i="1">
                            <a:latin typeface="Cambria Math" panose="02040503050406030204" pitchFamily="18" charset="0"/>
                          </a:rPr>
                        </m:ctrlPr>
                      </m:dPr>
                      <m:e>
                        <m:r>
                          <a:rPr lang="en-US" sz="3600" i="1">
                            <a:latin typeface="Cambria Math" panose="02040503050406030204" pitchFamily="18" charset="0"/>
                          </a:rPr>
                          <m:t>𝑠</m:t>
                        </m:r>
                        <m:r>
                          <a:rPr lang="en-US" sz="3600" i="1">
                            <a:latin typeface="Cambria Math" panose="02040503050406030204" pitchFamily="18" charset="0"/>
                          </a:rPr>
                          <m:t>,</m:t>
                        </m:r>
                        <m:r>
                          <a:rPr lang="en-US" sz="3600" i="1">
                            <a:latin typeface="Cambria Math" panose="02040503050406030204" pitchFamily="18" charset="0"/>
                          </a:rPr>
                          <m:t>𝑎</m:t>
                        </m:r>
                      </m:e>
                    </m:d>
                    <m:r>
                      <a:rPr lang="en-US" sz="3600" i="1">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𝔼</m:t>
                        </m:r>
                      </m:e>
                      <m:sub>
                        <m:r>
                          <a:rPr lang="en-US" sz="3600" i="1">
                            <a:latin typeface="Cambria Math" panose="02040503050406030204" pitchFamily="18" charset="0"/>
                          </a:rPr>
                          <m:t>𝜋</m:t>
                        </m:r>
                      </m:sub>
                    </m:sSub>
                    <m:d>
                      <m:dPr>
                        <m:begChr m:val="["/>
                        <m:endChr m:val="]"/>
                        <m:ctrlPr>
                          <a:rPr lang="en-US" sz="3600" i="1">
                            <a:latin typeface="Cambria Math" panose="02040503050406030204" pitchFamily="18" charset="0"/>
                          </a:rPr>
                        </m:ctrlPr>
                      </m:dPr>
                      <m:e>
                        <m:sSub>
                          <m:sSubPr>
                            <m:ctrlPr>
                              <a:rPr lang="en-US" sz="3600" i="1">
                                <a:latin typeface="Cambria Math" panose="02040503050406030204" pitchFamily="18" charset="0"/>
                              </a:rPr>
                            </m:ctrlPr>
                          </m:sSubPr>
                          <m:e>
                            <m:r>
                              <a:rPr lang="en-US" sz="3600" i="1">
                                <a:latin typeface="Cambria Math" panose="02040503050406030204" pitchFamily="18" charset="0"/>
                              </a:rPr>
                              <m:t>𝐺</m:t>
                            </m:r>
                          </m:e>
                          <m:sub>
                            <m:r>
                              <a:rPr lang="en-US" sz="3600" i="1">
                                <a:latin typeface="Cambria Math" panose="02040503050406030204" pitchFamily="18" charset="0"/>
                              </a:rPr>
                              <m:t>𝑡</m:t>
                            </m:r>
                          </m:sub>
                        </m:sSub>
                      </m:e>
                      <m:e>
                        <m:sSub>
                          <m:sSubPr>
                            <m:ctrlPr>
                              <a:rPr lang="en-US" sz="3600" i="1">
                                <a:latin typeface="Cambria Math" panose="02040503050406030204" pitchFamily="18" charset="0"/>
                              </a:rPr>
                            </m:ctrlPr>
                          </m:sSubPr>
                          <m:e>
                            <m:r>
                              <a:rPr lang="en-US" sz="3600" i="1">
                                <a:latin typeface="Cambria Math" panose="02040503050406030204" pitchFamily="18" charset="0"/>
                              </a:rPr>
                              <m:t>𝑆</m:t>
                            </m:r>
                          </m:e>
                          <m:sub>
                            <m:r>
                              <a:rPr lang="en-US" sz="3600" i="1">
                                <a:latin typeface="Cambria Math" panose="02040503050406030204" pitchFamily="18" charset="0"/>
                              </a:rPr>
                              <m:t>𝑡</m:t>
                            </m:r>
                          </m:sub>
                        </m:sSub>
                        <m:r>
                          <a:rPr lang="en-US" sz="3600" i="1">
                            <a:latin typeface="Cambria Math" panose="02040503050406030204" pitchFamily="18" charset="0"/>
                          </a:rPr>
                          <m:t>=</m:t>
                        </m:r>
                        <m:r>
                          <a:rPr lang="en-US" sz="3600" i="1">
                            <a:latin typeface="Cambria Math" panose="02040503050406030204" pitchFamily="18" charset="0"/>
                          </a:rPr>
                          <m:t>𝑠</m:t>
                        </m:r>
                        <m:r>
                          <a:rPr lang="en-US" sz="3600" i="1">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𝐴</m:t>
                            </m:r>
                          </m:e>
                          <m:sub>
                            <m:r>
                              <a:rPr lang="en-US" sz="3600" i="1">
                                <a:latin typeface="Cambria Math" panose="02040503050406030204" pitchFamily="18" charset="0"/>
                              </a:rPr>
                              <m:t>𝑡</m:t>
                            </m:r>
                          </m:sub>
                        </m:sSub>
                        <m:r>
                          <a:rPr lang="en-US" sz="3600" i="1">
                            <a:latin typeface="Cambria Math" panose="02040503050406030204" pitchFamily="18" charset="0"/>
                          </a:rPr>
                          <m:t>=</m:t>
                        </m:r>
                        <m:r>
                          <a:rPr lang="en-US" sz="3600" i="1">
                            <a:latin typeface="Cambria Math" panose="02040503050406030204" pitchFamily="18" charset="0"/>
                          </a:rPr>
                          <m:t>𝑎</m:t>
                        </m:r>
                      </m:e>
                    </m:d>
                  </m:oMath>
                </a14:m>
                <a:endParaRPr lang="en-US" sz="3600" dirty="0"/>
              </a:p>
              <a:p>
                <a:r>
                  <a:rPr lang="en-US" sz="3600" dirty="0"/>
                  <a:t>The RL problem: find the optimal policy </a:t>
                </a:r>
                <a14:m>
                  <m:oMath xmlns:m="http://schemas.openxmlformats.org/officeDocument/2006/math">
                    <m:r>
                      <a:rPr lang="en-US" altLang="zh-CN" sz="3600" b="0" i="1" smtClean="0">
                        <a:latin typeface="Cambria Math" panose="02040503050406030204" pitchFamily="18" charset="0"/>
                      </a:rPr>
                      <m:t>𝜋</m:t>
                    </m:r>
                    <m:r>
                      <a:rPr lang="en-US" altLang="zh-CN" sz="3600" b="0" i="1" smtClean="0">
                        <a:latin typeface="Cambria Math" panose="02040503050406030204" pitchFamily="18" charset="0"/>
                      </a:rPr>
                      <m:t>(</m:t>
                    </m:r>
                    <m:r>
                      <a:rPr lang="en-US" altLang="zh-CN" sz="3600" b="0" i="1" smtClean="0">
                        <a:latin typeface="Cambria Math" panose="02040503050406030204" pitchFamily="18" charset="0"/>
                      </a:rPr>
                      <m:t>𝑎</m:t>
                    </m:r>
                    <m:r>
                      <a:rPr lang="en-US" altLang="zh-CN" sz="3600" i="1" smtClean="0">
                        <a:latin typeface="Cambria Math" panose="02040503050406030204" pitchFamily="18" charset="0"/>
                      </a:rPr>
                      <m:t>|</m:t>
                    </m:r>
                    <m:r>
                      <a:rPr lang="en-US" altLang="zh-CN" sz="3600" i="1" smtClean="0">
                        <a:latin typeface="Cambria Math" panose="02040503050406030204" pitchFamily="18" charset="0"/>
                      </a:rPr>
                      <m:t>𝑠</m:t>
                    </m:r>
                    <m:r>
                      <a:rPr lang="en-US" altLang="zh-CN" sz="3600" i="1" smtClean="0">
                        <a:latin typeface="Cambria Math" panose="02040503050406030204" pitchFamily="18" charset="0"/>
                      </a:rPr>
                      <m:t>)</m:t>
                    </m:r>
                  </m:oMath>
                </a14:m>
                <a:r>
                  <a:rPr lang="en-US" sz="3600" dirty="0"/>
                  <a:t> that maximizes the expected return from </a:t>
                </a:r>
                <a:r>
                  <a:rPr lang="en-US" sz="3600"/>
                  <a:t>each state (the state VF)</a:t>
                </a:r>
                <a:endParaRPr lang="en-US" sz="3600" dirty="0"/>
              </a:p>
              <a:p>
                <a:endParaRPr lang="en-SE" dirty="0"/>
              </a:p>
            </p:txBody>
          </p:sp>
        </mc:Choice>
        <mc:Fallback xmlns="">
          <p:sp>
            <p:nvSpPr>
              <p:cNvPr id="3" name="Content Placeholder 2">
                <a:extLst>
                  <a:ext uri="{FF2B5EF4-FFF2-40B4-BE49-F238E27FC236}">
                    <a16:creationId xmlns:a16="http://schemas.microsoft.com/office/drawing/2014/main" id="{6AD91DB8-4792-492E-8A01-A3DB8C7DB194}"/>
                  </a:ext>
                </a:extLst>
              </p:cNvPr>
              <p:cNvSpPr>
                <a:spLocks noGrp="1" noRot="1" noChangeAspect="1" noMove="1" noResize="1" noEditPoints="1" noAdjustHandles="1" noChangeArrowheads="1" noChangeShapeType="1" noTextEdit="1"/>
              </p:cNvSpPr>
              <p:nvPr>
                <p:ph idx="1"/>
              </p:nvPr>
            </p:nvSpPr>
            <p:spPr>
              <a:xfrm>
                <a:off x="457200" y="1295400"/>
                <a:ext cx="8229600" cy="4038600"/>
              </a:xfrm>
              <a:blipFill>
                <a:blip r:embed="rId2"/>
                <a:stretch>
                  <a:fillRect l="-741" t="-7704"/>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8D5E31CF-AFDE-41BB-80BC-75A36B4A2584}"/>
              </a:ext>
            </a:extLst>
          </p:cNvPr>
          <p:cNvSpPr>
            <a:spLocks noGrp="1"/>
          </p:cNvSpPr>
          <p:nvPr>
            <p:ph type="sldNum" sz="quarter" idx="12"/>
          </p:nvPr>
        </p:nvSpPr>
        <p:spPr/>
        <p:txBody>
          <a:bodyPr/>
          <a:lstStyle/>
          <a:p>
            <a:pPr>
              <a:defRPr/>
            </a:pPr>
            <a:fld id="{F57F456A-00AF-44E6-8D70-638C0D0130FF}" type="slidenum">
              <a:rPr lang="en-US" altLang="zh-CN" smtClean="0"/>
              <a:pPr>
                <a:defRPr/>
              </a:pPr>
              <a:t>17</a:t>
            </a:fld>
            <a:endParaRPr lang="en-US" altLang="zh-CN"/>
          </a:p>
        </p:txBody>
      </p:sp>
      <p:sp>
        <p:nvSpPr>
          <p:cNvPr id="5" name="Rectangle 4">
            <a:extLst>
              <a:ext uri="{FF2B5EF4-FFF2-40B4-BE49-F238E27FC236}">
                <a16:creationId xmlns:a16="http://schemas.microsoft.com/office/drawing/2014/main" id="{DC2D1135-8275-46FC-B967-65F3BF08C19C}"/>
              </a:ext>
            </a:extLst>
          </p:cNvPr>
          <p:cNvSpPr/>
          <p:nvPr/>
        </p:nvSpPr>
        <p:spPr bwMode="auto">
          <a:xfrm>
            <a:off x="76200" y="121298"/>
            <a:ext cx="1524000" cy="488302"/>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C00000"/>
                </a:solidFill>
                <a:effectLst/>
                <a:latin typeface="Arial" charset="0"/>
              </a:rPr>
              <a:t>Important</a:t>
            </a:r>
            <a:endParaRPr kumimoji="0" lang="en-SE" sz="2400" b="0" i="0" u="none" strike="noStrike" cap="none" normalizeH="0" baseline="0" dirty="0">
              <a:ln>
                <a:noFill/>
              </a:ln>
              <a:solidFill>
                <a:srgbClr val="C00000"/>
              </a:solidFill>
              <a:effectLst/>
              <a:latin typeface="Arial" charset="0"/>
            </a:endParaRPr>
          </a:p>
        </p:txBody>
      </p:sp>
      <mc:AlternateContent xmlns:mc="http://schemas.openxmlformats.org/markup-compatibility/2006">
        <mc:Choice xmlns:a14="http://schemas.microsoft.com/office/drawing/2010/main" Requires="a14">
          <p:sp>
            <p:nvSpPr>
              <p:cNvPr id="6" name="内容占位符 2">
                <a:extLst>
                  <a:ext uri="{FF2B5EF4-FFF2-40B4-BE49-F238E27FC236}">
                    <a16:creationId xmlns:a16="http://schemas.microsoft.com/office/drawing/2014/main" id="{B76A1DCF-A41C-4626-9530-7B16396C018E}"/>
                  </a:ext>
                </a:extLst>
              </p:cNvPr>
              <p:cNvSpPr txBox="1">
                <a:spLocks/>
              </p:cNvSpPr>
              <p:nvPr/>
            </p:nvSpPr>
            <p:spPr>
              <a:xfrm>
                <a:off x="3529563" y="4876800"/>
                <a:ext cx="2232248" cy="575348"/>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Courier New"/>
                  <a:buChar char="o"/>
                  <a:defRPr sz="2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Wingdings" charset="2"/>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SzPct val="80000"/>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sSub>
                        <m:sSubPr>
                          <m:ctrlPr>
                            <a:rPr lang="en-US" altLang="zh-CN" sz="2000" i="1" smtClean="0">
                              <a:latin typeface="Cambria Math" panose="02040503050406030204" pitchFamily="18" charset="0"/>
                            </a:rPr>
                          </m:ctrlPr>
                        </m:sSubPr>
                        <m:e>
                          <m:r>
                            <a:rPr lang="en-US" altLang="zh-CN" sz="2000" i="1" smtClean="0">
                              <a:latin typeface="Cambria Math" panose="02040503050406030204" pitchFamily="18" charset="0"/>
                            </a:rPr>
                            <m:t>𝑝</m:t>
                          </m:r>
                          <m:r>
                            <a:rPr lang="en-US" altLang="zh-CN" sz="2000" i="1" smtClean="0">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𝑅</m:t>
                              </m:r>
                            </m:e>
                            <m:sub>
                              <m:r>
                                <a:rPr lang="en-US" altLang="zh-CN" sz="2000" i="1">
                                  <a:latin typeface="Cambria Math" panose="02040503050406030204" pitchFamily="18" charset="0"/>
                                </a:rPr>
                                <m:t>𝑡</m:t>
                              </m:r>
                              <m:r>
                                <a:rPr lang="en-US" altLang="zh-CN" sz="2000" i="1">
                                  <a:latin typeface="Cambria Math" panose="02040503050406030204" pitchFamily="18" charset="0"/>
                                </a:rPr>
                                <m:t>+1</m:t>
                              </m:r>
                            </m:sub>
                          </m:sSub>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𝑆</m:t>
                          </m:r>
                        </m:e>
                        <m:sub>
                          <m:r>
                            <a:rPr lang="en-US" altLang="zh-CN" sz="2000" i="1" smtClean="0">
                              <a:latin typeface="Cambria Math" panose="02040503050406030204" pitchFamily="18" charset="0"/>
                            </a:rPr>
                            <m:t>𝑡</m:t>
                          </m:r>
                          <m:r>
                            <a:rPr lang="en-US" altLang="zh-CN" sz="2000" i="1" smtClean="0">
                              <a:latin typeface="Cambria Math" panose="02040503050406030204" pitchFamily="18" charset="0"/>
                            </a:rPr>
                            <m:t>+1</m:t>
                          </m:r>
                        </m:sub>
                      </m:sSub>
                      <m:r>
                        <a:rPr lang="en-US" altLang="zh-CN" sz="2000" i="1" smtClean="0">
                          <a:latin typeface="Cambria Math" panose="02040503050406030204" pitchFamily="18" charset="0"/>
                        </a:rPr>
                        <m:t>|</m:t>
                      </m:r>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𝑆</m:t>
                          </m:r>
                        </m:e>
                        <m:sub>
                          <m:r>
                            <a:rPr lang="en-US" altLang="zh-CN" sz="2000" i="1" smtClean="0">
                              <a:latin typeface="Cambria Math" panose="02040503050406030204" pitchFamily="18" charset="0"/>
                            </a:rPr>
                            <m:t>𝑡</m:t>
                          </m:r>
                        </m:sub>
                      </m:sSub>
                      <m:r>
                        <a:rPr lang="en-US" altLang="zh-CN" sz="2000" i="1" smtClean="0">
                          <a:latin typeface="Cambria Math" panose="02040503050406030204" pitchFamily="18" charset="0"/>
                        </a:rPr>
                        <m:t>,</m:t>
                      </m:r>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𝐴</m:t>
                          </m:r>
                        </m:e>
                        <m:sub>
                          <m:r>
                            <a:rPr lang="en-US" altLang="zh-CN" sz="2000" i="1" smtClean="0">
                              <a:latin typeface="Cambria Math" panose="02040503050406030204" pitchFamily="18" charset="0"/>
                            </a:rPr>
                            <m:t>𝑡</m:t>
                          </m:r>
                        </m:sub>
                      </m:sSub>
                      <m:r>
                        <a:rPr lang="en-US" altLang="zh-CN" sz="2000" i="1" smtClean="0">
                          <a:latin typeface="Cambria Math" panose="02040503050406030204" pitchFamily="18" charset="0"/>
                        </a:rPr>
                        <m:t>)</m:t>
                      </m:r>
                    </m:oMath>
                  </m:oMathPara>
                </a14:m>
                <a:endParaRPr lang="zh-CN" altLang="en-US" sz="2000" dirty="0"/>
              </a:p>
            </p:txBody>
          </p:sp>
        </mc:Choice>
        <mc:Fallback>
          <p:sp>
            <p:nvSpPr>
              <p:cNvPr id="6" name="内容占位符 2">
                <a:extLst>
                  <a:ext uri="{FF2B5EF4-FFF2-40B4-BE49-F238E27FC236}">
                    <a16:creationId xmlns:a16="http://schemas.microsoft.com/office/drawing/2014/main" id="{B76A1DCF-A41C-4626-9530-7B16396C018E}"/>
                  </a:ext>
                </a:extLst>
              </p:cNvPr>
              <p:cNvSpPr txBox="1">
                <a:spLocks noRot="1" noChangeAspect="1" noMove="1" noResize="1" noEditPoints="1" noAdjustHandles="1" noChangeArrowheads="1" noChangeShapeType="1" noTextEdit="1"/>
              </p:cNvSpPr>
              <p:nvPr/>
            </p:nvSpPr>
            <p:spPr>
              <a:xfrm>
                <a:off x="3529563" y="4876800"/>
                <a:ext cx="2232248" cy="575348"/>
              </a:xfrm>
              <a:prstGeom prst="rect">
                <a:avLst/>
              </a:prstGeom>
              <a:blipFill>
                <a:blip r:embed="rId3"/>
                <a:stretch>
                  <a:fillRect l="-273" r="-1913"/>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A28151C-529F-4A75-AE68-702B09C179A6}"/>
                  </a:ext>
                </a:extLst>
              </p:cNvPr>
              <p:cNvSpPr txBox="1"/>
              <p:nvPr/>
            </p:nvSpPr>
            <p:spPr>
              <a:xfrm>
                <a:off x="5658228" y="5464722"/>
                <a:ext cx="2133600" cy="707886"/>
              </a:xfrm>
              <a:prstGeom prst="rect">
                <a:avLst/>
              </a:prstGeom>
              <a:noFill/>
            </p:spPr>
            <p:txBody>
              <a:bodyPr wrap="square" rtlCol="0">
                <a:spAutoFit/>
              </a:bodyPr>
              <a:lstStyle/>
              <a:p>
                <a:r>
                  <a:rPr lang="en-US" sz="2000" dirty="0"/>
                  <a:t>Reward </a:t>
                </a:r>
                <a14:m>
                  <m:oMath xmlns:m="http://schemas.openxmlformats.org/officeDocument/2006/math">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𝑅</m:t>
                        </m:r>
                      </m:e>
                      <m:sub>
                        <m:r>
                          <a:rPr lang="en-US" altLang="zh-CN" sz="2000" i="1">
                            <a:latin typeface="Cambria Math" panose="02040503050406030204" pitchFamily="18" charset="0"/>
                          </a:rPr>
                          <m:t>𝑡</m:t>
                        </m:r>
                        <m:r>
                          <a:rPr lang="en-US" altLang="zh-CN" sz="2000" b="0" i="1" smtClean="0">
                            <a:latin typeface="Cambria Math" panose="02040503050406030204" pitchFamily="18" charset="0"/>
                          </a:rPr>
                          <m:t>+1</m:t>
                        </m:r>
                      </m:sub>
                    </m:sSub>
                  </m:oMath>
                </a14:m>
                <a:endParaRPr lang="en-US" sz="2000" dirty="0"/>
              </a:p>
              <a:p>
                <a:r>
                  <a:rPr lang="en-US" sz="2000" dirty="0"/>
                  <a:t>State </a:t>
                </a:r>
                <a14:m>
                  <m:oMath xmlns:m="http://schemas.openxmlformats.org/officeDocument/2006/math">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𝑆</m:t>
                        </m:r>
                      </m:e>
                      <m:sub>
                        <m:r>
                          <a:rPr lang="en-US" altLang="zh-CN" sz="2000" i="1">
                            <a:latin typeface="Cambria Math" panose="02040503050406030204" pitchFamily="18" charset="0"/>
                          </a:rPr>
                          <m:t>𝑡</m:t>
                        </m:r>
                        <m:r>
                          <a:rPr lang="en-US" altLang="zh-CN" sz="2000" b="0" i="1" smtClean="0">
                            <a:latin typeface="Cambria Math" panose="02040503050406030204" pitchFamily="18" charset="0"/>
                          </a:rPr>
                          <m:t>+1</m:t>
                        </m:r>
                      </m:sub>
                    </m:sSub>
                  </m:oMath>
                </a14:m>
                <a:endParaRPr lang="en-US" sz="2000" dirty="0"/>
              </a:p>
            </p:txBody>
          </p:sp>
        </mc:Choice>
        <mc:Fallback xmlns="">
          <p:sp>
            <p:nvSpPr>
              <p:cNvPr id="7" name="TextBox 6">
                <a:extLst>
                  <a:ext uri="{FF2B5EF4-FFF2-40B4-BE49-F238E27FC236}">
                    <a16:creationId xmlns:a16="http://schemas.microsoft.com/office/drawing/2014/main" id="{EA28151C-529F-4A75-AE68-702B09C179A6}"/>
                  </a:ext>
                </a:extLst>
              </p:cNvPr>
              <p:cNvSpPr txBox="1">
                <a:spLocks noRot="1" noChangeAspect="1" noMove="1" noResize="1" noEditPoints="1" noAdjustHandles="1" noChangeArrowheads="1" noChangeShapeType="1" noTextEdit="1"/>
              </p:cNvSpPr>
              <p:nvPr/>
            </p:nvSpPr>
            <p:spPr>
              <a:xfrm>
                <a:off x="5658228" y="5464722"/>
                <a:ext cx="2133600" cy="707886"/>
              </a:xfrm>
              <a:prstGeom prst="rect">
                <a:avLst/>
              </a:prstGeom>
              <a:blipFill>
                <a:blip r:embed="rId4"/>
                <a:stretch>
                  <a:fillRect l="-2857" t="-3419" b="-14530"/>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29FFCDC-DAD3-4ACE-9555-EBB593AF5748}"/>
                  </a:ext>
                </a:extLst>
              </p:cNvPr>
              <p:cNvSpPr txBox="1"/>
              <p:nvPr/>
            </p:nvSpPr>
            <p:spPr>
              <a:xfrm>
                <a:off x="2439399" y="5596220"/>
                <a:ext cx="1363680" cy="400110"/>
              </a:xfrm>
              <a:prstGeom prst="rect">
                <a:avLst/>
              </a:prstGeom>
              <a:noFill/>
            </p:spPr>
            <p:txBody>
              <a:bodyPr wrap="square" rtlCol="0">
                <a:spAutoFit/>
              </a:bodyPr>
              <a:lstStyle/>
              <a:p>
                <a:r>
                  <a:rPr lang="en-US" sz="2000" dirty="0"/>
                  <a:t>Action </a:t>
                </a:r>
                <a14:m>
                  <m:oMath xmlns:m="http://schemas.openxmlformats.org/officeDocument/2006/math">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𝐴</m:t>
                        </m:r>
                      </m:e>
                      <m:sub>
                        <m:r>
                          <a:rPr lang="en-US" altLang="zh-CN" sz="2000" i="1">
                            <a:latin typeface="Cambria Math" panose="02040503050406030204" pitchFamily="18" charset="0"/>
                          </a:rPr>
                          <m:t>𝑡</m:t>
                        </m:r>
                      </m:sub>
                    </m:sSub>
                  </m:oMath>
                </a14:m>
                <a:r>
                  <a:rPr lang="en-US" sz="2000" dirty="0"/>
                  <a:t> </a:t>
                </a:r>
              </a:p>
            </p:txBody>
          </p:sp>
        </mc:Choice>
        <mc:Fallback xmlns="">
          <p:sp>
            <p:nvSpPr>
              <p:cNvPr id="8" name="TextBox 7">
                <a:extLst>
                  <a:ext uri="{FF2B5EF4-FFF2-40B4-BE49-F238E27FC236}">
                    <a16:creationId xmlns:a16="http://schemas.microsoft.com/office/drawing/2014/main" id="{929FFCDC-DAD3-4ACE-9555-EBB593AF5748}"/>
                  </a:ext>
                </a:extLst>
              </p:cNvPr>
              <p:cNvSpPr txBox="1">
                <a:spLocks noRot="1" noChangeAspect="1" noMove="1" noResize="1" noEditPoints="1" noAdjustHandles="1" noChangeArrowheads="1" noChangeShapeType="1" noTextEdit="1"/>
              </p:cNvSpPr>
              <p:nvPr/>
            </p:nvSpPr>
            <p:spPr>
              <a:xfrm>
                <a:off x="2439399" y="5596220"/>
                <a:ext cx="1363680" cy="400110"/>
              </a:xfrm>
              <a:prstGeom prst="rect">
                <a:avLst/>
              </a:prstGeom>
              <a:blipFill>
                <a:blip r:embed="rId5"/>
                <a:stretch>
                  <a:fillRect l="-4464" t="-6061" b="-27273"/>
                </a:stretch>
              </a:blipFill>
            </p:spPr>
            <p:txBody>
              <a:bodyPr/>
              <a:lstStyle/>
              <a:p>
                <a:r>
                  <a:rPr lang="en-SE">
                    <a:noFill/>
                  </a:rPr>
                  <a:t> </a:t>
                </a:r>
              </a:p>
            </p:txBody>
          </p:sp>
        </mc:Fallback>
      </mc:AlternateContent>
      <p:grpSp>
        <p:nvGrpSpPr>
          <p:cNvPr id="9" name="Group 8">
            <a:extLst>
              <a:ext uri="{FF2B5EF4-FFF2-40B4-BE49-F238E27FC236}">
                <a16:creationId xmlns:a16="http://schemas.microsoft.com/office/drawing/2014/main" id="{4E447397-2E7C-4050-BD3A-DAD9FD4659BF}"/>
              </a:ext>
            </a:extLst>
          </p:cNvPr>
          <p:cNvGrpSpPr/>
          <p:nvPr/>
        </p:nvGrpSpPr>
        <p:grpSpPr>
          <a:xfrm>
            <a:off x="3886200" y="5221404"/>
            <a:ext cx="1546383" cy="1181140"/>
            <a:chOff x="4448830" y="2857315"/>
            <a:chExt cx="1644360" cy="1122610"/>
          </a:xfrm>
        </p:grpSpPr>
        <p:sp>
          <p:nvSpPr>
            <p:cNvPr id="10" name="Rectangle 9">
              <a:extLst>
                <a:ext uri="{FF2B5EF4-FFF2-40B4-BE49-F238E27FC236}">
                  <a16:creationId xmlns:a16="http://schemas.microsoft.com/office/drawing/2014/main" id="{AAB065AC-1B8F-4B6A-B4D1-D4550EC7B012}"/>
                </a:ext>
              </a:extLst>
            </p:cNvPr>
            <p:cNvSpPr/>
            <p:nvPr/>
          </p:nvSpPr>
          <p:spPr bwMode="auto">
            <a:xfrm>
              <a:off x="4448830" y="2857315"/>
              <a:ext cx="1615214" cy="495913"/>
            </a:xfrm>
            <a:prstGeom prst="rect">
              <a:avLst/>
            </a:prstGeom>
            <a:solidFill>
              <a:schemeClr val="tx1">
                <a:lumMod val="20000"/>
                <a:lumOff val="80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eaLnBrk="1" hangingPunct="1"/>
              <a:r>
                <a:rPr lang="en-US" sz="2000" dirty="0"/>
                <a:t>Environment</a:t>
              </a:r>
              <a:endParaRPr kumimoji="0" lang="en-US" sz="2000" b="0" i="0" u="none" strike="noStrike" cap="none" normalizeH="0" baseline="0" dirty="0">
                <a:ln>
                  <a:noFill/>
                </a:ln>
                <a:solidFill>
                  <a:schemeClr val="tx1"/>
                </a:solidFill>
                <a:effectLst/>
                <a:latin typeface="Tahoma" pitchFamily="34" charset="0"/>
              </a:endParaRPr>
            </a:p>
          </p:txBody>
        </p:sp>
        <p:sp>
          <p:nvSpPr>
            <p:cNvPr id="11" name="Rectangle 10">
              <a:extLst>
                <a:ext uri="{FF2B5EF4-FFF2-40B4-BE49-F238E27FC236}">
                  <a16:creationId xmlns:a16="http://schemas.microsoft.com/office/drawing/2014/main" id="{E1C9769E-8B9A-4009-A708-76D2043060D9}"/>
                </a:ext>
              </a:extLst>
            </p:cNvPr>
            <p:cNvSpPr/>
            <p:nvPr/>
          </p:nvSpPr>
          <p:spPr bwMode="auto">
            <a:xfrm>
              <a:off x="4477975" y="3542841"/>
              <a:ext cx="1615215" cy="43708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ahoma" pitchFamily="34" charset="0"/>
                </a:rPr>
                <a:t>RL Agent</a:t>
              </a:r>
            </a:p>
          </p:txBody>
        </p:sp>
        <p:cxnSp>
          <p:nvCxnSpPr>
            <p:cNvPr id="12" name="Elbow Connector 26">
              <a:extLst>
                <a:ext uri="{FF2B5EF4-FFF2-40B4-BE49-F238E27FC236}">
                  <a16:creationId xmlns:a16="http://schemas.microsoft.com/office/drawing/2014/main" id="{97BCFD18-B229-4FC5-8D9C-DAD01F7D3E7C}"/>
                </a:ext>
              </a:extLst>
            </p:cNvPr>
            <p:cNvCxnSpPr>
              <a:stCxn id="10" idx="3"/>
              <a:endCxn id="11" idx="3"/>
            </p:cNvCxnSpPr>
            <p:nvPr/>
          </p:nvCxnSpPr>
          <p:spPr bwMode="auto">
            <a:xfrm>
              <a:off x="6064044" y="3105272"/>
              <a:ext cx="29146" cy="656111"/>
            </a:xfrm>
            <a:prstGeom prst="bentConnector3">
              <a:avLst>
                <a:gd name="adj1" fmla="val 884327"/>
              </a:avLst>
            </a:prstGeom>
            <a:ln>
              <a:headEnd type="none" w="med" len="med"/>
              <a:tailEnd type="triangle"/>
            </a:ln>
          </p:spPr>
          <p:style>
            <a:lnRef idx="2">
              <a:schemeClr val="dk1"/>
            </a:lnRef>
            <a:fillRef idx="0">
              <a:schemeClr val="dk1"/>
            </a:fillRef>
            <a:effectRef idx="1">
              <a:schemeClr val="dk1"/>
            </a:effectRef>
            <a:fontRef idx="minor">
              <a:schemeClr val="tx1"/>
            </a:fontRef>
          </p:style>
        </p:cxnSp>
        <p:cxnSp>
          <p:nvCxnSpPr>
            <p:cNvPr id="13" name="Elbow Connector 27">
              <a:extLst>
                <a:ext uri="{FF2B5EF4-FFF2-40B4-BE49-F238E27FC236}">
                  <a16:creationId xmlns:a16="http://schemas.microsoft.com/office/drawing/2014/main" id="{534384DA-92CF-4ABE-B74B-D90A138ED596}"/>
                </a:ext>
              </a:extLst>
            </p:cNvPr>
            <p:cNvCxnSpPr>
              <a:stCxn id="11" idx="1"/>
              <a:endCxn id="10" idx="1"/>
            </p:cNvCxnSpPr>
            <p:nvPr/>
          </p:nvCxnSpPr>
          <p:spPr bwMode="auto">
            <a:xfrm rot="10800000">
              <a:off x="4448831" y="3105273"/>
              <a:ext cx="29145" cy="656111"/>
            </a:xfrm>
            <a:prstGeom prst="bentConnector3">
              <a:avLst>
                <a:gd name="adj1" fmla="val 884354"/>
              </a:avLst>
            </a:prstGeom>
            <a:ln>
              <a:headEnd type="none" w="med" len="med"/>
              <a:tailEnd type="triangle"/>
            </a:ln>
          </p:spPr>
          <p:style>
            <a:lnRef idx="2">
              <a:schemeClr val="dk1"/>
            </a:lnRef>
            <a:fillRef idx="0">
              <a:schemeClr val="dk1"/>
            </a:fillRef>
            <a:effectRef idx="1">
              <a:schemeClr val="dk1"/>
            </a:effectRef>
            <a:fontRef idx="minor">
              <a:schemeClr val="tx1"/>
            </a:fontRef>
          </p:style>
        </p:cxnSp>
      </p:grpSp>
      <mc:AlternateContent xmlns:mc="http://schemas.openxmlformats.org/markup-compatibility/2006" xmlns:a14="http://schemas.microsoft.com/office/drawing/2010/main">
        <mc:Choice Requires="a14">
          <p:sp>
            <p:nvSpPr>
              <p:cNvPr id="16" name="内容占位符 2">
                <a:extLst>
                  <a:ext uri="{FF2B5EF4-FFF2-40B4-BE49-F238E27FC236}">
                    <a16:creationId xmlns:a16="http://schemas.microsoft.com/office/drawing/2014/main" id="{42904042-8DF2-40A9-B62F-B7D0E8993074}"/>
                  </a:ext>
                </a:extLst>
              </p:cNvPr>
              <p:cNvSpPr txBox="1">
                <a:spLocks/>
              </p:cNvSpPr>
              <p:nvPr/>
            </p:nvSpPr>
            <p:spPr>
              <a:xfrm>
                <a:off x="3556971" y="6358852"/>
                <a:ext cx="2232248" cy="575348"/>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Courier New"/>
                  <a:buChar char="o"/>
                  <a:defRPr sz="2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Wingdings" charset="2"/>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SzPct val="80000"/>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𝜋</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𝐴</m:t>
                          </m:r>
                        </m:e>
                        <m:sub>
                          <m:r>
                            <a:rPr lang="en-US" altLang="zh-CN" sz="2000" b="0" i="1" smtClean="0">
                              <a:latin typeface="Cambria Math" panose="02040503050406030204" pitchFamily="18" charset="0"/>
                            </a:rPr>
                            <m:t>𝑡</m:t>
                          </m:r>
                        </m:sub>
                      </m:sSub>
                      <m:r>
                        <a:rPr lang="en-US" altLang="zh-CN" sz="2000" i="1" smtClean="0">
                          <a:latin typeface="Cambria Math" panose="02040503050406030204" pitchFamily="18" charset="0"/>
                        </a:rPr>
                        <m:t>|</m:t>
                      </m:r>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𝑆</m:t>
                          </m:r>
                        </m:e>
                        <m:sub>
                          <m:r>
                            <a:rPr lang="en-US" altLang="zh-CN" sz="2000" i="1" smtClean="0">
                              <a:latin typeface="Cambria Math" panose="02040503050406030204" pitchFamily="18" charset="0"/>
                            </a:rPr>
                            <m:t>𝑡</m:t>
                          </m:r>
                        </m:sub>
                      </m:sSub>
                      <m:r>
                        <a:rPr lang="en-US" altLang="zh-CN" sz="2000" i="1" smtClean="0">
                          <a:latin typeface="Cambria Math" panose="02040503050406030204" pitchFamily="18" charset="0"/>
                        </a:rPr>
                        <m:t>)</m:t>
                      </m:r>
                    </m:oMath>
                  </m:oMathPara>
                </a14:m>
                <a:endParaRPr lang="zh-CN" altLang="en-US" sz="2000" dirty="0"/>
              </a:p>
            </p:txBody>
          </p:sp>
        </mc:Choice>
        <mc:Fallback xmlns="">
          <p:sp>
            <p:nvSpPr>
              <p:cNvPr id="16" name="内容占位符 2">
                <a:extLst>
                  <a:ext uri="{FF2B5EF4-FFF2-40B4-BE49-F238E27FC236}">
                    <a16:creationId xmlns:a16="http://schemas.microsoft.com/office/drawing/2014/main" id="{42904042-8DF2-40A9-B62F-B7D0E8993074}"/>
                  </a:ext>
                </a:extLst>
              </p:cNvPr>
              <p:cNvSpPr txBox="1">
                <a:spLocks noRot="1" noChangeAspect="1" noMove="1" noResize="1" noEditPoints="1" noAdjustHandles="1" noChangeArrowheads="1" noChangeShapeType="1" noTextEdit="1"/>
              </p:cNvSpPr>
              <p:nvPr/>
            </p:nvSpPr>
            <p:spPr>
              <a:xfrm>
                <a:off x="3556971" y="6358852"/>
                <a:ext cx="2232248" cy="575348"/>
              </a:xfrm>
              <a:prstGeom prst="rect">
                <a:avLst/>
              </a:prstGeom>
              <a:blipFill>
                <a:blip r:embed="rId6"/>
                <a:stretch>
                  <a:fillRect/>
                </a:stretch>
              </a:blipFill>
            </p:spPr>
            <p:txBody>
              <a:bodyPr/>
              <a:lstStyle/>
              <a:p>
                <a:r>
                  <a:rPr lang="en-SE">
                    <a:noFill/>
                  </a:rPr>
                  <a:t> </a:t>
                </a:r>
              </a:p>
            </p:txBody>
          </p:sp>
        </mc:Fallback>
      </mc:AlternateContent>
    </p:spTree>
    <p:extLst>
      <p:ext uri="{BB962C8B-B14F-4D97-AF65-F5344CB8AC3E}">
        <p14:creationId xmlns:p14="http://schemas.microsoft.com/office/powerpoint/2010/main" val="2053529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2AD63-E583-467F-A541-6B5FB580C4BA}"/>
              </a:ext>
            </a:extLst>
          </p:cNvPr>
          <p:cNvSpPr>
            <a:spLocks noGrp="1"/>
          </p:cNvSpPr>
          <p:nvPr>
            <p:ph type="title"/>
          </p:nvPr>
        </p:nvSpPr>
        <p:spPr>
          <a:xfrm>
            <a:off x="1066800" y="274638"/>
            <a:ext cx="8229600" cy="868362"/>
          </a:xfrm>
        </p:spPr>
        <p:txBody>
          <a:bodyPr/>
          <a:lstStyle/>
          <a:p>
            <a:r>
              <a:rPr lang="en-US" dirty="0"/>
              <a:t>Bellman Expectation Equations</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1B99C71-7D67-4880-A5D5-CD55AF48D874}"/>
                  </a:ext>
                </a:extLst>
              </p:cNvPr>
              <p:cNvSpPr>
                <a:spLocks noGrp="1"/>
              </p:cNvSpPr>
              <p:nvPr>
                <p:ph idx="1"/>
              </p:nvPr>
            </p:nvSpPr>
            <p:spPr>
              <a:xfrm>
                <a:off x="381000" y="1295400"/>
                <a:ext cx="8382000" cy="5105400"/>
              </a:xfrm>
            </p:spPr>
            <p:txBody>
              <a:bodyPr>
                <a:normAutofit fontScale="92500" lnSpcReduction="10000"/>
              </a:bodyPr>
              <a:lstStyle/>
              <a:p>
                <a:r>
                  <a:rPr lang="en-US" dirty="0">
                    <a:solidFill>
                      <a:schemeClr val="tx1"/>
                    </a:solidFill>
                  </a:rPr>
                  <a:t>Bellman Expectation Equation for State Value Function:</a:t>
                </a:r>
              </a:p>
              <a:p>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𝑣</m:t>
                        </m:r>
                      </m:e>
                      <m:sub>
                        <m:r>
                          <a:rPr lang="en-US" i="1">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e>
                    </m:d>
                    <m:r>
                      <a:rPr lang="en-US" i="1">
                        <a:solidFill>
                          <a:schemeClr val="tx1"/>
                        </a:solidFill>
                        <a:latin typeface="Cambria Math" panose="02040503050406030204" pitchFamily="18" charset="0"/>
                      </a:rPr>
                      <m:t>=</m:t>
                    </m:r>
                    <m:nary>
                      <m:naryPr>
                        <m:chr m:val="∑"/>
                        <m:supHide m:val="on"/>
                        <m:ctrlPr>
                          <a:rPr lang="en-US" i="1" smtClean="0">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𝑎</m:t>
                        </m:r>
                      </m:sub>
                      <m:sup/>
                      <m:e>
                        <m:r>
                          <a:rPr lang="en-US" i="1">
                            <a:solidFill>
                              <a:schemeClr val="tx1"/>
                            </a:solidFill>
                            <a:latin typeface="Cambria Math" panose="02040503050406030204" pitchFamily="18" charset="0"/>
                          </a:rPr>
                          <m:t>𝜋</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𝑎</m:t>
                            </m:r>
                          </m:e>
                          <m:e>
                            <m:r>
                              <a:rPr lang="en-US" i="1">
                                <a:solidFill>
                                  <a:schemeClr val="tx1"/>
                                </a:solidFill>
                                <a:latin typeface="Cambria Math" panose="02040503050406030204" pitchFamily="18" charset="0"/>
                              </a:rPr>
                              <m:t>𝑠</m:t>
                            </m:r>
                          </m:e>
                        </m:d>
                      </m:e>
                    </m:nary>
                    <m:nary>
                      <m:naryPr>
                        <m:chr m:val="∑"/>
                        <m:supHide m:val="on"/>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𝑟</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𝑠</m:t>
                            </m:r>
                          </m:e>
                          <m:sup>
                            <m:r>
                              <a:rPr lang="en-US" i="1">
                                <a:solidFill>
                                  <a:schemeClr val="tx1"/>
                                </a:solidFill>
                                <a:latin typeface="Cambria Math" panose="02040503050406030204" pitchFamily="18" charset="0"/>
                              </a:rPr>
                              <m:t>′</m:t>
                            </m:r>
                          </m:sup>
                        </m:sSup>
                      </m:sub>
                      <m:sup/>
                      <m:e>
                        <m:r>
                          <a:rPr lang="en-US" i="1">
                            <a:solidFill>
                              <a:schemeClr val="tx1"/>
                            </a:solidFill>
                            <a:latin typeface="Cambria Math" panose="02040503050406030204" pitchFamily="18" charset="0"/>
                          </a:rPr>
                          <m:t>𝑝</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𝑟</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e>
                          <m:e>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𝑎</m:t>
                            </m:r>
                          </m:e>
                        </m:d>
                      </m:e>
                    </m:nary>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𝑟</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𝛾</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𝑣</m:t>
                            </m:r>
                          </m:e>
                          <m:sub>
                            <m:r>
                              <a:rPr lang="en-US" i="1">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𝑠</m:t>
                                </m:r>
                              </m:e>
                              <m:sup>
                                <m:r>
                                  <a:rPr lang="en-US" i="1">
                                    <a:solidFill>
                                      <a:schemeClr val="tx1"/>
                                    </a:solidFill>
                                    <a:latin typeface="Cambria Math" panose="02040503050406030204" pitchFamily="18" charset="0"/>
                                  </a:rPr>
                                  <m:t>′</m:t>
                                </m:r>
                              </m:sup>
                            </m:sSup>
                          </m:e>
                        </m:d>
                      </m:e>
                    </m:d>
                  </m:oMath>
                </a14:m>
                <a:endParaRPr lang="en-US" dirty="0">
                  <a:solidFill>
                    <a:schemeClr val="tx1"/>
                  </a:solidFill>
                </a:endParaRPr>
              </a:p>
              <a:p>
                <a:pPr lvl="1"/>
                <a:r>
                  <a:rPr lang="en-US" dirty="0">
                    <a:solidFill>
                      <a:schemeClr val="tx1"/>
                    </a:solidFill>
                  </a:rPr>
                  <a:t>Expected value starting from state </a:t>
                </a:r>
                <a14:m>
                  <m:oMath xmlns:m="http://schemas.openxmlformats.org/officeDocument/2006/math">
                    <m:r>
                      <a:rPr lang="en-US" b="0" i="1" smtClean="0">
                        <a:solidFill>
                          <a:schemeClr val="tx1"/>
                        </a:solidFill>
                        <a:latin typeface="Cambria Math" panose="02040503050406030204" pitchFamily="18" charset="0"/>
                      </a:rPr>
                      <m:t>𝑠</m:t>
                    </m:r>
                  </m:oMath>
                </a14:m>
                <a:r>
                  <a:rPr lang="en-US" dirty="0">
                    <a:solidFill>
                      <a:schemeClr val="tx1"/>
                    </a:solidFill>
                  </a:rPr>
                  <a:t> and following policy </a:t>
                </a:r>
                <a14:m>
                  <m:oMath xmlns:m="http://schemas.openxmlformats.org/officeDocument/2006/math">
                    <m:r>
                      <a:rPr lang="en-US" b="0" i="1" smtClean="0">
                        <a:solidFill>
                          <a:schemeClr val="tx1"/>
                        </a:solidFill>
                        <a:latin typeface="Cambria Math" panose="02040503050406030204" pitchFamily="18" charset="0"/>
                      </a:rPr>
                      <m:t>𝜋</m:t>
                    </m:r>
                  </m:oMath>
                </a14:m>
                <a:r>
                  <a:rPr lang="en-US" dirty="0">
                    <a:solidFill>
                      <a:schemeClr val="tx1"/>
                    </a:solidFill>
                  </a:rPr>
                  <a:t>.</a:t>
                </a:r>
              </a:p>
              <a:p>
                <a:r>
                  <a:rPr lang="en-US" dirty="0">
                    <a:solidFill>
                      <a:schemeClr val="tx1"/>
                    </a:solidFill>
                  </a:rPr>
                  <a:t>Bellman Expectation Equation for Action Value Function</a:t>
                </a:r>
              </a:p>
              <a:p>
                <a14:m>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𝑞</m:t>
                        </m:r>
                      </m:e>
                      <m:sub>
                        <m:r>
                          <a:rPr lang="en-US" i="1">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𝑎</m:t>
                        </m:r>
                      </m:e>
                    </m:d>
                    <m:r>
                      <a:rPr lang="en-US" i="1">
                        <a:solidFill>
                          <a:schemeClr val="tx1"/>
                        </a:solidFill>
                        <a:latin typeface="Cambria Math" panose="02040503050406030204" pitchFamily="18" charset="0"/>
                      </a:rPr>
                      <m:t>=</m:t>
                    </m:r>
                    <m:nary>
                      <m:naryPr>
                        <m:chr m:val="∑"/>
                        <m:supHide m:val="on"/>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𝑟</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𝑠</m:t>
                            </m:r>
                          </m:e>
                          <m:sup>
                            <m:r>
                              <a:rPr lang="en-US" i="1">
                                <a:solidFill>
                                  <a:schemeClr val="tx1"/>
                                </a:solidFill>
                                <a:latin typeface="Cambria Math" panose="02040503050406030204" pitchFamily="18" charset="0"/>
                              </a:rPr>
                              <m:t>′</m:t>
                            </m:r>
                          </m:sup>
                        </m:sSup>
                      </m:sub>
                      <m:sup/>
                      <m:e>
                        <m:r>
                          <a:rPr lang="en-US" i="1">
                            <a:solidFill>
                              <a:schemeClr val="tx1"/>
                            </a:solidFill>
                            <a:latin typeface="Cambria Math" panose="02040503050406030204" pitchFamily="18" charset="0"/>
                          </a:rPr>
                          <m:t>𝑝</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𝑟</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e>
                          <m:e>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𝑎</m:t>
                            </m:r>
                          </m:e>
                        </m:d>
                      </m:e>
                    </m:nary>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𝑟</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𝛾</m:t>
                        </m:r>
                        <m:nary>
                          <m:naryPr>
                            <m:chr m:val="∑"/>
                            <m:supHide m:val="on"/>
                            <m:ctrlPr>
                              <a:rPr lang="en-US" i="1" smtClean="0">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𝑎</m:t>
                            </m:r>
                            <m:r>
                              <a:rPr lang="en-US" b="0" i="1" smtClean="0">
                                <a:solidFill>
                                  <a:schemeClr val="tx1"/>
                                </a:solidFill>
                                <a:latin typeface="Cambria Math" panose="02040503050406030204" pitchFamily="18" charset="0"/>
                              </a:rPr>
                              <m:t>′</m:t>
                            </m:r>
                          </m:sub>
                          <m:sup/>
                          <m:e>
                            <m:r>
                              <a:rPr lang="en-US" i="1">
                                <a:solidFill>
                                  <a:schemeClr val="tx1"/>
                                </a:solidFill>
                                <a:latin typeface="Cambria Math" panose="02040503050406030204" pitchFamily="18" charset="0"/>
                              </a:rPr>
                              <m:t>𝜋</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𝑎</m:t>
                                </m:r>
                                <m:r>
                                  <a:rPr lang="en-US" b="0" i="1" smtClean="0">
                                    <a:solidFill>
                                      <a:schemeClr val="tx1"/>
                                    </a:solidFill>
                                    <a:latin typeface="Cambria Math" panose="02040503050406030204" pitchFamily="18" charset="0"/>
                                  </a:rPr>
                                  <m:t>′</m:t>
                                </m:r>
                              </m:e>
                              <m:e>
                                <m:r>
                                  <a:rPr lang="en-US" i="1">
                                    <a:solidFill>
                                      <a:schemeClr val="tx1"/>
                                    </a:solidFill>
                                    <a:latin typeface="Cambria Math" panose="02040503050406030204" pitchFamily="18" charset="0"/>
                                  </a:rPr>
                                  <m:t>𝑠</m:t>
                                </m:r>
                                <m:r>
                                  <a:rPr lang="en-US" b="0" i="1" smtClean="0">
                                    <a:solidFill>
                                      <a:schemeClr val="tx1"/>
                                    </a:solidFill>
                                    <a:latin typeface="Cambria Math" panose="02040503050406030204" pitchFamily="18" charset="0"/>
                                  </a:rPr>
                                  <m:t>′</m:t>
                                </m:r>
                              </m:e>
                            </m:d>
                          </m:e>
                        </m:nary>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𝑞</m:t>
                            </m:r>
                          </m:e>
                          <m:sub>
                            <m:r>
                              <a:rPr lang="en-US" i="1">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r>
                              <a:rPr lang="en-US" b="0" i="1"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𝑎</m:t>
                            </m:r>
                            <m:r>
                              <a:rPr lang="en-US" b="0" i="1" smtClean="0">
                                <a:solidFill>
                                  <a:schemeClr val="tx1"/>
                                </a:solidFill>
                                <a:latin typeface="Cambria Math" panose="02040503050406030204" pitchFamily="18" charset="0"/>
                              </a:rPr>
                              <m:t>′</m:t>
                            </m:r>
                          </m:e>
                        </m:d>
                      </m:e>
                    </m:d>
                  </m:oMath>
                </a14:m>
                <a:endParaRPr lang="en-US" dirty="0">
                  <a:solidFill>
                    <a:schemeClr val="tx1"/>
                  </a:solidFill>
                </a:endParaRPr>
              </a:p>
              <a:p>
                <a:pPr lvl="1"/>
                <a:r>
                  <a:rPr lang="en-US" dirty="0">
                    <a:solidFill>
                      <a:schemeClr val="tx1"/>
                    </a:solidFill>
                  </a:rPr>
                  <a:t>Expected value starting from state </a:t>
                </a:r>
                <a14:m>
                  <m:oMath xmlns:m="http://schemas.openxmlformats.org/officeDocument/2006/math">
                    <m:r>
                      <a:rPr lang="en-US" i="1">
                        <a:solidFill>
                          <a:schemeClr val="tx1"/>
                        </a:solidFill>
                        <a:latin typeface="Cambria Math" panose="02040503050406030204" pitchFamily="18" charset="0"/>
                      </a:rPr>
                      <m:t>𝑠</m:t>
                    </m:r>
                  </m:oMath>
                </a14:m>
                <a:r>
                  <a:rPr lang="en-US" dirty="0">
                    <a:solidFill>
                      <a:schemeClr val="tx1"/>
                    </a:solidFill>
                  </a:rPr>
                  <a:t>, taking action </a:t>
                </a:r>
                <a14:m>
                  <m:oMath xmlns:m="http://schemas.openxmlformats.org/officeDocument/2006/math">
                    <m:r>
                      <a:rPr lang="en-US" b="0" i="1" smtClean="0">
                        <a:solidFill>
                          <a:schemeClr val="tx1"/>
                        </a:solidFill>
                        <a:latin typeface="Cambria Math" panose="02040503050406030204" pitchFamily="18" charset="0"/>
                      </a:rPr>
                      <m:t>𝑎</m:t>
                    </m:r>
                  </m:oMath>
                </a14:m>
                <a:r>
                  <a:rPr lang="en-US" dirty="0">
                    <a:solidFill>
                      <a:schemeClr val="tx1"/>
                    </a:solidFill>
                  </a:rPr>
                  <a:t>, and thereafter following policy </a:t>
                </a:r>
                <a14:m>
                  <m:oMath xmlns:m="http://schemas.openxmlformats.org/officeDocument/2006/math">
                    <m:r>
                      <a:rPr lang="en-US" i="1">
                        <a:solidFill>
                          <a:schemeClr val="tx1"/>
                        </a:solidFill>
                        <a:latin typeface="Cambria Math" panose="02040503050406030204" pitchFamily="18" charset="0"/>
                      </a:rPr>
                      <m:t>𝜋</m:t>
                    </m:r>
                  </m:oMath>
                </a14:m>
                <a:r>
                  <a:rPr lang="en-US" dirty="0">
                    <a:solidFill>
                      <a:schemeClr val="tx1"/>
                    </a:solidFill>
                  </a:rPr>
                  <a:t>.</a:t>
                </a:r>
                <a:endParaRPr lang="en-US" dirty="0"/>
              </a:p>
              <a:p>
                <a:pPr lvl="1"/>
                <a:endParaRPr lang="en-SE" dirty="0">
                  <a:solidFill>
                    <a:schemeClr val="tx1"/>
                  </a:solidFill>
                </a:endParaRPr>
              </a:p>
            </p:txBody>
          </p:sp>
        </mc:Choice>
        <mc:Fallback xmlns="">
          <p:sp>
            <p:nvSpPr>
              <p:cNvPr id="3" name="Content Placeholder 2">
                <a:extLst>
                  <a:ext uri="{FF2B5EF4-FFF2-40B4-BE49-F238E27FC236}">
                    <a16:creationId xmlns:a16="http://schemas.microsoft.com/office/drawing/2014/main" id="{B1B99C71-7D67-4880-A5D5-CD55AF48D874}"/>
                  </a:ext>
                </a:extLst>
              </p:cNvPr>
              <p:cNvSpPr>
                <a:spLocks noGrp="1" noRot="1" noChangeAspect="1" noMove="1" noResize="1" noEditPoints="1" noAdjustHandles="1" noChangeArrowheads="1" noChangeShapeType="1" noTextEdit="1"/>
              </p:cNvSpPr>
              <p:nvPr>
                <p:ph idx="1"/>
              </p:nvPr>
            </p:nvSpPr>
            <p:spPr>
              <a:xfrm>
                <a:off x="381000" y="1295400"/>
                <a:ext cx="8382000" cy="5105400"/>
              </a:xfrm>
              <a:blipFill>
                <a:blip r:embed="rId3"/>
                <a:stretch>
                  <a:fillRect l="-1527" t="-2509" r="-1018" b="-2748"/>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A24D66A3-0BBC-44EE-9742-4F6CC4B38F62}"/>
              </a:ext>
            </a:extLst>
          </p:cNvPr>
          <p:cNvSpPr>
            <a:spLocks noGrp="1"/>
          </p:cNvSpPr>
          <p:nvPr>
            <p:ph type="sldNum" sz="quarter" idx="12"/>
          </p:nvPr>
        </p:nvSpPr>
        <p:spPr/>
        <p:txBody>
          <a:bodyPr/>
          <a:lstStyle/>
          <a:p>
            <a:pPr>
              <a:defRPr/>
            </a:pPr>
            <a:fld id="{F57F456A-00AF-44E6-8D70-638C0D0130FF}" type="slidenum">
              <a:rPr lang="en-US" altLang="zh-CN" smtClean="0"/>
              <a:pPr>
                <a:defRPr/>
              </a:pPr>
              <a:t>18</a:t>
            </a:fld>
            <a:endParaRPr lang="en-US" altLang="zh-CN"/>
          </a:p>
        </p:txBody>
      </p:sp>
      <p:sp>
        <p:nvSpPr>
          <p:cNvPr id="8" name="Rectangle 7">
            <a:extLst>
              <a:ext uri="{FF2B5EF4-FFF2-40B4-BE49-F238E27FC236}">
                <a16:creationId xmlns:a16="http://schemas.microsoft.com/office/drawing/2014/main" id="{541D45F3-619E-4BED-A516-1D0BD5C74692}"/>
              </a:ext>
            </a:extLst>
          </p:cNvPr>
          <p:cNvSpPr/>
          <p:nvPr/>
        </p:nvSpPr>
        <p:spPr bwMode="auto">
          <a:xfrm>
            <a:off x="76200" y="121298"/>
            <a:ext cx="1524000" cy="488302"/>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C00000"/>
                </a:solidFill>
                <a:effectLst/>
                <a:latin typeface="Arial" charset="0"/>
              </a:rPr>
              <a:t>Important</a:t>
            </a:r>
            <a:endParaRPr kumimoji="0" lang="en-SE" sz="2400" b="0" i="0" u="none" strike="noStrike" cap="none" normalizeH="0" baseline="0" dirty="0">
              <a:ln>
                <a:noFill/>
              </a:ln>
              <a:solidFill>
                <a:srgbClr val="C00000"/>
              </a:solidFill>
              <a:effectLst/>
              <a:latin typeface="Arial" charset="0"/>
            </a:endParaRPr>
          </a:p>
        </p:txBody>
      </p:sp>
    </p:spTree>
    <p:extLst>
      <p:ext uri="{BB962C8B-B14F-4D97-AF65-F5344CB8AC3E}">
        <p14:creationId xmlns:p14="http://schemas.microsoft.com/office/powerpoint/2010/main" val="3713396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2AD63-E583-467F-A541-6B5FB580C4BA}"/>
              </a:ext>
            </a:extLst>
          </p:cNvPr>
          <p:cNvSpPr>
            <a:spLocks noGrp="1"/>
          </p:cNvSpPr>
          <p:nvPr>
            <p:ph type="title"/>
          </p:nvPr>
        </p:nvSpPr>
        <p:spPr>
          <a:xfrm>
            <a:off x="838200" y="274638"/>
            <a:ext cx="8229600" cy="868362"/>
          </a:xfrm>
        </p:spPr>
        <p:txBody>
          <a:bodyPr/>
          <a:lstStyle/>
          <a:p>
            <a:r>
              <a:rPr lang="en-US" dirty="0"/>
              <a:t>Bellman Optimality Equations</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1B99C71-7D67-4880-A5D5-CD55AF48D874}"/>
                  </a:ext>
                </a:extLst>
              </p:cNvPr>
              <p:cNvSpPr>
                <a:spLocks noGrp="1"/>
              </p:cNvSpPr>
              <p:nvPr>
                <p:ph idx="1"/>
              </p:nvPr>
            </p:nvSpPr>
            <p:spPr>
              <a:xfrm>
                <a:off x="457200" y="1209868"/>
                <a:ext cx="8229600" cy="3743132"/>
              </a:xfrm>
            </p:spPr>
            <p:txBody>
              <a:bodyPr>
                <a:normAutofit fontScale="70000" lnSpcReduction="20000"/>
              </a:bodyPr>
              <a:lstStyle/>
              <a:p>
                <a:r>
                  <a:rPr lang="en-US" dirty="0"/>
                  <a:t>Bellman Optimality Equation for </a:t>
                </a:r>
                <a:r>
                  <a:rPr lang="en-US" dirty="0">
                    <a:solidFill>
                      <a:schemeClr val="tx1"/>
                    </a:solidFill>
                  </a:rPr>
                  <a:t>State Value Function:</a:t>
                </a:r>
              </a:p>
              <a:p>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𝑣</m:t>
                        </m:r>
                      </m:e>
                      <m:sub>
                        <m:r>
                          <a:rPr lang="en-US" b="0" i="1" smtClean="0">
                            <a:solidFill>
                              <a:schemeClr val="tx1"/>
                            </a:solidFill>
                            <a:latin typeface="Cambria Math" panose="02040503050406030204" pitchFamily="18" charset="0"/>
                          </a:rPr>
                          <m:t>∗</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e>
                    </m:d>
                    <m:r>
                      <a:rPr lang="en-US" i="1">
                        <a:solidFill>
                          <a:schemeClr val="tx1"/>
                        </a:solidFill>
                        <a:latin typeface="Cambria Math" panose="02040503050406030204" pitchFamily="18" charset="0"/>
                      </a:rPr>
                      <m:t>=</m:t>
                    </m:r>
                  </m:oMath>
                </a14:m>
                <a:r>
                  <a:rPr lang="en-US" dirty="0"/>
                  <a:t> </a:t>
                </a:r>
                <a14:m>
                  <m:oMath xmlns:m="http://schemas.openxmlformats.org/officeDocument/2006/math">
                    <m:func>
                      <m:funcPr>
                        <m:ctrlPr>
                          <a:rPr lang="en-US" i="1">
                            <a:latin typeface="Cambria Math" panose="02040503050406030204" pitchFamily="18" charset="0"/>
                          </a:rPr>
                        </m:ctrlPr>
                      </m:funcPr>
                      <m:fName>
                        <m:limLow>
                          <m:limLowPr>
                            <m:ctrlPr>
                              <a:rPr lang="en-US" i="1" smtClean="0">
                                <a:solidFill>
                                  <a:srgbClr val="C00000"/>
                                </a:solidFill>
                                <a:latin typeface="Cambria Math" panose="02040503050406030204" pitchFamily="18" charset="0"/>
                              </a:rPr>
                            </m:ctrlPr>
                          </m:limLowPr>
                          <m:e>
                            <m:r>
                              <m:rPr>
                                <m:sty m:val="p"/>
                              </m:rPr>
                              <a:rPr lang="en-US">
                                <a:solidFill>
                                  <a:srgbClr val="C00000"/>
                                </a:solidFill>
                                <a:latin typeface="Cambria Math" panose="02040503050406030204" pitchFamily="18" charset="0"/>
                              </a:rPr>
                              <m:t>max</m:t>
                            </m:r>
                          </m:e>
                          <m:lim>
                            <m:r>
                              <a:rPr lang="en-US" i="1">
                                <a:solidFill>
                                  <a:srgbClr val="C00000"/>
                                </a:solidFill>
                                <a:latin typeface="Cambria Math" panose="02040503050406030204" pitchFamily="18" charset="0"/>
                              </a:rPr>
                              <m:t>𝑎</m:t>
                            </m:r>
                          </m:lim>
                        </m:limLow>
                      </m:fName>
                      <m:e>
                        <m:nary>
                          <m:naryPr>
                            <m:chr m:val="∑"/>
                            <m:supHide m:val="on"/>
                            <m:ctrlPr>
                              <a:rPr lang="en-US" i="1">
                                <a:latin typeface="Cambria Math" panose="02040503050406030204" pitchFamily="18" charset="0"/>
                              </a:rPr>
                            </m:ctrlPr>
                          </m:naryPr>
                          <m:sub>
                            <m:r>
                              <a:rPr lang="en-US" i="1">
                                <a:latin typeface="Cambria Math" panose="02040503050406030204" pitchFamily="18" charset="0"/>
                              </a:rPr>
                              <m:t>𝑟</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sub>
                          <m:sup/>
                          <m:e>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e>
                        </m:nary>
                        <m:d>
                          <m:dPr>
                            <m:begChr m:val="["/>
                            <m:endChr m:val="]"/>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m:t>
                                </m:r>
                              </m:sub>
                            </m:sSub>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d>
                          </m:e>
                        </m:d>
                      </m:e>
                    </m:func>
                  </m:oMath>
                </a14:m>
                <a:endParaRPr lang="en-US" dirty="0">
                  <a:solidFill>
                    <a:schemeClr val="tx1"/>
                  </a:solidFill>
                </a:endParaRPr>
              </a:p>
              <a:p>
                <a:pPr lvl="1"/>
                <a:r>
                  <a:rPr lang="en-US" dirty="0">
                    <a:solidFill>
                      <a:schemeClr val="tx1"/>
                    </a:solidFill>
                  </a:rPr>
                  <a:t>Max value starting from state </a:t>
                </a:r>
                <a14:m>
                  <m:oMath xmlns:m="http://schemas.openxmlformats.org/officeDocument/2006/math">
                    <m:r>
                      <a:rPr lang="en-US" b="0" i="1" smtClean="0">
                        <a:solidFill>
                          <a:schemeClr val="tx1"/>
                        </a:solidFill>
                        <a:latin typeface="Cambria Math" panose="02040503050406030204" pitchFamily="18" charset="0"/>
                      </a:rPr>
                      <m:t>𝑠</m:t>
                    </m:r>
                  </m:oMath>
                </a14:m>
                <a:r>
                  <a:rPr lang="en-US" dirty="0">
                    <a:solidFill>
                      <a:schemeClr val="tx1"/>
                    </a:solidFill>
                  </a:rPr>
                  <a:t> and following the greedy policy </a:t>
                </a:r>
                <a14:m>
                  <m:oMath xmlns:m="http://schemas.openxmlformats.org/officeDocument/2006/math">
                    <m:r>
                      <a:rPr lang="en-US" b="0" i="1" smtClean="0">
                        <a:solidFill>
                          <a:schemeClr val="tx1"/>
                        </a:solidFill>
                        <a:latin typeface="Cambria Math" panose="02040503050406030204" pitchFamily="18" charset="0"/>
                      </a:rPr>
                      <m:t>𝜋</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𝑠</m:t>
                        </m:r>
                      </m:e>
                    </m:d>
                    <m:r>
                      <a:rPr lang="en-US" b="0" i="1" smtClean="0">
                        <a:solidFill>
                          <a:schemeClr val="tx1"/>
                        </a:solidFill>
                        <a:latin typeface="Cambria Math" panose="02040503050406030204" pitchFamily="18" charset="0"/>
                      </a:rPr>
                      <m:t>=</m:t>
                    </m:r>
                  </m:oMath>
                </a14:m>
                <a:r>
                  <a:rPr lang="en-US" dirty="0"/>
                  <a:t> </a:t>
                </a:r>
                <a14:m>
                  <m:oMath xmlns:m="http://schemas.openxmlformats.org/officeDocument/2006/math">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b="0" i="0" smtClean="0">
                                <a:latin typeface="Cambria Math" panose="02040503050406030204" pitchFamily="18" charset="0"/>
                              </a:rPr>
                              <m:t>arg</m:t>
                            </m:r>
                            <m:r>
                              <m:rPr>
                                <m:sty m:val="p"/>
                              </m:rPr>
                              <a:rPr lang="en-US">
                                <a:latin typeface="Cambria Math" panose="02040503050406030204" pitchFamily="18" charset="0"/>
                              </a:rPr>
                              <m:t>max</m:t>
                            </m:r>
                          </m:e>
                          <m:lim>
                            <m:r>
                              <m:rPr>
                                <m:sty m:val="p"/>
                              </m:rPr>
                              <a:rPr lang="en-US">
                                <a:latin typeface="Cambria Math" panose="02040503050406030204" pitchFamily="18" charset="0"/>
                              </a:rPr>
                              <m:t>a</m:t>
                            </m:r>
                          </m:lim>
                        </m:limLow>
                      </m:fName>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e>
                    </m:func>
                  </m:oMath>
                </a14:m>
                <a:endParaRPr lang="en-US" dirty="0">
                  <a:solidFill>
                    <a:schemeClr val="tx1"/>
                  </a:solidFill>
                </a:endParaRPr>
              </a:p>
              <a:p>
                <a:r>
                  <a:rPr lang="en-US" dirty="0">
                    <a:solidFill>
                      <a:schemeClr val="tx1"/>
                    </a:solidFill>
                  </a:rPr>
                  <a:t>Bellman Optimality Equation for Action Value Function</a:t>
                </a:r>
              </a:p>
              <a:p>
                <a14:m>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𝑞</m:t>
                        </m:r>
                      </m:e>
                      <m:sub>
                        <m:r>
                          <a:rPr lang="en-US" b="0" i="1" smtClean="0">
                            <a:solidFill>
                              <a:schemeClr val="tx1"/>
                            </a:solidFill>
                            <a:latin typeface="Cambria Math" panose="02040503050406030204" pitchFamily="18" charset="0"/>
                          </a:rPr>
                          <m:t>∗</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𝑎</m:t>
                        </m:r>
                      </m:e>
                    </m:d>
                    <m:r>
                      <a:rPr lang="en-US" i="1">
                        <a:solidFill>
                          <a:schemeClr val="tx1"/>
                        </a:solidFill>
                        <a:latin typeface="Cambria Math" panose="02040503050406030204" pitchFamily="18" charset="0"/>
                      </a:rPr>
                      <m:t>=</m:t>
                    </m:r>
                    <m:nary>
                      <m:naryPr>
                        <m:chr m:val="∑"/>
                        <m:supHide m:val="on"/>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𝑟</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𝑠</m:t>
                            </m:r>
                          </m:e>
                          <m:sup>
                            <m:r>
                              <a:rPr lang="en-US" i="1">
                                <a:solidFill>
                                  <a:schemeClr val="tx1"/>
                                </a:solidFill>
                                <a:latin typeface="Cambria Math" panose="02040503050406030204" pitchFamily="18" charset="0"/>
                              </a:rPr>
                              <m:t>′</m:t>
                            </m:r>
                          </m:sup>
                        </m:sSup>
                      </m:sub>
                      <m:sup/>
                      <m:e>
                        <m:r>
                          <a:rPr lang="en-US" i="1">
                            <a:solidFill>
                              <a:schemeClr val="tx1"/>
                            </a:solidFill>
                            <a:latin typeface="Cambria Math" panose="02040503050406030204" pitchFamily="18" charset="0"/>
                          </a:rPr>
                          <m:t>𝑝</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𝑟</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e>
                          <m:e>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𝑎</m:t>
                            </m:r>
                          </m:e>
                        </m:d>
                      </m:e>
                    </m:nary>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𝑟</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𝛾</m:t>
                        </m:r>
                        <m:limLow>
                          <m:limLowPr>
                            <m:ctrlPr>
                              <a:rPr lang="en-US" i="1" smtClean="0">
                                <a:solidFill>
                                  <a:srgbClr val="C00000"/>
                                </a:solidFill>
                                <a:latin typeface="Cambria Math" panose="02040503050406030204" pitchFamily="18" charset="0"/>
                              </a:rPr>
                            </m:ctrlPr>
                          </m:limLowPr>
                          <m:e>
                            <m:r>
                              <m:rPr>
                                <m:sty m:val="p"/>
                              </m:rPr>
                              <a:rPr lang="en-US">
                                <a:solidFill>
                                  <a:srgbClr val="C00000"/>
                                </a:solidFill>
                                <a:latin typeface="Cambria Math" panose="02040503050406030204" pitchFamily="18" charset="0"/>
                              </a:rPr>
                              <m:t>max</m:t>
                            </m:r>
                          </m:e>
                          <m:lim>
                            <m:r>
                              <a:rPr lang="en-US" i="1">
                                <a:solidFill>
                                  <a:srgbClr val="C00000"/>
                                </a:solidFill>
                                <a:latin typeface="Cambria Math" panose="02040503050406030204" pitchFamily="18" charset="0"/>
                              </a:rPr>
                              <m:t>𝑎</m:t>
                            </m:r>
                            <m:r>
                              <a:rPr lang="en-US" b="0" i="1" smtClean="0">
                                <a:solidFill>
                                  <a:srgbClr val="C00000"/>
                                </a:solidFill>
                                <a:latin typeface="Cambria Math" panose="02040503050406030204" pitchFamily="18" charset="0"/>
                              </a:rPr>
                              <m:t>′</m:t>
                            </m:r>
                          </m:lim>
                        </m:limLow>
                        <m:r>
                          <a:rPr lang="en-US" b="0" i="1" smtClean="0">
                            <a:latin typeface="Cambria Math" panose="02040503050406030204" pitchFamily="18" charset="0"/>
                          </a:rPr>
                          <m:t> </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𝑞</m:t>
                            </m:r>
                          </m:e>
                          <m:sub>
                            <m:r>
                              <a:rPr lang="en-US" b="0" i="1" smtClean="0">
                                <a:solidFill>
                                  <a:schemeClr val="tx1"/>
                                </a:solidFill>
                                <a:latin typeface="Cambria Math" panose="02040503050406030204" pitchFamily="18" charset="0"/>
                              </a:rPr>
                              <m:t>∗</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r>
                              <a:rPr lang="en-US" b="0" i="1"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𝑎</m:t>
                            </m:r>
                            <m:r>
                              <a:rPr lang="en-US" b="0" i="1" smtClean="0">
                                <a:solidFill>
                                  <a:schemeClr val="tx1"/>
                                </a:solidFill>
                                <a:latin typeface="Cambria Math" panose="02040503050406030204" pitchFamily="18" charset="0"/>
                              </a:rPr>
                              <m:t>′</m:t>
                            </m:r>
                          </m:e>
                        </m:d>
                      </m:e>
                    </m:d>
                  </m:oMath>
                </a14:m>
                <a:endParaRPr lang="en-US" dirty="0">
                  <a:solidFill>
                    <a:schemeClr val="tx1"/>
                  </a:solidFill>
                </a:endParaRPr>
              </a:p>
              <a:p>
                <a:pPr lvl="1"/>
                <a:r>
                  <a:rPr lang="en-US" dirty="0">
                    <a:solidFill>
                      <a:schemeClr val="tx1"/>
                    </a:solidFill>
                  </a:rPr>
                  <a:t>Max value starting from state </a:t>
                </a:r>
                <a14:m>
                  <m:oMath xmlns:m="http://schemas.openxmlformats.org/officeDocument/2006/math">
                    <m:r>
                      <a:rPr lang="en-US" i="1">
                        <a:solidFill>
                          <a:schemeClr val="tx1"/>
                        </a:solidFill>
                        <a:latin typeface="Cambria Math" panose="02040503050406030204" pitchFamily="18" charset="0"/>
                      </a:rPr>
                      <m:t>𝑠</m:t>
                    </m:r>
                  </m:oMath>
                </a14:m>
                <a:r>
                  <a:rPr lang="en-US" dirty="0">
                    <a:solidFill>
                      <a:schemeClr val="tx1"/>
                    </a:solidFill>
                  </a:rPr>
                  <a:t>, taking action </a:t>
                </a:r>
                <a14:m>
                  <m:oMath xmlns:m="http://schemas.openxmlformats.org/officeDocument/2006/math">
                    <m:r>
                      <a:rPr lang="en-US" b="0" i="1" smtClean="0">
                        <a:solidFill>
                          <a:schemeClr val="tx1"/>
                        </a:solidFill>
                        <a:latin typeface="Cambria Math" panose="02040503050406030204" pitchFamily="18" charset="0"/>
                      </a:rPr>
                      <m:t>𝑎</m:t>
                    </m:r>
                  </m:oMath>
                </a14:m>
                <a:r>
                  <a:rPr lang="en-US" dirty="0">
                    <a:solidFill>
                      <a:schemeClr val="tx1"/>
                    </a:solidFill>
                  </a:rPr>
                  <a:t>, and thereafter following </a:t>
                </a:r>
                <a:r>
                  <a:rPr lang="en-US" dirty="0"/>
                  <a:t>the greedy policy </a:t>
                </a:r>
                <a14:m>
                  <m:oMath xmlns:m="http://schemas.openxmlformats.org/officeDocument/2006/math">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oMath>
                </a14:m>
                <a:r>
                  <a:rPr lang="en-US" dirty="0"/>
                  <a:t> </a:t>
                </a:r>
                <a14:m>
                  <m:oMath xmlns:m="http://schemas.openxmlformats.org/officeDocument/2006/math">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m:rPr>
                                <m:sty m:val="p"/>
                              </m:rPr>
                              <a:rPr lang="en-US">
                                <a:latin typeface="Cambria Math" panose="02040503050406030204" pitchFamily="18" charset="0"/>
                              </a:rPr>
                              <m:t>a</m:t>
                            </m:r>
                          </m:lim>
                        </m:limLow>
                      </m:fName>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e>
                    </m:func>
                  </m:oMath>
                </a14:m>
                <a:endParaRPr lang="en-US" dirty="0">
                  <a:solidFill>
                    <a:schemeClr val="tx1"/>
                  </a:solidFill>
                </a:endParaRPr>
              </a:p>
            </p:txBody>
          </p:sp>
        </mc:Choice>
        <mc:Fallback xmlns="">
          <p:sp>
            <p:nvSpPr>
              <p:cNvPr id="3" name="Content Placeholder 2">
                <a:extLst>
                  <a:ext uri="{FF2B5EF4-FFF2-40B4-BE49-F238E27FC236}">
                    <a16:creationId xmlns:a16="http://schemas.microsoft.com/office/drawing/2014/main" id="{B1B99C71-7D67-4880-A5D5-CD55AF48D874}"/>
                  </a:ext>
                </a:extLst>
              </p:cNvPr>
              <p:cNvSpPr>
                <a:spLocks noGrp="1" noRot="1" noChangeAspect="1" noMove="1" noResize="1" noEditPoints="1" noAdjustHandles="1" noChangeArrowheads="1" noChangeShapeType="1" noTextEdit="1"/>
              </p:cNvSpPr>
              <p:nvPr>
                <p:ph idx="1"/>
              </p:nvPr>
            </p:nvSpPr>
            <p:spPr>
              <a:xfrm>
                <a:off x="457200" y="1209868"/>
                <a:ext cx="8229600" cy="3743132"/>
              </a:xfrm>
              <a:blipFill>
                <a:blip r:embed="rId3"/>
                <a:stretch>
                  <a:fillRect l="-889" t="-6667"/>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A24D66A3-0BBC-44EE-9742-4F6CC4B38F62}"/>
              </a:ext>
            </a:extLst>
          </p:cNvPr>
          <p:cNvSpPr>
            <a:spLocks noGrp="1"/>
          </p:cNvSpPr>
          <p:nvPr>
            <p:ph type="sldNum" sz="quarter" idx="12"/>
          </p:nvPr>
        </p:nvSpPr>
        <p:spPr/>
        <p:txBody>
          <a:bodyPr/>
          <a:lstStyle/>
          <a:p>
            <a:pPr>
              <a:defRPr/>
            </a:pPr>
            <a:fld id="{F57F456A-00AF-44E6-8D70-638C0D0130FF}" type="slidenum">
              <a:rPr lang="en-US" altLang="zh-CN" smtClean="0"/>
              <a:pPr>
                <a:defRPr/>
              </a:pPr>
              <a:t>19</a:t>
            </a:fld>
            <a:endParaRPr lang="en-US" altLang="zh-CN"/>
          </a:p>
        </p:txBody>
      </p:sp>
      <p:pic>
        <p:nvPicPr>
          <p:cNvPr id="7" name="Picture 6">
            <a:extLst>
              <a:ext uri="{FF2B5EF4-FFF2-40B4-BE49-F238E27FC236}">
                <a16:creationId xmlns:a16="http://schemas.microsoft.com/office/drawing/2014/main" id="{E1DE19F7-06E5-491E-9ECF-3E93291D75C3}"/>
              </a:ext>
            </a:extLst>
          </p:cNvPr>
          <p:cNvPicPr>
            <a:picLocks noChangeAspect="1"/>
          </p:cNvPicPr>
          <p:nvPr/>
        </p:nvPicPr>
        <p:blipFill>
          <a:blip r:embed="rId4"/>
          <a:stretch>
            <a:fillRect/>
          </a:stretch>
        </p:blipFill>
        <p:spPr>
          <a:xfrm>
            <a:off x="0" y="4648200"/>
            <a:ext cx="6403954" cy="2147332"/>
          </a:xfrm>
          <a:prstGeom prst="rect">
            <a:avLst/>
          </a:prstGeom>
        </p:spPr>
      </p:pic>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B324E209-3F12-4F1B-8C99-1D297CD25639}"/>
                  </a:ext>
                </a:extLst>
              </p:cNvPr>
              <p:cNvSpPr txBox="1">
                <a:spLocks/>
              </p:cNvSpPr>
              <p:nvPr/>
            </p:nvSpPr>
            <p:spPr bwMode="auto">
              <a:xfrm>
                <a:off x="6403954" y="4733731"/>
                <a:ext cx="2889748" cy="18977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000" dirty="0"/>
                  <a:t>Notations in left fig: </a:t>
                </a:r>
              </a:p>
              <a:p>
                <a14:m>
                  <m:oMath xmlns:m="http://schemas.openxmlformats.org/officeDocument/2006/math">
                    <m:nary>
                      <m:naryPr>
                        <m:chr m:val="∑"/>
                        <m:supHide m:val="on"/>
                        <m:ctrlPr>
                          <a:rPr lang="en-US" sz="2000" i="1">
                            <a:latin typeface="Cambria Math" panose="02040503050406030204" pitchFamily="18" charset="0"/>
                          </a:rPr>
                        </m:ctrlPr>
                      </m:naryPr>
                      <m:sub>
                        <m:sSup>
                          <m:sSupPr>
                            <m:ctrlPr>
                              <a:rPr lang="en-US" sz="2000" i="1">
                                <a:latin typeface="Cambria Math" panose="02040503050406030204" pitchFamily="18" charset="0"/>
                              </a:rPr>
                            </m:ctrlPr>
                          </m:sSupPr>
                          <m:e>
                            <m:r>
                              <a:rPr lang="en-US" sz="2000" i="1">
                                <a:latin typeface="Cambria Math" panose="02040503050406030204" pitchFamily="18" charset="0"/>
                              </a:rPr>
                              <m:t>𝑠</m:t>
                            </m:r>
                          </m:e>
                          <m:sup>
                            <m:r>
                              <a:rPr lang="en-US" sz="2000" i="1">
                                <a:latin typeface="Cambria Math" panose="02040503050406030204" pitchFamily="18" charset="0"/>
                              </a:rPr>
                              <m:t>′</m:t>
                            </m:r>
                          </m:sup>
                        </m:sSup>
                      </m:sub>
                      <m:sup/>
                      <m:e>
                        <m:r>
                          <a:rPr lang="en-US" sz="2000" b="0" i="1" smtClean="0">
                            <a:latin typeface="Cambria Math" panose="02040503050406030204" pitchFamily="18" charset="0"/>
                          </a:rPr>
                          <m:t>𝑇</m:t>
                        </m:r>
                        <m:r>
                          <a:rPr lang="en-US" sz="2000" b="0" i="1" smtClean="0">
                            <a:latin typeface="Cambria Math" panose="02040503050406030204" pitchFamily="18" charset="0"/>
                          </a:rPr>
                          <m:t>(</m:t>
                        </m:r>
                        <m:r>
                          <a:rPr lang="en-US" sz="2000" b="0" i="1" smtClean="0">
                            <a:latin typeface="Cambria Math" panose="02040503050406030204" pitchFamily="18" charset="0"/>
                          </a:rPr>
                          <m:t>𝑠</m:t>
                        </m:r>
                        <m:r>
                          <a:rPr lang="en-US" sz="2000" b="0" i="1" smtClean="0">
                            <a:latin typeface="Cambria Math" panose="02040503050406030204" pitchFamily="18" charset="0"/>
                          </a:rPr>
                          <m:t>,</m:t>
                        </m:r>
                        <m:r>
                          <a:rPr lang="en-US" sz="2000" b="0" i="1" smtClean="0">
                            <a:latin typeface="Cambria Math" panose="02040503050406030204" pitchFamily="18" charset="0"/>
                          </a:rPr>
                          <m:t>𝑎</m:t>
                        </m:r>
                        <m:r>
                          <a:rPr lang="en-US" sz="2000" b="0" i="1" smtClean="0">
                            <a:latin typeface="Cambria Math" panose="02040503050406030204" pitchFamily="18" charset="0"/>
                          </a:rPr>
                          <m:t>,</m:t>
                        </m:r>
                        <m:r>
                          <a:rPr lang="en-US" sz="2000" b="0" i="1" smtClean="0">
                            <a:latin typeface="Cambria Math" panose="02040503050406030204" pitchFamily="18" charset="0"/>
                          </a:rPr>
                          <m:t>𝑠</m:t>
                        </m:r>
                        <m:r>
                          <a:rPr lang="en-US" sz="2000" b="0" i="1" smtClean="0">
                            <a:latin typeface="Cambria Math" panose="02040503050406030204" pitchFamily="18" charset="0"/>
                          </a:rPr>
                          <m:t>′)</m:t>
                        </m:r>
                      </m:e>
                    </m:nary>
                    <m:r>
                      <a:rPr lang="en-US" sz="2000" b="0" i="1" smtClean="0">
                        <a:latin typeface="Cambria Math" panose="02040503050406030204" pitchFamily="18" charset="0"/>
                      </a:rPr>
                      <m:t>[…]=</m:t>
                    </m:r>
                    <m:nary>
                      <m:naryPr>
                        <m:chr m:val="∑"/>
                        <m:supHide m:val="on"/>
                        <m:ctrlPr>
                          <a:rPr lang="en-US" sz="2000" i="1">
                            <a:latin typeface="Cambria Math" panose="02040503050406030204" pitchFamily="18" charset="0"/>
                          </a:rPr>
                        </m:ctrlPr>
                      </m:naryPr>
                      <m:sub>
                        <m:r>
                          <a:rPr lang="en-US" sz="2000" i="1">
                            <a:latin typeface="Cambria Math" panose="02040503050406030204" pitchFamily="18" charset="0"/>
                          </a:rPr>
                          <m:t>𝑟</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𝑠</m:t>
                            </m:r>
                          </m:e>
                          <m:sup>
                            <m:r>
                              <a:rPr lang="en-US" sz="2000" i="1">
                                <a:latin typeface="Cambria Math" panose="02040503050406030204" pitchFamily="18" charset="0"/>
                              </a:rPr>
                              <m:t>′</m:t>
                            </m:r>
                          </m:sup>
                        </m:sSup>
                      </m:sub>
                      <m:sup/>
                      <m:e>
                        <m:r>
                          <a:rPr lang="en-US" sz="2000" i="1">
                            <a:latin typeface="Cambria Math" panose="02040503050406030204" pitchFamily="18" charset="0"/>
                          </a:rPr>
                          <m:t>𝑝</m:t>
                        </m:r>
                        <m:d>
                          <m:dPr>
                            <m:ctrlPr>
                              <a:rPr lang="en-US" sz="2000" i="1">
                                <a:latin typeface="Cambria Math" panose="02040503050406030204" pitchFamily="18" charset="0"/>
                              </a:rPr>
                            </m:ctrlPr>
                          </m:dPr>
                          <m:e>
                            <m:r>
                              <a:rPr lang="en-US" sz="2000" i="1">
                                <a:latin typeface="Cambria Math" panose="02040503050406030204" pitchFamily="18" charset="0"/>
                              </a:rPr>
                              <m:t>𝑟</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𝑠</m:t>
                                </m:r>
                              </m:e>
                              <m:sup>
                                <m:r>
                                  <a:rPr lang="en-US" sz="2000" i="1">
                                    <a:latin typeface="Cambria Math" panose="02040503050406030204" pitchFamily="18" charset="0"/>
                                  </a:rPr>
                                  <m:t>′</m:t>
                                </m:r>
                              </m:sup>
                            </m:sSup>
                          </m:e>
                          <m:e>
                            <m:r>
                              <a:rPr lang="en-US" sz="2000" i="1">
                                <a:latin typeface="Cambria Math" panose="02040503050406030204" pitchFamily="18" charset="0"/>
                              </a:rPr>
                              <m:t>𝑠</m:t>
                            </m:r>
                            <m:r>
                              <a:rPr lang="en-US" sz="2000" i="1">
                                <a:latin typeface="Cambria Math" panose="02040503050406030204" pitchFamily="18" charset="0"/>
                              </a:rPr>
                              <m:t>,</m:t>
                            </m:r>
                            <m:r>
                              <a:rPr lang="en-US" sz="2000" i="1">
                                <a:latin typeface="Cambria Math" panose="02040503050406030204" pitchFamily="18" charset="0"/>
                              </a:rPr>
                              <m:t>𝑎</m:t>
                            </m:r>
                          </m:e>
                        </m:d>
                      </m:e>
                    </m:nary>
                    <m:r>
                      <a:rPr lang="en-US" sz="2000" i="1">
                        <a:latin typeface="Cambria Math" panose="02040503050406030204" pitchFamily="18" charset="0"/>
                      </a:rPr>
                      <m:t>[</m:t>
                    </m:r>
                    <m:r>
                      <a:rPr lang="en-US" sz="2000" b="0" i="1" smtClean="0">
                        <a:latin typeface="Cambria Math" panose="02040503050406030204" pitchFamily="18" charset="0"/>
                      </a:rPr>
                      <m:t>…</m:t>
                    </m:r>
                    <m:r>
                      <a:rPr lang="en-US" sz="2000" i="1">
                        <a:latin typeface="Cambria Math" panose="02040503050406030204" pitchFamily="18" charset="0"/>
                      </a:rPr>
                      <m:t>]</m:t>
                    </m:r>
                  </m:oMath>
                </a14:m>
                <a:endParaRPr lang="en-US" sz="2000" b="0" i="1" dirty="0">
                  <a:latin typeface="Cambria Math" panose="02040503050406030204" pitchFamily="18" charset="0"/>
                </a:endParaRPr>
              </a:p>
              <a:p>
                <a14:m>
                  <m:oMath xmlns:m="http://schemas.openxmlformats.org/officeDocument/2006/math">
                    <m:r>
                      <a:rPr lang="en-US" sz="2000" b="0" i="1" smtClean="0">
                        <a:latin typeface="Cambria Math" panose="02040503050406030204" pitchFamily="18" charset="0"/>
                      </a:rPr>
                      <m:t>𝑅</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𝑠</m:t>
                        </m:r>
                        <m:r>
                          <a:rPr lang="en-US" sz="2000" b="0" i="1" smtClean="0">
                            <a:latin typeface="Cambria Math" panose="02040503050406030204" pitchFamily="18" charset="0"/>
                          </a:rPr>
                          <m:t>,</m:t>
                        </m:r>
                        <m:r>
                          <a:rPr lang="en-US" sz="2000" b="0" i="1" smtClean="0">
                            <a:latin typeface="Cambria Math" panose="02040503050406030204" pitchFamily="18" charset="0"/>
                          </a:rPr>
                          <m:t>𝑎</m:t>
                        </m:r>
                      </m:e>
                    </m:d>
                    <m:r>
                      <a:rPr lang="en-US" sz="2000" b="0" i="1" smtClean="0">
                        <a:latin typeface="Cambria Math" panose="02040503050406030204" pitchFamily="18" charset="0"/>
                      </a:rPr>
                      <m:t>=</m:t>
                    </m:r>
                    <m:nary>
                      <m:naryPr>
                        <m:chr m:val="∑"/>
                        <m:supHide m:val="on"/>
                        <m:ctrlPr>
                          <a:rPr lang="en-US" sz="2000" i="1">
                            <a:latin typeface="Cambria Math" panose="02040503050406030204" pitchFamily="18" charset="0"/>
                          </a:rPr>
                        </m:ctrlPr>
                      </m:naryPr>
                      <m:sub>
                        <m:r>
                          <a:rPr lang="en-US" sz="2000" i="1">
                            <a:latin typeface="Cambria Math" panose="02040503050406030204" pitchFamily="18" charset="0"/>
                          </a:rPr>
                          <m:t>𝑟</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𝑠</m:t>
                            </m:r>
                          </m:e>
                          <m:sup>
                            <m:r>
                              <a:rPr lang="en-US" sz="2000" i="1">
                                <a:latin typeface="Cambria Math" panose="02040503050406030204" pitchFamily="18" charset="0"/>
                              </a:rPr>
                              <m:t>′</m:t>
                            </m:r>
                          </m:sup>
                        </m:sSup>
                      </m:sub>
                      <m:sup/>
                      <m:e>
                        <m:r>
                          <a:rPr lang="en-US" sz="2000" i="1">
                            <a:latin typeface="Cambria Math" panose="02040503050406030204" pitchFamily="18" charset="0"/>
                          </a:rPr>
                          <m:t>𝑝</m:t>
                        </m:r>
                        <m:d>
                          <m:dPr>
                            <m:ctrlPr>
                              <a:rPr lang="en-US" sz="2000" i="1">
                                <a:latin typeface="Cambria Math" panose="02040503050406030204" pitchFamily="18" charset="0"/>
                              </a:rPr>
                            </m:ctrlPr>
                          </m:dPr>
                          <m:e>
                            <m:r>
                              <a:rPr lang="en-US" sz="2000" i="1">
                                <a:latin typeface="Cambria Math" panose="02040503050406030204" pitchFamily="18" charset="0"/>
                              </a:rPr>
                              <m:t>𝑟</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𝑠</m:t>
                                </m:r>
                              </m:e>
                              <m:sup>
                                <m:r>
                                  <a:rPr lang="en-US" sz="2000" i="1">
                                    <a:latin typeface="Cambria Math" panose="02040503050406030204" pitchFamily="18" charset="0"/>
                                  </a:rPr>
                                  <m:t>′</m:t>
                                </m:r>
                              </m:sup>
                            </m:sSup>
                          </m:e>
                          <m:e>
                            <m:r>
                              <a:rPr lang="en-US" sz="2000" i="1">
                                <a:latin typeface="Cambria Math" panose="02040503050406030204" pitchFamily="18" charset="0"/>
                              </a:rPr>
                              <m:t>𝑠</m:t>
                            </m:r>
                            <m:r>
                              <a:rPr lang="en-US" sz="2000" i="1">
                                <a:latin typeface="Cambria Math" panose="02040503050406030204" pitchFamily="18" charset="0"/>
                              </a:rPr>
                              <m:t>,</m:t>
                            </m:r>
                            <m:r>
                              <a:rPr lang="en-US" sz="2000" i="1">
                                <a:latin typeface="Cambria Math" panose="02040503050406030204" pitchFamily="18" charset="0"/>
                              </a:rPr>
                              <m:t>𝑎</m:t>
                            </m:r>
                          </m:e>
                        </m:d>
                      </m:e>
                    </m:nary>
                    <m:r>
                      <a:rPr lang="en-US" sz="2000" b="0" i="1" smtClean="0">
                        <a:latin typeface="Cambria Math" panose="02040503050406030204" pitchFamily="18" charset="0"/>
                      </a:rPr>
                      <m:t>𝑟</m:t>
                    </m:r>
                  </m:oMath>
                </a14:m>
                <a:endParaRPr lang="en-SE" sz="2000" kern="0" dirty="0"/>
              </a:p>
            </p:txBody>
          </p:sp>
        </mc:Choice>
        <mc:Fallback xmlns="">
          <p:sp>
            <p:nvSpPr>
              <p:cNvPr id="8" name="Content Placeholder 2">
                <a:extLst>
                  <a:ext uri="{FF2B5EF4-FFF2-40B4-BE49-F238E27FC236}">
                    <a16:creationId xmlns:a16="http://schemas.microsoft.com/office/drawing/2014/main" id="{B324E209-3F12-4F1B-8C99-1D297CD25639}"/>
                  </a:ext>
                </a:extLst>
              </p:cNvPr>
              <p:cNvSpPr txBox="1">
                <a:spLocks noRot="1" noChangeAspect="1" noMove="1" noResize="1" noEditPoints="1" noAdjustHandles="1" noChangeArrowheads="1" noChangeShapeType="1" noTextEdit="1"/>
              </p:cNvSpPr>
              <p:nvPr/>
            </p:nvSpPr>
            <p:spPr bwMode="auto">
              <a:xfrm>
                <a:off x="6403954" y="4733731"/>
                <a:ext cx="2889748" cy="1897710"/>
              </a:xfrm>
              <a:prstGeom prst="rect">
                <a:avLst/>
              </a:prstGeom>
              <a:blipFill>
                <a:blip r:embed="rId5"/>
                <a:stretch>
                  <a:fillRect l="-2110" t="-6431" b="-32797"/>
                </a:stretch>
              </a:blipFill>
              <a:ln w="9525">
                <a:noFill/>
                <a:miter lim="800000"/>
                <a:headEnd/>
                <a:tailEnd/>
              </a:ln>
            </p:spPr>
            <p:txBody>
              <a:bodyPr/>
              <a:lstStyle/>
              <a:p>
                <a:r>
                  <a:rPr lang="en-SE">
                    <a:noFill/>
                  </a:rPr>
                  <a:t> </a:t>
                </a:r>
              </a:p>
            </p:txBody>
          </p:sp>
        </mc:Fallback>
      </mc:AlternateContent>
      <p:sp>
        <p:nvSpPr>
          <p:cNvPr id="10" name="Rectangle 9">
            <a:extLst>
              <a:ext uri="{FF2B5EF4-FFF2-40B4-BE49-F238E27FC236}">
                <a16:creationId xmlns:a16="http://schemas.microsoft.com/office/drawing/2014/main" id="{DB025544-2128-4BC4-9C25-79F1A0D8ACE1}"/>
              </a:ext>
            </a:extLst>
          </p:cNvPr>
          <p:cNvSpPr/>
          <p:nvPr/>
        </p:nvSpPr>
        <p:spPr bwMode="auto">
          <a:xfrm>
            <a:off x="76200" y="121298"/>
            <a:ext cx="1524000" cy="488302"/>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C00000"/>
                </a:solidFill>
                <a:effectLst/>
                <a:latin typeface="Arial" charset="0"/>
              </a:rPr>
              <a:t>Important</a:t>
            </a:r>
            <a:endParaRPr kumimoji="0" lang="en-SE" sz="2400" b="0" i="0" u="none" strike="noStrike" cap="none" normalizeH="0" baseline="0" dirty="0">
              <a:ln>
                <a:noFill/>
              </a:ln>
              <a:solidFill>
                <a:srgbClr val="C00000"/>
              </a:solidFill>
              <a:effectLst/>
              <a:latin typeface="Arial" charset="0"/>
            </a:endParaRPr>
          </a:p>
        </p:txBody>
      </p:sp>
    </p:spTree>
    <p:extLst>
      <p:ext uri="{BB962C8B-B14F-4D97-AF65-F5344CB8AC3E}">
        <p14:creationId xmlns:p14="http://schemas.microsoft.com/office/powerpoint/2010/main" val="3369738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86F39-961C-4EF1-BE9D-90B3AB58DFA9}"/>
              </a:ext>
            </a:extLst>
          </p:cNvPr>
          <p:cNvSpPr>
            <a:spLocks noGrp="1"/>
          </p:cNvSpPr>
          <p:nvPr>
            <p:ph type="title"/>
          </p:nvPr>
        </p:nvSpPr>
        <p:spPr/>
        <p:txBody>
          <a:bodyPr/>
          <a:lstStyle/>
          <a:p>
            <a:r>
              <a:rPr lang="en-US" dirty="0"/>
              <a:t>Model-Based vs. Model-Free</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2B1FC91-8C5B-4A8D-85D8-CDB8E474A081}"/>
                  </a:ext>
                </a:extLst>
              </p:cNvPr>
              <p:cNvSpPr>
                <a:spLocks noGrp="1"/>
              </p:cNvSpPr>
              <p:nvPr>
                <p:ph idx="1"/>
              </p:nvPr>
            </p:nvSpPr>
            <p:spPr>
              <a:xfrm>
                <a:off x="457200" y="1066800"/>
                <a:ext cx="8229600" cy="2720183"/>
              </a:xfrm>
            </p:spPr>
            <p:txBody>
              <a:bodyPr>
                <a:normAutofit/>
              </a:bodyPr>
              <a:lstStyle/>
              <a:p>
                <a:r>
                  <a:rPr lang="en-US" sz="2400" dirty="0"/>
                  <a:t>Model-Based RL: MDP planning </a:t>
                </a:r>
              </a:p>
              <a:p>
                <a:pPr lvl="1"/>
                <a:r>
                  <a:rPr lang="en-US" sz="2000" dirty="0"/>
                  <a:t>Learn MDP </a:t>
                </a:r>
                <a14:m>
                  <m:oMath xmlns:m="http://schemas.openxmlformats.org/officeDocument/2006/math">
                    <m:r>
                      <a:rPr lang="en-US" sz="2000" i="1">
                        <a:latin typeface="Cambria Math" panose="02040503050406030204" pitchFamily="18" charset="0"/>
                      </a:rPr>
                      <m:t>𝑝</m:t>
                    </m:r>
                    <m:d>
                      <m:dPr>
                        <m:ctrlPr>
                          <a:rPr lang="en-US" sz="2000" i="1">
                            <a:latin typeface="Cambria Math" panose="02040503050406030204" pitchFamily="18" charset="0"/>
                          </a:rPr>
                        </m:ctrlPr>
                      </m:dPr>
                      <m:e>
                        <m:r>
                          <a:rPr lang="en-US" sz="2000" i="1">
                            <a:latin typeface="Cambria Math" panose="02040503050406030204" pitchFamily="18" charset="0"/>
                          </a:rPr>
                          <m:t>𝑟</m:t>
                        </m:r>
                        <m:r>
                          <a:rPr lang="en-US" sz="2000" i="1">
                            <a:latin typeface="Cambria Math" panose="02040503050406030204" pitchFamily="18" charset="0"/>
                          </a:rPr>
                          <m:t>,</m:t>
                        </m:r>
                        <m:r>
                          <a:rPr lang="en-US" sz="2000" i="1">
                            <a:latin typeface="Cambria Math" panose="02040503050406030204" pitchFamily="18" charset="0"/>
                          </a:rPr>
                          <m:t>𝑠</m:t>
                        </m:r>
                        <m:r>
                          <a:rPr lang="en-US" sz="2000" i="1">
                            <a:latin typeface="Cambria Math" panose="02040503050406030204" pitchFamily="18" charset="0"/>
                          </a:rPr>
                          <m:t>′</m:t>
                        </m:r>
                      </m:e>
                      <m:e>
                        <m:r>
                          <a:rPr lang="en-US" sz="2000" i="1">
                            <a:latin typeface="Cambria Math" panose="02040503050406030204" pitchFamily="18" charset="0"/>
                          </a:rPr>
                          <m:t>𝑠</m:t>
                        </m:r>
                        <m:r>
                          <a:rPr lang="en-US" sz="2000" i="1">
                            <a:latin typeface="Cambria Math" panose="02040503050406030204" pitchFamily="18" charset="0"/>
                          </a:rPr>
                          <m:t>,</m:t>
                        </m:r>
                        <m:r>
                          <a:rPr lang="en-US" sz="2000" i="1">
                            <a:latin typeface="Cambria Math" panose="02040503050406030204" pitchFamily="18" charset="0"/>
                          </a:rPr>
                          <m:t>𝑎</m:t>
                        </m:r>
                      </m:e>
                    </m:d>
                  </m:oMath>
                </a14:m>
                <a:r>
                  <a:rPr lang="en-US" sz="2000" dirty="0"/>
                  <a:t>(given current state </a:t>
                </a:r>
                <a14:m>
                  <m:oMath xmlns:m="http://schemas.openxmlformats.org/officeDocument/2006/math">
                    <m:r>
                      <a:rPr lang="en-US" sz="2000" b="0" i="1" smtClean="0">
                        <a:latin typeface="Cambria Math" panose="02040503050406030204" pitchFamily="18" charset="0"/>
                      </a:rPr>
                      <m:t>𝑠</m:t>
                    </m:r>
                    <m:r>
                      <a:rPr lang="en-US" sz="2000" i="1">
                        <a:latin typeface="Cambria Math" panose="02040503050406030204" pitchFamily="18" charset="0"/>
                      </a:rPr>
                      <m:t> </m:t>
                    </m:r>
                  </m:oMath>
                </a14:m>
                <a:r>
                  <a:rPr lang="en-US" sz="2000" dirty="0"/>
                  <a:t>and action </a:t>
                </a:r>
                <a14:m>
                  <m:oMath xmlns:m="http://schemas.openxmlformats.org/officeDocument/2006/math">
                    <m:r>
                      <a:rPr lang="en-US" sz="2000" b="0" i="1" smtClean="0">
                        <a:latin typeface="Cambria Math" panose="02040503050406030204" pitchFamily="18" charset="0"/>
                      </a:rPr>
                      <m:t>𝑎</m:t>
                    </m:r>
                  </m:oMath>
                </a14:m>
                <a:r>
                  <a:rPr lang="en-US" sz="2000" dirty="0"/>
                  <a:t>, returns prob distribution of current reward </a:t>
                </a:r>
                <a14:m>
                  <m:oMath xmlns:m="http://schemas.openxmlformats.org/officeDocument/2006/math">
                    <m:r>
                      <a:rPr lang="en-US" sz="2000" b="0" i="1" smtClean="0">
                        <a:latin typeface="Cambria Math" panose="02040503050406030204" pitchFamily="18" charset="0"/>
                      </a:rPr>
                      <m:t>𝑟</m:t>
                    </m:r>
                    <m:r>
                      <a:rPr lang="en-US" sz="2000" i="1">
                        <a:latin typeface="Cambria Math" panose="02040503050406030204" pitchFamily="18" charset="0"/>
                      </a:rPr>
                      <m:t> </m:t>
                    </m:r>
                  </m:oMath>
                </a14:m>
                <a:r>
                  <a:rPr lang="en-US" sz="2000" dirty="0"/>
                  <a:t>and next state </a:t>
                </a:r>
                <a14:m>
                  <m:oMath xmlns:m="http://schemas.openxmlformats.org/officeDocument/2006/math">
                    <m:r>
                      <a:rPr lang="en-US" sz="2000" b="0" i="1" smtClean="0">
                        <a:latin typeface="Cambria Math" panose="02040503050406030204" pitchFamily="18" charset="0"/>
                      </a:rPr>
                      <m:t>𝑠</m:t>
                    </m:r>
                    <m:r>
                      <a:rPr lang="en-US" sz="2000" b="0" i="1" smtClean="0">
                        <a:latin typeface="Cambria Math" panose="02040503050406030204" pitchFamily="18" charset="0"/>
                      </a:rPr>
                      <m:t>′</m:t>
                    </m:r>
                  </m:oMath>
                </a14:m>
                <a:r>
                  <a:rPr lang="en-US" sz="2000" dirty="0"/>
                  <a:t>), then plan with Value Iteration or Policy Iteration</a:t>
                </a:r>
              </a:p>
              <a:p>
                <a:r>
                  <a:rPr lang="en-US" sz="2400" dirty="0"/>
                  <a:t>Model-Free RL: Value-based and Policy-based</a:t>
                </a:r>
              </a:p>
              <a:p>
                <a:pPr lvl="1"/>
                <a:r>
                  <a:rPr lang="en-US" sz="2000" dirty="0"/>
                  <a:t>Learn value function </a:t>
                </a:r>
                <a14:m>
                  <m:oMath xmlns:m="http://schemas.openxmlformats.org/officeDocument/2006/math">
                    <m:r>
                      <a:rPr lang="en-US" sz="2000" i="1">
                        <a:latin typeface="Cambria Math" panose="02040503050406030204" pitchFamily="18" charset="0"/>
                      </a:rPr>
                      <m:t>𝑉</m:t>
                    </m:r>
                    <m:d>
                      <m:dPr>
                        <m:ctrlPr>
                          <a:rPr lang="en-US" sz="2000" i="1">
                            <a:latin typeface="Cambria Math" panose="02040503050406030204" pitchFamily="18" charset="0"/>
                          </a:rPr>
                        </m:ctrlPr>
                      </m:dPr>
                      <m:e>
                        <m:r>
                          <a:rPr lang="en-US" sz="2000" i="1">
                            <a:latin typeface="Cambria Math" panose="02040503050406030204" pitchFamily="18" charset="0"/>
                          </a:rPr>
                          <m:t>𝑠</m:t>
                        </m:r>
                      </m:e>
                    </m:d>
                  </m:oMath>
                </a14:m>
                <a:r>
                  <a:rPr lang="en-US" sz="2000" i="1" dirty="0">
                    <a:latin typeface="Cambria Math" panose="02040503050406030204" pitchFamily="18" charset="0"/>
                  </a:rPr>
                  <a:t> </a:t>
                </a:r>
                <a:r>
                  <a:rPr lang="en-US" sz="2000" dirty="0"/>
                  <a:t>or</a:t>
                </a:r>
                <a14:m>
                  <m:oMath xmlns:m="http://schemas.openxmlformats.org/officeDocument/2006/math">
                    <m:r>
                      <a:rPr lang="en-US" sz="2000" i="1">
                        <a:latin typeface="Cambria Math" panose="02040503050406030204" pitchFamily="18" charset="0"/>
                      </a:rPr>
                      <m:t> </m:t>
                    </m:r>
                    <m:r>
                      <a:rPr lang="en-US" sz="2000" i="1">
                        <a:latin typeface="Cambria Math" panose="02040503050406030204" pitchFamily="18" charset="0"/>
                      </a:rPr>
                      <m:t>𝑄</m:t>
                    </m:r>
                    <m:r>
                      <a:rPr lang="en-US" sz="2000" i="1">
                        <a:latin typeface="Cambria Math" panose="02040503050406030204" pitchFamily="18" charset="0"/>
                      </a:rPr>
                      <m:t>(</m:t>
                    </m:r>
                    <m:r>
                      <a:rPr lang="en-US" sz="2000" i="1">
                        <a:latin typeface="Cambria Math" panose="02040503050406030204" pitchFamily="18" charset="0"/>
                      </a:rPr>
                      <m:t>𝑠</m:t>
                    </m:r>
                    <m:r>
                      <a:rPr lang="en-US" sz="2000" i="1">
                        <a:latin typeface="Cambria Math" panose="02040503050406030204" pitchFamily="18" charset="0"/>
                      </a:rPr>
                      <m:t>,</m:t>
                    </m:r>
                    <m:r>
                      <a:rPr lang="en-US" sz="2000" i="1">
                        <a:latin typeface="Cambria Math" panose="02040503050406030204" pitchFamily="18" charset="0"/>
                      </a:rPr>
                      <m:t>𝑎</m:t>
                    </m:r>
                    <m:r>
                      <a:rPr lang="en-US" sz="2000" i="1">
                        <a:latin typeface="Cambria Math" panose="02040503050406030204" pitchFamily="18" charset="0"/>
                      </a:rPr>
                      <m:t>)</m:t>
                    </m:r>
                  </m:oMath>
                </a14:m>
                <a:r>
                  <a:rPr lang="en-US" sz="2000" dirty="0"/>
                  <a:t>, or policy function </a:t>
                </a:r>
                <a14:m>
                  <m:oMath xmlns:m="http://schemas.openxmlformats.org/officeDocument/2006/math">
                    <m:r>
                      <a:rPr lang="en-US" sz="2000" i="1">
                        <a:latin typeface="Cambria Math" panose="02040503050406030204" pitchFamily="18" charset="0"/>
                      </a:rPr>
                      <m:t>𝜋</m:t>
                    </m:r>
                    <m:r>
                      <a:rPr lang="en-US" sz="2000" i="1">
                        <a:latin typeface="Cambria Math" panose="02040503050406030204" pitchFamily="18" charset="0"/>
                      </a:rPr>
                      <m:t>(</m:t>
                    </m:r>
                    <m:r>
                      <a:rPr lang="en-US" sz="2000" i="1">
                        <a:latin typeface="Cambria Math" panose="02040503050406030204" pitchFamily="18" charset="0"/>
                      </a:rPr>
                      <m:t>𝑠</m:t>
                    </m:r>
                    <m:r>
                      <a:rPr lang="en-US" sz="2000" i="1">
                        <a:latin typeface="Cambria Math" panose="02040503050406030204" pitchFamily="18" charset="0"/>
                      </a:rPr>
                      <m:t>)</m:t>
                    </m:r>
                  </m:oMath>
                </a14:m>
                <a:r>
                  <a:rPr lang="en-US" sz="2000" dirty="0"/>
                  <a:t> without learning MDP</a:t>
                </a:r>
              </a:p>
            </p:txBody>
          </p:sp>
        </mc:Choice>
        <mc:Fallback xmlns="">
          <p:sp>
            <p:nvSpPr>
              <p:cNvPr id="3" name="Content Placeholder 2">
                <a:extLst>
                  <a:ext uri="{FF2B5EF4-FFF2-40B4-BE49-F238E27FC236}">
                    <a16:creationId xmlns:a16="http://schemas.microsoft.com/office/drawing/2014/main" id="{B2B1FC91-8C5B-4A8D-85D8-CDB8E474A081}"/>
                  </a:ext>
                </a:extLst>
              </p:cNvPr>
              <p:cNvSpPr>
                <a:spLocks noGrp="1" noRot="1" noChangeAspect="1" noMove="1" noResize="1" noEditPoints="1" noAdjustHandles="1" noChangeArrowheads="1" noChangeShapeType="1" noTextEdit="1"/>
              </p:cNvSpPr>
              <p:nvPr>
                <p:ph idx="1"/>
              </p:nvPr>
            </p:nvSpPr>
            <p:spPr>
              <a:xfrm>
                <a:off x="457200" y="1066800"/>
                <a:ext cx="8229600" cy="2720183"/>
              </a:xfrm>
              <a:blipFill>
                <a:blip r:embed="rId3"/>
                <a:stretch>
                  <a:fillRect l="-963" t="-1570" r="-1481"/>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33B4FC0F-F2C1-4161-8260-7103ECB9EF2C}"/>
              </a:ext>
            </a:extLst>
          </p:cNvPr>
          <p:cNvSpPr>
            <a:spLocks noGrp="1"/>
          </p:cNvSpPr>
          <p:nvPr>
            <p:ph type="sldNum" sz="quarter" idx="12"/>
          </p:nvPr>
        </p:nvSpPr>
        <p:spPr/>
        <p:txBody>
          <a:bodyPr/>
          <a:lstStyle/>
          <a:p>
            <a:pPr>
              <a:defRPr/>
            </a:pPr>
            <a:fld id="{F57F456A-00AF-44E6-8D70-638C0D0130FF}" type="slidenum">
              <a:rPr lang="en-US" altLang="zh-CN" smtClean="0"/>
              <a:pPr>
                <a:defRPr/>
              </a:pPr>
              <a:t>2</a:t>
            </a:fld>
            <a:endParaRPr lang="en-US" altLang="zh-CN"/>
          </a:p>
        </p:txBody>
      </p:sp>
      <p:grpSp>
        <p:nvGrpSpPr>
          <p:cNvPr id="59" name="Group 58">
            <a:extLst>
              <a:ext uri="{FF2B5EF4-FFF2-40B4-BE49-F238E27FC236}">
                <a16:creationId xmlns:a16="http://schemas.microsoft.com/office/drawing/2014/main" id="{3DF8DAE1-397B-4712-8DF1-91CE481A6E51}"/>
              </a:ext>
            </a:extLst>
          </p:cNvPr>
          <p:cNvGrpSpPr/>
          <p:nvPr/>
        </p:nvGrpSpPr>
        <p:grpSpPr>
          <a:xfrm>
            <a:off x="1524000" y="3657600"/>
            <a:ext cx="1794102" cy="2586800"/>
            <a:chOff x="669059" y="1766861"/>
            <a:chExt cx="1794102" cy="2586800"/>
          </a:xfrm>
        </p:grpSpPr>
        <p:sp>
          <p:nvSpPr>
            <p:cNvPr id="60" name="Rectangle: Rounded Corners 59">
              <a:extLst>
                <a:ext uri="{FF2B5EF4-FFF2-40B4-BE49-F238E27FC236}">
                  <a16:creationId xmlns:a16="http://schemas.microsoft.com/office/drawing/2014/main" id="{CE052DE9-8EA8-4D87-831C-EC8DFE597738}"/>
                </a:ext>
              </a:extLst>
            </p:cNvPr>
            <p:cNvSpPr/>
            <p:nvPr/>
          </p:nvSpPr>
          <p:spPr bwMode="auto">
            <a:xfrm>
              <a:off x="709260" y="2652466"/>
              <a:ext cx="1524000" cy="609600"/>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MDP</a:t>
              </a:r>
              <a:endParaRPr kumimoji="0" lang="en-SE" sz="1800" b="0" i="0" u="none" strike="noStrike" cap="none" normalizeH="0" baseline="0" dirty="0">
                <a:ln>
                  <a:noFill/>
                </a:ln>
                <a:solidFill>
                  <a:schemeClr val="tx1"/>
                </a:solidFill>
                <a:effectLst/>
                <a:latin typeface="Arial" charset="0"/>
              </a:endParaRPr>
            </a:p>
          </p:txBody>
        </p:sp>
        <p:cxnSp>
          <p:nvCxnSpPr>
            <p:cNvPr id="61" name="Straight Arrow Connector 60">
              <a:extLst>
                <a:ext uri="{FF2B5EF4-FFF2-40B4-BE49-F238E27FC236}">
                  <a16:creationId xmlns:a16="http://schemas.microsoft.com/office/drawing/2014/main" id="{51A507F2-CE6C-4862-87E5-F76623AACBEC}"/>
                </a:ext>
              </a:extLst>
            </p:cNvPr>
            <p:cNvCxnSpPr>
              <a:cxnSpLocks/>
            </p:cNvCxnSpPr>
            <p:nvPr/>
          </p:nvCxnSpPr>
          <p:spPr bwMode="auto">
            <a:xfrm>
              <a:off x="1099594" y="2119066"/>
              <a:ext cx="0" cy="533400"/>
            </a:xfrm>
            <a:prstGeom prst="straightConnector1">
              <a:avLst/>
            </a:prstGeom>
            <a:noFill/>
            <a:ln w="254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F073D2EA-113E-4C0E-B0DF-D7A7E0960912}"/>
                    </a:ext>
                  </a:extLst>
                </p:cNvPr>
                <p:cNvSpPr txBox="1"/>
                <p:nvPr/>
              </p:nvSpPr>
              <p:spPr>
                <a:xfrm>
                  <a:off x="669059" y="1766861"/>
                  <a:ext cx="861070" cy="369332"/>
                </a:xfrm>
                <a:prstGeom prst="rect">
                  <a:avLst/>
                </a:prstGeom>
                <a:noFill/>
              </p:spPr>
              <p:txBody>
                <a:bodyPr wrap="none" rtlCol="0">
                  <a:spAutoFit/>
                </a:bodyPr>
                <a:lstStyle/>
                <a:p>
                  <a:r>
                    <a:rPr lang="en-US" dirty="0"/>
                    <a:t>state </a:t>
                  </a:r>
                  <a14:m>
                    <m:oMath xmlns:m="http://schemas.openxmlformats.org/officeDocument/2006/math">
                      <m:r>
                        <a:rPr lang="en-US" b="0" i="1" smtClean="0">
                          <a:latin typeface="Cambria Math" panose="02040503050406030204" pitchFamily="18" charset="0"/>
                        </a:rPr>
                        <m:t>𝑠</m:t>
                      </m:r>
                    </m:oMath>
                  </a14:m>
                  <a:endParaRPr lang="en-SE" dirty="0"/>
                </a:p>
              </p:txBody>
            </p:sp>
          </mc:Choice>
          <mc:Fallback xmlns="">
            <p:sp>
              <p:nvSpPr>
                <p:cNvPr id="62" name="TextBox 61">
                  <a:extLst>
                    <a:ext uri="{FF2B5EF4-FFF2-40B4-BE49-F238E27FC236}">
                      <a16:creationId xmlns:a16="http://schemas.microsoft.com/office/drawing/2014/main" id="{F073D2EA-113E-4C0E-B0DF-D7A7E0960912}"/>
                    </a:ext>
                  </a:extLst>
                </p:cNvPr>
                <p:cNvSpPr txBox="1">
                  <a:spLocks noRot="1" noChangeAspect="1" noMove="1" noResize="1" noEditPoints="1" noAdjustHandles="1" noChangeArrowheads="1" noChangeShapeType="1" noTextEdit="1"/>
                </p:cNvSpPr>
                <p:nvPr/>
              </p:nvSpPr>
              <p:spPr>
                <a:xfrm>
                  <a:off x="669059" y="1766861"/>
                  <a:ext cx="861070" cy="369332"/>
                </a:xfrm>
                <a:prstGeom prst="rect">
                  <a:avLst/>
                </a:prstGeom>
                <a:blipFill>
                  <a:blip r:embed="rId4"/>
                  <a:stretch>
                    <a:fillRect l="-5674" t="-8197" b="-24590"/>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3C796AD5-58B9-4A89-AFBD-2438207F7BC0}"/>
                    </a:ext>
                  </a:extLst>
                </p:cNvPr>
                <p:cNvSpPr txBox="1"/>
                <p:nvPr/>
              </p:nvSpPr>
              <p:spPr>
                <a:xfrm>
                  <a:off x="1426224" y="1773831"/>
                  <a:ext cx="998222" cy="369332"/>
                </a:xfrm>
                <a:prstGeom prst="rect">
                  <a:avLst/>
                </a:prstGeom>
                <a:noFill/>
              </p:spPr>
              <p:txBody>
                <a:bodyPr wrap="none" rtlCol="0">
                  <a:spAutoFit/>
                </a:bodyPr>
                <a:lstStyle/>
                <a:p>
                  <a:r>
                    <a:rPr lang="en-US" dirty="0"/>
                    <a:t>action </a:t>
                  </a:r>
                  <a14:m>
                    <m:oMath xmlns:m="http://schemas.openxmlformats.org/officeDocument/2006/math">
                      <m:r>
                        <a:rPr lang="en-US" b="0" i="1" smtClean="0">
                          <a:latin typeface="Cambria Math" panose="02040503050406030204" pitchFamily="18" charset="0"/>
                        </a:rPr>
                        <m:t>𝑎</m:t>
                      </m:r>
                    </m:oMath>
                  </a14:m>
                  <a:endParaRPr lang="en-SE" dirty="0"/>
                </a:p>
              </p:txBody>
            </p:sp>
          </mc:Choice>
          <mc:Fallback xmlns="">
            <p:sp>
              <p:nvSpPr>
                <p:cNvPr id="63" name="TextBox 62">
                  <a:extLst>
                    <a:ext uri="{FF2B5EF4-FFF2-40B4-BE49-F238E27FC236}">
                      <a16:creationId xmlns:a16="http://schemas.microsoft.com/office/drawing/2014/main" id="{3C796AD5-58B9-4A89-AFBD-2438207F7BC0}"/>
                    </a:ext>
                  </a:extLst>
                </p:cNvPr>
                <p:cNvSpPr txBox="1">
                  <a:spLocks noRot="1" noChangeAspect="1" noMove="1" noResize="1" noEditPoints="1" noAdjustHandles="1" noChangeArrowheads="1" noChangeShapeType="1" noTextEdit="1"/>
                </p:cNvSpPr>
                <p:nvPr/>
              </p:nvSpPr>
              <p:spPr>
                <a:xfrm>
                  <a:off x="1426224" y="1773831"/>
                  <a:ext cx="998222" cy="369332"/>
                </a:xfrm>
                <a:prstGeom prst="rect">
                  <a:avLst/>
                </a:prstGeom>
                <a:blipFill>
                  <a:blip r:embed="rId5"/>
                  <a:stretch>
                    <a:fillRect l="-4878" t="-8197" b="-24590"/>
                  </a:stretch>
                </a:blipFill>
              </p:spPr>
              <p:txBody>
                <a:bodyPr/>
                <a:lstStyle/>
                <a:p>
                  <a:r>
                    <a:rPr lang="en-SE">
                      <a:noFill/>
                    </a:rPr>
                    <a:t> </a:t>
                  </a:r>
                </a:p>
              </p:txBody>
            </p:sp>
          </mc:Fallback>
        </mc:AlternateContent>
        <p:cxnSp>
          <p:nvCxnSpPr>
            <p:cNvPr id="64" name="Straight Arrow Connector 63">
              <a:extLst>
                <a:ext uri="{FF2B5EF4-FFF2-40B4-BE49-F238E27FC236}">
                  <a16:creationId xmlns:a16="http://schemas.microsoft.com/office/drawing/2014/main" id="{1526768C-2799-4EFC-937C-A4C1BB838281}"/>
                </a:ext>
              </a:extLst>
            </p:cNvPr>
            <p:cNvCxnSpPr>
              <a:cxnSpLocks/>
            </p:cNvCxnSpPr>
            <p:nvPr/>
          </p:nvCxnSpPr>
          <p:spPr bwMode="auto">
            <a:xfrm>
              <a:off x="1860597" y="2119066"/>
              <a:ext cx="0" cy="533400"/>
            </a:xfrm>
            <a:prstGeom prst="straightConnector1">
              <a:avLst/>
            </a:prstGeom>
            <a:noFill/>
            <a:ln w="254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9D7736EB-2EAD-4666-89EC-3009E87502C1}"/>
                    </a:ext>
                  </a:extLst>
                </p:cNvPr>
                <p:cNvSpPr txBox="1"/>
                <p:nvPr/>
              </p:nvSpPr>
              <p:spPr>
                <a:xfrm>
                  <a:off x="776520" y="3707330"/>
                  <a:ext cx="915635" cy="646331"/>
                </a:xfrm>
                <a:prstGeom prst="rect">
                  <a:avLst/>
                </a:prstGeom>
                <a:noFill/>
              </p:spPr>
              <p:txBody>
                <a:bodyPr wrap="none" rtlCol="0">
                  <a:spAutoFit/>
                </a:bodyPr>
                <a:lstStyle/>
                <a:p>
                  <a:r>
                    <a:rPr lang="en-US" dirty="0"/>
                    <a:t>next</a:t>
                  </a:r>
                </a:p>
                <a:p>
                  <a:r>
                    <a:rPr lang="en-US" dirty="0"/>
                    <a:t>state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oMath>
                  </a14:m>
                  <a:endParaRPr lang="en-SE" dirty="0"/>
                </a:p>
              </p:txBody>
            </p:sp>
          </mc:Choice>
          <mc:Fallback xmlns="">
            <p:sp>
              <p:nvSpPr>
                <p:cNvPr id="65" name="TextBox 64">
                  <a:extLst>
                    <a:ext uri="{FF2B5EF4-FFF2-40B4-BE49-F238E27FC236}">
                      <a16:creationId xmlns:a16="http://schemas.microsoft.com/office/drawing/2014/main" id="{9D7736EB-2EAD-4666-89EC-3009E87502C1}"/>
                    </a:ext>
                  </a:extLst>
                </p:cNvPr>
                <p:cNvSpPr txBox="1">
                  <a:spLocks noRot="1" noChangeAspect="1" noMove="1" noResize="1" noEditPoints="1" noAdjustHandles="1" noChangeArrowheads="1" noChangeShapeType="1" noTextEdit="1"/>
                </p:cNvSpPr>
                <p:nvPr/>
              </p:nvSpPr>
              <p:spPr>
                <a:xfrm>
                  <a:off x="776520" y="3707330"/>
                  <a:ext cx="915635" cy="646331"/>
                </a:xfrm>
                <a:prstGeom prst="rect">
                  <a:avLst/>
                </a:prstGeom>
                <a:blipFill>
                  <a:blip r:embed="rId6"/>
                  <a:stretch>
                    <a:fillRect l="-6000" t="-4717" b="-14151"/>
                  </a:stretch>
                </a:blipFill>
              </p:spPr>
              <p:txBody>
                <a:bodyPr/>
                <a:lstStyle/>
                <a:p>
                  <a:r>
                    <a:rPr lang="en-SE">
                      <a:noFill/>
                    </a:rPr>
                    <a:t> </a:t>
                  </a:r>
                </a:p>
              </p:txBody>
            </p:sp>
          </mc:Fallback>
        </mc:AlternateContent>
        <p:cxnSp>
          <p:nvCxnSpPr>
            <p:cNvPr id="66" name="Straight Arrow Connector 65">
              <a:extLst>
                <a:ext uri="{FF2B5EF4-FFF2-40B4-BE49-F238E27FC236}">
                  <a16:creationId xmlns:a16="http://schemas.microsoft.com/office/drawing/2014/main" id="{D56AF08B-F4A4-45BC-9BBD-7327E26CF721}"/>
                </a:ext>
              </a:extLst>
            </p:cNvPr>
            <p:cNvCxnSpPr>
              <a:cxnSpLocks/>
            </p:cNvCxnSpPr>
            <p:nvPr/>
          </p:nvCxnSpPr>
          <p:spPr bwMode="auto">
            <a:xfrm>
              <a:off x="1099594" y="3265713"/>
              <a:ext cx="0" cy="533400"/>
            </a:xfrm>
            <a:prstGeom prst="straightConnector1">
              <a:avLst/>
            </a:prstGeom>
            <a:noFill/>
            <a:ln w="254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7904D01E-09A4-4AEC-B67C-0D6650BFD969}"/>
                    </a:ext>
                  </a:extLst>
                </p:cNvPr>
                <p:cNvSpPr txBox="1"/>
                <p:nvPr/>
              </p:nvSpPr>
              <p:spPr>
                <a:xfrm>
                  <a:off x="1394983" y="3703683"/>
                  <a:ext cx="1068178" cy="369332"/>
                </a:xfrm>
                <a:prstGeom prst="rect">
                  <a:avLst/>
                </a:prstGeom>
                <a:noFill/>
              </p:spPr>
              <p:txBody>
                <a:bodyPr wrap="none" rtlCol="0">
                  <a:spAutoFit/>
                </a:bodyPr>
                <a:lstStyle/>
                <a:p>
                  <a:r>
                    <a:rPr lang="en-US" dirty="0"/>
                    <a:t>reward </a:t>
                  </a:r>
                  <a14:m>
                    <m:oMath xmlns:m="http://schemas.openxmlformats.org/officeDocument/2006/math">
                      <m:r>
                        <a:rPr lang="en-US" b="0" i="1" smtClean="0">
                          <a:latin typeface="Cambria Math" panose="02040503050406030204" pitchFamily="18" charset="0"/>
                        </a:rPr>
                        <m:t>𝑟</m:t>
                      </m:r>
                    </m:oMath>
                  </a14:m>
                  <a:endParaRPr lang="en-SE" dirty="0"/>
                </a:p>
              </p:txBody>
            </p:sp>
          </mc:Choice>
          <mc:Fallback xmlns="">
            <p:sp>
              <p:nvSpPr>
                <p:cNvPr id="67" name="TextBox 66">
                  <a:extLst>
                    <a:ext uri="{FF2B5EF4-FFF2-40B4-BE49-F238E27FC236}">
                      <a16:creationId xmlns:a16="http://schemas.microsoft.com/office/drawing/2014/main" id="{7904D01E-09A4-4AEC-B67C-0D6650BFD969}"/>
                    </a:ext>
                  </a:extLst>
                </p:cNvPr>
                <p:cNvSpPr txBox="1">
                  <a:spLocks noRot="1" noChangeAspect="1" noMove="1" noResize="1" noEditPoints="1" noAdjustHandles="1" noChangeArrowheads="1" noChangeShapeType="1" noTextEdit="1"/>
                </p:cNvSpPr>
                <p:nvPr/>
              </p:nvSpPr>
              <p:spPr>
                <a:xfrm>
                  <a:off x="1394983" y="3703683"/>
                  <a:ext cx="1068178" cy="369332"/>
                </a:xfrm>
                <a:prstGeom prst="rect">
                  <a:avLst/>
                </a:prstGeom>
                <a:blipFill>
                  <a:blip r:embed="rId7"/>
                  <a:stretch>
                    <a:fillRect l="-4571" t="-10000" b="-26667"/>
                  </a:stretch>
                </a:blipFill>
              </p:spPr>
              <p:txBody>
                <a:bodyPr/>
                <a:lstStyle/>
                <a:p>
                  <a:r>
                    <a:rPr lang="en-SE">
                      <a:noFill/>
                    </a:rPr>
                    <a:t> </a:t>
                  </a:r>
                </a:p>
              </p:txBody>
            </p:sp>
          </mc:Fallback>
        </mc:AlternateContent>
        <p:cxnSp>
          <p:nvCxnSpPr>
            <p:cNvPr id="68" name="Straight Arrow Connector 67">
              <a:extLst>
                <a:ext uri="{FF2B5EF4-FFF2-40B4-BE49-F238E27FC236}">
                  <a16:creationId xmlns:a16="http://schemas.microsoft.com/office/drawing/2014/main" id="{AFCF2F2F-4C10-42A0-ADE0-D28852AD68A5}"/>
                </a:ext>
              </a:extLst>
            </p:cNvPr>
            <p:cNvCxnSpPr>
              <a:cxnSpLocks/>
            </p:cNvCxnSpPr>
            <p:nvPr/>
          </p:nvCxnSpPr>
          <p:spPr bwMode="auto">
            <a:xfrm>
              <a:off x="1860597" y="3262066"/>
              <a:ext cx="0" cy="533400"/>
            </a:xfrm>
            <a:prstGeom prst="straightConnector1">
              <a:avLst/>
            </a:prstGeom>
            <a:noFill/>
            <a:ln w="25400" cap="flat" cmpd="sng" algn="ctr">
              <a:solidFill>
                <a:schemeClr val="tx1"/>
              </a:solidFill>
              <a:prstDash val="solid"/>
              <a:round/>
              <a:headEnd type="none" w="med" len="med"/>
              <a:tailEnd type="triangle"/>
            </a:ln>
            <a:effectLst/>
          </p:spPr>
        </p:cxnSp>
      </p:grpSp>
      <p:grpSp>
        <p:nvGrpSpPr>
          <p:cNvPr id="69" name="Group 68">
            <a:extLst>
              <a:ext uri="{FF2B5EF4-FFF2-40B4-BE49-F238E27FC236}">
                <a16:creationId xmlns:a16="http://schemas.microsoft.com/office/drawing/2014/main" id="{0D30E00B-8DC4-4DA9-B9FE-EED43B0E6A66}"/>
              </a:ext>
            </a:extLst>
          </p:cNvPr>
          <p:cNvGrpSpPr/>
          <p:nvPr/>
        </p:nvGrpSpPr>
        <p:grpSpPr>
          <a:xfrm>
            <a:off x="3874435" y="3657600"/>
            <a:ext cx="1755387" cy="2028605"/>
            <a:chOff x="2971800" y="1766861"/>
            <a:chExt cx="1755387" cy="2028605"/>
          </a:xfrm>
        </p:grpSpPr>
        <mc:AlternateContent xmlns:mc="http://schemas.openxmlformats.org/markup-compatibility/2006" xmlns:a14="http://schemas.microsoft.com/office/drawing/2010/main">
          <mc:Choice Requires="a14">
            <p:sp>
              <p:nvSpPr>
                <p:cNvPr id="70" name="Rectangle: Rounded Corners 69">
                  <a:extLst>
                    <a:ext uri="{FF2B5EF4-FFF2-40B4-BE49-F238E27FC236}">
                      <a16:creationId xmlns:a16="http://schemas.microsoft.com/office/drawing/2014/main" id="{8B43147E-9E53-4C29-9CAB-997EE7CB8875}"/>
                    </a:ext>
                  </a:extLst>
                </p:cNvPr>
                <p:cNvSpPr/>
                <p:nvPr/>
              </p:nvSpPr>
              <p:spPr bwMode="auto">
                <a:xfrm>
                  <a:off x="2997259" y="2652466"/>
                  <a:ext cx="1623684" cy="609600"/>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14:m>
                    <m:oMath xmlns:m="http://schemas.openxmlformats.org/officeDocument/2006/math">
                      <m:r>
                        <a:rPr lang="en-US" i="1">
                          <a:latin typeface="Cambria Math" panose="02040503050406030204" pitchFamily="18" charset="0"/>
                        </a:rPr>
                        <m:t>𝑉</m:t>
                      </m:r>
                      <m:d>
                        <m:dPr>
                          <m:ctrlPr>
                            <a:rPr lang="en-US" i="1">
                              <a:latin typeface="Cambria Math" panose="02040503050406030204" pitchFamily="18" charset="0"/>
                            </a:rPr>
                          </m:ctrlPr>
                        </m:dPr>
                        <m:e>
                          <m:r>
                            <a:rPr lang="en-US" i="1">
                              <a:latin typeface="Cambria Math" panose="02040503050406030204" pitchFamily="18" charset="0"/>
                            </a:rPr>
                            <m:t>𝑠</m:t>
                          </m:r>
                        </m:e>
                      </m:d>
                    </m:oMath>
                  </a14:m>
                  <a:r>
                    <a:rPr lang="en-US" dirty="0"/>
                    <a:t>,</a:t>
                  </a:r>
                  <a14:m>
                    <m:oMath xmlns:m="http://schemas.openxmlformats.org/officeDocument/2006/math">
                      <m:r>
                        <a:rPr lang="en-US" i="1">
                          <a:latin typeface="Cambria Math" panose="02040503050406030204" pitchFamily="18" charset="0"/>
                        </a:rPr>
                        <m:t>𝑄</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oMath>
                  </a14:m>
                  <a:endParaRPr lang="en-SE" dirty="0"/>
                </a:p>
              </p:txBody>
            </p:sp>
          </mc:Choice>
          <mc:Fallback xmlns="">
            <p:sp>
              <p:nvSpPr>
                <p:cNvPr id="70" name="Rectangle: Rounded Corners 69">
                  <a:extLst>
                    <a:ext uri="{FF2B5EF4-FFF2-40B4-BE49-F238E27FC236}">
                      <a16:creationId xmlns:a16="http://schemas.microsoft.com/office/drawing/2014/main" id="{8B43147E-9E53-4C29-9CAB-997EE7CB8875}"/>
                    </a:ext>
                  </a:extLst>
                </p:cNvPr>
                <p:cNvSpPr>
                  <a:spLocks noRot="1" noChangeAspect="1" noMove="1" noResize="1" noEditPoints="1" noAdjustHandles="1" noChangeArrowheads="1" noChangeShapeType="1" noTextEdit="1"/>
                </p:cNvSpPr>
                <p:nvPr/>
              </p:nvSpPr>
              <p:spPr bwMode="auto">
                <a:xfrm>
                  <a:off x="2997259" y="2652466"/>
                  <a:ext cx="1623684" cy="609600"/>
                </a:xfrm>
                <a:prstGeom prst="roundRect">
                  <a:avLst/>
                </a:prstGeom>
                <a:blipFill>
                  <a:blip r:embed="rId8"/>
                  <a:stretch>
                    <a:fillRect/>
                  </a:stretch>
                </a:blipFill>
                <a:ln w="25400" cap="flat" cmpd="sng" algn="ctr">
                  <a:solidFill>
                    <a:schemeClr val="tx1"/>
                  </a:solidFill>
                  <a:prstDash val="solid"/>
                  <a:round/>
                  <a:headEnd type="none" w="med" len="med"/>
                  <a:tailEnd type="none" w="med" len="med"/>
                </a:ln>
                <a:effectLst/>
              </p:spPr>
              <p:txBody>
                <a:bodyPr/>
                <a:lstStyle/>
                <a:p>
                  <a:r>
                    <a:rPr lang="en-SE">
                      <a:noFill/>
                    </a:rPr>
                    <a:t> </a:t>
                  </a:r>
                </a:p>
              </p:txBody>
            </p:sp>
          </mc:Fallback>
        </mc:AlternateContent>
        <p:cxnSp>
          <p:nvCxnSpPr>
            <p:cNvPr id="71" name="Straight Arrow Connector 70">
              <a:extLst>
                <a:ext uri="{FF2B5EF4-FFF2-40B4-BE49-F238E27FC236}">
                  <a16:creationId xmlns:a16="http://schemas.microsoft.com/office/drawing/2014/main" id="{C50C3ED4-E448-4C3C-B0A1-46A93F99ECFD}"/>
                </a:ext>
              </a:extLst>
            </p:cNvPr>
            <p:cNvCxnSpPr>
              <a:cxnSpLocks/>
            </p:cNvCxnSpPr>
            <p:nvPr/>
          </p:nvCxnSpPr>
          <p:spPr bwMode="auto">
            <a:xfrm>
              <a:off x="3402335" y="2119066"/>
              <a:ext cx="0" cy="533400"/>
            </a:xfrm>
            <a:prstGeom prst="straightConnector1">
              <a:avLst/>
            </a:prstGeom>
            <a:noFill/>
            <a:ln w="254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190E056B-A39A-4E5E-AFFA-CF2168B9BFF1}"/>
                    </a:ext>
                  </a:extLst>
                </p:cNvPr>
                <p:cNvSpPr txBox="1"/>
                <p:nvPr/>
              </p:nvSpPr>
              <p:spPr>
                <a:xfrm>
                  <a:off x="2971800" y="1766861"/>
                  <a:ext cx="861070" cy="369332"/>
                </a:xfrm>
                <a:prstGeom prst="rect">
                  <a:avLst/>
                </a:prstGeom>
                <a:noFill/>
              </p:spPr>
              <p:txBody>
                <a:bodyPr wrap="none" rtlCol="0">
                  <a:spAutoFit/>
                </a:bodyPr>
                <a:lstStyle/>
                <a:p>
                  <a:r>
                    <a:rPr lang="en-US" dirty="0"/>
                    <a:t>state </a:t>
                  </a:r>
                  <a14:m>
                    <m:oMath xmlns:m="http://schemas.openxmlformats.org/officeDocument/2006/math">
                      <m:r>
                        <a:rPr lang="en-US" b="0" i="1" smtClean="0">
                          <a:latin typeface="Cambria Math" panose="02040503050406030204" pitchFamily="18" charset="0"/>
                        </a:rPr>
                        <m:t>𝑠</m:t>
                      </m:r>
                    </m:oMath>
                  </a14:m>
                  <a:endParaRPr lang="en-SE" dirty="0"/>
                </a:p>
              </p:txBody>
            </p:sp>
          </mc:Choice>
          <mc:Fallback xmlns="">
            <p:sp>
              <p:nvSpPr>
                <p:cNvPr id="72" name="TextBox 71">
                  <a:extLst>
                    <a:ext uri="{FF2B5EF4-FFF2-40B4-BE49-F238E27FC236}">
                      <a16:creationId xmlns:a16="http://schemas.microsoft.com/office/drawing/2014/main" id="{190E056B-A39A-4E5E-AFFA-CF2168B9BFF1}"/>
                    </a:ext>
                  </a:extLst>
                </p:cNvPr>
                <p:cNvSpPr txBox="1">
                  <a:spLocks noRot="1" noChangeAspect="1" noMove="1" noResize="1" noEditPoints="1" noAdjustHandles="1" noChangeArrowheads="1" noChangeShapeType="1" noTextEdit="1"/>
                </p:cNvSpPr>
                <p:nvPr/>
              </p:nvSpPr>
              <p:spPr>
                <a:xfrm>
                  <a:off x="2971800" y="1766861"/>
                  <a:ext cx="861070" cy="369332"/>
                </a:xfrm>
                <a:prstGeom prst="rect">
                  <a:avLst/>
                </a:prstGeom>
                <a:blipFill>
                  <a:blip r:embed="rId9"/>
                  <a:stretch>
                    <a:fillRect l="-6383" t="-8197" b="-24590"/>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2FAA56AC-6D58-4505-9D1B-65324EF7E56C}"/>
                    </a:ext>
                  </a:extLst>
                </p:cNvPr>
                <p:cNvSpPr txBox="1"/>
                <p:nvPr/>
              </p:nvSpPr>
              <p:spPr>
                <a:xfrm>
                  <a:off x="3728965" y="1773831"/>
                  <a:ext cx="998222" cy="369332"/>
                </a:xfrm>
                <a:prstGeom prst="rect">
                  <a:avLst/>
                </a:prstGeom>
                <a:noFill/>
              </p:spPr>
              <p:txBody>
                <a:bodyPr wrap="none" rtlCol="0">
                  <a:spAutoFit/>
                </a:bodyPr>
                <a:lstStyle/>
                <a:p>
                  <a:r>
                    <a:rPr lang="en-US" dirty="0"/>
                    <a:t>action </a:t>
                  </a:r>
                  <a14:m>
                    <m:oMath xmlns:m="http://schemas.openxmlformats.org/officeDocument/2006/math">
                      <m:r>
                        <a:rPr lang="en-US" b="0" i="1" smtClean="0">
                          <a:latin typeface="Cambria Math" panose="02040503050406030204" pitchFamily="18" charset="0"/>
                        </a:rPr>
                        <m:t>𝑎</m:t>
                      </m:r>
                    </m:oMath>
                  </a14:m>
                  <a:endParaRPr lang="en-SE" dirty="0"/>
                </a:p>
              </p:txBody>
            </p:sp>
          </mc:Choice>
          <mc:Fallback xmlns="">
            <p:sp>
              <p:nvSpPr>
                <p:cNvPr id="73" name="TextBox 72">
                  <a:extLst>
                    <a:ext uri="{FF2B5EF4-FFF2-40B4-BE49-F238E27FC236}">
                      <a16:creationId xmlns:a16="http://schemas.microsoft.com/office/drawing/2014/main" id="{2FAA56AC-6D58-4505-9D1B-65324EF7E56C}"/>
                    </a:ext>
                  </a:extLst>
                </p:cNvPr>
                <p:cNvSpPr txBox="1">
                  <a:spLocks noRot="1" noChangeAspect="1" noMove="1" noResize="1" noEditPoints="1" noAdjustHandles="1" noChangeArrowheads="1" noChangeShapeType="1" noTextEdit="1"/>
                </p:cNvSpPr>
                <p:nvPr/>
              </p:nvSpPr>
              <p:spPr>
                <a:xfrm>
                  <a:off x="3728965" y="1773831"/>
                  <a:ext cx="998222" cy="369332"/>
                </a:xfrm>
                <a:prstGeom prst="rect">
                  <a:avLst/>
                </a:prstGeom>
                <a:blipFill>
                  <a:blip r:embed="rId10"/>
                  <a:stretch>
                    <a:fillRect l="-5488" t="-8197" b="-24590"/>
                  </a:stretch>
                </a:blipFill>
              </p:spPr>
              <p:txBody>
                <a:bodyPr/>
                <a:lstStyle/>
                <a:p>
                  <a:r>
                    <a:rPr lang="en-SE">
                      <a:noFill/>
                    </a:rPr>
                    <a:t> </a:t>
                  </a:r>
                </a:p>
              </p:txBody>
            </p:sp>
          </mc:Fallback>
        </mc:AlternateContent>
        <p:cxnSp>
          <p:nvCxnSpPr>
            <p:cNvPr id="74" name="Straight Arrow Connector 73">
              <a:extLst>
                <a:ext uri="{FF2B5EF4-FFF2-40B4-BE49-F238E27FC236}">
                  <a16:creationId xmlns:a16="http://schemas.microsoft.com/office/drawing/2014/main" id="{A5654829-B0B1-4796-ABAE-36CC2FD77FBC}"/>
                </a:ext>
              </a:extLst>
            </p:cNvPr>
            <p:cNvCxnSpPr>
              <a:cxnSpLocks/>
            </p:cNvCxnSpPr>
            <p:nvPr/>
          </p:nvCxnSpPr>
          <p:spPr bwMode="auto">
            <a:xfrm>
              <a:off x="4163338" y="2119066"/>
              <a:ext cx="0" cy="533400"/>
            </a:xfrm>
            <a:prstGeom prst="straightConnector1">
              <a:avLst/>
            </a:prstGeom>
            <a:noFill/>
            <a:ln w="25400" cap="flat" cmpd="sng" algn="ctr">
              <a:solidFill>
                <a:schemeClr val="tx1"/>
              </a:solidFill>
              <a:prstDash val="solid"/>
              <a:round/>
              <a:headEnd type="none" w="med" len="med"/>
              <a:tailEnd type="triangle"/>
            </a:ln>
            <a:effectLst/>
          </p:spPr>
        </p:cxnSp>
        <p:cxnSp>
          <p:nvCxnSpPr>
            <p:cNvPr id="76" name="Straight Arrow Connector 75">
              <a:extLst>
                <a:ext uri="{FF2B5EF4-FFF2-40B4-BE49-F238E27FC236}">
                  <a16:creationId xmlns:a16="http://schemas.microsoft.com/office/drawing/2014/main" id="{8401A176-41FC-4F26-9CC0-C4BDE55A97FD}"/>
                </a:ext>
              </a:extLst>
            </p:cNvPr>
            <p:cNvCxnSpPr>
              <a:cxnSpLocks/>
            </p:cNvCxnSpPr>
            <p:nvPr/>
          </p:nvCxnSpPr>
          <p:spPr bwMode="auto">
            <a:xfrm>
              <a:off x="3821154" y="3262066"/>
              <a:ext cx="0" cy="533400"/>
            </a:xfrm>
            <a:prstGeom prst="straightConnector1">
              <a:avLst/>
            </a:prstGeom>
            <a:noFill/>
            <a:ln w="25400" cap="flat" cmpd="sng" algn="ctr">
              <a:solidFill>
                <a:schemeClr val="tx1"/>
              </a:solidFill>
              <a:prstDash val="solid"/>
              <a:round/>
              <a:headEnd type="none" w="med" len="med"/>
              <a:tailEnd type="triangle"/>
            </a:ln>
            <a:effectLst/>
          </p:spPr>
        </p:cxnSp>
      </p:grpSp>
      <p:grpSp>
        <p:nvGrpSpPr>
          <p:cNvPr id="77" name="Group 76">
            <a:extLst>
              <a:ext uri="{FF2B5EF4-FFF2-40B4-BE49-F238E27FC236}">
                <a16:creationId xmlns:a16="http://schemas.microsoft.com/office/drawing/2014/main" id="{E955A1B5-DD57-4242-9E8B-D3B78E305176}"/>
              </a:ext>
            </a:extLst>
          </p:cNvPr>
          <p:cNvGrpSpPr/>
          <p:nvPr/>
        </p:nvGrpSpPr>
        <p:grpSpPr>
          <a:xfrm>
            <a:off x="6186154" y="3657600"/>
            <a:ext cx="1794809" cy="2306154"/>
            <a:chOff x="5331213" y="1774882"/>
            <a:chExt cx="1794809" cy="2306154"/>
          </a:xfrm>
        </p:grpSpPr>
        <mc:AlternateContent xmlns:mc="http://schemas.openxmlformats.org/markup-compatibility/2006" xmlns:a14="http://schemas.microsoft.com/office/drawing/2010/main">
          <mc:Choice Requires="a14">
            <p:sp>
              <p:nvSpPr>
                <p:cNvPr id="78" name="Rectangle: Rounded Corners 77">
                  <a:extLst>
                    <a:ext uri="{FF2B5EF4-FFF2-40B4-BE49-F238E27FC236}">
                      <a16:creationId xmlns:a16="http://schemas.microsoft.com/office/drawing/2014/main" id="{3BD22EF3-3957-4581-81F7-6DF6B0E59B15}"/>
                    </a:ext>
                  </a:extLst>
                </p:cNvPr>
                <p:cNvSpPr/>
                <p:nvPr/>
              </p:nvSpPr>
              <p:spPr bwMode="auto">
                <a:xfrm>
                  <a:off x="5356673" y="2660487"/>
                  <a:ext cx="1623684" cy="609600"/>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Policy </a:t>
                  </a:r>
                  <a14:m>
                    <m:oMath xmlns:m="http://schemas.openxmlformats.org/officeDocument/2006/math">
                      <m:r>
                        <a:rPr lang="en-US" i="1" smtClean="0">
                          <a:latin typeface="Cambria Math" panose="02040503050406030204" pitchFamily="18" charset="0"/>
                        </a:rPr>
                        <m:t>𝜋</m:t>
                      </m:r>
                      <m:r>
                        <a:rPr lang="en-US" i="1" smtClean="0">
                          <a:latin typeface="Cambria Math" panose="02040503050406030204" pitchFamily="18" charset="0"/>
                        </a:rPr>
                        <m:t>(</m:t>
                      </m:r>
                      <m:r>
                        <a:rPr lang="en-US" b="0" i="1" smtClean="0">
                          <a:latin typeface="Cambria Math" panose="02040503050406030204" pitchFamily="18" charset="0"/>
                        </a:rPr>
                        <m:t>𝑠</m:t>
                      </m:r>
                      <m:r>
                        <a:rPr lang="en-US" i="1">
                          <a:latin typeface="Cambria Math" panose="02040503050406030204" pitchFamily="18" charset="0"/>
                        </a:rPr>
                        <m:t>)</m:t>
                      </m:r>
                    </m:oMath>
                  </a14:m>
                  <a:endParaRPr kumimoji="0" lang="en-SE" sz="1800" b="0" i="0" u="none" strike="noStrike" cap="none" normalizeH="0" baseline="0" dirty="0">
                    <a:ln>
                      <a:noFill/>
                    </a:ln>
                    <a:solidFill>
                      <a:schemeClr val="tx1"/>
                    </a:solidFill>
                    <a:effectLst/>
                    <a:latin typeface="Arial" charset="0"/>
                  </a:endParaRPr>
                </a:p>
              </p:txBody>
            </p:sp>
          </mc:Choice>
          <mc:Fallback xmlns="">
            <p:sp>
              <p:nvSpPr>
                <p:cNvPr id="78" name="Rectangle: Rounded Corners 77">
                  <a:extLst>
                    <a:ext uri="{FF2B5EF4-FFF2-40B4-BE49-F238E27FC236}">
                      <a16:creationId xmlns:a16="http://schemas.microsoft.com/office/drawing/2014/main" id="{3BD22EF3-3957-4581-81F7-6DF6B0E59B15}"/>
                    </a:ext>
                  </a:extLst>
                </p:cNvPr>
                <p:cNvSpPr>
                  <a:spLocks noRot="1" noChangeAspect="1" noMove="1" noResize="1" noEditPoints="1" noAdjustHandles="1" noChangeArrowheads="1" noChangeShapeType="1" noTextEdit="1"/>
                </p:cNvSpPr>
                <p:nvPr/>
              </p:nvSpPr>
              <p:spPr bwMode="auto">
                <a:xfrm>
                  <a:off x="5356673" y="2660487"/>
                  <a:ext cx="1623684" cy="609600"/>
                </a:xfrm>
                <a:prstGeom prst="roundRect">
                  <a:avLst/>
                </a:prstGeom>
                <a:blipFill>
                  <a:blip r:embed="rId11"/>
                  <a:stretch>
                    <a:fillRect/>
                  </a:stretch>
                </a:blipFill>
                <a:ln w="25400" cap="flat" cmpd="sng" algn="ctr">
                  <a:solidFill>
                    <a:schemeClr val="tx1"/>
                  </a:solidFill>
                  <a:prstDash val="solid"/>
                  <a:round/>
                  <a:headEnd type="none" w="med" len="med"/>
                  <a:tailEnd type="none" w="med" len="med"/>
                </a:ln>
                <a:effectLst/>
              </p:spPr>
              <p:txBody>
                <a:bodyPr/>
                <a:lstStyle/>
                <a:p>
                  <a:r>
                    <a:rPr lang="en-SE">
                      <a:noFill/>
                    </a:rPr>
                    <a:t> </a:t>
                  </a:r>
                </a:p>
              </p:txBody>
            </p:sp>
          </mc:Fallback>
        </mc:AlternateContent>
        <p:cxnSp>
          <p:nvCxnSpPr>
            <p:cNvPr id="79" name="Straight Arrow Connector 78">
              <a:extLst>
                <a:ext uri="{FF2B5EF4-FFF2-40B4-BE49-F238E27FC236}">
                  <a16:creationId xmlns:a16="http://schemas.microsoft.com/office/drawing/2014/main" id="{48191A91-9D42-438D-ADE6-28559ED2A060}"/>
                </a:ext>
              </a:extLst>
            </p:cNvPr>
            <p:cNvCxnSpPr>
              <a:cxnSpLocks/>
            </p:cNvCxnSpPr>
            <p:nvPr/>
          </p:nvCxnSpPr>
          <p:spPr bwMode="auto">
            <a:xfrm>
              <a:off x="5761748" y="2127087"/>
              <a:ext cx="0" cy="533400"/>
            </a:xfrm>
            <a:prstGeom prst="straightConnector1">
              <a:avLst/>
            </a:prstGeom>
            <a:noFill/>
            <a:ln w="254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4B372A81-26E5-4170-AB71-97C1221A7378}"/>
                    </a:ext>
                  </a:extLst>
                </p:cNvPr>
                <p:cNvSpPr txBox="1"/>
                <p:nvPr/>
              </p:nvSpPr>
              <p:spPr>
                <a:xfrm>
                  <a:off x="5331213" y="1774882"/>
                  <a:ext cx="861070" cy="369332"/>
                </a:xfrm>
                <a:prstGeom prst="rect">
                  <a:avLst/>
                </a:prstGeom>
                <a:noFill/>
              </p:spPr>
              <p:txBody>
                <a:bodyPr wrap="none" rtlCol="0">
                  <a:spAutoFit/>
                </a:bodyPr>
                <a:lstStyle/>
                <a:p>
                  <a:r>
                    <a:rPr lang="en-US" dirty="0"/>
                    <a:t>state </a:t>
                  </a:r>
                  <a14:m>
                    <m:oMath xmlns:m="http://schemas.openxmlformats.org/officeDocument/2006/math">
                      <m:r>
                        <a:rPr lang="en-US" b="0" i="1" smtClean="0">
                          <a:latin typeface="Cambria Math" panose="02040503050406030204" pitchFamily="18" charset="0"/>
                        </a:rPr>
                        <m:t>𝑠</m:t>
                      </m:r>
                    </m:oMath>
                  </a14:m>
                  <a:endParaRPr lang="en-SE" dirty="0"/>
                </a:p>
              </p:txBody>
            </p:sp>
          </mc:Choice>
          <mc:Fallback xmlns="">
            <p:sp>
              <p:nvSpPr>
                <p:cNvPr id="80" name="TextBox 79">
                  <a:extLst>
                    <a:ext uri="{FF2B5EF4-FFF2-40B4-BE49-F238E27FC236}">
                      <a16:creationId xmlns:a16="http://schemas.microsoft.com/office/drawing/2014/main" id="{4B372A81-26E5-4170-AB71-97C1221A7378}"/>
                    </a:ext>
                  </a:extLst>
                </p:cNvPr>
                <p:cNvSpPr txBox="1">
                  <a:spLocks noRot="1" noChangeAspect="1" noMove="1" noResize="1" noEditPoints="1" noAdjustHandles="1" noChangeArrowheads="1" noChangeShapeType="1" noTextEdit="1"/>
                </p:cNvSpPr>
                <p:nvPr/>
              </p:nvSpPr>
              <p:spPr>
                <a:xfrm>
                  <a:off x="5331213" y="1774882"/>
                  <a:ext cx="861070" cy="369332"/>
                </a:xfrm>
                <a:prstGeom prst="rect">
                  <a:avLst/>
                </a:prstGeom>
                <a:blipFill>
                  <a:blip r:embed="rId12"/>
                  <a:stretch>
                    <a:fillRect l="-6383" t="-8197" b="-24590"/>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31ADEA83-AA78-41D6-B5D1-6A7C4CD608EA}"/>
                    </a:ext>
                  </a:extLst>
                </p:cNvPr>
                <p:cNvSpPr txBox="1"/>
                <p:nvPr/>
              </p:nvSpPr>
              <p:spPr>
                <a:xfrm>
                  <a:off x="6088378" y="1781852"/>
                  <a:ext cx="998222" cy="369332"/>
                </a:xfrm>
                <a:prstGeom prst="rect">
                  <a:avLst/>
                </a:prstGeom>
                <a:noFill/>
              </p:spPr>
              <p:txBody>
                <a:bodyPr wrap="none" rtlCol="0">
                  <a:spAutoFit/>
                </a:bodyPr>
                <a:lstStyle/>
                <a:p>
                  <a:r>
                    <a:rPr lang="en-US" dirty="0"/>
                    <a:t>action </a:t>
                  </a:r>
                  <a14:m>
                    <m:oMath xmlns:m="http://schemas.openxmlformats.org/officeDocument/2006/math">
                      <m:r>
                        <a:rPr lang="en-US" b="0" i="1" smtClean="0">
                          <a:latin typeface="Cambria Math" panose="02040503050406030204" pitchFamily="18" charset="0"/>
                        </a:rPr>
                        <m:t>𝑎</m:t>
                      </m:r>
                    </m:oMath>
                  </a14:m>
                  <a:endParaRPr lang="en-SE" dirty="0"/>
                </a:p>
              </p:txBody>
            </p:sp>
          </mc:Choice>
          <mc:Fallback xmlns="">
            <p:sp>
              <p:nvSpPr>
                <p:cNvPr id="81" name="TextBox 80">
                  <a:extLst>
                    <a:ext uri="{FF2B5EF4-FFF2-40B4-BE49-F238E27FC236}">
                      <a16:creationId xmlns:a16="http://schemas.microsoft.com/office/drawing/2014/main" id="{31ADEA83-AA78-41D6-B5D1-6A7C4CD608EA}"/>
                    </a:ext>
                  </a:extLst>
                </p:cNvPr>
                <p:cNvSpPr txBox="1">
                  <a:spLocks noRot="1" noChangeAspect="1" noMove="1" noResize="1" noEditPoints="1" noAdjustHandles="1" noChangeArrowheads="1" noChangeShapeType="1" noTextEdit="1"/>
                </p:cNvSpPr>
                <p:nvPr/>
              </p:nvSpPr>
              <p:spPr>
                <a:xfrm>
                  <a:off x="6088378" y="1781852"/>
                  <a:ext cx="998222" cy="369332"/>
                </a:xfrm>
                <a:prstGeom prst="rect">
                  <a:avLst/>
                </a:prstGeom>
                <a:blipFill>
                  <a:blip r:embed="rId13"/>
                  <a:stretch>
                    <a:fillRect l="-5488" t="-8197" b="-24590"/>
                  </a:stretch>
                </a:blipFill>
              </p:spPr>
              <p:txBody>
                <a:bodyPr/>
                <a:lstStyle/>
                <a:p>
                  <a:r>
                    <a:rPr lang="en-SE">
                      <a:noFill/>
                    </a:rPr>
                    <a:t> </a:t>
                  </a:r>
                </a:p>
              </p:txBody>
            </p:sp>
          </mc:Fallback>
        </mc:AlternateContent>
        <p:cxnSp>
          <p:nvCxnSpPr>
            <p:cNvPr id="82" name="Straight Arrow Connector 81">
              <a:extLst>
                <a:ext uri="{FF2B5EF4-FFF2-40B4-BE49-F238E27FC236}">
                  <a16:creationId xmlns:a16="http://schemas.microsoft.com/office/drawing/2014/main" id="{0D928EC0-BA9E-407C-9C14-C463F91E0702}"/>
                </a:ext>
              </a:extLst>
            </p:cNvPr>
            <p:cNvCxnSpPr>
              <a:cxnSpLocks/>
            </p:cNvCxnSpPr>
            <p:nvPr/>
          </p:nvCxnSpPr>
          <p:spPr bwMode="auto">
            <a:xfrm>
              <a:off x="6522751" y="2127087"/>
              <a:ext cx="0" cy="533400"/>
            </a:xfrm>
            <a:prstGeom prst="straightConnector1">
              <a:avLst/>
            </a:prstGeom>
            <a:noFill/>
            <a:ln w="25400"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F8102987-478A-4228-9997-EA825F0893BB}"/>
                    </a:ext>
                  </a:extLst>
                </p:cNvPr>
                <p:cNvSpPr txBox="1"/>
                <p:nvPr/>
              </p:nvSpPr>
              <p:spPr>
                <a:xfrm>
                  <a:off x="5380736" y="3711704"/>
                  <a:ext cx="1745286" cy="369332"/>
                </a:xfrm>
                <a:prstGeom prst="rect">
                  <a:avLst/>
                </a:prstGeom>
                <a:noFill/>
              </p:spPr>
              <p:txBody>
                <a:bodyPr wrap="none" rtlCol="0">
                  <a:spAutoFit/>
                </a:bodyPr>
                <a:lstStyle/>
                <a:p>
                  <a:r>
                    <a:rPr lang="en-US" dirty="0"/>
                    <a:t>action</a:t>
                  </a:r>
                  <a:r>
                    <a:rPr lang="en-US" i="1" dirty="0"/>
                    <a:t>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i="1">
                          <a:latin typeface="Cambria Math" panose="02040503050406030204" pitchFamily="18" charset="0"/>
                        </a:rPr>
                        <m:t>𝜋</m:t>
                      </m:r>
                      <m:r>
                        <a:rPr lang="en-US" i="1">
                          <a:latin typeface="Cambria Math" panose="02040503050406030204" pitchFamily="18" charset="0"/>
                        </a:rPr>
                        <m:t>(</m:t>
                      </m:r>
                      <m:r>
                        <a:rPr lang="en-US" b="0" i="1" smtClean="0">
                          <a:latin typeface="Cambria Math" panose="02040503050406030204" pitchFamily="18" charset="0"/>
                        </a:rPr>
                        <m:t>𝑠</m:t>
                      </m:r>
                      <m:r>
                        <a:rPr lang="en-US" i="1">
                          <a:latin typeface="Cambria Math" panose="02040503050406030204" pitchFamily="18" charset="0"/>
                        </a:rPr>
                        <m:t>)</m:t>
                      </m:r>
                    </m:oMath>
                  </a14:m>
                  <a:endParaRPr lang="en-SE" dirty="0"/>
                </a:p>
              </p:txBody>
            </p:sp>
          </mc:Choice>
          <mc:Fallback xmlns="">
            <p:sp>
              <p:nvSpPr>
                <p:cNvPr id="83" name="TextBox 82">
                  <a:extLst>
                    <a:ext uri="{FF2B5EF4-FFF2-40B4-BE49-F238E27FC236}">
                      <a16:creationId xmlns:a16="http://schemas.microsoft.com/office/drawing/2014/main" id="{F8102987-478A-4228-9997-EA825F0893BB}"/>
                    </a:ext>
                  </a:extLst>
                </p:cNvPr>
                <p:cNvSpPr txBox="1">
                  <a:spLocks noRot="1" noChangeAspect="1" noMove="1" noResize="1" noEditPoints="1" noAdjustHandles="1" noChangeArrowheads="1" noChangeShapeType="1" noTextEdit="1"/>
                </p:cNvSpPr>
                <p:nvPr/>
              </p:nvSpPr>
              <p:spPr>
                <a:xfrm>
                  <a:off x="5380736" y="3711704"/>
                  <a:ext cx="1745286" cy="369332"/>
                </a:xfrm>
                <a:prstGeom prst="rect">
                  <a:avLst/>
                </a:prstGeom>
                <a:blipFill>
                  <a:blip r:embed="rId14"/>
                  <a:stretch>
                    <a:fillRect l="-3147" t="-10000" r="-350" b="-26667"/>
                  </a:stretch>
                </a:blipFill>
              </p:spPr>
              <p:txBody>
                <a:bodyPr/>
                <a:lstStyle/>
                <a:p>
                  <a:r>
                    <a:rPr lang="en-SE">
                      <a:noFill/>
                    </a:rPr>
                    <a:t> </a:t>
                  </a:r>
                </a:p>
              </p:txBody>
            </p:sp>
          </mc:Fallback>
        </mc:AlternateContent>
        <p:cxnSp>
          <p:nvCxnSpPr>
            <p:cNvPr id="84" name="Straight Arrow Connector 83">
              <a:extLst>
                <a:ext uri="{FF2B5EF4-FFF2-40B4-BE49-F238E27FC236}">
                  <a16:creationId xmlns:a16="http://schemas.microsoft.com/office/drawing/2014/main" id="{CEB94166-9B93-4FD2-AD3B-6E66A80988D0}"/>
                </a:ext>
              </a:extLst>
            </p:cNvPr>
            <p:cNvCxnSpPr>
              <a:cxnSpLocks/>
            </p:cNvCxnSpPr>
            <p:nvPr/>
          </p:nvCxnSpPr>
          <p:spPr bwMode="auto">
            <a:xfrm>
              <a:off x="6180567" y="3270087"/>
              <a:ext cx="0" cy="533400"/>
            </a:xfrm>
            <a:prstGeom prst="straightConnector1">
              <a:avLst/>
            </a:prstGeom>
            <a:noFill/>
            <a:ln w="25400" cap="flat" cmpd="sng" algn="ctr">
              <a:solidFill>
                <a:schemeClr val="tx1"/>
              </a:solidFill>
              <a:prstDash val="solid"/>
              <a:round/>
              <a:headEnd type="none" w="med" len="med"/>
              <a:tailEnd type="triangle"/>
            </a:ln>
            <a:effectLst/>
          </p:spPr>
        </p:cxnSp>
      </p:grpSp>
      <p:graphicFrame>
        <p:nvGraphicFramePr>
          <p:cNvPr id="85" name="Table 63">
            <a:extLst>
              <a:ext uri="{FF2B5EF4-FFF2-40B4-BE49-F238E27FC236}">
                <a16:creationId xmlns:a16="http://schemas.microsoft.com/office/drawing/2014/main" id="{5972C3EA-5634-467D-8187-379D0605C119}"/>
              </a:ext>
            </a:extLst>
          </p:cNvPr>
          <p:cNvGraphicFramePr>
            <a:graphicFrameLocks/>
          </p:cNvGraphicFramePr>
          <p:nvPr>
            <p:extLst>
              <p:ext uri="{D42A27DB-BD31-4B8C-83A1-F6EECF244321}">
                <p14:modId xmlns:p14="http://schemas.microsoft.com/office/powerpoint/2010/main" val="2425698814"/>
              </p:ext>
            </p:extLst>
          </p:nvPr>
        </p:nvGraphicFramePr>
        <p:xfrm>
          <a:off x="1631461" y="6336868"/>
          <a:ext cx="6995880" cy="370840"/>
        </p:xfrm>
        <a:graphic>
          <a:graphicData uri="http://schemas.openxmlformats.org/drawingml/2006/table">
            <a:tbl>
              <a:tblPr firstRow="1" bandRow="1">
                <a:tableStyleId>{2D5ABB26-0587-4C30-8999-92F81FD0307C}</a:tableStyleId>
              </a:tblPr>
              <a:tblGrid>
                <a:gridCol w="2331960">
                  <a:extLst>
                    <a:ext uri="{9D8B030D-6E8A-4147-A177-3AD203B41FA5}">
                      <a16:colId xmlns:a16="http://schemas.microsoft.com/office/drawing/2014/main" val="1487118975"/>
                    </a:ext>
                  </a:extLst>
                </a:gridCol>
                <a:gridCol w="2331960">
                  <a:extLst>
                    <a:ext uri="{9D8B030D-6E8A-4147-A177-3AD203B41FA5}">
                      <a16:colId xmlns:a16="http://schemas.microsoft.com/office/drawing/2014/main" val="875602381"/>
                    </a:ext>
                  </a:extLst>
                </a:gridCol>
                <a:gridCol w="2331960">
                  <a:extLst>
                    <a:ext uri="{9D8B030D-6E8A-4147-A177-3AD203B41FA5}">
                      <a16:colId xmlns:a16="http://schemas.microsoft.com/office/drawing/2014/main" val="3256823831"/>
                    </a:ext>
                  </a:extLst>
                </a:gridCol>
              </a:tblGrid>
              <a:tr h="370840">
                <a:tc>
                  <a:txBody>
                    <a:bodyPr/>
                    <a:lstStyle/>
                    <a:p>
                      <a:r>
                        <a:rPr lang="en-US" dirty="0"/>
                        <a:t>MDP Planning</a:t>
                      </a:r>
                      <a:endParaRPr lang="en-SE" dirty="0"/>
                    </a:p>
                  </a:txBody>
                  <a:tcPr/>
                </a:tc>
                <a:tc>
                  <a:txBody>
                    <a:bodyPr/>
                    <a:lstStyle/>
                    <a:p>
                      <a:r>
                        <a:rPr lang="en-US" dirty="0"/>
                        <a:t>Value-based RL</a:t>
                      </a:r>
                      <a:endParaRPr lang="en-SE" dirty="0"/>
                    </a:p>
                  </a:txBody>
                  <a:tcPr/>
                </a:tc>
                <a:tc>
                  <a:txBody>
                    <a:bodyPr/>
                    <a:lstStyle/>
                    <a:p>
                      <a:r>
                        <a:rPr lang="en-US" dirty="0"/>
                        <a:t>Policy-based RL</a:t>
                      </a:r>
                      <a:endParaRPr lang="en-SE" dirty="0"/>
                    </a:p>
                  </a:txBody>
                  <a:tcPr/>
                </a:tc>
                <a:extLst>
                  <a:ext uri="{0D108BD9-81ED-4DB2-BD59-A6C34878D82A}">
                    <a16:rowId xmlns:a16="http://schemas.microsoft.com/office/drawing/2014/main" val="473992227"/>
                  </a:ext>
                </a:extLst>
              </a:tr>
            </a:tbl>
          </a:graphicData>
        </a:graphic>
      </p:graphicFrame>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75420550-F481-40CA-8B38-45FF2035F094}"/>
                  </a:ext>
                </a:extLst>
              </p:cNvPr>
              <p:cNvSpPr txBox="1"/>
              <p:nvPr/>
            </p:nvSpPr>
            <p:spPr>
              <a:xfrm>
                <a:off x="3593960" y="5680377"/>
                <a:ext cx="2259658" cy="646331"/>
              </a:xfrm>
              <a:prstGeom prst="rect">
                <a:avLst/>
              </a:prstGeom>
              <a:noFill/>
            </p:spPr>
            <p:txBody>
              <a:bodyPr wrap="square" rtlCol="0" anchor="t">
                <a:spAutoFit/>
              </a:bodyPr>
              <a:lstStyle/>
              <a:p>
                <a:pPr algn="ctr"/>
                <a:r>
                  <a:rPr lang="en-US" dirty="0"/>
                  <a:t>action</a:t>
                </a:r>
              </a:p>
              <a:p>
                <a:pPr algn="ct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a</m:t>
                      </m:r>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argmax</m:t>
                          </m:r>
                        </m:e>
                        <m:sub>
                          <m:r>
                            <m:rPr>
                              <m:sty m:val="p"/>
                            </m:rPr>
                            <a:rPr lang="en-US" b="0" i="0" smtClean="0">
                              <a:latin typeface="Cambria Math" panose="02040503050406030204" pitchFamily="18" charset="0"/>
                            </a:rPr>
                            <m:t>a</m:t>
                          </m:r>
                        </m:sub>
                      </m:sSub>
                      <m:r>
                        <a:rPr lang="en-US" i="1">
                          <a:latin typeface="Cambria Math" panose="02040503050406030204" pitchFamily="18" charset="0"/>
                        </a:rPr>
                        <m:t>𝑄</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oMath>
                  </m:oMathPara>
                </a14:m>
                <a:endParaRPr lang="en-SE" dirty="0"/>
              </a:p>
            </p:txBody>
          </p:sp>
        </mc:Choice>
        <mc:Fallback xmlns="">
          <p:sp>
            <p:nvSpPr>
              <p:cNvPr id="86" name="TextBox 85">
                <a:extLst>
                  <a:ext uri="{FF2B5EF4-FFF2-40B4-BE49-F238E27FC236}">
                    <a16:creationId xmlns:a16="http://schemas.microsoft.com/office/drawing/2014/main" id="{75420550-F481-40CA-8B38-45FF2035F094}"/>
                  </a:ext>
                </a:extLst>
              </p:cNvPr>
              <p:cNvSpPr txBox="1">
                <a:spLocks noRot="1" noChangeAspect="1" noMove="1" noResize="1" noEditPoints="1" noAdjustHandles="1" noChangeArrowheads="1" noChangeShapeType="1" noTextEdit="1"/>
              </p:cNvSpPr>
              <p:nvPr/>
            </p:nvSpPr>
            <p:spPr>
              <a:xfrm>
                <a:off x="3593960" y="5680377"/>
                <a:ext cx="2259658" cy="646331"/>
              </a:xfrm>
              <a:prstGeom prst="rect">
                <a:avLst/>
              </a:prstGeom>
              <a:blipFill>
                <a:blip r:embed="rId15"/>
                <a:stretch>
                  <a:fillRect t="-5660" b="-7547"/>
                </a:stretch>
              </a:blipFill>
            </p:spPr>
            <p:txBody>
              <a:bodyPr/>
              <a:lstStyle/>
              <a:p>
                <a:r>
                  <a:rPr lang="en-SE">
                    <a:noFill/>
                  </a:rPr>
                  <a:t> </a:t>
                </a:r>
              </a:p>
            </p:txBody>
          </p:sp>
        </mc:Fallback>
      </mc:AlternateContent>
      <p:sp>
        <p:nvSpPr>
          <p:cNvPr id="87" name="Rectangle 86">
            <a:extLst>
              <a:ext uri="{FF2B5EF4-FFF2-40B4-BE49-F238E27FC236}">
                <a16:creationId xmlns:a16="http://schemas.microsoft.com/office/drawing/2014/main" id="{3C5D8ACE-4F32-4140-A2CB-0FD5151D8257}"/>
              </a:ext>
            </a:extLst>
          </p:cNvPr>
          <p:cNvSpPr/>
          <p:nvPr/>
        </p:nvSpPr>
        <p:spPr bwMode="auto">
          <a:xfrm>
            <a:off x="1298757" y="3680612"/>
            <a:ext cx="2189189" cy="3043138"/>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206231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465BB-C59C-4ED2-ADD6-591278AC638B}"/>
              </a:ext>
            </a:extLst>
          </p:cNvPr>
          <p:cNvSpPr>
            <a:spLocks noGrp="1"/>
          </p:cNvSpPr>
          <p:nvPr>
            <p:ph type="title"/>
          </p:nvPr>
        </p:nvSpPr>
        <p:spPr/>
        <p:txBody>
          <a:bodyPr/>
          <a:lstStyle/>
          <a:p>
            <a:r>
              <a:rPr lang="en-US" sz="3600" dirty="0"/>
              <a:t>Bellman Equations written with Expectation Symbols</a:t>
            </a:r>
            <a:endParaRPr lang="en-SE" sz="36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F70B32-9ADE-4BED-BDEA-A318ED316321}"/>
                  </a:ext>
                </a:extLst>
              </p:cNvPr>
              <p:cNvSpPr>
                <a:spLocks noGrp="1"/>
              </p:cNvSpPr>
              <p:nvPr>
                <p:ph idx="1"/>
              </p:nvPr>
            </p:nvSpPr>
            <p:spPr>
              <a:xfrm>
                <a:off x="457200" y="1295400"/>
                <a:ext cx="8229600" cy="5410200"/>
              </a:xfrm>
            </p:spPr>
            <p:txBody>
              <a:bodyPr>
                <a:normAutofit fontScale="62500" lnSpcReduction="20000"/>
              </a:bodyPr>
              <a:lstStyle/>
              <a:p>
                <a:r>
                  <a:rPr lang="en-US" dirty="0"/>
                  <a:t>Bellman Exp Equations:</a:t>
                </a:r>
              </a:p>
              <a:p>
                <a14:m>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𝑣</m:t>
                        </m:r>
                      </m:e>
                      <m:sub>
                        <m:r>
                          <a:rPr lang="en-US" i="1">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e>
                    </m:d>
                    <m:r>
                      <a:rPr lang="en-US" i="1">
                        <a:solidFill>
                          <a:schemeClr val="tx1"/>
                        </a:solidFill>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𝑎</m:t>
                        </m:r>
                      </m:sub>
                    </m:sSub>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𝑟</m:t>
                        </m:r>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sub>
                    </m:sSub>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e>
                    </m:d>
                    <m:r>
                      <a:rPr lang="en-US" i="1">
                        <a:latin typeface="Cambria Math" panose="02040503050406030204" pitchFamily="18" charset="0"/>
                      </a:rPr>
                      <m:t>]</m:t>
                    </m:r>
                  </m:oMath>
                </a14:m>
                <a:endParaRPr lang="en-US" i="1" dirty="0">
                  <a:solidFill>
                    <a:schemeClr val="tx1"/>
                  </a:solidFill>
                  <a:latin typeface="Cambria Math" panose="02040503050406030204" pitchFamily="18" charset="0"/>
                </a:endParaRPr>
              </a:p>
              <a:p>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𝑞</m:t>
                        </m:r>
                      </m:e>
                      <m:sub>
                        <m:r>
                          <a:rPr lang="en-US" i="1">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𝑎</m:t>
                        </m:r>
                      </m:e>
                    </m:d>
                    <m:r>
                      <a:rPr lang="en-US" i="1">
                        <a:solidFill>
                          <a:schemeClr val="tx1"/>
                        </a:solidFill>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𝑟</m:t>
                        </m:r>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sub>
                    </m:sSub>
                    <m:d>
                      <m:dPr>
                        <m:begChr m:val="["/>
                        <m:endChr m:val="]"/>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𝑎</m:t>
                            </m:r>
                          </m:sub>
                        </m:sSub>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e>
                    </m:d>
                  </m:oMath>
                </a14:m>
                <a:endParaRPr lang="en-US" dirty="0">
                  <a:solidFill>
                    <a:schemeClr val="tx1"/>
                  </a:solidFill>
                </a:endParaRPr>
              </a:p>
              <a:p>
                <a:r>
                  <a:rPr lang="en-US" dirty="0"/>
                  <a:t>Bellman </a:t>
                </a:r>
                <a:r>
                  <a:rPr lang="en-US" dirty="0" err="1"/>
                  <a:t>Opt</a:t>
                </a:r>
                <a:r>
                  <a:rPr lang="en-US" dirty="0"/>
                  <a:t> Equations:</a:t>
                </a:r>
              </a:p>
              <a:p>
                <a14:m>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𝑣</m:t>
                        </m:r>
                      </m:e>
                      <m:sub>
                        <m:r>
                          <a:rPr lang="en-US" b="0" i="1" smtClean="0">
                            <a:solidFill>
                              <a:schemeClr val="tx1"/>
                            </a:solidFill>
                            <a:latin typeface="Cambria Math" panose="02040503050406030204" pitchFamily="18" charset="0"/>
                          </a:rPr>
                          <m:t>∗</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e>
                    </m:d>
                    <m:r>
                      <a:rPr lang="en-US" i="1">
                        <a:solidFill>
                          <a:schemeClr val="tx1"/>
                        </a:solidFill>
                        <a:latin typeface="Cambria Math" panose="02040503050406030204" pitchFamily="18" charset="0"/>
                      </a:rPr>
                      <m:t>=</m:t>
                    </m:r>
                    <m:func>
                      <m:funcPr>
                        <m:ctrlPr>
                          <a:rPr lang="en-US" b="0" i="1" smtClean="0">
                            <a:solidFill>
                              <a:schemeClr val="tx1"/>
                            </a:solidFill>
                            <a:latin typeface="Cambria Math" panose="02040503050406030204" pitchFamily="18" charset="0"/>
                          </a:rPr>
                        </m:ctrlPr>
                      </m:funcPr>
                      <m:fName>
                        <m:limLow>
                          <m:limLowPr>
                            <m:ctrlPr>
                              <a:rPr lang="en-US" b="0" i="1" smtClean="0">
                                <a:solidFill>
                                  <a:schemeClr val="tx1"/>
                                </a:solidFill>
                                <a:latin typeface="Cambria Math" panose="02040503050406030204" pitchFamily="18" charset="0"/>
                              </a:rPr>
                            </m:ctrlPr>
                          </m:limLowPr>
                          <m:e>
                            <m:r>
                              <m:rPr>
                                <m:sty m:val="p"/>
                              </m:rPr>
                              <a:rPr lang="en-US" b="0" i="0" smtClean="0">
                                <a:solidFill>
                                  <a:schemeClr val="tx1"/>
                                </a:solidFill>
                                <a:latin typeface="Cambria Math" panose="02040503050406030204" pitchFamily="18" charset="0"/>
                              </a:rPr>
                              <m:t>max</m:t>
                            </m:r>
                          </m:e>
                          <m:lim>
                            <m:r>
                              <a:rPr lang="en-US" b="0" i="1" smtClean="0">
                                <a:solidFill>
                                  <a:schemeClr val="tx1"/>
                                </a:solidFill>
                                <a:latin typeface="Cambria Math" panose="02040503050406030204" pitchFamily="18" charset="0"/>
                              </a:rPr>
                              <m:t>𝑎</m:t>
                            </m:r>
                          </m:lim>
                        </m:limLow>
                      </m:fName>
                      <m:e>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𝑟</m:t>
                            </m:r>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sub>
                        </m:sSub>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e>
                        </m:d>
                        <m:r>
                          <a:rPr lang="en-US" i="1">
                            <a:latin typeface="Cambria Math" panose="02040503050406030204" pitchFamily="18" charset="0"/>
                          </a:rPr>
                          <m:t>]</m:t>
                        </m:r>
                      </m:e>
                    </m:func>
                  </m:oMath>
                </a14:m>
                <a:endParaRPr lang="en-US" i="1" dirty="0">
                  <a:solidFill>
                    <a:schemeClr val="tx1"/>
                  </a:solidFill>
                  <a:latin typeface="Cambria Math" panose="02040503050406030204" pitchFamily="18" charset="0"/>
                </a:endParaRPr>
              </a:p>
              <a:p>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𝑞</m:t>
                        </m:r>
                      </m:e>
                      <m:sub>
                        <m:r>
                          <a:rPr lang="en-US" b="0" i="1" smtClean="0">
                            <a:solidFill>
                              <a:schemeClr val="tx1"/>
                            </a:solidFill>
                            <a:latin typeface="Cambria Math" panose="02040503050406030204" pitchFamily="18" charset="0"/>
                          </a:rPr>
                          <m:t>∗</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𝑎</m:t>
                        </m:r>
                      </m:e>
                    </m:d>
                    <m:r>
                      <a:rPr lang="en-US" i="1">
                        <a:solidFill>
                          <a:schemeClr val="tx1"/>
                        </a:solidFill>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𝑟</m:t>
                        </m:r>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sub>
                    </m:sSub>
                    <m:d>
                      <m:dPr>
                        <m:begChr m:val="["/>
                        <m:endChr m:val="]"/>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𝑎</m:t>
                                </m:r>
                              </m:lim>
                            </m:limLow>
                          </m:fName>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e>
                        </m:func>
                      </m:e>
                    </m:d>
                  </m:oMath>
                </a14:m>
                <a:endParaRPr lang="en-US" dirty="0">
                  <a:solidFill>
                    <a:schemeClr val="tx1"/>
                  </a:solidFill>
                </a:endParaRPr>
              </a:p>
              <a:p>
                <a:r>
                  <a:rPr lang="en-US" dirty="0"/>
                  <a:t>Detailed derivations:</a:t>
                </a:r>
              </a:p>
              <a:p>
                <a:pPr lvl="1"/>
                <a14:m>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𝑣</m:t>
                        </m:r>
                      </m:e>
                      <m:sub>
                        <m:r>
                          <a:rPr lang="en-US" i="1">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e>
                    </m:d>
                    <m:r>
                      <a:rPr lang="en-US" i="1">
                        <a:solidFill>
                          <a:schemeClr val="tx1"/>
                        </a:solidFill>
                        <a:latin typeface="Cambria Math" panose="02040503050406030204" pitchFamily="18" charset="0"/>
                      </a:rPr>
                      <m:t>=</m:t>
                    </m:r>
                    <m:nary>
                      <m:naryPr>
                        <m:chr m:val="∑"/>
                        <m:supHide m:val="on"/>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𝑎</m:t>
                        </m:r>
                      </m:sub>
                      <m:sup/>
                      <m:e>
                        <m:r>
                          <a:rPr lang="en-US" i="1">
                            <a:solidFill>
                              <a:schemeClr val="tx1"/>
                            </a:solidFill>
                            <a:latin typeface="Cambria Math" panose="02040503050406030204" pitchFamily="18" charset="0"/>
                          </a:rPr>
                          <m:t>𝜋</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𝑎</m:t>
                            </m:r>
                          </m:e>
                          <m:e>
                            <m:r>
                              <a:rPr lang="en-US" i="1">
                                <a:solidFill>
                                  <a:schemeClr val="tx1"/>
                                </a:solidFill>
                                <a:latin typeface="Cambria Math" panose="02040503050406030204" pitchFamily="18" charset="0"/>
                              </a:rPr>
                              <m:t>𝑠</m:t>
                            </m:r>
                          </m:e>
                        </m:d>
                      </m:e>
                    </m:nary>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𝑞</m:t>
                        </m:r>
                      </m:e>
                      <m:sub>
                        <m:r>
                          <a:rPr lang="en-US" i="1">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𝑎</m:t>
                        </m:r>
                      </m:e>
                    </m:d>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𝔼</m:t>
                        </m:r>
                      </m:e>
                      <m:sub>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𝜋</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sub>
                    </m:sSub>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𝑞</m:t>
                        </m:r>
                      </m:e>
                      <m:sub>
                        <m:r>
                          <a:rPr lang="en-US" i="1">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𝑎</m:t>
                        </m:r>
                      </m:e>
                    </m:d>
                    <m:r>
                      <a:rPr lang="en-US" b="0" i="1" smtClean="0">
                        <a:solidFill>
                          <a:schemeClr val="tx1"/>
                        </a:solidFill>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𝜋</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 </m:t>
                        </m:r>
                      </m:sub>
                    </m:sSub>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𝑟</m:t>
                        </m:r>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r>
                          <a:rPr lang="en-US" b="0" i="1" smtClean="0">
                            <a:latin typeface="Cambria Math" panose="02040503050406030204" pitchFamily="18" charset="0"/>
                          </a:rPr>
                          <m:t>∼</m:t>
                        </m:r>
                        <m:r>
                          <a:rPr lang="en-US" i="1">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sub>
                    </m:sSub>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e>
                    </m:d>
                    <m:r>
                      <a:rPr lang="en-US" i="1">
                        <a:latin typeface="Cambria Math" panose="02040503050406030204" pitchFamily="18" charset="0"/>
                      </a:rPr>
                      <m:t>]</m:t>
                    </m:r>
                  </m:oMath>
                </a14:m>
                <a:endParaRPr lang="en-US" i="1" dirty="0">
                  <a:solidFill>
                    <a:schemeClr val="tx1"/>
                  </a:solidFill>
                  <a:latin typeface="Cambria Math" panose="02040503050406030204" pitchFamily="18" charset="0"/>
                </a:endParaRPr>
              </a:p>
              <a:p>
                <a:pPr lvl="1"/>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𝑞</m:t>
                        </m:r>
                      </m:e>
                      <m:sub>
                        <m:r>
                          <a:rPr lang="en-US" i="1">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𝑎</m:t>
                        </m:r>
                      </m:e>
                    </m:d>
                    <m:r>
                      <a:rPr lang="en-US" i="1">
                        <a:solidFill>
                          <a:schemeClr val="tx1"/>
                        </a:solidFill>
                        <a:latin typeface="Cambria Math" panose="02040503050406030204" pitchFamily="18" charset="0"/>
                      </a:rPr>
                      <m:t>=</m:t>
                    </m:r>
                    <m:nary>
                      <m:naryPr>
                        <m:chr m:val="∑"/>
                        <m:supHide m:val="on"/>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𝑟</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𝑠</m:t>
                            </m:r>
                          </m:e>
                          <m:sup>
                            <m:r>
                              <a:rPr lang="en-US" i="1">
                                <a:solidFill>
                                  <a:schemeClr val="tx1"/>
                                </a:solidFill>
                                <a:latin typeface="Cambria Math" panose="02040503050406030204" pitchFamily="18" charset="0"/>
                              </a:rPr>
                              <m:t>′</m:t>
                            </m:r>
                          </m:sup>
                        </m:sSup>
                      </m:sub>
                      <m:sup/>
                      <m:e>
                        <m:r>
                          <a:rPr lang="en-US" i="1">
                            <a:solidFill>
                              <a:schemeClr val="tx1"/>
                            </a:solidFill>
                            <a:latin typeface="Cambria Math" panose="02040503050406030204" pitchFamily="18" charset="0"/>
                          </a:rPr>
                          <m:t>𝑝</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𝑟</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e>
                          <m:e>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𝑎</m:t>
                            </m:r>
                          </m:e>
                        </m:d>
                      </m:e>
                    </m:nary>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𝑟</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𝛾</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𝑣</m:t>
                            </m:r>
                          </m:e>
                          <m:sub>
                            <m:r>
                              <a:rPr lang="en-US" i="1">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r>
                              <a:rPr lang="en-US" b="0" i="1" smtClean="0">
                                <a:solidFill>
                                  <a:schemeClr val="tx1"/>
                                </a:solidFill>
                                <a:latin typeface="Cambria Math" panose="02040503050406030204" pitchFamily="18" charset="0"/>
                              </a:rPr>
                              <m:t>′</m:t>
                            </m:r>
                          </m:e>
                        </m:d>
                      </m:e>
                    </m:d>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𝔼</m:t>
                        </m:r>
                      </m:e>
                      <m:sub>
                        <m:r>
                          <a:rPr lang="en-US" i="1">
                            <a:latin typeface="Cambria Math" panose="02040503050406030204" pitchFamily="18" charset="0"/>
                          </a:rPr>
                          <m:t>𝑟</m:t>
                        </m:r>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sub>
                    </m:sSub>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𝑟</m:t>
                        </m:r>
                        <m:r>
                          <a:rPr lang="en-US" b="0" i="1"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𝛾</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𝑣</m:t>
                            </m:r>
                          </m:e>
                          <m:sub>
                            <m:r>
                              <a:rPr lang="en-US" i="1">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𝑠</m:t>
                                </m:r>
                              </m:e>
                              <m:sup>
                                <m:r>
                                  <a:rPr lang="en-US" i="1">
                                    <a:solidFill>
                                      <a:schemeClr val="tx1"/>
                                    </a:solidFill>
                                    <a:latin typeface="Cambria Math" panose="02040503050406030204" pitchFamily="18" charset="0"/>
                                  </a:rPr>
                                  <m:t>′</m:t>
                                </m:r>
                              </m:sup>
                            </m:sSup>
                          </m:e>
                        </m:d>
                      </m:e>
                    </m:d>
                    <m:r>
                      <a:rPr lang="en-US" b="0" i="1" smtClean="0">
                        <a:solidFill>
                          <a:schemeClr val="tx1"/>
                        </a:solidFill>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𝑟</m:t>
                        </m:r>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sub>
                    </m:sSub>
                    <m:d>
                      <m:dPr>
                        <m:begChr m:val="["/>
                        <m:endChr m:val="]"/>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𝜋</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 </m:t>
                            </m:r>
                          </m:sub>
                        </m:sSub>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e>
                    </m:d>
                  </m:oMath>
                </a14:m>
                <a:endParaRPr lang="en-US" dirty="0">
                  <a:solidFill>
                    <a:schemeClr val="tx1"/>
                  </a:solidFill>
                </a:endParaRPr>
              </a:p>
              <a:p>
                <a:pPr lvl="1"/>
                <a14:m>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𝑣</m:t>
                        </m:r>
                      </m:e>
                      <m:sub>
                        <m:r>
                          <a:rPr lang="en-US" b="0" i="1" smtClean="0">
                            <a:solidFill>
                              <a:schemeClr val="tx1"/>
                            </a:solidFill>
                            <a:latin typeface="Cambria Math" panose="02040503050406030204" pitchFamily="18" charset="0"/>
                          </a:rPr>
                          <m:t>∗</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e>
                    </m:d>
                    <m:r>
                      <a:rPr lang="en-US" i="1">
                        <a:solidFill>
                          <a:schemeClr val="tx1"/>
                        </a:solidFill>
                        <a:latin typeface="Cambria Math" panose="02040503050406030204" pitchFamily="18" charset="0"/>
                      </a:rPr>
                      <m:t>=</m:t>
                    </m:r>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𝑎</m:t>
                        </m:r>
                      </m:lim>
                    </m:limLow>
                    <m:r>
                      <a:rPr lang="en-US" b="0" i="1" smtClean="0">
                        <a:latin typeface="Cambria Math" panose="02040503050406030204" pitchFamily="18" charset="0"/>
                      </a:rPr>
                      <m:t> </m:t>
                    </m:r>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𝑞</m:t>
                        </m:r>
                      </m:e>
                      <m:sub>
                        <m:r>
                          <a:rPr lang="en-US" b="0" i="1" smtClean="0">
                            <a:solidFill>
                              <a:schemeClr val="tx1"/>
                            </a:solidFill>
                            <a:latin typeface="Cambria Math" panose="02040503050406030204" pitchFamily="18" charset="0"/>
                          </a:rPr>
                          <m:t>∗</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𝑎</m:t>
                        </m:r>
                      </m:e>
                    </m:d>
                    <m:r>
                      <a:rPr lang="en-US" b="0" i="1" smtClean="0">
                        <a:solidFill>
                          <a:schemeClr val="tx1"/>
                        </a:solidFill>
                        <a:latin typeface="Cambria Math" panose="02040503050406030204" pitchFamily="18" charset="0"/>
                      </a:rPr>
                      <m:t>=</m:t>
                    </m:r>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𝑎</m:t>
                        </m:r>
                      </m:lim>
                    </m:limLow>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𝑟</m:t>
                        </m:r>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sub>
                    </m:sSub>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e>
                    </m:d>
                    <m:r>
                      <a:rPr lang="en-US" i="1">
                        <a:latin typeface="Cambria Math" panose="02040503050406030204" pitchFamily="18" charset="0"/>
                      </a:rPr>
                      <m:t>]</m:t>
                    </m:r>
                  </m:oMath>
                </a14:m>
                <a:endParaRPr lang="en-US" b="0" i="1" dirty="0">
                  <a:solidFill>
                    <a:schemeClr val="tx1"/>
                  </a:solidFill>
                  <a:latin typeface="Cambria Math" panose="02040503050406030204" pitchFamily="18" charset="0"/>
                </a:endParaRPr>
              </a:p>
              <a:p>
                <a:pPr lvl="1"/>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𝑞</m:t>
                        </m:r>
                      </m:e>
                      <m:sub>
                        <m:r>
                          <a:rPr lang="en-US" b="0" i="1" smtClean="0">
                            <a:solidFill>
                              <a:schemeClr val="tx1"/>
                            </a:solidFill>
                            <a:latin typeface="Cambria Math" panose="02040503050406030204" pitchFamily="18" charset="0"/>
                          </a:rPr>
                          <m:t>∗</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𝑎</m:t>
                        </m:r>
                      </m:e>
                    </m:d>
                    <m:r>
                      <a:rPr lang="en-US" i="1">
                        <a:solidFill>
                          <a:schemeClr val="tx1"/>
                        </a:solidFill>
                        <a:latin typeface="Cambria Math" panose="02040503050406030204" pitchFamily="18" charset="0"/>
                      </a:rPr>
                      <m:t>=</m:t>
                    </m:r>
                    <m:nary>
                      <m:naryPr>
                        <m:chr m:val="∑"/>
                        <m:supHide m:val="on"/>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𝑟</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𝑠</m:t>
                            </m:r>
                          </m:e>
                          <m:sup>
                            <m:r>
                              <a:rPr lang="en-US" i="1">
                                <a:solidFill>
                                  <a:schemeClr val="tx1"/>
                                </a:solidFill>
                                <a:latin typeface="Cambria Math" panose="02040503050406030204" pitchFamily="18" charset="0"/>
                              </a:rPr>
                              <m:t>′</m:t>
                            </m:r>
                          </m:sup>
                        </m:sSup>
                      </m:sub>
                      <m:sup/>
                      <m:e>
                        <m:r>
                          <a:rPr lang="en-US" i="1">
                            <a:solidFill>
                              <a:schemeClr val="tx1"/>
                            </a:solidFill>
                            <a:latin typeface="Cambria Math" panose="02040503050406030204" pitchFamily="18" charset="0"/>
                          </a:rPr>
                          <m:t>𝑝</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𝑟</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e>
                          <m:e>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𝑎</m:t>
                            </m:r>
                          </m:e>
                        </m:d>
                      </m:e>
                    </m:nary>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𝑟</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𝛾</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𝑣</m:t>
                            </m:r>
                          </m:e>
                          <m:sub>
                            <m:r>
                              <a:rPr lang="en-US" b="0" i="1" smtClean="0">
                                <a:solidFill>
                                  <a:schemeClr val="tx1"/>
                                </a:solidFill>
                                <a:latin typeface="Cambria Math" panose="02040503050406030204" pitchFamily="18" charset="0"/>
                              </a:rPr>
                              <m:t>∗</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r>
                              <a:rPr lang="en-US" b="0" i="1" smtClean="0">
                                <a:solidFill>
                                  <a:schemeClr val="tx1"/>
                                </a:solidFill>
                                <a:latin typeface="Cambria Math" panose="02040503050406030204" pitchFamily="18" charset="0"/>
                              </a:rPr>
                              <m:t>′</m:t>
                            </m:r>
                          </m:e>
                        </m:d>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𝔼</m:t>
                        </m:r>
                      </m:e>
                      <m:sub>
                        <m:r>
                          <a:rPr lang="en-US" i="1">
                            <a:latin typeface="Cambria Math" panose="02040503050406030204" pitchFamily="18" charset="0"/>
                          </a:rPr>
                          <m:t>𝑟</m:t>
                        </m:r>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sub>
                    </m:sSub>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e>
                    </m:d>
                    <m:r>
                      <a:rPr lang="en-US" i="1">
                        <a:latin typeface="Cambria Math" panose="02040503050406030204" pitchFamily="18" charset="0"/>
                      </a:rPr>
                      <m:t>]</m:t>
                    </m:r>
                  </m:oMath>
                </a14:m>
                <a:endParaRPr lang="en-SE" dirty="0">
                  <a:solidFill>
                    <a:schemeClr val="tx1"/>
                  </a:solidFill>
                </a:endParaRPr>
              </a:p>
              <a:p>
                <a:endParaRPr lang="en-SE" dirty="0"/>
              </a:p>
            </p:txBody>
          </p:sp>
        </mc:Choice>
        <mc:Fallback xmlns="">
          <p:sp>
            <p:nvSpPr>
              <p:cNvPr id="3" name="Content Placeholder 2">
                <a:extLst>
                  <a:ext uri="{FF2B5EF4-FFF2-40B4-BE49-F238E27FC236}">
                    <a16:creationId xmlns:a16="http://schemas.microsoft.com/office/drawing/2014/main" id="{0CF70B32-9ADE-4BED-BDEA-A318ED316321}"/>
                  </a:ext>
                </a:extLst>
              </p:cNvPr>
              <p:cNvSpPr>
                <a:spLocks noGrp="1" noRot="1" noChangeAspect="1" noMove="1" noResize="1" noEditPoints="1" noAdjustHandles="1" noChangeArrowheads="1" noChangeShapeType="1" noTextEdit="1"/>
              </p:cNvSpPr>
              <p:nvPr>
                <p:ph idx="1"/>
              </p:nvPr>
            </p:nvSpPr>
            <p:spPr>
              <a:xfrm>
                <a:off x="457200" y="1295400"/>
                <a:ext cx="8229600" cy="5410200"/>
              </a:xfrm>
              <a:blipFill>
                <a:blip r:embed="rId2"/>
                <a:stretch>
                  <a:fillRect l="-741" t="-1691"/>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55AF97FA-DFC1-4862-ACA7-C63D43BF6C68}"/>
              </a:ext>
            </a:extLst>
          </p:cNvPr>
          <p:cNvSpPr>
            <a:spLocks noGrp="1"/>
          </p:cNvSpPr>
          <p:nvPr>
            <p:ph type="sldNum" sz="quarter" idx="12"/>
          </p:nvPr>
        </p:nvSpPr>
        <p:spPr/>
        <p:txBody>
          <a:bodyPr/>
          <a:lstStyle/>
          <a:p>
            <a:pPr>
              <a:defRPr/>
            </a:pPr>
            <a:fld id="{F57F456A-00AF-44E6-8D70-638C0D0130FF}" type="slidenum">
              <a:rPr lang="en-US" altLang="zh-CN" smtClean="0"/>
              <a:pPr>
                <a:defRPr/>
              </a:pPr>
              <a:t>20</a:t>
            </a:fld>
            <a:endParaRPr lang="en-US" altLang="zh-CN"/>
          </a:p>
        </p:txBody>
      </p:sp>
    </p:spTree>
    <p:extLst>
      <p:ext uri="{BB962C8B-B14F-4D97-AF65-F5344CB8AC3E}">
        <p14:creationId xmlns:p14="http://schemas.microsoft.com/office/powerpoint/2010/main" val="3565404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6470AC-9B6E-43C9-AA29-CF5F68C966A5}"/>
              </a:ext>
            </a:extLst>
          </p:cNvPr>
          <p:cNvSpPr>
            <a:spLocks noGrp="1"/>
          </p:cNvSpPr>
          <p:nvPr>
            <p:ph type="sldNum" sz="quarter" idx="12"/>
          </p:nvPr>
        </p:nvSpPr>
        <p:spPr>
          <a:xfrm>
            <a:off x="6745027" y="6530035"/>
            <a:ext cx="2133600" cy="244475"/>
          </a:xfrm>
        </p:spPr>
        <p:txBody>
          <a:bodyPr/>
          <a:lstStyle/>
          <a:p>
            <a:pPr>
              <a:defRPr/>
            </a:pPr>
            <a:fld id="{F57F456A-00AF-44E6-8D70-638C0D0130FF}" type="slidenum">
              <a:rPr lang="en-US" altLang="zh-CN" smtClean="0"/>
              <a:pPr>
                <a:defRPr/>
              </a:pPr>
              <a:t>21</a:t>
            </a:fld>
            <a:endParaRPr lang="en-US" altLang="zh-CN"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5B2337A-CCDB-451D-BE70-4322F6E6D4FF}"/>
                  </a:ext>
                </a:extLst>
              </p:cNvPr>
              <p:cNvSpPr txBox="1"/>
              <p:nvPr/>
            </p:nvSpPr>
            <p:spPr>
              <a:xfrm>
                <a:off x="7047444" y="522179"/>
                <a:ext cx="2169387" cy="707886"/>
              </a:xfrm>
              <a:prstGeom prst="rect">
                <a:avLst/>
              </a:prstGeom>
              <a:noFill/>
            </p:spPr>
            <p:txBody>
              <a:bodyPr wrap="square" rtlCol="0">
                <a:spAutoFit/>
              </a:bodyPr>
              <a:lstStyle/>
              <a:p>
                <a14:m>
                  <m:oMath xmlns:m="http://schemas.openxmlformats.org/officeDocument/2006/math">
                    <m:r>
                      <a:rPr lang="en-US" sz="2000" b="0" i="1" smtClean="0">
                        <a:latin typeface="Cambria Math" panose="02040503050406030204" pitchFamily="18" charset="0"/>
                      </a:rPr>
                      <m:t>𝜋</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𝑎</m:t>
                        </m:r>
                      </m:e>
                      <m:e>
                        <m:r>
                          <a:rPr lang="en-US" sz="2000" b="0" i="1" smtClean="0">
                            <a:latin typeface="Cambria Math" panose="02040503050406030204" pitchFamily="18" charset="0"/>
                          </a:rPr>
                          <m:t>𝑠</m:t>
                        </m:r>
                      </m:e>
                    </m:d>
                  </m:oMath>
                </a14:m>
                <a:r>
                  <a:rPr lang="en-US" sz="2000" dirty="0"/>
                  <a:t>: agent takes action </a:t>
                </a:r>
                <a14:m>
                  <m:oMath xmlns:m="http://schemas.openxmlformats.org/officeDocument/2006/math">
                    <m:r>
                      <a:rPr lang="en-US" sz="2000" b="0" i="1" smtClean="0">
                        <a:latin typeface="Cambria Math" panose="02040503050406030204" pitchFamily="18" charset="0"/>
                      </a:rPr>
                      <m:t>𝑎</m:t>
                    </m:r>
                  </m:oMath>
                </a14:m>
                <a:r>
                  <a:rPr lang="en-US" sz="2000" dirty="0"/>
                  <a:t> </a:t>
                </a:r>
                <a:endParaRPr lang="en-SE" sz="2000" dirty="0"/>
              </a:p>
            </p:txBody>
          </p:sp>
        </mc:Choice>
        <mc:Fallback xmlns="">
          <p:sp>
            <p:nvSpPr>
              <p:cNvPr id="8" name="TextBox 7">
                <a:extLst>
                  <a:ext uri="{FF2B5EF4-FFF2-40B4-BE49-F238E27FC236}">
                    <a16:creationId xmlns:a16="http://schemas.microsoft.com/office/drawing/2014/main" id="{95B2337A-CCDB-451D-BE70-4322F6E6D4FF}"/>
                  </a:ext>
                </a:extLst>
              </p:cNvPr>
              <p:cNvSpPr txBox="1">
                <a:spLocks noRot="1" noChangeAspect="1" noMove="1" noResize="1" noEditPoints="1" noAdjustHandles="1" noChangeArrowheads="1" noChangeShapeType="1" noTextEdit="1"/>
              </p:cNvSpPr>
              <p:nvPr/>
            </p:nvSpPr>
            <p:spPr>
              <a:xfrm>
                <a:off x="7047444" y="522179"/>
                <a:ext cx="2169387" cy="707886"/>
              </a:xfrm>
              <a:prstGeom prst="rect">
                <a:avLst/>
              </a:prstGeom>
              <a:blipFill>
                <a:blip r:embed="rId3"/>
                <a:stretch>
                  <a:fillRect l="-2809" t="-4310" b="-15517"/>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A710D96-249D-424C-B677-B8FE467B8BAB}"/>
                  </a:ext>
                </a:extLst>
              </p:cNvPr>
              <p:cNvSpPr txBox="1"/>
              <p:nvPr/>
            </p:nvSpPr>
            <p:spPr>
              <a:xfrm>
                <a:off x="7065338" y="1239024"/>
                <a:ext cx="2133601" cy="1323439"/>
              </a:xfrm>
              <a:prstGeom prst="rect">
                <a:avLst/>
              </a:prstGeom>
              <a:noFill/>
            </p:spPr>
            <p:txBody>
              <a:bodyPr wrap="square" rtlCol="0">
                <a:spAutoFit/>
              </a:bodyPr>
              <a:lstStyle/>
              <a:p>
                <a14:m>
                  <m:oMath xmlns:m="http://schemas.openxmlformats.org/officeDocument/2006/math">
                    <m:r>
                      <a:rPr lang="en-US" sz="2000" i="1" smtClean="0">
                        <a:latin typeface="Cambria Math" panose="02040503050406030204" pitchFamily="18" charset="0"/>
                      </a:rPr>
                      <m:t>𝑝</m:t>
                    </m:r>
                    <m:d>
                      <m:dPr>
                        <m:ctrlPr>
                          <a:rPr lang="en-US" sz="2000" i="1">
                            <a:latin typeface="Cambria Math" panose="02040503050406030204" pitchFamily="18" charset="0"/>
                          </a:rPr>
                        </m:ctrlPr>
                      </m:dPr>
                      <m:e>
                        <m:r>
                          <a:rPr lang="en-US" sz="2000" i="1">
                            <a:latin typeface="Cambria Math" panose="02040503050406030204" pitchFamily="18" charset="0"/>
                          </a:rPr>
                          <m:t>𝑟</m:t>
                        </m:r>
                        <m:r>
                          <a:rPr lang="en-US" sz="2000" i="1">
                            <a:latin typeface="Cambria Math" panose="02040503050406030204" pitchFamily="18" charset="0"/>
                          </a:rPr>
                          <m:t>,</m:t>
                        </m:r>
                        <m:r>
                          <a:rPr lang="en-US" sz="2000" i="1">
                            <a:latin typeface="Cambria Math" panose="02040503050406030204" pitchFamily="18" charset="0"/>
                          </a:rPr>
                          <m:t>𝑠</m:t>
                        </m:r>
                        <m:r>
                          <a:rPr lang="en-US" sz="2000" i="1">
                            <a:latin typeface="Cambria Math" panose="02040503050406030204" pitchFamily="18" charset="0"/>
                          </a:rPr>
                          <m:t>′</m:t>
                        </m:r>
                      </m:e>
                      <m:e>
                        <m:r>
                          <a:rPr lang="en-US" sz="2000" i="1">
                            <a:latin typeface="Cambria Math" panose="02040503050406030204" pitchFamily="18" charset="0"/>
                          </a:rPr>
                          <m:t>𝑠</m:t>
                        </m:r>
                        <m:r>
                          <a:rPr lang="en-US" sz="2000" i="1">
                            <a:latin typeface="Cambria Math" panose="02040503050406030204" pitchFamily="18" charset="0"/>
                          </a:rPr>
                          <m:t>,</m:t>
                        </m:r>
                        <m:r>
                          <a:rPr lang="en-US" sz="2000" i="1">
                            <a:latin typeface="Cambria Math" panose="02040503050406030204" pitchFamily="18" charset="0"/>
                          </a:rPr>
                          <m:t>𝑎</m:t>
                        </m:r>
                      </m:e>
                    </m:d>
                  </m:oMath>
                </a14:m>
                <a:r>
                  <a:rPr lang="en-US" sz="2000" dirty="0"/>
                  <a:t>: env gives reward </a:t>
                </a:r>
                <a14:m>
                  <m:oMath xmlns:m="http://schemas.openxmlformats.org/officeDocument/2006/math">
                    <m:r>
                      <a:rPr lang="en-US" sz="2000" b="0" i="1" smtClean="0">
                        <a:latin typeface="Cambria Math" panose="02040503050406030204" pitchFamily="18" charset="0"/>
                      </a:rPr>
                      <m:t>𝑟</m:t>
                    </m:r>
                  </m:oMath>
                </a14:m>
                <a:r>
                  <a:rPr lang="en-US" sz="2000" dirty="0"/>
                  <a:t> and moves agent to </a:t>
                </a:r>
                <a14:m>
                  <m:oMath xmlns:m="http://schemas.openxmlformats.org/officeDocument/2006/math">
                    <m:r>
                      <a:rPr lang="en-US" sz="2000" b="0" i="1" smtClean="0">
                        <a:latin typeface="Cambria Math" panose="02040503050406030204" pitchFamily="18" charset="0"/>
                      </a:rPr>
                      <m:t>𝑠</m:t>
                    </m:r>
                    <m:r>
                      <a:rPr lang="en-US" sz="2000" b="0" i="1" smtClean="0">
                        <a:latin typeface="Cambria Math" panose="02040503050406030204" pitchFamily="18" charset="0"/>
                      </a:rPr>
                      <m:t>′</m:t>
                    </m:r>
                  </m:oMath>
                </a14:m>
                <a:endParaRPr lang="en-SE" sz="2000" dirty="0"/>
              </a:p>
            </p:txBody>
          </p:sp>
        </mc:Choice>
        <mc:Fallback xmlns="">
          <p:sp>
            <p:nvSpPr>
              <p:cNvPr id="9" name="TextBox 8">
                <a:extLst>
                  <a:ext uri="{FF2B5EF4-FFF2-40B4-BE49-F238E27FC236}">
                    <a16:creationId xmlns:a16="http://schemas.microsoft.com/office/drawing/2014/main" id="{DA710D96-249D-424C-B677-B8FE467B8BAB}"/>
                  </a:ext>
                </a:extLst>
              </p:cNvPr>
              <p:cNvSpPr txBox="1">
                <a:spLocks noRot="1" noChangeAspect="1" noMove="1" noResize="1" noEditPoints="1" noAdjustHandles="1" noChangeArrowheads="1" noChangeShapeType="1" noTextEdit="1"/>
              </p:cNvSpPr>
              <p:nvPr/>
            </p:nvSpPr>
            <p:spPr>
              <a:xfrm>
                <a:off x="7065338" y="1239024"/>
                <a:ext cx="2133601" cy="1323439"/>
              </a:xfrm>
              <a:prstGeom prst="rect">
                <a:avLst/>
              </a:prstGeom>
              <a:blipFill>
                <a:blip r:embed="rId4"/>
                <a:stretch>
                  <a:fillRect l="-2857" t="-1843" r="-6286" b="-7834"/>
                </a:stretch>
              </a:blipFill>
            </p:spPr>
            <p:txBody>
              <a:bodyPr/>
              <a:lstStyle/>
              <a:p>
                <a:r>
                  <a:rPr lang="en-SE">
                    <a:noFill/>
                  </a:rPr>
                  <a:t> </a:t>
                </a:r>
              </a:p>
            </p:txBody>
          </p:sp>
        </mc:Fallback>
      </mc:AlternateContent>
      <p:cxnSp>
        <p:nvCxnSpPr>
          <p:cNvPr id="11" name="Straight Arrow Connector 10">
            <a:extLst>
              <a:ext uri="{FF2B5EF4-FFF2-40B4-BE49-F238E27FC236}">
                <a16:creationId xmlns:a16="http://schemas.microsoft.com/office/drawing/2014/main" id="{FEFC252A-1655-41F2-8353-8607EB6E4AD1}"/>
              </a:ext>
            </a:extLst>
          </p:cNvPr>
          <p:cNvCxnSpPr>
            <a:cxnSpLocks/>
          </p:cNvCxnSpPr>
          <p:nvPr/>
        </p:nvCxnSpPr>
        <p:spPr bwMode="auto">
          <a:xfrm flipH="1">
            <a:off x="6299668" y="1123096"/>
            <a:ext cx="674945" cy="408125"/>
          </a:xfrm>
          <a:prstGeom prst="straightConnector1">
            <a:avLst/>
          </a:prstGeom>
          <a:noFill/>
          <a:ln w="25400" cap="flat" cmpd="sng" algn="ctr">
            <a:solidFill>
              <a:srgbClr val="C00000"/>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48C9594D-5FDB-4116-9A2A-C0DC633FD144}"/>
              </a:ext>
            </a:extLst>
          </p:cNvPr>
          <p:cNvCxnSpPr>
            <a:cxnSpLocks/>
          </p:cNvCxnSpPr>
          <p:nvPr/>
        </p:nvCxnSpPr>
        <p:spPr bwMode="auto">
          <a:xfrm flipH="1">
            <a:off x="6713303" y="1900743"/>
            <a:ext cx="379190" cy="254944"/>
          </a:xfrm>
          <a:prstGeom prst="straightConnector1">
            <a:avLst/>
          </a:prstGeom>
          <a:noFill/>
          <a:ln w="25400" cap="flat" cmpd="sng" algn="ctr">
            <a:solidFill>
              <a:srgbClr val="C0000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1B0BEFE-F953-4C61-A082-AAEA09F997F8}"/>
                  </a:ext>
                </a:extLst>
              </p:cNvPr>
              <p:cNvSpPr txBox="1"/>
              <p:nvPr/>
            </p:nvSpPr>
            <p:spPr>
              <a:xfrm>
                <a:off x="7258785" y="4797600"/>
                <a:ext cx="786899"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𝜋</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𝑎</m:t>
                          </m:r>
                        </m:e>
                        <m:e>
                          <m:r>
                            <a:rPr lang="en-US" sz="2000" b="0" i="1" smtClean="0">
                              <a:latin typeface="Cambria Math" panose="02040503050406030204" pitchFamily="18" charset="0"/>
                            </a:rPr>
                            <m:t>𝑠</m:t>
                          </m:r>
                        </m:e>
                      </m:d>
                    </m:oMath>
                  </m:oMathPara>
                </a14:m>
                <a:endParaRPr lang="en-SE" sz="2000" dirty="0"/>
              </a:p>
            </p:txBody>
          </p:sp>
        </mc:Choice>
        <mc:Fallback xmlns="">
          <p:sp>
            <p:nvSpPr>
              <p:cNvPr id="14" name="TextBox 13">
                <a:extLst>
                  <a:ext uri="{FF2B5EF4-FFF2-40B4-BE49-F238E27FC236}">
                    <a16:creationId xmlns:a16="http://schemas.microsoft.com/office/drawing/2014/main" id="{81B0BEFE-F953-4C61-A082-AAEA09F997F8}"/>
                  </a:ext>
                </a:extLst>
              </p:cNvPr>
              <p:cNvSpPr txBox="1">
                <a:spLocks noRot="1" noChangeAspect="1" noMove="1" noResize="1" noEditPoints="1" noAdjustHandles="1" noChangeArrowheads="1" noChangeShapeType="1" noTextEdit="1"/>
              </p:cNvSpPr>
              <p:nvPr/>
            </p:nvSpPr>
            <p:spPr>
              <a:xfrm>
                <a:off x="7258785" y="4797600"/>
                <a:ext cx="786899" cy="400110"/>
              </a:xfrm>
              <a:prstGeom prst="rect">
                <a:avLst/>
              </a:prstGeom>
              <a:blipFill>
                <a:blip r:embed="rId5"/>
                <a:stretch>
                  <a:fillRect/>
                </a:stretch>
              </a:blipFill>
            </p:spPr>
            <p:txBody>
              <a:bodyPr/>
              <a:lstStyle/>
              <a:p>
                <a:r>
                  <a:rPr lang="en-SE">
                    <a:noFill/>
                  </a:rPr>
                  <a:t> </a:t>
                </a:r>
              </a:p>
            </p:txBody>
          </p:sp>
        </mc:Fallback>
      </mc:AlternateContent>
      <p:cxnSp>
        <p:nvCxnSpPr>
          <p:cNvPr id="15" name="Straight Arrow Connector 14">
            <a:extLst>
              <a:ext uri="{FF2B5EF4-FFF2-40B4-BE49-F238E27FC236}">
                <a16:creationId xmlns:a16="http://schemas.microsoft.com/office/drawing/2014/main" id="{69F9AEF1-F2F5-44A4-A26E-BF21E0AEDAB0}"/>
              </a:ext>
            </a:extLst>
          </p:cNvPr>
          <p:cNvCxnSpPr>
            <a:cxnSpLocks/>
          </p:cNvCxnSpPr>
          <p:nvPr/>
        </p:nvCxnSpPr>
        <p:spPr bwMode="auto">
          <a:xfrm flipH="1">
            <a:off x="6895935" y="5091177"/>
            <a:ext cx="422321" cy="243906"/>
          </a:xfrm>
          <a:prstGeom prst="straightConnector1">
            <a:avLst/>
          </a:prstGeom>
          <a:noFill/>
          <a:ln w="25400" cap="flat" cmpd="sng" algn="ctr">
            <a:solidFill>
              <a:srgbClr val="C00000"/>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DC88951-07F5-487E-BE78-FA5987977393}"/>
                  </a:ext>
                </a:extLst>
              </p:cNvPr>
              <p:cNvSpPr txBox="1"/>
              <p:nvPr/>
            </p:nvSpPr>
            <p:spPr>
              <a:xfrm>
                <a:off x="6895394" y="4171625"/>
                <a:ext cx="132105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𝑝</m:t>
                      </m:r>
                      <m:d>
                        <m:dPr>
                          <m:ctrlPr>
                            <a:rPr lang="en-US" sz="2000" i="1">
                              <a:latin typeface="Cambria Math" panose="02040503050406030204" pitchFamily="18" charset="0"/>
                            </a:rPr>
                          </m:ctrlPr>
                        </m:dPr>
                        <m:e>
                          <m:r>
                            <a:rPr lang="en-US" sz="2000" i="1">
                              <a:latin typeface="Cambria Math" panose="02040503050406030204" pitchFamily="18" charset="0"/>
                            </a:rPr>
                            <m:t>𝑟</m:t>
                          </m:r>
                          <m:r>
                            <a:rPr lang="en-US" sz="2000" i="1">
                              <a:latin typeface="Cambria Math" panose="02040503050406030204" pitchFamily="18" charset="0"/>
                            </a:rPr>
                            <m:t>,</m:t>
                          </m:r>
                          <m:r>
                            <a:rPr lang="en-US" sz="2000" i="1">
                              <a:latin typeface="Cambria Math" panose="02040503050406030204" pitchFamily="18" charset="0"/>
                            </a:rPr>
                            <m:t>𝑠</m:t>
                          </m:r>
                          <m:r>
                            <a:rPr lang="en-US" sz="2000" i="1">
                              <a:latin typeface="Cambria Math" panose="02040503050406030204" pitchFamily="18" charset="0"/>
                            </a:rPr>
                            <m:t>′</m:t>
                          </m:r>
                        </m:e>
                        <m:e>
                          <m:r>
                            <a:rPr lang="en-US" sz="2000" i="1">
                              <a:latin typeface="Cambria Math" panose="02040503050406030204" pitchFamily="18" charset="0"/>
                            </a:rPr>
                            <m:t>𝑠</m:t>
                          </m:r>
                          <m:r>
                            <a:rPr lang="en-US" sz="2000" i="1">
                              <a:latin typeface="Cambria Math" panose="02040503050406030204" pitchFamily="18" charset="0"/>
                            </a:rPr>
                            <m:t>,</m:t>
                          </m:r>
                          <m:r>
                            <a:rPr lang="en-US" sz="2000" i="1">
                              <a:latin typeface="Cambria Math" panose="02040503050406030204" pitchFamily="18" charset="0"/>
                            </a:rPr>
                            <m:t>𝑎</m:t>
                          </m:r>
                        </m:e>
                      </m:d>
                    </m:oMath>
                  </m:oMathPara>
                </a14:m>
                <a:endParaRPr lang="en-SE" sz="2000" dirty="0"/>
              </a:p>
            </p:txBody>
          </p:sp>
        </mc:Choice>
        <mc:Fallback xmlns="">
          <p:sp>
            <p:nvSpPr>
              <p:cNvPr id="16" name="TextBox 15">
                <a:extLst>
                  <a:ext uri="{FF2B5EF4-FFF2-40B4-BE49-F238E27FC236}">
                    <a16:creationId xmlns:a16="http://schemas.microsoft.com/office/drawing/2014/main" id="{EDC88951-07F5-487E-BE78-FA5987977393}"/>
                  </a:ext>
                </a:extLst>
              </p:cNvPr>
              <p:cNvSpPr txBox="1">
                <a:spLocks noRot="1" noChangeAspect="1" noMove="1" noResize="1" noEditPoints="1" noAdjustHandles="1" noChangeArrowheads="1" noChangeShapeType="1" noTextEdit="1"/>
              </p:cNvSpPr>
              <p:nvPr/>
            </p:nvSpPr>
            <p:spPr>
              <a:xfrm>
                <a:off x="6895394" y="4171625"/>
                <a:ext cx="1321056" cy="400110"/>
              </a:xfrm>
              <a:prstGeom prst="rect">
                <a:avLst/>
              </a:prstGeom>
              <a:blipFill>
                <a:blip r:embed="rId6"/>
                <a:stretch>
                  <a:fillRect b="-10606"/>
                </a:stretch>
              </a:blipFill>
            </p:spPr>
            <p:txBody>
              <a:bodyPr/>
              <a:lstStyle/>
              <a:p>
                <a:r>
                  <a:rPr lang="en-SE">
                    <a:noFill/>
                  </a:rPr>
                  <a:t> </a:t>
                </a:r>
              </a:p>
            </p:txBody>
          </p:sp>
        </mc:Fallback>
      </mc:AlternateContent>
      <p:cxnSp>
        <p:nvCxnSpPr>
          <p:cNvPr id="17" name="Straight Arrow Connector 16">
            <a:extLst>
              <a:ext uri="{FF2B5EF4-FFF2-40B4-BE49-F238E27FC236}">
                <a16:creationId xmlns:a16="http://schemas.microsoft.com/office/drawing/2014/main" id="{265920BB-1D14-4F1B-B3F2-8B1D4104B000}"/>
              </a:ext>
            </a:extLst>
          </p:cNvPr>
          <p:cNvCxnSpPr>
            <a:cxnSpLocks/>
          </p:cNvCxnSpPr>
          <p:nvPr/>
        </p:nvCxnSpPr>
        <p:spPr bwMode="auto">
          <a:xfrm flipH="1">
            <a:off x="6487589" y="4418088"/>
            <a:ext cx="369104" cy="202682"/>
          </a:xfrm>
          <a:prstGeom prst="straightConnector1">
            <a:avLst/>
          </a:prstGeom>
          <a:noFill/>
          <a:ln w="25400" cap="flat" cmpd="sng" algn="ctr">
            <a:solidFill>
              <a:srgbClr val="C00000"/>
            </a:solidFill>
            <a:prstDash val="solid"/>
            <a:round/>
            <a:headEnd type="none" w="med" len="med"/>
            <a:tailEnd type="triangle"/>
          </a:ln>
          <a:effectLst/>
        </p:spPr>
      </p:cxnSp>
      <p:sp>
        <p:nvSpPr>
          <p:cNvPr id="2" name="Title 1">
            <a:extLst>
              <a:ext uri="{FF2B5EF4-FFF2-40B4-BE49-F238E27FC236}">
                <a16:creationId xmlns:a16="http://schemas.microsoft.com/office/drawing/2014/main" id="{30FF6263-0E18-43F3-9996-00B8D526C4B2}"/>
              </a:ext>
            </a:extLst>
          </p:cNvPr>
          <p:cNvSpPr>
            <a:spLocks noGrp="1"/>
          </p:cNvSpPr>
          <p:nvPr>
            <p:ph type="title"/>
          </p:nvPr>
        </p:nvSpPr>
        <p:spPr>
          <a:xfrm>
            <a:off x="2634638" y="-126702"/>
            <a:ext cx="3938608" cy="868362"/>
          </a:xfrm>
        </p:spPr>
        <p:txBody>
          <a:bodyPr/>
          <a:lstStyle/>
          <a:p>
            <a:r>
              <a:rPr lang="en-US" sz="3600" dirty="0"/>
              <a:t>Backup Diagrams</a:t>
            </a:r>
            <a:endParaRPr lang="en-SE" sz="3600" dirty="0"/>
          </a:p>
        </p:txBody>
      </p:sp>
      <mc:AlternateContent xmlns:mc="http://schemas.openxmlformats.org/markup-compatibility/2006" xmlns:a14="http://schemas.microsoft.com/office/drawing/2010/main">
        <mc:Choice Requires="a14">
          <p:sp>
            <p:nvSpPr>
              <p:cNvPr id="64" name="Rectangle 63">
                <a:extLst>
                  <a:ext uri="{FF2B5EF4-FFF2-40B4-BE49-F238E27FC236}">
                    <a16:creationId xmlns:a16="http://schemas.microsoft.com/office/drawing/2014/main" id="{35AEBAFB-119D-43D2-8969-1FB62C4A2ECF}"/>
                  </a:ext>
                </a:extLst>
              </p:cNvPr>
              <p:cNvSpPr/>
              <p:nvPr/>
            </p:nvSpPr>
            <p:spPr>
              <a:xfrm>
                <a:off x="629416" y="6334963"/>
                <a:ext cx="3130521" cy="369332"/>
              </a:xfrm>
              <a:prstGeom prst="rect">
                <a:avLst/>
              </a:prstGeom>
            </p:spPr>
            <p:txBody>
              <a:bodyPr wrap="square">
                <a:spAutoFit/>
              </a:bodyPr>
              <a:lstStyle/>
              <a:p>
                <a:pPr lvl="0">
                  <a:spcAft>
                    <a:spcPts val="1600"/>
                  </a:spcAft>
                </a:pPr>
                <a:r>
                  <a:rPr lang="en" dirty="0"/>
                  <a:t>Bellman </a:t>
                </a:r>
                <a:r>
                  <a:rPr lang="en-US" altLang="zh-CN" dirty="0"/>
                  <a:t>Exp </a:t>
                </a:r>
                <a:r>
                  <a:rPr lang="en-US" altLang="zh-CN" dirty="0" err="1"/>
                  <a:t>Eqn</a:t>
                </a:r>
                <a:r>
                  <a:rPr lang="en-US" altLang="zh-CN" dirty="0"/>
                  <a:t> for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e>
                    </m:d>
                  </m:oMath>
                </a14:m>
                <a:endParaRPr lang="en" dirty="0"/>
              </a:p>
            </p:txBody>
          </p:sp>
        </mc:Choice>
        <mc:Fallback xmlns="">
          <p:sp>
            <p:nvSpPr>
              <p:cNvPr id="64" name="Rectangle 63">
                <a:extLst>
                  <a:ext uri="{FF2B5EF4-FFF2-40B4-BE49-F238E27FC236}">
                    <a16:creationId xmlns:a16="http://schemas.microsoft.com/office/drawing/2014/main" id="{35AEBAFB-119D-43D2-8969-1FB62C4A2ECF}"/>
                  </a:ext>
                </a:extLst>
              </p:cNvPr>
              <p:cNvSpPr>
                <a:spLocks noRot="1" noChangeAspect="1" noMove="1" noResize="1" noEditPoints="1" noAdjustHandles="1" noChangeArrowheads="1" noChangeShapeType="1" noTextEdit="1"/>
              </p:cNvSpPr>
              <p:nvPr/>
            </p:nvSpPr>
            <p:spPr>
              <a:xfrm>
                <a:off x="629416" y="6334963"/>
                <a:ext cx="3130521" cy="369332"/>
              </a:xfrm>
              <a:prstGeom prst="rect">
                <a:avLst/>
              </a:prstGeom>
              <a:blipFill>
                <a:blip r:embed="rId7"/>
                <a:stretch>
                  <a:fillRect l="-1556" t="-8197" b="-24590"/>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65" name="Rectangle 64">
                <a:extLst>
                  <a:ext uri="{FF2B5EF4-FFF2-40B4-BE49-F238E27FC236}">
                    <a16:creationId xmlns:a16="http://schemas.microsoft.com/office/drawing/2014/main" id="{62125AC2-DEC3-4B6F-9979-52940BE656C3}"/>
                  </a:ext>
                </a:extLst>
              </p:cNvPr>
              <p:cNvSpPr/>
              <p:nvPr/>
            </p:nvSpPr>
            <p:spPr>
              <a:xfrm>
                <a:off x="4638965" y="6336268"/>
                <a:ext cx="3125623" cy="369332"/>
              </a:xfrm>
              <a:prstGeom prst="rect">
                <a:avLst/>
              </a:prstGeom>
            </p:spPr>
            <p:txBody>
              <a:bodyPr wrap="square">
                <a:spAutoFit/>
              </a:bodyPr>
              <a:lstStyle/>
              <a:p>
                <a:pPr lvl="0">
                  <a:spcAft>
                    <a:spcPts val="1600"/>
                  </a:spcAft>
                </a:pPr>
                <a:r>
                  <a:rPr lang="en" dirty="0"/>
                  <a:t>Bellman </a:t>
                </a:r>
                <a:r>
                  <a:rPr lang="en-US" dirty="0" err="1"/>
                  <a:t>Opt</a:t>
                </a:r>
                <a:r>
                  <a:rPr lang="en-US" dirty="0"/>
                  <a:t> </a:t>
                </a:r>
                <a:r>
                  <a:rPr lang="en-US" dirty="0" err="1"/>
                  <a:t>Eqn</a:t>
                </a:r>
                <a:r>
                  <a:rPr lang="en-US" dirty="0"/>
                  <a:t> for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oMath>
                </a14:m>
                <a:endParaRPr lang="en" dirty="0"/>
              </a:p>
            </p:txBody>
          </p:sp>
        </mc:Choice>
        <mc:Fallback xmlns="">
          <p:sp>
            <p:nvSpPr>
              <p:cNvPr id="65" name="Rectangle 64">
                <a:extLst>
                  <a:ext uri="{FF2B5EF4-FFF2-40B4-BE49-F238E27FC236}">
                    <a16:creationId xmlns:a16="http://schemas.microsoft.com/office/drawing/2014/main" id="{62125AC2-DEC3-4B6F-9979-52940BE656C3}"/>
                  </a:ext>
                </a:extLst>
              </p:cNvPr>
              <p:cNvSpPr>
                <a:spLocks noRot="1" noChangeAspect="1" noMove="1" noResize="1" noEditPoints="1" noAdjustHandles="1" noChangeArrowheads="1" noChangeShapeType="1" noTextEdit="1"/>
              </p:cNvSpPr>
              <p:nvPr/>
            </p:nvSpPr>
            <p:spPr>
              <a:xfrm>
                <a:off x="4638965" y="6336268"/>
                <a:ext cx="3125623" cy="369332"/>
              </a:xfrm>
              <a:prstGeom prst="rect">
                <a:avLst/>
              </a:prstGeom>
              <a:blipFill>
                <a:blip r:embed="rId8"/>
                <a:stretch>
                  <a:fillRect l="-1754" t="-8197" b="-24590"/>
                </a:stretch>
              </a:blipFill>
            </p:spPr>
            <p:txBody>
              <a:bodyPr/>
              <a:lstStyle/>
              <a:p>
                <a:r>
                  <a:rPr lang="en-SE">
                    <a:noFill/>
                  </a:rPr>
                  <a:t> </a:t>
                </a:r>
              </a:p>
            </p:txBody>
          </p:sp>
        </mc:Fallback>
      </mc:AlternateContent>
      <p:grpSp>
        <p:nvGrpSpPr>
          <p:cNvPr id="66" name="Group 65">
            <a:extLst>
              <a:ext uri="{FF2B5EF4-FFF2-40B4-BE49-F238E27FC236}">
                <a16:creationId xmlns:a16="http://schemas.microsoft.com/office/drawing/2014/main" id="{CC13BFFF-CFE3-4215-82B1-04FBB7D7E932}"/>
              </a:ext>
            </a:extLst>
          </p:cNvPr>
          <p:cNvGrpSpPr/>
          <p:nvPr/>
        </p:nvGrpSpPr>
        <p:grpSpPr>
          <a:xfrm>
            <a:off x="221519" y="3855425"/>
            <a:ext cx="4032955" cy="2303863"/>
            <a:chOff x="628720" y="1091752"/>
            <a:chExt cx="4032955" cy="2303863"/>
          </a:xfrm>
        </p:grpSpPr>
        <p:grpSp>
          <p:nvGrpSpPr>
            <p:cNvPr id="67" name="Group 66">
              <a:extLst>
                <a:ext uri="{FF2B5EF4-FFF2-40B4-BE49-F238E27FC236}">
                  <a16:creationId xmlns:a16="http://schemas.microsoft.com/office/drawing/2014/main" id="{AD41A04F-DCB9-4E21-AC26-DB1AC9F99147}"/>
                </a:ext>
              </a:extLst>
            </p:cNvPr>
            <p:cNvGrpSpPr/>
            <p:nvPr/>
          </p:nvGrpSpPr>
          <p:grpSpPr>
            <a:xfrm>
              <a:off x="1117591" y="1120914"/>
              <a:ext cx="2549178" cy="2274701"/>
              <a:chOff x="1249126" y="1770917"/>
              <a:chExt cx="1998711" cy="1783504"/>
            </a:xfrm>
          </p:grpSpPr>
          <p:cxnSp>
            <p:nvCxnSpPr>
              <p:cNvPr id="74" name="Shape 457">
                <a:extLst>
                  <a:ext uri="{FF2B5EF4-FFF2-40B4-BE49-F238E27FC236}">
                    <a16:creationId xmlns:a16="http://schemas.microsoft.com/office/drawing/2014/main" id="{762CA011-A85C-40D7-AEC5-1C42BB676F88}"/>
                  </a:ext>
                </a:extLst>
              </p:cNvPr>
              <p:cNvCxnSpPr/>
              <p:nvPr/>
            </p:nvCxnSpPr>
            <p:spPr>
              <a:xfrm flipH="1">
                <a:off x="2482560" y="2623064"/>
                <a:ext cx="207976" cy="661920"/>
              </a:xfrm>
              <a:prstGeom prst="straightConnector1">
                <a:avLst/>
              </a:prstGeom>
              <a:noFill/>
              <a:ln w="25400" cap="flat" cmpd="sng">
                <a:solidFill>
                  <a:srgbClr val="52ADC8"/>
                </a:solidFill>
                <a:prstDash val="solid"/>
                <a:round/>
                <a:headEnd type="none" w="lg" len="lg"/>
                <a:tailEnd type="none" w="lg" len="lg"/>
              </a:ln>
            </p:spPr>
          </p:cxnSp>
          <p:sp>
            <p:nvSpPr>
              <p:cNvPr id="75" name="Shape 452">
                <a:extLst>
                  <a:ext uri="{FF2B5EF4-FFF2-40B4-BE49-F238E27FC236}">
                    <a16:creationId xmlns:a16="http://schemas.microsoft.com/office/drawing/2014/main" id="{0B29D6C9-4782-477A-A448-27441F6EE6AE}"/>
                  </a:ext>
                </a:extLst>
              </p:cNvPr>
              <p:cNvSpPr/>
              <p:nvPr/>
            </p:nvSpPr>
            <p:spPr>
              <a:xfrm>
                <a:off x="2123093" y="1770917"/>
                <a:ext cx="269437" cy="269437"/>
              </a:xfrm>
              <a:prstGeom prst="ellipse">
                <a:avLst/>
              </a:prstGeom>
              <a:solidFill>
                <a:srgbClr val="306C8D"/>
              </a:solidFill>
              <a:ln w="9525" cap="flat" cmpd="sng">
                <a:no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6" name="Shape 452">
                <a:extLst>
                  <a:ext uri="{FF2B5EF4-FFF2-40B4-BE49-F238E27FC236}">
                    <a16:creationId xmlns:a16="http://schemas.microsoft.com/office/drawing/2014/main" id="{C1124423-A61D-409A-A31F-8F8672AFA7D9}"/>
                  </a:ext>
                </a:extLst>
              </p:cNvPr>
              <p:cNvSpPr/>
              <p:nvPr/>
            </p:nvSpPr>
            <p:spPr>
              <a:xfrm>
                <a:off x="1249126" y="3284984"/>
                <a:ext cx="269437" cy="269437"/>
              </a:xfrm>
              <a:prstGeom prst="ellipse">
                <a:avLst/>
              </a:prstGeom>
              <a:solidFill>
                <a:srgbClr val="306C8D"/>
              </a:solidFill>
              <a:ln w="9525" cap="flat" cmpd="sng">
                <a:no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7" name="Shape 452">
                <a:extLst>
                  <a:ext uri="{FF2B5EF4-FFF2-40B4-BE49-F238E27FC236}">
                    <a16:creationId xmlns:a16="http://schemas.microsoft.com/office/drawing/2014/main" id="{17827C73-5A35-4021-9059-E99DEC17C718}"/>
                  </a:ext>
                </a:extLst>
              </p:cNvPr>
              <p:cNvSpPr/>
              <p:nvPr/>
            </p:nvSpPr>
            <p:spPr>
              <a:xfrm>
                <a:off x="2978400" y="3284984"/>
                <a:ext cx="269437" cy="269437"/>
              </a:xfrm>
              <a:prstGeom prst="ellipse">
                <a:avLst/>
              </a:prstGeom>
              <a:solidFill>
                <a:srgbClr val="306C8D"/>
              </a:solidFill>
              <a:ln w="9525" cap="flat" cmpd="sng">
                <a:no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cxnSp>
            <p:nvCxnSpPr>
              <p:cNvPr id="78" name="Shape 457">
                <a:extLst>
                  <a:ext uri="{FF2B5EF4-FFF2-40B4-BE49-F238E27FC236}">
                    <a16:creationId xmlns:a16="http://schemas.microsoft.com/office/drawing/2014/main" id="{C1B7766B-0B76-471E-B809-8C5CA9CAE87E}"/>
                  </a:ext>
                </a:extLst>
              </p:cNvPr>
              <p:cNvCxnSpPr/>
              <p:nvPr/>
            </p:nvCxnSpPr>
            <p:spPr>
              <a:xfrm>
                <a:off x="2353072" y="2000896"/>
                <a:ext cx="760047" cy="1284088"/>
              </a:xfrm>
              <a:prstGeom prst="straightConnector1">
                <a:avLst/>
              </a:prstGeom>
              <a:noFill/>
              <a:ln w="25400" cap="flat" cmpd="sng">
                <a:solidFill>
                  <a:srgbClr val="52ADC8"/>
                </a:solidFill>
                <a:prstDash val="solid"/>
                <a:round/>
                <a:headEnd type="none" w="lg" len="lg"/>
                <a:tailEnd type="none" w="lg" len="lg"/>
              </a:ln>
            </p:spPr>
          </p:cxnSp>
          <p:cxnSp>
            <p:nvCxnSpPr>
              <p:cNvPr id="79" name="Shape 457">
                <a:extLst>
                  <a:ext uri="{FF2B5EF4-FFF2-40B4-BE49-F238E27FC236}">
                    <a16:creationId xmlns:a16="http://schemas.microsoft.com/office/drawing/2014/main" id="{8C28BFB4-CB70-4BFE-B588-6CAD3E4F817C}"/>
                  </a:ext>
                </a:extLst>
              </p:cNvPr>
              <p:cNvCxnSpPr/>
              <p:nvPr/>
            </p:nvCxnSpPr>
            <p:spPr>
              <a:xfrm flipH="1">
                <a:off x="1383845" y="2000896"/>
                <a:ext cx="778706" cy="1284088"/>
              </a:xfrm>
              <a:prstGeom prst="straightConnector1">
                <a:avLst/>
              </a:prstGeom>
              <a:noFill/>
              <a:ln w="25400" cap="flat" cmpd="sng">
                <a:solidFill>
                  <a:srgbClr val="52ADC8"/>
                </a:solidFill>
                <a:prstDash val="solid"/>
                <a:round/>
                <a:headEnd type="none" w="lg" len="lg"/>
                <a:tailEnd type="none" w="lg" len="lg"/>
              </a:ln>
            </p:spPr>
          </p:cxnSp>
          <p:sp>
            <p:nvSpPr>
              <p:cNvPr id="80" name="Circle">
                <a:extLst>
                  <a:ext uri="{FF2B5EF4-FFF2-40B4-BE49-F238E27FC236}">
                    <a16:creationId xmlns:a16="http://schemas.microsoft.com/office/drawing/2014/main" id="{3A9385DD-E6A4-4A96-9A62-6A3BD51572EC}"/>
                  </a:ext>
                </a:extLst>
              </p:cNvPr>
              <p:cNvSpPr/>
              <p:nvPr/>
            </p:nvSpPr>
            <p:spPr>
              <a:xfrm>
                <a:off x="2509759" y="2471224"/>
                <a:ext cx="357768" cy="357768"/>
              </a:xfrm>
              <a:prstGeom prst="ellipse">
                <a:avLst/>
              </a:prstGeom>
              <a:solidFill>
                <a:srgbClr val="42997E"/>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cxnSp>
            <p:nvCxnSpPr>
              <p:cNvPr id="81" name="Shape 457">
                <a:extLst>
                  <a:ext uri="{FF2B5EF4-FFF2-40B4-BE49-F238E27FC236}">
                    <a16:creationId xmlns:a16="http://schemas.microsoft.com/office/drawing/2014/main" id="{B39A1D1D-7FA5-4CB9-BEF0-E4A620C440E3}"/>
                  </a:ext>
                </a:extLst>
              </p:cNvPr>
              <p:cNvCxnSpPr/>
              <p:nvPr/>
            </p:nvCxnSpPr>
            <p:spPr>
              <a:xfrm>
                <a:off x="1787729" y="2623064"/>
                <a:ext cx="244188" cy="661920"/>
              </a:xfrm>
              <a:prstGeom prst="straightConnector1">
                <a:avLst/>
              </a:prstGeom>
              <a:noFill/>
              <a:ln w="25400" cap="flat" cmpd="sng">
                <a:solidFill>
                  <a:srgbClr val="52ADC8"/>
                </a:solidFill>
                <a:prstDash val="solid"/>
                <a:round/>
                <a:headEnd type="none" w="lg" len="lg"/>
                <a:tailEnd type="none" w="lg" len="lg"/>
              </a:ln>
            </p:spPr>
          </p:cxnSp>
          <p:sp>
            <p:nvSpPr>
              <p:cNvPr id="82" name="Shape 452">
                <a:extLst>
                  <a:ext uri="{FF2B5EF4-FFF2-40B4-BE49-F238E27FC236}">
                    <a16:creationId xmlns:a16="http://schemas.microsoft.com/office/drawing/2014/main" id="{4136A908-3ACC-4B9A-A8A4-1E37EBC02104}"/>
                  </a:ext>
                </a:extLst>
              </p:cNvPr>
              <p:cNvSpPr/>
              <p:nvPr/>
            </p:nvSpPr>
            <p:spPr>
              <a:xfrm>
                <a:off x="1897198" y="3284984"/>
                <a:ext cx="269437" cy="269437"/>
              </a:xfrm>
              <a:prstGeom prst="ellipse">
                <a:avLst/>
              </a:prstGeom>
              <a:solidFill>
                <a:srgbClr val="306C8D"/>
              </a:solidFill>
              <a:ln w="9525" cap="flat" cmpd="sng">
                <a:no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83" name="Circle">
                <a:extLst>
                  <a:ext uri="{FF2B5EF4-FFF2-40B4-BE49-F238E27FC236}">
                    <a16:creationId xmlns:a16="http://schemas.microsoft.com/office/drawing/2014/main" id="{70AA30A3-0AC8-4CD0-84C5-32D29D7F107B}"/>
                  </a:ext>
                </a:extLst>
              </p:cNvPr>
              <p:cNvSpPr/>
              <p:nvPr/>
            </p:nvSpPr>
            <p:spPr>
              <a:xfrm>
                <a:off x="1627100" y="2471936"/>
                <a:ext cx="356344" cy="356344"/>
              </a:xfrm>
              <a:prstGeom prst="ellipse">
                <a:avLst/>
              </a:prstGeom>
              <a:solidFill>
                <a:srgbClr val="42997E"/>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84" name="Shape 452">
                <a:extLst>
                  <a:ext uri="{FF2B5EF4-FFF2-40B4-BE49-F238E27FC236}">
                    <a16:creationId xmlns:a16="http://schemas.microsoft.com/office/drawing/2014/main" id="{FA8189B9-95AB-4BD2-B0B0-F5C9A9CAC021}"/>
                  </a:ext>
                </a:extLst>
              </p:cNvPr>
              <p:cNvSpPr/>
              <p:nvPr/>
            </p:nvSpPr>
            <p:spPr>
              <a:xfrm>
                <a:off x="2347841" y="3284984"/>
                <a:ext cx="269437" cy="269437"/>
              </a:xfrm>
              <a:prstGeom prst="ellipse">
                <a:avLst/>
              </a:prstGeom>
              <a:solidFill>
                <a:srgbClr val="306C8D"/>
              </a:solidFill>
              <a:ln w="9525" cap="flat" cmpd="sng">
                <a:no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pic>
          <p:nvPicPr>
            <p:cNvPr id="68" name="Picture 67">
              <a:extLst>
                <a:ext uri="{FF2B5EF4-FFF2-40B4-BE49-F238E27FC236}">
                  <a16:creationId xmlns:a16="http://schemas.microsoft.com/office/drawing/2014/main" id="{414F2644-D05E-4AD3-90EE-CA5D500834B2}"/>
                </a:ext>
              </a:extLst>
            </p:cNvPr>
            <p:cNvPicPr>
              <a:picLocks noChangeAspect="1"/>
            </p:cNvPicPr>
            <p:nvPr/>
          </p:nvPicPr>
          <p:blipFill>
            <a:blip r:embed="rId9"/>
            <a:stretch>
              <a:fillRect/>
            </a:stretch>
          </p:blipFill>
          <p:spPr>
            <a:xfrm>
              <a:off x="1889048" y="1626881"/>
              <a:ext cx="165100" cy="165100"/>
            </a:xfrm>
            <a:prstGeom prst="rect">
              <a:avLst/>
            </a:prstGeom>
          </p:spPr>
        </p:pic>
        <p:pic>
          <p:nvPicPr>
            <p:cNvPr id="69" name="Picture 68">
              <a:extLst>
                <a:ext uri="{FF2B5EF4-FFF2-40B4-BE49-F238E27FC236}">
                  <a16:creationId xmlns:a16="http://schemas.microsoft.com/office/drawing/2014/main" id="{356C66DD-3268-4F21-BE1A-5EA8947EF948}"/>
                </a:ext>
              </a:extLst>
            </p:cNvPr>
            <p:cNvPicPr>
              <a:picLocks noChangeAspect="1"/>
            </p:cNvPicPr>
            <p:nvPr/>
          </p:nvPicPr>
          <p:blipFill>
            <a:blip r:embed="rId10"/>
            <a:stretch>
              <a:fillRect/>
            </a:stretch>
          </p:blipFill>
          <p:spPr>
            <a:xfrm>
              <a:off x="1296540" y="2031070"/>
              <a:ext cx="241300" cy="304800"/>
            </a:xfrm>
            <a:prstGeom prst="rect">
              <a:avLst/>
            </a:prstGeom>
          </p:spPr>
        </p:pic>
        <p:pic>
          <p:nvPicPr>
            <p:cNvPr id="70" name="Picture 69">
              <a:extLst>
                <a:ext uri="{FF2B5EF4-FFF2-40B4-BE49-F238E27FC236}">
                  <a16:creationId xmlns:a16="http://schemas.microsoft.com/office/drawing/2014/main" id="{30B71276-EAE7-4B92-BED3-7C1A0CD66824}"/>
                </a:ext>
              </a:extLst>
            </p:cNvPr>
            <p:cNvPicPr>
              <a:picLocks noChangeAspect="1"/>
            </p:cNvPicPr>
            <p:nvPr/>
          </p:nvPicPr>
          <p:blipFill>
            <a:blip r:embed="rId11"/>
            <a:stretch>
              <a:fillRect/>
            </a:stretch>
          </p:blipFill>
          <p:spPr>
            <a:xfrm>
              <a:off x="628720" y="2742271"/>
              <a:ext cx="626679" cy="336550"/>
            </a:xfrm>
            <a:prstGeom prst="rect">
              <a:avLst/>
            </a:prstGeom>
          </p:spPr>
        </p:pic>
        <p:pic>
          <p:nvPicPr>
            <p:cNvPr id="71" name="Picture 70">
              <a:extLst>
                <a:ext uri="{FF2B5EF4-FFF2-40B4-BE49-F238E27FC236}">
                  <a16:creationId xmlns:a16="http://schemas.microsoft.com/office/drawing/2014/main" id="{4024DE0F-6B79-4C2B-8655-3A96C13FCB93}"/>
                </a:ext>
              </a:extLst>
            </p:cNvPr>
            <p:cNvPicPr>
              <a:picLocks noChangeAspect="1"/>
            </p:cNvPicPr>
            <p:nvPr/>
          </p:nvPicPr>
          <p:blipFill>
            <a:blip r:embed="rId12"/>
            <a:stretch>
              <a:fillRect/>
            </a:stretch>
          </p:blipFill>
          <p:spPr>
            <a:xfrm>
              <a:off x="1688223" y="1221004"/>
              <a:ext cx="495300" cy="241300"/>
            </a:xfrm>
            <a:prstGeom prst="rect">
              <a:avLst/>
            </a:prstGeom>
          </p:spPr>
        </p:pic>
        <p:pic>
          <p:nvPicPr>
            <p:cNvPr id="72" name="Picture 71">
              <a:extLst>
                <a:ext uri="{FF2B5EF4-FFF2-40B4-BE49-F238E27FC236}">
                  <a16:creationId xmlns:a16="http://schemas.microsoft.com/office/drawing/2014/main" id="{E85E1F9B-87D8-4A0E-977A-F0EDE5549E0B}"/>
                </a:ext>
              </a:extLst>
            </p:cNvPr>
            <p:cNvPicPr>
              <a:picLocks noChangeAspect="1"/>
            </p:cNvPicPr>
            <p:nvPr/>
          </p:nvPicPr>
          <p:blipFill>
            <a:blip r:embed="rId13"/>
            <a:stretch>
              <a:fillRect/>
            </a:stretch>
          </p:blipFill>
          <p:spPr>
            <a:xfrm>
              <a:off x="2673372" y="1091752"/>
              <a:ext cx="1092200" cy="368300"/>
            </a:xfrm>
            <a:prstGeom prst="rect">
              <a:avLst/>
            </a:prstGeom>
          </p:spPr>
        </p:pic>
        <p:pic>
          <p:nvPicPr>
            <p:cNvPr id="73" name="Picture 72">
              <a:extLst>
                <a:ext uri="{FF2B5EF4-FFF2-40B4-BE49-F238E27FC236}">
                  <a16:creationId xmlns:a16="http://schemas.microsoft.com/office/drawing/2014/main" id="{92EE4C77-1F5C-4C40-9B3B-D96A7CBB9B64}"/>
                </a:ext>
              </a:extLst>
            </p:cNvPr>
            <p:cNvPicPr>
              <a:picLocks noChangeAspect="1"/>
            </p:cNvPicPr>
            <p:nvPr/>
          </p:nvPicPr>
          <p:blipFill>
            <a:blip r:embed="rId14"/>
            <a:stretch>
              <a:fillRect/>
            </a:stretch>
          </p:blipFill>
          <p:spPr>
            <a:xfrm>
              <a:off x="3455695" y="2677879"/>
              <a:ext cx="1205980" cy="354700"/>
            </a:xfrm>
            <a:prstGeom prst="rect">
              <a:avLst/>
            </a:prstGeom>
          </p:spPr>
        </p:pic>
      </p:grpSp>
      <p:grpSp>
        <p:nvGrpSpPr>
          <p:cNvPr id="85" name="Group 84">
            <a:extLst>
              <a:ext uri="{FF2B5EF4-FFF2-40B4-BE49-F238E27FC236}">
                <a16:creationId xmlns:a16="http://schemas.microsoft.com/office/drawing/2014/main" id="{43619C28-0E10-483C-A2CD-F29A3591ADA4}"/>
              </a:ext>
            </a:extLst>
          </p:cNvPr>
          <p:cNvGrpSpPr/>
          <p:nvPr/>
        </p:nvGrpSpPr>
        <p:grpSpPr>
          <a:xfrm>
            <a:off x="4398891" y="3891185"/>
            <a:ext cx="2919365" cy="2274701"/>
            <a:chOff x="747404" y="1120914"/>
            <a:chExt cx="2919365" cy="2274701"/>
          </a:xfrm>
        </p:grpSpPr>
        <p:grpSp>
          <p:nvGrpSpPr>
            <p:cNvPr id="86" name="Group 85">
              <a:extLst>
                <a:ext uri="{FF2B5EF4-FFF2-40B4-BE49-F238E27FC236}">
                  <a16:creationId xmlns:a16="http://schemas.microsoft.com/office/drawing/2014/main" id="{B53DE6EF-45D5-466A-9C31-F51363C0BBFE}"/>
                </a:ext>
              </a:extLst>
            </p:cNvPr>
            <p:cNvGrpSpPr/>
            <p:nvPr/>
          </p:nvGrpSpPr>
          <p:grpSpPr>
            <a:xfrm>
              <a:off x="1117591" y="1120914"/>
              <a:ext cx="2549178" cy="2274701"/>
              <a:chOff x="1249126" y="1770917"/>
              <a:chExt cx="1998711" cy="1783504"/>
            </a:xfrm>
          </p:grpSpPr>
          <p:cxnSp>
            <p:nvCxnSpPr>
              <p:cNvPr id="91" name="Shape 457">
                <a:extLst>
                  <a:ext uri="{FF2B5EF4-FFF2-40B4-BE49-F238E27FC236}">
                    <a16:creationId xmlns:a16="http://schemas.microsoft.com/office/drawing/2014/main" id="{ADBDBAE8-59AD-43BA-82BF-A8B6C2CCC98E}"/>
                  </a:ext>
                </a:extLst>
              </p:cNvPr>
              <p:cNvCxnSpPr/>
              <p:nvPr/>
            </p:nvCxnSpPr>
            <p:spPr>
              <a:xfrm flipH="1">
                <a:off x="2482560" y="2623064"/>
                <a:ext cx="207976" cy="661920"/>
              </a:xfrm>
              <a:prstGeom prst="straightConnector1">
                <a:avLst/>
              </a:prstGeom>
              <a:noFill/>
              <a:ln w="25400" cap="flat" cmpd="sng">
                <a:solidFill>
                  <a:srgbClr val="52ADC8"/>
                </a:solidFill>
                <a:prstDash val="solid"/>
                <a:round/>
                <a:headEnd type="none" w="lg" len="lg"/>
                <a:tailEnd type="none" w="lg" len="lg"/>
              </a:ln>
            </p:spPr>
          </p:cxnSp>
          <p:sp>
            <p:nvSpPr>
              <p:cNvPr id="92" name="Shape 452">
                <a:extLst>
                  <a:ext uri="{FF2B5EF4-FFF2-40B4-BE49-F238E27FC236}">
                    <a16:creationId xmlns:a16="http://schemas.microsoft.com/office/drawing/2014/main" id="{2E0A8FC4-19B4-46B9-B0BD-DDBD87FECFAE}"/>
                  </a:ext>
                </a:extLst>
              </p:cNvPr>
              <p:cNvSpPr/>
              <p:nvPr/>
            </p:nvSpPr>
            <p:spPr>
              <a:xfrm>
                <a:off x="2123093" y="1770917"/>
                <a:ext cx="269437" cy="269437"/>
              </a:xfrm>
              <a:prstGeom prst="ellipse">
                <a:avLst/>
              </a:prstGeom>
              <a:solidFill>
                <a:srgbClr val="306C8D"/>
              </a:solidFill>
              <a:ln w="9525" cap="flat" cmpd="sng">
                <a:no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93" name="Shape 452">
                <a:extLst>
                  <a:ext uri="{FF2B5EF4-FFF2-40B4-BE49-F238E27FC236}">
                    <a16:creationId xmlns:a16="http://schemas.microsoft.com/office/drawing/2014/main" id="{3E225BC9-CB2B-4E97-B3F5-1F94EABAC89C}"/>
                  </a:ext>
                </a:extLst>
              </p:cNvPr>
              <p:cNvSpPr/>
              <p:nvPr/>
            </p:nvSpPr>
            <p:spPr>
              <a:xfrm>
                <a:off x="1249126" y="3284984"/>
                <a:ext cx="269437" cy="269437"/>
              </a:xfrm>
              <a:prstGeom prst="ellipse">
                <a:avLst/>
              </a:prstGeom>
              <a:solidFill>
                <a:srgbClr val="306C8D"/>
              </a:solidFill>
              <a:ln w="9525" cap="flat" cmpd="sng">
                <a:no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94" name="Shape 452">
                <a:extLst>
                  <a:ext uri="{FF2B5EF4-FFF2-40B4-BE49-F238E27FC236}">
                    <a16:creationId xmlns:a16="http://schemas.microsoft.com/office/drawing/2014/main" id="{86BF5117-2962-479F-B3D3-64B3F5D38E74}"/>
                  </a:ext>
                </a:extLst>
              </p:cNvPr>
              <p:cNvSpPr/>
              <p:nvPr/>
            </p:nvSpPr>
            <p:spPr>
              <a:xfrm>
                <a:off x="2978400" y="3284984"/>
                <a:ext cx="269437" cy="269437"/>
              </a:xfrm>
              <a:prstGeom prst="ellipse">
                <a:avLst/>
              </a:prstGeom>
              <a:solidFill>
                <a:srgbClr val="306C8D"/>
              </a:solidFill>
              <a:ln w="9525" cap="flat" cmpd="sng">
                <a:no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cxnSp>
            <p:nvCxnSpPr>
              <p:cNvPr id="95" name="Shape 457">
                <a:extLst>
                  <a:ext uri="{FF2B5EF4-FFF2-40B4-BE49-F238E27FC236}">
                    <a16:creationId xmlns:a16="http://schemas.microsoft.com/office/drawing/2014/main" id="{F1CE0072-04F7-42DB-8719-27D01A54D10C}"/>
                  </a:ext>
                </a:extLst>
              </p:cNvPr>
              <p:cNvCxnSpPr/>
              <p:nvPr/>
            </p:nvCxnSpPr>
            <p:spPr>
              <a:xfrm>
                <a:off x="2353072" y="2000896"/>
                <a:ext cx="760047" cy="1284088"/>
              </a:xfrm>
              <a:prstGeom prst="straightConnector1">
                <a:avLst/>
              </a:prstGeom>
              <a:noFill/>
              <a:ln w="25400" cap="flat" cmpd="sng">
                <a:solidFill>
                  <a:srgbClr val="52ADC8"/>
                </a:solidFill>
                <a:prstDash val="solid"/>
                <a:round/>
                <a:headEnd type="none" w="lg" len="lg"/>
                <a:tailEnd type="none" w="lg" len="lg"/>
              </a:ln>
            </p:spPr>
          </p:cxnSp>
          <p:cxnSp>
            <p:nvCxnSpPr>
              <p:cNvPr id="96" name="Shape 457">
                <a:extLst>
                  <a:ext uri="{FF2B5EF4-FFF2-40B4-BE49-F238E27FC236}">
                    <a16:creationId xmlns:a16="http://schemas.microsoft.com/office/drawing/2014/main" id="{8E2BF20D-2565-49F3-B008-7F4AB1E821CF}"/>
                  </a:ext>
                </a:extLst>
              </p:cNvPr>
              <p:cNvCxnSpPr/>
              <p:nvPr/>
            </p:nvCxnSpPr>
            <p:spPr>
              <a:xfrm flipH="1">
                <a:off x="1383845" y="2000896"/>
                <a:ext cx="778706" cy="1284088"/>
              </a:xfrm>
              <a:prstGeom prst="straightConnector1">
                <a:avLst/>
              </a:prstGeom>
              <a:noFill/>
              <a:ln w="25400" cap="flat" cmpd="sng">
                <a:solidFill>
                  <a:srgbClr val="52ADC8"/>
                </a:solidFill>
                <a:prstDash val="solid"/>
                <a:round/>
                <a:headEnd type="none" w="lg" len="lg"/>
                <a:tailEnd type="none" w="lg" len="lg"/>
              </a:ln>
            </p:spPr>
          </p:cxnSp>
          <p:sp>
            <p:nvSpPr>
              <p:cNvPr id="97" name="Circle">
                <a:extLst>
                  <a:ext uri="{FF2B5EF4-FFF2-40B4-BE49-F238E27FC236}">
                    <a16:creationId xmlns:a16="http://schemas.microsoft.com/office/drawing/2014/main" id="{F5D3D366-54EA-4450-934D-6B711F461D29}"/>
                  </a:ext>
                </a:extLst>
              </p:cNvPr>
              <p:cNvSpPr/>
              <p:nvPr/>
            </p:nvSpPr>
            <p:spPr>
              <a:xfrm>
                <a:off x="2509759" y="2471224"/>
                <a:ext cx="357768" cy="357768"/>
              </a:xfrm>
              <a:prstGeom prst="ellipse">
                <a:avLst/>
              </a:prstGeom>
              <a:solidFill>
                <a:srgbClr val="42997E"/>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cxnSp>
            <p:nvCxnSpPr>
              <p:cNvPr id="98" name="Shape 457">
                <a:extLst>
                  <a:ext uri="{FF2B5EF4-FFF2-40B4-BE49-F238E27FC236}">
                    <a16:creationId xmlns:a16="http://schemas.microsoft.com/office/drawing/2014/main" id="{2F7CC47A-47B4-494E-BB40-F6A7FF22DB8B}"/>
                  </a:ext>
                </a:extLst>
              </p:cNvPr>
              <p:cNvCxnSpPr/>
              <p:nvPr/>
            </p:nvCxnSpPr>
            <p:spPr>
              <a:xfrm>
                <a:off x="1787729" y="2623064"/>
                <a:ext cx="244188" cy="661920"/>
              </a:xfrm>
              <a:prstGeom prst="straightConnector1">
                <a:avLst/>
              </a:prstGeom>
              <a:noFill/>
              <a:ln w="25400" cap="flat" cmpd="sng">
                <a:solidFill>
                  <a:srgbClr val="52ADC8"/>
                </a:solidFill>
                <a:prstDash val="solid"/>
                <a:round/>
                <a:headEnd type="none" w="lg" len="lg"/>
                <a:tailEnd type="none" w="lg" len="lg"/>
              </a:ln>
            </p:spPr>
          </p:cxnSp>
          <p:sp>
            <p:nvSpPr>
              <p:cNvPr id="99" name="Shape 452">
                <a:extLst>
                  <a:ext uri="{FF2B5EF4-FFF2-40B4-BE49-F238E27FC236}">
                    <a16:creationId xmlns:a16="http://schemas.microsoft.com/office/drawing/2014/main" id="{E4A189FE-AE8F-4774-9340-F47262C2A428}"/>
                  </a:ext>
                </a:extLst>
              </p:cNvPr>
              <p:cNvSpPr/>
              <p:nvPr/>
            </p:nvSpPr>
            <p:spPr>
              <a:xfrm>
                <a:off x="1897198" y="3284984"/>
                <a:ext cx="269437" cy="269437"/>
              </a:xfrm>
              <a:prstGeom prst="ellipse">
                <a:avLst/>
              </a:prstGeom>
              <a:solidFill>
                <a:srgbClr val="306C8D"/>
              </a:solidFill>
              <a:ln w="9525" cap="flat" cmpd="sng">
                <a:no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00" name="Circle">
                <a:extLst>
                  <a:ext uri="{FF2B5EF4-FFF2-40B4-BE49-F238E27FC236}">
                    <a16:creationId xmlns:a16="http://schemas.microsoft.com/office/drawing/2014/main" id="{6309B4A0-D1AA-4A8E-81E0-045228F2624C}"/>
                  </a:ext>
                </a:extLst>
              </p:cNvPr>
              <p:cNvSpPr/>
              <p:nvPr/>
            </p:nvSpPr>
            <p:spPr>
              <a:xfrm>
                <a:off x="1627100" y="2471936"/>
                <a:ext cx="356344" cy="356344"/>
              </a:xfrm>
              <a:prstGeom prst="ellipse">
                <a:avLst/>
              </a:prstGeom>
              <a:solidFill>
                <a:srgbClr val="42997E"/>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01" name="Shape 452">
                <a:extLst>
                  <a:ext uri="{FF2B5EF4-FFF2-40B4-BE49-F238E27FC236}">
                    <a16:creationId xmlns:a16="http://schemas.microsoft.com/office/drawing/2014/main" id="{1AF56AA0-574D-40D5-B26C-FB48EAB4CEFE}"/>
                  </a:ext>
                </a:extLst>
              </p:cNvPr>
              <p:cNvSpPr/>
              <p:nvPr/>
            </p:nvSpPr>
            <p:spPr>
              <a:xfrm>
                <a:off x="2347841" y="3284984"/>
                <a:ext cx="269437" cy="269437"/>
              </a:xfrm>
              <a:prstGeom prst="ellipse">
                <a:avLst/>
              </a:prstGeom>
              <a:solidFill>
                <a:srgbClr val="306C8D"/>
              </a:solidFill>
              <a:ln w="9525" cap="flat" cmpd="sng">
                <a:no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pic>
          <p:nvPicPr>
            <p:cNvPr id="87" name="Picture 86">
              <a:extLst>
                <a:ext uri="{FF2B5EF4-FFF2-40B4-BE49-F238E27FC236}">
                  <a16:creationId xmlns:a16="http://schemas.microsoft.com/office/drawing/2014/main" id="{920AC11A-3337-49BB-911F-864D55307D0F}"/>
                </a:ext>
              </a:extLst>
            </p:cNvPr>
            <p:cNvPicPr>
              <a:picLocks noChangeAspect="1"/>
            </p:cNvPicPr>
            <p:nvPr/>
          </p:nvPicPr>
          <p:blipFill>
            <a:blip r:embed="rId9"/>
            <a:stretch>
              <a:fillRect/>
            </a:stretch>
          </p:blipFill>
          <p:spPr>
            <a:xfrm>
              <a:off x="1889048" y="1626881"/>
              <a:ext cx="165100" cy="165100"/>
            </a:xfrm>
            <a:prstGeom prst="rect">
              <a:avLst/>
            </a:prstGeom>
          </p:spPr>
        </p:pic>
        <p:pic>
          <p:nvPicPr>
            <p:cNvPr id="88" name="Picture 87">
              <a:extLst>
                <a:ext uri="{FF2B5EF4-FFF2-40B4-BE49-F238E27FC236}">
                  <a16:creationId xmlns:a16="http://schemas.microsoft.com/office/drawing/2014/main" id="{DEACA3E8-639B-478E-B4A0-20932A3D104D}"/>
                </a:ext>
              </a:extLst>
            </p:cNvPr>
            <p:cNvPicPr>
              <a:picLocks noChangeAspect="1"/>
            </p:cNvPicPr>
            <p:nvPr/>
          </p:nvPicPr>
          <p:blipFill>
            <a:blip r:embed="rId10"/>
            <a:stretch>
              <a:fillRect/>
            </a:stretch>
          </p:blipFill>
          <p:spPr>
            <a:xfrm>
              <a:off x="1296540" y="2031070"/>
              <a:ext cx="241300" cy="304800"/>
            </a:xfrm>
            <a:prstGeom prst="rect">
              <a:avLst/>
            </a:prstGeom>
          </p:spPr>
        </p:pic>
        <p:pic>
          <p:nvPicPr>
            <p:cNvPr id="89" name="Picture 88">
              <a:extLst>
                <a:ext uri="{FF2B5EF4-FFF2-40B4-BE49-F238E27FC236}">
                  <a16:creationId xmlns:a16="http://schemas.microsoft.com/office/drawing/2014/main" id="{6627AEAE-3E75-4DAA-BDA1-7353B1ECB675}"/>
                </a:ext>
              </a:extLst>
            </p:cNvPr>
            <p:cNvPicPr>
              <a:picLocks noChangeAspect="1"/>
            </p:cNvPicPr>
            <p:nvPr/>
          </p:nvPicPr>
          <p:blipFill>
            <a:blip r:embed="rId11"/>
            <a:stretch>
              <a:fillRect/>
            </a:stretch>
          </p:blipFill>
          <p:spPr>
            <a:xfrm>
              <a:off x="747404" y="2743611"/>
              <a:ext cx="626679" cy="336550"/>
            </a:xfrm>
            <a:prstGeom prst="rect">
              <a:avLst/>
            </a:prstGeom>
          </p:spPr>
        </p:pic>
        <p:pic>
          <p:nvPicPr>
            <p:cNvPr id="90" name="Picture 89">
              <a:extLst>
                <a:ext uri="{FF2B5EF4-FFF2-40B4-BE49-F238E27FC236}">
                  <a16:creationId xmlns:a16="http://schemas.microsoft.com/office/drawing/2014/main" id="{7B9607CA-7B34-4B44-A9DE-0CD179126E06}"/>
                </a:ext>
              </a:extLst>
            </p:cNvPr>
            <p:cNvPicPr>
              <a:picLocks noChangeAspect="1"/>
            </p:cNvPicPr>
            <p:nvPr/>
          </p:nvPicPr>
          <p:blipFill>
            <a:blip r:embed="rId12"/>
            <a:stretch>
              <a:fillRect/>
            </a:stretch>
          </p:blipFill>
          <p:spPr>
            <a:xfrm>
              <a:off x="1688223" y="1221004"/>
              <a:ext cx="495300" cy="241300"/>
            </a:xfrm>
            <a:prstGeom prst="rect">
              <a:avLst/>
            </a:prstGeom>
          </p:spPr>
        </p:pic>
      </p:grpSp>
      <p:pic>
        <p:nvPicPr>
          <p:cNvPr id="102" name="Picture 101">
            <a:extLst>
              <a:ext uri="{FF2B5EF4-FFF2-40B4-BE49-F238E27FC236}">
                <a16:creationId xmlns:a16="http://schemas.microsoft.com/office/drawing/2014/main" id="{F065761D-8DB2-4C1D-95C2-69B10F67C33D}"/>
              </a:ext>
            </a:extLst>
          </p:cNvPr>
          <p:cNvPicPr>
            <a:picLocks noChangeAspect="1"/>
          </p:cNvPicPr>
          <p:nvPr/>
        </p:nvPicPr>
        <p:blipFill>
          <a:blip r:embed="rId15"/>
          <a:stretch>
            <a:fillRect/>
          </a:stretch>
        </p:blipFill>
        <p:spPr>
          <a:xfrm>
            <a:off x="7196520" y="5475022"/>
            <a:ext cx="1224907" cy="367472"/>
          </a:xfrm>
          <a:prstGeom prst="rect">
            <a:avLst/>
          </a:prstGeom>
        </p:spPr>
      </p:pic>
      <p:pic>
        <p:nvPicPr>
          <p:cNvPr id="103" name="Picture 102">
            <a:extLst>
              <a:ext uri="{FF2B5EF4-FFF2-40B4-BE49-F238E27FC236}">
                <a16:creationId xmlns:a16="http://schemas.microsoft.com/office/drawing/2014/main" id="{A088EC83-2233-491B-A7D9-797EABCEF8D6}"/>
              </a:ext>
            </a:extLst>
          </p:cNvPr>
          <p:cNvPicPr>
            <a:picLocks noChangeAspect="1"/>
          </p:cNvPicPr>
          <p:nvPr/>
        </p:nvPicPr>
        <p:blipFill>
          <a:blip r:embed="rId16"/>
          <a:stretch>
            <a:fillRect/>
          </a:stretch>
        </p:blipFill>
        <p:spPr>
          <a:xfrm>
            <a:off x="6276123" y="3853694"/>
            <a:ext cx="1066800" cy="368300"/>
          </a:xfrm>
          <a:prstGeom prst="rect">
            <a:avLst/>
          </a:prstGeom>
        </p:spPr>
      </p:pic>
      <p:sp>
        <p:nvSpPr>
          <p:cNvPr id="104" name="TextBox 103">
            <a:extLst>
              <a:ext uri="{FF2B5EF4-FFF2-40B4-BE49-F238E27FC236}">
                <a16:creationId xmlns:a16="http://schemas.microsoft.com/office/drawing/2014/main" id="{DB0E5EC6-9F5C-493D-AFB4-84C96E93E3F1}"/>
              </a:ext>
            </a:extLst>
          </p:cNvPr>
          <p:cNvSpPr txBox="1"/>
          <p:nvPr/>
        </p:nvSpPr>
        <p:spPr>
          <a:xfrm>
            <a:off x="6378699" y="5482890"/>
            <a:ext cx="732893" cy="461665"/>
          </a:xfrm>
          <a:prstGeom prst="rect">
            <a:avLst/>
          </a:prstGeom>
          <a:noFill/>
        </p:spPr>
        <p:txBody>
          <a:bodyPr wrap="none" rtlCol="0">
            <a:spAutoFit/>
          </a:bodyPr>
          <a:lstStyle/>
          <a:p>
            <a:r>
              <a:rPr lang="en-US" sz="2400">
                <a:solidFill>
                  <a:srgbClr val="42997E"/>
                </a:solidFill>
              </a:rPr>
              <a:t>max</a:t>
            </a:r>
          </a:p>
        </p:txBody>
      </p:sp>
      <p:sp>
        <p:nvSpPr>
          <p:cNvPr id="105" name="TextBox 104">
            <a:extLst>
              <a:ext uri="{FF2B5EF4-FFF2-40B4-BE49-F238E27FC236}">
                <a16:creationId xmlns:a16="http://schemas.microsoft.com/office/drawing/2014/main" id="{8FD84E21-8207-44AE-BDB1-E203C4927D90}"/>
              </a:ext>
            </a:extLst>
          </p:cNvPr>
          <p:cNvSpPr txBox="1"/>
          <p:nvPr/>
        </p:nvSpPr>
        <p:spPr>
          <a:xfrm>
            <a:off x="4988477" y="5482890"/>
            <a:ext cx="732893" cy="461665"/>
          </a:xfrm>
          <a:prstGeom prst="rect">
            <a:avLst/>
          </a:prstGeom>
          <a:noFill/>
        </p:spPr>
        <p:txBody>
          <a:bodyPr wrap="none" rtlCol="0">
            <a:spAutoFit/>
          </a:bodyPr>
          <a:lstStyle/>
          <a:p>
            <a:r>
              <a:rPr lang="en-US" sz="2400">
                <a:solidFill>
                  <a:srgbClr val="42997E"/>
                </a:solidFill>
              </a:rPr>
              <a:t>max</a:t>
            </a:r>
          </a:p>
        </p:txBody>
      </p:sp>
      <p:cxnSp>
        <p:nvCxnSpPr>
          <p:cNvPr id="108" name="Shape 457">
            <a:extLst>
              <a:ext uri="{FF2B5EF4-FFF2-40B4-BE49-F238E27FC236}">
                <a16:creationId xmlns:a16="http://schemas.microsoft.com/office/drawing/2014/main" id="{4C7C9C8D-A7DE-4A09-B846-CF5DB277209E}"/>
              </a:ext>
            </a:extLst>
          </p:cNvPr>
          <p:cNvCxnSpPr/>
          <p:nvPr/>
        </p:nvCxnSpPr>
        <p:spPr>
          <a:xfrm>
            <a:off x="5082933" y="5581886"/>
            <a:ext cx="600517" cy="0"/>
          </a:xfrm>
          <a:prstGeom prst="straightConnector1">
            <a:avLst/>
          </a:prstGeom>
          <a:noFill/>
          <a:ln w="25400" cap="flat" cmpd="sng">
            <a:solidFill>
              <a:srgbClr val="52ADC8"/>
            </a:solidFill>
            <a:prstDash val="solid"/>
            <a:round/>
            <a:headEnd type="none" w="lg" len="lg"/>
            <a:tailEnd type="none" w="lg" len="lg"/>
          </a:ln>
        </p:spPr>
      </p:cxnSp>
      <p:cxnSp>
        <p:nvCxnSpPr>
          <p:cNvPr id="109" name="Shape 457">
            <a:extLst>
              <a:ext uri="{FF2B5EF4-FFF2-40B4-BE49-F238E27FC236}">
                <a16:creationId xmlns:a16="http://schemas.microsoft.com/office/drawing/2014/main" id="{FF2404CF-43F6-4C66-991E-F25A336EC1D1}"/>
              </a:ext>
            </a:extLst>
          </p:cNvPr>
          <p:cNvCxnSpPr/>
          <p:nvPr/>
        </p:nvCxnSpPr>
        <p:spPr>
          <a:xfrm>
            <a:off x="6413045" y="5581886"/>
            <a:ext cx="600517" cy="0"/>
          </a:xfrm>
          <a:prstGeom prst="straightConnector1">
            <a:avLst/>
          </a:prstGeom>
          <a:noFill/>
          <a:ln w="25400" cap="flat" cmpd="sng">
            <a:solidFill>
              <a:srgbClr val="52ADC8"/>
            </a:solidFill>
            <a:prstDash val="solid"/>
            <a:round/>
            <a:headEnd type="none" w="lg" len="lg"/>
            <a:tailEnd type="none" w="lg" len="lg"/>
          </a:ln>
        </p:spPr>
      </p:cxnSp>
      <p:grpSp>
        <p:nvGrpSpPr>
          <p:cNvPr id="110" name="Group 109">
            <a:extLst>
              <a:ext uri="{FF2B5EF4-FFF2-40B4-BE49-F238E27FC236}">
                <a16:creationId xmlns:a16="http://schemas.microsoft.com/office/drawing/2014/main" id="{8AFE93E1-F077-46EE-9E58-E446F032E6E7}"/>
              </a:ext>
            </a:extLst>
          </p:cNvPr>
          <p:cNvGrpSpPr/>
          <p:nvPr/>
        </p:nvGrpSpPr>
        <p:grpSpPr>
          <a:xfrm>
            <a:off x="259932" y="733686"/>
            <a:ext cx="3975712" cy="2345060"/>
            <a:chOff x="3046024" y="3420644"/>
            <a:chExt cx="3975712" cy="2345060"/>
          </a:xfrm>
        </p:grpSpPr>
        <p:grpSp>
          <p:nvGrpSpPr>
            <p:cNvPr id="111" name="Group 110">
              <a:extLst>
                <a:ext uri="{FF2B5EF4-FFF2-40B4-BE49-F238E27FC236}">
                  <a16:creationId xmlns:a16="http://schemas.microsoft.com/office/drawing/2014/main" id="{4110455D-9FF5-4345-B62B-3484AF80A015}"/>
                </a:ext>
              </a:extLst>
            </p:cNvPr>
            <p:cNvGrpSpPr/>
            <p:nvPr/>
          </p:nvGrpSpPr>
          <p:grpSpPr>
            <a:xfrm>
              <a:off x="3590310" y="3782138"/>
              <a:ext cx="2205538" cy="1637741"/>
              <a:chOff x="1383844" y="2000897"/>
              <a:chExt cx="1729276" cy="1284089"/>
            </a:xfrm>
          </p:grpSpPr>
          <p:cxnSp>
            <p:nvCxnSpPr>
              <p:cNvPr id="118" name="Shape 457">
                <a:extLst>
                  <a:ext uri="{FF2B5EF4-FFF2-40B4-BE49-F238E27FC236}">
                    <a16:creationId xmlns:a16="http://schemas.microsoft.com/office/drawing/2014/main" id="{873C731C-9D2B-4F8C-9598-76712A4AC5F9}"/>
                  </a:ext>
                </a:extLst>
              </p:cNvPr>
              <p:cNvCxnSpPr/>
              <p:nvPr/>
            </p:nvCxnSpPr>
            <p:spPr>
              <a:xfrm flipH="1">
                <a:off x="2482560" y="2623064"/>
                <a:ext cx="207976" cy="661920"/>
              </a:xfrm>
              <a:prstGeom prst="straightConnector1">
                <a:avLst/>
              </a:prstGeom>
              <a:noFill/>
              <a:ln w="25400" cap="flat" cmpd="sng">
                <a:solidFill>
                  <a:srgbClr val="52ADC8"/>
                </a:solidFill>
                <a:prstDash val="solid"/>
                <a:round/>
                <a:headEnd type="none" w="lg" len="lg"/>
                <a:tailEnd type="none" w="lg" len="lg"/>
              </a:ln>
            </p:spPr>
          </p:cxnSp>
          <p:cxnSp>
            <p:nvCxnSpPr>
              <p:cNvPr id="119" name="Shape 457">
                <a:extLst>
                  <a:ext uri="{FF2B5EF4-FFF2-40B4-BE49-F238E27FC236}">
                    <a16:creationId xmlns:a16="http://schemas.microsoft.com/office/drawing/2014/main" id="{D917E02E-86D0-4A60-BD43-96CB7F28BF71}"/>
                  </a:ext>
                </a:extLst>
              </p:cNvPr>
              <p:cNvCxnSpPr>
                <a:stCxn id="117" idx="5"/>
              </p:cNvCxnSpPr>
              <p:nvPr/>
            </p:nvCxnSpPr>
            <p:spPr>
              <a:xfrm>
                <a:off x="2353073" y="2000897"/>
                <a:ext cx="760047" cy="1284088"/>
              </a:xfrm>
              <a:prstGeom prst="straightConnector1">
                <a:avLst/>
              </a:prstGeom>
              <a:noFill/>
              <a:ln w="25400" cap="flat" cmpd="sng">
                <a:solidFill>
                  <a:srgbClr val="52ADC8"/>
                </a:solidFill>
                <a:prstDash val="solid"/>
                <a:round/>
                <a:headEnd type="none" w="lg" len="lg"/>
                <a:tailEnd type="none" w="lg" len="lg"/>
              </a:ln>
            </p:spPr>
          </p:cxnSp>
          <p:cxnSp>
            <p:nvCxnSpPr>
              <p:cNvPr id="120" name="Shape 457">
                <a:extLst>
                  <a:ext uri="{FF2B5EF4-FFF2-40B4-BE49-F238E27FC236}">
                    <a16:creationId xmlns:a16="http://schemas.microsoft.com/office/drawing/2014/main" id="{36F97867-7C0B-4894-A3C6-457180853CB6}"/>
                  </a:ext>
                </a:extLst>
              </p:cNvPr>
              <p:cNvCxnSpPr>
                <a:stCxn id="117" idx="3"/>
              </p:cNvCxnSpPr>
              <p:nvPr/>
            </p:nvCxnSpPr>
            <p:spPr>
              <a:xfrm flipH="1">
                <a:off x="1383844" y="2000898"/>
                <a:ext cx="778706" cy="1284088"/>
              </a:xfrm>
              <a:prstGeom prst="straightConnector1">
                <a:avLst/>
              </a:prstGeom>
              <a:noFill/>
              <a:ln w="25400" cap="flat" cmpd="sng">
                <a:solidFill>
                  <a:srgbClr val="52ADC8"/>
                </a:solidFill>
                <a:prstDash val="solid"/>
                <a:round/>
                <a:headEnd type="none" w="lg" len="lg"/>
                <a:tailEnd type="none" w="lg" len="lg"/>
              </a:ln>
            </p:spPr>
          </p:cxnSp>
          <p:cxnSp>
            <p:nvCxnSpPr>
              <p:cNvPr id="121" name="Shape 457">
                <a:extLst>
                  <a:ext uri="{FF2B5EF4-FFF2-40B4-BE49-F238E27FC236}">
                    <a16:creationId xmlns:a16="http://schemas.microsoft.com/office/drawing/2014/main" id="{E8544D7F-6A57-4E60-ABDB-0692AC50B7C3}"/>
                  </a:ext>
                </a:extLst>
              </p:cNvPr>
              <p:cNvCxnSpPr/>
              <p:nvPr/>
            </p:nvCxnSpPr>
            <p:spPr>
              <a:xfrm>
                <a:off x="1787729" y="2623064"/>
                <a:ext cx="244188" cy="661920"/>
              </a:xfrm>
              <a:prstGeom prst="straightConnector1">
                <a:avLst/>
              </a:prstGeom>
              <a:noFill/>
              <a:ln w="25400" cap="flat" cmpd="sng">
                <a:solidFill>
                  <a:srgbClr val="52ADC8"/>
                </a:solidFill>
                <a:prstDash val="solid"/>
                <a:round/>
                <a:headEnd type="none" w="lg" len="lg"/>
                <a:tailEnd type="none" w="lg" len="lg"/>
              </a:ln>
            </p:spPr>
          </p:cxnSp>
        </p:grpSp>
        <p:pic>
          <p:nvPicPr>
            <p:cNvPr id="112" name="Picture 111">
              <a:extLst>
                <a:ext uri="{FF2B5EF4-FFF2-40B4-BE49-F238E27FC236}">
                  <a16:creationId xmlns:a16="http://schemas.microsoft.com/office/drawing/2014/main" id="{68965850-1985-4C7E-B5FE-39A6433CD84B}"/>
                </a:ext>
              </a:extLst>
            </p:cNvPr>
            <p:cNvPicPr>
              <a:picLocks noChangeAspect="1"/>
            </p:cNvPicPr>
            <p:nvPr/>
          </p:nvPicPr>
          <p:blipFill>
            <a:blip r:embed="rId9"/>
            <a:stretch>
              <a:fillRect/>
            </a:stretch>
          </p:blipFill>
          <p:spPr>
            <a:xfrm>
              <a:off x="3568605" y="4993687"/>
              <a:ext cx="165100" cy="165100"/>
            </a:xfrm>
            <a:prstGeom prst="rect">
              <a:avLst/>
            </a:prstGeom>
          </p:spPr>
        </p:pic>
        <p:pic>
          <p:nvPicPr>
            <p:cNvPr id="113" name="Picture 112">
              <a:extLst>
                <a:ext uri="{FF2B5EF4-FFF2-40B4-BE49-F238E27FC236}">
                  <a16:creationId xmlns:a16="http://schemas.microsoft.com/office/drawing/2014/main" id="{B665F4AB-A639-439B-8395-FCE29EEED4DF}"/>
                </a:ext>
              </a:extLst>
            </p:cNvPr>
            <p:cNvPicPr>
              <a:picLocks noChangeAspect="1"/>
            </p:cNvPicPr>
            <p:nvPr/>
          </p:nvPicPr>
          <p:blipFill>
            <a:blip r:embed="rId10"/>
            <a:stretch>
              <a:fillRect/>
            </a:stretch>
          </p:blipFill>
          <p:spPr>
            <a:xfrm>
              <a:off x="3046024" y="5419880"/>
              <a:ext cx="241300" cy="304800"/>
            </a:xfrm>
            <a:prstGeom prst="rect">
              <a:avLst/>
            </a:prstGeom>
          </p:spPr>
        </p:pic>
        <p:pic>
          <p:nvPicPr>
            <p:cNvPr id="114" name="Picture 113">
              <a:extLst>
                <a:ext uri="{FF2B5EF4-FFF2-40B4-BE49-F238E27FC236}">
                  <a16:creationId xmlns:a16="http://schemas.microsoft.com/office/drawing/2014/main" id="{8A68BFB8-C6AB-4864-AD29-70ABFB797D49}"/>
                </a:ext>
              </a:extLst>
            </p:cNvPr>
            <p:cNvPicPr>
              <a:picLocks noChangeAspect="1"/>
            </p:cNvPicPr>
            <p:nvPr/>
          </p:nvPicPr>
          <p:blipFill>
            <a:blip r:embed="rId17"/>
            <a:stretch>
              <a:fillRect/>
            </a:stretch>
          </p:blipFill>
          <p:spPr>
            <a:xfrm>
              <a:off x="3621490" y="4496911"/>
              <a:ext cx="177800" cy="165100"/>
            </a:xfrm>
            <a:prstGeom prst="rect">
              <a:avLst/>
            </a:prstGeom>
          </p:spPr>
        </p:pic>
        <p:pic>
          <p:nvPicPr>
            <p:cNvPr id="115" name="Picture 114">
              <a:extLst>
                <a:ext uri="{FF2B5EF4-FFF2-40B4-BE49-F238E27FC236}">
                  <a16:creationId xmlns:a16="http://schemas.microsoft.com/office/drawing/2014/main" id="{24B63B3A-81D9-409C-BA83-C705DBD9D779}"/>
                </a:ext>
              </a:extLst>
            </p:cNvPr>
            <p:cNvPicPr>
              <a:picLocks noChangeAspect="1"/>
            </p:cNvPicPr>
            <p:nvPr/>
          </p:nvPicPr>
          <p:blipFill>
            <a:blip r:embed="rId18"/>
            <a:stretch>
              <a:fillRect/>
            </a:stretch>
          </p:blipFill>
          <p:spPr>
            <a:xfrm>
              <a:off x="4312561" y="3534139"/>
              <a:ext cx="139700" cy="165100"/>
            </a:xfrm>
            <a:prstGeom prst="rect">
              <a:avLst/>
            </a:prstGeom>
          </p:spPr>
        </p:pic>
        <p:pic>
          <p:nvPicPr>
            <p:cNvPr id="116" name="Picture 115">
              <a:extLst>
                <a:ext uri="{FF2B5EF4-FFF2-40B4-BE49-F238E27FC236}">
                  <a16:creationId xmlns:a16="http://schemas.microsoft.com/office/drawing/2014/main" id="{9FB4ABEE-656E-42C5-B478-C173D351B3D5}"/>
                </a:ext>
              </a:extLst>
            </p:cNvPr>
            <p:cNvPicPr>
              <a:picLocks noChangeAspect="1"/>
            </p:cNvPicPr>
            <p:nvPr/>
          </p:nvPicPr>
          <p:blipFill>
            <a:blip r:embed="rId19"/>
            <a:stretch>
              <a:fillRect/>
            </a:stretch>
          </p:blipFill>
          <p:spPr>
            <a:xfrm>
              <a:off x="5095264" y="3420644"/>
              <a:ext cx="774700" cy="368300"/>
            </a:xfrm>
            <a:prstGeom prst="rect">
              <a:avLst/>
            </a:prstGeom>
          </p:spPr>
        </p:pic>
        <p:pic>
          <p:nvPicPr>
            <p:cNvPr id="117" name="Picture 116">
              <a:extLst>
                <a:ext uri="{FF2B5EF4-FFF2-40B4-BE49-F238E27FC236}">
                  <a16:creationId xmlns:a16="http://schemas.microsoft.com/office/drawing/2014/main" id="{7AE4054A-2D21-44AD-AF87-219948AC1E12}"/>
                </a:ext>
              </a:extLst>
            </p:cNvPr>
            <p:cNvPicPr>
              <a:picLocks noChangeAspect="1"/>
            </p:cNvPicPr>
            <p:nvPr/>
          </p:nvPicPr>
          <p:blipFill>
            <a:blip r:embed="rId20"/>
            <a:stretch>
              <a:fillRect/>
            </a:stretch>
          </p:blipFill>
          <p:spPr>
            <a:xfrm>
              <a:off x="6145436" y="5384704"/>
              <a:ext cx="876300" cy="381000"/>
            </a:xfrm>
            <a:prstGeom prst="rect">
              <a:avLst/>
            </a:prstGeom>
          </p:spPr>
        </p:pic>
      </p:grpSp>
      <p:grpSp>
        <p:nvGrpSpPr>
          <p:cNvPr id="122" name="Group 121">
            <a:extLst>
              <a:ext uri="{FF2B5EF4-FFF2-40B4-BE49-F238E27FC236}">
                <a16:creationId xmlns:a16="http://schemas.microsoft.com/office/drawing/2014/main" id="{5E011EF9-FA28-4F4D-B036-ECD88DFEE5F6}"/>
              </a:ext>
            </a:extLst>
          </p:cNvPr>
          <p:cNvGrpSpPr/>
          <p:nvPr/>
        </p:nvGrpSpPr>
        <p:grpSpPr>
          <a:xfrm>
            <a:off x="4343400" y="864158"/>
            <a:ext cx="2683156" cy="2190541"/>
            <a:chOff x="3112689" y="3534139"/>
            <a:chExt cx="2683156" cy="2190541"/>
          </a:xfrm>
        </p:grpSpPr>
        <p:grpSp>
          <p:nvGrpSpPr>
            <p:cNvPr id="123" name="Group 122">
              <a:extLst>
                <a:ext uri="{FF2B5EF4-FFF2-40B4-BE49-F238E27FC236}">
                  <a16:creationId xmlns:a16="http://schemas.microsoft.com/office/drawing/2014/main" id="{6BD0B933-F079-4322-9EA5-7D7EC33F97D5}"/>
                </a:ext>
              </a:extLst>
            </p:cNvPr>
            <p:cNvGrpSpPr/>
            <p:nvPr/>
          </p:nvGrpSpPr>
          <p:grpSpPr>
            <a:xfrm>
              <a:off x="3590310" y="3782139"/>
              <a:ext cx="2205535" cy="1637740"/>
              <a:chOff x="1383845" y="2000896"/>
              <a:chExt cx="1729274" cy="1284088"/>
            </a:xfrm>
          </p:grpSpPr>
          <p:cxnSp>
            <p:nvCxnSpPr>
              <p:cNvPr id="128" name="Shape 457">
                <a:extLst>
                  <a:ext uri="{FF2B5EF4-FFF2-40B4-BE49-F238E27FC236}">
                    <a16:creationId xmlns:a16="http://schemas.microsoft.com/office/drawing/2014/main" id="{C06D74DB-00F0-41C2-9890-5929A7C4A755}"/>
                  </a:ext>
                </a:extLst>
              </p:cNvPr>
              <p:cNvCxnSpPr/>
              <p:nvPr/>
            </p:nvCxnSpPr>
            <p:spPr>
              <a:xfrm flipH="1">
                <a:off x="2482560" y="2623064"/>
                <a:ext cx="207976" cy="661920"/>
              </a:xfrm>
              <a:prstGeom prst="straightConnector1">
                <a:avLst/>
              </a:prstGeom>
              <a:noFill/>
              <a:ln w="25400" cap="flat" cmpd="sng">
                <a:solidFill>
                  <a:srgbClr val="52ADC8"/>
                </a:solidFill>
                <a:prstDash val="solid"/>
                <a:round/>
                <a:headEnd type="none" w="lg" len="lg"/>
                <a:tailEnd type="none" w="lg" len="lg"/>
              </a:ln>
            </p:spPr>
          </p:cxnSp>
          <p:cxnSp>
            <p:nvCxnSpPr>
              <p:cNvPr id="129" name="Shape 457">
                <a:extLst>
                  <a:ext uri="{FF2B5EF4-FFF2-40B4-BE49-F238E27FC236}">
                    <a16:creationId xmlns:a16="http://schemas.microsoft.com/office/drawing/2014/main" id="{62C4A77C-7177-491E-ACCE-3DE3E524DB36}"/>
                  </a:ext>
                </a:extLst>
              </p:cNvPr>
              <p:cNvCxnSpPr/>
              <p:nvPr/>
            </p:nvCxnSpPr>
            <p:spPr>
              <a:xfrm>
                <a:off x="2353072" y="2000896"/>
                <a:ext cx="760047" cy="1284088"/>
              </a:xfrm>
              <a:prstGeom prst="straightConnector1">
                <a:avLst/>
              </a:prstGeom>
              <a:noFill/>
              <a:ln w="25400" cap="flat" cmpd="sng">
                <a:solidFill>
                  <a:srgbClr val="52ADC8"/>
                </a:solidFill>
                <a:prstDash val="solid"/>
                <a:round/>
                <a:headEnd type="none" w="lg" len="lg"/>
                <a:tailEnd type="none" w="lg" len="lg"/>
              </a:ln>
            </p:spPr>
          </p:cxnSp>
          <p:cxnSp>
            <p:nvCxnSpPr>
              <p:cNvPr id="130" name="Shape 457">
                <a:extLst>
                  <a:ext uri="{FF2B5EF4-FFF2-40B4-BE49-F238E27FC236}">
                    <a16:creationId xmlns:a16="http://schemas.microsoft.com/office/drawing/2014/main" id="{B11C4347-2152-48E7-9FDD-1B2AE0281B9A}"/>
                  </a:ext>
                </a:extLst>
              </p:cNvPr>
              <p:cNvCxnSpPr/>
              <p:nvPr/>
            </p:nvCxnSpPr>
            <p:spPr>
              <a:xfrm flipH="1">
                <a:off x="1383845" y="2000896"/>
                <a:ext cx="778706" cy="1284088"/>
              </a:xfrm>
              <a:prstGeom prst="straightConnector1">
                <a:avLst/>
              </a:prstGeom>
              <a:noFill/>
              <a:ln w="25400" cap="flat" cmpd="sng">
                <a:solidFill>
                  <a:srgbClr val="52ADC8"/>
                </a:solidFill>
                <a:prstDash val="solid"/>
                <a:round/>
                <a:headEnd type="none" w="lg" len="lg"/>
                <a:tailEnd type="none" w="lg" len="lg"/>
              </a:ln>
            </p:spPr>
          </p:cxnSp>
          <p:cxnSp>
            <p:nvCxnSpPr>
              <p:cNvPr id="131" name="Shape 457">
                <a:extLst>
                  <a:ext uri="{FF2B5EF4-FFF2-40B4-BE49-F238E27FC236}">
                    <a16:creationId xmlns:a16="http://schemas.microsoft.com/office/drawing/2014/main" id="{C1765436-85CA-4E55-9110-ADB17831FE0F}"/>
                  </a:ext>
                </a:extLst>
              </p:cNvPr>
              <p:cNvCxnSpPr/>
              <p:nvPr/>
            </p:nvCxnSpPr>
            <p:spPr>
              <a:xfrm>
                <a:off x="1787729" y="2623064"/>
                <a:ext cx="244188" cy="661920"/>
              </a:xfrm>
              <a:prstGeom prst="straightConnector1">
                <a:avLst/>
              </a:prstGeom>
              <a:noFill/>
              <a:ln w="25400" cap="flat" cmpd="sng">
                <a:solidFill>
                  <a:srgbClr val="52ADC8"/>
                </a:solidFill>
                <a:prstDash val="solid"/>
                <a:round/>
                <a:headEnd type="none" w="lg" len="lg"/>
                <a:tailEnd type="none" w="lg" len="lg"/>
              </a:ln>
            </p:spPr>
          </p:cxnSp>
        </p:grpSp>
        <p:pic>
          <p:nvPicPr>
            <p:cNvPr id="124" name="Picture 123">
              <a:extLst>
                <a:ext uri="{FF2B5EF4-FFF2-40B4-BE49-F238E27FC236}">
                  <a16:creationId xmlns:a16="http://schemas.microsoft.com/office/drawing/2014/main" id="{22445634-4CB4-4516-803F-3BDE896CD92A}"/>
                </a:ext>
              </a:extLst>
            </p:cNvPr>
            <p:cNvPicPr>
              <a:picLocks noChangeAspect="1"/>
            </p:cNvPicPr>
            <p:nvPr/>
          </p:nvPicPr>
          <p:blipFill>
            <a:blip r:embed="rId9"/>
            <a:stretch>
              <a:fillRect/>
            </a:stretch>
          </p:blipFill>
          <p:spPr>
            <a:xfrm>
              <a:off x="3568605" y="4993687"/>
              <a:ext cx="165100" cy="165100"/>
            </a:xfrm>
            <a:prstGeom prst="rect">
              <a:avLst/>
            </a:prstGeom>
          </p:spPr>
        </p:pic>
        <p:pic>
          <p:nvPicPr>
            <p:cNvPr id="125" name="Picture 124">
              <a:extLst>
                <a:ext uri="{FF2B5EF4-FFF2-40B4-BE49-F238E27FC236}">
                  <a16:creationId xmlns:a16="http://schemas.microsoft.com/office/drawing/2014/main" id="{D0DEE790-DF8C-400B-9254-6FB125CAC414}"/>
                </a:ext>
              </a:extLst>
            </p:cNvPr>
            <p:cNvPicPr>
              <a:picLocks noChangeAspect="1"/>
            </p:cNvPicPr>
            <p:nvPr/>
          </p:nvPicPr>
          <p:blipFill>
            <a:blip r:embed="rId10"/>
            <a:stretch>
              <a:fillRect/>
            </a:stretch>
          </p:blipFill>
          <p:spPr>
            <a:xfrm>
              <a:off x="3112689" y="5419880"/>
              <a:ext cx="241300" cy="304800"/>
            </a:xfrm>
            <a:prstGeom prst="rect">
              <a:avLst/>
            </a:prstGeom>
          </p:spPr>
        </p:pic>
        <p:pic>
          <p:nvPicPr>
            <p:cNvPr id="126" name="Picture 125">
              <a:extLst>
                <a:ext uri="{FF2B5EF4-FFF2-40B4-BE49-F238E27FC236}">
                  <a16:creationId xmlns:a16="http://schemas.microsoft.com/office/drawing/2014/main" id="{3C5CB611-A1B9-4F70-9A74-1769C904FB0F}"/>
                </a:ext>
              </a:extLst>
            </p:cNvPr>
            <p:cNvPicPr>
              <a:picLocks noChangeAspect="1"/>
            </p:cNvPicPr>
            <p:nvPr/>
          </p:nvPicPr>
          <p:blipFill>
            <a:blip r:embed="rId17"/>
            <a:stretch>
              <a:fillRect/>
            </a:stretch>
          </p:blipFill>
          <p:spPr>
            <a:xfrm>
              <a:off x="3621490" y="4496911"/>
              <a:ext cx="177800" cy="165100"/>
            </a:xfrm>
            <a:prstGeom prst="rect">
              <a:avLst/>
            </a:prstGeom>
          </p:spPr>
        </p:pic>
        <p:pic>
          <p:nvPicPr>
            <p:cNvPr id="127" name="Picture 126">
              <a:extLst>
                <a:ext uri="{FF2B5EF4-FFF2-40B4-BE49-F238E27FC236}">
                  <a16:creationId xmlns:a16="http://schemas.microsoft.com/office/drawing/2014/main" id="{AC9FC31B-685A-4886-ADD3-48C6024BA0B6}"/>
                </a:ext>
              </a:extLst>
            </p:cNvPr>
            <p:cNvPicPr>
              <a:picLocks noChangeAspect="1"/>
            </p:cNvPicPr>
            <p:nvPr/>
          </p:nvPicPr>
          <p:blipFill>
            <a:blip r:embed="rId18"/>
            <a:stretch>
              <a:fillRect/>
            </a:stretch>
          </p:blipFill>
          <p:spPr>
            <a:xfrm>
              <a:off x="4312561" y="3534139"/>
              <a:ext cx="139700" cy="165100"/>
            </a:xfrm>
            <a:prstGeom prst="rect">
              <a:avLst/>
            </a:prstGeom>
          </p:spPr>
        </p:pic>
      </p:grpSp>
      <p:pic>
        <p:nvPicPr>
          <p:cNvPr id="132" name="Picture 131">
            <a:extLst>
              <a:ext uri="{FF2B5EF4-FFF2-40B4-BE49-F238E27FC236}">
                <a16:creationId xmlns:a16="http://schemas.microsoft.com/office/drawing/2014/main" id="{CD1D2C6C-1CED-46AC-BC7F-FA280B3981A7}"/>
              </a:ext>
            </a:extLst>
          </p:cNvPr>
          <p:cNvPicPr>
            <a:picLocks noChangeAspect="1"/>
          </p:cNvPicPr>
          <p:nvPr/>
        </p:nvPicPr>
        <p:blipFill>
          <a:blip r:embed="rId21"/>
          <a:stretch>
            <a:fillRect/>
          </a:stretch>
        </p:blipFill>
        <p:spPr>
          <a:xfrm>
            <a:off x="7418127" y="2694822"/>
            <a:ext cx="850900" cy="381000"/>
          </a:xfrm>
          <a:prstGeom prst="rect">
            <a:avLst/>
          </a:prstGeom>
        </p:spPr>
      </p:pic>
      <p:pic>
        <p:nvPicPr>
          <p:cNvPr id="133" name="Picture 132">
            <a:extLst>
              <a:ext uri="{FF2B5EF4-FFF2-40B4-BE49-F238E27FC236}">
                <a16:creationId xmlns:a16="http://schemas.microsoft.com/office/drawing/2014/main" id="{3017204B-D7E5-4059-9381-46F2FF66A918}"/>
              </a:ext>
            </a:extLst>
          </p:cNvPr>
          <p:cNvPicPr>
            <a:picLocks noChangeAspect="1"/>
          </p:cNvPicPr>
          <p:nvPr/>
        </p:nvPicPr>
        <p:blipFill>
          <a:blip r:embed="rId22"/>
          <a:stretch>
            <a:fillRect/>
          </a:stretch>
        </p:blipFill>
        <p:spPr>
          <a:xfrm>
            <a:off x="6214091" y="760222"/>
            <a:ext cx="749300" cy="368300"/>
          </a:xfrm>
          <a:prstGeom prst="rect">
            <a:avLst/>
          </a:prstGeom>
        </p:spPr>
      </p:pic>
      <mc:AlternateContent xmlns:mc="http://schemas.openxmlformats.org/markup-compatibility/2006" xmlns:a14="http://schemas.microsoft.com/office/drawing/2010/main">
        <mc:Choice Requires="a14">
          <p:sp>
            <p:nvSpPr>
              <p:cNvPr id="134" name="Rectangle 133">
                <a:extLst>
                  <a:ext uri="{FF2B5EF4-FFF2-40B4-BE49-F238E27FC236}">
                    <a16:creationId xmlns:a16="http://schemas.microsoft.com/office/drawing/2014/main" id="{5504F578-4E34-4024-9B94-2FEE0383FAED}"/>
                  </a:ext>
                </a:extLst>
              </p:cNvPr>
              <p:cNvSpPr/>
              <p:nvPr/>
            </p:nvSpPr>
            <p:spPr>
              <a:xfrm>
                <a:off x="575150" y="3286963"/>
                <a:ext cx="2915875" cy="369332"/>
              </a:xfrm>
              <a:prstGeom prst="rect">
                <a:avLst/>
              </a:prstGeom>
            </p:spPr>
            <p:txBody>
              <a:bodyPr wrap="square">
                <a:spAutoFit/>
              </a:bodyPr>
              <a:lstStyle/>
              <a:p>
                <a:pPr lvl="0">
                  <a:spcAft>
                    <a:spcPts val="1600"/>
                  </a:spcAft>
                </a:pPr>
                <a:r>
                  <a:rPr lang="en" dirty="0"/>
                  <a:t>Bellman </a:t>
                </a:r>
                <a:r>
                  <a:rPr lang="en-US" altLang="zh-CN" dirty="0"/>
                  <a:t>Exp </a:t>
                </a:r>
                <a:r>
                  <a:rPr lang="en-US" altLang="zh-CN" dirty="0" err="1"/>
                  <a:t>Eqn</a:t>
                </a:r>
                <a:r>
                  <a:rPr lang="en-US" altLang="zh-CN" dirty="0"/>
                  <a:t> for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e>
                    </m:d>
                  </m:oMath>
                </a14:m>
                <a:endParaRPr lang="en" dirty="0"/>
              </a:p>
            </p:txBody>
          </p:sp>
        </mc:Choice>
        <mc:Fallback xmlns="">
          <p:sp>
            <p:nvSpPr>
              <p:cNvPr id="134" name="Rectangle 133">
                <a:extLst>
                  <a:ext uri="{FF2B5EF4-FFF2-40B4-BE49-F238E27FC236}">
                    <a16:creationId xmlns:a16="http://schemas.microsoft.com/office/drawing/2014/main" id="{5504F578-4E34-4024-9B94-2FEE0383FAED}"/>
                  </a:ext>
                </a:extLst>
              </p:cNvPr>
              <p:cNvSpPr>
                <a:spLocks noRot="1" noChangeAspect="1" noMove="1" noResize="1" noEditPoints="1" noAdjustHandles="1" noChangeArrowheads="1" noChangeShapeType="1" noTextEdit="1"/>
              </p:cNvSpPr>
              <p:nvPr/>
            </p:nvSpPr>
            <p:spPr>
              <a:xfrm>
                <a:off x="575150" y="3286963"/>
                <a:ext cx="2915875" cy="369332"/>
              </a:xfrm>
              <a:prstGeom prst="rect">
                <a:avLst/>
              </a:prstGeom>
              <a:blipFill>
                <a:blip r:embed="rId23"/>
                <a:stretch>
                  <a:fillRect l="-1670" t="-8197" b="-24590"/>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35" name="Rectangle 134">
                <a:extLst>
                  <a:ext uri="{FF2B5EF4-FFF2-40B4-BE49-F238E27FC236}">
                    <a16:creationId xmlns:a16="http://schemas.microsoft.com/office/drawing/2014/main" id="{F2836521-7CEC-4056-91BF-D6AA064BBA50}"/>
                  </a:ext>
                </a:extLst>
              </p:cNvPr>
              <p:cNvSpPr/>
              <p:nvPr/>
            </p:nvSpPr>
            <p:spPr>
              <a:xfrm>
                <a:off x="4584699" y="3288268"/>
                <a:ext cx="3125623" cy="369332"/>
              </a:xfrm>
              <a:prstGeom prst="rect">
                <a:avLst/>
              </a:prstGeom>
            </p:spPr>
            <p:txBody>
              <a:bodyPr wrap="square">
                <a:spAutoFit/>
              </a:bodyPr>
              <a:lstStyle/>
              <a:p>
                <a:pPr>
                  <a:spcAft>
                    <a:spcPts val="1600"/>
                  </a:spcAft>
                </a:pPr>
                <a:r>
                  <a:rPr lang="en" dirty="0"/>
                  <a:t>Bellman </a:t>
                </a:r>
                <a:r>
                  <a:rPr lang="en-US" dirty="0" err="1"/>
                  <a:t>Opt</a:t>
                </a:r>
                <a:r>
                  <a:rPr lang="en-US" dirty="0"/>
                  <a:t> </a:t>
                </a:r>
                <a:r>
                  <a:rPr lang="en-US" dirty="0" err="1"/>
                  <a:t>Eqn</a:t>
                </a:r>
                <a:r>
                  <a:rPr lang="en-US" dirty="0"/>
                  <a:t> for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e>
                    </m:d>
                  </m:oMath>
                </a14:m>
                <a:endParaRPr lang="en" dirty="0"/>
              </a:p>
            </p:txBody>
          </p:sp>
        </mc:Choice>
        <mc:Fallback xmlns="">
          <p:sp>
            <p:nvSpPr>
              <p:cNvPr id="135" name="Rectangle 134">
                <a:extLst>
                  <a:ext uri="{FF2B5EF4-FFF2-40B4-BE49-F238E27FC236}">
                    <a16:creationId xmlns:a16="http://schemas.microsoft.com/office/drawing/2014/main" id="{F2836521-7CEC-4056-91BF-D6AA064BBA50}"/>
                  </a:ext>
                </a:extLst>
              </p:cNvPr>
              <p:cNvSpPr>
                <a:spLocks noRot="1" noChangeAspect="1" noMove="1" noResize="1" noEditPoints="1" noAdjustHandles="1" noChangeArrowheads="1" noChangeShapeType="1" noTextEdit="1"/>
              </p:cNvSpPr>
              <p:nvPr/>
            </p:nvSpPr>
            <p:spPr>
              <a:xfrm>
                <a:off x="4584699" y="3288268"/>
                <a:ext cx="3125623" cy="369332"/>
              </a:xfrm>
              <a:prstGeom prst="rect">
                <a:avLst/>
              </a:prstGeom>
              <a:blipFill>
                <a:blip r:embed="rId24"/>
                <a:stretch>
                  <a:fillRect l="-1559" t="-8197" b="-24590"/>
                </a:stretch>
              </a:blipFill>
            </p:spPr>
            <p:txBody>
              <a:bodyPr/>
              <a:lstStyle/>
              <a:p>
                <a:r>
                  <a:rPr lang="en-SE">
                    <a:noFill/>
                  </a:rPr>
                  <a:t> </a:t>
                </a:r>
              </a:p>
            </p:txBody>
          </p:sp>
        </mc:Fallback>
      </mc:AlternateContent>
      <p:sp>
        <p:nvSpPr>
          <p:cNvPr id="138" name="Shape 452">
            <a:extLst>
              <a:ext uri="{FF2B5EF4-FFF2-40B4-BE49-F238E27FC236}">
                <a16:creationId xmlns:a16="http://schemas.microsoft.com/office/drawing/2014/main" id="{5D568603-967E-43AF-BD76-F87D1663B3F7}"/>
              </a:ext>
            </a:extLst>
          </p:cNvPr>
          <p:cNvSpPr/>
          <p:nvPr/>
        </p:nvSpPr>
        <p:spPr>
          <a:xfrm>
            <a:off x="2304056" y="1702904"/>
            <a:ext cx="343643" cy="343643"/>
          </a:xfrm>
          <a:prstGeom prst="ellipse">
            <a:avLst/>
          </a:prstGeom>
          <a:solidFill>
            <a:srgbClr val="306C8D"/>
          </a:solidFill>
          <a:ln w="9525" cap="flat" cmpd="sng">
            <a:no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39" name="Circle">
            <a:extLst>
              <a:ext uri="{FF2B5EF4-FFF2-40B4-BE49-F238E27FC236}">
                <a16:creationId xmlns:a16="http://schemas.microsoft.com/office/drawing/2014/main" id="{177C8571-925C-49F4-8CC0-CC3C52EF1B53}"/>
              </a:ext>
            </a:extLst>
          </p:cNvPr>
          <p:cNvSpPr/>
          <p:nvPr/>
        </p:nvSpPr>
        <p:spPr>
          <a:xfrm>
            <a:off x="1692065" y="706397"/>
            <a:ext cx="456301" cy="456301"/>
          </a:xfrm>
          <a:prstGeom prst="ellipse">
            <a:avLst/>
          </a:prstGeom>
          <a:solidFill>
            <a:srgbClr val="42997E"/>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40" name="Circle">
            <a:extLst>
              <a:ext uri="{FF2B5EF4-FFF2-40B4-BE49-F238E27FC236}">
                <a16:creationId xmlns:a16="http://schemas.microsoft.com/office/drawing/2014/main" id="{DB91F683-2586-4B52-9947-9B80D49CBB27}"/>
              </a:ext>
            </a:extLst>
          </p:cNvPr>
          <p:cNvSpPr/>
          <p:nvPr/>
        </p:nvSpPr>
        <p:spPr>
          <a:xfrm>
            <a:off x="2762214" y="2662617"/>
            <a:ext cx="456301" cy="456301"/>
          </a:xfrm>
          <a:prstGeom prst="ellipse">
            <a:avLst/>
          </a:prstGeom>
          <a:solidFill>
            <a:srgbClr val="42997E"/>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41" name="Circle">
            <a:extLst>
              <a:ext uri="{FF2B5EF4-FFF2-40B4-BE49-F238E27FC236}">
                <a16:creationId xmlns:a16="http://schemas.microsoft.com/office/drawing/2014/main" id="{AE538C72-2CFE-4B64-9D7C-AA3EAC1DAE01}"/>
              </a:ext>
            </a:extLst>
          </p:cNvPr>
          <p:cNvSpPr/>
          <p:nvPr/>
        </p:nvSpPr>
        <p:spPr>
          <a:xfrm>
            <a:off x="1972735" y="2666306"/>
            <a:ext cx="456301" cy="456301"/>
          </a:xfrm>
          <a:prstGeom prst="ellipse">
            <a:avLst/>
          </a:prstGeom>
          <a:solidFill>
            <a:srgbClr val="42997E"/>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42" name="Circle">
            <a:extLst>
              <a:ext uri="{FF2B5EF4-FFF2-40B4-BE49-F238E27FC236}">
                <a16:creationId xmlns:a16="http://schemas.microsoft.com/office/drawing/2014/main" id="{4EF50D6B-A27C-48DA-BF34-BF84A762008A}"/>
              </a:ext>
            </a:extLst>
          </p:cNvPr>
          <p:cNvSpPr/>
          <p:nvPr/>
        </p:nvSpPr>
        <p:spPr>
          <a:xfrm>
            <a:off x="1399904" y="2657059"/>
            <a:ext cx="456301" cy="456301"/>
          </a:xfrm>
          <a:prstGeom prst="ellipse">
            <a:avLst/>
          </a:prstGeom>
          <a:solidFill>
            <a:srgbClr val="42997E"/>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43" name="Circle">
            <a:extLst>
              <a:ext uri="{FF2B5EF4-FFF2-40B4-BE49-F238E27FC236}">
                <a16:creationId xmlns:a16="http://schemas.microsoft.com/office/drawing/2014/main" id="{1769D751-0EDB-48E6-9ECB-0FB356AD4C10}"/>
              </a:ext>
            </a:extLst>
          </p:cNvPr>
          <p:cNvSpPr/>
          <p:nvPr/>
        </p:nvSpPr>
        <p:spPr>
          <a:xfrm>
            <a:off x="565731" y="2665316"/>
            <a:ext cx="456301" cy="456301"/>
          </a:xfrm>
          <a:prstGeom prst="ellipse">
            <a:avLst/>
          </a:prstGeom>
          <a:solidFill>
            <a:srgbClr val="42997E"/>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44" name="Shape 452">
            <a:extLst>
              <a:ext uri="{FF2B5EF4-FFF2-40B4-BE49-F238E27FC236}">
                <a16:creationId xmlns:a16="http://schemas.microsoft.com/office/drawing/2014/main" id="{337314FE-B725-4520-8C4A-318DD2C5424E}"/>
              </a:ext>
            </a:extLst>
          </p:cNvPr>
          <p:cNvSpPr/>
          <p:nvPr/>
        </p:nvSpPr>
        <p:spPr>
          <a:xfrm>
            <a:off x="1150062" y="1719245"/>
            <a:ext cx="343643" cy="343643"/>
          </a:xfrm>
          <a:prstGeom prst="ellipse">
            <a:avLst/>
          </a:prstGeom>
          <a:solidFill>
            <a:srgbClr val="306C8D"/>
          </a:solidFill>
          <a:ln w="9525" cap="flat" cmpd="sng">
            <a:no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45" name="Shape 452">
            <a:extLst>
              <a:ext uri="{FF2B5EF4-FFF2-40B4-BE49-F238E27FC236}">
                <a16:creationId xmlns:a16="http://schemas.microsoft.com/office/drawing/2014/main" id="{A15C1EA1-EBF4-4B23-8E29-FAD774428511}"/>
              </a:ext>
            </a:extLst>
          </p:cNvPr>
          <p:cNvSpPr/>
          <p:nvPr/>
        </p:nvSpPr>
        <p:spPr>
          <a:xfrm>
            <a:off x="6344326" y="1699582"/>
            <a:ext cx="343643" cy="343643"/>
          </a:xfrm>
          <a:prstGeom prst="ellipse">
            <a:avLst/>
          </a:prstGeom>
          <a:solidFill>
            <a:srgbClr val="306C8D"/>
          </a:solidFill>
          <a:ln w="9525" cap="flat" cmpd="sng">
            <a:no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46" name="Circle">
            <a:extLst>
              <a:ext uri="{FF2B5EF4-FFF2-40B4-BE49-F238E27FC236}">
                <a16:creationId xmlns:a16="http://schemas.microsoft.com/office/drawing/2014/main" id="{DFB7E46F-35A1-4615-AD3B-9E6AC58A57BB}"/>
              </a:ext>
            </a:extLst>
          </p:cNvPr>
          <p:cNvSpPr/>
          <p:nvPr/>
        </p:nvSpPr>
        <p:spPr>
          <a:xfrm>
            <a:off x="5732335" y="703075"/>
            <a:ext cx="456301" cy="456301"/>
          </a:xfrm>
          <a:prstGeom prst="ellipse">
            <a:avLst/>
          </a:prstGeom>
          <a:solidFill>
            <a:srgbClr val="42997E"/>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47" name="Circle">
            <a:extLst>
              <a:ext uri="{FF2B5EF4-FFF2-40B4-BE49-F238E27FC236}">
                <a16:creationId xmlns:a16="http://schemas.microsoft.com/office/drawing/2014/main" id="{FF552497-89AC-4D31-9BE6-0D79212DC836}"/>
              </a:ext>
            </a:extLst>
          </p:cNvPr>
          <p:cNvSpPr/>
          <p:nvPr/>
        </p:nvSpPr>
        <p:spPr>
          <a:xfrm>
            <a:off x="6802484" y="2659295"/>
            <a:ext cx="456301" cy="456301"/>
          </a:xfrm>
          <a:prstGeom prst="ellipse">
            <a:avLst/>
          </a:prstGeom>
          <a:solidFill>
            <a:srgbClr val="42997E"/>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48" name="Circle">
            <a:extLst>
              <a:ext uri="{FF2B5EF4-FFF2-40B4-BE49-F238E27FC236}">
                <a16:creationId xmlns:a16="http://schemas.microsoft.com/office/drawing/2014/main" id="{AB04E51A-10D3-4F99-8C6D-A7FAA7367124}"/>
              </a:ext>
            </a:extLst>
          </p:cNvPr>
          <p:cNvSpPr/>
          <p:nvPr/>
        </p:nvSpPr>
        <p:spPr>
          <a:xfrm>
            <a:off x="6013005" y="2662984"/>
            <a:ext cx="456301" cy="456301"/>
          </a:xfrm>
          <a:prstGeom prst="ellipse">
            <a:avLst/>
          </a:prstGeom>
          <a:solidFill>
            <a:srgbClr val="42997E"/>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49" name="Circle">
            <a:extLst>
              <a:ext uri="{FF2B5EF4-FFF2-40B4-BE49-F238E27FC236}">
                <a16:creationId xmlns:a16="http://schemas.microsoft.com/office/drawing/2014/main" id="{4B0E28EE-E0CB-4A68-981A-1123F3DDC687}"/>
              </a:ext>
            </a:extLst>
          </p:cNvPr>
          <p:cNvSpPr/>
          <p:nvPr/>
        </p:nvSpPr>
        <p:spPr>
          <a:xfrm>
            <a:off x="5440174" y="2653737"/>
            <a:ext cx="456301" cy="456301"/>
          </a:xfrm>
          <a:prstGeom prst="ellipse">
            <a:avLst/>
          </a:prstGeom>
          <a:solidFill>
            <a:srgbClr val="42997E"/>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50" name="Circle">
            <a:extLst>
              <a:ext uri="{FF2B5EF4-FFF2-40B4-BE49-F238E27FC236}">
                <a16:creationId xmlns:a16="http://schemas.microsoft.com/office/drawing/2014/main" id="{E10DC5AF-69FE-41E1-A798-2621D350F113}"/>
              </a:ext>
            </a:extLst>
          </p:cNvPr>
          <p:cNvSpPr/>
          <p:nvPr/>
        </p:nvSpPr>
        <p:spPr>
          <a:xfrm>
            <a:off x="4606001" y="2661994"/>
            <a:ext cx="456301" cy="456301"/>
          </a:xfrm>
          <a:prstGeom prst="ellipse">
            <a:avLst/>
          </a:prstGeom>
          <a:solidFill>
            <a:srgbClr val="42997E"/>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51" name="Shape 452">
            <a:extLst>
              <a:ext uri="{FF2B5EF4-FFF2-40B4-BE49-F238E27FC236}">
                <a16:creationId xmlns:a16="http://schemas.microsoft.com/office/drawing/2014/main" id="{9DBB7525-1581-4E6B-A191-1D1B9C1D3CE6}"/>
              </a:ext>
            </a:extLst>
          </p:cNvPr>
          <p:cNvSpPr/>
          <p:nvPr/>
        </p:nvSpPr>
        <p:spPr>
          <a:xfrm>
            <a:off x="5190332" y="1715923"/>
            <a:ext cx="343643" cy="343643"/>
          </a:xfrm>
          <a:prstGeom prst="ellipse">
            <a:avLst/>
          </a:prstGeom>
          <a:solidFill>
            <a:srgbClr val="306C8D"/>
          </a:solidFill>
          <a:ln w="9525" cap="flat" cmpd="sng">
            <a:no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cxnSp>
        <p:nvCxnSpPr>
          <p:cNvPr id="153" name="Shape 457">
            <a:extLst>
              <a:ext uri="{FF2B5EF4-FFF2-40B4-BE49-F238E27FC236}">
                <a16:creationId xmlns:a16="http://schemas.microsoft.com/office/drawing/2014/main" id="{A0BAE500-8C2E-4FD6-867F-84661EFFBA95}"/>
              </a:ext>
            </a:extLst>
          </p:cNvPr>
          <p:cNvCxnSpPr/>
          <p:nvPr/>
        </p:nvCxnSpPr>
        <p:spPr>
          <a:xfrm>
            <a:off x="5543272" y="1556937"/>
            <a:ext cx="792591" cy="0"/>
          </a:xfrm>
          <a:prstGeom prst="straightConnector1">
            <a:avLst/>
          </a:prstGeom>
          <a:noFill/>
          <a:ln w="25400" cap="flat" cmpd="sng">
            <a:solidFill>
              <a:srgbClr val="52ADC8"/>
            </a:solidFill>
            <a:prstDash val="solid"/>
            <a:round/>
            <a:headEnd type="none" w="lg" len="lg"/>
            <a:tailEnd type="none" w="lg" len="lg"/>
          </a:ln>
        </p:spPr>
      </p:cxnSp>
      <p:sp>
        <p:nvSpPr>
          <p:cNvPr id="154" name="TextBox 153">
            <a:extLst>
              <a:ext uri="{FF2B5EF4-FFF2-40B4-BE49-F238E27FC236}">
                <a16:creationId xmlns:a16="http://schemas.microsoft.com/office/drawing/2014/main" id="{4FBD8B5A-9652-4FB3-A292-EB915C71E891}"/>
              </a:ext>
            </a:extLst>
          </p:cNvPr>
          <p:cNvSpPr txBox="1"/>
          <p:nvPr/>
        </p:nvSpPr>
        <p:spPr>
          <a:xfrm>
            <a:off x="5581870" y="1477544"/>
            <a:ext cx="732893" cy="461665"/>
          </a:xfrm>
          <a:prstGeom prst="rect">
            <a:avLst/>
          </a:prstGeom>
          <a:noFill/>
        </p:spPr>
        <p:txBody>
          <a:bodyPr wrap="none" rtlCol="0">
            <a:spAutoFit/>
          </a:bodyPr>
          <a:lstStyle/>
          <a:p>
            <a:r>
              <a:rPr lang="en-US" sz="2400" dirty="0">
                <a:solidFill>
                  <a:srgbClr val="42997E"/>
                </a:solidFill>
              </a:rPr>
              <a:t>max</a:t>
            </a:r>
          </a:p>
        </p:txBody>
      </p:sp>
      <p:sp>
        <p:nvSpPr>
          <p:cNvPr id="106" name="Rectangle 105">
            <a:extLst>
              <a:ext uri="{FF2B5EF4-FFF2-40B4-BE49-F238E27FC236}">
                <a16:creationId xmlns:a16="http://schemas.microsoft.com/office/drawing/2014/main" id="{C868CB40-16A1-43A8-9DF7-69D90FB7B934}"/>
              </a:ext>
            </a:extLst>
          </p:cNvPr>
          <p:cNvSpPr/>
          <p:nvPr/>
        </p:nvSpPr>
        <p:spPr bwMode="auto">
          <a:xfrm>
            <a:off x="76200" y="121298"/>
            <a:ext cx="1524000" cy="488302"/>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C00000"/>
                </a:solidFill>
                <a:effectLst/>
                <a:latin typeface="Arial" charset="0"/>
              </a:rPr>
              <a:t>Important</a:t>
            </a:r>
            <a:endParaRPr kumimoji="0" lang="en-SE" sz="2400" b="0" i="0" u="none" strike="noStrike" cap="none" normalizeH="0" baseline="0" dirty="0">
              <a:ln>
                <a:noFill/>
              </a:ln>
              <a:solidFill>
                <a:srgbClr val="C00000"/>
              </a:solidFill>
              <a:effectLst/>
              <a:latin typeface="Arial" charset="0"/>
            </a:endParaRPr>
          </a:p>
        </p:txBody>
      </p:sp>
      <p:cxnSp>
        <p:nvCxnSpPr>
          <p:cNvPr id="136" name="Straight Arrow Connector 135">
            <a:extLst>
              <a:ext uri="{FF2B5EF4-FFF2-40B4-BE49-F238E27FC236}">
                <a16:creationId xmlns:a16="http://schemas.microsoft.com/office/drawing/2014/main" id="{DF2CE2A4-BD35-4C06-BF3C-39A3F0D41193}"/>
              </a:ext>
            </a:extLst>
          </p:cNvPr>
          <p:cNvCxnSpPr>
            <a:cxnSpLocks/>
          </p:cNvCxnSpPr>
          <p:nvPr/>
        </p:nvCxnSpPr>
        <p:spPr bwMode="auto">
          <a:xfrm flipH="1">
            <a:off x="2639970" y="1392978"/>
            <a:ext cx="553965" cy="343845"/>
          </a:xfrm>
          <a:prstGeom prst="straightConnector1">
            <a:avLst/>
          </a:prstGeom>
          <a:noFill/>
          <a:ln w="25400" cap="flat" cmpd="sng" algn="ctr">
            <a:solidFill>
              <a:srgbClr val="C00000"/>
            </a:solidFill>
            <a:prstDash val="solid"/>
            <a:round/>
            <a:headEnd type="none" w="med" len="med"/>
            <a:tailEnd type="triangle"/>
          </a:ln>
          <a:effectLst/>
        </p:spPr>
      </p:cxnSp>
      <p:cxnSp>
        <p:nvCxnSpPr>
          <p:cNvPr id="137" name="Straight Arrow Connector 136">
            <a:extLst>
              <a:ext uri="{FF2B5EF4-FFF2-40B4-BE49-F238E27FC236}">
                <a16:creationId xmlns:a16="http://schemas.microsoft.com/office/drawing/2014/main" id="{23C1AACB-11AB-4C78-A253-E352EB330A33}"/>
              </a:ext>
            </a:extLst>
          </p:cNvPr>
          <p:cNvCxnSpPr>
            <a:cxnSpLocks/>
          </p:cNvCxnSpPr>
          <p:nvPr/>
        </p:nvCxnSpPr>
        <p:spPr bwMode="auto">
          <a:xfrm flipH="1">
            <a:off x="3153103" y="2286941"/>
            <a:ext cx="502195" cy="384689"/>
          </a:xfrm>
          <a:prstGeom prst="straightConnector1">
            <a:avLst/>
          </a:prstGeom>
          <a:noFill/>
          <a:ln w="25400" cap="flat" cmpd="sng" algn="ctr">
            <a:solidFill>
              <a:srgbClr val="C00000"/>
            </a:solidFill>
            <a:prstDash val="solid"/>
            <a:round/>
            <a:headEnd type="none" w="med" len="med"/>
            <a:tailEnd type="triangle"/>
          </a:ln>
          <a:effectLst/>
        </p:spPr>
      </p:cxnSp>
      <p:sp>
        <p:nvSpPr>
          <p:cNvPr id="152" name="TextBox 151">
            <a:extLst>
              <a:ext uri="{FF2B5EF4-FFF2-40B4-BE49-F238E27FC236}">
                <a16:creationId xmlns:a16="http://schemas.microsoft.com/office/drawing/2014/main" id="{A67AF243-B115-4AC6-BA9F-DC8711B0868C}"/>
              </a:ext>
            </a:extLst>
          </p:cNvPr>
          <p:cNvSpPr txBox="1"/>
          <p:nvPr/>
        </p:nvSpPr>
        <p:spPr>
          <a:xfrm>
            <a:off x="3091664" y="1082784"/>
            <a:ext cx="1719028" cy="400110"/>
          </a:xfrm>
          <a:prstGeom prst="rect">
            <a:avLst/>
          </a:prstGeom>
          <a:noFill/>
        </p:spPr>
        <p:txBody>
          <a:bodyPr wrap="square" rtlCol="0">
            <a:spAutoFit/>
          </a:bodyPr>
          <a:lstStyle/>
          <a:p>
            <a:r>
              <a:rPr lang="en-US" sz="2000" dirty="0">
                <a:solidFill>
                  <a:schemeClr val="accent5">
                    <a:lumMod val="10000"/>
                  </a:schemeClr>
                </a:solidFill>
              </a:rPr>
              <a:t>(state, action) </a:t>
            </a:r>
            <a:endParaRPr lang="en-SE" sz="2000" dirty="0">
              <a:solidFill>
                <a:schemeClr val="accent5">
                  <a:lumMod val="10000"/>
                </a:schemeClr>
              </a:solidFill>
            </a:endParaRPr>
          </a:p>
        </p:txBody>
      </p:sp>
      <p:sp>
        <p:nvSpPr>
          <p:cNvPr id="155" name="TextBox 154">
            <a:extLst>
              <a:ext uri="{FF2B5EF4-FFF2-40B4-BE49-F238E27FC236}">
                <a16:creationId xmlns:a16="http://schemas.microsoft.com/office/drawing/2014/main" id="{72120AFF-3D01-4C22-9E16-7E815F3164CB}"/>
              </a:ext>
            </a:extLst>
          </p:cNvPr>
          <p:cNvSpPr txBox="1"/>
          <p:nvPr/>
        </p:nvSpPr>
        <p:spPr>
          <a:xfrm>
            <a:off x="3509702" y="1931244"/>
            <a:ext cx="904718" cy="400110"/>
          </a:xfrm>
          <a:prstGeom prst="rect">
            <a:avLst/>
          </a:prstGeom>
          <a:noFill/>
        </p:spPr>
        <p:txBody>
          <a:bodyPr wrap="square" rtlCol="0">
            <a:spAutoFit/>
          </a:bodyPr>
          <a:lstStyle/>
          <a:p>
            <a:r>
              <a:rPr lang="en-US" sz="2000" dirty="0"/>
              <a:t>state</a:t>
            </a:r>
            <a:endParaRPr lang="en-SE" sz="2000" dirty="0"/>
          </a:p>
        </p:txBody>
      </p:sp>
    </p:spTree>
    <p:extLst>
      <p:ext uri="{BB962C8B-B14F-4D97-AF65-F5344CB8AC3E}">
        <p14:creationId xmlns:p14="http://schemas.microsoft.com/office/powerpoint/2010/main" val="323866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6085F7E-8624-47B7-8D22-945264F85FD7}"/>
                  </a:ext>
                </a:extLst>
              </p:cNvPr>
              <p:cNvSpPr>
                <a:spLocks noGrp="1"/>
              </p:cNvSpPr>
              <p:nvPr>
                <p:ph type="title"/>
              </p:nvPr>
            </p:nvSpPr>
            <p:spPr/>
            <p:txBody>
              <a:bodyPr/>
              <a:lstStyle/>
              <a:p>
                <a14:m>
                  <m:oMath xmlns:m="http://schemas.openxmlformats.org/officeDocument/2006/math">
                    <m:r>
                      <a:rPr lang="en-US" b="0" i="1" smtClean="0">
                        <a:latin typeface="Cambria Math" panose="02040503050406030204" pitchFamily="18" charset="0"/>
                      </a:rPr>
                      <m:t>𝑣</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oMath>
                </a14:m>
                <a:r>
                  <a:rPr lang="en-US" dirty="0"/>
                  <a:t> vs. </a:t>
                </a:r>
                <a14:m>
                  <m:oMath xmlns:m="http://schemas.openxmlformats.org/officeDocument/2006/math">
                    <m:r>
                      <a:rPr lang="en-US" b="0" i="1" smtClean="0">
                        <a:latin typeface="Cambria Math" panose="02040503050406030204" pitchFamily="18" charset="0"/>
                      </a:rPr>
                      <m:t>𝑞</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oMath>
                </a14:m>
                <a:endParaRPr lang="en-SE" dirty="0"/>
              </a:p>
            </p:txBody>
          </p:sp>
        </mc:Choice>
        <mc:Fallback xmlns="">
          <p:sp>
            <p:nvSpPr>
              <p:cNvPr id="2" name="Title 1">
                <a:extLst>
                  <a:ext uri="{FF2B5EF4-FFF2-40B4-BE49-F238E27FC236}">
                    <a16:creationId xmlns:a16="http://schemas.microsoft.com/office/drawing/2014/main" id="{36085F7E-8624-47B7-8D22-945264F85FD7}"/>
                  </a:ext>
                </a:extLst>
              </p:cNvPr>
              <p:cNvSpPr>
                <a:spLocks noGrp="1" noRot="1" noChangeAspect="1" noMove="1" noResize="1" noEditPoints="1" noAdjustHandles="1" noChangeArrowheads="1" noChangeShapeType="1" noTextEdit="1"/>
              </p:cNvSpPr>
              <p:nvPr>
                <p:ph type="title"/>
              </p:nvPr>
            </p:nvSpPr>
            <p:spPr>
              <a:blipFill>
                <a:blip r:embed="rId3"/>
                <a:stretch>
                  <a:fillRect t="-2797" b="-20280"/>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3F2387B4-CFC8-412F-B860-7B8CA022CB9E}"/>
              </a:ext>
            </a:extLst>
          </p:cNvPr>
          <p:cNvSpPr>
            <a:spLocks noGrp="1"/>
          </p:cNvSpPr>
          <p:nvPr>
            <p:ph type="sldNum" sz="quarter" idx="12"/>
          </p:nvPr>
        </p:nvSpPr>
        <p:spPr/>
        <p:txBody>
          <a:bodyPr/>
          <a:lstStyle/>
          <a:p>
            <a:pPr>
              <a:defRPr/>
            </a:pPr>
            <a:fld id="{F57F456A-00AF-44E6-8D70-638C0D0130FF}" type="slidenum">
              <a:rPr lang="en-US" altLang="zh-CN" smtClean="0"/>
              <a:pPr>
                <a:defRPr/>
              </a:pPr>
              <a:t>22</a:t>
            </a:fld>
            <a:endParaRPr lang="en-US" altLang="zh-CN"/>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95AE619A-DA36-4E79-9C30-203337C5F0CD}"/>
                  </a:ext>
                </a:extLst>
              </p:cNvPr>
              <p:cNvSpPr>
                <a:spLocks noGrp="1"/>
              </p:cNvSpPr>
              <p:nvPr>
                <p:ph idx="1"/>
              </p:nvPr>
            </p:nvSpPr>
            <p:spPr>
              <a:xfrm>
                <a:off x="228600" y="1142999"/>
                <a:ext cx="8686800" cy="5562601"/>
              </a:xfrm>
            </p:spPr>
            <p:txBody>
              <a:bodyPr>
                <a:normAutofit fontScale="85000" lnSpcReduction="20000"/>
              </a:bodyPr>
              <a:lstStyle/>
              <a:p>
                <a:r>
                  <a:rPr lang="en-US" b="0" dirty="0">
                    <a:solidFill>
                      <a:schemeClr val="tx1"/>
                    </a:solidFill>
                  </a:rPr>
                  <a:t>State-action Value Function </a:t>
                </a:r>
                <a14:m>
                  <m:oMath xmlns:m="http://schemas.openxmlformats.org/officeDocument/2006/math">
                    <m:r>
                      <a:rPr lang="en-US" b="0" i="1" smtClean="0">
                        <a:solidFill>
                          <a:schemeClr val="tx1"/>
                        </a:solidFill>
                        <a:latin typeface="Cambria Math" panose="02040503050406030204" pitchFamily="18" charset="0"/>
                      </a:rPr>
                      <m:t>𝑞</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𝑠</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𝑎</m:t>
                    </m:r>
                    <m:r>
                      <a:rPr lang="en-US" b="0" i="1" smtClean="0">
                        <a:solidFill>
                          <a:schemeClr val="tx1"/>
                        </a:solidFill>
                        <a:latin typeface="Cambria Math" panose="02040503050406030204" pitchFamily="18" charset="0"/>
                      </a:rPr>
                      <m:t>)</m:t>
                    </m:r>
                  </m:oMath>
                </a14:m>
                <a:r>
                  <a:rPr lang="en-US" dirty="0">
                    <a:solidFill>
                      <a:schemeClr val="tx1"/>
                    </a:solidFill>
                  </a:rPr>
                  <a:t> contains more information than </a:t>
                </a:r>
                <a:r>
                  <a:rPr lang="en-US" dirty="0"/>
                  <a:t>State value function</a:t>
                </a:r>
                <a:r>
                  <a:rPr lang="en-US" dirty="0">
                    <a:solidFill>
                      <a:schemeClr val="tx1"/>
                    </a:solidFill>
                  </a:rPr>
                  <a:t> </a:t>
                </a:r>
                <a14:m>
                  <m:oMath xmlns:m="http://schemas.openxmlformats.org/officeDocument/2006/math">
                    <m:r>
                      <a:rPr lang="en-US" b="0" i="1" smtClean="0">
                        <a:solidFill>
                          <a:schemeClr val="tx1"/>
                        </a:solidFill>
                        <a:latin typeface="Cambria Math" panose="02040503050406030204" pitchFamily="18" charset="0"/>
                      </a:rPr>
                      <m:t>𝑣</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𝑠</m:t>
                    </m:r>
                    <m:r>
                      <a:rPr lang="en-US" b="0" i="1" smtClean="0">
                        <a:solidFill>
                          <a:schemeClr val="tx1"/>
                        </a:solidFill>
                        <a:latin typeface="Cambria Math" panose="02040503050406030204" pitchFamily="18" charset="0"/>
                      </a:rPr>
                      <m:t>)</m:t>
                    </m:r>
                  </m:oMath>
                </a14:m>
                <a:r>
                  <a:rPr lang="en-US" dirty="0">
                    <a:solidFill>
                      <a:schemeClr val="tx1"/>
                    </a:solidFill>
                  </a:rPr>
                  <a:t>. </a:t>
                </a:r>
                <a:r>
                  <a:rPr lang="en-US" dirty="0"/>
                  <a:t>Given</a:t>
                </a:r>
                <a:r>
                  <a:rPr lang="en-US" dirty="0">
                    <a:solidFill>
                      <a:srgbClr val="C00000"/>
                    </a:solidFill>
                  </a:rP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oMath>
                </a14:m>
                <a:r>
                  <a:rPr lang="en-US" dirty="0"/>
                  <a:t>, optimal policy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𝜋</m:t>
                        </m:r>
                      </m:e>
                      <m:sub>
                        <m:r>
                          <a:rPr lang="en-US">
                            <a:latin typeface="Cambria Math" panose="02040503050406030204" pitchFamily="18" charset="0"/>
                          </a:rPr>
                          <m:t>∗</m:t>
                        </m:r>
                      </m:sub>
                    </m:sSub>
                    <m:d>
                      <m:dPr>
                        <m:ctrlPr>
                          <a:rPr lang="en-US" i="1">
                            <a:latin typeface="Cambria Math" panose="02040503050406030204" pitchFamily="18" charset="0"/>
                          </a:rPr>
                        </m:ctrlPr>
                      </m:dPr>
                      <m:e>
                        <m:r>
                          <m:rPr>
                            <m:sty m:val="p"/>
                          </m:rPr>
                          <a:rPr lang="en-US">
                            <a:latin typeface="Cambria Math" panose="02040503050406030204" pitchFamily="18" charset="0"/>
                          </a:rPr>
                          <m:t>s</m:t>
                        </m:r>
                      </m:e>
                    </m:d>
                    <m:r>
                      <a:rPr lang="en-US">
                        <a:latin typeface="Cambria Math" panose="02040503050406030204" pitchFamily="18" charset="0"/>
                      </a:rPr>
                      <m:t>=</m:t>
                    </m:r>
                    <m:r>
                      <m:rPr>
                        <m:sty m:val="p"/>
                      </m:rPr>
                      <a:rPr lang="en-US">
                        <a:latin typeface="Cambria Math" panose="02040503050406030204" pitchFamily="18" charset="0"/>
                      </a:rPr>
                      <m:t>arg</m:t>
                    </m:r>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𝑎</m:t>
                        </m:r>
                      </m:lim>
                    </m:limLow>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oMath>
                </a14:m>
                <a:r>
                  <a:rPr lang="en-US" dirty="0"/>
                  <a:t>.</a:t>
                </a:r>
              </a:p>
              <a:p>
                <a:r>
                  <a:rPr lang="en-US" dirty="0">
                    <a:solidFill>
                      <a:srgbClr val="C00000"/>
                    </a:solidFill>
                  </a:rPr>
                  <a:t>Can </a:t>
                </a:r>
                <a:r>
                  <a:rPr lang="en-US" altLang="zh-CN" dirty="0">
                    <a:solidFill>
                      <a:srgbClr val="C00000"/>
                    </a:solidFill>
                  </a:rPr>
                  <a:t>always</a:t>
                </a:r>
                <a:r>
                  <a:rPr lang="en-US" dirty="0">
                    <a:solidFill>
                      <a:srgbClr val="C00000"/>
                    </a:solidFill>
                  </a:rPr>
                  <a:t> </a:t>
                </a:r>
                <a:r>
                  <a:rPr lang="en-US" dirty="0">
                    <a:solidFill>
                      <a:schemeClr val="tx1"/>
                    </a:solidFill>
                  </a:rPr>
                  <a:t>go from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𝜋</m:t>
                        </m:r>
                      </m:sub>
                    </m:sSub>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oMath>
                </a14:m>
                <a:r>
                  <a:rPr lang="en-US" dirty="0"/>
                  <a:t> </a:t>
                </a:r>
                <a:r>
                  <a:rPr lang="en-US" dirty="0">
                    <a:solidFill>
                      <a:schemeClr val="tx1"/>
                    </a:solidFill>
                  </a:rPr>
                  <a:t>to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𝑣</m:t>
                        </m:r>
                      </m:e>
                      <m:sub>
                        <m:r>
                          <a:rPr lang="en-US" b="0" i="1" dirty="0" smtClean="0">
                            <a:latin typeface="Cambria Math" panose="02040503050406030204" pitchFamily="18" charset="0"/>
                          </a:rPr>
                          <m:t>𝜋</m:t>
                        </m:r>
                      </m:sub>
                    </m:sSub>
                    <m:r>
                      <a:rPr lang="en-US" i="1" dirty="0">
                        <a:latin typeface="Cambria Math" panose="02040503050406030204" pitchFamily="18" charset="0"/>
                      </a:rPr>
                      <m:t>(</m:t>
                    </m:r>
                    <m:r>
                      <a:rPr lang="en-US" i="1" dirty="0">
                        <a:latin typeface="Cambria Math" panose="02040503050406030204" pitchFamily="18" charset="0"/>
                      </a:rPr>
                      <m:t>𝑠</m:t>
                    </m:r>
                    <m:r>
                      <a:rPr lang="en-US" i="1" dirty="0">
                        <a:latin typeface="Cambria Math" panose="02040503050406030204" pitchFamily="18" charset="0"/>
                      </a:rPr>
                      <m:t>)</m:t>
                    </m:r>
                  </m:oMath>
                </a14:m>
                <a:r>
                  <a:rPr lang="en-US" dirty="0">
                    <a:solidFill>
                      <a:schemeClr val="tx1"/>
                    </a:solidFill>
                  </a:rPr>
                  <a:t>, or from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m:t>
                        </m:r>
                      </m:sub>
                    </m:sSub>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oMath>
                </a14:m>
                <a:r>
                  <a:rPr lang="en-US" dirty="0"/>
                  <a:t> to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b="0" i="1" dirty="0" smtClean="0">
                            <a:latin typeface="Cambria Math" panose="02040503050406030204" pitchFamily="18" charset="0"/>
                          </a:rPr>
                          <m:t>∗</m:t>
                        </m:r>
                      </m:sub>
                    </m:sSub>
                    <m:r>
                      <a:rPr lang="en-US" i="1" dirty="0">
                        <a:latin typeface="Cambria Math" panose="02040503050406030204" pitchFamily="18" charset="0"/>
                      </a:rPr>
                      <m:t>(</m:t>
                    </m:r>
                    <m:r>
                      <a:rPr lang="en-US" i="1" dirty="0">
                        <a:latin typeface="Cambria Math" panose="02040503050406030204" pitchFamily="18" charset="0"/>
                      </a:rPr>
                      <m:t>𝑠</m:t>
                    </m:r>
                    <m:r>
                      <a:rPr lang="en-US" i="1" dirty="0">
                        <a:latin typeface="Cambria Math" panose="02040503050406030204" pitchFamily="18" charset="0"/>
                      </a:rPr>
                      <m:t>)</m:t>
                    </m:r>
                  </m:oMath>
                </a14:m>
                <a:r>
                  <a:rPr lang="en-US" dirty="0">
                    <a:solidFill>
                      <a:schemeClr val="tx1"/>
                    </a:solidFill>
                  </a:rPr>
                  <a:t>:</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𝑎</m:t>
                        </m:r>
                      </m:sub>
                      <m:sup/>
                      <m:e>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𝑎</m:t>
                            </m:r>
                          </m:e>
                          <m:e>
                            <m:r>
                              <a:rPr lang="en-US" i="1">
                                <a:latin typeface="Cambria Math" panose="02040503050406030204" pitchFamily="18" charset="0"/>
                              </a:rPr>
                              <m:t>𝑠</m:t>
                            </m:r>
                          </m:e>
                        </m:d>
                      </m:e>
                    </m:nary>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𝑎</m:t>
                        </m:r>
                      </m:lim>
                    </m:limLow>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oMath>
                </a14:m>
                <a:endParaRPr lang="en-US" dirty="0">
                  <a:solidFill>
                    <a:schemeClr val="tx1"/>
                  </a:solidFill>
                </a:endParaRPr>
              </a:p>
              <a:p>
                <a:r>
                  <a:rPr lang="en-US" dirty="0">
                    <a:solidFill>
                      <a:schemeClr val="tx1"/>
                    </a:solidFill>
                  </a:rPr>
                  <a:t>With known MDP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oMath>
                </a14:m>
                <a:r>
                  <a:rPr lang="en-US" dirty="0">
                    <a:solidFill>
                      <a:schemeClr val="tx1"/>
                    </a:solidFill>
                  </a:rPr>
                  <a:t>, </a:t>
                </a:r>
                <a:r>
                  <a:rPr lang="en-US" dirty="0"/>
                  <a:t>i.e., model-based</a:t>
                </a:r>
                <a:r>
                  <a:rPr lang="en-US" dirty="0">
                    <a:solidFill>
                      <a:schemeClr val="tx1"/>
                    </a:solidFill>
                  </a:rPr>
                  <a:t>): </a:t>
                </a:r>
                <a:r>
                  <a:rPr lang="en-US" dirty="0">
                    <a:solidFill>
                      <a:srgbClr val="C00000"/>
                    </a:solidFill>
                  </a:rPr>
                  <a:t>can</a:t>
                </a:r>
                <a:r>
                  <a:rPr lang="en-US" dirty="0">
                    <a:solidFill>
                      <a:schemeClr val="tx1"/>
                    </a:solidFill>
                  </a:rPr>
                  <a:t> go from</a:t>
                </a:r>
                <a:r>
                  <a:rPr lang="en-US" dirty="0"/>
                  <a: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𝜋</m:t>
                        </m:r>
                      </m:sub>
                    </m:sSub>
                    <m:r>
                      <a:rPr lang="en-US" i="1" dirty="0">
                        <a:latin typeface="Cambria Math" panose="02040503050406030204" pitchFamily="18" charset="0"/>
                      </a:rPr>
                      <m:t>(</m:t>
                    </m:r>
                    <m:r>
                      <a:rPr lang="en-US" i="1" dirty="0">
                        <a:latin typeface="Cambria Math" panose="02040503050406030204" pitchFamily="18" charset="0"/>
                      </a:rPr>
                      <m:t>𝑠</m:t>
                    </m:r>
                    <m:r>
                      <a:rPr lang="en-US" i="1" dirty="0">
                        <a:latin typeface="Cambria Math" panose="02040503050406030204" pitchFamily="18" charset="0"/>
                      </a:rPr>
                      <m:t>)</m:t>
                    </m:r>
                  </m:oMath>
                </a14:m>
                <a:r>
                  <a:rPr lang="en-US" dirty="0"/>
                  <a:t> to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oMath>
                </a14:m>
                <a:r>
                  <a:rPr lang="en-US" dirty="0"/>
                  <a:t>, or from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m:t>
                        </m:r>
                      </m:sub>
                    </m:sSub>
                    <m:r>
                      <a:rPr lang="en-US" i="1" dirty="0">
                        <a:latin typeface="Cambria Math" panose="02040503050406030204" pitchFamily="18" charset="0"/>
                      </a:rPr>
                      <m:t>(</m:t>
                    </m:r>
                    <m:r>
                      <a:rPr lang="en-US" i="1" dirty="0">
                        <a:latin typeface="Cambria Math" panose="02040503050406030204" pitchFamily="18" charset="0"/>
                      </a:rPr>
                      <m:t>𝑠</m:t>
                    </m:r>
                    <m:r>
                      <a:rPr lang="en-US" i="1" dirty="0">
                        <a:latin typeface="Cambria Math" panose="02040503050406030204" pitchFamily="18" charset="0"/>
                      </a:rPr>
                      <m:t>)</m:t>
                    </m:r>
                  </m:oMath>
                </a14:m>
                <a:r>
                  <a:rPr lang="en-US" dirty="0"/>
                  <a:t> to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m:t>
                        </m:r>
                      </m:sub>
                    </m:sSub>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oMath>
                </a14:m>
                <a:r>
                  <a:rPr lang="en-US" dirty="0"/>
                  <a:t>:</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a:rPr lang="en-US" b="0" i="1" smtClean="0">
                            <a:latin typeface="Cambria Math" panose="02040503050406030204" pitchFamily="18" charset="0"/>
                          </a:rPr>
                          <m:t>𝑟</m:t>
                        </m:r>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sub>
                      <m:sup/>
                      <m:e>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e>
                    </m:nary>
                    <m:d>
                      <m:dPr>
                        <m:begChr m:val="["/>
                        <m:endChr m:val="]"/>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e>
                        </m:d>
                      </m:e>
                    </m:d>
                  </m:oMath>
                </a14:m>
                <a:endParaRPr lang="en-US" i="1" dirty="0">
                  <a:latin typeface="Cambria Math" panose="02040503050406030204" pitchFamily="18" charset="0"/>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sSup>
                          <m:sSupPr>
                            <m:ctrlPr>
                              <a:rPr lang="en-US" i="1">
                                <a:latin typeface="Cambria Math" panose="02040503050406030204" pitchFamily="18" charset="0"/>
                              </a:rPr>
                            </m:ctrlPr>
                          </m:sSupPr>
                          <m:e>
                            <m:r>
                              <a:rPr lang="en-US" b="0" i="1" smtClean="0">
                                <a:latin typeface="Cambria Math" panose="02040503050406030204" pitchFamily="18" charset="0"/>
                              </a:rPr>
                              <m:t>𝑟</m:t>
                            </m:r>
                            <m:r>
                              <a:rPr lang="en-US" b="0" i="1" smtClean="0">
                                <a:latin typeface="Cambria Math" panose="02040503050406030204" pitchFamily="18" charset="0"/>
                              </a:rPr>
                              <m:t>,</m:t>
                            </m:r>
                            <m:r>
                              <a:rPr lang="en-US" i="1">
                                <a:latin typeface="Cambria Math" panose="02040503050406030204" pitchFamily="18" charset="0"/>
                              </a:rPr>
                              <m:t>𝑠</m:t>
                            </m:r>
                          </m:e>
                          <m:sup>
                            <m:r>
                              <a:rPr lang="en-US" i="1">
                                <a:latin typeface="Cambria Math" panose="02040503050406030204" pitchFamily="18" charset="0"/>
                              </a:rPr>
                              <m:t>′</m:t>
                            </m:r>
                          </m:sup>
                        </m:sSup>
                      </m:sub>
                      <m:sup/>
                      <m:e>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e>
                    </m:nary>
                    <m:d>
                      <m:dPr>
                        <m:begChr m:val="["/>
                        <m:endChr m:val="]"/>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e>
                        </m:d>
                      </m:e>
                    </m:d>
                  </m:oMath>
                </a14:m>
                <a:endParaRPr lang="en-US" dirty="0">
                  <a:solidFill>
                    <a:schemeClr val="tx1"/>
                  </a:solidFill>
                </a:endParaRPr>
              </a:p>
              <a:p>
                <a:r>
                  <a:rPr lang="en-US" dirty="0">
                    <a:solidFill>
                      <a:schemeClr val="tx1"/>
                    </a:solidFill>
                  </a:rPr>
                  <a:t>With unknown MDP </a:t>
                </a:r>
                <a:r>
                  <a:rPr lang="en-US" dirty="0"/>
                  <a:t>(unknown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oMath>
                </a14:m>
                <a:r>
                  <a:rPr lang="en-US" dirty="0"/>
                  <a:t>, i.e., model-free) </a:t>
                </a:r>
                <a:r>
                  <a:rPr lang="en-US" dirty="0">
                    <a:solidFill>
                      <a:schemeClr val="tx1"/>
                    </a:solidFill>
                  </a:rPr>
                  <a:t>: </a:t>
                </a:r>
                <a:r>
                  <a:rPr lang="en-US" dirty="0">
                    <a:solidFill>
                      <a:srgbClr val="C00000"/>
                    </a:solidFill>
                  </a:rPr>
                  <a:t>cannot</a:t>
                </a:r>
                <a:r>
                  <a:rPr lang="en-US" dirty="0"/>
                  <a:t> go from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𝜋</m:t>
                        </m:r>
                      </m:sub>
                    </m:sSub>
                    <m:r>
                      <a:rPr lang="en-US" i="1" dirty="0">
                        <a:latin typeface="Cambria Math" panose="02040503050406030204" pitchFamily="18" charset="0"/>
                      </a:rPr>
                      <m:t>(</m:t>
                    </m:r>
                    <m:r>
                      <a:rPr lang="en-US" i="1" dirty="0">
                        <a:latin typeface="Cambria Math" panose="02040503050406030204" pitchFamily="18" charset="0"/>
                      </a:rPr>
                      <m:t>𝑠</m:t>
                    </m:r>
                    <m:r>
                      <a:rPr lang="en-US" i="1" dirty="0">
                        <a:latin typeface="Cambria Math" panose="02040503050406030204" pitchFamily="18" charset="0"/>
                      </a:rPr>
                      <m:t>)</m:t>
                    </m:r>
                  </m:oMath>
                </a14:m>
                <a:r>
                  <a:rPr lang="en-US" dirty="0"/>
                  <a:t> to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oMath>
                </a14:m>
                <a:r>
                  <a:rPr lang="en-US" dirty="0"/>
                  <a:t>, or from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m:t>
                        </m:r>
                      </m:sub>
                    </m:sSub>
                    <m:r>
                      <a:rPr lang="en-US" i="1" dirty="0">
                        <a:latin typeface="Cambria Math" panose="02040503050406030204" pitchFamily="18" charset="0"/>
                      </a:rPr>
                      <m:t>(</m:t>
                    </m:r>
                    <m:r>
                      <a:rPr lang="en-US" i="1" dirty="0">
                        <a:latin typeface="Cambria Math" panose="02040503050406030204" pitchFamily="18" charset="0"/>
                      </a:rPr>
                      <m:t>𝑠</m:t>
                    </m:r>
                    <m:r>
                      <a:rPr lang="en-US" i="1" dirty="0">
                        <a:latin typeface="Cambria Math" panose="02040503050406030204" pitchFamily="18" charset="0"/>
                      </a:rPr>
                      <m:t>)</m:t>
                    </m:r>
                  </m:oMath>
                </a14:m>
                <a:r>
                  <a:rPr lang="en-US" dirty="0"/>
                  <a:t> to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m:t>
                        </m:r>
                      </m:sub>
                    </m:sSub>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oMath>
                </a14:m>
                <a:endParaRPr lang="en-US" dirty="0">
                  <a:solidFill>
                    <a:schemeClr val="tx1"/>
                  </a:solidFill>
                </a:endParaRPr>
              </a:p>
              <a:p>
                <a:endParaRPr lang="en-US" b="0" i="1" dirty="0">
                  <a:solidFill>
                    <a:schemeClr val="tx1"/>
                  </a:solidFill>
                  <a:latin typeface="Cambria Math" panose="02040503050406030204" pitchFamily="18" charset="0"/>
                </a:endParaRPr>
              </a:p>
              <a:p>
                <a:endParaRPr lang="en-SE" dirty="0">
                  <a:solidFill>
                    <a:schemeClr val="tx1"/>
                  </a:solidFill>
                </a:endParaRPr>
              </a:p>
            </p:txBody>
          </p:sp>
        </mc:Choice>
        <mc:Fallback xmlns="">
          <p:sp>
            <p:nvSpPr>
              <p:cNvPr id="5" name="Content Placeholder 2">
                <a:extLst>
                  <a:ext uri="{FF2B5EF4-FFF2-40B4-BE49-F238E27FC236}">
                    <a16:creationId xmlns:a16="http://schemas.microsoft.com/office/drawing/2014/main" id="{95AE619A-DA36-4E79-9C30-203337C5F0CD}"/>
                  </a:ext>
                </a:extLst>
              </p:cNvPr>
              <p:cNvSpPr>
                <a:spLocks noGrp="1" noRot="1" noChangeAspect="1" noMove="1" noResize="1" noEditPoints="1" noAdjustHandles="1" noChangeArrowheads="1" noChangeShapeType="1" noTextEdit="1"/>
              </p:cNvSpPr>
              <p:nvPr>
                <p:ph idx="1"/>
              </p:nvPr>
            </p:nvSpPr>
            <p:spPr>
              <a:xfrm>
                <a:off x="228600" y="1142999"/>
                <a:ext cx="8686800" cy="5562601"/>
              </a:xfrm>
              <a:blipFill>
                <a:blip r:embed="rId4"/>
                <a:stretch>
                  <a:fillRect l="-1193" t="-2410" r="-1825"/>
                </a:stretch>
              </a:blipFill>
            </p:spPr>
            <p:txBody>
              <a:bodyPr/>
              <a:lstStyle/>
              <a:p>
                <a:r>
                  <a:rPr lang="en-SE">
                    <a:noFill/>
                  </a:rPr>
                  <a:t> </a:t>
                </a:r>
              </a:p>
            </p:txBody>
          </p:sp>
        </mc:Fallback>
      </mc:AlternateContent>
      <p:sp>
        <p:nvSpPr>
          <p:cNvPr id="8" name="Rectangle 7">
            <a:extLst>
              <a:ext uri="{FF2B5EF4-FFF2-40B4-BE49-F238E27FC236}">
                <a16:creationId xmlns:a16="http://schemas.microsoft.com/office/drawing/2014/main" id="{629711B5-A05B-4FBA-84E6-B310D10E4B1C}"/>
              </a:ext>
            </a:extLst>
          </p:cNvPr>
          <p:cNvSpPr/>
          <p:nvPr/>
        </p:nvSpPr>
        <p:spPr bwMode="auto">
          <a:xfrm>
            <a:off x="76200" y="121298"/>
            <a:ext cx="1524000" cy="488302"/>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C00000"/>
                </a:solidFill>
                <a:effectLst/>
                <a:latin typeface="Arial" charset="0"/>
              </a:rPr>
              <a:t>Important</a:t>
            </a:r>
            <a:endParaRPr kumimoji="0" lang="en-SE" sz="2400" b="0" i="0" u="none" strike="noStrike" cap="none" normalizeH="0" baseline="0" dirty="0">
              <a:ln>
                <a:noFill/>
              </a:ln>
              <a:solidFill>
                <a:srgbClr val="C00000"/>
              </a:solidFill>
              <a:effectLst/>
              <a:latin typeface="Arial" charset="0"/>
            </a:endParaRPr>
          </a:p>
        </p:txBody>
      </p:sp>
    </p:spTree>
    <p:extLst>
      <p:ext uri="{BB962C8B-B14F-4D97-AF65-F5344CB8AC3E}">
        <p14:creationId xmlns:p14="http://schemas.microsoft.com/office/powerpoint/2010/main" val="4267591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CCD9C-1EA4-470C-AAC7-85E889C4CCDD}"/>
              </a:ext>
            </a:extLst>
          </p:cNvPr>
          <p:cNvSpPr>
            <a:spLocks noGrp="1"/>
          </p:cNvSpPr>
          <p:nvPr>
            <p:ph type="title"/>
          </p:nvPr>
        </p:nvSpPr>
        <p:spPr>
          <a:xfrm>
            <a:off x="914400" y="274638"/>
            <a:ext cx="8229600" cy="868362"/>
          </a:xfrm>
        </p:spPr>
        <p:txBody>
          <a:bodyPr/>
          <a:lstStyle/>
          <a:p>
            <a:r>
              <a:rPr lang="en-US" sz="3200" dirty="0"/>
              <a:t>Simplified Bellman Equations for Deterministic Env</a:t>
            </a:r>
            <a:endParaRPr lang="en-SE" sz="32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9682535-5612-45D7-8521-97138A655DDB}"/>
                  </a:ext>
                </a:extLst>
              </p:cNvPr>
              <p:cNvSpPr>
                <a:spLocks noGrp="1"/>
              </p:cNvSpPr>
              <p:nvPr>
                <p:ph idx="1"/>
              </p:nvPr>
            </p:nvSpPr>
            <p:spPr>
              <a:xfrm>
                <a:off x="152400" y="1295400"/>
                <a:ext cx="8686800" cy="5181600"/>
              </a:xfrm>
            </p:spPr>
            <p:txBody>
              <a:bodyPr>
                <a:normAutofit fontScale="92500" lnSpcReduction="20000"/>
              </a:bodyPr>
              <a:lstStyle/>
              <a:p>
                <a:r>
                  <a:rPr lang="en-US" dirty="0"/>
                  <a:t>Bellman Equations:</a:t>
                </a:r>
                <a:endParaRPr lang="en-US" i="1" dirty="0">
                  <a:latin typeface="Cambria Math" panose="02040503050406030204" pitchFamily="18" charset="0"/>
                </a:endParaRPr>
              </a:p>
              <a:p>
                <a:pPr lvl="1"/>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𝑎</m:t>
                        </m:r>
                      </m:sub>
                      <m:sup/>
                      <m:e>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𝑎</m:t>
                            </m:r>
                          </m:e>
                          <m:e>
                            <m:r>
                              <a:rPr lang="en-US" i="1">
                                <a:latin typeface="Cambria Math" panose="02040503050406030204" pitchFamily="18" charset="0"/>
                              </a:rPr>
                              <m:t>𝑠</m:t>
                            </m:r>
                          </m:e>
                        </m:d>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e>
                    </m:nary>
                  </m:oMath>
                </a14:m>
                <a:endParaRPr lang="en-US" i="1" dirty="0">
                  <a:latin typeface="Cambria Math" panose="02040503050406030204" pitchFamily="18" charset="0"/>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sSup>
                          <m:sSupPr>
                            <m:ctrlPr>
                              <a:rPr lang="en-US" i="1">
                                <a:latin typeface="Cambria Math" panose="02040503050406030204" pitchFamily="18" charset="0"/>
                              </a:rPr>
                            </m:ctrlPr>
                          </m:sSupPr>
                          <m:e>
                            <m:r>
                              <a:rPr lang="en-US" b="0" i="1" smtClean="0">
                                <a:latin typeface="Cambria Math" panose="02040503050406030204" pitchFamily="18" charset="0"/>
                              </a:rPr>
                              <m:t>𝑟</m:t>
                            </m:r>
                            <m:r>
                              <a:rPr lang="en-US" b="0" i="1" smtClean="0">
                                <a:latin typeface="Cambria Math" panose="02040503050406030204" pitchFamily="18" charset="0"/>
                              </a:rPr>
                              <m:t>,  </m:t>
                            </m:r>
                            <m:r>
                              <a:rPr lang="en-US" i="1">
                                <a:latin typeface="Cambria Math" panose="02040503050406030204" pitchFamily="18" charset="0"/>
                              </a:rPr>
                              <m:t>𝑠</m:t>
                            </m:r>
                          </m:e>
                          <m:sup>
                            <m:r>
                              <a:rPr lang="en-US" i="1">
                                <a:latin typeface="Cambria Math" panose="02040503050406030204" pitchFamily="18" charset="0"/>
                              </a:rPr>
                              <m:t>′</m:t>
                            </m:r>
                          </m:sup>
                        </m:sSup>
                      </m:sub>
                      <m:sup/>
                      <m:e>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e>
                    </m:nary>
                    <m:d>
                      <m:dPr>
                        <m:begChr m:val="["/>
                        <m:endChr m:val="]"/>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d>
                      </m:e>
                    </m:d>
                  </m:oMath>
                </a14:m>
                <a:endParaRPr lang="en-US" i="1" dirty="0">
                  <a:latin typeface="Cambria Math" panose="02040503050406030204" pitchFamily="18" charset="0"/>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𝑎</m:t>
                        </m:r>
                      </m:lim>
                    </m:limLow>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oMath>
                </a14:m>
                <a:endParaRPr lang="en-US" i="1" dirty="0">
                  <a:latin typeface="Cambria Math" panose="02040503050406030204" pitchFamily="18" charset="0"/>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sSup>
                          <m:sSupPr>
                            <m:ctrlPr>
                              <a:rPr lang="en-US" i="1">
                                <a:latin typeface="Cambria Math" panose="02040503050406030204" pitchFamily="18" charset="0"/>
                              </a:rPr>
                            </m:ctrlPr>
                          </m:sSupPr>
                          <m:e>
                            <m:r>
                              <a:rPr lang="en-US" b="0" i="1" smtClean="0">
                                <a:latin typeface="Cambria Math" panose="02040503050406030204" pitchFamily="18" charset="0"/>
                              </a:rPr>
                              <m:t>𝑟</m:t>
                            </m:r>
                            <m:r>
                              <a:rPr lang="en-US" b="0" i="1" smtClean="0">
                                <a:latin typeface="Cambria Math" panose="02040503050406030204" pitchFamily="18" charset="0"/>
                              </a:rPr>
                              <m:t>, </m:t>
                            </m:r>
                            <m:r>
                              <a:rPr lang="en-US" i="1">
                                <a:latin typeface="Cambria Math" panose="02040503050406030204" pitchFamily="18" charset="0"/>
                              </a:rPr>
                              <m:t>𝑠</m:t>
                            </m:r>
                          </m:e>
                          <m:sup>
                            <m:r>
                              <a:rPr lang="en-US" i="1">
                                <a:latin typeface="Cambria Math" panose="02040503050406030204" pitchFamily="18" charset="0"/>
                              </a:rPr>
                              <m:t>′</m:t>
                            </m:r>
                          </m:sup>
                        </m:sSup>
                      </m:sub>
                      <m:sup/>
                      <m:e>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e>
                    </m:nary>
                    <m:d>
                      <m:dPr>
                        <m:begChr m:val="["/>
                        <m:endChr m:val="]"/>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e>
                        </m:d>
                      </m:e>
                    </m:d>
                  </m:oMath>
                </a14:m>
                <a:endParaRPr lang="en-US" i="1" dirty="0">
                  <a:latin typeface="Cambria Math" panose="02040503050406030204" pitchFamily="18" charset="0"/>
                </a:endParaRPr>
              </a:p>
              <a:p>
                <a:r>
                  <a:rPr lang="en-US" dirty="0"/>
                  <a:t>For Deterministic Env: there is only one possible </a:t>
                </a:r>
                <a14:m>
                  <m:oMath xmlns:m="http://schemas.openxmlformats.org/officeDocument/2006/math">
                    <m:r>
                      <a:rPr lang="en-US">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r>
                      <a:rPr lang="en-US" i="1">
                        <a:latin typeface="Cambria Math" panose="02040503050406030204" pitchFamily="18" charset="0"/>
                      </a:rPr>
                      <m:t>)</m:t>
                    </m:r>
                  </m:oMath>
                </a14:m>
                <a:r>
                  <a:rPr lang="en-US" dirty="0"/>
                  <a:t> for a given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oMath>
                </a14:m>
                <a:r>
                  <a:rPr lang="en-US" dirty="0"/>
                  <a:t> (we use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𝑅</m:t>
                        </m:r>
                      </m:e>
                      <m:sub>
                        <m:r>
                          <a:rPr lang="en-US" i="1">
                            <a:latin typeface="Cambria Math" panose="02040503050406030204" pitchFamily="18" charset="0"/>
                          </a:rPr>
                          <m:t>𝑠</m:t>
                        </m:r>
                      </m:sub>
                      <m:sup>
                        <m:r>
                          <a:rPr lang="en-US" i="1">
                            <a:latin typeface="Cambria Math" panose="02040503050406030204" pitchFamily="18" charset="0"/>
                          </a:rPr>
                          <m:t>𝑎</m:t>
                        </m:r>
                      </m:sup>
                    </m:sSubSup>
                  </m:oMath>
                </a14:m>
                <a:r>
                  <a:rPr lang="en-US" dirty="0"/>
                  <a:t> to emphasize that reward </a:t>
                </a:r>
                <a14:m>
                  <m:oMath xmlns:m="http://schemas.openxmlformats.org/officeDocument/2006/math">
                    <m:r>
                      <a:rPr lang="en-US" i="1">
                        <a:latin typeface="Cambria Math" panose="02040503050406030204" pitchFamily="18" charset="0"/>
                      </a:rPr>
                      <m:t>𝑟</m:t>
                    </m:r>
                  </m:oMath>
                </a14:m>
                <a:r>
                  <a:rPr lang="en-US" dirty="0"/>
                  <a:t> is specific to this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oMath>
                </a14:m>
                <a:r>
                  <a:rPr lang="en-US" dirty="0"/>
                  <a:t>):</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r>
                      <a:rPr lang="en-US" i="1">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𝑅</m:t>
                        </m:r>
                      </m:e>
                      <m:sub>
                        <m:r>
                          <a:rPr lang="en-US" b="0" i="1" smtClean="0">
                            <a:latin typeface="Cambria Math" panose="02040503050406030204" pitchFamily="18" charset="0"/>
                          </a:rPr>
                          <m:t>𝑠</m:t>
                        </m:r>
                      </m:sub>
                      <m:sup>
                        <m:r>
                          <a:rPr lang="en-US" b="0" i="1" smtClean="0">
                            <a:latin typeface="Cambria Math" panose="02040503050406030204" pitchFamily="18" charset="0"/>
                          </a:rPr>
                          <m:t>𝑎</m:t>
                        </m:r>
                      </m:sup>
                    </m:sSubSup>
                    <m:r>
                      <a:rPr lang="en-US" i="1">
                        <a:latin typeface="Cambria Math" panose="02040503050406030204" pitchFamily="18" charset="0"/>
                      </a:rPr>
                      <m:t>+</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d>
                  </m:oMath>
                </a14:m>
                <a:endParaRPr lang="en-US" dirty="0"/>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𝑅</m:t>
                        </m:r>
                      </m:e>
                      <m:sub>
                        <m:r>
                          <a:rPr lang="en-US" i="1">
                            <a:latin typeface="Cambria Math" panose="02040503050406030204" pitchFamily="18" charset="0"/>
                          </a:rPr>
                          <m:t>𝑠</m:t>
                        </m:r>
                      </m:sub>
                      <m:sup>
                        <m:r>
                          <a:rPr lang="en-US" i="1">
                            <a:latin typeface="Cambria Math" panose="02040503050406030204" pitchFamily="18" charset="0"/>
                          </a:rPr>
                          <m:t>𝑎</m:t>
                        </m:r>
                      </m:sup>
                    </m:sSubSup>
                    <m:r>
                      <a:rPr lang="en-US" i="1">
                        <a:latin typeface="Cambria Math" panose="02040503050406030204" pitchFamily="18" charset="0"/>
                      </a:rPr>
                      <m:t>+</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m:t>
                        </m:r>
                      </m:sub>
                    </m:sSub>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d>
                  </m:oMath>
                </a14:m>
                <a:endParaRPr lang="en-US" dirty="0"/>
              </a:p>
            </p:txBody>
          </p:sp>
        </mc:Choice>
        <mc:Fallback xmlns="">
          <p:sp>
            <p:nvSpPr>
              <p:cNvPr id="3" name="Content Placeholder 2">
                <a:extLst>
                  <a:ext uri="{FF2B5EF4-FFF2-40B4-BE49-F238E27FC236}">
                    <a16:creationId xmlns:a16="http://schemas.microsoft.com/office/drawing/2014/main" id="{D9682535-5612-45D7-8521-97138A655DDB}"/>
                  </a:ext>
                </a:extLst>
              </p:cNvPr>
              <p:cNvSpPr>
                <a:spLocks noGrp="1" noRot="1" noChangeAspect="1" noMove="1" noResize="1" noEditPoints="1" noAdjustHandles="1" noChangeArrowheads="1" noChangeShapeType="1" noTextEdit="1"/>
              </p:cNvSpPr>
              <p:nvPr>
                <p:ph idx="1"/>
              </p:nvPr>
            </p:nvSpPr>
            <p:spPr>
              <a:xfrm>
                <a:off x="152400" y="1295400"/>
                <a:ext cx="8686800" cy="5181600"/>
              </a:xfrm>
              <a:blipFill>
                <a:blip r:embed="rId2"/>
                <a:stretch>
                  <a:fillRect l="-1404" t="-3294" r="-2596"/>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B4019459-2988-44E6-A7AA-121EA70FF926}"/>
              </a:ext>
            </a:extLst>
          </p:cNvPr>
          <p:cNvSpPr>
            <a:spLocks noGrp="1"/>
          </p:cNvSpPr>
          <p:nvPr>
            <p:ph type="sldNum" sz="quarter" idx="12"/>
          </p:nvPr>
        </p:nvSpPr>
        <p:spPr>
          <a:xfrm>
            <a:off x="6934200" y="6530035"/>
            <a:ext cx="2133600" cy="244475"/>
          </a:xfrm>
        </p:spPr>
        <p:txBody>
          <a:bodyPr/>
          <a:lstStyle/>
          <a:p>
            <a:pPr>
              <a:defRPr/>
            </a:pPr>
            <a:fld id="{F57F456A-00AF-44E6-8D70-638C0D0130FF}" type="slidenum">
              <a:rPr lang="en-US" altLang="zh-CN" smtClean="0"/>
              <a:pPr>
                <a:defRPr/>
              </a:pPr>
              <a:t>23</a:t>
            </a:fld>
            <a:endParaRPr lang="en-US" altLang="zh-CN" dirty="0"/>
          </a:p>
        </p:txBody>
      </p:sp>
      <p:sp>
        <p:nvSpPr>
          <p:cNvPr id="5" name="Rectangle 4">
            <a:extLst>
              <a:ext uri="{FF2B5EF4-FFF2-40B4-BE49-F238E27FC236}">
                <a16:creationId xmlns:a16="http://schemas.microsoft.com/office/drawing/2014/main" id="{3BC125B2-12E0-400E-BE2B-DA636D56575F}"/>
              </a:ext>
            </a:extLst>
          </p:cNvPr>
          <p:cNvSpPr/>
          <p:nvPr/>
        </p:nvSpPr>
        <p:spPr bwMode="auto">
          <a:xfrm>
            <a:off x="76200" y="121298"/>
            <a:ext cx="1524000" cy="488302"/>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C00000"/>
                </a:solidFill>
                <a:effectLst/>
                <a:latin typeface="Arial" charset="0"/>
              </a:rPr>
              <a:t>Important</a:t>
            </a:r>
            <a:endParaRPr kumimoji="0" lang="en-SE" sz="2400" b="0" i="0" u="none" strike="noStrike" cap="none" normalizeH="0" baseline="0" dirty="0">
              <a:ln>
                <a:noFill/>
              </a:ln>
              <a:solidFill>
                <a:srgbClr val="C00000"/>
              </a:solidFill>
              <a:effectLst/>
              <a:latin typeface="Arial" charset="0"/>
            </a:endParaRPr>
          </a:p>
        </p:txBody>
      </p:sp>
    </p:spTree>
    <p:extLst>
      <p:ext uri="{BB962C8B-B14F-4D97-AF65-F5344CB8AC3E}">
        <p14:creationId xmlns:p14="http://schemas.microsoft.com/office/powerpoint/2010/main" val="1348497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2D6A5-2DDB-4BED-9FA3-260AEDE6F78E}"/>
              </a:ext>
            </a:extLst>
          </p:cNvPr>
          <p:cNvSpPr>
            <a:spLocks noGrp="1"/>
          </p:cNvSpPr>
          <p:nvPr>
            <p:ph type="title"/>
          </p:nvPr>
        </p:nvSpPr>
        <p:spPr/>
        <p:txBody>
          <a:bodyPr/>
          <a:lstStyle/>
          <a:p>
            <a:r>
              <a:rPr lang="en-US" dirty="0"/>
              <a:t>Policy Evaluation</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033E86E-648B-4EDA-9909-DA6CA00FE200}"/>
                  </a:ext>
                </a:extLst>
              </p:cNvPr>
              <p:cNvSpPr>
                <a:spLocks noGrp="1"/>
              </p:cNvSpPr>
              <p:nvPr>
                <p:ph idx="1"/>
              </p:nvPr>
            </p:nvSpPr>
            <p:spPr>
              <a:xfrm>
                <a:off x="457200" y="1295400"/>
                <a:ext cx="8229600" cy="5479110"/>
              </a:xfrm>
            </p:spPr>
            <p:txBody>
              <a:bodyPr>
                <a:normAutofit fontScale="85000" lnSpcReduction="10000"/>
              </a:bodyPr>
              <a:lstStyle/>
              <a:p>
                <a:r>
                  <a:rPr lang="en-US" dirty="0"/>
                  <a:t>The prediction problem: </a:t>
                </a:r>
                <a:r>
                  <a:rPr lang="en-US" dirty="0">
                    <a:solidFill>
                      <a:schemeClr val="tx1"/>
                    </a:solidFill>
                  </a:rPr>
                  <a:t>predict Value Function for given policy </a:t>
                </a:r>
                <a14:m>
                  <m:oMath xmlns:m="http://schemas.openxmlformats.org/officeDocument/2006/math">
                    <m:r>
                      <a:rPr lang="en-US" b="0" i="1" smtClean="0">
                        <a:solidFill>
                          <a:schemeClr val="tx1"/>
                        </a:solidFill>
                        <a:latin typeface="Cambria Math" panose="02040503050406030204" pitchFamily="18" charset="0"/>
                      </a:rPr>
                      <m:t>𝜋</m:t>
                    </m:r>
                  </m:oMath>
                </a14:m>
                <a:r>
                  <a:rPr lang="en-US" dirty="0">
                    <a:solidFill>
                      <a:schemeClr val="tx1"/>
                    </a:solidFill>
                  </a:rPr>
                  <a:t> by solving Bellman Exp. Equation for State Value Function</a:t>
                </a:r>
              </a:p>
              <a:p>
                <a:pPr lvl="1"/>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𝑣</m:t>
                        </m:r>
                      </m:e>
                      <m:sub>
                        <m:r>
                          <a:rPr lang="en-US" i="1">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e>
                    </m:d>
                    <m:r>
                      <a:rPr lang="en-US" i="1">
                        <a:solidFill>
                          <a:schemeClr val="tx1"/>
                        </a:solidFill>
                        <a:latin typeface="Cambria Math" panose="02040503050406030204" pitchFamily="18" charset="0"/>
                      </a:rPr>
                      <m:t>=</m:t>
                    </m:r>
                    <m:nary>
                      <m:naryPr>
                        <m:chr m:val="∑"/>
                        <m:supHide m:val="on"/>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𝑎</m:t>
                        </m:r>
                      </m:sub>
                      <m:sup/>
                      <m:e>
                        <m:r>
                          <a:rPr lang="en-US" i="1">
                            <a:solidFill>
                              <a:schemeClr val="tx1"/>
                            </a:solidFill>
                            <a:latin typeface="Cambria Math" panose="02040503050406030204" pitchFamily="18" charset="0"/>
                          </a:rPr>
                          <m:t>𝜋</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𝑎</m:t>
                            </m:r>
                          </m:e>
                          <m:e>
                            <m:r>
                              <a:rPr lang="en-US" i="1">
                                <a:solidFill>
                                  <a:schemeClr val="tx1"/>
                                </a:solidFill>
                                <a:latin typeface="Cambria Math" panose="02040503050406030204" pitchFamily="18" charset="0"/>
                              </a:rPr>
                              <m:t>𝑠</m:t>
                            </m:r>
                          </m:e>
                        </m:d>
                      </m:e>
                    </m:nary>
                    <m:nary>
                      <m:naryPr>
                        <m:chr m:val="∑"/>
                        <m:supHide m:val="on"/>
                        <m:ctrlPr>
                          <a:rPr lang="en-US" i="1">
                            <a:solidFill>
                              <a:schemeClr val="tx1"/>
                            </a:solidFill>
                            <a:latin typeface="Cambria Math" panose="02040503050406030204" pitchFamily="18" charset="0"/>
                          </a:rPr>
                        </m:ctrlPr>
                      </m:naryPr>
                      <m:sub>
                        <m:sSup>
                          <m:sSupPr>
                            <m:ctrlPr>
                              <a:rPr lang="en-US" i="1">
                                <a:solidFill>
                                  <a:schemeClr val="tx1"/>
                                </a:solidFill>
                                <a:latin typeface="Cambria Math" panose="02040503050406030204" pitchFamily="18" charset="0"/>
                              </a:rPr>
                            </m:ctrlPr>
                          </m:sSupPr>
                          <m:e>
                            <m:r>
                              <a:rPr lang="en-US" b="0" i="1" smtClean="0">
                                <a:solidFill>
                                  <a:schemeClr val="tx1"/>
                                </a:solidFill>
                                <a:latin typeface="Cambria Math" panose="02040503050406030204" pitchFamily="18" charset="0"/>
                              </a:rPr>
                              <m:t>𝑟</m:t>
                            </m:r>
                            <m:r>
                              <a:rPr lang="en-US" b="0" i="1"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𝑠</m:t>
                            </m:r>
                          </m:e>
                          <m:sup>
                            <m:r>
                              <a:rPr lang="en-US" i="1">
                                <a:solidFill>
                                  <a:schemeClr val="tx1"/>
                                </a:solidFill>
                                <a:latin typeface="Cambria Math" panose="02040503050406030204" pitchFamily="18" charset="0"/>
                              </a:rPr>
                              <m:t>′</m:t>
                            </m:r>
                          </m:sup>
                        </m:sSup>
                      </m:sub>
                      <m:sup/>
                      <m:e>
                        <m:r>
                          <a:rPr lang="en-US" i="1">
                            <a:solidFill>
                              <a:schemeClr val="tx1"/>
                            </a:solidFill>
                            <a:latin typeface="Cambria Math" panose="02040503050406030204" pitchFamily="18" charset="0"/>
                          </a:rPr>
                          <m:t>𝑝</m:t>
                        </m:r>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𝑟</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e>
                          <m:e>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𝑎</m:t>
                            </m:r>
                          </m:e>
                        </m:d>
                      </m:e>
                    </m:nary>
                    <m:d>
                      <m:dPr>
                        <m:begChr m:val="["/>
                        <m:endChr m:val="]"/>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𝑟</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𝛾</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𝑣</m:t>
                            </m:r>
                          </m:e>
                          <m:sub>
                            <m:r>
                              <a:rPr lang="en-US" i="1">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𝑠</m:t>
                                </m:r>
                              </m:e>
                              <m:sup>
                                <m:r>
                                  <a:rPr lang="en-US" i="1">
                                    <a:solidFill>
                                      <a:schemeClr val="tx1"/>
                                    </a:solidFill>
                                    <a:latin typeface="Cambria Math" panose="02040503050406030204" pitchFamily="18" charset="0"/>
                                  </a:rPr>
                                  <m:t>′</m:t>
                                </m:r>
                              </m:sup>
                            </m:sSup>
                          </m:e>
                        </m:d>
                      </m:e>
                    </m:d>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𝔼</m:t>
                        </m:r>
                      </m:e>
                      <m:sub>
                        <m:r>
                          <a:rPr lang="en-US" i="1">
                            <a:solidFill>
                              <a:schemeClr val="tx1"/>
                            </a:solidFill>
                            <a:latin typeface="Cambria Math" panose="02040503050406030204" pitchFamily="18" charset="0"/>
                          </a:rPr>
                          <m:t>𝜋</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𝑅</m:t>
                        </m:r>
                      </m:e>
                      <m:sub>
                        <m:r>
                          <a:rPr lang="en-US" i="1">
                            <a:solidFill>
                              <a:schemeClr val="tx1"/>
                            </a:solidFill>
                            <a:latin typeface="Cambria Math" panose="02040503050406030204" pitchFamily="18" charset="0"/>
                          </a:rPr>
                          <m:t>𝑡</m:t>
                        </m:r>
                        <m:r>
                          <a:rPr lang="en-US" b="0" i="1" smtClean="0">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𝛾</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𝑣</m:t>
                        </m:r>
                      </m:e>
                      <m:sub>
                        <m:r>
                          <a:rPr lang="en-US" i="1">
                            <a:solidFill>
                              <a:schemeClr val="tx1"/>
                            </a:solidFill>
                            <a:latin typeface="Cambria Math" panose="02040503050406030204" pitchFamily="18" charset="0"/>
                          </a:rPr>
                          <m:t>𝜋</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r>
                          <a:rPr lang="en-US" i="1">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𝑆</m:t>
                        </m:r>
                      </m:e>
                      <m:sub>
                        <m:r>
                          <a:rPr lang="en-US" i="1">
                            <a:solidFill>
                              <a:schemeClr val="tx1"/>
                            </a:solidFill>
                            <a:latin typeface="Cambria Math" panose="02040503050406030204" pitchFamily="18" charset="0"/>
                          </a:rPr>
                          <m:t>𝑡</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oMath>
                </a14:m>
                <a:endParaRPr lang="en-US" dirty="0">
                  <a:solidFill>
                    <a:schemeClr val="tx1"/>
                  </a:solidFill>
                </a:endParaRPr>
              </a:p>
              <a:p>
                <a:r>
                  <a:rPr lang="en-US" dirty="0">
                    <a:solidFill>
                      <a:schemeClr val="tx1"/>
                    </a:solidFill>
                  </a:rPr>
                  <a:t>Can also be written as:</a:t>
                </a:r>
              </a:p>
              <a:p>
                <a:pPr lvl="1"/>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𝑎</m:t>
                        </m:r>
                      </m:sub>
                      <m:sup/>
                      <m:e>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𝑎</m:t>
                            </m:r>
                          </m:e>
                          <m:e>
                            <m:r>
                              <a:rPr lang="en-US" i="1">
                                <a:latin typeface="Cambria Math" panose="02040503050406030204" pitchFamily="18" charset="0"/>
                              </a:rPr>
                              <m:t>𝑠</m:t>
                            </m:r>
                          </m:e>
                        </m:d>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e>
                    </m:nary>
                  </m:oMath>
                </a14:m>
                <a:endParaRPr lang="en-US" i="1" dirty="0">
                  <a:latin typeface="Cambria Math" panose="02040503050406030204" pitchFamily="18" charset="0"/>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sSup>
                          <m:sSupPr>
                            <m:ctrlPr>
                              <a:rPr lang="en-US" i="1">
                                <a:latin typeface="Cambria Math" panose="02040503050406030204" pitchFamily="18" charset="0"/>
                              </a:rPr>
                            </m:ctrlPr>
                          </m:sSupPr>
                          <m:e>
                            <m:r>
                              <a:rPr lang="en-US" b="0" i="1" smtClean="0">
                                <a:latin typeface="Cambria Math" panose="02040503050406030204" pitchFamily="18" charset="0"/>
                              </a:rPr>
                              <m:t>𝑟</m:t>
                            </m:r>
                            <m:r>
                              <a:rPr lang="en-US" b="0" i="1" smtClean="0">
                                <a:latin typeface="Cambria Math" panose="02040503050406030204" pitchFamily="18" charset="0"/>
                              </a:rPr>
                              <m:t>,  </m:t>
                            </m:r>
                            <m:r>
                              <a:rPr lang="en-US" i="1">
                                <a:latin typeface="Cambria Math" panose="02040503050406030204" pitchFamily="18" charset="0"/>
                              </a:rPr>
                              <m:t>𝑠</m:t>
                            </m:r>
                          </m:e>
                          <m:sup>
                            <m:r>
                              <a:rPr lang="en-US" i="1">
                                <a:latin typeface="Cambria Math" panose="02040503050406030204" pitchFamily="18" charset="0"/>
                              </a:rPr>
                              <m:t>′</m:t>
                            </m:r>
                          </m:sup>
                        </m:sSup>
                      </m:sub>
                      <m:sup/>
                      <m:e>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e>
                    </m:nary>
                    <m:d>
                      <m:dPr>
                        <m:begChr m:val="["/>
                        <m:endChr m:val="]"/>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d>
                      </m:e>
                    </m:d>
                  </m:oMath>
                </a14:m>
                <a:r>
                  <a:rPr lang="en-US" dirty="0">
                    <a:solidFill>
                      <a:schemeClr val="tx1"/>
                    </a:solidFill>
                  </a:rPr>
                  <a:t> denotes the State-Action Value Function for taking action </a:t>
                </a:r>
                <a14:m>
                  <m:oMath xmlns:m="http://schemas.openxmlformats.org/officeDocument/2006/math">
                    <m:r>
                      <a:rPr lang="en-US" i="1" dirty="0" smtClean="0">
                        <a:solidFill>
                          <a:schemeClr val="tx1"/>
                        </a:solidFill>
                        <a:latin typeface="Cambria Math" panose="02040503050406030204" pitchFamily="18" charset="0"/>
                      </a:rPr>
                      <m:t>𝑎</m:t>
                    </m:r>
                  </m:oMath>
                </a14:m>
                <a:r>
                  <a:rPr lang="en-US" dirty="0">
                    <a:solidFill>
                      <a:schemeClr val="tx1"/>
                    </a:solidFill>
                  </a:rPr>
                  <a:t> in state </a:t>
                </a:r>
                <a14:m>
                  <m:oMath xmlns:m="http://schemas.openxmlformats.org/officeDocument/2006/math">
                    <m:r>
                      <a:rPr lang="en-US" b="0" i="1" smtClean="0">
                        <a:solidFill>
                          <a:schemeClr val="tx1"/>
                        </a:solidFill>
                        <a:latin typeface="Cambria Math" panose="02040503050406030204" pitchFamily="18" charset="0"/>
                      </a:rPr>
                      <m:t>𝑠</m:t>
                    </m:r>
                  </m:oMath>
                </a14:m>
                <a:r>
                  <a:rPr lang="en-US" dirty="0">
                    <a:solidFill>
                      <a:schemeClr val="tx1"/>
                    </a:solidFill>
                  </a:rPr>
                  <a:t>, then follow policy </a:t>
                </a:r>
                <a14:m>
                  <m:oMath xmlns:m="http://schemas.openxmlformats.org/officeDocument/2006/math">
                    <m:r>
                      <a:rPr lang="en-US" b="0" i="1" smtClean="0">
                        <a:solidFill>
                          <a:schemeClr val="tx1"/>
                        </a:solidFill>
                        <a:latin typeface="Cambria Math" panose="02040503050406030204" pitchFamily="18" charset="0"/>
                      </a:rPr>
                      <m:t>𝜋</m:t>
                    </m:r>
                  </m:oMath>
                </a14:m>
                <a:r>
                  <a:rPr lang="en-US" dirty="0">
                    <a:solidFill>
                      <a:schemeClr val="tx1"/>
                    </a:solidFill>
                  </a:rPr>
                  <a:t> afterwards</a:t>
                </a:r>
              </a:p>
              <a:p>
                <a:r>
                  <a:rPr lang="en-US" dirty="0">
                    <a:solidFill>
                      <a:schemeClr val="tx1"/>
                    </a:solidFill>
                  </a:rPr>
                  <a:t>A set of linear equations that can be solved analytically for small system</a:t>
                </a:r>
              </a:p>
              <a:p>
                <a:pPr lvl="1"/>
                <a:r>
                  <a:rPr lang="en-US" dirty="0"/>
                  <a:t># unknowns = # equations = # states </a:t>
                </a:r>
                <a:endParaRPr lang="en-US" dirty="0">
                  <a:solidFill>
                    <a:schemeClr val="tx1"/>
                  </a:solidFill>
                </a:endParaRPr>
              </a:p>
            </p:txBody>
          </p:sp>
        </mc:Choice>
        <mc:Fallback xmlns="">
          <p:sp>
            <p:nvSpPr>
              <p:cNvPr id="3" name="Content Placeholder 2">
                <a:extLst>
                  <a:ext uri="{FF2B5EF4-FFF2-40B4-BE49-F238E27FC236}">
                    <a16:creationId xmlns:a16="http://schemas.microsoft.com/office/drawing/2014/main" id="{3033E86E-648B-4EDA-9909-DA6CA00FE200}"/>
                  </a:ext>
                </a:extLst>
              </p:cNvPr>
              <p:cNvSpPr>
                <a:spLocks noGrp="1" noRot="1" noChangeAspect="1" noMove="1" noResize="1" noEditPoints="1" noAdjustHandles="1" noChangeArrowheads="1" noChangeShapeType="1" noTextEdit="1"/>
              </p:cNvSpPr>
              <p:nvPr>
                <p:ph idx="1"/>
              </p:nvPr>
            </p:nvSpPr>
            <p:spPr>
              <a:xfrm>
                <a:off x="457200" y="1295400"/>
                <a:ext cx="8229600" cy="5479110"/>
              </a:xfrm>
              <a:blipFill>
                <a:blip r:embed="rId3"/>
                <a:stretch>
                  <a:fillRect l="-1259" t="-1782" r="-1333"/>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6472DFAA-BF60-4C35-AE33-184DCE164F49}"/>
              </a:ext>
            </a:extLst>
          </p:cNvPr>
          <p:cNvSpPr>
            <a:spLocks noGrp="1"/>
          </p:cNvSpPr>
          <p:nvPr>
            <p:ph type="sldNum" sz="quarter" idx="12"/>
          </p:nvPr>
        </p:nvSpPr>
        <p:spPr/>
        <p:txBody>
          <a:bodyPr/>
          <a:lstStyle/>
          <a:p>
            <a:pPr>
              <a:defRPr/>
            </a:pPr>
            <a:fld id="{F57F456A-00AF-44E6-8D70-638C0D0130FF}" type="slidenum">
              <a:rPr lang="en-US" altLang="zh-CN" smtClean="0"/>
              <a:pPr>
                <a:defRPr/>
              </a:pPr>
              <a:t>24</a:t>
            </a:fld>
            <a:endParaRPr lang="en-US" altLang="zh-CN"/>
          </a:p>
        </p:txBody>
      </p:sp>
    </p:spTree>
    <p:extLst>
      <p:ext uri="{BB962C8B-B14F-4D97-AF65-F5344CB8AC3E}">
        <p14:creationId xmlns:p14="http://schemas.microsoft.com/office/powerpoint/2010/main" val="3619918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C8011-9AF2-4BDE-984E-DE821DD43E2E}"/>
              </a:ext>
            </a:extLst>
          </p:cNvPr>
          <p:cNvSpPr>
            <a:spLocks noGrp="1"/>
          </p:cNvSpPr>
          <p:nvPr>
            <p:ph type="title"/>
          </p:nvPr>
        </p:nvSpPr>
        <p:spPr>
          <a:xfrm>
            <a:off x="457200" y="0"/>
            <a:ext cx="8229600" cy="868362"/>
          </a:xfrm>
        </p:spPr>
        <p:txBody>
          <a:bodyPr/>
          <a:lstStyle/>
          <a:p>
            <a:r>
              <a:rPr lang="en-US" dirty="0"/>
              <a:t>Grid World1: Policy Evaluation</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37942F-916E-4079-B9E1-FC4C605320A2}"/>
                  </a:ext>
                </a:extLst>
              </p:cNvPr>
              <p:cNvSpPr>
                <a:spLocks noGrp="1"/>
              </p:cNvSpPr>
              <p:nvPr>
                <p:ph idx="1"/>
              </p:nvPr>
            </p:nvSpPr>
            <p:spPr>
              <a:xfrm>
                <a:off x="-76200" y="762000"/>
                <a:ext cx="7010400" cy="6248400"/>
              </a:xfrm>
            </p:spPr>
            <p:txBody>
              <a:bodyPr>
                <a:normAutofit fontScale="40000" lnSpcReduction="20000"/>
              </a:bodyPr>
              <a:lstStyle/>
              <a:p>
                <a:r>
                  <a:rPr lang="en-US" dirty="0"/>
                  <a:t>Non-episodic MDP w. </a:t>
                </a:r>
                <a:r>
                  <a:rPr lang="en-US" dirty="0">
                    <a:solidFill>
                      <a:srgbClr val="C00000"/>
                    </a:solidFill>
                  </a:rPr>
                  <a:t>deterministic env</a:t>
                </a:r>
                <a:r>
                  <a:rPr lang="en-US" dirty="0"/>
                  <a:t>: Agent in state </a:t>
                </a:r>
                <a14:m>
                  <m:oMath xmlns:m="http://schemas.openxmlformats.org/officeDocument/2006/math">
                    <m:r>
                      <a:rPr lang="en-US" i="1">
                        <a:latin typeface="Cambria Math" panose="02040503050406030204" pitchFamily="18" charset="0"/>
                      </a:rPr>
                      <m:t>𝑠</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𝐶</m:t>
                        </m:r>
                        <m:r>
                          <a:rPr lang="en-US" i="1">
                            <a:latin typeface="Cambria Math" panose="02040503050406030204" pitchFamily="18" charset="0"/>
                          </a:rPr>
                          <m:t>,</m:t>
                        </m:r>
                        <m:r>
                          <a:rPr lang="en-US" b="0" i="1" smtClean="0">
                            <a:latin typeface="Cambria Math" panose="02040503050406030204" pitchFamily="18" charset="0"/>
                          </a:rPr>
                          <m:t>𝐷</m:t>
                        </m:r>
                      </m:e>
                    </m:d>
                  </m:oMath>
                </a14:m>
                <a:r>
                  <a:rPr lang="en-US" dirty="0"/>
                  <a:t> taking action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𝑙</m:t>
                        </m:r>
                        <m:r>
                          <a:rPr lang="en-US" i="1">
                            <a:latin typeface="Cambria Math" panose="02040503050406030204" pitchFamily="18" charset="0"/>
                          </a:rPr>
                          <m:t>,</m:t>
                        </m:r>
                        <m:r>
                          <a:rPr lang="en-US" b="0" i="1" smtClean="0">
                            <a:latin typeface="Cambria Math" panose="02040503050406030204" pitchFamily="18" charset="0"/>
                          </a:rPr>
                          <m:t>𝑟</m:t>
                        </m:r>
                        <m:r>
                          <a:rPr lang="en-US" i="1">
                            <a:latin typeface="Cambria Math" panose="02040503050406030204" pitchFamily="18" charset="0"/>
                          </a:rPr>
                          <m:t>,</m:t>
                        </m:r>
                        <m:r>
                          <a:rPr lang="en-US" b="0" i="1" smtClean="0">
                            <a:latin typeface="Cambria Math" panose="02040503050406030204" pitchFamily="18" charset="0"/>
                          </a:rPr>
                          <m:t>𝑢</m:t>
                        </m:r>
                        <m:r>
                          <a:rPr lang="en-US" i="1">
                            <a:latin typeface="Cambria Math" panose="02040503050406030204" pitchFamily="18" charset="0"/>
                          </a:rPr>
                          <m:t>,</m:t>
                        </m:r>
                        <m:r>
                          <a:rPr lang="en-US" b="0" i="1" smtClean="0">
                            <a:latin typeface="Cambria Math" panose="02040503050406030204" pitchFamily="18" charset="0"/>
                          </a:rPr>
                          <m:t>𝑑</m:t>
                        </m:r>
                      </m:e>
                    </m:d>
                  </m:oMath>
                </a14:m>
                <a:r>
                  <a:rPr lang="en-US" dirty="0"/>
                  <a:t> always moves to the next state in the movement direction, unless it is blocked by the walls. </a:t>
                </a:r>
                <a:r>
                  <a:rPr lang="en-US" dirty="0">
                    <a:ea typeface="ＭＳ Ｐゴシック" pitchFamily="34" charset="-128"/>
                  </a:rPr>
                  <a:t>Discount factor </a:t>
                </a:r>
                <a14:m>
                  <m:oMath xmlns:m="http://schemas.openxmlformats.org/officeDocument/2006/math">
                    <m:r>
                      <a:rPr lang="en-US" i="1">
                        <a:latin typeface="Cambria Math" panose="02040503050406030204" pitchFamily="18" charset="0"/>
                        <a:ea typeface="ＭＳ Ｐゴシック" pitchFamily="34" charset="-128"/>
                      </a:rPr>
                      <m:t>𝛾</m:t>
                    </m:r>
                    <m:r>
                      <a:rPr lang="en-US" i="1">
                        <a:latin typeface="Cambria Math" panose="02040503050406030204" pitchFamily="18" charset="0"/>
                        <a:ea typeface="ＭＳ Ｐゴシック" pitchFamily="34" charset="-128"/>
                      </a:rPr>
                      <m:t>=0.7</m:t>
                    </m:r>
                  </m:oMath>
                </a14:m>
                <a:r>
                  <a:rPr lang="en-US" dirty="0"/>
                  <a:t>.</a:t>
                </a:r>
              </a:p>
              <a:p>
                <a:r>
                  <a:rPr lang="en-US" dirty="0">
                    <a:solidFill>
                      <a:srgbClr val="C00000"/>
                    </a:solidFill>
                    <a:ea typeface="ＭＳ Ｐゴシック" pitchFamily="34" charset="-128"/>
                  </a:rPr>
                  <a:t>Random policy: </a:t>
                </a:r>
                <a:r>
                  <a:rPr lang="en-US" dirty="0"/>
                  <a:t>Agent in state </a:t>
                </a:r>
                <a14:m>
                  <m:oMath xmlns:m="http://schemas.openxmlformats.org/officeDocument/2006/math">
                    <m:r>
                      <a:rPr lang="en-US" i="1">
                        <a:latin typeface="Cambria Math" panose="02040503050406030204" pitchFamily="18" charset="0"/>
                      </a:rPr>
                      <m:t>𝑠</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𝐷</m:t>
                        </m:r>
                      </m:e>
                    </m:d>
                  </m:oMath>
                </a14:m>
                <a:r>
                  <a:rPr lang="en-US" dirty="0"/>
                  <a:t> takes a random action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𝑙</m:t>
                        </m:r>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𝑑</m:t>
                        </m:r>
                      </m:e>
                    </m:d>
                  </m:oMath>
                </a14:m>
                <a:r>
                  <a:rPr lang="en-US" dirty="0">
                    <a:ea typeface="ＭＳ Ｐゴシック" pitchFamily="34" charset="-128"/>
                  </a:rPr>
                  <a:t> with equal probability of </a:t>
                </a:r>
                <a14:m>
                  <m:oMath xmlns:m="http://schemas.openxmlformats.org/officeDocument/2006/math">
                    <m:r>
                      <a:rPr lang="en-US" b="0" i="1" smtClean="0">
                        <a:latin typeface="Cambria Math" panose="02040503050406030204" pitchFamily="18" charset="0"/>
                        <a:ea typeface="ＭＳ Ｐゴシック" pitchFamily="34" charset="-128"/>
                      </a:rPr>
                      <m:t>0.25</m:t>
                    </m:r>
                  </m:oMath>
                </a14:m>
                <a:r>
                  <a:rPr lang="en-US" dirty="0">
                    <a:ea typeface="ＭＳ Ｐゴシック" pitchFamily="34" charset="-128"/>
                  </a:rPr>
                  <a:t> each. </a:t>
                </a:r>
              </a:p>
              <a:p>
                <a:r>
                  <a:rPr lang="en-US" dirty="0"/>
                  <a:t>Bellman Exp. Equation for det env:</a:t>
                </a:r>
                <a14:m>
                  <m:oMath xmlns:m="http://schemas.openxmlformats.org/officeDocument/2006/math">
                    <m:r>
                      <a:rPr lang="en-US" b="0" i="0"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𝑎</m:t>
                        </m:r>
                      </m:sub>
                      <m:sup/>
                      <m:e>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𝑎</m:t>
                            </m:r>
                          </m:e>
                          <m:e>
                            <m:r>
                              <a:rPr lang="en-US" i="1">
                                <a:latin typeface="Cambria Math" panose="02040503050406030204" pitchFamily="18" charset="0"/>
                              </a:rPr>
                              <m:t>𝑠</m:t>
                            </m:r>
                          </m:e>
                        </m:d>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e>
                    </m:nary>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𝑅</m:t>
                        </m:r>
                      </m:e>
                      <m:sub>
                        <m:r>
                          <a:rPr lang="en-US" i="1">
                            <a:latin typeface="Cambria Math" panose="02040503050406030204" pitchFamily="18" charset="0"/>
                          </a:rPr>
                          <m:t>𝑠</m:t>
                        </m:r>
                      </m:sub>
                      <m:sup>
                        <m:r>
                          <a:rPr lang="en-US" i="1">
                            <a:latin typeface="Cambria Math" panose="02040503050406030204" pitchFamily="18" charset="0"/>
                          </a:rPr>
                          <m:t>𝑎</m:t>
                        </m:r>
                      </m:sup>
                    </m:sSubSup>
                    <m:r>
                      <a:rPr lang="en-US" i="1">
                        <a:latin typeface="Cambria Math" panose="02040503050406030204" pitchFamily="18" charset="0"/>
                      </a:rPr>
                      <m:t>+</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d>
                  </m:oMath>
                </a14:m>
                <a:endParaRPr lang="en-US" i="1" dirty="0">
                  <a:latin typeface="Cambria Math" panose="02040503050406030204" pitchFamily="18" charset="0"/>
                </a:endParaRP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𝐴</m:t>
                        </m:r>
                      </m:e>
                    </m:d>
                    <m:r>
                      <a:rPr lang="en-US" i="1">
                        <a:latin typeface="Cambria Math" panose="02040503050406030204" pitchFamily="18" charset="0"/>
                      </a:rPr>
                      <m:t>=</m:t>
                    </m:r>
                    <m:r>
                      <a:rPr lang="en-US" b="0" i="1" smtClean="0">
                        <a:latin typeface="Cambria Math" panose="02040503050406030204" pitchFamily="18" charset="0"/>
                      </a:rPr>
                      <m:t>0.25</m:t>
                    </m:r>
                    <m:d>
                      <m:dPr>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𝑙</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r>
                              <a:rPr lang="en-US" b="0" i="1" smtClean="0">
                                <a:latin typeface="Cambria Math" panose="02040503050406030204" pitchFamily="18" charset="0"/>
                              </a:rPr>
                              <m:t>𝑢</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r>
                          <a:rPr lang="en-US" b="0" i="1" smtClean="0">
                            <a:latin typeface="Cambria Math" panose="02040503050406030204" pitchFamily="18" charset="0"/>
                          </a:rPr>
                          <m:t>𝑑</m:t>
                        </m:r>
                        <m:r>
                          <a:rPr lang="en-US" i="1">
                            <a:latin typeface="Cambria Math" panose="02040503050406030204" pitchFamily="18" charset="0"/>
                          </a:rPr>
                          <m:t>)</m:t>
                        </m:r>
                      </m:e>
                    </m:d>
                    <m:r>
                      <a:rPr lang="en-US" b="0" i="1" smtClean="0">
                        <a:latin typeface="Cambria Math" panose="02040503050406030204" pitchFamily="18" charset="0"/>
                      </a:rPr>
                      <m:t>=0.5⋅</m:t>
                    </m:r>
                    <m:r>
                      <a:rPr lang="en-US" i="1">
                        <a:latin typeface="Cambria Math" panose="02040503050406030204" pitchFamily="18" charset="0"/>
                      </a:rPr>
                      <m:t>0.7</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𝐴</m:t>
                        </m:r>
                      </m:e>
                    </m:d>
                    <m:r>
                      <a:rPr lang="en-US" b="0" i="1" smtClean="0">
                        <a:latin typeface="Cambria Math" panose="02040503050406030204" pitchFamily="18" charset="0"/>
                      </a:rPr>
                      <m:t>+</m:t>
                    </m:r>
                    <m:r>
                      <a:rPr lang="en-US" i="1">
                        <a:latin typeface="Cambria Math" panose="02040503050406030204" pitchFamily="18" charset="0"/>
                      </a:rPr>
                      <m:t>0.</m:t>
                    </m:r>
                    <m:r>
                      <a:rPr lang="en-US" b="0" i="1" smtClean="0">
                        <a:latin typeface="Cambria Math" panose="02040503050406030204" pitchFamily="18" charset="0"/>
                      </a:rPr>
                      <m:t>2</m:t>
                    </m:r>
                    <m:r>
                      <a:rPr lang="en-US" i="1">
                        <a:latin typeface="Cambria Math" panose="02040503050406030204" pitchFamily="18" charset="0"/>
                      </a:rPr>
                      <m:t>5⋅</m:t>
                    </m:r>
                    <m:d>
                      <m:dPr>
                        <m:ctrlPr>
                          <a:rPr lang="en-US" i="1">
                            <a:latin typeface="Cambria Math" panose="02040503050406030204" pitchFamily="18" charset="0"/>
                          </a:rPr>
                        </m:ctrlPr>
                      </m:dPr>
                      <m:e>
                        <m:r>
                          <a:rPr lang="en-US" i="1">
                            <a:latin typeface="Cambria Math" panose="02040503050406030204" pitchFamily="18" charset="0"/>
                          </a:rPr>
                          <m:t>5+0.7</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𝐵</m:t>
                            </m:r>
                          </m:e>
                        </m:d>
                      </m:e>
                    </m:d>
                    <m:r>
                      <a:rPr lang="en-US" i="1">
                        <a:latin typeface="Cambria Math" panose="02040503050406030204" pitchFamily="18" charset="0"/>
                      </a:rPr>
                      <m:t>+0.25⋅0.7</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e>
                    </m:d>
                  </m:oMath>
                </a14:m>
                <a:endParaRPr lang="en-US" dirty="0"/>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r>
                          <a:rPr lang="en-US" b="0" i="1" smtClean="0">
                            <a:latin typeface="Cambria Math" panose="02040503050406030204" pitchFamily="18" charset="0"/>
                          </a:rPr>
                          <m:t>𝑙</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r>
                          <a:rPr lang="en-US" b="0" i="1" smtClean="0">
                            <a:latin typeface="Cambria Math" panose="02040503050406030204" pitchFamily="18" charset="0"/>
                          </a:rPr>
                          <m:t>𝑢</m:t>
                        </m:r>
                      </m:e>
                    </m:d>
                    <m:r>
                      <a:rPr lang="en-US" i="1">
                        <a:latin typeface="Cambria Math" panose="02040503050406030204" pitchFamily="18" charset="0"/>
                      </a:rPr>
                      <m:t>=</m:t>
                    </m:r>
                    <m:r>
                      <a:rPr lang="en-US" b="0" i="1" smtClean="0">
                        <a:latin typeface="Cambria Math" panose="02040503050406030204" pitchFamily="18" charset="0"/>
                      </a:rPr>
                      <m:t>0</m:t>
                    </m:r>
                    <m:r>
                      <a:rPr lang="en-US" i="1">
                        <a:latin typeface="Cambria Math" panose="02040503050406030204" pitchFamily="18" charset="0"/>
                      </a:rPr>
                      <m:t>+0.7</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𝐴</m:t>
                        </m:r>
                      </m:e>
                    </m:d>
                  </m:oMath>
                </a14:m>
                <a:endParaRPr lang="en-US" i="1" dirty="0">
                  <a:latin typeface="Cambria Math" panose="02040503050406030204" pitchFamily="18" charset="0"/>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r>
                      <a:rPr lang="en-US" i="1">
                        <a:latin typeface="Cambria Math" panose="02040503050406030204" pitchFamily="18" charset="0"/>
                      </a:rPr>
                      <m:t>5+0.7</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𝐵</m:t>
                        </m:r>
                      </m:e>
                    </m:d>
                  </m:oMath>
                </a14:m>
                <a:endParaRPr lang="en-US" i="1" dirty="0">
                  <a:latin typeface="Cambria Math" panose="02040503050406030204" pitchFamily="18" charset="0"/>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r>
                          <a:rPr lang="en-US" b="0" i="1" smtClean="0">
                            <a:latin typeface="Cambria Math" panose="02040503050406030204" pitchFamily="18" charset="0"/>
                          </a:rPr>
                          <m:t>𝑑</m:t>
                        </m:r>
                      </m:e>
                    </m:d>
                    <m:r>
                      <a:rPr lang="en-US" i="1">
                        <a:latin typeface="Cambria Math" panose="02040503050406030204" pitchFamily="18" charset="0"/>
                      </a:rPr>
                      <m:t>=0+0.7</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𝐶</m:t>
                        </m:r>
                      </m:e>
                    </m:d>
                  </m:oMath>
                </a14:m>
                <a:endParaRPr lang="en-US" b="0" i="1" dirty="0">
                  <a:latin typeface="Cambria Math" panose="02040503050406030204" pitchFamily="18" charset="0"/>
                </a:endParaRP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𝐵</m:t>
                        </m:r>
                      </m:e>
                    </m:d>
                    <m:r>
                      <a:rPr lang="en-US" i="1">
                        <a:latin typeface="Cambria Math" panose="02040503050406030204" pitchFamily="18" charset="0"/>
                      </a:rPr>
                      <m:t>=0.25</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𝑙</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𝑟</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𝑢</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𝑑</m:t>
                        </m:r>
                        <m:r>
                          <a:rPr lang="en-US" i="1">
                            <a:latin typeface="Cambria Math" panose="02040503050406030204" pitchFamily="18" charset="0"/>
                          </a:rPr>
                          <m:t>)</m:t>
                        </m:r>
                      </m:e>
                    </m:d>
                    <m:r>
                      <a:rPr lang="en-US" i="1">
                        <a:latin typeface="Cambria Math" panose="02040503050406030204" pitchFamily="18" charset="0"/>
                      </a:rPr>
                      <m:t>=0.</m:t>
                    </m:r>
                    <m:r>
                      <a:rPr lang="en-US" b="0" i="1" smtClean="0">
                        <a:latin typeface="Cambria Math" panose="02040503050406030204" pitchFamily="18" charset="0"/>
                      </a:rPr>
                      <m:t>2</m:t>
                    </m:r>
                    <m:r>
                      <a:rPr lang="en-US" i="1">
                        <a:latin typeface="Cambria Math" panose="02040503050406030204" pitchFamily="18" charset="0"/>
                      </a:rPr>
                      <m:t>5⋅0.7</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𝐴</m:t>
                        </m:r>
                      </m:e>
                    </m:d>
                    <m:r>
                      <a:rPr lang="en-US" i="1">
                        <a:latin typeface="Cambria Math" panose="02040503050406030204" pitchFamily="18" charset="0"/>
                      </a:rPr>
                      <m:t>+0.5⋅</m:t>
                    </m:r>
                    <m:d>
                      <m:dPr>
                        <m:ctrlPr>
                          <a:rPr lang="en-US" i="1">
                            <a:latin typeface="Cambria Math" panose="02040503050406030204" pitchFamily="18" charset="0"/>
                          </a:rPr>
                        </m:ctrlPr>
                      </m:dPr>
                      <m:e>
                        <m:r>
                          <a:rPr lang="en-US" i="1">
                            <a:latin typeface="Cambria Math" panose="02040503050406030204" pitchFamily="18" charset="0"/>
                          </a:rPr>
                          <m:t>5+0.7</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𝐵</m:t>
                            </m:r>
                          </m:e>
                        </m:d>
                      </m:e>
                    </m:d>
                    <m:r>
                      <a:rPr lang="en-US" i="1">
                        <a:latin typeface="Cambria Math" panose="02040503050406030204" pitchFamily="18" charset="0"/>
                      </a:rPr>
                      <m:t>+0.25⋅0.7</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𝐷</m:t>
                        </m:r>
                      </m:e>
                    </m:d>
                  </m:oMath>
                </a14:m>
                <a:endParaRPr lang="en-US" dirty="0"/>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𝑙</m:t>
                        </m:r>
                      </m:e>
                    </m:d>
                    <m:r>
                      <a:rPr lang="en-US" i="1">
                        <a:latin typeface="Cambria Math" panose="02040503050406030204" pitchFamily="18" charset="0"/>
                      </a:rPr>
                      <m:t>=0+0.7</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𝐴</m:t>
                        </m:r>
                      </m:e>
                    </m:d>
                  </m:oMath>
                </a14:m>
                <a:endParaRPr lang="en-US" i="1" dirty="0">
                  <a:latin typeface="Cambria Math" panose="02040503050406030204" pitchFamily="18" charset="0"/>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𝑟</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r>
                          <a:rPr lang="en-US" b="0" i="1" smtClean="0">
                            <a:latin typeface="Cambria Math" panose="02040503050406030204" pitchFamily="18" charset="0"/>
                          </a:rPr>
                          <m:t>𝑢</m:t>
                        </m:r>
                      </m:e>
                    </m:d>
                    <m:r>
                      <a:rPr lang="en-US" i="1">
                        <a:latin typeface="Cambria Math" panose="02040503050406030204" pitchFamily="18" charset="0"/>
                      </a:rPr>
                      <m:t>=5+0.7</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𝐵</m:t>
                        </m:r>
                      </m:e>
                    </m:d>
                  </m:oMath>
                </a14:m>
                <a:endParaRPr lang="en-US" i="1" dirty="0">
                  <a:latin typeface="Cambria Math" panose="02040503050406030204" pitchFamily="18" charset="0"/>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𝑑</m:t>
                        </m:r>
                      </m:e>
                    </m:d>
                    <m:r>
                      <a:rPr lang="en-US" i="1">
                        <a:latin typeface="Cambria Math" panose="02040503050406030204" pitchFamily="18" charset="0"/>
                      </a:rPr>
                      <m:t>=0+0.7</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𝐷</m:t>
                        </m:r>
                      </m:e>
                    </m:d>
                  </m:oMath>
                </a14:m>
                <a:endParaRPr lang="en-US" i="1" dirty="0">
                  <a:latin typeface="Cambria Math" panose="02040503050406030204" pitchFamily="18" charset="0"/>
                </a:endParaRP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𝐶</m:t>
                        </m:r>
                      </m:e>
                    </m:d>
                    <m:r>
                      <a:rPr lang="en-US" i="1">
                        <a:latin typeface="Cambria Math" panose="02040503050406030204" pitchFamily="18" charset="0"/>
                      </a:rPr>
                      <m:t>=0.25</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𝑙</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𝑟</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𝑢</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r>
                          <a:rPr lang="en-US" i="1">
                            <a:latin typeface="Cambria Math" panose="02040503050406030204" pitchFamily="18" charset="0"/>
                          </a:rPr>
                          <m:t>(</m:t>
                        </m:r>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𝑑</m:t>
                        </m:r>
                        <m:r>
                          <a:rPr lang="en-US" i="1">
                            <a:latin typeface="Cambria Math" panose="02040503050406030204" pitchFamily="18" charset="0"/>
                          </a:rPr>
                          <m:t>)</m:t>
                        </m:r>
                      </m:e>
                    </m:d>
                    <m:r>
                      <a:rPr lang="en-US" i="1">
                        <a:latin typeface="Cambria Math" panose="02040503050406030204" pitchFamily="18" charset="0"/>
                      </a:rPr>
                      <m:t>=0.25⋅0.7</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𝐴</m:t>
                        </m:r>
                      </m:e>
                    </m:d>
                    <m:r>
                      <a:rPr lang="en-US" i="1">
                        <a:latin typeface="Cambria Math" panose="02040503050406030204" pitchFamily="18" charset="0"/>
                      </a:rPr>
                      <m:t>+0.5⋅0.7</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e>
                    </m:d>
                    <m:r>
                      <a:rPr lang="en-US" i="1">
                        <a:latin typeface="Cambria Math" panose="02040503050406030204" pitchFamily="18" charset="0"/>
                      </a:rPr>
                      <m:t>+0.25⋅0.7</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𝐷</m:t>
                        </m:r>
                      </m:e>
                    </m:d>
                  </m:oMath>
                </a14:m>
                <a:endParaRPr lang="en-US" dirty="0"/>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𝑙</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b="0" i="1" smtClean="0">
                            <a:latin typeface="Cambria Math" panose="02040503050406030204" pitchFamily="18" charset="0"/>
                          </a:rPr>
                          <m:t>𝑑</m:t>
                        </m:r>
                      </m:e>
                    </m:d>
                    <m:r>
                      <a:rPr lang="en-US" i="1">
                        <a:latin typeface="Cambria Math" panose="02040503050406030204" pitchFamily="18" charset="0"/>
                      </a:rPr>
                      <m:t>=0+0.7</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𝐶</m:t>
                        </m:r>
                      </m:e>
                    </m:d>
                  </m:oMath>
                </a14:m>
                <a:endParaRPr lang="en-US" i="1" dirty="0">
                  <a:latin typeface="Cambria Math" panose="02040503050406030204" pitchFamily="18" charset="0"/>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𝑟</m:t>
                        </m:r>
                      </m:e>
                    </m:d>
                    <m:r>
                      <a:rPr lang="en-US" i="1">
                        <a:latin typeface="Cambria Math" panose="02040503050406030204" pitchFamily="18" charset="0"/>
                      </a:rPr>
                      <m:t>=0+0.7</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𝐷</m:t>
                        </m:r>
                      </m:e>
                    </m:d>
                  </m:oMath>
                </a14:m>
                <a:endParaRPr lang="en-US" i="1" dirty="0">
                  <a:latin typeface="Cambria Math" panose="02040503050406030204" pitchFamily="18" charset="0"/>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𝐶</m:t>
                        </m:r>
                        <m:r>
                          <a:rPr lang="en-US" i="1">
                            <a:latin typeface="Cambria Math" panose="02040503050406030204" pitchFamily="18" charset="0"/>
                          </a:rPr>
                          <m:t>,</m:t>
                        </m:r>
                        <m:r>
                          <a:rPr lang="en-US" b="0" i="1" smtClean="0">
                            <a:latin typeface="Cambria Math" panose="02040503050406030204" pitchFamily="18" charset="0"/>
                          </a:rPr>
                          <m:t>𝑢</m:t>
                        </m:r>
                      </m:e>
                    </m:d>
                    <m:r>
                      <a:rPr lang="en-US" i="1">
                        <a:latin typeface="Cambria Math" panose="02040503050406030204" pitchFamily="18" charset="0"/>
                      </a:rPr>
                      <m:t>=</m:t>
                    </m:r>
                    <m:r>
                      <a:rPr lang="en-US" b="0" i="1" smtClean="0">
                        <a:latin typeface="Cambria Math" panose="02040503050406030204" pitchFamily="18" charset="0"/>
                      </a:rPr>
                      <m:t>0</m:t>
                    </m:r>
                    <m:r>
                      <a:rPr lang="en-US" i="1">
                        <a:latin typeface="Cambria Math" panose="02040503050406030204" pitchFamily="18" charset="0"/>
                      </a:rPr>
                      <m:t>+0.7</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𝐴</m:t>
                        </m:r>
                      </m:e>
                    </m:d>
                  </m:oMath>
                </a14:m>
                <a:endParaRPr lang="en-US" i="1" dirty="0">
                  <a:latin typeface="Cambria Math" panose="02040503050406030204" pitchFamily="18" charset="0"/>
                </a:endParaRP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𝐷</m:t>
                        </m:r>
                      </m:e>
                    </m:d>
                    <m:r>
                      <a:rPr lang="en-US" i="1">
                        <a:latin typeface="Cambria Math" panose="02040503050406030204" pitchFamily="18" charset="0"/>
                      </a:rPr>
                      <m:t>=0.25</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𝐷</m:t>
                            </m:r>
                            <m:r>
                              <a:rPr lang="en-US" i="1">
                                <a:latin typeface="Cambria Math" panose="02040503050406030204" pitchFamily="18" charset="0"/>
                              </a:rPr>
                              <m:t>,</m:t>
                            </m:r>
                            <m:r>
                              <a:rPr lang="en-US" i="1">
                                <a:latin typeface="Cambria Math" panose="02040503050406030204" pitchFamily="18" charset="0"/>
                              </a:rPr>
                              <m:t>𝑙</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𝐷</m:t>
                            </m:r>
                            <m:r>
                              <a:rPr lang="en-US" i="1">
                                <a:latin typeface="Cambria Math" panose="02040503050406030204" pitchFamily="18" charset="0"/>
                              </a:rPr>
                              <m:t>,</m:t>
                            </m:r>
                            <m:r>
                              <a:rPr lang="en-US" i="1">
                                <a:latin typeface="Cambria Math" panose="02040503050406030204" pitchFamily="18" charset="0"/>
                              </a:rPr>
                              <m:t>𝑟</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𝐷</m:t>
                            </m:r>
                            <m:r>
                              <a:rPr lang="en-US" i="1">
                                <a:latin typeface="Cambria Math" panose="02040503050406030204" pitchFamily="18" charset="0"/>
                              </a:rPr>
                              <m:t>,</m:t>
                            </m:r>
                            <m:r>
                              <a:rPr lang="en-US" i="1">
                                <a:latin typeface="Cambria Math" panose="02040503050406030204" pitchFamily="18" charset="0"/>
                              </a:rPr>
                              <m:t>𝑢</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r>
                          <a:rPr lang="en-US" i="1">
                            <a:latin typeface="Cambria Math" panose="02040503050406030204" pitchFamily="18" charset="0"/>
                          </a:rPr>
                          <m:t>(</m:t>
                        </m:r>
                        <m:r>
                          <a:rPr lang="en-US" i="1">
                            <a:latin typeface="Cambria Math" panose="02040503050406030204" pitchFamily="18" charset="0"/>
                          </a:rPr>
                          <m:t>𝐷</m:t>
                        </m:r>
                        <m:r>
                          <a:rPr lang="en-US" i="1">
                            <a:latin typeface="Cambria Math" panose="02040503050406030204" pitchFamily="18" charset="0"/>
                          </a:rPr>
                          <m:t>,</m:t>
                        </m:r>
                        <m:r>
                          <a:rPr lang="en-US" i="1">
                            <a:latin typeface="Cambria Math" panose="02040503050406030204" pitchFamily="18" charset="0"/>
                          </a:rPr>
                          <m:t>𝑑</m:t>
                        </m:r>
                        <m:r>
                          <a:rPr lang="en-US" i="1">
                            <a:latin typeface="Cambria Math" panose="02040503050406030204" pitchFamily="18" charset="0"/>
                          </a:rPr>
                          <m:t>)</m:t>
                        </m:r>
                      </m:e>
                    </m:d>
                    <m:r>
                      <a:rPr lang="en-US" i="1">
                        <a:latin typeface="Cambria Math" panose="02040503050406030204" pitchFamily="18" charset="0"/>
                      </a:rPr>
                      <m:t>=0.25</m:t>
                    </m:r>
                    <m:r>
                      <a:rPr lang="en-US" b="0" i="1" smtClean="0">
                        <a:latin typeface="Cambria Math" panose="02040503050406030204" pitchFamily="18" charset="0"/>
                      </a:rPr>
                      <m:t>⋅</m:t>
                    </m:r>
                    <m:r>
                      <a:rPr lang="en-US" i="1">
                        <a:latin typeface="Cambria Math" panose="02040503050406030204" pitchFamily="18" charset="0"/>
                      </a:rPr>
                      <m:t>(5+0.7</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𝐵</m:t>
                        </m:r>
                      </m:e>
                    </m:d>
                    <m:r>
                      <a:rPr lang="en-US" i="1">
                        <a:latin typeface="Cambria Math" panose="02040503050406030204" pitchFamily="18" charset="0"/>
                      </a:rPr>
                      <m:t>)+0.25⋅0.7</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e>
                    </m:d>
                    <m:r>
                      <a:rPr lang="en-US" i="1">
                        <a:latin typeface="Cambria Math" panose="02040503050406030204" pitchFamily="18" charset="0"/>
                      </a:rPr>
                      <m:t>+0.5⋅0.7</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𝐷</m:t>
                        </m:r>
                      </m:e>
                    </m:d>
                  </m:oMath>
                </a14:m>
                <a:endParaRPr lang="en-US" dirty="0"/>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𝐷</m:t>
                        </m:r>
                        <m:r>
                          <a:rPr lang="en-US" i="1">
                            <a:latin typeface="Cambria Math" panose="02040503050406030204" pitchFamily="18" charset="0"/>
                          </a:rPr>
                          <m:t>,</m:t>
                        </m:r>
                        <m:r>
                          <a:rPr lang="en-US" i="1">
                            <a:latin typeface="Cambria Math" panose="02040503050406030204" pitchFamily="18" charset="0"/>
                          </a:rPr>
                          <m:t>𝑙</m:t>
                        </m:r>
                      </m:e>
                    </m:d>
                    <m:r>
                      <a:rPr lang="en-US" i="1">
                        <a:latin typeface="Cambria Math" panose="02040503050406030204" pitchFamily="18" charset="0"/>
                      </a:rPr>
                      <m:t>=0+0.7</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e>
                    </m:d>
                  </m:oMath>
                </a14:m>
                <a:endParaRPr lang="en-US" i="1" dirty="0">
                  <a:latin typeface="Cambria Math" panose="02040503050406030204" pitchFamily="18" charset="0"/>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𝐷</m:t>
                        </m:r>
                        <m:r>
                          <a:rPr lang="en-US" i="1">
                            <a:latin typeface="Cambria Math" panose="02040503050406030204" pitchFamily="18" charset="0"/>
                          </a:rPr>
                          <m:t>,</m:t>
                        </m:r>
                        <m:r>
                          <a:rPr lang="en-US" i="1">
                            <a:latin typeface="Cambria Math" panose="02040503050406030204" pitchFamily="18" charset="0"/>
                          </a:rPr>
                          <m:t>𝑟</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𝐷</m:t>
                        </m:r>
                        <m:r>
                          <a:rPr lang="en-US" i="1">
                            <a:latin typeface="Cambria Math" panose="02040503050406030204" pitchFamily="18" charset="0"/>
                          </a:rPr>
                          <m:t>,</m:t>
                        </m:r>
                        <m:r>
                          <a:rPr lang="en-US" b="0" i="1" smtClean="0">
                            <a:latin typeface="Cambria Math" panose="02040503050406030204" pitchFamily="18" charset="0"/>
                          </a:rPr>
                          <m:t>𝑑</m:t>
                        </m:r>
                      </m:e>
                    </m:d>
                    <m:r>
                      <a:rPr lang="en-US" i="1">
                        <a:latin typeface="Cambria Math" panose="02040503050406030204" pitchFamily="18" charset="0"/>
                      </a:rPr>
                      <m:t>=0+0.7</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𝐷</m:t>
                        </m:r>
                      </m:e>
                    </m:d>
                  </m:oMath>
                </a14:m>
                <a:endParaRPr lang="en-US" i="1" dirty="0">
                  <a:latin typeface="Cambria Math" panose="02040503050406030204" pitchFamily="18" charset="0"/>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𝐷</m:t>
                        </m:r>
                        <m:r>
                          <a:rPr lang="en-US" i="1">
                            <a:latin typeface="Cambria Math" panose="02040503050406030204" pitchFamily="18" charset="0"/>
                          </a:rPr>
                          <m:t>,</m:t>
                        </m:r>
                        <m:r>
                          <a:rPr lang="en-US" i="1">
                            <a:latin typeface="Cambria Math" panose="02040503050406030204" pitchFamily="18" charset="0"/>
                          </a:rPr>
                          <m:t>𝑢</m:t>
                        </m:r>
                      </m:e>
                    </m:d>
                    <m:r>
                      <a:rPr lang="en-US" i="1">
                        <a:latin typeface="Cambria Math" panose="02040503050406030204" pitchFamily="18" charset="0"/>
                      </a:rPr>
                      <m:t>=</m:t>
                    </m:r>
                    <m:r>
                      <a:rPr lang="en-US" b="0" i="1" smtClean="0">
                        <a:latin typeface="Cambria Math" panose="02040503050406030204" pitchFamily="18" charset="0"/>
                      </a:rPr>
                      <m:t>5</m:t>
                    </m:r>
                    <m:r>
                      <a:rPr lang="en-US" i="1">
                        <a:latin typeface="Cambria Math" panose="02040503050406030204" pitchFamily="18" charset="0"/>
                      </a:rPr>
                      <m:t>+0.7</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𝐵</m:t>
                        </m:r>
                      </m:e>
                    </m:d>
                  </m:oMath>
                </a14:m>
                <a:endParaRPr lang="en-US" i="1" dirty="0">
                  <a:latin typeface="Cambria Math" panose="02040503050406030204" pitchFamily="18" charset="0"/>
                </a:endParaRPr>
              </a:p>
              <a:p>
                <a:r>
                  <a:rPr lang="en-US" sz="3300" dirty="0"/>
                  <a:t>Solution</a:t>
                </a:r>
                <a:r>
                  <a:rPr lang="en-US" i="1" dirty="0">
                    <a:latin typeface="Cambria Math" panose="02040503050406030204" pitchFamily="18" charset="0"/>
                  </a:rPr>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𝐴</m:t>
                        </m:r>
                      </m:e>
                    </m:d>
                    <m:r>
                      <a:rPr lang="en-US" b="0" i="1" smtClean="0">
                        <a:latin typeface="Cambria Math" panose="02040503050406030204" pitchFamily="18" charset="0"/>
                      </a:rPr>
                      <m:t>=4.2,</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𝐵</m:t>
                        </m:r>
                      </m:e>
                    </m:d>
                    <m:r>
                      <a:rPr lang="en-US" i="1">
                        <a:latin typeface="Cambria Math" panose="02040503050406030204" pitchFamily="18" charset="0"/>
                      </a:rPr>
                      <m:t>=</m:t>
                    </m:r>
                    <m:r>
                      <a:rPr lang="en-US" i="1" smtClean="0">
                        <a:latin typeface="Cambria Math" panose="02040503050406030204" pitchFamily="18" charset="0"/>
                      </a:rPr>
                      <m:t>6</m:t>
                    </m:r>
                    <m:r>
                      <a:rPr lang="en-US" b="0" i="1" smtClean="0">
                        <a:latin typeface="Cambria Math" panose="02040503050406030204" pitchFamily="18" charset="0"/>
                      </a:rPr>
                      <m:t>.1,</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𝐶</m:t>
                        </m:r>
                      </m:e>
                    </m:d>
                    <m:r>
                      <a:rPr lang="en-US" i="1">
                        <a:latin typeface="Cambria Math" panose="02040503050406030204" pitchFamily="18" charset="0"/>
                      </a:rPr>
                      <m:t>=</m:t>
                    </m:r>
                    <m:r>
                      <a:rPr lang="en-US" b="0" i="1" smtClean="0">
                        <a:latin typeface="Cambria Math" panose="02040503050406030204" pitchFamily="18" charset="0"/>
                      </a:rPr>
                      <m:t>2.2</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𝐷</m:t>
                        </m:r>
                      </m:e>
                    </m:d>
                    <m:r>
                      <a:rPr lang="en-US" i="1">
                        <a:latin typeface="Cambria Math" panose="02040503050406030204" pitchFamily="18" charset="0"/>
                      </a:rPr>
                      <m:t>=</m:t>
                    </m:r>
                    <m:r>
                      <a:rPr lang="en-US" b="0" i="1" smtClean="0">
                        <a:latin typeface="Cambria Math" panose="02040503050406030204" pitchFamily="18" charset="0"/>
                      </a:rPr>
                      <m:t>4.2</m:t>
                    </m:r>
                  </m:oMath>
                </a14:m>
                <a:r>
                  <a:rPr lang="en-US" i="1" dirty="0">
                    <a:latin typeface="Cambria Math" panose="02040503050406030204" pitchFamily="18" charset="0"/>
                  </a:rPr>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oMath>
                </a14:m>
                <a:r>
                  <a:rPr lang="en-US" dirty="0"/>
                  <a:t> can also be obtained.</a:t>
                </a:r>
                <a:endParaRPr lang="en-SE" dirty="0"/>
              </a:p>
              <a:p>
                <a:endParaRPr lang="en-SE" dirty="0"/>
              </a:p>
              <a:p>
                <a:endParaRPr lang="en-SE" dirty="0"/>
              </a:p>
              <a:p>
                <a:endParaRPr lang="en-SE" dirty="0"/>
              </a:p>
            </p:txBody>
          </p:sp>
        </mc:Choice>
        <mc:Fallback xmlns="">
          <p:sp>
            <p:nvSpPr>
              <p:cNvPr id="3" name="Content Placeholder 2">
                <a:extLst>
                  <a:ext uri="{FF2B5EF4-FFF2-40B4-BE49-F238E27FC236}">
                    <a16:creationId xmlns:a16="http://schemas.microsoft.com/office/drawing/2014/main" id="{BD37942F-916E-4079-B9E1-FC4C605320A2}"/>
                  </a:ext>
                </a:extLst>
              </p:cNvPr>
              <p:cNvSpPr>
                <a:spLocks noGrp="1" noRot="1" noChangeAspect="1" noMove="1" noResize="1" noEditPoints="1" noAdjustHandles="1" noChangeArrowheads="1" noChangeShapeType="1" noTextEdit="1"/>
              </p:cNvSpPr>
              <p:nvPr>
                <p:ph idx="1"/>
              </p:nvPr>
            </p:nvSpPr>
            <p:spPr>
              <a:xfrm>
                <a:off x="-76200" y="762000"/>
                <a:ext cx="7010400" cy="6248400"/>
              </a:xfrm>
              <a:blipFill>
                <a:blip r:embed="rId3"/>
                <a:stretch>
                  <a:fillRect l="-87" t="-683"/>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62D2A0E4-C243-4338-BFF6-56623FEEC13E}"/>
              </a:ext>
            </a:extLst>
          </p:cNvPr>
          <p:cNvSpPr>
            <a:spLocks noGrp="1"/>
          </p:cNvSpPr>
          <p:nvPr>
            <p:ph type="sldNum" sz="quarter" idx="12"/>
          </p:nvPr>
        </p:nvSpPr>
        <p:spPr/>
        <p:txBody>
          <a:bodyPr/>
          <a:lstStyle/>
          <a:p>
            <a:pPr>
              <a:defRPr/>
            </a:pPr>
            <a:fld id="{F57F456A-00AF-44E6-8D70-638C0D0130FF}" type="slidenum">
              <a:rPr lang="en-US" altLang="zh-CN" smtClean="0"/>
              <a:pPr>
                <a:defRPr/>
              </a:pPr>
              <a:t>25</a:t>
            </a:fld>
            <a:endParaRPr lang="en-US" altLang="zh-CN"/>
          </a:p>
        </p:txBody>
      </p:sp>
      <p:pic>
        <p:nvPicPr>
          <p:cNvPr id="6" name="Picture 5">
            <a:extLst>
              <a:ext uri="{FF2B5EF4-FFF2-40B4-BE49-F238E27FC236}">
                <a16:creationId xmlns:a16="http://schemas.microsoft.com/office/drawing/2014/main" id="{81D29F57-2552-498E-9CC0-403971F605B4}"/>
              </a:ext>
            </a:extLst>
          </p:cNvPr>
          <p:cNvPicPr>
            <a:picLocks noChangeAspect="1"/>
          </p:cNvPicPr>
          <p:nvPr/>
        </p:nvPicPr>
        <p:blipFill>
          <a:blip r:embed="rId4"/>
          <a:stretch>
            <a:fillRect/>
          </a:stretch>
        </p:blipFill>
        <p:spPr>
          <a:xfrm>
            <a:off x="7090151" y="1297727"/>
            <a:ext cx="1952898" cy="2886478"/>
          </a:xfrm>
          <a:prstGeom prst="rect">
            <a:avLst/>
          </a:prstGeom>
        </p:spPr>
      </p:pic>
      <p:pic>
        <p:nvPicPr>
          <p:cNvPr id="7" name="Picture 6">
            <a:extLst>
              <a:ext uri="{FF2B5EF4-FFF2-40B4-BE49-F238E27FC236}">
                <a16:creationId xmlns:a16="http://schemas.microsoft.com/office/drawing/2014/main" id="{D13C73A5-8CB8-43B9-BF6C-72DBA07B1BA4}"/>
              </a:ext>
            </a:extLst>
          </p:cNvPr>
          <p:cNvPicPr>
            <a:picLocks noChangeAspect="1"/>
          </p:cNvPicPr>
          <p:nvPr/>
        </p:nvPicPr>
        <p:blipFill>
          <a:blip r:embed="rId5"/>
          <a:stretch>
            <a:fillRect/>
          </a:stretch>
        </p:blipFill>
        <p:spPr>
          <a:xfrm>
            <a:off x="6750330" y="4267200"/>
            <a:ext cx="2317470" cy="1967663"/>
          </a:xfrm>
          <a:prstGeom prst="rect">
            <a:avLst/>
          </a:prstGeom>
        </p:spPr>
      </p:pic>
      <p:sp>
        <p:nvSpPr>
          <p:cNvPr id="8" name="TextBox 7">
            <a:extLst>
              <a:ext uri="{FF2B5EF4-FFF2-40B4-BE49-F238E27FC236}">
                <a16:creationId xmlns:a16="http://schemas.microsoft.com/office/drawing/2014/main" id="{27D86D41-A78F-4200-9D7E-7F79934A228A}"/>
              </a:ext>
            </a:extLst>
          </p:cNvPr>
          <p:cNvSpPr txBox="1"/>
          <p:nvPr/>
        </p:nvSpPr>
        <p:spPr>
          <a:xfrm>
            <a:off x="7908948" y="4530438"/>
            <a:ext cx="617477" cy="307777"/>
          </a:xfrm>
          <a:prstGeom prst="rect">
            <a:avLst/>
          </a:prstGeom>
          <a:noFill/>
        </p:spPr>
        <p:txBody>
          <a:bodyPr wrap="none" rtlCol="0">
            <a:spAutoFit/>
          </a:bodyPr>
          <a:lstStyle/>
          <a:p>
            <a:r>
              <a:rPr lang="en-US" sz="1400" dirty="0"/>
              <a:t>BF=4</a:t>
            </a:r>
            <a:endParaRPr lang="en-SE" sz="1400" dirty="0"/>
          </a:p>
        </p:txBody>
      </p:sp>
      <p:sp>
        <p:nvSpPr>
          <p:cNvPr id="9" name="TextBox 8">
            <a:extLst>
              <a:ext uri="{FF2B5EF4-FFF2-40B4-BE49-F238E27FC236}">
                <a16:creationId xmlns:a16="http://schemas.microsoft.com/office/drawing/2014/main" id="{74A2C58E-ED6D-4CAD-8CF6-3AB2F74F020A}"/>
              </a:ext>
            </a:extLst>
          </p:cNvPr>
          <p:cNvSpPr txBox="1"/>
          <p:nvPr/>
        </p:nvSpPr>
        <p:spPr>
          <a:xfrm>
            <a:off x="8147941" y="5016944"/>
            <a:ext cx="617477" cy="307777"/>
          </a:xfrm>
          <a:prstGeom prst="rect">
            <a:avLst/>
          </a:prstGeom>
          <a:noFill/>
        </p:spPr>
        <p:txBody>
          <a:bodyPr wrap="none" rtlCol="0">
            <a:spAutoFit/>
          </a:bodyPr>
          <a:lstStyle/>
          <a:p>
            <a:r>
              <a:rPr lang="en-US" sz="1400" dirty="0"/>
              <a:t>BF=1</a:t>
            </a:r>
            <a:endParaRPr lang="en-SE" sz="1400" dirty="0"/>
          </a:p>
        </p:txBody>
      </p:sp>
      <p:sp>
        <p:nvSpPr>
          <p:cNvPr id="10" name="TextBox 9">
            <a:extLst>
              <a:ext uri="{FF2B5EF4-FFF2-40B4-BE49-F238E27FC236}">
                <a16:creationId xmlns:a16="http://schemas.microsoft.com/office/drawing/2014/main" id="{A5945AE0-AD48-451D-AE09-76F403221C3D}"/>
              </a:ext>
            </a:extLst>
          </p:cNvPr>
          <p:cNvSpPr txBox="1"/>
          <p:nvPr/>
        </p:nvSpPr>
        <p:spPr>
          <a:xfrm>
            <a:off x="7123180" y="6171664"/>
            <a:ext cx="1886839" cy="292388"/>
          </a:xfrm>
          <a:prstGeom prst="rect">
            <a:avLst/>
          </a:prstGeom>
          <a:noFill/>
        </p:spPr>
        <p:txBody>
          <a:bodyPr wrap="square">
            <a:spAutoFit/>
          </a:bodyPr>
          <a:lstStyle/>
          <a:p>
            <a:r>
              <a:rPr lang="en-US" sz="1300" dirty="0"/>
              <a:t>(BF: Branching Factor)</a:t>
            </a:r>
            <a:endParaRPr lang="en-SE" sz="1300" dirty="0"/>
          </a:p>
        </p:txBody>
      </p:sp>
    </p:spTree>
    <p:extLst>
      <p:ext uri="{BB962C8B-B14F-4D97-AF65-F5344CB8AC3E}">
        <p14:creationId xmlns:p14="http://schemas.microsoft.com/office/powerpoint/2010/main" val="1731435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68454-05FD-4CAC-A7DF-4E01C8386D0A}"/>
              </a:ext>
            </a:extLst>
          </p:cNvPr>
          <p:cNvSpPr>
            <a:spLocks noGrp="1"/>
          </p:cNvSpPr>
          <p:nvPr>
            <p:ph type="title"/>
          </p:nvPr>
        </p:nvSpPr>
        <p:spPr/>
        <p:txBody>
          <a:bodyPr/>
          <a:lstStyle/>
          <a:p>
            <a:r>
              <a:rPr lang="en-US" dirty="0"/>
              <a:t>Iterative Policy Evaluation</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26CA124-AC73-4C0C-B10E-67B6B5E5E858}"/>
                  </a:ext>
                </a:extLst>
              </p:cNvPr>
              <p:cNvSpPr>
                <a:spLocks noGrp="1"/>
              </p:cNvSpPr>
              <p:nvPr>
                <p:ph idx="1"/>
              </p:nvPr>
            </p:nvSpPr>
            <p:spPr>
              <a:xfrm>
                <a:off x="304800" y="990600"/>
                <a:ext cx="8600028" cy="2133600"/>
              </a:xfrm>
            </p:spPr>
            <p:txBody>
              <a:bodyPr>
                <a:normAutofit fontScale="55000" lnSpcReduction="20000"/>
              </a:bodyPr>
              <a:lstStyle/>
              <a:p>
                <a:r>
                  <a:rPr lang="en-US" dirty="0"/>
                  <a:t>If # states are too large, it may be too expensive to </a:t>
                </a:r>
                <a:r>
                  <a:rPr lang="en-US" dirty="0">
                    <a:solidFill>
                      <a:schemeClr val="tx1"/>
                    </a:solidFill>
                  </a:rPr>
                  <a:t>analytically </a:t>
                </a:r>
                <a:r>
                  <a:rPr lang="en-US" dirty="0"/>
                  <a:t>solve the set of linear Bellman Exp. Equations. We can use Iterative Policy Evaluation and solve the recursive Bellman equations iteratively:</a:t>
                </a:r>
              </a:p>
              <a:p>
                <a:pPr lvl="1"/>
                <a14:m>
                  <m:oMath xmlns:m="http://schemas.openxmlformats.org/officeDocument/2006/math">
                    <m:r>
                      <a:rPr lang="en-US" b="0" i="1" smtClean="0">
                        <a:latin typeface="Cambria Math" panose="02040503050406030204" pitchFamily="18" charset="0"/>
                      </a:rPr>
                      <m:t>𝑣</m:t>
                    </m:r>
                    <m:d>
                      <m:dPr>
                        <m:ctrlPr>
                          <a:rPr lang="en-US" i="1">
                            <a:latin typeface="Cambria Math" panose="02040503050406030204" pitchFamily="18" charset="0"/>
                          </a:rPr>
                        </m:ctrlPr>
                      </m:dPr>
                      <m:e>
                        <m:r>
                          <a:rPr lang="en-US" i="1">
                            <a:latin typeface="Cambria Math" panose="02040503050406030204" pitchFamily="18" charset="0"/>
                          </a:rPr>
                          <m:t>𝑠</m:t>
                        </m:r>
                      </m:e>
                    </m:d>
                    <m:r>
                      <a:rPr lang="en-US" b="0" i="1" smtClean="0">
                        <a:latin typeface="Cambria Math" panose="02040503050406030204" pitchFamily="18" charset="0"/>
                      </a:rPr>
                      <m:t>=</m:t>
                    </m:r>
                    <m:r>
                      <a:rPr lang="en-US" i="1">
                        <a:latin typeface="Cambria Math" panose="02040503050406030204" pitchFamily="18" charset="0"/>
                      </a:rPr>
                      <m:t>𝐵𝑒𝑙𝑙𝑚𝑎𝑛</m:t>
                    </m:r>
                    <m:d>
                      <m:dPr>
                        <m:ctrlPr>
                          <a:rPr lang="en-US" i="1">
                            <a:latin typeface="Cambria Math" panose="02040503050406030204" pitchFamily="18" charset="0"/>
                          </a:rPr>
                        </m:ctrlPr>
                      </m:dPr>
                      <m:e>
                        <m:r>
                          <a:rPr lang="en-US" b="0" i="1" smtClean="0">
                            <a:latin typeface="Cambria Math" panose="02040503050406030204" pitchFamily="18" charset="0"/>
                          </a:rPr>
                          <m:t>𝑣</m:t>
                        </m:r>
                        <m:d>
                          <m:dPr>
                            <m:ctrlPr>
                              <a:rPr lang="en-US" i="1">
                                <a:latin typeface="Cambria Math" panose="02040503050406030204" pitchFamily="18" charset="0"/>
                              </a:rPr>
                            </m:ctrlPr>
                          </m:dPr>
                          <m:e>
                            <m:sSup>
                              <m:sSupPr>
                                <m:ctrlPr>
                                  <a:rPr lang="en-US" b="0" i="1" smtClean="0">
                                    <a:latin typeface="Cambria Math" panose="02040503050406030204" pitchFamily="18" charset="0"/>
                                  </a:rPr>
                                </m:ctrlPr>
                              </m:sSupPr>
                              <m:e>
                                <m:r>
                                  <a:rPr lang="en-US" i="1">
                                    <a:latin typeface="Cambria Math" panose="02040503050406030204" pitchFamily="18" charset="0"/>
                                  </a:rPr>
                                  <m:t>𝑠</m:t>
                                </m:r>
                              </m:e>
                              <m:sup>
                                <m:r>
                                  <a:rPr lang="en-US" b="0" i="1" smtClean="0">
                                    <a:latin typeface="Cambria Math" panose="02040503050406030204" pitchFamily="18" charset="0"/>
                                  </a:rPr>
                                  <m:t>′</m:t>
                                </m:r>
                              </m:sup>
                            </m:sSup>
                          </m:e>
                        </m:d>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i="1">
                            <a:latin typeface="Cambria Math" panose="02040503050406030204" pitchFamily="18" charset="0"/>
                          </a:rPr>
                          <m:t>𝑘</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r>
                      <a:rPr lang="en-US" b="0" i="1" smtClean="0">
                        <a:latin typeface="Cambria Math" panose="02040503050406030204" pitchFamily="18" charset="0"/>
                      </a:rPr>
                      <m:t>𝐵𝑒𝑙𝑙𝑚𝑎𝑛</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𝑘</m:t>
                        </m:r>
                        <m:r>
                          <a:rPr lang="en-US" b="0" i="1" smtClean="0">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b="0" i="1" smtClean="0">
                            <a:latin typeface="Cambria Math" panose="02040503050406030204" pitchFamily="18" charset="0"/>
                          </a:rPr>
                          <m:t>′</m:t>
                        </m:r>
                      </m:e>
                    </m:d>
                    <m:r>
                      <a:rPr lang="en-US" b="0" i="1" smtClean="0">
                        <a:latin typeface="Cambria Math" panose="02040503050406030204" pitchFamily="18" charset="0"/>
                      </a:rPr>
                      <m:t>)</m:t>
                    </m:r>
                  </m:oMath>
                </a14:m>
                <a:endParaRPr lang="en-US" dirty="0"/>
              </a:p>
              <a:p>
                <a:r>
                  <a:rPr lang="en-US" dirty="0"/>
                  <a:t>In-place updates:</a:t>
                </a:r>
              </a:p>
              <a:p>
                <a:pPr lvl="1"/>
                <a:r>
                  <a:rPr lang="en-US" dirty="0"/>
                  <a:t>For faster convergence, update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𝑘</m:t>
                        </m:r>
                      </m:sub>
                    </m:sSub>
                    <m:d>
                      <m:dPr>
                        <m:ctrlPr>
                          <a:rPr lang="en-US" i="1">
                            <a:latin typeface="Cambria Math" panose="02040503050406030204" pitchFamily="18" charset="0"/>
                          </a:rPr>
                        </m:ctrlPr>
                      </m:dPr>
                      <m:e>
                        <m:r>
                          <a:rPr lang="en-US" i="1">
                            <a:latin typeface="Cambria Math" panose="02040503050406030204" pitchFamily="18" charset="0"/>
                          </a:rPr>
                          <m:t>𝑠</m:t>
                        </m:r>
                      </m:e>
                    </m:d>
                  </m:oMath>
                </a14:m>
                <a:r>
                  <a:rPr lang="en-US" dirty="0"/>
                  <a:t> using the value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𝑘</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e>
                    </m:d>
                  </m:oMath>
                </a14:m>
                <a:r>
                  <a:rPr lang="en-US" dirty="0"/>
                  <a:t> that has been updated in the same iteration, instead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𝑘</m:t>
                        </m:r>
                        <m:r>
                          <a:rPr lang="en-US" b="0" i="1" smtClean="0">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e>
                    </m:d>
                  </m:oMath>
                </a14:m>
                <a:r>
                  <a:rPr lang="en-US" dirty="0"/>
                  <a:t> from the previous iteration.</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𝑘</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r>
                      <a:rPr lang="en-US" i="1">
                        <a:latin typeface="Cambria Math" panose="02040503050406030204" pitchFamily="18" charset="0"/>
                      </a:rPr>
                      <m:t>𝐵𝑒𝑙𝑙𝑚𝑎𝑛</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𝑘</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e>
                    </m:d>
                    <m:r>
                      <a:rPr lang="en-US" i="1">
                        <a:latin typeface="Cambria Math" panose="02040503050406030204" pitchFamily="18" charset="0"/>
                      </a:rPr>
                      <m:t>)</m:t>
                    </m:r>
                  </m:oMath>
                </a14:m>
                <a:endParaRPr lang="en-US" dirty="0"/>
              </a:p>
              <a:p>
                <a:pPr lvl="1"/>
                <a:endParaRPr lang="en-SE" dirty="0"/>
              </a:p>
            </p:txBody>
          </p:sp>
        </mc:Choice>
        <mc:Fallback xmlns="">
          <p:sp>
            <p:nvSpPr>
              <p:cNvPr id="3" name="Content Placeholder 2">
                <a:extLst>
                  <a:ext uri="{FF2B5EF4-FFF2-40B4-BE49-F238E27FC236}">
                    <a16:creationId xmlns:a16="http://schemas.microsoft.com/office/drawing/2014/main" id="{526CA124-AC73-4C0C-B10E-67B6B5E5E858}"/>
                  </a:ext>
                </a:extLst>
              </p:cNvPr>
              <p:cNvSpPr>
                <a:spLocks noGrp="1" noRot="1" noChangeAspect="1" noMove="1" noResize="1" noEditPoints="1" noAdjustHandles="1" noChangeArrowheads="1" noChangeShapeType="1" noTextEdit="1"/>
              </p:cNvSpPr>
              <p:nvPr>
                <p:ph idx="1"/>
              </p:nvPr>
            </p:nvSpPr>
            <p:spPr>
              <a:xfrm>
                <a:off x="304800" y="990600"/>
                <a:ext cx="8600028" cy="2133600"/>
              </a:xfrm>
              <a:blipFill>
                <a:blip r:embed="rId2"/>
                <a:stretch>
                  <a:fillRect l="-425" t="-4286"/>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1A3D72EC-5595-4F22-B73F-F954E5D7FE8E}"/>
              </a:ext>
            </a:extLst>
          </p:cNvPr>
          <p:cNvSpPr>
            <a:spLocks noGrp="1"/>
          </p:cNvSpPr>
          <p:nvPr>
            <p:ph type="sldNum" sz="quarter" idx="12"/>
          </p:nvPr>
        </p:nvSpPr>
        <p:spPr/>
        <p:txBody>
          <a:bodyPr/>
          <a:lstStyle/>
          <a:p>
            <a:pPr>
              <a:defRPr/>
            </a:pPr>
            <a:fld id="{F57F456A-00AF-44E6-8D70-638C0D0130FF}" type="slidenum">
              <a:rPr lang="en-US" altLang="zh-CN" smtClean="0"/>
              <a:pPr>
                <a:defRPr/>
              </a:pPr>
              <a:t>26</a:t>
            </a:fld>
            <a:endParaRPr lang="en-US" altLang="zh-CN"/>
          </a:p>
        </p:txBody>
      </p:sp>
      <p:pic>
        <p:nvPicPr>
          <p:cNvPr id="5" name="Picture 4">
            <a:extLst>
              <a:ext uri="{FF2B5EF4-FFF2-40B4-BE49-F238E27FC236}">
                <a16:creationId xmlns:a16="http://schemas.microsoft.com/office/drawing/2014/main" id="{06446847-F307-47D0-9503-E69150F43D93}"/>
              </a:ext>
            </a:extLst>
          </p:cNvPr>
          <p:cNvPicPr>
            <a:picLocks noChangeAspect="1"/>
          </p:cNvPicPr>
          <p:nvPr/>
        </p:nvPicPr>
        <p:blipFill>
          <a:blip r:embed="rId3"/>
          <a:stretch>
            <a:fillRect/>
          </a:stretch>
        </p:blipFill>
        <p:spPr>
          <a:xfrm>
            <a:off x="304800" y="3054165"/>
            <a:ext cx="8600029" cy="3529197"/>
          </a:xfrm>
          <a:prstGeom prst="rect">
            <a:avLst/>
          </a:prstGeom>
        </p:spPr>
      </p:pic>
    </p:spTree>
    <p:extLst>
      <p:ext uri="{BB962C8B-B14F-4D97-AF65-F5344CB8AC3E}">
        <p14:creationId xmlns:p14="http://schemas.microsoft.com/office/powerpoint/2010/main" val="4251750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0D957-0F9B-4A70-8BD9-C6ED0C8CA79F}"/>
              </a:ext>
            </a:extLst>
          </p:cNvPr>
          <p:cNvSpPr>
            <a:spLocks noGrp="1"/>
          </p:cNvSpPr>
          <p:nvPr>
            <p:ph type="title"/>
          </p:nvPr>
        </p:nvSpPr>
        <p:spPr/>
        <p:txBody>
          <a:bodyPr/>
          <a:lstStyle/>
          <a:p>
            <a:r>
              <a:rPr lang="en-US" dirty="0"/>
              <a:t>Iterative Policy Evaluation Example</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7AD6E2A-829F-4066-8CD9-4E3E4E587C37}"/>
                  </a:ext>
                </a:extLst>
              </p:cNvPr>
              <p:cNvSpPr>
                <a:spLocks noGrp="1"/>
              </p:cNvSpPr>
              <p:nvPr>
                <p:ph idx="1"/>
              </p:nvPr>
            </p:nvSpPr>
            <p:spPr>
              <a:xfrm>
                <a:off x="457200" y="1295400"/>
                <a:ext cx="8229600" cy="2245813"/>
              </a:xfrm>
            </p:spPr>
            <p:txBody>
              <a:bodyPr>
                <a:normAutofit fontScale="55000" lnSpcReduction="20000"/>
              </a:bodyPr>
              <a:lstStyle/>
              <a:p>
                <a:r>
                  <a:rPr lang="en-US" dirty="0"/>
                  <a:t>An episodic MDP with terminal states with </a:t>
                </a:r>
                <a14:m>
                  <m:oMath xmlns:m="http://schemas.openxmlformats.org/officeDocument/2006/math">
                    <m:r>
                      <a:rPr lang="en-US" b="0" i="1" smtClean="0">
                        <a:latin typeface="Cambria Math" panose="02040503050406030204" pitchFamily="18" charset="0"/>
                      </a:rPr>
                      <m:t>𝑣</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=0</m:t>
                    </m:r>
                  </m:oMath>
                </a14:m>
                <a:r>
                  <a:rPr lang="en-US" dirty="0"/>
                  <a:t> located in the top left and bottom right corners.  Reward </a:t>
                </a:r>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=−1</m:t>
                    </m:r>
                  </m:oMath>
                </a14:m>
                <a:r>
                  <a:rPr lang="en-US" dirty="0"/>
                  <a:t> for every transition (agent is punished for delays before reaching the terminal state and ending the episode). Discount factor </a:t>
                </a:r>
                <a14:m>
                  <m:oMath xmlns:m="http://schemas.openxmlformats.org/officeDocument/2006/math">
                    <m:r>
                      <a:rPr lang="en-US" b="0" i="1" smtClean="0">
                        <a:latin typeface="Cambria Math" panose="02040503050406030204" pitchFamily="18" charset="0"/>
                      </a:rPr>
                      <m:t>𝛾</m:t>
                    </m:r>
                    <m:r>
                      <a:rPr lang="en-US" b="0" i="1" smtClean="0">
                        <a:latin typeface="Cambria Math" panose="02040503050406030204" pitchFamily="18" charset="0"/>
                      </a:rPr>
                      <m:t>=1</m:t>
                    </m:r>
                  </m:oMath>
                </a14:m>
                <a:r>
                  <a:rPr lang="en-US" dirty="0"/>
                  <a:t>. Four possible actions in each state: up, down, left, and right. Environment is deterministic. If the action would move the agent off the grid, it instead leaves the agent in the same state.</a:t>
                </a:r>
              </a:p>
              <a:p>
                <a:r>
                  <a:rPr lang="en-US" dirty="0">
                    <a:solidFill>
                      <a:srgbClr val="C00000"/>
                    </a:solidFill>
                    <a:ea typeface="ＭＳ Ｐゴシック" pitchFamily="34" charset="-128"/>
                  </a:rPr>
                  <a:t>Random policy: </a:t>
                </a:r>
                <a:r>
                  <a:rPr lang="en-US" dirty="0"/>
                  <a:t>Agent in any state </a:t>
                </a:r>
                <a14:m>
                  <m:oMath xmlns:m="http://schemas.openxmlformats.org/officeDocument/2006/math">
                    <m:r>
                      <a:rPr lang="en-US" i="1">
                        <a:latin typeface="Cambria Math" panose="02040503050406030204" pitchFamily="18" charset="0"/>
                      </a:rPr>
                      <m:t>𝑠</m:t>
                    </m:r>
                  </m:oMath>
                </a14:m>
                <a:r>
                  <a:rPr lang="en-US" dirty="0"/>
                  <a:t> takes a random action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𝑙</m:t>
                        </m:r>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𝑑</m:t>
                        </m:r>
                      </m:e>
                    </m:d>
                  </m:oMath>
                </a14:m>
                <a:r>
                  <a:rPr lang="en-US" dirty="0">
                    <a:ea typeface="ＭＳ Ｐゴシック" pitchFamily="34" charset="-128"/>
                  </a:rPr>
                  <a:t> with equal probability of </a:t>
                </a:r>
                <a14:m>
                  <m:oMath xmlns:m="http://schemas.openxmlformats.org/officeDocument/2006/math">
                    <m:r>
                      <a:rPr lang="en-US" b="0" i="1" smtClean="0">
                        <a:latin typeface="Cambria Math" panose="02040503050406030204" pitchFamily="18" charset="0"/>
                        <a:ea typeface="ＭＳ Ｐゴシック" pitchFamily="34" charset="-128"/>
                      </a:rPr>
                      <m:t>0.25</m:t>
                    </m:r>
                  </m:oMath>
                </a14:m>
                <a:r>
                  <a:rPr lang="en-US" dirty="0">
                    <a:ea typeface="ＭＳ Ｐゴシック" pitchFamily="34" charset="-128"/>
                  </a:rPr>
                  <a:t> each. </a:t>
                </a:r>
              </a:p>
            </p:txBody>
          </p:sp>
        </mc:Choice>
        <mc:Fallback xmlns="">
          <p:sp>
            <p:nvSpPr>
              <p:cNvPr id="3" name="Content Placeholder 2">
                <a:extLst>
                  <a:ext uri="{FF2B5EF4-FFF2-40B4-BE49-F238E27FC236}">
                    <a16:creationId xmlns:a16="http://schemas.microsoft.com/office/drawing/2014/main" id="{47AD6E2A-829F-4066-8CD9-4E3E4E587C37}"/>
                  </a:ext>
                </a:extLst>
              </p:cNvPr>
              <p:cNvSpPr>
                <a:spLocks noGrp="1" noRot="1" noChangeAspect="1" noMove="1" noResize="1" noEditPoints="1" noAdjustHandles="1" noChangeArrowheads="1" noChangeShapeType="1" noTextEdit="1"/>
              </p:cNvSpPr>
              <p:nvPr>
                <p:ph idx="1"/>
              </p:nvPr>
            </p:nvSpPr>
            <p:spPr>
              <a:xfrm>
                <a:off x="457200" y="1295400"/>
                <a:ext cx="8229600" cy="2245813"/>
              </a:xfrm>
              <a:blipFill>
                <a:blip r:embed="rId3"/>
                <a:stretch>
                  <a:fillRect l="-444" t="-4076"/>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0E2AFE86-1215-4B41-8020-A45BCBF6DE36}"/>
              </a:ext>
            </a:extLst>
          </p:cNvPr>
          <p:cNvSpPr>
            <a:spLocks noGrp="1"/>
          </p:cNvSpPr>
          <p:nvPr>
            <p:ph type="sldNum" sz="quarter" idx="12"/>
          </p:nvPr>
        </p:nvSpPr>
        <p:spPr/>
        <p:txBody>
          <a:bodyPr/>
          <a:lstStyle/>
          <a:p>
            <a:pPr>
              <a:defRPr/>
            </a:pPr>
            <a:fld id="{F57F456A-00AF-44E6-8D70-638C0D0130FF}" type="slidenum">
              <a:rPr lang="en-US" altLang="zh-CN" smtClean="0"/>
              <a:pPr>
                <a:defRPr/>
              </a:pPr>
              <a:t>27</a:t>
            </a:fld>
            <a:endParaRPr lang="en-US" altLang="zh-CN"/>
          </a:p>
        </p:txBody>
      </p:sp>
      <p:pic>
        <p:nvPicPr>
          <p:cNvPr id="5" name="Picture 4">
            <a:extLst>
              <a:ext uri="{FF2B5EF4-FFF2-40B4-BE49-F238E27FC236}">
                <a16:creationId xmlns:a16="http://schemas.microsoft.com/office/drawing/2014/main" id="{2C7EE34A-7D44-4291-BA74-0878D241EE6F}"/>
              </a:ext>
            </a:extLst>
          </p:cNvPr>
          <p:cNvPicPr>
            <a:picLocks noChangeAspect="1"/>
          </p:cNvPicPr>
          <p:nvPr/>
        </p:nvPicPr>
        <p:blipFill>
          <a:blip r:embed="rId4"/>
          <a:stretch>
            <a:fillRect/>
          </a:stretch>
        </p:blipFill>
        <p:spPr>
          <a:xfrm>
            <a:off x="1876208" y="3541213"/>
            <a:ext cx="5391584" cy="3233297"/>
          </a:xfrm>
          <a:prstGeom prst="rect">
            <a:avLst/>
          </a:prstGeom>
        </p:spPr>
      </p:pic>
    </p:spTree>
    <p:extLst>
      <p:ext uri="{BB962C8B-B14F-4D97-AF65-F5344CB8AC3E}">
        <p14:creationId xmlns:p14="http://schemas.microsoft.com/office/powerpoint/2010/main" val="1057152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A100F-0A71-4E4E-9DE5-7FF51DC69B97}"/>
              </a:ext>
            </a:extLst>
          </p:cNvPr>
          <p:cNvSpPr>
            <a:spLocks noGrp="1"/>
          </p:cNvSpPr>
          <p:nvPr>
            <p:ph type="title"/>
          </p:nvPr>
        </p:nvSpPr>
        <p:spPr>
          <a:xfrm>
            <a:off x="457200" y="-106362"/>
            <a:ext cx="8229600" cy="868362"/>
          </a:xfrm>
        </p:spPr>
        <p:txBody>
          <a:bodyPr/>
          <a:lstStyle/>
          <a:p>
            <a:r>
              <a:rPr lang="en-US" dirty="0"/>
              <a:t>Iterative Policy Evaluation Example</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0C7A306-C957-4894-B355-2075B6AF9AA1}"/>
                  </a:ext>
                </a:extLst>
              </p:cNvPr>
              <p:cNvSpPr>
                <a:spLocks noGrp="1"/>
              </p:cNvSpPr>
              <p:nvPr>
                <p:ph idx="1"/>
              </p:nvPr>
            </p:nvSpPr>
            <p:spPr>
              <a:xfrm>
                <a:off x="263678" y="838200"/>
                <a:ext cx="8651722" cy="4114800"/>
              </a:xfrm>
            </p:spPr>
            <p:txBody>
              <a:bodyPr>
                <a:normAutofit fontScale="55000" lnSpcReduction="20000"/>
              </a:bodyPr>
              <a:lstStyle/>
              <a:p>
                <a:r>
                  <a:rPr lang="en-US" dirty="0"/>
                  <a:t>For fixed random policy: </a:t>
                </a:r>
              </a:p>
              <a:p>
                <a:r>
                  <a:rPr lang="en-US" dirty="0"/>
                  <a:t>Bellman Exp. Equation for Det Env:</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𝑎</m:t>
                        </m:r>
                      </m:sub>
                      <m:sup/>
                      <m:e>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𝑎</m:t>
                            </m:r>
                          </m:e>
                          <m:e>
                            <m:r>
                              <a:rPr lang="en-US" i="1">
                                <a:latin typeface="Cambria Math" panose="02040503050406030204" pitchFamily="18" charset="0"/>
                              </a:rPr>
                              <m:t>𝑠</m:t>
                            </m:r>
                          </m:e>
                        </m:d>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e>
                    </m:nary>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𝑅</m:t>
                        </m:r>
                      </m:e>
                      <m:sub>
                        <m:r>
                          <a:rPr lang="en-US" i="1">
                            <a:latin typeface="Cambria Math" panose="02040503050406030204" pitchFamily="18" charset="0"/>
                          </a:rPr>
                          <m:t>𝑠</m:t>
                        </m:r>
                      </m:sub>
                      <m:sup>
                        <m:r>
                          <a:rPr lang="en-US" i="1">
                            <a:latin typeface="Cambria Math" panose="02040503050406030204" pitchFamily="18" charset="0"/>
                          </a:rPr>
                          <m:t>𝑎</m:t>
                        </m:r>
                      </m:sup>
                    </m:sSubSup>
                    <m:r>
                      <a:rPr lang="en-US" i="1">
                        <a:latin typeface="Cambria Math" panose="02040503050406030204" pitchFamily="18" charset="0"/>
                      </a:rPr>
                      <m:t>+</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d>
                  </m:oMath>
                </a14:m>
                <a:endParaRPr lang="en-US" i="1" dirty="0">
                  <a:latin typeface="Cambria Math" panose="02040503050406030204" pitchFamily="18" charset="0"/>
                </a:endParaRPr>
              </a:p>
              <a:p>
                <a:r>
                  <a:rPr lang="en-US" dirty="0">
                    <a:solidFill>
                      <a:schemeClr val="tx1"/>
                    </a:solidFill>
                  </a:rPr>
                  <a:t>1</a:t>
                </a:r>
                <a:r>
                  <a:rPr lang="en-US" baseline="30000" dirty="0">
                    <a:solidFill>
                      <a:schemeClr val="tx1"/>
                    </a:solidFill>
                  </a:rPr>
                  <a:t>st</a:t>
                </a:r>
                <a:r>
                  <a:rPr lang="en-US" dirty="0">
                    <a:solidFill>
                      <a:schemeClr val="tx1"/>
                    </a:solidFill>
                  </a:rPr>
                  <a:t> sweep: </a:t>
                </a:r>
              </a:p>
              <a:p>
                <a:pPr lvl="1"/>
                <a:r>
                  <a:rPr lang="en-US" dirty="0">
                    <a:solidFill>
                      <a:schemeClr val="tx1"/>
                    </a:solidFill>
                  </a:rPr>
                  <a:t>for all states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b="0" i="1" smtClean="0">
                        <a:solidFill>
                          <a:schemeClr val="tx1"/>
                        </a:solidFill>
                        <a:latin typeface="Cambria Math" panose="02040503050406030204" pitchFamily="18" charset="0"/>
                      </a:rPr>
                      <m:t>=.25(</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−1+0</m:t>
                        </m:r>
                      </m:e>
                    </m:d>
                    <m:r>
                      <a:rPr lang="en-US" b="0" i="1" smtClean="0">
                        <a:solidFill>
                          <a:schemeClr val="tx1"/>
                        </a:solidFill>
                        <a:latin typeface="Cambria Math" panose="02040503050406030204" pitchFamily="18" charset="0"/>
                      </a:rPr>
                      <m:t>+</m:t>
                    </m:r>
                    <m:r>
                      <a:rPr lang="en-US" i="1">
                        <a:latin typeface="Cambria Math" panose="02040503050406030204" pitchFamily="18" charset="0"/>
                      </a:rPr>
                      <m:t>(−1+0)</m:t>
                    </m:r>
                    <m:r>
                      <a:rPr lang="en-US" b="0" i="0" smtClean="0">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−1+0</m:t>
                        </m:r>
                      </m:e>
                    </m:d>
                    <m:r>
                      <a:rPr lang="en-US" b="0" i="0" smtClean="0">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−1+0</m:t>
                        </m:r>
                      </m:e>
                    </m:d>
                    <m:r>
                      <a:rPr lang="en-US" b="0" i="1" smtClean="0">
                        <a:latin typeface="Cambria Math" panose="02040503050406030204" pitchFamily="18" charset="0"/>
                      </a:rPr>
                      <m:t>)=−1</m:t>
                    </m:r>
                  </m:oMath>
                </a14:m>
                <a:endParaRPr lang="en-US" dirty="0">
                  <a:solidFill>
                    <a:schemeClr val="tx1"/>
                  </a:solidFill>
                </a:endParaRPr>
              </a:p>
              <a:p>
                <a:r>
                  <a:rPr lang="en-US" dirty="0"/>
                  <a:t>2</a:t>
                </a:r>
                <a:r>
                  <a:rPr lang="en-US" baseline="30000" dirty="0"/>
                  <a:t>nd</a:t>
                </a:r>
                <a:r>
                  <a:rPr lang="en-US" dirty="0"/>
                  <a:t> sweep: </a:t>
                </a:r>
              </a:p>
              <a:p>
                <a:pPr lvl="1"/>
                <a:r>
                  <a:rPr lang="en-US" dirty="0"/>
                  <a:t>For states marked </a:t>
                </a:r>
                <a14:m>
                  <m:oMath xmlns:m="http://schemas.openxmlformats.org/officeDocument/2006/math">
                    <m:r>
                      <a:rPr lang="en-US" b="0" i="1" smtClean="0">
                        <a:latin typeface="Cambria Math" panose="02040503050406030204" pitchFamily="18" charset="0"/>
                      </a:rPr>
                      <m:t>−2</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=.25</m:t>
                    </m:r>
                    <m:r>
                      <a:rPr lang="en-US" b="0" i="1" smtClean="0">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b="0" i="1" smtClean="0">
                            <a:latin typeface="Cambria Math" panose="02040503050406030204" pitchFamily="18" charset="0"/>
                          </a:rPr>
                          <m:t>−1</m:t>
                        </m:r>
                      </m:e>
                    </m:d>
                    <m:r>
                      <a:rPr lang="en-US" i="1">
                        <a:latin typeface="Cambria Math" panose="02040503050406030204" pitchFamily="18" charset="0"/>
                      </a:rPr>
                      <m:t>+(−1</m:t>
                    </m:r>
                    <m:r>
                      <a:rPr lang="en-US" b="0" i="1" smtClean="0">
                        <a:latin typeface="Cambria Math" panose="02040503050406030204" pitchFamily="18" charset="0"/>
                      </a:rPr>
                      <m:t>−1</m:t>
                    </m:r>
                    <m:r>
                      <a:rPr lang="en-US" i="1">
                        <a:latin typeface="Cambria Math" panose="02040503050406030204" pitchFamily="18" charset="0"/>
                      </a:rPr>
                      <m:t>)</m:t>
                    </m:r>
                  </m:oMath>
                </a14:m>
                <a:r>
                  <a:rPr lang="en-US" dirty="0"/>
                  <a:t> </a:t>
                </a:r>
                <a14:m>
                  <m:oMath xmlns:m="http://schemas.openxmlformats.org/officeDocument/2006/math">
                    <m:r>
                      <a:rPr lang="en-US">
                        <a:latin typeface="Cambria Math" panose="02040503050406030204" pitchFamily="18" charset="0"/>
                      </a:rPr>
                      <m:t>+</m:t>
                    </m:r>
                    <m:r>
                      <a:rPr lang="en-US" b="0" i="1" smtClean="0">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−1</m:t>
                        </m:r>
                        <m:r>
                          <a:rPr lang="en-US" b="0" i="1" smtClean="0">
                            <a:latin typeface="Cambria Math" panose="02040503050406030204" pitchFamily="18" charset="0"/>
                          </a:rPr>
                          <m:t>−1</m:t>
                        </m:r>
                      </m:e>
                    </m:d>
                    <m:r>
                      <a:rPr lang="en-US">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b="0" i="1" smtClean="0">
                            <a:latin typeface="Cambria Math" panose="02040503050406030204" pitchFamily="18" charset="0"/>
                          </a:rPr>
                          <m:t>−1</m:t>
                        </m:r>
                      </m:e>
                    </m:d>
                    <m:r>
                      <a:rPr lang="en-US" b="0" i="1" smtClean="0">
                        <a:latin typeface="Cambria Math" panose="02040503050406030204" pitchFamily="18" charset="0"/>
                      </a:rPr>
                      <m:t>)</m:t>
                    </m:r>
                    <m:r>
                      <a:rPr lang="en-US" i="1">
                        <a:latin typeface="Cambria Math" panose="02040503050406030204" pitchFamily="18" charset="0"/>
                      </a:rPr>
                      <m:t>=−</m:t>
                    </m:r>
                    <m:r>
                      <a:rPr lang="en-US" b="0" i="1" smtClean="0">
                        <a:latin typeface="Cambria Math" panose="02040503050406030204" pitchFamily="18" charset="0"/>
                      </a:rPr>
                      <m:t>2</m:t>
                    </m:r>
                  </m:oMath>
                </a14:m>
                <a:endParaRPr lang="en-US" dirty="0"/>
              </a:p>
              <a:p>
                <a:pPr lvl="1"/>
                <a:r>
                  <a:rPr lang="en-US" dirty="0"/>
                  <a:t>For states marked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1.7</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=.25</m:t>
                    </m:r>
                    <m:r>
                      <a:rPr lang="en-US" b="0" i="1" smtClean="0">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b="0" i="1" smtClean="0">
                            <a:latin typeface="Cambria Math" panose="02040503050406030204" pitchFamily="18" charset="0"/>
                          </a:rPr>
                          <m:t>+0</m:t>
                        </m:r>
                      </m:e>
                    </m:d>
                    <m:r>
                      <a:rPr lang="en-US" i="1">
                        <a:latin typeface="Cambria Math" panose="02040503050406030204" pitchFamily="18" charset="0"/>
                      </a:rPr>
                      <m:t>+(−1−1)</m:t>
                    </m:r>
                    <m:r>
                      <a:rPr lang="en-US" dirty="0">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−1−1</m:t>
                        </m:r>
                      </m:e>
                    </m:d>
                    <m:r>
                      <a:rPr lang="en-US">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−1−1</m:t>
                        </m:r>
                      </m:e>
                    </m:d>
                    <m:r>
                      <a:rPr lang="en-US" b="0" i="1" smtClean="0">
                        <a:latin typeface="Cambria Math" panose="02040503050406030204" pitchFamily="18" charset="0"/>
                      </a:rPr>
                      <m:t>)</m:t>
                    </m:r>
                    <m:r>
                      <a:rPr lang="en-US" i="1">
                        <a:latin typeface="Cambria Math" panose="02040503050406030204" pitchFamily="18" charset="0"/>
                      </a:rPr>
                      <m:t>=−</m:t>
                    </m:r>
                    <m:r>
                      <a:rPr lang="en-US" b="0" i="1" smtClean="0">
                        <a:latin typeface="Cambria Math" panose="02040503050406030204" pitchFamily="18" charset="0"/>
                      </a:rPr>
                      <m:t>1.75</m:t>
                    </m:r>
                  </m:oMath>
                </a14:m>
                <a:endParaRPr lang="en-US" dirty="0"/>
              </a:p>
              <a:p>
                <a:r>
                  <a:rPr lang="en-US" dirty="0"/>
                  <a:t>3</a:t>
                </a:r>
                <a:r>
                  <a:rPr lang="en-US" baseline="30000" dirty="0"/>
                  <a:t>rd</a:t>
                </a:r>
                <a:r>
                  <a:rPr lang="en-US" dirty="0"/>
                  <a:t> sweep: </a:t>
                </a:r>
              </a:p>
              <a:p>
                <a:pPr lvl="1"/>
                <a:r>
                  <a:rPr lang="en-US" dirty="0"/>
                  <a:t>For states marked </a:t>
                </a:r>
                <a14:m>
                  <m:oMath xmlns:m="http://schemas.openxmlformats.org/officeDocument/2006/math">
                    <m:r>
                      <a:rPr lang="en-US" i="1">
                        <a:latin typeface="Cambria Math" panose="02040503050406030204" pitchFamily="18" charset="0"/>
                      </a:rPr>
                      <m:t>−2</m:t>
                    </m:r>
                    <m:r>
                      <a:rPr lang="en-US" b="0" i="1" smtClean="0">
                        <a:latin typeface="Cambria Math" panose="02040503050406030204" pitchFamily="18" charset="0"/>
                      </a:rPr>
                      <m:t>.4</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=.25</m:t>
                    </m:r>
                    <m:r>
                      <a:rPr lang="en-US" b="0" i="1" smtClean="0">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b="0" i="1" smtClean="0">
                            <a:latin typeface="Cambria Math" panose="02040503050406030204" pitchFamily="18" charset="0"/>
                          </a:rPr>
                          <m:t>+0</m:t>
                        </m:r>
                      </m:e>
                    </m:d>
                    <m:r>
                      <a:rPr lang="en-US" i="1">
                        <a:latin typeface="Cambria Math" panose="02040503050406030204" pitchFamily="18" charset="0"/>
                      </a:rPr>
                      <m:t>+(−1−</m:t>
                    </m:r>
                    <m:r>
                      <a:rPr lang="en-US" b="0" i="1" smtClean="0">
                        <a:latin typeface="Cambria Math" panose="02040503050406030204" pitchFamily="18" charset="0"/>
                      </a:rPr>
                      <m:t>2</m:t>
                    </m:r>
                    <m:r>
                      <a:rPr lang="en-US" i="1">
                        <a:latin typeface="Cambria Math" panose="02040503050406030204" pitchFamily="18" charset="0"/>
                      </a:rPr>
                      <m:t>)</m:t>
                    </m:r>
                    <m:r>
                      <a:rPr lang="en-US">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b="0" i="1" smtClean="0">
                            <a:latin typeface="Cambria Math" panose="02040503050406030204" pitchFamily="18" charset="0"/>
                          </a:rPr>
                          <m:t>1.75</m:t>
                        </m:r>
                      </m:e>
                    </m:d>
                    <m:r>
                      <a:rPr lang="en-US">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b="0" i="1" smtClean="0">
                            <a:latin typeface="Cambria Math" panose="02040503050406030204" pitchFamily="18" charset="0"/>
                          </a:rPr>
                          <m:t>2</m:t>
                        </m:r>
                      </m:e>
                    </m:d>
                    <m:r>
                      <a:rPr lang="en-US" b="0" i="1" smtClean="0">
                        <a:latin typeface="Cambria Math" panose="02040503050406030204" pitchFamily="18" charset="0"/>
                      </a:rPr>
                      <m:t>)</m:t>
                    </m:r>
                    <m:r>
                      <a:rPr lang="en-US" i="1">
                        <a:latin typeface="Cambria Math" panose="02040503050406030204" pitchFamily="18" charset="0"/>
                      </a:rPr>
                      <m:t>=−2</m:t>
                    </m:r>
                    <m:r>
                      <a:rPr lang="en-US" b="0" i="1" smtClean="0">
                        <a:latin typeface="Cambria Math" panose="02040503050406030204" pitchFamily="18" charset="0"/>
                      </a:rPr>
                      <m:t>.43</m:t>
                    </m:r>
                  </m:oMath>
                </a14:m>
                <a:endParaRPr lang="en-US" dirty="0"/>
              </a:p>
              <a:p>
                <a:pPr lvl="1"/>
                <a:r>
                  <a:rPr lang="en-US" dirty="0"/>
                  <a:t>For states marked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m:t>
                    </m:r>
                    <m:r>
                      <a:rPr lang="en-US" b="0" i="1" smtClean="0">
                        <a:latin typeface="Cambria Math" panose="02040503050406030204" pitchFamily="18" charset="0"/>
                      </a:rPr>
                      <m:t>9</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=.25</m:t>
                    </m:r>
                    <m:r>
                      <a:rPr lang="en-US" b="0" i="1" smtClean="0">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b="0" i="1" smtClean="0">
                            <a:latin typeface="Cambria Math" panose="02040503050406030204" pitchFamily="18" charset="0"/>
                          </a:rPr>
                          <m:t>−1.7</m:t>
                        </m:r>
                      </m:e>
                    </m:d>
                    <m:r>
                      <a:rPr lang="en-US" i="1">
                        <a:latin typeface="Cambria Math" panose="02040503050406030204" pitchFamily="18" charset="0"/>
                      </a:rPr>
                      <m:t>+(−1−</m:t>
                    </m:r>
                    <m:r>
                      <a:rPr lang="en-US" b="0" i="1" smtClean="0">
                        <a:latin typeface="Cambria Math" panose="02040503050406030204" pitchFamily="18" charset="0"/>
                      </a:rPr>
                      <m:t>2</m:t>
                    </m:r>
                    <m:r>
                      <a:rPr lang="en-US" i="1">
                        <a:latin typeface="Cambria Math" panose="02040503050406030204" pitchFamily="18" charset="0"/>
                      </a:rPr>
                      <m:t>)</m:t>
                    </m:r>
                    <m:r>
                      <a:rPr lang="en-US">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−1−1</m:t>
                        </m:r>
                        <m:r>
                          <a:rPr lang="en-US" b="0" i="1" smtClean="0">
                            <a:latin typeface="Cambria Math" panose="02040503050406030204" pitchFamily="18" charset="0"/>
                          </a:rPr>
                          <m:t>.75</m:t>
                        </m:r>
                      </m:e>
                    </m:d>
                    <m:r>
                      <a:rPr lang="en-US" smtClean="0">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b="0" i="1" smtClean="0">
                            <a:latin typeface="Cambria Math" panose="02040503050406030204" pitchFamily="18" charset="0"/>
                          </a:rPr>
                          <m:t>2</m:t>
                        </m:r>
                      </m:e>
                    </m:d>
                    <m:r>
                      <a:rPr lang="en-US" b="0" i="1" smtClean="0">
                        <a:latin typeface="Cambria Math" panose="02040503050406030204" pitchFamily="18" charset="0"/>
                      </a:rPr>
                      <m:t>)</m:t>
                    </m:r>
                    <m:r>
                      <a:rPr lang="en-US" i="1">
                        <a:latin typeface="Cambria Math" panose="02040503050406030204" pitchFamily="18" charset="0"/>
                      </a:rPr>
                      <m:t>=−</m:t>
                    </m:r>
                    <m:r>
                      <a:rPr lang="en-US" b="0" i="1" smtClean="0">
                        <a:latin typeface="Cambria Math" panose="02040503050406030204" pitchFamily="18" charset="0"/>
                      </a:rPr>
                      <m:t>2.85</m:t>
                    </m:r>
                  </m:oMath>
                </a14:m>
                <a:endParaRPr lang="en-US" dirty="0"/>
              </a:p>
              <a:p>
                <a:pPr lvl="1"/>
                <a:r>
                  <a:rPr lang="en-US" dirty="0"/>
                  <a:t>For states marked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3</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=.25</m:t>
                    </m:r>
                    <m:r>
                      <a:rPr lang="en-US" b="0" i="1" smtClean="0">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b="0" i="1" smtClean="0">
                            <a:latin typeface="Cambria Math" panose="02040503050406030204" pitchFamily="18" charset="0"/>
                          </a:rPr>
                          <m:t>2</m:t>
                        </m:r>
                      </m:e>
                    </m:d>
                    <m:r>
                      <a:rPr lang="en-US" i="1">
                        <a:latin typeface="Cambria Math" panose="02040503050406030204" pitchFamily="18" charset="0"/>
                      </a:rPr>
                      <m:t>+(−1−2)</m:t>
                    </m:r>
                    <m:r>
                      <a:rPr lang="en-US">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b="0" i="1" smtClean="0">
                            <a:latin typeface="Cambria Math" panose="02040503050406030204" pitchFamily="18" charset="0"/>
                          </a:rPr>
                          <m:t>2</m:t>
                        </m:r>
                      </m:e>
                    </m:d>
                    <m:r>
                      <a:rPr lang="en-US">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−1−2</m:t>
                        </m:r>
                      </m:e>
                    </m:d>
                    <m:r>
                      <a:rPr lang="en-US" b="0" i="1" smtClean="0">
                        <a:latin typeface="Cambria Math" panose="02040503050406030204" pitchFamily="18" charset="0"/>
                      </a:rPr>
                      <m:t>)</m:t>
                    </m:r>
                    <m:r>
                      <a:rPr lang="en-US" i="1">
                        <a:latin typeface="Cambria Math" panose="02040503050406030204" pitchFamily="18" charset="0"/>
                      </a:rPr>
                      <m:t>=−</m:t>
                    </m:r>
                    <m:r>
                      <a:rPr lang="en-US" b="0" i="1" smtClean="0">
                        <a:latin typeface="Cambria Math" panose="02040503050406030204" pitchFamily="18" charset="0"/>
                      </a:rPr>
                      <m:t>3</m:t>
                    </m:r>
                  </m:oMath>
                </a14:m>
                <a:endParaRPr lang="en-US" dirty="0"/>
              </a:p>
              <a:p>
                <a:r>
                  <a:rPr lang="en-US" dirty="0"/>
                  <a:t>Influence of terminal states gradually spreads through the entire grid.</a:t>
                </a:r>
              </a:p>
              <a:p>
                <a:endParaRPr lang="en-US" dirty="0"/>
              </a:p>
              <a:p>
                <a:endParaRPr lang="en-SE" dirty="0"/>
              </a:p>
              <a:p>
                <a:endParaRPr lang="en-SE" dirty="0">
                  <a:solidFill>
                    <a:schemeClr val="tx1"/>
                  </a:solidFill>
                </a:endParaRPr>
              </a:p>
            </p:txBody>
          </p:sp>
        </mc:Choice>
        <mc:Fallback xmlns="">
          <p:sp>
            <p:nvSpPr>
              <p:cNvPr id="3" name="Content Placeholder 2">
                <a:extLst>
                  <a:ext uri="{FF2B5EF4-FFF2-40B4-BE49-F238E27FC236}">
                    <a16:creationId xmlns:a16="http://schemas.microsoft.com/office/drawing/2014/main" id="{A0C7A306-C957-4894-B355-2075B6AF9AA1}"/>
                  </a:ext>
                </a:extLst>
              </p:cNvPr>
              <p:cNvSpPr>
                <a:spLocks noGrp="1" noRot="1" noChangeAspect="1" noMove="1" noResize="1" noEditPoints="1" noAdjustHandles="1" noChangeArrowheads="1" noChangeShapeType="1" noTextEdit="1"/>
              </p:cNvSpPr>
              <p:nvPr>
                <p:ph idx="1"/>
              </p:nvPr>
            </p:nvSpPr>
            <p:spPr>
              <a:xfrm>
                <a:off x="263678" y="838200"/>
                <a:ext cx="8651722" cy="4114800"/>
              </a:xfrm>
              <a:blipFill>
                <a:blip r:embed="rId3"/>
                <a:stretch>
                  <a:fillRect l="-423" t="-5333"/>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278989FB-D97F-4DCB-B338-3A57C7331A38}"/>
              </a:ext>
            </a:extLst>
          </p:cNvPr>
          <p:cNvSpPr>
            <a:spLocks noGrp="1"/>
          </p:cNvSpPr>
          <p:nvPr>
            <p:ph type="sldNum" sz="quarter" idx="12"/>
          </p:nvPr>
        </p:nvSpPr>
        <p:spPr/>
        <p:txBody>
          <a:bodyPr/>
          <a:lstStyle/>
          <a:p>
            <a:pPr>
              <a:defRPr/>
            </a:pPr>
            <a:fld id="{F57F456A-00AF-44E6-8D70-638C0D0130FF}" type="slidenum">
              <a:rPr lang="en-US" altLang="zh-CN" smtClean="0"/>
              <a:pPr>
                <a:defRPr/>
              </a:pPr>
              <a:t>28</a:t>
            </a:fld>
            <a:endParaRPr lang="en-US" altLang="zh-CN"/>
          </a:p>
        </p:txBody>
      </p:sp>
      <mc:AlternateContent xmlns:mc="http://schemas.openxmlformats.org/markup-compatibility/2006" xmlns:a14="http://schemas.microsoft.com/office/drawing/2010/main">
        <mc:Choice Requires="a14">
          <p:graphicFrame>
            <p:nvGraphicFramePr>
              <p:cNvPr id="5" name="Table 6">
                <a:extLst>
                  <a:ext uri="{FF2B5EF4-FFF2-40B4-BE49-F238E27FC236}">
                    <a16:creationId xmlns:a16="http://schemas.microsoft.com/office/drawing/2014/main" id="{0B4E60DC-F013-4CAF-BD95-B3E5A9E3B695}"/>
                  </a:ext>
                </a:extLst>
              </p:cNvPr>
              <p:cNvGraphicFramePr>
                <a:graphicFrameLocks/>
              </p:cNvGraphicFramePr>
              <p:nvPr>
                <p:extLst>
                  <p:ext uri="{D42A27DB-BD31-4B8C-83A1-F6EECF244321}">
                    <p14:modId xmlns:p14="http://schemas.microsoft.com/office/powerpoint/2010/main" val="3097144318"/>
                  </p:ext>
                </p:extLst>
              </p:nvPr>
            </p:nvGraphicFramePr>
            <p:xfrm>
              <a:off x="2434327" y="4472928"/>
              <a:ext cx="2057400" cy="1676400"/>
            </p:xfrm>
            <a:graphic>
              <a:graphicData uri="http://schemas.openxmlformats.org/drawingml/2006/table">
                <a:tbl>
                  <a:tblPr firstRow="1" bandRow="1">
                    <a:tableStyleId>{5940675A-B579-460E-94D1-54222C63F5DA}</a:tableStyleId>
                  </a:tblPr>
                  <a:tblGrid>
                    <a:gridCol w="514350">
                      <a:extLst>
                        <a:ext uri="{9D8B030D-6E8A-4147-A177-3AD203B41FA5}">
                          <a16:colId xmlns:a16="http://schemas.microsoft.com/office/drawing/2014/main" val="529427173"/>
                        </a:ext>
                      </a:extLst>
                    </a:gridCol>
                    <a:gridCol w="514350">
                      <a:extLst>
                        <a:ext uri="{9D8B030D-6E8A-4147-A177-3AD203B41FA5}">
                          <a16:colId xmlns:a16="http://schemas.microsoft.com/office/drawing/2014/main" val="855658759"/>
                        </a:ext>
                      </a:extLst>
                    </a:gridCol>
                    <a:gridCol w="514350">
                      <a:extLst>
                        <a:ext uri="{9D8B030D-6E8A-4147-A177-3AD203B41FA5}">
                          <a16:colId xmlns:a16="http://schemas.microsoft.com/office/drawing/2014/main" val="1975881325"/>
                        </a:ext>
                      </a:extLst>
                    </a:gridCol>
                    <a:gridCol w="514350">
                      <a:extLst>
                        <a:ext uri="{9D8B030D-6E8A-4147-A177-3AD203B41FA5}">
                          <a16:colId xmlns:a16="http://schemas.microsoft.com/office/drawing/2014/main" val="2396689230"/>
                        </a:ext>
                      </a:extLst>
                    </a:gridCol>
                  </a:tblGrid>
                  <a:tr h="419100">
                    <a:tc>
                      <a:txBody>
                        <a:bodyPr/>
                        <a:lstStyle/>
                        <a:p>
                          <a:pPr algn="ctr"/>
                          <a:r>
                            <a:rPr lang="en-US" dirty="0"/>
                            <a:t>0</a:t>
                          </a:r>
                          <a:endParaRPr lang="en-SE" dirty="0"/>
                        </a:p>
                      </a:txBody>
                      <a:tcPr>
                        <a:solidFill>
                          <a:schemeClr val="bg1">
                            <a:lumMod val="75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−1</m:t>
                                </m:r>
                              </m:oMath>
                            </m:oMathPara>
                          </a14:m>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−1</m:t>
                                </m:r>
                              </m:oMath>
                            </m:oMathPara>
                          </a14:m>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−1</m:t>
                                </m:r>
                              </m:oMath>
                            </m:oMathPara>
                          </a14:m>
                          <a:endParaRPr lang="en-SE" dirty="0"/>
                        </a:p>
                      </a:txBody>
                      <a:tcPr/>
                    </a:tc>
                    <a:extLst>
                      <a:ext uri="{0D108BD9-81ED-4DB2-BD59-A6C34878D82A}">
                        <a16:rowId xmlns:a16="http://schemas.microsoft.com/office/drawing/2014/main" val="2007137283"/>
                      </a:ext>
                    </a:extLst>
                  </a:tr>
                  <a:tr h="419100">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−1</m:t>
                                </m:r>
                              </m:oMath>
                            </m:oMathPara>
                          </a14:m>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−1</m:t>
                                </m:r>
                              </m:oMath>
                            </m:oMathPara>
                          </a14:m>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−1</m:t>
                                </m:r>
                              </m:oMath>
                            </m:oMathPara>
                          </a14:m>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−1</m:t>
                                </m:r>
                              </m:oMath>
                            </m:oMathPara>
                          </a14:m>
                          <a:endParaRPr lang="en-SE" dirty="0"/>
                        </a:p>
                      </a:txBody>
                      <a:tcPr/>
                    </a:tc>
                    <a:extLst>
                      <a:ext uri="{0D108BD9-81ED-4DB2-BD59-A6C34878D82A}">
                        <a16:rowId xmlns:a16="http://schemas.microsoft.com/office/drawing/2014/main" val="2412657470"/>
                      </a:ext>
                    </a:extLst>
                  </a:tr>
                  <a:tr h="419100">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−1</m:t>
                                </m:r>
                              </m:oMath>
                            </m:oMathPara>
                          </a14:m>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−1</m:t>
                                </m:r>
                              </m:oMath>
                            </m:oMathPara>
                          </a14:m>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−1</m:t>
                                </m:r>
                              </m:oMath>
                            </m:oMathPara>
                          </a14:m>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−1</m:t>
                                </m:r>
                              </m:oMath>
                            </m:oMathPara>
                          </a14:m>
                          <a:endParaRPr lang="en-SE" dirty="0"/>
                        </a:p>
                      </a:txBody>
                      <a:tcPr/>
                    </a:tc>
                    <a:extLst>
                      <a:ext uri="{0D108BD9-81ED-4DB2-BD59-A6C34878D82A}">
                        <a16:rowId xmlns:a16="http://schemas.microsoft.com/office/drawing/2014/main" val="2527372887"/>
                      </a:ext>
                    </a:extLst>
                  </a:tr>
                  <a:tr h="419100">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−1</m:t>
                                </m:r>
                              </m:oMath>
                            </m:oMathPara>
                          </a14:m>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−1</m:t>
                                </m:r>
                              </m:oMath>
                            </m:oMathPara>
                          </a14:m>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−1</m:t>
                                </m:r>
                              </m:oMath>
                            </m:oMathPara>
                          </a14:m>
                          <a:endParaRPr lang="en-SE" dirty="0"/>
                        </a:p>
                      </a:txBody>
                      <a:tcPr/>
                    </a:tc>
                    <a:tc>
                      <a:txBody>
                        <a:bodyPr/>
                        <a:lstStyle/>
                        <a:p>
                          <a:pPr algn="ctr"/>
                          <a:r>
                            <a:rPr lang="en-US" dirty="0"/>
                            <a:t>0</a:t>
                          </a:r>
                          <a:endParaRPr lang="en-SE" dirty="0"/>
                        </a:p>
                      </a:txBody>
                      <a:tcPr>
                        <a:solidFill>
                          <a:schemeClr val="bg1">
                            <a:lumMod val="75000"/>
                          </a:schemeClr>
                        </a:solidFill>
                      </a:tcPr>
                    </a:tc>
                    <a:extLst>
                      <a:ext uri="{0D108BD9-81ED-4DB2-BD59-A6C34878D82A}">
                        <a16:rowId xmlns:a16="http://schemas.microsoft.com/office/drawing/2014/main" val="412715158"/>
                      </a:ext>
                    </a:extLst>
                  </a:tr>
                </a:tbl>
              </a:graphicData>
            </a:graphic>
          </p:graphicFrame>
        </mc:Choice>
        <mc:Fallback xmlns="">
          <p:graphicFrame>
            <p:nvGraphicFramePr>
              <p:cNvPr id="5" name="Table 6">
                <a:extLst>
                  <a:ext uri="{FF2B5EF4-FFF2-40B4-BE49-F238E27FC236}">
                    <a16:creationId xmlns:a16="http://schemas.microsoft.com/office/drawing/2014/main" id="{0B4E60DC-F013-4CAF-BD95-B3E5A9E3B695}"/>
                  </a:ext>
                </a:extLst>
              </p:cNvPr>
              <p:cNvGraphicFramePr>
                <a:graphicFrameLocks/>
              </p:cNvGraphicFramePr>
              <p:nvPr>
                <p:extLst>
                  <p:ext uri="{D42A27DB-BD31-4B8C-83A1-F6EECF244321}">
                    <p14:modId xmlns:p14="http://schemas.microsoft.com/office/powerpoint/2010/main" val="3097144318"/>
                  </p:ext>
                </p:extLst>
              </p:nvPr>
            </p:nvGraphicFramePr>
            <p:xfrm>
              <a:off x="2434327" y="4472928"/>
              <a:ext cx="2057400" cy="1676400"/>
            </p:xfrm>
            <a:graphic>
              <a:graphicData uri="http://schemas.openxmlformats.org/drawingml/2006/table">
                <a:tbl>
                  <a:tblPr firstRow="1" bandRow="1">
                    <a:tableStyleId>{5940675A-B579-460E-94D1-54222C63F5DA}</a:tableStyleId>
                  </a:tblPr>
                  <a:tblGrid>
                    <a:gridCol w="514350">
                      <a:extLst>
                        <a:ext uri="{9D8B030D-6E8A-4147-A177-3AD203B41FA5}">
                          <a16:colId xmlns:a16="http://schemas.microsoft.com/office/drawing/2014/main" val="529427173"/>
                        </a:ext>
                      </a:extLst>
                    </a:gridCol>
                    <a:gridCol w="514350">
                      <a:extLst>
                        <a:ext uri="{9D8B030D-6E8A-4147-A177-3AD203B41FA5}">
                          <a16:colId xmlns:a16="http://schemas.microsoft.com/office/drawing/2014/main" val="855658759"/>
                        </a:ext>
                      </a:extLst>
                    </a:gridCol>
                    <a:gridCol w="514350">
                      <a:extLst>
                        <a:ext uri="{9D8B030D-6E8A-4147-A177-3AD203B41FA5}">
                          <a16:colId xmlns:a16="http://schemas.microsoft.com/office/drawing/2014/main" val="1975881325"/>
                        </a:ext>
                      </a:extLst>
                    </a:gridCol>
                    <a:gridCol w="514350">
                      <a:extLst>
                        <a:ext uri="{9D8B030D-6E8A-4147-A177-3AD203B41FA5}">
                          <a16:colId xmlns:a16="http://schemas.microsoft.com/office/drawing/2014/main" val="2396689230"/>
                        </a:ext>
                      </a:extLst>
                    </a:gridCol>
                  </a:tblGrid>
                  <a:tr h="419100">
                    <a:tc>
                      <a:txBody>
                        <a:bodyPr/>
                        <a:lstStyle/>
                        <a:p>
                          <a:pPr algn="ctr"/>
                          <a:r>
                            <a:rPr lang="en-US" dirty="0"/>
                            <a:t>0</a:t>
                          </a:r>
                          <a:endParaRPr lang="en-SE" dirty="0"/>
                        </a:p>
                      </a:txBody>
                      <a:tcPr>
                        <a:solidFill>
                          <a:schemeClr val="bg1">
                            <a:lumMod val="75000"/>
                          </a:schemeClr>
                        </a:solidFill>
                      </a:tcPr>
                    </a:tc>
                    <a:tc>
                      <a:txBody>
                        <a:bodyPr/>
                        <a:lstStyle/>
                        <a:p>
                          <a:endParaRPr lang="en-SE"/>
                        </a:p>
                      </a:txBody>
                      <a:tcPr>
                        <a:blipFill>
                          <a:blip r:embed="rId4"/>
                          <a:stretch>
                            <a:fillRect l="-102381" t="-7246" r="-203571" b="-310145"/>
                          </a:stretch>
                        </a:blipFill>
                      </a:tcPr>
                    </a:tc>
                    <a:tc>
                      <a:txBody>
                        <a:bodyPr/>
                        <a:lstStyle/>
                        <a:p>
                          <a:endParaRPr lang="en-SE"/>
                        </a:p>
                      </a:txBody>
                      <a:tcPr>
                        <a:blipFill>
                          <a:blip r:embed="rId4"/>
                          <a:stretch>
                            <a:fillRect l="-200000" t="-7246" r="-101176" b="-310145"/>
                          </a:stretch>
                        </a:blipFill>
                      </a:tcPr>
                    </a:tc>
                    <a:tc>
                      <a:txBody>
                        <a:bodyPr/>
                        <a:lstStyle/>
                        <a:p>
                          <a:endParaRPr lang="en-SE"/>
                        </a:p>
                      </a:txBody>
                      <a:tcPr>
                        <a:blipFill>
                          <a:blip r:embed="rId4"/>
                          <a:stretch>
                            <a:fillRect l="-303571" t="-7246" r="-2381" b="-310145"/>
                          </a:stretch>
                        </a:blipFill>
                      </a:tcPr>
                    </a:tc>
                    <a:extLst>
                      <a:ext uri="{0D108BD9-81ED-4DB2-BD59-A6C34878D82A}">
                        <a16:rowId xmlns:a16="http://schemas.microsoft.com/office/drawing/2014/main" val="2007137283"/>
                      </a:ext>
                    </a:extLst>
                  </a:tr>
                  <a:tr h="419100">
                    <a:tc>
                      <a:txBody>
                        <a:bodyPr/>
                        <a:lstStyle/>
                        <a:p>
                          <a:endParaRPr lang="en-SE"/>
                        </a:p>
                      </a:txBody>
                      <a:tcPr>
                        <a:blipFill>
                          <a:blip r:embed="rId4"/>
                          <a:stretch>
                            <a:fillRect l="-1176" t="-107246" r="-300000" b="-210145"/>
                          </a:stretch>
                        </a:blipFill>
                      </a:tcPr>
                    </a:tc>
                    <a:tc>
                      <a:txBody>
                        <a:bodyPr/>
                        <a:lstStyle/>
                        <a:p>
                          <a:endParaRPr lang="en-SE"/>
                        </a:p>
                      </a:txBody>
                      <a:tcPr>
                        <a:blipFill>
                          <a:blip r:embed="rId4"/>
                          <a:stretch>
                            <a:fillRect l="-102381" t="-107246" r="-203571" b="-210145"/>
                          </a:stretch>
                        </a:blipFill>
                      </a:tcPr>
                    </a:tc>
                    <a:tc>
                      <a:txBody>
                        <a:bodyPr/>
                        <a:lstStyle/>
                        <a:p>
                          <a:endParaRPr lang="en-SE"/>
                        </a:p>
                      </a:txBody>
                      <a:tcPr>
                        <a:blipFill>
                          <a:blip r:embed="rId4"/>
                          <a:stretch>
                            <a:fillRect l="-200000" t="-107246" r="-101176" b="-210145"/>
                          </a:stretch>
                        </a:blipFill>
                      </a:tcPr>
                    </a:tc>
                    <a:tc>
                      <a:txBody>
                        <a:bodyPr/>
                        <a:lstStyle/>
                        <a:p>
                          <a:endParaRPr lang="en-SE"/>
                        </a:p>
                      </a:txBody>
                      <a:tcPr>
                        <a:blipFill>
                          <a:blip r:embed="rId4"/>
                          <a:stretch>
                            <a:fillRect l="-303571" t="-107246" r="-2381" b="-210145"/>
                          </a:stretch>
                        </a:blipFill>
                      </a:tcPr>
                    </a:tc>
                    <a:extLst>
                      <a:ext uri="{0D108BD9-81ED-4DB2-BD59-A6C34878D82A}">
                        <a16:rowId xmlns:a16="http://schemas.microsoft.com/office/drawing/2014/main" val="2412657470"/>
                      </a:ext>
                    </a:extLst>
                  </a:tr>
                  <a:tr h="419100">
                    <a:tc>
                      <a:txBody>
                        <a:bodyPr/>
                        <a:lstStyle/>
                        <a:p>
                          <a:endParaRPr lang="en-SE"/>
                        </a:p>
                      </a:txBody>
                      <a:tcPr>
                        <a:blipFill>
                          <a:blip r:embed="rId4"/>
                          <a:stretch>
                            <a:fillRect l="-1176" t="-207246" r="-300000" b="-110145"/>
                          </a:stretch>
                        </a:blipFill>
                      </a:tcPr>
                    </a:tc>
                    <a:tc>
                      <a:txBody>
                        <a:bodyPr/>
                        <a:lstStyle/>
                        <a:p>
                          <a:endParaRPr lang="en-SE"/>
                        </a:p>
                      </a:txBody>
                      <a:tcPr>
                        <a:blipFill>
                          <a:blip r:embed="rId4"/>
                          <a:stretch>
                            <a:fillRect l="-102381" t="-207246" r="-203571" b="-110145"/>
                          </a:stretch>
                        </a:blipFill>
                      </a:tcPr>
                    </a:tc>
                    <a:tc>
                      <a:txBody>
                        <a:bodyPr/>
                        <a:lstStyle/>
                        <a:p>
                          <a:endParaRPr lang="en-SE"/>
                        </a:p>
                      </a:txBody>
                      <a:tcPr>
                        <a:blipFill>
                          <a:blip r:embed="rId4"/>
                          <a:stretch>
                            <a:fillRect l="-200000" t="-207246" r="-101176" b="-110145"/>
                          </a:stretch>
                        </a:blipFill>
                      </a:tcPr>
                    </a:tc>
                    <a:tc>
                      <a:txBody>
                        <a:bodyPr/>
                        <a:lstStyle/>
                        <a:p>
                          <a:endParaRPr lang="en-SE"/>
                        </a:p>
                      </a:txBody>
                      <a:tcPr>
                        <a:blipFill>
                          <a:blip r:embed="rId4"/>
                          <a:stretch>
                            <a:fillRect l="-303571" t="-207246" r="-2381" b="-110145"/>
                          </a:stretch>
                        </a:blipFill>
                      </a:tcPr>
                    </a:tc>
                    <a:extLst>
                      <a:ext uri="{0D108BD9-81ED-4DB2-BD59-A6C34878D82A}">
                        <a16:rowId xmlns:a16="http://schemas.microsoft.com/office/drawing/2014/main" val="2527372887"/>
                      </a:ext>
                    </a:extLst>
                  </a:tr>
                  <a:tr h="419100">
                    <a:tc>
                      <a:txBody>
                        <a:bodyPr/>
                        <a:lstStyle/>
                        <a:p>
                          <a:endParaRPr lang="en-SE"/>
                        </a:p>
                      </a:txBody>
                      <a:tcPr>
                        <a:blipFill>
                          <a:blip r:embed="rId4"/>
                          <a:stretch>
                            <a:fillRect l="-1176" t="-307246" r="-300000" b="-10145"/>
                          </a:stretch>
                        </a:blipFill>
                      </a:tcPr>
                    </a:tc>
                    <a:tc>
                      <a:txBody>
                        <a:bodyPr/>
                        <a:lstStyle/>
                        <a:p>
                          <a:endParaRPr lang="en-SE"/>
                        </a:p>
                      </a:txBody>
                      <a:tcPr>
                        <a:blipFill>
                          <a:blip r:embed="rId4"/>
                          <a:stretch>
                            <a:fillRect l="-102381" t="-307246" r="-203571" b="-10145"/>
                          </a:stretch>
                        </a:blipFill>
                      </a:tcPr>
                    </a:tc>
                    <a:tc>
                      <a:txBody>
                        <a:bodyPr/>
                        <a:lstStyle/>
                        <a:p>
                          <a:endParaRPr lang="en-SE"/>
                        </a:p>
                      </a:txBody>
                      <a:tcPr>
                        <a:blipFill>
                          <a:blip r:embed="rId4"/>
                          <a:stretch>
                            <a:fillRect l="-200000" t="-307246" r="-101176" b="-10145"/>
                          </a:stretch>
                        </a:blipFill>
                      </a:tcPr>
                    </a:tc>
                    <a:tc>
                      <a:txBody>
                        <a:bodyPr/>
                        <a:lstStyle/>
                        <a:p>
                          <a:pPr algn="ctr"/>
                          <a:r>
                            <a:rPr lang="en-US" dirty="0"/>
                            <a:t>0</a:t>
                          </a:r>
                          <a:endParaRPr lang="en-SE" dirty="0"/>
                        </a:p>
                      </a:txBody>
                      <a:tcPr>
                        <a:solidFill>
                          <a:schemeClr val="bg1">
                            <a:lumMod val="75000"/>
                          </a:schemeClr>
                        </a:solidFill>
                      </a:tcPr>
                    </a:tc>
                    <a:extLst>
                      <a:ext uri="{0D108BD9-81ED-4DB2-BD59-A6C34878D82A}">
                        <a16:rowId xmlns:a16="http://schemas.microsoft.com/office/drawing/2014/main" val="41271515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697490A2-4976-4836-8657-598A766EAE13}"/>
                  </a:ext>
                </a:extLst>
              </p:cNvPr>
              <p:cNvGraphicFramePr>
                <a:graphicFrameLocks/>
              </p:cNvGraphicFramePr>
              <p:nvPr>
                <p:extLst>
                  <p:ext uri="{D42A27DB-BD31-4B8C-83A1-F6EECF244321}">
                    <p14:modId xmlns:p14="http://schemas.microsoft.com/office/powerpoint/2010/main" val="2061197275"/>
                  </p:ext>
                </p:extLst>
              </p:nvPr>
            </p:nvGraphicFramePr>
            <p:xfrm>
              <a:off x="228600" y="4472928"/>
              <a:ext cx="1992630" cy="1676400"/>
            </p:xfrm>
            <a:graphic>
              <a:graphicData uri="http://schemas.openxmlformats.org/drawingml/2006/table">
                <a:tbl>
                  <a:tblPr firstRow="1" bandRow="1">
                    <a:tableStyleId>{5940675A-B579-460E-94D1-54222C63F5DA}</a:tableStyleId>
                  </a:tblPr>
                  <a:tblGrid>
                    <a:gridCol w="449580">
                      <a:extLst>
                        <a:ext uri="{9D8B030D-6E8A-4147-A177-3AD203B41FA5}">
                          <a16:colId xmlns:a16="http://schemas.microsoft.com/office/drawing/2014/main" val="529427173"/>
                        </a:ext>
                      </a:extLst>
                    </a:gridCol>
                    <a:gridCol w="514350">
                      <a:extLst>
                        <a:ext uri="{9D8B030D-6E8A-4147-A177-3AD203B41FA5}">
                          <a16:colId xmlns:a16="http://schemas.microsoft.com/office/drawing/2014/main" val="855658759"/>
                        </a:ext>
                      </a:extLst>
                    </a:gridCol>
                    <a:gridCol w="514350">
                      <a:extLst>
                        <a:ext uri="{9D8B030D-6E8A-4147-A177-3AD203B41FA5}">
                          <a16:colId xmlns:a16="http://schemas.microsoft.com/office/drawing/2014/main" val="1975881325"/>
                        </a:ext>
                      </a:extLst>
                    </a:gridCol>
                    <a:gridCol w="514350">
                      <a:extLst>
                        <a:ext uri="{9D8B030D-6E8A-4147-A177-3AD203B41FA5}">
                          <a16:colId xmlns:a16="http://schemas.microsoft.com/office/drawing/2014/main" val="2396689230"/>
                        </a:ext>
                      </a:extLst>
                    </a:gridCol>
                  </a:tblGrid>
                  <a:tr h="419100">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m:t>
                                </m:r>
                              </m:oMath>
                            </m:oMathPara>
                          </a14:m>
                          <a:endParaRPr lang="en-SE" dirty="0"/>
                        </a:p>
                      </a:txBody>
                      <a:tcPr>
                        <a:solidFill>
                          <a:schemeClr val="bg1">
                            <a:lumMod val="75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m:t>
                                </m:r>
                              </m:oMath>
                            </m:oMathPara>
                          </a14:m>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m:t>
                                </m:r>
                              </m:oMath>
                            </m:oMathPara>
                          </a14:m>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m:t>
                                </m:r>
                              </m:oMath>
                            </m:oMathPara>
                          </a14:m>
                          <a:endParaRPr lang="en-SE" dirty="0"/>
                        </a:p>
                      </a:txBody>
                      <a:tcPr/>
                    </a:tc>
                    <a:extLst>
                      <a:ext uri="{0D108BD9-81ED-4DB2-BD59-A6C34878D82A}">
                        <a16:rowId xmlns:a16="http://schemas.microsoft.com/office/drawing/2014/main" val="2007137283"/>
                      </a:ext>
                    </a:extLst>
                  </a:tr>
                  <a:tr h="419100">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m:t>
                                </m:r>
                              </m:oMath>
                            </m:oMathPara>
                          </a14:m>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m:t>
                                </m:r>
                              </m:oMath>
                            </m:oMathPara>
                          </a14:m>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m:t>
                                </m:r>
                              </m:oMath>
                            </m:oMathPara>
                          </a14:m>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m:t>
                                </m:r>
                              </m:oMath>
                            </m:oMathPara>
                          </a14:m>
                          <a:endParaRPr lang="en-SE" dirty="0"/>
                        </a:p>
                      </a:txBody>
                      <a:tcPr/>
                    </a:tc>
                    <a:extLst>
                      <a:ext uri="{0D108BD9-81ED-4DB2-BD59-A6C34878D82A}">
                        <a16:rowId xmlns:a16="http://schemas.microsoft.com/office/drawing/2014/main" val="2412657470"/>
                      </a:ext>
                    </a:extLst>
                  </a:tr>
                  <a:tr h="419100">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m:t>
                                </m:r>
                              </m:oMath>
                            </m:oMathPara>
                          </a14:m>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m:t>
                                </m:r>
                              </m:oMath>
                            </m:oMathPara>
                          </a14:m>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m:t>
                                </m:r>
                              </m:oMath>
                            </m:oMathPara>
                          </a14:m>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m:t>
                                </m:r>
                              </m:oMath>
                            </m:oMathPara>
                          </a14:m>
                          <a:endParaRPr lang="en-SE" dirty="0"/>
                        </a:p>
                      </a:txBody>
                      <a:tcPr/>
                    </a:tc>
                    <a:extLst>
                      <a:ext uri="{0D108BD9-81ED-4DB2-BD59-A6C34878D82A}">
                        <a16:rowId xmlns:a16="http://schemas.microsoft.com/office/drawing/2014/main" val="2527372887"/>
                      </a:ext>
                    </a:extLst>
                  </a:tr>
                  <a:tr h="419100">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m:t>
                                </m:r>
                              </m:oMath>
                            </m:oMathPara>
                          </a14:m>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m:t>
                                </m:r>
                              </m:oMath>
                            </m:oMathPara>
                          </a14:m>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m:t>
                                </m:r>
                              </m:oMath>
                            </m:oMathPara>
                          </a14:m>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m:t>
                                </m:r>
                              </m:oMath>
                            </m:oMathPara>
                          </a14:m>
                          <a:endParaRPr lang="en-SE" dirty="0"/>
                        </a:p>
                      </a:txBody>
                      <a:tcPr>
                        <a:solidFill>
                          <a:schemeClr val="bg1">
                            <a:lumMod val="75000"/>
                          </a:schemeClr>
                        </a:solidFill>
                      </a:tcPr>
                    </a:tc>
                    <a:extLst>
                      <a:ext uri="{0D108BD9-81ED-4DB2-BD59-A6C34878D82A}">
                        <a16:rowId xmlns:a16="http://schemas.microsoft.com/office/drawing/2014/main" val="412715158"/>
                      </a:ext>
                    </a:extLst>
                  </a:tr>
                </a:tbl>
              </a:graphicData>
            </a:graphic>
          </p:graphicFrame>
        </mc:Choice>
        <mc:Fallback xmlns="">
          <p:graphicFrame>
            <p:nvGraphicFramePr>
              <p:cNvPr id="7" name="Table 6">
                <a:extLst>
                  <a:ext uri="{FF2B5EF4-FFF2-40B4-BE49-F238E27FC236}">
                    <a16:creationId xmlns:a16="http://schemas.microsoft.com/office/drawing/2014/main" id="{697490A2-4976-4836-8657-598A766EAE13}"/>
                  </a:ext>
                </a:extLst>
              </p:cNvPr>
              <p:cNvGraphicFramePr>
                <a:graphicFrameLocks/>
              </p:cNvGraphicFramePr>
              <p:nvPr>
                <p:extLst>
                  <p:ext uri="{D42A27DB-BD31-4B8C-83A1-F6EECF244321}">
                    <p14:modId xmlns:p14="http://schemas.microsoft.com/office/powerpoint/2010/main" val="2061197275"/>
                  </p:ext>
                </p:extLst>
              </p:nvPr>
            </p:nvGraphicFramePr>
            <p:xfrm>
              <a:off x="228600" y="4472928"/>
              <a:ext cx="1992630" cy="1676400"/>
            </p:xfrm>
            <a:graphic>
              <a:graphicData uri="http://schemas.openxmlformats.org/drawingml/2006/table">
                <a:tbl>
                  <a:tblPr firstRow="1" bandRow="1">
                    <a:tableStyleId>{5940675A-B579-460E-94D1-54222C63F5DA}</a:tableStyleId>
                  </a:tblPr>
                  <a:tblGrid>
                    <a:gridCol w="449580">
                      <a:extLst>
                        <a:ext uri="{9D8B030D-6E8A-4147-A177-3AD203B41FA5}">
                          <a16:colId xmlns:a16="http://schemas.microsoft.com/office/drawing/2014/main" val="529427173"/>
                        </a:ext>
                      </a:extLst>
                    </a:gridCol>
                    <a:gridCol w="514350">
                      <a:extLst>
                        <a:ext uri="{9D8B030D-6E8A-4147-A177-3AD203B41FA5}">
                          <a16:colId xmlns:a16="http://schemas.microsoft.com/office/drawing/2014/main" val="855658759"/>
                        </a:ext>
                      </a:extLst>
                    </a:gridCol>
                    <a:gridCol w="514350">
                      <a:extLst>
                        <a:ext uri="{9D8B030D-6E8A-4147-A177-3AD203B41FA5}">
                          <a16:colId xmlns:a16="http://schemas.microsoft.com/office/drawing/2014/main" val="1975881325"/>
                        </a:ext>
                      </a:extLst>
                    </a:gridCol>
                    <a:gridCol w="514350">
                      <a:extLst>
                        <a:ext uri="{9D8B030D-6E8A-4147-A177-3AD203B41FA5}">
                          <a16:colId xmlns:a16="http://schemas.microsoft.com/office/drawing/2014/main" val="2396689230"/>
                        </a:ext>
                      </a:extLst>
                    </a:gridCol>
                  </a:tblGrid>
                  <a:tr h="419100">
                    <a:tc>
                      <a:txBody>
                        <a:bodyPr/>
                        <a:lstStyle/>
                        <a:p>
                          <a:endParaRPr lang="en-SE"/>
                        </a:p>
                      </a:txBody>
                      <a:tcPr>
                        <a:blipFill>
                          <a:blip r:embed="rId5"/>
                          <a:stretch>
                            <a:fillRect l="-1351" t="-1449" r="-345946" b="-302899"/>
                          </a:stretch>
                        </a:blipFill>
                      </a:tcPr>
                    </a:tc>
                    <a:tc>
                      <a:txBody>
                        <a:bodyPr/>
                        <a:lstStyle/>
                        <a:p>
                          <a:endParaRPr lang="en-SE"/>
                        </a:p>
                      </a:txBody>
                      <a:tcPr>
                        <a:blipFill>
                          <a:blip r:embed="rId5"/>
                          <a:stretch>
                            <a:fillRect l="-88235" t="-1449" r="-201176" b="-302899"/>
                          </a:stretch>
                        </a:blipFill>
                      </a:tcPr>
                    </a:tc>
                    <a:tc>
                      <a:txBody>
                        <a:bodyPr/>
                        <a:lstStyle/>
                        <a:p>
                          <a:endParaRPr lang="en-SE"/>
                        </a:p>
                      </a:txBody>
                      <a:tcPr>
                        <a:blipFill>
                          <a:blip r:embed="rId5"/>
                          <a:stretch>
                            <a:fillRect l="-190476" t="-1449" r="-103571" b="-302899"/>
                          </a:stretch>
                        </a:blipFill>
                      </a:tcPr>
                    </a:tc>
                    <a:tc>
                      <a:txBody>
                        <a:bodyPr/>
                        <a:lstStyle/>
                        <a:p>
                          <a:endParaRPr lang="en-SE"/>
                        </a:p>
                      </a:txBody>
                      <a:tcPr>
                        <a:blipFill>
                          <a:blip r:embed="rId5"/>
                          <a:stretch>
                            <a:fillRect l="-287059" t="-1449" r="-2353" b="-302899"/>
                          </a:stretch>
                        </a:blipFill>
                      </a:tcPr>
                    </a:tc>
                    <a:extLst>
                      <a:ext uri="{0D108BD9-81ED-4DB2-BD59-A6C34878D82A}">
                        <a16:rowId xmlns:a16="http://schemas.microsoft.com/office/drawing/2014/main" val="2007137283"/>
                      </a:ext>
                    </a:extLst>
                  </a:tr>
                  <a:tr h="419100">
                    <a:tc>
                      <a:txBody>
                        <a:bodyPr/>
                        <a:lstStyle/>
                        <a:p>
                          <a:endParaRPr lang="en-SE"/>
                        </a:p>
                      </a:txBody>
                      <a:tcPr>
                        <a:blipFill>
                          <a:blip r:embed="rId5"/>
                          <a:stretch>
                            <a:fillRect l="-1351" t="-101449" r="-345946" b="-202899"/>
                          </a:stretch>
                        </a:blipFill>
                      </a:tcPr>
                    </a:tc>
                    <a:tc>
                      <a:txBody>
                        <a:bodyPr/>
                        <a:lstStyle/>
                        <a:p>
                          <a:endParaRPr lang="en-SE"/>
                        </a:p>
                      </a:txBody>
                      <a:tcPr>
                        <a:blipFill>
                          <a:blip r:embed="rId5"/>
                          <a:stretch>
                            <a:fillRect l="-88235" t="-101449" r="-201176" b="-202899"/>
                          </a:stretch>
                        </a:blipFill>
                      </a:tcPr>
                    </a:tc>
                    <a:tc>
                      <a:txBody>
                        <a:bodyPr/>
                        <a:lstStyle/>
                        <a:p>
                          <a:endParaRPr lang="en-SE"/>
                        </a:p>
                      </a:txBody>
                      <a:tcPr>
                        <a:blipFill>
                          <a:blip r:embed="rId5"/>
                          <a:stretch>
                            <a:fillRect l="-190476" t="-101449" r="-103571" b="-202899"/>
                          </a:stretch>
                        </a:blipFill>
                      </a:tcPr>
                    </a:tc>
                    <a:tc>
                      <a:txBody>
                        <a:bodyPr/>
                        <a:lstStyle/>
                        <a:p>
                          <a:endParaRPr lang="en-SE"/>
                        </a:p>
                      </a:txBody>
                      <a:tcPr>
                        <a:blipFill>
                          <a:blip r:embed="rId5"/>
                          <a:stretch>
                            <a:fillRect l="-287059" t="-101449" r="-2353" b="-202899"/>
                          </a:stretch>
                        </a:blipFill>
                      </a:tcPr>
                    </a:tc>
                    <a:extLst>
                      <a:ext uri="{0D108BD9-81ED-4DB2-BD59-A6C34878D82A}">
                        <a16:rowId xmlns:a16="http://schemas.microsoft.com/office/drawing/2014/main" val="2412657470"/>
                      </a:ext>
                    </a:extLst>
                  </a:tr>
                  <a:tr h="419100">
                    <a:tc>
                      <a:txBody>
                        <a:bodyPr/>
                        <a:lstStyle/>
                        <a:p>
                          <a:endParaRPr lang="en-SE"/>
                        </a:p>
                      </a:txBody>
                      <a:tcPr>
                        <a:blipFill>
                          <a:blip r:embed="rId5"/>
                          <a:stretch>
                            <a:fillRect l="-1351" t="-201449" r="-345946" b="-102899"/>
                          </a:stretch>
                        </a:blipFill>
                      </a:tcPr>
                    </a:tc>
                    <a:tc>
                      <a:txBody>
                        <a:bodyPr/>
                        <a:lstStyle/>
                        <a:p>
                          <a:endParaRPr lang="en-SE"/>
                        </a:p>
                      </a:txBody>
                      <a:tcPr>
                        <a:blipFill>
                          <a:blip r:embed="rId5"/>
                          <a:stretch>
                            <a:fillRect l="-88235" t="-201449" r="-201176" b="-102899"/>
                          </a:stretch>
                        </a:blipFill>
                      </a:tcPr>
                    </a:tc>
                    <a:tc>
                      <a:txBody>
                        <a:bodyPr/>
                        <a:lstStyle/>
                        <a:p>
                          <a:endParaRPr lang="en-SE"/>
                        </a:p>
                      </a:txBody>
                      <a:tcPr>
                        <a:blipFill>
                          <a:blip r:embed="rId5"/>
                          <a:stretch>
                            <a:fillRect l="-190476" t="-201449" r="-103571" b="-102899"/>
                          </a:stretch>
                        </a:blipFill>
                      </a:tcPr>
                    </a:tc>
                    <a:tc>
                      <a:txBody>
                        <a:bodyPr/>
                        <a:lstStyle/>
                        <a:p>
                          <a:endParaRPr lang="en-SE"/>
                        </a:p>
                      </a:txBody>
                      <a:tcPr>
                        <a:blipFill>
                          <a:blip r:embed="rId5"/>
                          <a:stretch>
                            <a:fillRect l="-287059" t="-201449" r="-2353" b="-102899"/>
                          </a:stretch>
                        </a:blipFill>
                      </a:tcPr>
                    </a:tc>
                    <a:extLst>
                      <a:ext uri="{0D108BD9-81ED-4DB2-BD59-A6C34878D82A}">
                        <a16:rowId xmlns:a16="http://schemas.microsoft.com/office/drawing/2014/main" val="2527372887"/>
                      </a:ext>
                    </a:extLst>
                  </a:tr>
                  <a:tr h="419100">
                    <a:tc>
                      <a:txBody>
                        <a:bodyPr/>
                        <a:lstStyle/>
                        <a:p>
                          <a:endParaRPr lang="en-SE"/>
                        </a:p>
                      </a:txBody>
                      <a:tcPr>
                        <a:blipFill>
                          <a:blip r:embed="rId5"/>
                          <a:stretch>
                            <a:fillRect l="-1351" t="-301449" r="-345946" b="-2899"/>
                          </a:stretch>
                        </a:blipFill>
                      </a:tcPr>
                    </a:tc>
                    <a:tc>
                      <a:txBody>
                        <a:bodyPr/>
                        <a:lstStyle/>
                        <a:p>
                          <a:endParaRPr lang="en-SE"/>
                        </a:p>
                      </a:txBody>
                      <a:tcPr>
                        <a:blipFill>
                          <a:blip r:embed="rId5"/>
                          <a:stretch>
                            <a:fillRect l="-88235" t="-301449" r="-201176" b="-2899"/>
                          </a:stretch>
                        </a:blipFill>
                      </a:tcPr>
                    </a:tc>
                    <a:tc>
                      <a:txBody>
                        <a:bodyPr/>
                        <a:lstStyle/>
                        <a:p>
                          <a:endParaRPr lang="en-SE"/>
                        </a:p>
                      </a:txBody>
                      <a:tcPr>
                        <a:blipFill>
                          <a:blip r:embed="rId5"/>
                          <a:stretch>
                            <a:fillRect l="-190476" t="-301449" r="-103571" b="-2899"/>
                          </a:stretch>
                        </a:blipFill>
                      </a:tcPr>
                    </a:tc>
                    <a:tc>
                      <a:txBody>
                        <a:bodyPr/>
                        <a:lstStyle/>
                        <a:p>
                          <a:endParaRPr lang="en-SE"/>
                        </a:p>
                      </a:txBody>
                      <a:tcPr>
                        <a:blipFill>
                          <a:blip r:embed="rId5"/>
                          <a:stretch>
                            <a:fillRect l="-287059" t="-301449" r="-2353" b="-2899"/>
                          </a:stretch>
                        </a:blipFill>
                      </a:tcPr>
                    </a:tc>
                    <a:extLst>
                      <a:ext uri="{0D108BD9-81ED-4DB2-BD59-A6C34878D82A}">
                        <a16:rowId xmlns:a16="http://schemas.microsoft.com/office/drawing/2014/main" val="41271515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9" name="Table 6">
                <a:extLst>
                  <a:ext uri="{FF2B5EF4-FFF2-40B4-BE49-F238E27FC236}">
                    <a16:creationId xmlns:a16="http://schemas.microsoft.com/office/drawing/2014/main" id="{48BCE67A-EC39-4D20-8AD7-BA1E383CEFED}"/>
                  </a:ext>
                </a:extLst>
              </p:cNvPr>
              <p:cNvGraphicFramePr>
                <a:graphicFrameLocks/>
              </p:cNvGraphicFramePr>
              <p:nvPr>
                <p:extLst>
                  <p:ext uri="{D42A27DB-BD31-4B8C-83A1-F6EECF244321}">
                    <p14:modId xmlns:p14="http://schemas.microsoft.com/office/powerpoint/2010/main" val="2848302144"/>
                  </p:ext>
                </p:extLst>
              </p:nvPr>
            </p:nvGraphicFramePr>
            <p:xfrm>
              <a:off x="4704824" y="4472928"/>
              <a:ext cx="2057400" cy="1676400"/>
            </p:xfrm>
            <a:graphic>
              <a:graphicData uri="http://schemas.openxmlformats.org/drawingml/2006/table">
                <a:tbl>
                  <a:tblPr firstRow="1" bandRow="1">
                    <a:tableStyleId>{5940675A-B579-460E-94D1-54222C63F5DA}</a:tableStyleId>
                  </a:tblPr>
                  <a:tblGrid>
                    <a:gridCol w="514350">
                      <a:extLst>
                        <a:ext uri="{9D8B030D-6E8A-4147-A177-3AD203B41FA5}">
                          <a16:colId xmlns:a16="http://schemas.microsoft.com/office/drawing/2014/main" val="529427173"/>
                        </a:ext>
                      </a:extLst>
                    </a:gridCol>
                    <a:gridCol w="514350">
                      <a:extLst>
                        <a:ext uri="{9D8B030D-6E8A-4147-A177-3AD203B41FA5}">
                          <a16:colId xmlns:a16="http://schemas.microsoft.com/office/drawing/2014/main" val="855658759"/>
                        </a:ext>
                      </a:extLst>
                    </a:gridCol>
                    <a:gridCol w="514350">
                      <a:extLst>
                        <a:ext uri="{9D8B030D-6E8A-4147-A177-3AD203B41FA5}">
                          <a16:colId xmlns:a16="http://schemas.microsoft.com/office/drawing/2014/main" val="1975881325"/>
                        </a:ext>
                      </a:extLst>
                    </a:gridCol>
                    <a:gridCol w="514350">
                      <a:extLst>
                        <a:ext uri="{9D8B030D-6E8A-4147-A177-3AD203B41FA5}">
                          <a16:colId xmlns:a16="http://schemas.microsoft.com/office/drawing/2014/main" val="2396689230"/>
                        </a:ext>
                      </a:extLst>
                    </a:gridCol>
                  </a:tblGrid>
                  <a:tr h="419100">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m:t>
                                </m:r>
                              </m:oMath>
                            </m:oMathPara>
                          </a14:m>
                          <a:endParaRPr lang="en-SE" dirty="0"/>
                        </a:p>
                      </a:txBody>
                      <a:tcPr>
                        <a:solidFill>
                          <a:schemeClr val="bg1">
                            <a:lumMod val="75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−1.7</m:t>
                                </m:r>
                              </m:oMath>
                            </m:oMathPara>
                          </a14:m>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−2</m:t>
                                </m:r>
                              </m:oMath>
                            </m:oMathPara>
                          </a14:m>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−2</m:t>
                                </m:r>
                              </m:oMath>
                            </m:oMathPara>
                          </a14:m>
                          <a:endParaRPr lang="en-SE" dirty="0"/>
                        </a:p>
                      </a:txBody>
                      <a:tcPr/>
                    </a:tc>
                    <a:extLst>
                      <a:ext uri="{0D108BD9-81ED-4DB2-BD59-A6C34878D82A}">
                        <a16:rowId xmlns:a16="http://schemas.microsoft.com/office/drawing/2014/main" val="2007137283"/>
                      </a:ext>
                    </a:extLst>
                  </a:tr>
                  <a:tr h="419100">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1.7</m:t>
                                </m:r>
                              </m:oMath>
                            </m:oMathPara>
                          </a14:m>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−2</m:t>
                                </m:r>
                              </m:oMath>
                            </m:oMathPara>
                          </a14:m>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−2</m:t>
                                </m:r>
                              </m:oMath>
                            </m:oMathPara>
                          </a14:m>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−2</m:t>
                                </m:r>
                              </m:oMath>
                            </m:oMathPara>
                          </a14:m>
                          <a:endParaRPr lang="en-SE" dirty="0"/>
                        </a:p>
                      </a:txBody>
                      <a:tcPr/>
                    </a:tc>
                    <a:extLst>
                      <a:ext uri="{0D108BD9-81ED-4DB2-BD59-A6C34878D82A}">
                        <a16:rowId xmlns:a16="http://schemas.microsoft.com/office/drawing/2014/main" val="2412657470"/>
                      </a:ext>
                    </a:extLst>
                  </a:tr>
                  <a:tr h="419100">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−2</m:t>
                                </m:r>
                              </m:oMath>
                            </m:oMathPara>
                          </a14:m>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−2</m:t>
                                </m:r>
                              </m:oMath>
                            </m:oMathPara>
                          </a14:m>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−2</m:t>
                                </m:r>
                              </m:oMath>
                            </m:oMathPara>
                          </a14:m>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1.7</m:t>
                                </m:r>
                              </m:oMath>
                            </m:oMathPara>
                          </a14:m>
                          <a:endParaRPr lang="en-SE" dirty="0"/>
                        </a:p>
                      </a:txBody>
                      <a:tcPr/>
                    </a:tc>
                    <a:extLst>
                      <a:ext uri="{0D108BD9-81ED-4DB2-BD59-A6C34878D82A}">
                        <a16:rowId xmlns:a16="http://schemas.microsoft.com/office/drawing/2014/main" val="2527372887"/>
                      </a:ext>
                    </a:extLst>
                  </a:tr>
                  <a:tr h="419100">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−2</m:t>
                                </m:r>
                              </m:oMath>
                            </m:oMathPara>
                          </a14:m>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−2</m:t>
                                </m:r>
                              </m:oMath>
                            </m:oMathPara>
                          </a14:m>
                          <a:endParaRPr lang="en-S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−1.7</m:t>
                                </m:r>
                              </m:oMath>
                            </m:oMathPara>
                          </a14:m>
                          <a:endParaRPr lang="en-SE" baseline="-25000" dirty="0"/>
                        </a:p>
                      </a:txBody>
                      <a:tcPr/>
                    </a:tc>
                    <a:tc>
                      <a:txBody>
                        <a:bodyPr/>
                        <a:lstStyle/>
                        <a:p>
                          <a:pPr algn="ctr"/>
                          <a:r>
                            <a:rPr lang="en-US" dirty="0"/>
                            <a:t>0</a:t>
                          </a:r>
                          <a:endParaRPr lang="en-SE" dirty="0"/>
                        </a:p>
                      </a:txBody>
                      <a:tcPr>
                        <a:solidFill>
                          <a:schemeClr val="bg1">
                            <a:lumMod val="75000"/>
                          </a:schemeClr>
                        </a:solidFill>
                      </a:tcPr>
                    </a:tc>
                    <a:extLst>
                      <a:ext uri="{0D108BD9-81ED-4DB2-BD59-A6C34878D82A}">
                        <a16:rowId xmlns:a16="http://schemas.microsoft.com/office/drawing/2014/main" val="412715158"/>
                      </a:ext>
                    </a:extLst>
                  </a:tr>
                </a:tbl>
              </a:graphicData>
            </a:graphic>
          </p:graphicFrame>
        </mc:Choice>
        <mc:Fallback xmlns="">
          <p:graphicFrame>
            <p:nvGraphicFramePr>
              <p:cNvPr id="9" name="Table 6">
                <a:extLst>
                  <a:ext uri="{FF2B5EF4-FFF2-40B4-BE49-F238E27FC236}">
                    <a16:creationId xmlns:a16="http://schemas.microsoft.com/office/drawing/2014/main" id="{48BCE67A-EC39-4D20-8AD7-BA1E383CEFED}"/>
                  </a:ext>
                </a:extLst>
              </p:cNvPr>
              <p:cNvGraphicFramePr>
                <a:graphicFrameLocks/>
              </p:cNvGraphicFramePr>
              <p:nvPr>
                <p:extLst>
                  <p:ext uri="{D42A27DB-BD31-4B8C-83A1-F6EECF244321}">
                    <p14:modId xmlns:p14="http://schemas.microsoft.com/office/powerpoint/2010/main" val="2848302144"/>
                  </p:ext>
                </p:extLst>
              </p:nvPr>
            </p:nvGraphicFramePr>
            <p:xfrm>
              <a:off x="4704824" y="4472928"/>
              <a:ext cx="2057400" cy="1676400"/>
            </p:xfrm>
            <a:graphic>
              <a:graphicData uri="http://schemas.openxmlformats.org/drawingml/2006/table">
                <a:tbl>
                  <a:tblPr firstRow="1" bandRow="1">
                    <a:tableStyleId>{5940675A-B579-460E-94D1-54222C63F5DA}</a:tableStyleId>
                  </a:tblPr>
                  <a:tblGrid>
                    <a:gridCol w="514350">
                      <a:extLst>
                        <a:ext uri="{9D8B030D-6E8A-4147-A177-3AD203B41FA5}">
                          <a16:colId xmlns:a16="http://schemas.microsoft.com/office/drawing/2014/main" val="529427173"/>
                        </a:ext>
                      </a:extLst>
                    </a:gridCol>
                    <a:gridCol w="514350">
                      <a:extLst>
                        <a:ext uri="{9D8B030D-6E8A-4147-A177-3AD203B41FA5}">
                          <a16:colId xmlns:a16="http://schemas.microsoft.com/office/drawing/2014/main" val="855658759"/>
                        </a:ext>
                      </a:extLst>
                    </a:gridCol>
                    <a:gridCol w="514350">
                      <a:extLst>
                        <a:ext uri="{9D8B030D-6E8A-4147-A177-3AD203B41FA5}">
                          <a16:colId xmlns:a16="http://schemas.microsoft.com/office/drawing/2014/main" val="1975881325"/>
                        </a:ext>
                      </a:extLst>
                    </a:gridCol>
                    <a:gridCol w="514350">
                      <a:extLst>
                        <a:ext uri="{9D8B030D-6E8A-4147-A177-3AD203B41FA5}">
                          <a16:colId xmlns:a16="http://schemas.microsoft.com/office/drawing/2014/main" val="2396689230"/>
                        </a:ext>
                      </a:extLst>
                    </a:gridCol>
                  </a:tblGrid>
                  <a:tr h="419100">
                    <a:tc>
                      <a:txBody>
                        <a:bodyPr/>
                        <a:lstStyle/>
                        <a:p>
                          <a:endParaRPr lang="en-SE"/>
                        </a:p>
                      </a:txBody>
                      <a:tcPr>
                        <a:blipFill>
                          <a:blip r:embed="rId6"/>
                          <a:stretch>
                            <a:fillRect l="-1176" t="-1449" r="-301176" b="-310145"/>
                          </a:stretch>
                        </a:blipFill>
                      </a:tcPr>
                    </a:tc>
                    <a:tc>
                      <a:txBody>
                        <a:bodyPr/>
                        <a:lstStyle/>
                        <a:p>
                          <a:endParaRPr lang="en-SE"/>
                        </a:p>
                      </a:txBody>
                      <a:tcPr>
                        <a:blipFill>
                          <a:blip r:embed="rId6"/>
                          <a:stretch>
                            <a:fillRect l="-101176" t="-1449" r="-201176" b="-310145"/>
                          </a:stretch>
                        </a:blipFill>
                      </a:tcPr>
                    </a:tc>
                    <a:tc>
                      <a:txBody>
                        <a:bodyPr/>
                        <a:lstStyle/>
                        <a:p>
                          <a:endParaRPr lang="en-SE"/>
                        </a:p>
                      </a:txBody>
                      <a:tcPr>
                        <a:blipFill>
                          <a:blip r:embed="rId6"/>
                          <a:stretch>
                            <a:fillRect l="-203571" t="-1449" r="-103571" b="-310145"/>
                          </a:stretch>
                        </a:blipFill>
                      </a:tcPr>
                    </a:tc>
                    <a:tc>
                      <a:txBody>
                        <a:bodyPr/>
                        <a:lstStyle/>
                        <a:p>
                          <a:endParaRPr lang="en-SE"/>
                        </a:p>
                      </a:txBody>
                      <a:tcPr>
                        <a:blipFill>
                          <a:blip r:embed="rId6"/>
                          <a:stretch>
                            <a:fillRect l="-300000" t="-1449" r="-2353" b="-310145"/>
                          </a:stretch>
                        </a:blipFill>
                      </a:tcPr>
                    </a:tc>
                    <a:extLst>
                      <a:ext uri="{0D108BD9-81ED-4DB2-BD59-A6C34878D82A}">
                        <a16:rowId xmlns:a16="http://schemas.microsoft.com/office/drawing/2014/main" val="2007137283"/>
                      </a:ext>
                    </a:extLst>
                  </a:tr>
                  <a:tr h="419100">
                    <a:tc>
                      <a:txBody>
                        <a:bodyPr/>
                        <a:lstStyle/>
                        <a:p>
                          <a:endParaRPr lang="en-SE"/>
                        </a:p>
                      </a:txBody>
                      <a:tcPr>
                        <a:blipFill>
                          <a:blip r:embed="rId6"/>
                          <a:stretch>
                            <a:fillRect l="-1176" t="-101449" r="-301176" b="-210145"/>
                          </a:stretch>
                        </a:blipFill>
                      </a:tcPr>
                    </a:tc>
                    <a:tc>
                      <a:txBody>
                        <a:bodyPr/>
                        <a:lstStyle/>
                        <a:p>
                          <a:endParaRPr lang="en-SE"/>
                        </a:p>
                      </a:txBody>
                      <a:tcPr>
                        <a:blipFill>
                          <a:blip r:embed="rId6"/>
                          <a:stretch>
                            <a:fillRect l="-101176" t="-101449" r="-201176" b="-210145"/>
                          </a:stretch>
                        </a:blipFill>
                      </a:tcPr>
                    </a:tc>
                    <a:tc>
                      <a:txBody>
                        <a:bodyPr/>
                        <a:lstStyle/>
                        <a:p>
                          <a:endParaRPr lang="en-SE"/>
                        </a:p>
                      </a:txBody>
                      <a:tcPr>
                        <a:blipFill>
                          <a:blip r:embed="rId6"/>
                          <a:stretch>
                            <a:fillRect l="-203571" t="-101449" r="-103571" b="-210145"/>
                          </a:stretch>
                        </a:blipFill>
                      </a:tcPr>
                    </a:tc>
                    <a:tc>
                      <a:txBody>
                        <a:bodyPr/>
                        <a:lstStyle/>
                        <a:p>
                          <a:endParaRPr lang="en-SE"/>
                        </a:p>
                      </a:txBody>
                      <a:tcPr>
                        <a:blipFill>
                          <a:blip r:embed="rId6"/>
                          <a:stretch>
                            <a:fillRect l="-300000" t="-101449" r="-2353" b="-210145"/>
                          </a:stretch>
                        </a:blipFill>
                      </a:tcPr>
                    </a:tc>
                    <a:extLst>
                      <a:ext uri="{0D108BD9-81ED-4DB2-BD59-A6C34878D82A}">
                        <a16:rowId xmlns:a16="http://schemas.microsoft.com/office/drawing/2014/main" val="2412657470"/>
                      </a:ext>
                    </a:extLst>
                  </a:tr>
                  <a:tr h="419100">
                    <a:tc>
                      <a:txBody>
                        <a:bodyPr/>
                        <a:lstStyle/>
                        <a:p>
                          <a:endParaRPr lang="en-SE"/>
                        </a:p>
                      </a:txBody>
                      <a:tcPr>
                        <a:blipFill>
                          <a:blip r:embed="rId6"/>
                          <a:stretch>
                            <a:fillRect l="-1176" t="-201449" r="-301176" b="-110145"/>
                          </a:stretch>
                        </a:blipFill>
                      </a:tcPr>
                    </a:tc>
                    <a:tc>
                      <a:txBody>
                        <a:bodyPr/>
                        <a:lstStyle/>
                        <a:p>
                          <a:endParaRPr lang="en-SE"/>
                        </a:p>
                      </a:txBody>
                      <a:tcPr>
                        <a:blipFill>
                          <a:blip r:embed="rId6"/>
                          <a:stretch>
                            <a:fillRect l="-101176" t="-201449" r="-201176" b="-110145"/>
                          </a:stretch>
                        </a:blipFill>
                      </a:tcPr>
                    </a:tc>
                    <a:tc>
                      <a:txBody>
                        <a:bodyPr/>
                        <a:lstStyle/>
                        <a:p>
                          <a:endParaRPr lang="en-SE"/>
                        </a:p>
                      </a:txBody>
                      <a:tcPr>
                        <a:blipFill>
                          <a:blip r:embed="rId6"/>
                          <a:stretch>
                            <a:fillRect l="-203571" t="-201449" r="-103571" b="-110145"/>
                          </a:stretch>
                        </a:blipFill>
                      </a:tcPr>
                    </a:tc>
                    <a:tc>
                      <a:txBody>
                        <a:bodyPr/>
                        <a:lstStyle/>
                        <a:p>
                          <a:endParaRPr lang="en-SE"/>
                        </a:p>
                      </a:txBody>
                      <a:tcPr>
                        <a:blipFill>
                          <a:blip r:embed="rId6"/>
                          <a:stretch>
                            <a:fillRect l="-300000" t="-201449" r="-2353" b="-110145"/>
                          </a:stretch>
                        </a:blipFill>
                      </a:tcPr>
                    </a:tc>
                    <a:extLst>
                      <a:ext uri="{0D108BD9-81ED-4DB2-BD59-A6C34878D82A}">
                        <a16:rowId xmlns:a16="http://schemas.microsoft.com/office/drawing/2014/main" val="2527372887"/>
                      </a:ext>
                    </a:extLst>
                  </a:tr>
                  <a:tr h="419100">
                    <a:tc>
                      <a:txBody>
                        <a:bodyPr/>
                        <a:lstStyle/>
                        <a:p>
                          <a:endParaRPr lang="en-SE"/>
                        </a:p>
                      </a:txBody>
                      <a:tcPr>
                        <a:blipFill>
                          <a:blip r:embed="rId6"/>
                          <a:stretch>
                            <a:fillRect l="-1176" t="-301449" r="-301176" b="-10145"/>
                          </a:stretch>
                        </a:blipFill>
                      </a:tcPr>
                    </a:tc>
                    <a:tc>
                      <a:txBody>
                        <a:bodyPr/>
                        <a:lstStyle/>
                        <a:p>
                          <a:endParaRPr lang="en-SE"/>
                        </a:p>
                      </a:txBody>
                      <a:tcPr>
                        <a:blipFill>
                          <a:blip r:embed="rId6"/>
                          <a:stretch>
                            <a:fillRect l="-101176" t="-301449" r="-201176" b="-10145"/>
                          </a:stretch>
                        </a:blipFill>
                      </a:tcPr>
                    </a:tc>
                    <a:tc>
                      <a:txBody>
                        <a:bodyPr/>
                        <a:lstStyle/>
                        <a:p>
                          <a:endParaRPr lang="en-SE"/>
                        </a:p>
                      </a:txBody>
                      <a:tcPr>
                        <a:blipFill>
                          <a:blip r:embed="rId6"/>
                          <a:stretch>
                            <a:fillRect l="-203571" t="-301449" r="-103571" b="-10145"/>
                          </a:stretch>
                        </a:blipFill>
                      </a:tcPr>
                    </a:tc>
                    <a:tc>
                      <a:txBody>
                        <a:bodyPr/>
                        <a:lstStyle/>
                        <a:p>
                          <a:pPr algn="ctr"/>
                          <a:r>
                            <a:rPr lang="en-US" dirty="0"/>
                            <a:t>0</a:t>
                          </a:r>
                          <a:endParaRPr lang="en-SE" dirty="0"/>
                        </a:p>
                      </a:txBody>
                      <a:tcPr>
                        <a:solidFill>
                          <a:schemeClr val="bg1">
                            <a:lumMod val="75000"/>
                          </a:schemeClr>
                        </a:solidFill>
                      </a:tcPr>
                    </a:tc>
                    <a:extLst>
                      <a:ext uri="{0D108BD9-81ED-4DB2-BD59-A6C34878D82A}">
                        <a16:rowId xmlns:a16="http://schemas.microsoft.com/office/drawing/2014/main" val="41271515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2" name="Table 6">
                <a:extLst>
                  <a:ext uri="{FF2B5EF4-FFF2-40B4-BE49-F238E27FC236}">
                    <a16:creationId xmlns:a16="http://schemas.microsoft.com/office/drawing/2014/main" id="{A97037E1-7653-4ADB-967B-B684FE93F5C7}"/>
                  </a:ext>
                </a:extLst>
              </p:cNvPr>
              <p:cNvGraphicFramePr>
                <a:graphicFrameLocks/>
              </p:cNvGraphicFramePr>
              <p:nvPr>
                <p:extLst>
                  <p:ext uri="{D42A27DB-BD31-4B8C-83A1-F6EECF244321}">
                    <p14:modId xmlns:p14="http://schemas.microsoft.com/office/powerpoint/2010/main" val="3968651061"/>
                  </p:ext>
                </p:extLst>
              </p:nvPr>
            </p:nvGraphicFramePr>
            <p:xfrm>
              <a:off x="6975322" y="4472928"/>
              <a:ext cx="2057400" cy="1676400"/>
            </p:xfrm>
            <a:graphic>
              <a:graphicData uri="http://schemas.openxmlformats.org/drawingml/2006/table">
                <a:tbl>
                  <a:tblPr firstRow="1" bandRow="1">
                    <a:tableStyleId>{5940675A-B579-460E-94D1-54222C63F5DA}</a:tableStyleId>
                  </a:tblPr>
                  <a:tblGrid>
                    <a:gridCol w="514350">
                      <a:extLst>
                        <a:ext uri="{9D8B030D-6E8A-4147-A177-3AD203B41FA5}">
                          <a16:colId xmlns:a16="http://schemas.microsoft.com/office/drawing/2014/main" val="529427173"/>
                        </a:ext>
                      </a:extLst>
                    </a:gridCol>
                    <a:gridCol w="514350">
                      <a:extLst>
                        <a:ext uri="{9D8B030D-6E8A-4147-A177-3AD203B41FA5}">
                          <a16:colId xmlns:a16="http://schemas.microsoft.com/office/drawing/2014/main" val="855658759"/>
                        </a:ext>
                      </a:extLst>
                    </a:gridCol>
                    <a:gridCol w="514350">
                      <a:extLst>
                        <a:ext uri="{9D8B030D-6E8A-4147-A177-3AD203B41FA5}">
                          <a16:colId xmlns:a16="http://schemas.microsoft.com/office/drawing/2014/main" val="1975881325"/>
                        </a:ext>
                      </a:extLst>
                    </a:gridCol>
                    <a:gridCol w="514350">
                      <a:extLst>
                        <a:ext uri="{9D8B030D-6E8A-4147-A177-3AD203B41FA5}">
                          <a16:colId xmlns:a16="http://schemas.microsoft.com/office/drawing/2014/main" val="2396689230"/>
                        </a:ext>
                      </a:extLst>
                    </a:gridCol>
                  </a:tblGrid>
                  <a:tr h="419100">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0</m:t>
                                </m:r>
                              </m:oMath>
                            </m:oMathPara>
                          </a14:m>
                          <a:endParaRPr lang="en-SE" dirty="0"/>
                        </a:p>
                      </a:txBody>
                      <a:tcPr>
                        <a:solidFill>
                          <a:schemeClr val="bg1">
                            <a:lumMod val="75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2</m:t>
                                </m:r>
                                <m:r>
                                  <a:rPr lang="en-US" i="1" dirty="0" smtClean="0">
                                    <a:latin typeface="Cambria Math" panose="02040503050406030204" pitchFamily="18" charset="0"/>
                                  </a:rPr>
                                  <m:t>.</m:t>
                                </m:r>
                                <m:r>
                                  <a:rPr lang="en-US" b="0" i="1" dirty="0" smtClean="0">
                                    <a:latin typeface="Cambria Math" panose="02040503050406030204" pitchFamily="18" charset="0"/>
                                  </a:rPr>
                                  <m:t>4</m:t>
                                </m:r>
                              </m:oMath>
                            </m:oMathPara>
                          </a14:m>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−2</m:t>
                                </m:r>
                                <m:r>
                                  <a:rPr lang="en-US" b="0" i="1" dirty="0" smtClean="0">
                                    <a:latin typeface="Cambria Math" panose="02040503050406030204" pitchFamily="18" charset="0"/>
                                  </a:rPr>
                                  <m:t>.9</m:t>
                                </m:r>
                              </m:oMath>
                            </m:oMathPara>
                          </a14:m>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3</m:t>
                                </m:r>
                              </m:oMath>
                            </m:oMathPara>
                          </a14:m>
                          <a:endParaRPr lang="en-SE" dirty="0"/>
                        </a:p>
                      </a:txBody>
                      <a:tcPr/>
                    </a:tc>
                    <a:extLst>
                      <a:ext uri="{0D108BD9-81ED-4DB2-BD59-A6C34878D82A}">
                        <a16:rowId xmlns:a16="http://schemas.microsoft.com/office/drawing/2014/main" val="2007137283"/>
                      </a:ext>
                    </a:extLst>
                  </a:tr>
                  <a:tr h="419100">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2.4</m:t>
                                </m:r>
                              </m:oMath>
                            </m:oMathPara>
                          </a14:m>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−2</m:t>
                                </m:r>
                                <m:r>
                                  <a:rPr lang="en-US" b="0" i="1" dirty="0" smtClean="0">
                                    <a:latin typeface="Cambria Math" panose="02040503050406030204" pitchFamily="18" charset="0"/>
                                  </a:rPr>
                                  <m:t>.9</m:t>
                                </m:r>
                              </m:oMath>
                            </m:oMathPara>
                          </a14:m>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3</m:t>
                                </m:r>
                              </m:oMath>
                            </m:oMathPara>
                          </a14:m>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−2</m:t>
                                </m:r>
                                <m:r>
                                  <a:rPr lang="en-US" b="0" i="1" dirty="0" smtClean="0">
                                    <a:latin typeface="Cambria Math" panose="02040503050406030204" pitchFamily="18" charset="0"/>
                                  </a:rPr>
                                  <m:t>.9</m:t>
                                </m:r>
                              </m:oMath>
                            </m:oMathPara>
                          </a14:m>
                          <a:endParaRPr lang="en-SE" dirty="0"/>
                        </a:p>
                      </a:txBody>
                      <a:tcPr/>
                    </a:tc>
                    <a:extLst>
                      <a:ext uri="{0D108BD9-81ED-4DB2-BD59-A6C34878D82A}">
                        <a16:rowId xmlns:a16="http://schemas.microsoft.com/office/drawing/2014/main" val="2412657470"/>
                      </a:ext>
                    </a:extLst>
                  </a:tr>
                  <a:tr h="419100">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−2</m:t>
                                </m:r>
                                <m:r>
                                  <a:rPr lang="en-US" b="0" i="1" dirty="0" smtClean="0">
                                    <a:latin typeface="Cambria Math" panose="02040503050406030204" pitchFamily="18" charset="0"/>
                                  </a:rPr>
                                  <m:t>.9</m:t>
                                </m:r>
                              </m:oMath>
                            </m:oMathPara>
                          </a14:m>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3</m:t>
                                </m:r>
                              </m:oMath>
                            </m:oMathPara>
                          </a14:m>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−2</m:t>
                                </m:r>
                                <m:r>
                                  <a:rPr lang="en-US" b="0" i="1" dirty="0" smtClean="0">
                                    <a:latin typeface="Cambria Math" panose="02040503050406030204" pitchFamily="18" charset="0"/>
                                  </a:rPr>
                                  <m:t>.9</m:t>
                                </m:r>
                              </m:oMath>
                            </m:oMathPara>
                          </a14:m>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2.4</m:t>
                                </m:r>
                              </m:oMath>
                            </m:oMathPara>
                          </a14:m>
                          <a:endParaRPr lang="en-SE" dirty="0"/>
                        </a:p>
                      </a:txBody>
                      <a:tcPr/>
                    </a:tc>
                    <a:extLst>
                      <a:ext uri="{0D108BD9-81ED-4DB2-BD59-A6C34878D82A}">
                        <a16:rowId xmlns:a16="http://schemas.microsoft.com/office/drawing/2014/main" val="2527372887"/>
                      </a:ext>
                    </a:extLst>
                  </a:tr>
                  <a:tr h="419100">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3</m:t>
                                </m:r>
                              </m:oMath>
                            </m:oMathPara>
                          </a14:m>
                          <a:endParaRPr lang="en-SE" dirty="0"/>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−2</m:t>
                                </m:r>
                                <m:r>
                                  <a:rPr lang="en-US" b="0" i="1" dirty="0" smtClean="0">
                                    <a:latin typeface="Cambria Math" panose="02040503050406030204" pitchFamily="18" charset="0"/>
                                  </a:rPr>
                                  <m:t>.9</m:t>
                                </m:r>
                              </m:oMath>
                            </m:oMathPara>
                          </a14:m>
                          <a:endParaRPr lang="en-S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b="0" i="1" dirty="0" smtClean="0">
                                    <a:latin typeface="Cambria Math" panose="02040503050406030204" pitchFamily="18" charset="0"/>
                                  </a:rPr>
                                  <m:t>2.4</m:t>
                                </m:r>
                              </m:oMath>
                            </m:oMathPara>
                          </a14:m>
                          <a:endParaRPr lang="en-SE" baseline="-25000" dirty="0"/>
                        </a:p>
                      </a:txBody>
                      <a:tcPr/>
                    </a:tc>
                    <a:tc>
                      <a:txBody>
                        <a:bodyPr/>
                        <a:lstStyle/>
                        <a:p>
                          <a:pPr algn="ctr"/>
                          <a:r>
                            <a:rPr lang="en-US" dirty="0"/>
                            <a:t>0</a:t>
                          </a:r>
                          <a:endParaRPr lang="en-SE" dirty="0"/>
                        </a:p>
                      </a:txBody>
                      <a:tcPr>
                        <a:solidFill>
                          <a:schemeClr val="bg1">
                            <a:lumMod val="75000"/>
                          </a:schemeClr>
                        </a:solidFill>
                      </a:tcPr>
                    </a:tc>
                    <a:extLst>
                      <a:ext uri="{0D108BD9-81ED-4DB2-BD59-A6C34878D82A}">
                        <a16:rowId xmlns:a16="http://schemas.microsoft.com/office/drawing/2014/main" val="412715158"/>
                      </a:ext>
                    </a:extLst>
                  </a:tr>
                </a:tbl>
              </a:graphicData>
            </a:graphic>
          </p:graphicFrame>
        </mc:Choice>
        <mc:Fallback xmlns="">
          <p:graphicFrame>
            <p:nvGraphicFramePr>
              <p:cNvPr id="12" name="Table 6">
                <a:extLst>
                  <a:ext uri="{FF2B5EF4-FFF2-40B4-BE49-F238E27FC236}">
                    <a16:creationId xmlns:a16="http://schemas.microsoft.com/office/drawing/2014/main" id="{A97037E1-7653-4ADB-967B-B684FE93F5C7}"/>
                  </a:ext>
                </a:extLst>
              </p:cNvPr>
              <p:cNvGraphicFramePr>
                <a:graphicFrameLocks/>
              </p:cNvGraphicFramePr>
              <p:nvPr>
                <p:extLst>
                  <p:ext uri="{D42A27DB-BD31-4B8C-83A1-F6EECF244321}">
                    <p14:modId xmlns:p14="http://schemas.microsoft.com/office/powerpoint/2010/main" val="3968651061"/>
                  </p:ext>
                </p:extLst>
              </p:nvPr>
            </p:nvGraphicFramePr>
            <p:xfrm>
              <a:off x="6975322" y="4472928"/>
              <a:ext cx="2057400" cy="1676400"/>
            </p:xfrm>
            <a:graphic>
              <a:graphicData uri="http://schemas.openxmlformats.org/drawingml/2006/table">
                <a:tbl>
                  <a:tblPr firstRow="1" bandRow="1">
                    <a:tableStyleId>{5940675A-B579-460E-94D1-54222C63F5DA}</a:tableStyleId>
                  </a:tblPr>
                  <a:tblGrid>
                    <a:gridCol w="514350">
                      <a:extLst>
                        <a:ext uri="{9D8B030D-6E8A-4147-A177-3AD203B41FA5}">
                          <a16:colId xmlns:a16="http://schemas.microsoft.com/office/drawing/2014/main" val="529427173"/>
                        </a:ext>
                      </a:extLst>
                    </a:gridCol>
                    <a:gridCol w="514350">
                      <a:extLst>
                        <a:ext uri="{9D8B030D-6E8A-4147-A177-3AD203B41FA5}">
                          <a16:colId xmlns:a16="http://schemas.microsoft.com/office/drawing/2014/main" val="855658759"/>
                        </a:ext>
                      </a:extLst>
                    </a:gridCol>
                    <a:gridCol w="514350">
                      <a:extLst>
                        <a:ext uri="{9D8B030D-6E8A-4147-A177-3AD203B41FA5}">
                          <a16:colId xmlns:a16="http://schemas.microsoft.com/office/drawing/2014/main" val="1975881325"/>
                        </a:ext>
                      </a:extLst>
                    </a:gridCol>
                    <a:gridCol w="514350">
                      <a:extLst>
                        <a:ext uri="{9D8B030D-6E8A-4147-A177-3AD203B41FA5}">
                          <a16:colId xmlns:a16="http://schemas.microsoft.com/office/drawing/2014/main" val="2396689230"/>
                        </a:ext>
                      </a:extLst>
                    </a:gridCol>
                  </a:tblGrid>
                  <a:tr h="419100">
                    <a:tc>
                      <a:txBody>
                        <a:bodyPr/>
                        <a:lstStyle/>
                        <a:p>
                          <a:endParaRPr lang="en-SE"/>
                        </a:p>
                      </a:txBody>
                      <a:tcPr>
                        <a:blipFill>
                          <a:blip r:embed="rId7"/>
                          <a:stretch>
                            <a:fillRect l="-1176" t="-1449" r="-300000" b="-310145"/>
                          </a:stretch>
                        </a:blipFill>
                      </a:tcPr>
                    </a:tc>
                    <a:tc>
                      <a:txBody>
                        <a:bodyPr/>
                        <a:lstStyle/>
                        <a:p>
                          <a:endParaRPr lang="en-SE"/>
                        </a:p>
                      </a:txBody>
                      <a:tcPr>
                        <a:blipFill>
                          <a:blip r:embed="rId7"/>
                          <a:stretch>
                            <a:fillRect l="-102381" t="-1449" r="-203571" b="-310145"/>
                          </a:stretch>
                        </a:blipFill>
                      </a:tcPr>
                    </a:tc>
                    <a:tc>
                      <a:txBody>
                        <a:bodyPr/>
                        <a:lstStyle/>
                        <a:p>
                          <a:endParaRPr lang="en-SE"/>
                        </a:p>
                      </a:txBody>
                      <a:tcPr>
                        <a:blipFill>
                          <a:blip r:embed="rId7"/>
                          <a:stretch>
                            <a:fillRect l="-200000" t="-1449" r="-101176" b="-310145"/>
                          </a:stretch>
                        </a:blipFill>
                      </a:tcPr>
                    </a:tc>
                    <a:tc>
                      <a:txBody>
                        <a:bodyPr/>
                        <a:lstStyle/>
                        <a:p>
                          <a:endParaRPr lang="en-SE"/>
                        </a:p>
                      </a:txBody>
                      <a:tcPr>
                        <a:blipFill>
                          <a:blip r:embed="rId7"/>
                          <a:stretch>
                            <a:fillRect l="-303571" t="-1449" r="-2381" b="-310145"/>
                          </a:stretch>
                        </a:blipFill>
                      </a:tcPr>
                    </a:tc>
                    <a:extLst>
                      <a:ext uri="{0D108BD9-81ED-4DB2-BD59-A6C34878D82A}">
                        <a16:rowId xmlns:a16="http://schemas.microsoft.com/office/drawing/2014/main" val="2007137283"/>
                      </a:ext>
                    </a:extLst>
                  </a:tr>
                  <a:tr h="419100">
                    <a:tc>
                      <a:txBody>
                        <a:bodyPr/>
                        <a:lstStyle/>
                        <a:p>
                          <a:endParaRPr lang="en-SE"/>
                        </a:p>
                      </a:txBody>
                      <a:tcPr>
                        <a:blipFill>
                          <a:blip r:embed="rId7"/>
                          <a:stretch>
                            <a:fillRect l="-1176" t="-101449" r="-300000" b="-210145"/>
                          </a:stretch>
                        </a:blipFill>
                      </a:tcPr>
                    </a:tc>
                    <a:tc>
                      <a:txBody>
                        <a:bodyPr/>
                        <a:lstStyle/>
                        <a:p>
                          <a:endParaRPr lang="en-SE"/>
                        </a:p>
                      </a:txBody>
                      <a:tcPr>
                        <a:blipFill>
                          <a:blip r:embed="rId7"/>
                          <a:stretch>
                            <a:fillRect l="-102381" t="-101449" r="-203571" b="-210145"/>
                          </a:stretch>
                        </a:blipFill>
                      </a:tcPr>
                    </a:tc>
                    <a:tc>
                      <a:txBody>
                        <a:bodyPr/>
                        <a:lstStyle/>
                        <a:p>
                          <a:endParaRPr lang="en-SE"/>
                        </a:p>
                      </a:txBody>
                      <a:tcPr>
                        <a:blipFill>
                          <a:blip r:embed="rId7"/>
                          <a:stretch>
                            <a:fillRect l="-200000" t="-101449" r="-101176" b="-210145"/>
                          </a:stretch>
                        </a:blipFill>
                      </a:tcPr>
                    </a:tc>
                    <a:tc>
                      <a:txBody>
                        <a:bodyPr/>
                        <a:lstStyle/>
                        <a:p>
                          <a:endParaRPr lang="en-SE"/>
                        </a:p>
                      </a:txBody>
                      <a:tcPr>
                        <a:blipFill>
                          <a:blip r:embed="rId7"/>
                          <a:stretch>
                            <a:fillRect l="-303571" t="-101449" r="-2381" b="-210145"/>
                          </a:stretch>
                        </a:blipFill>
                      </a:tcPr>
                    </a:tc>
                    <a:extLst>
                      <a:ext uri="{0D108BD9-81ED-4DB2-BD59-A6C34878D82A}">
                        <a16:rowId xmlns:a16="http://schemas.microsoft.com/office/drawing/2014/main" val="2412657470"/>
                      </a:ext>
                    </a:extLst>
                  </a:tr>
                  <a:tr h="419100">
                    <a:tc>
                      <a:txBody>
                        <a:bodyPr/>
                        <a:lstStyle/>
                        <a:p>
                          <a:endParaRPr lang="en-SE"/>
                        </a:p>
                      </a:txBody>
                      <a:tcPr>
                        <a:blipFill>
                          <a:blip r:embed="rId7"/>
                          <a:stretch>
                            <a:fillRect l="-1176" t="-201449" r="-300000" b="-110145"/>
                          </a:stretch>
                        </a:blipFill>
                      </a:tcPr>
                    </a:tc>
                    <a:tc>
                      <a:txBody>
                        <a:bodyPr/>
                        <a:lstStyle/>
                        <a:p>
                          <a:endParaRPr lang="en-SE"/>
                        </a:p>
                      </a:txBody>
                      <a:tcPr>
                        <a:blipFill>
                          <a:blip r:embed="rId7"/>
                          <a:stretch>
                            <a:fillRect l="-102381" t="-201449" r="-203571" b="-110145"/>
                          </a:stretch>
                        </a:blipFill>
                      </a:tcPr>
                    </a:tc>
                    <a:tc>
                      <a:txBody>
                        <a:bodyPr/>
                        <a:lstStyle/>
                        <a:p>
                          <a:endParaRPr lang="en-SE"/>
                        </a:p>
                      </a:txBody>
                      <a:tcPr>
                        <a:blipFill>
                          <a:blip r:embed="rId7"/>
                          <a:stretch>
                            <a:fillRect l="-200000" t="-201449" r="-101176" b="-110145"/>
                          </a:stretch>
                        </a:blipFill>
                      </a:tcPr>
                    </a:tc>
                    <a:tc>
                      <a:txBody>
                        <a:bodyPr/>
                        <a:lstStyle/>
                        <a:p>
                          <a:endParaRPr lang="en-SE"/>
                        </a:p>
                      </a:txBody>
                      <a:tcPr>
                        <a:blipFill>
                          <a:blip r:embed="rId7"/>
                          <a:stretch>
                            <a:fillRect l="-303571" t="-201449" r="-2381" b="-110145"/>
                          </a:stretch>
                        </a:blipFill>
                      </a:tcPr>
                    </a:tc>
                    <a:extLst>
                      <a:ext uri="{0D108BD9-81ED-4DB2-BD59-A6C34878D82A}">
                        <a16:rowId xmlns:a16="http://schemas.microsoft.com/office/drawing/2014/main" val="2527372887"/>
                      </a:ext>
                    </a:extLst>
                  </a:tr>
                  <a:tr h="419100">
                    <a:tc>
                      <a:txBody>
                        <a:bodyPr/>
                        <a:lstStyle/>
                        <a:p>
                          <a:endParaRPr lang="en-SE"/>
                        </a:p>
                      </a:txBody>
                      <a:tcPr>
                        <a:blipFill>
                          <a:blip r:embed="rId7"/>
                          <a:stretch>
                            <a:fillRect l="-1176" t="-301449" r="-300000" b="-10145"/>
                          </a:stretch>
                        </a:blipFill>
                      </a:tcPr>
                    </a:tc>
                    <a:tc>
                      <a:txBody>
                        <a:bodyPr/>
                        <a:lstStyle/>
                        <a:p>
                          <a:endParaRPr lang="en-SE"/>
                        </a:p>
                      </a:txBody>
                      <a:tcPr>
                        <a:blipFill>
                          <a:blip r:embed="rId7"/>
                          <a:stretch>
                            <a:fillRect l="-102381" t="-301449" r="-203571" b="-10145"/>
                          </a:stretch>
                        </a:blipFill>
                      </a:tcPr>
                    </a:tc>
                    <a:tc>
                      <a:txBody>
                        <a:bodyPr/>
                        <a:lstStyle/>
                        <a:p>
                          <a:endParaRPr lang="en-SE"/>
                        </a:p>
                      </a:txBody>
                      <a:tcPr>
                        <a:blipFill>
                          <a:blip r:embed="rId7"/>
                          <a:stretch>
                            <a:fillRect l="-200000" t="-301449" r="-101176" b="-10145"/>
                          </a:stretch>
                        </a:blipFill>
                      </a:tcPr>
                    </a:tc>
                    <a:tc>
                      <a:txBody>
                        <a:bodyPr/>
                        <a:lstStyle/>
                        <a:p>
                          <a:pPr algn="ctr"/>
                          <a:r>
                            <a:rPr lang="en-US" dirty="0"/>
                            <a:t>0</a:t>
                          </a:r>
                          <a:endParaRPr lang="en-SE" dirty="0"/>
                        </a:p>
                      </a:txBody>
                      <a:tcPr>
                        <a:solidFill>
                          <a:schemeClr val="bg1">
                            <a:lumMod val="75000"/>
                          </a:schemeClr>
                        </a:solidFill>
                      </a:tcPr>
                    </a:tc>
                    <a:extLst>
                      <a:ext uri="{0D108BD9-81ED-4DB2-BD59-A6C34878D82A}">
                        <a16:rowId xmlns:a16="http://schemas.microsoft.com/office/drawing/2014/main" val="412715158"/>
                      </a:ext>
                    </a:extLst>
                  </a:tr>
                </a:tbl>
              </a:graphicData>
            </a:graphic>
          </p:graphicFrame>
        </mc:Fallback>
      </mc:AlternateContent>
      <p:sp>
        <p:nvSpPr>
          <p:cNvPr id="13" name="TextBox 12">
            <a:extLst>
              <a:ext uri="{FF2B5EF4-FFF2-40B4-BE49-F238E27FC236}">
                <a16:creationId xmlns:a16="http://schemas.microsoft.com/office/drawing/2014/main" id="{9ADAFD6B-3EE1-4DDA-BC10-BAD39A90A3C4}"/>
              </a:ext>
            </a:extLst>
          </p:cNvPr>
          <p:cNvSpPr txBox="1"/>
          <p:nvPr/>
        </p:nvSpPr>
        <p:spPr>
          <a:xfrm>
            <a:off x="762000" y="6183868"/>
            <a:ext cx="723275" cy="369332"/>
          </a:xfrm>
          <a:prstGeom prst="rect">
            <a:avLst/>
          </a:prstGeom>
          <a:noFill/>
        </p:spPr>
        <p:txBody>
          <a:bodyPr wrap="none" rtlCol="0">
            <a:spAutoFit/>
          </a:bodyPr>
          <a:lstStyle/>
          <a:p>
            <a:r>
              <a:rPr lang="en-US" dirty="0"/>
              <a:t>Initial</a:t>
            </a:r>
            <a:endParaRPr lang="en-SE" dirty="0"/>
          </a:p>
        </p:txBody>
      </p:sp>
      <p:sp>
        <p:nvSpPr>
          <p:cNvPr id="14" name="TextBox 13">
            <a:extLst>
              <a:ext uri="{FF2B5EF4-FFF2-40B4-BE49-F238E27FC236}">
                <a16:creationId xmlns:a16="http://schemas.microsoft.com/office/drawing/2014/main" id="{D6AC7B84-3755-460C-994F-84277440537D}"/>
              </a:ext>
            </a:extLst>
          </p:cNvPr>
          <p:cNvSpPr txBox="1"/>
          <p:nvPr/>
        </p:nvSpPr>
        <p:spPr>
          <a:xfrm>
            <a:off x="2605260" y="6183868"/>
            <a:ext cx="1715534" cy="369332"/>
          </a:xfrm>
          <a:prstGeom prst="rect">
            <a:avLst/>
          </a:prstGeom>
          <a:noFill/>
        </p:spPr>
        <p:txBody>
          <a:bodyPr wrap="none" rtlCol="0">
            <a:spAutoFit/>
          </a:bodyPr>
          <a:lstStyle/>
          <a:p>
            <a:r>
              <a:rPr lang="en-US" dirty="0"/>
              <a:t>After 1</a:t>
            </a:r>
            <a:r>
              <a:rPr lang="en-US" baseline="30000" dirty="0"/>
              <a:t>st</a:t>
            </a:r>
            <a:r>
              <a:rPr lang="en-US" dirty="0"/>
              <a:t> sweep</a:t>
            </a:r>
            <a:endParaRPr lang="en-SE" dirty="0"/>
          </a:p>
        </p:txBody>
      </p:sp>
      <p:sp>
        <p:nvSpPr>
          <p:cNvPr id="15" name="TextBox 14">
            <a:extLst>
              <a:ext uri="{FF2B5EF4-FFF2-40B4-BE49-F238E27FC236}">
                <a16:creationId xmlns:a16="http://schemas.microsoft.com/office/drawing/2014/main" id="{FCBB1984-EACF-438A-93EF-029B2E03E47A}"/>
              </a:ext>
            </a:extLst>
          </p:cNvPr>
          <p:cNvSpPr txBox="1"/>
          <p:nvPr/>
        </p:nvSpPr>
        <p:spPr>
          <a:xfrm>
            <a:off x="4823208" y="6183868"/>
            <a:ext cx="1829347" cy="369332"/>
          </a:xfrm>
          <a:prstGeom prst="rect">
            <a:avLst/>
          </a:prstGeom>
          <a:noFill/>
        </p:spPr>
        <p:txBody>
          <a:bodyPr wrap="none" rtlCol="0">
            <a:spAutoFit/>
          </a:bodyPr>
          <a:lstStyle/>
          <a:p>
            <a:r>
              <a:rPr lang="en-US" dirty="0"/>
              <a:t>After 2</a:t>
            </a:r>
            <a:r>
              <a:rPr lang="en-US" baseline="30000" dirty="0"/>
              <a:t>nd</a:t>
            </a:r>
            <a:r>
              <a:rPr lang="en-US" dirty="0"/>
              <a:t> sweep</a:t>
            </a:r>
            <a:endParaRPr lang="en-SE" dirty="0"/>
          </a:p>
        </p:txBody>
      </p:sp>
      <p:sp>
        <p:nvSpPr>
          <p:cNvPr id="16" name="TextBox 15">
            <a:extLst>
              <a:ext uri="{FF2B5EF4-FFF2-40B4-BE49-F238E27FC236}">
                <a16:creationId xmlns:a16="http://schemas.microsoft.com/office/drawing/2014/main" id="{08893069-B3F6-4B21-AFFB-7D54C9AAAC74}"/>
              </a:ext>
            </a:extLst>
          </p:cNvPr>
          <p:cNvSpPr txBox="1"/>
          <p:nvPr/>
        </p:nvSpPr>
        <p:spPr>
          <a:xfrm>
            <a:off x="7203375" y="6183868"/>
            <a:ext cx="1731564" cy="369332"/>
          </a:xfrm>
          <a:prstGeom prst="rect">
            <a:avLst/>
          </a:prstGeom>
          <a:noFill/>
        </p:spPr>
        <p:txBody>
          <a:bodyPr wrap="none" rtlCol="0">
            <a:spAutoFit/>
          </a:bodyPr>
          <a:lstStyle/>
          <a:p>
            <a:r>
              <a:rPr lang="en-US" dirty="0"/>
              <a:t>After 3</a:t>
            </a:r>
            <a:r>
              <a:rPr lang="en-US" baseline="30000" dirty="0"/>
              <a:t>rd</a:t>
            </a:r>
            <a:r>
              <a:rPr lang="en-US" dirty="0"/>
              <a:t> sweep</a:t>
            </a:r>
            <a:endParaRPr lang="en-SE" dirty="0"/>
          </a:p>
        </p:txBody>
      </p:sp>
    </p:spTree>
    <p:extLst>
      <p:ext uri="{BB962C8B-B14F-4D97-AF65-F5344CB8AC3E}">
        <p14:creationId xmlns:p14="http://schemas.microsoft.com/office/powerpoint/2010/main" val="3782838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23153-C315-4CF3-A05A-9EBF6769FCDE}"/>
              </a:ext>
            </a:extLst>
          </p:cNvPr>
          <p:cNvSpPr>
            <a:spLocks noGrp="1"/>
          </p:cNvSpPr>
          <p:nvPr>
            <p:ph type="title"/>
          </p:nvPr>
        </p:nvSpPr>
        <p:spPr>
          <a:xfrm>
            <a:off x="381000" y="0"/>
            <a:ext cx="8229600" cy="868362"/>
          </a:xfrm>
        </p:spPr>
        <p:txBody>
          <a:bodyPr/>
          <a:lstStyle/>
          <a:p>
            <a:r>
              <a:rPr lang="en-US" dirty="0"/>
              <a:t>Iterative Policy Evaluation Results</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2C067C1-C130-4AEA-A0FB-D03CE13B49E5}"/>
                  </a:ext>
                </a:extLst>
              </p:cNvPr>
              <p:cNvSpPr>
                <a:spLocks noGrp="1"/>
              </p:cNvSpPr>
              <p:nvPr>
                <p:ph idx="1"/>
              </p:nvPr>
            </p:nvSpPr>
            <p:spPr>
              <a:xfrm>
                <a:off x="457200" y="887659"/>
                <a:ext cx="8229600" cy="2123328"/>
              </a:xfrm>
            </p:spPr>
            <p:txBody>
              <a:bodyPr>
                <a:normAutofit fontScale="55000" lnSpcReduction="20000"/>
              </a:bodyPr>
              <a:lstStyle/>
              <a:p>
                <a:r>
                  <a:rPr lang="en-US" dirty="0"/>
                  <a:t>Figure 4.1: Convergence of iterative policy evaluation on a small </a:t>
                </a:r>
                <a:r>
                  <a:rPr lang="en-US" dirty="0" err="1"/>
                  <a:t>gridworld</a:t>
                </a:r>
                <a:r>
                  <a:rPr lang="en-US" dirty="0"/>
                  <a:t> with the random policy (all actions equally likely). The left column is the sequence of approximations of the state-value function. The right column is the sequence of greedy policies corresponding to the value function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𝜋</m:t>
                        </m:r>
                      </m:sub>
                    </m:sSub>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oMath>
                </a14:m>
                <a:r>
                  <a:rPr lang="en-US" dirty="0"/>
                  <a:t> estimates.</a:t>
                </a:r>
              </a:p>
              <a:p>
                <a:r>
                  <a:rPr lang="en-US" dirty="0"/>
                  <a:t>Note that we are not updating the policy (always the random policy) across iterations. If you follow the greedy action at the current step, then follow the random policy in the future, then it is better than following the random policy from the current step. </a:t>
                </a:r>
              </a:p>
            </p:txBody>
          </p:sp>
        </mc:Choice>
        <mc:Fallback xmlns="">
          <p:sp>
            <p:nvSpPr>
              <p:cNvPr id="3" name="Content Placeholder 2">
                <a:extLst>
                  <a:ext uri="{FF2B5EF4-FFF2-40B4-BE49-F238E27FC236}">
                    <a16:creationId xmlns:a16="http://schemas.microsoft.com/office/drawing/2014/main" id="{C2C067C1-C130-4AEA-A0FB-D03CE13B49E5}"/>
                  </a:ext>
                </a:extLst>
              </p:cNvPr>
              <p:cNvSpPr>
                <a:spLocks noGrp="1" noRot="1" noChangeAspect="1" noMove="1" noResize="1" noEditPoints="1" noAdjustHandles="1" noChangeArrowheads="1" noChangeShapeType="1" noTextEdit="1"/>
              </p:cNvSpPr>
              <p:nvPr>
                <p:ph idx="1"/>
              </p:nvPr>
            </p:nvSpPr>
            <p:spPr>
              <a:xfrm>
                <a:off x="457200" y="887659"/>
                <a:ext cx="8229600" cy="2123328"/>
              </a:xfrm>
              <a:blipFill>
                <a:blip r:embed="rId3"/>
                <a:stretch>
                  <a:fillRect l="-444" t="-4310" r="-667" b="-4598"/>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43663906-32AF-4120-8C5E-8BBBF44E83F2}"/>
              </a:ext>
            </a:extLst>
          </p:cNvPr>
          <p:cNvSpPr>
            <a:spLocks noGrp="1"/>
          </p:cNvSpPr>
          <p:nvPr>
            <p:ph type="sldNum" sz="quarter" idx="12"/>
          </p:nvPr>
        </p:nvSpPr>
        <p:spPr/>
        <p:txBody>
          <a:bodyPr/>
          <a:lstStyle/>
          <a:p>
            <a:pPr>
              <a:defRPr/>
            </a:pPr>
            <a:fld id="{F57F456A-00AF-44E6-8D70-638C0D0130FF}" type="slidenum">
              <a:rPr lang="en-US" altLang="zh-CN" smtClean="0"/>
              <a:pPr>
                <a:defRPr/>
              </a:pPr>
              <a:t>29</a:t>
            </a:fld>
            <a:endParaRPr lang="en-US" altLang="zh-CN"/>
          </a:p>
        </p:txBody>
      </p:sp>
      <p:pic>
        <p:nvPicPr>
          <p:cNvPr id="5" name="Picture 4">
            <a:extLst>
              <a:ext uri="{FF2B5EF4-FFF2-40B4-BE49-F238E27FC236}">
                <a16:creationId xmlns:a16="http://schemas.microsoft.com/office/drawing/2014/main" id="{5ADE55B3-4D68-44EE-8BF0-F1EB3FC2C524}"/>
              </a:ext>
            </a:extLst>
          </p:cNvPr>
          <p:cNvPicPr>
            <a:picLocks noChangeAspect="1"/>
          </p:cNvPicPr>
          <p:nvPr/>
        </p:nvPicPr>
        <p:blipFill>
          <a:blip r:embed="rId4"/>
          <a:stretch>
            <a:fillRect/>
          </a:stretch>
        </p:blipFill>
        <p:spPr>
          <a:xfrm>
            <a:off x="-31102" y="3048000"/>
            <a:ext cx="4469390" cy="3563329"/>
          </a:xfrm>
          <a:prstGeom prst="rect">
            <a:avLst/>
          </a:prstGeom>
        </p:spPr>
      </p:pic>
      <p:pic>
        <p:nvPicPr>
          <p:cNvPr id="6" name="Picture 5">
            <a:extLst>
              <a:ext uri="{FF2B5EF4-FFF2-40B4-BE49-F238E27FC236}">
                <a16:creationId xmlns:a16="http://schemas.microsoft.com/office/drawing/2014/main" id="{24E9037D-16F2-46D4-8F9F-C961FDAD1D35}"/>
              </a:ext>
            </a:extLst>
          </p:cNvPr>
          <p:cNvPicPr>
            <a:picLocks noChangeAspect="1"/>
          </p:cNvPicPr>
          <p:nvPr/>
        </p:nvPicPr>
        <p:blipFill>
          <a:blip r:embed="rId5"/>
          <a:stretch>
            <a:fillRect/>
          </a:stretch>
        </p:blipFill>
        <p:spPr>
          <a:xfrm>
            <a:off x="4438288" y="3562903"/>
            <a:ext cx="4427838" cy="3048426"/>
          </a:xfrm>
          <a:prstGeom prst="rect">
            <a:avLst/>
          </a:prstGeom>
        </p:spPr>
      </p:pic>
    </p:spTree>
    <p:extLst>
      <p:ext uri="{BB962C8B-B14F-4D97-AF65-F5344CB8AC3E}">
        <p14:creationId xmlns:p14="http://schemas.microsoft.com/office/powerpoint/2010/main" val="152459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822B9-3AA7-4A0B-8BD5-3714DF1F4630}"/>
              </a:ext>
            </a:extLst>
          </p:cNvPr>
          <p:cNvSpPr>
            <a:spLocks noGrp="1"/>
          </p:cNvSpPr>
          <p:nvPr>
            <p:ph type="title"/>
          </p:nvPr>
        </p:nvSpPr>
        <p:spPr>
          <a:xfrm>
            <a:off x="457200" y="23019"/>
            <a:ext cx="8229600" cy="868362"/>
          </a:xfrm>
        </p:spPr>
        <p:txBody>
          <a:bodyPr/>
          <a:lstStyle/>
          <a:p>
            <a:r>
              <a:rPr lang="en-US" dirty="0"/>
              <a:t>Overview of RL Algorithms</a:t>
            </a:r>
            <a:endParaRPr lang="en-SE" dirty="0"/>
          </a:p>
        </p:txBody>
      </p:sp>
      <p:sp>
        <p:nvSpPr>
          <p:cNvPr id="3" name="Content Placeholder 2">
            <a:extLst>
              <a:ext uri="{FF2B5EF4-FFF2-40B4-BE49-F238E27FC236}">
                <a16:creationId xmlns:a16="http://schemas.microsoft.com/office/drawing/2014/main" id="{735FEDD3-5FB9-4CC7-992D-F9BE071E790B}"/>
              </a:ext>
            </a:extLst>
          </p:cNvPr>
          <p:cNvSpPr>
            <a:spLocks noGrp="1"/>
          </p:cNvSpPr>
          <p:nvPr>
            <p:ph idx="1"/>
          </p:nvPr>
        </p:nvSpPr>
        <p:spPr/>
        <p:txBody>
          <a:bodyPr/>
          <a:lstStyle/>
          <a:p>
            <a:endParaRPr lang="en-SE" dirty="0"/>
          </a:p>
        </p:txBody>
      </p:sp>
      <p:sp>
        <p:nvSpPr>
          <p:cNvPr id="4" name="Slide Number Placeholder 3">
            <a:extLst>
              <a:ext uri="{FF2B5EF4-FFF2-40B4-BE49-F238E27FC236}">
                <a16:creationId xmlns:a16="http://schemas.microsoft.com/office/drawing/2014/main" id="{89503507-72F0-4259-A0F7-D653C1FAB899}"/>
              </a:ext>
            </a:extLst>
          </p:cNvPr>
          <p:cNvSpPr>
            <a:spLocks noGrp="1"/>
          </p:cNvSpPr>
          <p:nvPr>
            <p:ph type="sldNum" sz="quarter" idx="12"/>
          </p:nvPr>
        </p:nvSpPr>
        <p:spPr/>
        <p:txBody>
          <a:bodyPr/>
          <a:lstStyle/>
          <a:p>
            <a:pPr>
              <a:defRPr/>
            </a:pPr>
            <a:fld id="{F57F456A-00AF-44E6-8D70-638C0D0130FF}" type="slidenum">
              <a:rPr lang="en-US" altLang="zh-CN" smtClean="0"/>
              <a:pPr>
                <a:defRPr/>
              </a:pPr>
              <a:t>3</a:t>
            </a:fld>
            <a:endParaRPr lang="en-US" altLang="zh-CN"/>
          </a:p>
        </p:txBody>
      </p:sp>
      <p:pic>
        <p:nvPicPr>
          <p:cNvPr id="1026" name="Picture 2">
            <a:extLst>
              <a:ext uri="{FF2B5EF4-FFF2-40B4-BE49-F238E27FC236}">
                <a16:creationId xmlns:a16="http://schemas.microsoft.com/office/drawing/2014/main" id="{8E44673F-5C18-41D2-8B92-5009A88FF7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0358"/>
            <a:ext cx="9144000" cy="46656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4127346-F634-4E1B-BDB9-6351B1CB6C54}"/>
              </a:ext>
            </a:extLst>
          </p:cNvPr>
          <p:cNvPicPr>
            <a:picLocks noChangeAspect="1"/>
          </p:cNvPicPr>
          <p:nvPr/>
        </p:nvPicPr>
        <p:blipFill>
          <a:blip r:embed="rId3"/>
          <a:stretch>
            <a:fillRect/>
          </a:stretch>
        </p:blipFill>
        <p:spPr>
          <a:xfrm>
            <a:off x="0" y="1066801"/>
            <a:ext cx="2998297" cy="2819400"/>
          </a:xfrm>
          <a:prstGeom prst="rect">
            <a:avLst/>
          </a:prstGeom>
        </p:spPr>
      </p:pic>
    </p:spTree>
    <p:extLst>
      <p:ext uri="{BB962C8B-B14F-4D97-AF65-F5344CB8AC3E}">
        <p14:creationId xmlns:p14="http://schemas.microsoft.com/office/powerpoint/2010/main" val="120306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6F021-2E96-44D2-AA7B-7331191589F6}"/>
              </a:ext>
            </a:extLst>
          </p:cNvPr>
          <p:cNvSpPr>
            <a:spLocks noGrp="1"/>
          </p:cNvSpPr>
          <p:nvPr>
            <p:ph type="title"/>
          </p:nvPr>
        </p:nvSpPr>
        <p:spPr/>
        <p:txBody>
          <a:bodyPr/>
          <a:lstStyle/>
          <a:p>
            <a:r>
              <a:rPr lang="en-US" dirty="0"/>
              <a:t>Policy Iteration</a:t>
            </a:r>
            <a:endParaRPr lang="en-SE" dirty="0"/>
          </a:p>
        </p:txBody>
      </p:sp>
      <p:sp>
        <p:nvSpPr>
          <p:cNvPr id="3" name="Content Placeholder 2">
            <a:extLst>
              <a:ext uri="{FF2B5EF4-FFF2-40B4-BE49-F238E27FC236}">
                <a16:creationId xmlns:a16="http://schemas.microsoft.com/office/drawing/2014/main" id="{89788244-E990-4695-B32D-E867D968C547}"/>
              </a:ext>
            </a:extLst>
          </p:cNvPr>
          <p:cNvSpPr>
            <a:spLocks noGrp="1"/>
          </p:cNvSpPr>
          <p:nvPr>
            <p:ph idx="1"/>
          </p:nvPr>
        </p:nvSpPr>
        <p:spPr/>
        <p:txBody>
          <a:bodyPr/>
          <a:lstStyle/>
          <a:p>
            <a:endParaRPr lang="en-SE"/>
          </a:p>
        </p:txBody>
      </p:sp>
      <p:sp>
        <p:nvSpPr>
          <p:cNvPr id="4" name="Slide Number Placeholder 3">
            <a:extLst>
              <a:ext uri="{FF2B5EF4-FFF2-40B4-BE49-F238E27FC236}">
                <a16:creationId xmlns:a16="http://schemas.microsoft.com/office/drawing/2014/main" id="{21FB27CF-66BC-4872-B9DA-43203ECA7C2D}"/>
              </a:ext>
            </a:extLst>
          </p:cNvPr>
          <p:cNvSpPr>
            <a:spLocks noGrp="1"/>
          </p:cNvSpPr>
          <p:nvPr>
            <p:ph type="sldNum" sz="quarter" idx="12"/>
          </p:nvPr>
        </p:nvSpPr>
        <p:spPr/>
        <p:txBody>
          <a:bodyPr/>
          <a:lstStyle/>
          <a:p>
            <a:pPr>
              <a:defRPr/>
            </a:pPr>
            <a:fld id="{F57F456A-00AF-44E6-8D70-638C0D0130FF}" type="slidenum">
              <a:rPr lang="en-US" altLang="zh-CN" smtClean="0"/>
              <a:pPr>
                <a:defRPr/>
              </a:pPr>
              <a:t>30</a:t>
            </a:fld>
            <a:endParaRPr lang="en-US" altLang="zh-CN"/>
          </a:p>
        </p:txBody>
      </p:sp>
      <p:pic>
        <p:nvPicPr>
          <p:cNvPr id="5" name="Picture 4">
            <a:extLst>
              <a:ext uri="{FF2B5EF4-FFF2-40B4-BE49-F238E27FC236}">
                <a16:creationId xmlns:a16="http://schemas.microsoft.com/office/drawing/2014/main" id="{1B36A3A8-7696-4E87-9A14-1A9788380399}"/>
              </a:ext>
            </a:extLst>
          </p:cNvPr>
          <p:cNvPicPr>
            <a:picLocks noChangeAspect="1"/>
          </p:cNvPicPr>
          <p:nvPr/>
        </p:nvPicPr>
        <p:blipFill>
          <a:blip r:embed="rId2"/>
          <a:stretch>
            <a:fillRect/>
          </a:stretch>
        </p:blipFill>
        <p:spPr>
          <a:xfrm>
            <a:off x="447004" y="1166165"/>
            <a:ext cx="8204029" cy="5608345"/>
          </a:xfrm>
          <a:prstGeom prst="rect">
            <a:avLst/>
          </a:prstGeom>
        </p:spPr>
      </p:pic>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4876D5BB-3362-490C-8DC2-AB86E427C2C4}"/>
                  </a:ext>
                </a:extLst>
              </p:cNvPr>
              <p:cNvSpPr/>
              <p:nvPr/>
            </p:nvSpPr>
            <p:spPr>
              <a:xfrm>
                <a:off x="4114800" y="2209800"/>
                <a:ext cx="4419600" cy="141577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1600" dirty="0">
                    <a:solidFill>
                      <a:schemeClr val="tx1"/>
                    </a:solidFill>
                  </a:rPr>
                  <a:t>Repeat until policy converges:</a:t>
                </a:r>
              </a:p>
              <a:p>
                <a:r>
                  <a:rPr lang="en-US" sz="1400" dirty="0">
                    <a:solidFill>
                      <a:schemeClr val="tx1"/>
                    </a:solidFill>
                  </a:rPr>
                  <a:t>Policy Evaluation: Estimate state value function </a:t>
                </a:r>
                <a14:m>
                  <m:oMath xmlns:m="http://schemas.openxmlformats.org/officeDocument/2006/math">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𝑣</m:t>
                        </m:r>
                      </m:e>
                      <m:sub>
                        <m:r>
                          <a:rPr lang="en-US" sz="1400" i="1">
                            <a:solidFill>
                              <a:schemeClr val="tx1"/>
                            </a:solidFill>
                            <a:latin typeface="Cambria Math" panose="02040503050406030204" pitchFamily="18" charset="0"/>
                          </a:rPr>
                          <m:t>𝜋</m:t>
                        </m:r>
                      </m:sub>
                    </m:sSub>
                  </m:oMath>
                </a14:m>
                <a:r>
                  <a:rPr lang="en-US" sz="1400" dirty="0">
                    <a:solidFill>
                      <a:schemeClr val="tx1"/>
                    </a:solidFill>
                  </a:rPr>
                  <a:t> for some fixed policy </a:t>
                </a:r>
                <a14:m>
                  <m:oMath xmlns:m="http://schemas.openxmlformats.org/officeDocument/2006/math">
                    <m:r>
                      <a:rPr lang="en-US" sz="1400" i="1">
                        <a:solidFill>
                          <a:schemeClr val="tx1"/>
                        </a:solidFill>
                        <a:latin typeface="Cambria Math" panose="02040503050406030204" pitchFamily="18" charset="0"/>
                      </a:rPr>
                      <m:t>𝜋</m:t>
                    </m:r>
                  </m:oMath>
                </a14:m>
                <a:r>
                  <a:rPr lang="en-US" sz="1400" dirty="0">
                    <a:solidFill>
                      <a:schemeClr val="tx1"/>
                    </a:solidFill>
                  </a:rPr>
                  <a:t> with Iterative Policy Evaluation (or solving linear equations).</a:t>
                </a:r>
              </a:p>
              <a:p>
                <a:r>
                  <a:rPr lang="en-US" sz="1400" dirty="0">
                    <a:solidFill>
                      <a:schemeClr val="tx1"/>
                    </a:solidFill>
                  </a:rPr>
                  <a:t>Policy Improvement: generate new policy based on the newly estimated </a:t>
                </a:r>
                <a14:m>
                  <m:oMath xmlns:m="http://schemas.openxmlformats.org/officeDocument/2006/math">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𝑣</m:t>
                        </m:r>
                      </m:e>
                      <m:sub>
                        <m:r>
                          <a:rPr lang="en-US" sz="1400" i="1">
                            <a:solidFill>
                              <a:schemeClr val="tx1"/>
                            </a:solidFill>
                            <a:latin typeface="Cambria Math" panose="02040503050406030204" pitchFamily="18" charset="0"/>
                          </a:rPr>
                          <m:t>𝜋</m:t>
                        </m:r>
                      </m:sub>
                    </m:sSub>
                  </m:oMath>
                </a14:m>
                <a:r>
                  <a:rPr lang="en-US" sz="1400" dirty="0">
                    <a:solidFill>
                      <a:schemeClr val="tx1"/>
                    </a:solidFill>
                  </a:rPr>
                  <a:t>: </a:t>
                </a:r>
                <a14:m>
                  <m:oMath xmlns:m="http://schemas.openxmlformats.org/officeDocument/2006/math">
                    <m:r>
                      <a:rPr lang="en-US" sz="1400" b="0" i="1" smtClean="0">
                        <a:solidFill>
                          <a:schemeClr val="tx1"/>
                        </a:solidFill>
                        <a:latin typeface="Cambria Math" panose="02040503050406030204" pitchFamily="18" charset="0"/>
                      </a:rPr>
                      <m:t>𝜋</m:t>
                    </m:r>
                    <m:r>
                      <a:rPr lang="en-US" sz="1400" i="1">
                        <a:solidFill>
                          <a:schemeClr val="tx1"/>
                        </a:solidFill>
                        <a:latin typeface="Cambria Math" panose="02040503050406030204" pitchFamily="18" charset="0"/>
                      </a:rPr>
                      <m:t>=</m:t>
                    </m:r>
                    <m:r>
                      <m:rPr>
                        <m:sty m:val="p"/>
                      </m:rPr>
                      <a:rPr lang="en-US" sz="1400">
                        <a:solidFill>
                          <a:schemeClr val="tx1"/>
                        </a:solidFill>
                        <a:latin typeface="Cambria Math" panose="02040503050406030204" pitchFamily="18" charset="0"/>
                      </a:rPr>
                      <m:t>greedy</m:t>
                    </m:r>
                    <m:r>
                      <a:rPr lang="en-US" sz="1400" i="1">
                        <a:solidFill>
                          <a:schemeClr val="tx1"/>
                        </a:solidFill>
                        <a:latin typeface="Cambria Math" panose="02040503050406030204" pitchFamily="18" charset="0"/>
                      </a:rPr>
                      <m:t>(</m:t>
                    </m:r>
                    <m:sSub>
                      <m:sSubPr>
                        <m:ctrlPr>
                          <a:rPr lang="en-US" sz="1400" i="1">
                            <a:solidFill>
                              <a:schemeClr val="tx1"/>
                            </a:solidFill>
                            <a:latin typeface="Cambria Math" panose="02040503050406030204" pitchFamily="18" charset="0"/>
                          </a:rPr>
                        </m:ctrlPr>
                      </m:sSubPr>
                      <m:e>
                        <m:r>
                          <a:rPr lang="en-US" sz="1400" i="1">
                            <a:solidFill>
                              <a:schemeClr val="tx1"/>
                            </a:solidFill>
                            <a:latin typeface="Cambria Math" panose="02040503050406030204" pitchFamily="18" charset="0"/>
                          </a:rPr>
                          <m:t>𝑣</m:t>
                        </m:r>
                      </m:e>
                      <m:sub>
                        <m:r>
                          <a:rPr lang="en-US" sz="1400" i="1">
                            <a:solidFill>
                              <a:schemeClr val="tx1"/>
                            </a:solidFill>
                            <a:latin typeface="Cambria Math" panose="02040503050406030204" pitchFamily="18" charset="0"/>
                          </a:rPr>
                          <m:t>𝜋</m:t>
                        </m:r>
                      </m:sub>
                    </m:sSub>
                    <m:r>
                      <a:rPr lang="en-US" sz="1400" i="1">
                        <a:solidFill>
                          <a:schemeClr val="tx1"/>
                        </a:solidFill>
                        <a:latin typeface="Cambria Math" panose="02040503050406030204" pitchFamily="18" charset="0"/>
                      </a:rPr>
                      <m:t>)</m:t>
                    </m:r>
                  </m:oMath>
                </a14:m>
                <a:r>
                  <a:rPr lang="en-US" sz="1400" dirty="0">
                    <a:solidFill>
                      <a:schemeClr val="tx1"/>
                    </a:solidFill>
                  </a:rPr>
                  <a:t>.</a:t>
                </a:r>
              </a:p>
            </p:txBody>
          </p:sp>
        </mc:Choice>
        <mc:Fallback xmlns="">
          <p:sp>
            <p:nvSpPr>
              <p:cNvPr id="6" name="Rectangle 5">
                <a:extLst>
                  <a:ext uri="{FF2B5EF4-FFF2-40B4-BE49-F238E27FC236}">
                    <a16:creationId xmlns:a16="http://schemas.microsoft.com/office/drawing/2014/main" id="{4876D5BB-3362-490C-8DC2-AB86E427C2C4}"/>
                  </a:ext>
                </a:extLst>
              </p:cNvPr>
              <p:cNvSpPr>
                <a:spLocks noRot="1" noChangeAspect="1" noMove="1" noResize="1" noEditPoints="1" noAdjustHandles="1" noChangeArrowheads="1" noChangeShapeType="1" noTextEdit="1"/>
              </p:cNvSpPr>
              <p:nvPr/>
            </p:nvSpPr>
            <p:spPr>
              <a:xfrm>
                <a:off x="4114800" y="2209800"/>
                <a:ext cx="4419600" cy="1415772"/>
              </a:xfrm>
              <a:prstGeom prst="rect">
                <a:avLst/>
              </a:prstGeom>
              <a:blipFill>
                <a:blip r:embed="rId3"/>
                <a:stretch>
                  <a:fillRect/>
                </a:stretch>
              </a:blipFill>
            </p:spPr>
            <p:txBody>
              <a:bodyPr/>
              <a:lstStyle/>
              <a:p>
                <a:r>
                  <a:rPr lang="en-SE">
                    <a:noFill/>
                  </a:rPr>
                  <a:t> </a:t>
                </a:r>
              </a:p>
            </p:txBody>
          </p:sp>
        </mc:Fallback>
      </mc:AlternateContent>
      <p:sp>
        <p:nvSpPr>
          <p:cNvPr id="8" name="Rectangle 7">
            <a:extLst>
              <a:ext uri="{FF2B5EF4-FFF2-40B4-BE49-F238E27FC236}">
                <a16:creationId xmlns:a16="http://schemas.microsoft.com/office/drawing/2014/main" id="{64EB695E-31D4-4F07-9BA4-CEBB3DA6C175}"/>
              </a:ext>
            </a:extLst>
          </p:cNvPr>
          <p:cNvSpPr/>
          <p:nvPr/>
        </p:nvSpPr>
        <p:spPr bwMode="auto">
          <a:xfrm>
            <a:off x="76200" y="121298"/>
            <a:ext cx="1524000" cy="488302"/>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C00000"/>
                </a:solidFill>
                <a:effectLst/>
                <a:latin typeface="Arial" charset="0"/>
              </a:rPr>
              <a:t>Important</a:t>
            </a:r>
            <a:endParaRPr kumimoji="0" lang="en-SE" sz="2400" b="0" i="0" u="none" strike="noStrike" cap="none" normalizeH="0" baseline="0" dirty="0">
              <a:ln>
                <a:noFill/>
              </a:ln>
              <a:solidFill>
                <a:srgbClr val="C00000"/>
              </a:solidFill>
              <a:effectLst/>
              <a:latin typeface="Arial" charset="0"/>
            </a:endParaRPr>
          </a:p>
        </p:txBody>
      </p:sp>
      <p:pic>
        <p:nvPicPr>
          <p:cNvPr id="9" name="Picture 8">
            <a:extLst>
              <a:ext uri="{FF2B5EF4-FFF2-40B4-BE49-F238E27FC236}">
                <a16:creationId xmlns:a16="http://schemas.microsoft.com/office/drawing/2014/main" id="{AE881C5B-91C4-4B00-B140-196CDA854B43}"/>
              </a:ext>
            </a:extLst>
          </p:cNvPr>
          <p:cNvPicPr>
            <a:picLocks noChangeAspect="1"/>
          </p:cNvPicPr>
          <p:nvPr/>
        </p:nvPicPr>
        <p:blipFill>
          <a:blip r:embed="rId4"/>
          <a:stretch>
            <a:fillRect/>
          </a:stretch>
        </p:blipFill>
        <p:spPr>
          <a:xfrm>
            <a:off x="5701862" y="4547855"/>
            <a:ext cx="2832538" cy="1486550"/>
          </a:xfrm>
          <a:prstGeom prst="rect">
            <a:avLst/>
          </a:prstGeom>
        </p:spPr>
      </p:pic>
    </p:spTree>
    <p:extLst>
      <p:ext uri="{BB962C8B-B14F-4D97-AF65-F5344CB8AC3E}">
        <p14:creationId xmlns:p14="http://schemas.microsoft.com/office/powerpoint/2010/main" val="3582653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201ED-AB96-48F3-9502-173CE8ABC382}"/>
              </a:ext>
            </a:extLst>
          </p:cNvPr>
          <p:cNvSpPr>
            <a:spLocks noGrp="1"/>
          </p:cNvSpPr>
          <p:nvPr>
            <p:ph type="title"/>
          </p:nvPr>
        </p:nvSpPr>
        <p:spPr/>
        <p:txBody>
          <a:bodyPr/>
          <a:lstStyle/>
          <a:p>
            <a:r>
              <a:rPr lang="en-US" dirty="0"/>
              <a:t>Policy Iteration Illustration</a:t>
            </a:r>
            <a:endParaRPr lang="en-SE" dirty="0"/>
          </a:p>
        </p:txBody>
      </p:sp>
      <p:sp>
        <p:nvSpPr>
          <p:cNvPr id="3" name="Content Placeholder 2">
            <a:extLst>
              <a:ext uri="{FF2B5EF4-FFF2-40B4-BE49-F238E27FC236}">
                <a16:creationId xmlns:a16="http://schemas.microsoft.com/office/drawing/2014/main" id="{7E6D42D7-A082-4A5B-BE28-B489F5EF514E}"/>
              </a:ext>
            </a:extLst>
          </p:cNvPr>
          <p:cNvSpPr>
            <a:spLocks noGrp="1"/>
          </p:cNvSpPr>
          <p:nvPr>
            <p:ph idx="1"/>
          </p:nvPr>
        </p:nvSpPr>
        <p:spPr/>
        <p:txBody>
          <a:bodyPr/>
          <a:lstStyle/>
          <a:p>
            <a:endParaRPr lang="en-SE"/>
          </a:p>
        </p:txBody>
      </p:sp>
      <p:sp>
        <p:nvSpPr>
          <p:cNvPr id="4" name="Slide Number Placeholder 3">
            <a:extLst>
              <a:ext uri="{FF2B5EF4-FFF2-40B4-BE49-F238E27FC236}">
                <a16:creationId xmlns:a16="http://schemas.microsoft.com/office/drawing/2014/main" id="{49396BC4-E63C-47F4-9B40-17BA7F152522}"/>
              </a:ext>
            </a:extLst>
          </p:cNvPr>
          <p:cNvSpPr>
            <a:spLocks noGrp="1"/>
          </p:cNvSpPr>
          <p:nvPr>
            <p:ph type="sldNum" sz="quarter" idx="12"/>
          </p:nvPr>
        </p:nvSpPr>
        <p:spPr/>
        <p:txBody>
          <a:bodyPr/>
          <a:lstStyle/>
          <a:p>
            <a:pPr>
              <a:defRPr/>
            </a:pPr>
            <a:fld id="{F57F456A-00AF-44E6-8D70-638C0D0130FF}" type="slidenum">
              <a:rPr lang="en-US" altLang="zh-CN" smtClean="0"/>
              <a:pPr>
                <a:defRPr/>
              </a:pPr>
              <a:t>31</a:t>
            </a:fld>
            <a:endParaRPr lang="en-US" altLang="zh-CN"/>
          </a:p>
        </p:txBody>
      </p:sp>
      <p:pic>
        <p:nvPicPr>
          <p:cNvPr id="5" name="Picture 4">
            <a:extLst>
              <a:ext uri="{FF2B5EF4-FFF2-40B4-BE49-F238E27FC236}">
                <a16:creationId xmlns:a16="http://schemas.microsoft.com/office/drawing/2014/main" id="{498D2E46-BBD7-4D78-8C46-F486FEC1F5E8}"/>
              </a:ext>
            </a:extLst>
          </p:cNvPr>
          <p:cNvPicPr>
            <a:picLocks noChangeAspect="1"/>
          </p:cNvPicPr>
          <p:nvPr/>
        </p:nvPicPr>
        <p:blipFill>
          <a:blip r:embed="rId2"/>
          <a:stretch>
            <a:fillRect/>
          </a:stretch>
        </p:blipFill>
        <p:spPr>
          <a:xfrm>
            <a:off x="609600" y="1295400"/>
            <a:ext cx="3276600" cy="5362825"/>
          </a:xfrm>
          <a:prstGeom prst="rect">
            <a:avLst/>
          </a:prstGeom>
        </p:spPr>
      </p:pic>
      <p:pic>
        <p:nvPicPr>
          <p:cNvPr id="6" name="Picture 5">
            <a:extLst>
              <a:ext uri="{FF2B5EF4-FFF2-40B4-BE49-F238E27FC236}">
                <a16:creationId xmlns:a16="http://schemas.microsoft.com/office/drawing/2014/main" id="{B85C447A-F0E1-4881-A1A5-9C694E932B4E}"/>
              </a:ext>
            </a:extLst>
          </p:cNvPr>
          <p:cNvPicPr>
            <a:picLocks noChangeAspect="1"/>
          </p:cNvPicPr>
          <p:nvPr/>
        </p:nvPicPr>
        <p:blipFill>
          <a:blip r:embed="rId3"/>
          <a:stretch>
            <a:fillRect/>
          </a:stretch>
        </p:blipFill>
        <p:spPr>
          <a:xfrm>
            <a:off x="3962400" y="2563073"/>
            <a:ext cx="5044966" cy="2827478"/>
          </a:xfrm>
          <a:prstGeom prst="rect">
            <a:avLst/>
          </a:prstGeom>
        </p:spPr>
      </p:pic>
    </p:spTree>
    <p:extLst>
      <p:ext uri="{BB962C8B-B14F-4D97-AF65-F5344CB8AC3E}">
        <p14:creationId xmlns:p14="http://schemas.microsoft.com/office/powerpoint/2010/main" val="4180194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ABD59-EC8A-4A5A-8BB8-5F13AF5CCC94}"/>
              </a:ext>
            </a:extLst>
          </p:cNvPr>
          <p:cNvSpPr>
            <a:spLocks noGrp="1"/>
          </p:cNvSpPr>
          <p:nvPr>
            <p:ph type="title"/>
          </p:nvPr>
        </p:nvSpPr>
        <p:spPr/>
        <p:txBody>
          <a:bodyPr/>
          <a:lstStyle/>
          <a:p>
            <a:r>
              <a:rPr lang="en-US" dirty="0"/>
              <a:t>Policy Iteration Example</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E1B8DE8-55DB-459D-8F38-8164E3BC7790}"/>
                  </a:ext>
                </a:extLst>
              </p:cNvPr>
              <p:cNvSpPr>
                <a:spLocks noGrp="1"/>
              </p:cNvSpPr>
              <p:nvPr>
                <p:ph idx="1"/>
              </p:nvPr>
            </p:nvSpPr>
            <p:spPr>
              <a:xfrm>
                <a:off x="457200" y="1143000"/>
                <a:ext cx="8229600" cy="1970888"/>
              </a:xfrm>
            </p:spPr>
            <p:txBody>
              <a:bodyPr>
                <a:normAutofit fontScale="85000" lnSpcReduction="20000"/>
              </a:bodyPr>
              <a:lstStyle/>
              <a:p>
                <a:r>
                  <a:rPr lang="en-US" dirty="0"/>
                  <a:t>An episodic MDP with terminal states with </a:t>
                </a:r>
                <a14:m>
                  <m:oMath xmlns:m="http://schemas.openxmlformats.org/officeDocument/2006/math">
                    <m:r>
                      <a:rPr lang="en-US" i="1">
                        <a:latin typeface="Cambria Math" panose="02040503050406030204" pitchFamily="18" charset="0"/>
                      </a:rPr>
                      <m:t>𝑣</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=0</m:t>
                    </m:r>
                  </m:oMath>
                </a14:m>
                <a:r>
                  <a:rPr lang="en-US" dirty="0"/>
                  <a:t> located in the top left corner. Blue states are bad states with large negative reward. </a:t>
                </a:r>
              </a:p>
              <a:p>
                <a:r>
                  <a:rPr lang="en-US" dirty="0"/>
                  <a:t>Start with uniform random policy.</a:t>
                </a:r>
              </a:p>
              <a:p>
                <a:r>
                  <a:rPr lang="en-US" dirty="0"/>
                  <a:t>Initialize </a:t>
                </a:r>
                <a14:m>
                  <m:oMath xmlns:m="http://schemas.openxmlformats.org/officeDocument/2006/math">
                    <m:r>
                      <a:rPr lang="en-US" i="1">
                        <a:latin typeface="Cambria Math" panose="02040503050406030204" pitchFamily="18" charset="0"/>
                      </a:rPr>
                      <m:t>𝑣</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=0</m:t>
                    </m:r>
                  </m:oMath>
                </a14:m>
                <a:r>
                  <a:rPr lang="en-US" dirty="0"/>
                  <a:t> for all </a:t>
                </a:r>
                <a14:m>
                  <m:oMath xmlns:m="http://schemas.openxmlformats.org/officeDocument/2006/math">
                    <m:r>
                      <a:rPr lang="en-US" i="1">
                        <a:latin typeface="Cambria Math" panose="02040503050406030204" pitchFamily="18" charset="0"/>
                      </a:rPr>
                      <m:t>𝑠</m:t>
                    </m:r>
                  </m:oMath>
                </a14:m>
                <a:r>
                  <a:rPr lang="en-US" dirty="0"/>
                  <a:t>.</a:t>
                </a:r>
                <a:endParaRPr lang="en-SE" dirty="0"/>
              </a:p>
              <a:p>
                <a:endParaRPr lang="en-SE" dirty="0"/>
              </a:p>
            </p:txBody>
          </p:sp>
        </mc:Choice>
        <mc:Fallback xmlns="">
          <p:sp>
            <p:nvSpPr>
              <p:cNvPr id="3" name="Content Placeholder 2">
                <a:extLst>
                  <a:ext uri="{FF2B5EF4-FFF2-40B4-BE49-F238E27FC236}">
                    <a16:creationId xmlns:a16="http://schemas.microsoft.com/office/drawing/2014/main" id="{2E1B8DE8-55DB-459D-8F38-8164E3BC7790}"/>
                  </a:ext>
                </a:extLst>
              </p:cNvPr>
              <p:cNvSpPr>
                <a:spLocks noGrp="1" noRot="1" noChangeAspect="1" noMove="1" noResize="1" noEditPoints="1" noAdjustHandles="1" noChangeArrowheads="1" noChangeShapeType="1" noTextEdit="1"/>
              </p:cNvSpPr>
              <p:nvPr>
                <p:ph idx="1"/>
              </p:nvPr>
            </p:nvSpPr>
            <p:spPr>
              <a:xfrm>
                <a:off x="457200" y="1143000"/>
                <a:ext cx="8229600" cy="1970888"/>
              </a:xfrm>
              <a:blipFill>
                <a:blip r:embed="rId2"/>
                <a:stretch>
                  <a:fillRect l="-1259" t="-7121" r="-2000" b="-4644"/>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B41A0725-E60B-4D2F-96CA-F68B301D2D3F}"/>
              </a:ext>
            </a:extLst>
          </p:cNvPr>
          <p:cNvSpPr>
            <a:spLocks noGrp="1"/>
          </p:cNvSpPr>
          <p:nvPr>
            <p:ph type="sldNum" sz="quarter" idx="12"/>
          </p:nvPr>
        </p:nvSpPr>
        <p:spPr/>
        <p:txBody>
          <a:bodyPr/>
          <a:lstStyle/>
          <a:p>
            <a:pPr>
              <a:defRPr/>
            </a:pPr>
            <a:fld id="{F57F456A-00AF-44E6-8D70-638C0D0130FF}" type="slidenum">
              <a:rPr lang="en-US" altLang="zh-CN" smtClean="0"/>
              <a:pPr>
                <a:defRPr/>
              </a:pPr>
              <a:t>32</a:t>
            </a:fld>
            <a:endParaRPr lang="en-US" altLang="zh-CN"/>
          </a:p>
        </p:txBody>
      </p:sp>
      <p:pic>
        <p:nvPicPr>
          <p:cNvPr id="5" name="Picture 4">
            <a:extLst>
              <a:ext uri="{FF2B5EF4-FFF2-40B4-BE49-F238E27FC236}">
                <a16:creationId xmlns:a16="http://schemas.microsoft.com/office/drawing/2014/main" id="{C789D4A5-832C-469B-80C7-C3306D7A7F63}"/>
              </a:ext>
            </a:extLst>
          </p:cNvPr>
          <p:cNvPicPr>
            <a:picLocks noChangeAspect="1"/>
          </p:cNvPicPr>
          <p:nvPr/>
        </p:nvPicPr>
        <p:blipFill>
          <a:blip r:embed="rId3"/>
          <a:stretch>
            <a:fillRect/>
          </a:stretch>
        </p:blipFill>
        <p:spPr>
          <a:xfrm>
            <a:off x="4956" y="3635909"/>
            <a:ext cx="5413607" cy="2658318"/>
          </a:xfrm>
          <a:prstGeom prst="rect">
            <a:avLst/>
          </a:prstGeom>
        </p:spPr>
      </p:pic>
      <p:pic>
        <p:nvPicPr>
          <p:cNvPr id="6" name="Picture 5">
            <a:extLst>
              <a:ext uri="{FF2B5EF4-FFF2-40B4-BE49-F238E27FC236}">
                <a16:creationId xmlns:a16="http://schemas.microsoft.com/office/drawing/2014/main" id="{296AD985-5A5E-475C-A35A-4BBA114E3064}"/>
              </a:ext>
            </a:extLst>
          </p:cNvPr>
          <p:cNvPicPr>
            <a:picLocks noChangeAspect="1"/>
          </p:cNvPicPr>
          <p:nvPr/>
        </p:nvPicPr>
        <p:blipFill>
          <a:blip r:embed="rId4"/>
          <a:stretch>
            <a:fillRect/>
          </a:stretch>
        </p:blipFill>
        <p:spPr>
          <a:xfrm>
            <a:off x="5486400" y="3113888"/>
            <a:ext cx="3381900" cy="3416147"/>
          </a:xfrm>
          <a:prstGeom prst="rect">
            <a:avLst/>
          </a:prstGeom>
        </p:spPr>
      </p:pic>
    </p:spTree>
    <p:extLst>
      <p:ext uri="{BB962C8B-B14F-4D97-AF65-F5344CB8AC3E}">
        <p14:creationId xmlns:p14="http://schemas.microsoft.com/office/powerpoint/2010/main" val="3894364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228ED-7540-4AFC-B0CE-5F0FE5BBB3DF}"/>
              </a:ext>
            </a:extLst>
          </p:cNvPr>
          <p:cNvSpPr>
            <a:spLocks noGrp="1"/>
          </p:cNvSpPr>
          <p:nvPr>
            <p:ph type="title"/>
          </p:nvPr>
        </p:nvSpPr>
        <p:spPr/>
        <p:txBody>
          <a:bodyPr/>
          <a:lstStyle/>
          <a:p>
            <a:endParaRPr lang="en-SE"/>
          </a:p>
        </p:txBody>
      </p:sp>
      <p:sp>
        <p:nvSpPr>
          <p:cNvPr id="4" name="Slide Number Placeholder 3">
            <a:extLst>
              <a:ext uri="{FF2B5EF4-FFF2-40B4-BE49-F238E27FC236}">
                <a16:creationId xmlns:a16="http://schemas.microsoft.com/office/drawing/2014/main" id="{E14CF89B-A70E-4300-A745-C23EDA2774DE}"/>
              </a:ext>
            </a:extLst>
          </p:cNvPr>
          <p:cNvSpPr>
            <a:spLocks noGrp="1"/>
          </p:cNvSpPr>
          <p:nvPr>
            <p:ph type="sldNum" sz="quarter" idx="12"/>
          </p:nvPr>
        </p:nvSpPr>
        <p:spPr/>
        <p:txBody>
          <a:bodyPr/>
          <a:lstStyle/>
          <a:p>
            <a:pPr>
              <a:defRPr/>
            </a:pPr>
            <a:fld id="{F57F456A-00AF-44E6-8D70-638C0D0130FF}" type="slidenum">
              <a:rPr lang="en-US" altLang="zh-CN" smtClean="0"/>
              <a:pPr>
                <a:defRPr/>
              </a:pPr>
              <a:t>33</a:t>
            </a:fld>
            <a:endParaRPr lang="en-US" altLang="zh-CN"/>
          </a:p>
        </p:txBody>
      </p:sp>
      <p:pic>
        <p:nvPicPr>
          <p:cNvPr id="9" name="Picture 8">
            <a:extLst>
              <a:ext uri="{FF2B5EF4-FFF2-40B4-BE49-F238E27FC236}">
                <a16:creationId xmlns:a16="http://schemas.microsoft.com/office/drawing/2014/main" id="{4A9685EB-FD5C-4E16-8DDA-5C5F4AB1EBA8}"/>
              </a:ext>
            </a:extLst>
          </p:cNvPr>
          <p:cNvPicPr>
            <a:picLocks noChangeAspect="1"/>
          </p:cNvPicPr>
          <p:nvPr/>
        </p:nvPicPr>
        <p:blipFill>
          <a:blip r:embed="rId2"/>
          <a:stretch>
            <a:fillRect/>
          </a:stretch>
        </p:blipFill>
        <p:spPr>
          <a:xfrm>
            <a:off x="17106" y="92818"/>
            <a:ext cx="4527865" cy="2634030"/>
          </a:xfrm>
          <a:prstGeom prst="rect">
            <a:avLst/>
          </a:prstGeom>
        </p:spPr>
      </p:pic>
      <p:pic>
        <p:nvPicPr>
          <p:cNvPr id="10" name="Picture 9">
            <a:extLst>
              <a:ext uri="{FF2B5EF4-FFF2-40B4-BE49-F238E27FC236}">
                <a16:creationId xmlns:a16="http://schemas.microsoft.com/office/drawing/2014/main" id="{9D8E38E5-576F-4DAF-95CE-F3B094FC911C}"/>
              </a:ext>
            </a:extLst>
          </p:cNvPr>
          <p:cNvPicPr>
            <a:picLocks noChangeAspect="1"/>
          </p:cNvPicPr>
          <p:nvPr/>
        </p:nvPicPr>
        <p:blipFill>
          <a:blip r:embed="rId3"/>
          <a:stretch>
            <a:fillRect/>
          </a:stretch>
        </p:blipFill>
        <p:spPr>
          <a:xfrm>
            <a:off x="4544332" y="55047"/>
            <a:ext cx="4507859" cy="2640698"/>
          </a:xfrm>
          <a:prstGeom prst="rect">
            <a:avLst/>
          </a:prstGeom>
        </p:spPr>
      </p:pic>
      <p:pic>
        <p:nvPicPr>
          <p:cNvPr id="11" name="Picture 10">
            <a:extLst>
              <a:ext uri="{FF2B5EF4-FFF2-40B4-BE49-F238E27FC236}">
                <a16:creationId xmlns:a16="http://schemas.microsoft.com/office/drawing/2014/main" id="{A6AB78F0-1F08-4203-AC80-8EB7DF2E6666}"/>
              </a:ext>
            </a:extLst>
          </p:cNvPr>
          <p:cNvPicPr>
            <a:picLocks noChangeAspect="1"/>
          </p:cNvPicPr>
          <p:nvPr/>
        </p:nvPicPr>
        <p:blipFill>
          <a:blip r:embed="rId4"/>
          <a:stretch>
            <a:fillRect/>
          </a:stretch>
        </p:blipFill>
        <p:spPr>
          <a:xfrm>
            <a:off x="50449" y="3352800"/>
            <a:ext cx="4494522" cy="2647367"/>
          </a:xfrm>
          <a:prstGeom prst="rect">
            <a:avLst/>
          </a:prstGeom>
        </p:spPr>
      </p:pic>
      <p:pic>
        <p:nvPicPr>
          <p:cNvPr id="12" name="Picture 11">
            <a:extLst>
              <a:ext uri="{FF2B5EF4-FFF2-40B4-BE49-F238E27FC236}">
                <a16:creationId xmlns:a16="http://schemas.microsoft.com/office/drawing/2014/main" id="{381AC37F-10E6-4CFC-86D3-CA6879966A42}"/>
              </a:ext>
            </a:extLst>
          </p:cNvPr>
          <p:cNvPicPr>
            <a:picLocks noChangeAspect="1"/>
          </p:cNvPicPr>
          <p:nvPr/>
        </p:nvPicPr>
        <p:blipFill>
          <a:blip r:embed="rId5"/>
          <a:stretch>
            <a:fillRect/>
          </a:stretch>
        </p:blipFill>
        <p:spPr>
          <a:xfrm>
            <a:off x="4551001" y="3352800"/>
            <a:ext cx="4501190" cy="2647367"/>
          </a:xfrm>
          <a:prstGeom prst="rect">
            <a:avLst/>
          </a:prstGeom>
        </p:spPr>
      </p:pic>
      <p:sp>
        <p:nvSpPr>
          <p:cNvPr id="13" name="TextBox 12">
            <a:extLst>
              <a:ext uri="{FF2B5EF4-FFF2-40B4-BE49-F238E27FC236}">
                <a16:creationId xmlns:a16="http://schemas.microsoft.com/office/drawing/2014/main" id="{651C3055-3F1C-4461-9FAE-9E920B093866}"/>
              </a:ext>
            </a:extLst>
          </p:cNvPr>
          <p:cNvSpPr txBox="1"/>
          <p:nvPr/>
        </p:nvSpPr>
        <p:spPr>
          <a:xfrm>
            <a:off x="478971" y="2756823"/>
            <a:ext cx="7445829" cy="646331"/>
          </a:xfrm>
          <a:prstGeom prst="rect">
            <a:avLst/>
          </a:prstGeom>
          <a:noFill/>
        </p:spPr>
        <p:txBody>
          <a:bodyPr wrap="square" rtlCol="0">
            <a:spAutoFit/>
          </a:bodyPr>
          <a:lstStyle/>
          <a:p>
            <a:r>
              <a:rPr lang="en-US" dirty="0"/>
              <a:t>After 1</a:t>
            </a:r>
            <a:r>
              <a:rPr lang="en-US" baseline="30000" dirty="0"/>
              <a:t>st</a:t>
            </a:r>
            <a:r>
              <a:rPr lang="en-US" dirty="0"/>
              <a:t> sweep of PE+PI. Most state’s policies are not good since they go towards blue states (darker colors denote low-value states).</a:t>
            </a:r>
            <a:endParaRPr lang="en-SE" dirty="0"/>
          </a:p>
        </p:txBody>
      </p:sp>
      <p:sp>
        <p:nvSpPr>
          <p:cNvPr id="14" name="TextBox 13">
            <a:extLst>
              <a:ext uri="{FF2B5EF4-FFF2-40B4-BE49-F238E27FC236}">
                <a16:creationId xmlns:a16="http://schemas.microsoft.com/office/drawing/2014/main" id="{363A0C5D-2A3C-4AA2-9AD3-4E4D9BA8561F}"/>
              </a:ext>
            </a:extLst>
          </p:cNvPr>
          <p:cNvSpPr txBox="1"/>
          <p:nvPr/>
        </p:nvSpPr>
        <p:spPr>
          <a:xfrm>
            <a:off x="478971" y="6097134"/>
            <a:ext cx="7445829" cy="646331"/>
          </a:xfrm>
          <a:prstGeom prst="rect">
            <a:avLst/>
          </a:prstGeom>
          <a:noFill/>
        </p:spPr>
        <p:txBody>
          <a:bodyPr wrap="square" rtlCol="0">
            <a:spAutoFit/>
          </a:bodyPr>
          <a:lstStyle/>
          <a:p>
            <a:r>
              <a:rPr lang="en-US" dirty="0"/>
              <a:t>After 2</a:t>
            </a:r>
            <a:r>
              <a:rPr lang="en-US" baseline="30000" dirty="0"/>
              <a:t>nd</a:t>
            </a:r>
            <a:r>
              <a:rPr lang="en-US" dirty="0"/>
              <a:t> sweep of PE+PI. Policies are much better, but a few states’ policies still go towards blue states.</a:t>
            </a:r>
            <a:endParaRPr lang="en-SE" dirty="0"/>
          </a:p>
        </p:txBody>
      </p:sp>
      <p:sp>
        <p:nvSpPr>
          <p:cNvPr id="17" name="Arrow: Right 16">
            <a:extLst>
              <a:ext uri="{FF2B5EF4-FFF2-40B4-BE49-F238E27FC236}">
                <a16:creationId xmlns:a16="http://schemas.microsoft.com/office/drawing/2014/main" id="{9CB51FEE-214D-45DD-B3D5-25BB5309D2BA}"/>
              </a:ext>
            </a:extLst>
          </p:cNvPr>
          <p:cNvSpPr/>
          <p:nvPr/>
        </p:nvSpPr>
        <p:spPr bwMode="auto">
          <a:xfrm flipH="1">
            <a:off x="2667000" y="5579217"/>
            <a:ext cx="381000" cy="309189"/>
          </a:xfrm>
          <a:prstGeom prst="rightArrow">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a:ln>
                <a:noFill/>
              </a:ln>
              <a:solidFill>
                <a:schemeClr val="tx1"/>
              </a:solidFill>
              <a:effectLst/>
              <a:latin typeface="Arial" charset="0"/>
            </a:endParaRPr>
          </a:p>
        </p:txBody>
      </p:sp>
      <p:sp>
        <p:nvSpPr>
          <p:cNvPr id="18" name="TextBox 17">
            <a:extLst>
              <a:ext uri="{FF2B5EF4-FFF2-40B4-BE49-F238E27FC236}">
                <a16:creationId xmlns:a16="http://schemas.microsoft.com/office/drawing/2014/main" id="{9D85951B-8D76-49AB-9A39-B5CFCEFF6B58}"/>
              </a:ext>
            </a:extLst>
          </p:cNvPr>
          <p:cNvSpPr txBox="1"/>
          <p:nvPr/>
        </p:nvSpPr>
        <p:spPr>
          <a:xfrm>
            <a:off x="3048000" y="5559730"/>
            <a:ext cx="1128835" cy="338554"/>
          </a:xfrm>
          <a:prstGeom prst="rect">
            <a:avLst/>
          </a:prstGeom>
          <a:noFill/>
        </p:spPr>
        <p:txBody>
          <a:bodyPr wrap="none" rtlCol="0">
            <a:spAutoFit/>
          </a:bodyPr>
          <a:lstStyle/>
          <a:p>
            <a:r>
              <a:rPr lang="en-US" sz="1600" dirty="0"/>
              <a:t>Bad policy</a:t>
            </a:r>
            <a:endParaRPr lang="en-SE" sz="1600" dirty="0"/>
          </a:p>
        </p:txBody>
      </p:sp>
      <p:sp>
        <p:nvSpPr>
          <p:cNvPr id="22" name="Arrow: Right 21">
            <a:extLst>
              <a:ext uri="{FF2B5EF4-FFF2-40B4-BE49-F238E27FC236}">
                <a16:creationId xmlns:a16="http://schemas.microsoft.com/office/drawing/2014/main" id="{A24C7050-A049-4AD1-8514-B53C65E33DDB}"/>
              </a:ext>
            </a:extLst>
          </p:cNvPr>
          <p:cNvSpPr/>
          <p:nvPr/>
        </p:nvSpPr>
        <p:spPr bwMode="auto">
          <a:xfrm flipH="1">
            <a:off x="7191507" y="5579217"/>
            <a:ext cx="381000" cy="309189"/>
          </a:xfrm>
          <a:prstGeom prst="rightArrow">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a:ln>
                <a:noFill/>
              </a:ln>
              <a:solidFill>
                <a:schemeClr val="tx1"/>
              </a:solidFill>
              <a:effectLst/>
              <a:latin typeface="Arial" charset="0"/>
            </a:endParaRPr>
          </a:p>
        </p:txBody>
      </p:sp>
      <p:sp>
        <p:nvSpPr>
          <p:cNvPr id="23" name="TextBox 22">
            <a:extLst>
              <a:ext uri="{FF2B5EF4-FFF2-40B4-BE49-F238E27FC236}">
                <a16:creationId xmlns:a16="http://schemas.microsoft.com/office/drawing/2014/main" id="{1F50B8E2-3B52-450F-B9D5-E55075ABE1B1}"/>
              </a:ext>
            </a:extLst>
          </p:cNvPr>
          <p:cNvSpPr txBox="1"/>
          <p:nvPr/>
        </p:nvSpPr>
        <p:spPr>
          <a:xfrm>
            <a:off x="7572507" y="5559730"/>
            <a:ext cx="1313180" cy="338554"/>
          </a:xfrm>
          <a:prstGeom prst="rect">
            <a:avLst/>
          </a:prstGeom>
          <a:noFill/>
        </p:spPr>
        <p:txBody>
          <a:bodyPr wrap="none" rtlCol="0">
            <a:spAutoFit/>
          </a:bodyPr>
          <a:lstStyle/>
          <a:p>
            <a:r>
              <a:rPr lang="en-US" sz="1600" dirty="0"/>
              <a:t>Better policy</a:t>
            </a:r>
            <a:endParaRPr lang="en-SE" sz="1600" dirty="0"/>
          </a:p>
        </p:txBody>
      </p:sp>
    </p:spTree>
    <p:extLst>
      <p:ext uri="{BB962C8B-B14F-4D97-AF65-F5344CB8AC3E}">
        <p14:creationId xmlns:p14="http://schemas.microsoft.com/office/powerpoint/2010/main" val="24476575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87EC7-3BDD-4895-83D6-B5D299587AEF}"/>
              </a:ext>
            </a:extLst>
          </p:cNvPr>
          <p:cNvSpPr>
            <a:spLocks noGrp="1"/>
          </p:cNvSpPr>
          <p:nvPr>
            <p:ph type="title"/>
          </p:nvPr>
        </p:nvSpPr>
        <p:spPr/>
        <p:txBody>
          <a:bodyPr/>
          <a:lstStyle/>
          <a:p>
            <a:endParaRPr lang="en-SE"/>
          </a:p>
        </p:txBody>
      </p:sp>
      <p:sp>
        <p:nvSpPr>
          <p:cNvPr id="4" name="Slide Number Placeholder 3">
            <a:extLst>
              <a:ext uri="{FF2B5EF4-FFF2-40B4-BE49-F238E27FC236}">
                <a16:creationId xmlns:a16="http://schemas.microsoft.com/office/drawing/2014/main" id="{56F0F11B-061D-43C9-A372-22D1B312B24B}"/>
              </a:ext>
            </a:extLst>
          </p:cNvPr>
          <p:cNvSpPr>
            <a:spLocks noGrp="1"/>
          </p:cNvSpPr>
          <p:nvPr>
            <p:ph type="sldNum" sz="quarter" idx="12"/>
          </p:nvPr>
        </p:nvSpPr>
        <p:spPr/>
        <p:txBody>
          <a:bodyPr/>
          <a:lstStyle/>
          <a:p>
            <a:pPr>
              <a:defRPr/>
            </a:pPr>
            <a:fld id="{F57F456A-00AF-44E6-8D70-638C0D0130FF}" type="slidenum">
              <a:rPr lang="en-US" altLang="zh-CN" smtClean="0"/>
              <a:pPr>
                <a:defRPr/>
              </a:pPr>
              <a:t>34</a:t>
            </a:fld>
            <a:endParaRPr lang="en-US" altLang="zh-CN"/>
          </a:p>
        </p:txBody>
      </p:sp>
      <p:pic>
        <p:nvPicPr>
          <p:cNvPr id="5" name="Picture 4">
            <a:extLst>
              <a:ext uri="{FF2B5EF4-FFF2-40B4-BE49-F238E27FC236}">
                <a16:creationId xmlns:a16="http://schemas.microsoft.com/office/drawing/2014/main" id="{FF55EA0D-F676-43E9-8F99-C3E32084E5C6}"/>
              </a:ext>
            </a:extLst>
          </p:cNvPr>
          <p:cNvPicPr>
            <a:picLocks noChangeAspect="1"/>
          </p:cNvPicPr>
          <p:nvPr/>
        </p:nvPicPr>
        <p:blipFill>
          <a:blip r:embed="rId2"/>
          <a:stretch>
            <a:fillRect/>
          </a:stretch>
        </p:blipFill>
        <p:spPr>
          <a:xfrm>
            <a:off x="9331" y="0"/>
            <a:ext cx="4507859" cy="2647367"/>
          </a:xfrm>
          <a:prstGeom prst="rect">
            <a:avLst/>
          </a:prstGeom>
        </p:spPr>
      </p:pic>
      <p:pic>
        <p:nvPicPr>
          <p:cNvPr id="6" name="Picture 5">
            <a:extLst>
              <a:ext uri="{FF2B5EF4-FFF2-40B4-BE49-F238E27FC236}">
                <a16:creationId xmlns:a16="http://schemas.microsoft.com/office/drawing/2014/main" id="{0FD7BDF0-03BB-4FE6-B582-738E9C97CDE1}"/>
              </a:ext>
            </a:extLst>
          </p:cNvPr>
          <p:cNvPicPr>
            <a:picLocks noChangeAspect="1"/>
          </p:cNvPicPr>
          <p:nvPr/>
        </p:nvPicPr>
        <p:blipFill>
          <a:blip r:embed="rId3"/>
          <a:stretch>
            <a:fillRect/>
          </a:stretch>
        </p:blipFill>
        <p:spPr>
          <a:xfrm>
            <a:off x="4592474" y="-37048"/>
            <a:ext cx="4507859" cy="2627362"/>
          </a:xfrm>
          <a:prstGeom prst="rect">
            <a:avLst/>
          </a:prstGeom>
        </p:spPr>
      </p:pic>
      <p:sp>
        <p:nvSpPr>
          <p:cNvPr id="8" name="Arrow: Right 7">
            <a:extLst>
              <a:ext uri="{FF2B5EF4-FFF2-40B4-BE49-F238E27FC236}">
                <a16:creationId xmlns:a16="http://schemas.microsoft.com/office/drawing/2014/main" id="{529949B3-8105-48A1-AD1A-6DF9ED39A35F}"/>
              </a:ext>
            </a:extLst>
          </p:cNvPr>
          <p:cNvSpPr/>
          <p:nvPr/>
        </p:nvSpPr>
        <p:spPr bwMode="auto">
          <a:xfrm flipH="1">
            <a:off x="2667000" y="2142969"/>
            <a:ext cx="381000" cy="309189"/>
          </a:xfrm>
          <a:prstGeom prst="rightArrow">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a:ln>
                <a:noFill/>
              </a:ln>
              <a:solidFill>
                <a:schemeClr val="tx1"/>
              </a:solidFill>
              <a:effectLst/>
              <a:latin typeface="Arial" charset="0"/>
            </a:endParaRPr>
          </a:p>
        </p:txBody>
      </p:sp>
      <p:sp>
        <p:nvSpPr>
          <p:cNvPr id="9" name="TextBox 8">
            <a:extLst>
              <a:ext uri="{FF2B5EF4-FFF2-40B4-BE49-F238E27FC236}">
                <a16:creationId xmlns:a16="http://schemas.microsoft.com/office/drawing/2014/main" id="{85C096AF-AF3B-4D0B-A4A4-C4E63E3DB6FD}"/>
              </a:ext>
            </a:extLst>
          </p:cNvPr>
          <p:cNvSpPr txBox="1"/>
          <p:nvPr/>
        </p:nvSpPr>
        <p:spPr>
          <a:xfrm>
            <a:off x="3048000" y="2123482"/>
            <a:ext cx="1334020" cy="338554"/>
          </a:xfrm>
          <a:prstGeom prst="rect">
            <a:avLst/>
          </a:prstGeom>
          <a:noFill/>
        </p:spPr>
        <p:txBody>
          <a:bodyPr wrap="none" rtlCol="0">
            <a:spAutoFit/>
          </a:bodyPr>
          <a:lstStyle/>
          <a:p>
            <a:r>
              <a:rPr lang="en-US" sz="1600" dirty="0"/>
              <a:t>Higher value</a:t>
            </a:r>
            <a:endParaRPr lang="en-SE" sz="1600" dirty="0"/>
          </a:p>
        </p:txBody>
      </p:sp>
      <p:sp>
        <p:nvSpPr>
          <p:cNvPr id="11" name="Arrow: Right 10">
            <a:extLst>
              <a:ext uri="{FF2B5EF4-FFF2-40B4-BE49-F238E27FC236}">
                <a16:creationId xmlns:a16="http://schemas.microsoft.com/office/drawing/2014/main" id="{831C6FAA-A6C1-4639-9880-7B9AE915A641}"/>
              </a:ext>
            </a:extLst>
          </p:cNvPr>
          <p:cNvSpPr/>
          <p:nvPr/>
        </p:nvSpPr>
        <p:spPr bwMode="auto">
          <a:xfrm rot="5400000" flipH="1">
            <a:off x="6103206" y="2593617"/>
            <a:ext cx="294776" cy="309189"/>
          </a:xfrm>
          <a:prstGeom prst="rightArrow">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a16="http://schemas.microsoft.com/office/drawing/2014/main" id="{7C0D0F49-7620-4F5A-AF59-16E469FA2A58}"/>
              </a:ext>
            </a:extLst>
          </p:cNvPr>
          <p:cNvSpPr txBox="1"/>
          <p:nvPr/>
        </p:nvSpPr>
        <p:spPr>
          <a:xfrm>
            <a:off x="4761979" y="2595318"/>
            <a:ext cx="1313180" cy="338554"/>
          </a:xfrm>
          <a:prstGeom prst="rect">
            <a:avLst/>
          </a:prstGeom>
          <a:noFill/>
        </p:spPr>
        <p:txBody>
          <a:bodyPr wrap="none" rtlCol="0">
            <a:spAutoFit/>
          </a:bodyPr>
          <a:lstStyle/>
          <a:p>
            <a:r>
              <a:rPr lang="en-US" sz="1600" dirty="0"/>
              <a:t>Better policy</a:t>
            </a:r>
            <a:endParaRPr lang="en-SE" sz="1600" dirty="0"/>
          </a:p>
        </p:txBody>
      </p:sp>
      <p:pic>
        <p:nvPicPr>
          <p:cNvPr id="13" name="Picture 12">
            <a:extLst>
              <a:ext uri="{FF2B5EF4-FFF2-40B4-BE49-F238E27FC236}">
                <a16:creationId xmlns:a16="http://schemas.microsoft.com/office/drawing/2014/main" id="{4DEE3B3B-9EA9-467C-A9AE-104D59BEC62E}"/>
              </a:ext>
            </a:extLst>
          </p:cNvPr>
          <p:cNvPicPr>
            <a:picLocks noChangeAspect="1"/>
          </p:cNvPicPr>
          <p:nvPr/>
        </p:nvPicPr>
        <p:blipFill>
          <a:blip r:embed="rId4"/>
          <a:stretch>
            <a:fillRect/>
          </a:stretch>
        </p:blipFill>
        <p:spPr>
          <a:xfrm>
            <a:off x="9331" y="3203734"/>
            <a:ext cx="4507859" cy="2640698"/>
          </a:xfrm>
          <a:prstGeom prst="rect">
            <a:avLst/>
          </a:prstGeom>
        </p:spPr>
      </p:pic>
      <p:pic>
        <p:nvPicPr>
          <p:cNvPr id="14" name="Picture 13">
            <a:extLst>
              <a:ext uri="{FF2B5EF4-FFF2-40B4-BE49-F238E27FC236}">
                <a16:creationId xmlns:a16="http://schemas.microsoft.com/office/drawing/2014/main" id="{5F515399-2407-4362-96AF-DE9C9E9816A4}"/>
              </a:ext>
            </a:extLst>
          </p:cNvPr>
          <p:cNvPicPr>
            <a:picLocks noChangeAspect="1"/>
          </p:cNvPicPr>
          <p:nvPr/>
        </p:nvPicPr>
        <p:blipFill>
          <a:blip r:embed="rId5"/>
          <a:stretch>
            <a:fillRect/>
          </a:stretch>
        </p:blipFill>
        <p:spPr>
          <a:xfrm>
            <a:off x="4592474" y="3208503"/>
            <a:ext cx="4507859" cy="2640698"/>
          </a:xfrm>
          <a:prstGeom prst="rect">
            <a:avLst/>
          </a:prstGeom>
        </p:spPr>
      </p:pic>
      <p:sp>
        <p:nvSpPr>
          <p:cNvPr id="15" name="Arrow: Right 14">
            <a:extLst>
              <a:ext uri="{FF2B5EF4-FFF2-40B4-BE49-F238E27FC236}">
                <a16:creationId xmlns:a16="http://schemas.microsoft.com/office/drawing/2014/main" id="{9146412D-D32E-4E93-A737-3011C32C5DE7}"/>
              </a:ext>
            </a:extLst>
          </p:cNvPr>
          <p:cNvSpPr/>
          <p:nvPr/>
        </p:nvSpPr>
        <p:spPr bwMode="auto">
          <a:xfrm rot="5400000" flipH="1">
            <a:off x="1493627" y="5865488"/>
            <a:ext cx="294776" cy="309189"/>
          </a:xfrm>
          <a:prstGeom prst="rightArrow">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a:ln>
                <a:noFill/>
              </a:ln>
              <a:solidFill>
                <a:schemeClr val="tx1"/>
              </a:solidFill>
              <a:effectLst/>
              <a:latin typeface="Arial" charset="0"/>
            </a:endParaRPr>
          </a:p>
        </p:txBody>
      </p:sp>
      <p:sp>
        <p:nvSpPr>
          <p:cNvPr id="16" name="TextBox 15">
            <a:extLst>
              <a:ext uri="{FF2B5EF4-FFF2-40B4-BE49-F238E27FC236}">
                <a16:creationId xmlns:a16="http://schemas.microsoft.com/office/drawing/2014/main" id="{E3306144-3300-4550-9B17-48BA2CE096A2}"/>
              </a:ext>
            </a:extLst>
          </p:cNvPr>
          <p:cNvSpPr txBox="1"/>
          <p:nvPr/>
        </p:nvSpPr>
        <p:spPr>
          <a:xfrm>
            <a:off x="152400" y="5867189"/>
            <a:ext cx="1334020" cy="338554"/>
          </a:xfrm>
          <a:prstGeom prst="rect">
            <a:avLst/>
          </a:prstGeom>
          <a:noFill/>
        </p:spPr>
        <p:txBody>
          <a:bodyPr wrap="none" rtlCol="0">
            <a:spAutoFit/>
          </a:bodyPr>
          <a:lstStyle/>
          <a:p>
            <a:r>
              <a:rPr lang="en-US" sz="1600" dirty="0"/>
              <a:t>Higher value</a:t>
            </a:r>
            <a:endParaRPr lang="en-SE" sz="1600" dirty="0"/>
          </a:p>
        </p:txBody>
      </p:sp>
      <p:sp>
        <p:nvSpPr>
          <p:cNvPr id="17" name="Arrow: Right 16">
            <a:extLst>
              <a:ext uri="{FF2B5EF4-FFF2-40B4-BE49-F238E27FC236}">
                <a16:creationId xmlns:a16="http://schemas.microsoft.com/office/drawing/2014/main" id="{FAA57873-3AF0-4853-B8B3-2FA764557D32}"/>
              </a:ext>
            </a:extLst>
          </p:cNvPr>
          <p:cNvSpPr/>
          <p:nvPr/>
        </p:nvSpPr>
        <p:spPr bwMode="auto">
          <a:xfrm rot="5400000" flipH="1">
            <a:off x="5417406" y="5865488"/>
            <a:ext cx="294776" cy="309189"/>
          </a:xfrm>
          <a:prstGeom prst="rightArrow">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a:ln>
                <a:noFill/>
              </a:ln>
              <a:solidFill>
                <a:schemeClr val="tx1"/>
              </a:solidFill>
              <a:effectLst/>
              <a:latin typeface="Arial" charset="0"/>
            </a:endParaRPr>
          </a:p>
        </p:txBody>
      </p:sp>
      <p:sp>
        <p:nvSpPr>
          <p:cNvPr id="18" name="TextBox 17">
            <a:extLst>
              <a:ext uri="{FF2B5EF4-FFF2-40B4-BE49-F238E27FC236}">
                <a16:creationId xmlns:a16="http://schemas.microsoft.com/office/drawing/2014/main" id="{9A497953-00BE-4236-908F-C044D186DD35}"/>
              </a:ext>
            </a:extLst>
          </p:cNvPr>
          <p:cNvSpPr txBox="1"/>
          <p:nvPr/>
        </p:nvSpPr>
        <p:spPr>
          <a:xfrm>
            <a:off x="4076179" y="5867189"/>
            <a:ext cx="1313180" cy="338554"/>
          </a:xfrm>
          <a:prstGeom prst="rect">
            <a:avLst/>
          </a:prstGeom>
          <a:noFill/>
        </p:spPr>
        <p:txBody>
          <a:bodyPr wrap="none" rtlCol="0">
            <a:spAutoFit/>
          </a:bodyPr>
          <a:lstStyle/>
          <a:p>
            <a:r>
              <a:rPr lang="en-US" sz="1600" dirty="0"/>
              <a:t>Better policy</a:t>
            </a:r>
            <a:endParaRPr lang="en-SE" sz="1600" dirty="0"/>
          </a:p>
        </p:txBody>
      </p:sp>
    </p:spTree>
    <p:extLst>
      <p:ext uri="{BB962C8B-B14F-4D97-AF65-F5344CB8AC3E}">
        <p14:creationId xmlns:p14="http://schemas.microsoft.com/office/powerpoint/2010/main" val="27956626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542F6-F172-4E7C-97D0-71FF4294ED17}"/>
              </a:ext>
            </a:extLst>
          </p:cNvPr>
          <p:cNvSpPr>
            <a:spLocks noGrp="1"/>
          </p:cNvSpPr>
          <p:nvPr>
            <p:ph type="title"/>
          </p:nvPr>
        </p:nvSpPr>
        <p:spPr/>
        <p:txBody>
          <a:bodyPr/>
          <a:lstStyle/>
          <a:p>
            <a:endParaRPr lang="en-SE"/>
          </a:p>
        </p:txBody>
      </p:sp>
      <p:sp>
        <p:nvSpPr>
          <p:cNvPr id="3" name="Content Placeholder 2">
            <a:extLst>
              <a:ext uri="{FF2B5EF4-FFF2-40B4-BE49-F238E27FC236}">
                <a16:creationId xmlns:a16="http://schemas.microsoft.com/office/drawing/2014/main" id="{73923072-0986-44B1-B8CA-406CB4B21F7E}"/>
              </a:ext>
            </a:extLst>
          </p:cNvPr>
          <p:cNvSpPr>
            <a:spLocks noGrp="1"/>
          </p:cNvSpPr>
          <p:nvPr>
            <p:ph idx="1"/>
          </p:nvPr>
        </p:nvSpPr>
        <p:spPr/>
        <p:txBody>
          <a:bodyPr/>
          <a:lstStyle/>
          <a:p>
            <a:endParaRPr lang="en-SE" dirty="0"/>
          </a:p>
        </p:txBody>
      </p:sp>
      <p:sp>
        <p:nvSpPr>
          <p:cNvPr id="4" name="Slide Number Placeholder 3">
            <a:extLst>
              <a:ext uri="{FF2B5EF4-FFF2-40B4-BE49-F238E27FC236}">
                <a16:creationId xmlns:a16="http://schemas.microsoft.com/office/drawing/2014/main" id="{FED6CF62-9D49-4B71-9043-AF6DE25C04E0}"/>
              </a:ext>
            </a:extLst>
          </p:cNvPr>
          <p:cNvSpPr>
            <a:spLocks noGrp="1"/>
          </p:cNvSpPr>
          <p:nvPr>
            <p:ph type="sldNum" sz="quarter" idx="12"/>
          </p:nvPr>
        </p:nvSpPr>
        <p:spPr/>
        <p:txBody>
          <a:bodyPr/>
          <a:lstStyle/>
          <a:p>
            <a:pPr>
              <a:defRPr/>
            </a:pPr>
            <a:fld id="{F57F456A-00AF-44E6-8D70-638C0D0130FF}" type="slidenum">
              <a:rPr lang="en-US" altLang="zh-CN" smtClean="0"/>
              <a:pPr>
                <a:defRPr/>
              </a:pPr>
              <a:t>35</a:t>
            </a:fld>
            <a:endParaRPr lang="en-US" altLang="zh-CN"/>
          </a:p>
        </p:txBody>
      </p:sp>
      <p:pic>
        <p:nvPicPr>
          <p:cNvPr id="9" name="Picture 8">
            <a:extLst>
              <a:ext uri="{FF2B5EF4-FFF2-40B4-BE49-F238E27FC236}">
                <a16:creationId xmlns:a16="http://schemas.microsoft.com/office/drawing/2014/main" id="{EB990566-CE05-4496-AFAA-5A495BD61EFA}"/>
              </a:ext>
            </a:extLst>
          </p:cNvPr>
          <p:cNvPicPr>
            <a:picLocks noChangeAspect="1"/>
          </p:cNvPicPr>
          <p:nvPr/>
        </p:nvPicPr>
        <p:blipFill>
          <a:blip r:embed="rId2"/>
          <a:stretch>
            <a:fillRect/>
          </a:stretch>
        </p:blipFill>
        <p:spPr>
          <a:xfrm>
            <a:off x="60372" y="108883"/>
            <a:ext cx="4494522" cy="2620693"/>
          </a:xfrm>
          <a:prstGeom prst="rect">
            <a:avLst/>
          </a:prstGeom>
        </p:spPr>
      </p:pic>
      <p:sp>
        <p:nvSpPr>
          <p:cNvPr id="10" name="Arrow: Right 9">
            <a:extLst>
              <a:ext uri="{FF2B5EF4-FFF2-40B4-BE49-F238E27FC236}">
                <a16:creationId xmlns:a16="http://schemas.microsoft.com/office/drawing/2014/main" id="{1491EE26-DB95-44E5-8ED8-09C3A35422B8}"/>
              </a:ext>
            </a:extLst>
          </p:cNvPr>
          <p:cNvSpPr/>
          <p:nvPr/>
        </p:nvSpPr>
        <p:spPr bwMode="auto">
          <a:xfrm rot="5400000" flipH="1">
            <a:off x="835668" y="2765011"/>
            <a:ext cx="294776" cy="309189"/>
          </a:xfrm>
          <a:prstGeom prst="rightArrow">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a:ln>
                <a:noFill/>
              </a:ln>
              <a:solidFill>
                <a:schemeClr val="tx1"/>
              </a:solidFill>
              <a:effectLst/>
              <a:latin typeface="Arial" charset="0"/>
            </a:endParaRPr>
          </a:p>
        </p:txBody>
      </p:sp>
      <p:sp>
        <p:nvSpPr>
          <p:cNvPr id="11" name="TextBox 10">
            <a:extLst>
              <a:ext uri="{FF2B5EF4-FFF2-40B4-BE49-F238E27FC236}">
                <a16:creationId xmlns:a16="http://schemas.microsoft.com/office/drawing/2014/main" id="{8A65464A-B42F-437D-9E64-AD6C7AD10F48}"/>
              </a:ext>
            </a:extLst>
          </p:cNvPr>
          <p:cNvSpPr txBox="1"/>
          <p:nvPr/>
        </p:nvSpPr>
        <p:spPr>
          <a:xfrm>
            <a:off x="1137651" y="2766712"/>
            <a:ext cx="1334020" cy="338554"/>
          </a:xfrm>
          <a:prstGeom prst="rect">
            <a:avLst/>
          </a:prstGeom>
          <a:noFill/>
        </p:spPr>
        <p:txBody>
          <a:bodyPr wrap="none" rtlCol="0">
            <a:spAutoFit/>
          </a:bodyPr>
          <a:lstStyle/>
          <a:p>
            <a:r>
              <a:rPr lang="en-US" sz="1600" dirty="0"/>
              <a:t>Higher value</a:t>
            </a:r>
            <a:endParaRPr lang="en-SE" sz="1600" dirty="0"/>
          </a:p>
        </p:txBody>
      </p:sp>
      <p:pic>
        <p:nvPicPr>
          <p:cNvPr id="12" name="Picture 11">
            <a:extLst>
              <a:ext uri="{FF2B5EF4-FFF2-40B4-BE49-F238E27FC236}">
                <a16:creationId xmlns:a16="http://schemas.microsoft.com/office/drawing/2014/main" id="{B0069E2E-3167-4E85-AD96-10001014C063}"/>
              </a:ext>
            </a:extLst>
          </p:cNvPr>
          <p:cNvPicPr>
            <a:picLocks noChangeAspect="1"/>
          </p:cNvPicPr>
          <p:nvPr/>
        </p:nvPicPr>
        <p:blipFill>
          <a:blip r:embed="rId3"/>
          <a:stretch>
            <a:fillRect/>
          </a:stretch>
        </p:blipFill>
        <p:spPr>
          <a:xfrm>
            <a:off x="4551786" y="102214"/>
            <a:ext cx="4481185" cy="2627362"/>
          </a:xfrm>
          <a:prstGeom prst="rect">
            <a:avLst/>
          </a:prstGeom>
        </p:spPr>
      </p:pic>
      <p:sp>
        <p:nvSpPr>
          <p:cNvPr id="13" name="Arrow: Right 12">
            <a:extLst>
              <a:ext uri="{FF2B5EF4-FFF2-40B4-BE49-F238E27FC236}">
                <a16:creationId xmlns:a16="http://schemas.microsoft.com/office/drawing/2014/main" id="{09D6DB7D-D1E2-46B2-B077-EF83EB251E40}"/>
              </a:ext>
            </a:extLst>
          </p:cNvPr>
          <p:cNvSpPr/>
          <p:nvPr/>
        </p:nvSpPr>
        <p:spPr bwMode="auto">
          <a:xfrm rot="5400000" flipH="1">
            <a:off x="4764838" y="2765011"/>
            <a:ext cx="294776" cy="309189"/>
          </a:xfrm>
          <a:prstGeom prst="rightArrow">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a:ln>
                <a:noFill/>
              </a:ln>
              <a:solidFill>
                <a:schemeClr val="tx1"/>
              </a:solidFill>
              <a:effectLst/>
              <a:latin typeface="Arial" charset="0"/>
            </a:endParaRPr>
          </a:p>
        </p:txBody>
      </p:sp>
      <p:sp>
        <p:nvSpPr>
          <p:cNvPr id="14" name="TextBox 13">
            <a:extLst>
              <a:ext uri="{FF2B5EF4-FFF2-40B4-BE49-F238E27FC236}">
                <a16:creationId xmlns:a16="http://schemas.microsoft.com/office/drawing/2014/main" id="{AD1D2564-9A84-4D11-8368-33DF3233C43E}"/>
              </a:ext>
            </a:extLst>
          </p:cNvPr>
          <p:cNvSpPr txBox="1"/>
          <p:nvPr/>
        </p:nvSpPr>
        <p:spPr>
          <a:xfrm>
            <a:off x="3423611" y="2766712"/>
            <a:ext cx="1313180" cy="338554"/>
          </a:xfrm>
          <a:prstGeom prst="rect">
            <a:avLst/>
          </a:prstGeom>
          <a:noFill/>
        </p:spPr>
        <p:txBody>
          <a:bodyPr wrap="none" rtlCol="0">
            <a:spAutoFit/>
          </a:bodyPr>
          <a:lstStyle/>
          <a:p>
            <a:r>
              <a:rPr lang="en-US" sz="1600" dirty="0"/>
              <a:t>Better policy</a:t>
            </a:r>
            <a:endParaRPr lang="en-SE" sz="1600" dirty="0"/>
          </a:p>
        </p:txBody>
      </p:sp>
      <p:pic>
        <p:nvPicPr>
          <p:cNvPr id="17" name="Picture 16">
            <a:extLst>
              <a:ext uri="{FF2B5EF4-FFF2-40B4-BE49-F238E27FC236}">
                <a16:creationId xmlns:a16="http://schemas.microsoft.com/office/drawing/2014/main" id="{F86A10A7-DBC5-4B12-AC51-224E4574EB39}"/>
              </a:ext>
            </a:extLst>
          </p:cNvPr>
          <p:cNvPicPr>
            <a:picLocks noChangeAspect="1"/>
          </p:cNvPicPr>
          <p:nvPr/>
        </p:nvPicPr>
        <p:blipFill>
          <a:blip r:embed="rId4"/>
          <a:stretch>
            <a:fillRect/>
          </a:stretch>
        </p:blipFill>
        <p:spPr>
          <a:xfrm>
            <a:off x="7776" y="3352800"/>
            <a:ext cx="4521196" cy="2634030"/>
          </a:xfrm>
          <a:prstGeom prst="rect">
            <a:avLst/>
          </a:prstGeom>
        </p:spPr>
      </p:pic>
      <p:pic>
        <p:nvPicPr>
          <p:cNvPr id="18" name="Picture 17">
            <a:extLst>
              <a:ext uri="{FF2B5EF4-FFF2-40B4-BE49-F238E27FC236}">
                <a16:creationId xmlns:a16="http://schemas.microsoft.com/office/drawing/2014/main" id="{1FD83F70-C077-4107-88C7-FD8363348C2F}"/>
              </a:ext>
            </a:extLst>
          </p:cNvPr>
          <p:cNvPicPr>
            <a:picLocks noChangeAspect="1"/>
          </p:cNvPicPr>
          <p:nvPr/>
        </p:nvPicPr>
        <p:blipFill>
          <a:blip r:embed="rId5"/>
          <a:stretch>
            <a:fillRect/>
          </a:stretch>
        </p:blipFill>
        <p:spPr>
          <a:xfrm>
            <a:off x="4520167" y="3352800"/>
            <a:ext cx="4521196" cy="2627362"/>
          </a:xfrm>
          <a:prstGeom prst="rect">
            <a:avLst/>
          </a:prstGeom>
        </p:spPr>
      </p:pic>
      <p:sp>
        <p:nvSpPr>
          <p:cNvPr id="19" name="TextBox 18">
            <a:extLst>
              <a:ext uri="{FF2B5EF4-FFF2-40B4-BE49-F238E27FC236}">
                <a16:creationId xmlns:a16="http://schemas.microsoft.com/office/drawing/2014/main" id="{EA18191E-2CE2-43C6-A2BA-E21C4A5B6AF0}"/>
              </a:ext>
            </a:extLst>
          </p:cNvPr>
          <p:cNvSpPr txBox="1"/>
          <p:nvPr/>
        </p:nvSpPr>
        <p:spPr>
          <a:xfrm>
            <a:off x="139423" y="6001266"/>
            <a:ext cx="4267515" cy="861774"/>
          </a:xfrm>
          <a:prstGeom prst="rect">
            <a:avLst/>
          </a:prstGeom>
          <a:noFill/>
        </p:spPr>
        <p:txBody>
          <a:bodyPr wrap="none" rtlCol="0">
            <a:spAutoFit/>
          </a:bodyPr>
          <a:lstStyle/>
          <a:p>
            <a:r>
              <a:rPr lang="en-US" dirty="0"/>
              <a:t>Value functions converged</a:t>
            </a:r>
          </a:p>
          <a:p>
            <a:r>
              <a:rPr lang="en-US" sz="1600" dirty="0"/>
              <a:t>(May not converge in general. Policy often </a:t>
            </a:r>
          </a:p>
          <a:p>
            <a:r>
              <a:rPr lang="en-US" sz="1600" dirty="0"/>
              <a:t>stable long before value functions converge.)</a:t>
            </a:r>
            <a:endParaRPr lang="en-SE" sz="1600" dirty="0"/>
          </a:p>
        </p:txBody>
      </p:sp>
      <p:sp>
        <p:nvSpPr>
          <p:cNvPr id="20" name="TextBox 19">
            <a:extLst>
              <a:ext uri="{FF2B5EF4-FFF2-40B4-BE49-F238E27FC236}">
                <a16:creationId xmlns:a16="http://schemas.microsoft.com/office/drawing/2014/main" id="{9362E8E2-8917-4BEB-928A-6BE5321AD02B}"/>
              </a:ext>
            </a:extLst>
          </p:cNvPr>
          <p:cNvSpPr txBox="1"/>
          <p:nvPr/>
        </p:nvSpPr>
        <p:spPr>
          <a:xfrm>
            <a:off x="4577255" y="6001266"/>
            <a:ext cx="4185761" cy="369332"/>
          </a:xfrm>
          <a:prstGeom prst="rect">
            <a:avLst/>
          </a:prstGeom>
          <a:noFill/>
        </p:spPr>
        <p:txBody>
          <a:bodyPr wrap="none" rtlCol="0">
            <a:spAutoFit/>
          </a:bodyPr>
          <a:lstStyle/>
          <a:p>
            <a:r>
              <a:rPr lang="en-US" dirty="0"/>
              <a:t>Policy stable, hence it is optimal policy)</a:t>
            </a:r>
            <a:endParaRPr lang="en-SE" dirty="0"/>
          </a:p>
        </p:txBody>
      </p:sp>
    </p:spTree>
    <p:extLst>
      <p:ext uri="{BB962C8B-B14F-4D97-AF65-F5344CB8AC3E}">
        <p14:creationId xmlns:p14="http://schemas.microsoft.com/office/powerpoint/2010/main" val="11413888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07480-58B4-45A7-8CF4-B0F166A9DDA3}"/>
              </a:ext>
            </a:extLst>
          </p:cNvPr>
          <p:cNvSpPr>
            <a:spLocks noGrp="1"/>
          </p:cNvSpPr>
          <p:nvPr>
            <p:ph type="title"/>
          </p:nvPr>
        </p:nvSpPr>
        <p:spPr/>
        <p:txBody>
          <a:bodyPr/>
          <a:lstStyle/>
          <a:p>
            <a:r>
              <a:rPr lang="en-US" dirty="0"/>
              <a:t>Another PI Example</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B41C11E-69DA-40CE-A8A8-8BB7884E38A8}"/>
                  </a:ext>
                </a:extLst>
              </p:cNvPr>
              <p:cNvSpPr>
                <a:spLocks noGrp="1"/>
              </p:cNvSpPr>
              <p:nvPr>
                <p:ph idx="1"/>
              </p:nvPr>
            </p:nvSpPr>
            <p:spPr>
              <a:xfrm>
                <a:off x="457200" y="1295400"/>
                <a:ext cx="8229600" cy="1364977"/>
              </a:xfrm>
            </p:spPr>
            <p:txBody>
              <a:bodyPr>
                <a:normAutofit fontScale="70000" lnSpcReduction="20000"/>
              </a:bodyPr>
              <a:lstStyle/>
              <a:p>
                <a:r>
                  <a:rPr lang="en-US" dirty="0"/>
                  <a:t>The greedy policy converges to the optimal policy after 5</a:t>
                </a:r>
                <a:r>
                  <a:rPr lang="en-US" baseline="30000" dirty="0"/>
                  <a:t>th</a:t>
                </a:r>
                <a:r>
                  <a:rPr lang="en-US" dirty="0"/>
                  <a:t> iteration of Policy Iteration. </a:t>
                </a:r>
              </a:p>
              <a:p>
                <a:r>
                  <a:rPr lang="en-US" dirty="0"/>
                  <a:t>Precise values of </a:t>
                </a:r>
                <a14:m>
                  <m:oMath xmlns:m="http://schemas.openxmlformats.org/officeDocument/2006/math">
                    <m:r>
                      <a:rPr lang="en-US" i="1">
                        <a:latin typeface="Cambria Math" panose="02040503050406030204" pitchFamily="18" charset="0"/>
                      </a:rPr>
                      <m:t>𝑣</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oMath>
                </a14:m>
                <a:r>
                  <a:rPr lang="en-US" dirty="0"/>
                  <a:t> are not necessary for computing optimal policy with Policy Iteration.</a:t>
                </a:r>
                <a:endParaRPr lang="en-SE" dirty="0"/>
              </a:p>
            </p:txBody>
          </p:sp>
        </mc:Choice>
        <mc:Fallback xmlns="">
          <p:sp>
            <p:nvSpPr>
              <p:cNvPr id="3" name="Content Placeholder 2">
                <a:extLst>
                  <a:ext uri="{FF2B5EF4-FFF2-40B4-BE49-F238E27FC236}">
                    <a16:creationId xmlns:a16="http://schemas.microsoft.com/office/drawing/2014/main" id="{3B41C11E-69DA-40CE-A8A8-8BB7884E38A8}"/>
                  </a:ext>
                </a:extLst>
              </p:cNvPr>
              <p:cNvSpPr>
                <a:spLocks noGrp="1" noRot="1" noChangeAspect="1" noMove="1" noResize="1" noEditPoints="1" noAdjustHandles="1" noChangeArrowheads="1" noChangeShapeType="1" noTextEdit="1"/>
              </p:cNvSpPr>
              <p:nvPr>
                <p:ph idx="1"/>
              </p:nvPr>
            </p:nvSpPr>
            <p:spPr>
              <a:xfrm>
                <a:off x="457200" y="1295400"/>
                <a:ext cx="8229600" cy="1364977"/>
              </a:xfrm>
              <a:blipFill>
                <a:blip r:embed="rId3"/>
                <a:stretch>
                  <a:fillRect l="-815" t="-7623"/>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36AA3E0A-B5C8-4A70-A258-27A669C73E4D}"/>
              </a:ext>
            </a:extLst>
          </p:cNvPr>
          <p:cNvSpPr>
            <a:spLocks noGrp="1"/>
          </p:cNvSpPr>
          <p:nvPr>
            <p:ph type="sldNum" sz="quarter" idx="12"/>
          </p:nvPr>
        </p:nvSpPr>
        <p:spPr/>
        <p:txBody>
          <a:bodyPr/>
          <a:lstStyle/>
          <a:p>
            <a:pPr>
              <a:defRPr/>
            </a:pPr>
            <a:fld id="{F57F456A-00AF-44E6-8D70-638C0D0130FF}" type="slidenum">
              <a:rPr lang="en-US" altLang="zh-CN" smtClean="0"/>
              <a:pPr>
                <a:defRPr/>
              </a:pPr>
              <a:t>36</a:t>
            </a:fld>
            <a:endParaRPr lang="en-US" altLang="zh-CN"/>
          </a:p>
        </p:txBody>
      </p:sp>
      <p:pic>
        <p:nvPicPr>
          <p:cNvPr id="5" name="Picture 4">
            <a:extLst>
              <a:ext uri="{FF2B5EF4-FFF2-40B4-BE49-F238E27FC236}">
                <a16:creationId xmlns:a16="http://schemas.microsoft.com/office/drawing/2014/main" id="{59AF0E38-D9C3-4D33-8FC7-8EEBA4508CD5}"/>
              </a:ext>
            </a:extLst>
          </p:cNvPr>
          <p:cNvPicPr>
            <a:picLocks noChangeAspect="1"/>
          </p:cNvPicPr>
          <p:nvPr/>
        </p:nvPicPr>
        <p:blipFill>
          <a:blip r:embed="rId4"/>
          <a:stretch>
            <a:fillRect/>
          </a:stretch>
        </p:blipFill>
        <p:spPr>
          <a:xfrm>
            <a:off x="2047522" y="2793125"/>
            <a:ext cx="5048955" cy="3848637"/>
          </a:xfrm>
          <a:prstGeom prst="rect">
            <a:avLst/>
          </a:prstGeom>
        </p:spPr>
      </p:pic>
    </p:spTree>
    <p:extLst>
      <p:ext uri="{BB962C8B-B14F-4D97-AF65-F5344CB8AC3E}">
        <p14:creationId xmlns:p14="http://schemas.microsoft.com/office/powerpoint/2010/main" val="13697942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A9D65-6227-4054-9FC0-6318EFF3AF99}"/>
              </a:ext>
            </a:extLst>
          </p:cNvPr>
          <p:cNvSpPr>
            <a:spLocks noGrp="1"/>
          </p:cNvSpPr>
          <p:nvPr>
            <p:ph type="title"/>
          </p:nvPr>
        </p:nvSpPr>
        <p:spPr/>
        <p:txBody>
          <a:bodyPr/>
          <a:lstStyle/>
          <a:p>
            <a:r>
              <a:rPr lang="en-US" dirty="0"/>
              <a:t>Value Iteration</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1341C8B-5402-4A39-9546-A075091BCC6F}"/>
                  </a:ext>
                </a:extLst>
              </p:cNvPr>
              <p:cNvSpPr>
                <a:spLocks noGrp="1"/>
              </p:cNvSpPr>
              <p:nvPr>
                <p:ph idx="1"/>
              </p:nvPr>
            </p:nvSpPr>
            <p:spPr>
              <a:xfrm>
                <a:off x="457200" y="1143000"/>
                <a:ext cx="8229600" cy="1752600"/>
              </a:xfrm>
            </p:spPr>
            <p:txBody>
              <a:bodyPr>
                <a:normAutofit fontScale="62500" lnSpcReduction="20000"/>
              </a:bodyPr>
              <a:lstStyle/>
              <a:p>
                <a:r>
                  <a:rPr lang="en-US" dirty="0"/>
                  <a:t>Obtain optimal Value Function by solving Bellman Opt. Equation for Optimal State Value Function iteratively (analytical solution is not possible due to the max operator)</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oMath>
                </a14:m>
                <a:r>
                  <a:rPr lang="en-US" dirty="0"/>
                  <a:t> </a:t>
                </a:r>
                <a14:m>
                  <m:oMath xmlns:m="http://schemas.openxmlformats.org/officeDocument/2006/math">
                    <m:func>
                      <m:funcPr>
                        <m:ctrlPr>
                          <a:rPr lang="en-US" i="1">
                            <a:latin typeface="Cambria Math" panose="02040503050406030204" pitchFamily="18" charset="0"/>
                          </a:rPr>
                        </m:ctrlPr>
                      </m:funcPr>
                      <m:fName>
                        <m:limLow>
                          <m:limLowPr>
                            <m:ctrlPr>
                              <a:rPr lang="en-US" i="1">
                                <a:solidFill>
                                  <a:srgbClr val="C00000"/>
                                </a:solidFill>
                                <a:latin typeface="Cambria Math" panose="02040503050406030204" pitchFamily="18" charset="0"/>
                              </a:rPr>
                            </m:ctrlPr>
                          </m:limLowPr>
                          <m:e>
                            <m:r>
                              <m:rPr>
                                <m:sty m:val="p"/>
                              </m:rPr>
                              <a:rPr lang="en-US">
                                <a:solidFill>
                                  <a:srgbClr val="C00000"/>
                                </a:solidFill>
                                <a:latin typeface="Cambria Math" panose="02040503050406030204" pitchFamily="18" charset="0"/>
                              </a:rPr>
                              <m:t>max</m:t>
                            </m:r>
                          </m:e>
                          <m:lim>
                            <m:r>
                              <a:rPr lang="en-US" i="1">
                                <a:solidFill>
                                  <a:srgbClr val="C00000"/>
                                </a:solidFill>
                                <a:latin typeface="Cambria Math" panose="02040503050406030204" pitchFamily="18" charset="0"/>
                              </a:rPr>
                              <m:t>𝑎</m:t>
                            </m:r>
                          </m:lim>
                        </m:limLow>
                      </m:fName>
                      <m:e>
                        <m:nary>
                          <m:naryPr>
                            <m:chr m:val="∑"/>
                            <m:supHide m:val="on"/>
                            <m:ctrlPr>
                              <a:rPr lang="en-US" i="1">
                                <a:latin typeface="Cambria Math" panose="02040503050406030204" pitchFamily="18" charset="0"/>
                              </a:rPr>
                            </m:ctrlPr>
                          </m:naryPr>
                          <m:sub>
                            <m:r>
                              <a:rPr lang="en-US" i="1">
                                <a:latin typeface="Cambria Math" panose="02040503050406030204" pitchFamily="18" charset="0"/>
                              </a:rPr>
                              <m:t>𝑟</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sub>
                          <m:sup/>
                          <m:e>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e>
                        </m:nary>
                        <m:d>
                          <m:dPr>
                            <m:begChr m:val="["/>
                            <m:endChr m:val="]"/>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m:t>
                                </m:r>
                              </m:sub>
                            </m:sSub>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d>
                          </m:e>
                        </m:d>
                      </m:e>
                    </m:func>
                  </m:oMath>
                </a14:m>
                <a:endParaRPr lang="en-US" dirty="0"/>
              </a:p>
              <a:p>
                <a:r>
                  <a:rPr lang="en-US" dirty="0"/>
                  <a:t>Optimal policy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m:t>
                        </m:r>
                      </m:sub>
                    </m:sSub>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a:t> is output at the end; intermediate value function </a:t>
                </a:r>
                <a14:m>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a:t> may not correspond to any valid policy.</a:t>
                </a:r>
              </a:p>
              <a:p>
                <a:endParaRPr lang="en-SE" dirty="0"/>
              </a:p>
            </p:txBody>
          </p:sp>
        </mc:Choice>
        <mc:Fallback xmlns="">
          <p:sp>
            <p:nvSpPr>
              <p:cNvPr id="3" name="Content Placeholder 2">
                <a:extLst>
                  <a:ext uri="{FF2B5EF4-FFF2-40B4-BE49-F238E27FC236}">
                    <a16:creationId xmlns:a16="http://schemas.microsoft.com/office/drawing/2014/main" id="{51341C8B-5402-4A39-9546-A075091BCC6F}"/>
                  </a:ext>
                </a:extLst>
              </p:cNvPr>
              <p:cNvSpPr>
                <a:spLocks noGrp="1" noRot="1" noChangeAspect="1" noMove="1" noResize="1" noEditPoints="1" noAdjustHandles="1" noChangeArrowheads="1" noChangeShapeType="1" noTextEdit="1"/>
              </p:cNvSpPr>
              <p:nvPr>
                <p:ph idx="1"/>
              </p:nvPr>
            </p:nvSpPr>
            <p:spPr>
              <a:xfrm>
                <a:off x="457200" y="1143000"/>
                <a:ext cx="8229600" cy="1752600"/>
              </a:xfrm>
              <a:blipFill>
                <a:blip r:embed="rId2"/>
                <a:stretch>
                  <a:fillRect l="-667" t="-5226" r="-889" b="-4878"/>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CBD506C3-6634-464D-A733-B9CCC0067C63}"/>
              </a:ext>
            </a:extLst>
          </p:cNvPr>
          <p:cNvSpPr>
            <a:spLocks noGrp="1"/>
          </p:cNvSpPr>
          <p:nvPr>
            <p:ph type="sldNum" sz="quarter" idx="12"/>
          </p:nvPr>
        </p:nvSpPr>
        <p:spPr/>
        <p:txBody>
          <a:bodyPr/>
          <a:lstStyle/>
          <a:p>
            <a:pPr>
              <a:defRPr/>
            </a:pPr>
            <a:fld id="{F57F456A-00AF-44E6-8D70-638C0D0130FF}" type="slidenum">
              <a:rPr lang="en-US" altLang="zh-CN" smtClean="0"/>
              <a:pPr>
                <a:defRPr/>
              </a:pPr>
              <a:t>37</a:t>
            </a:fld>
            <a:endParaRPr lang="en-US" altLang="zh-CN"/>
          </a:p>
        </p:txBody>
      </p:sp>
      <p:pic>
        <p:nvPicPr>
          <p:cNvPr id="5" name="Picture 4">
            <a:extLst>
              <a:ext uri="{FF2B5EF4-FFF2-40B4-BE49-F238E27FC236}">
                <a16:creationId xmlns:a16="http://schemas.microsoft.com/office/drawing/2014/main" id="{36845C20-FC9E-4616-A1AE-3D4F9C8E048E}"/>
              </a:ext>
            </a:extLst>
          </p:cNvPr>
          <p:cNvPicPr>
            <a:picLocks noChangeAspect="1"/>
          </p:cNvPicPr>
          <p:nvPr/>
        </p:nvPicPr>
        <p:blipFill>
          <a:blip r:embed="rId3"/>
          <a:stretch>
            <a:fillRect/>
          </a:stretch>
        </p:blipFill>
        <p:spPr>
          <a:xfrm>
            <a:off x="457200" y="2948438"/>
            <a:ext cx="8229600" cy="3812076"/>
          </a:xfrm>
          <a:prstGeom prst="rect">
            <a:avLst/>
          </a:prstGeom>
        </p:spPr>
      </p:pic>
      <p:sp>
        <p:nvSpPr>
          <p:cNvPr id="6" name="Rectangle 5">
            <a:extLst>
              <a:ext uri="{FF2B5EF4-FFF2-40B4-BE49-F238E27FC236}">
                <a16:creationId xmlns:a16="http://schemas.microsoft.com/office/drawing/2014/main" id="{C6A69038-7A2D-4010-A47E-1EA4376330AE}"/>
              </a:ext>
            </a:extLst>
          </p:cNvPr>
          <p:cNvSpPr/>
          <p:nvPr/>
        </p:nvSpPr>
        <p:spPr bwMode="auto">
          <a:xfrm>
            <a:off x="76200" y="121298"/>
            <a:ext cx="1524000" cy="488302"/>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C00000"/>
                </a:solidFill>
                <a:effectLst/>
                <a:latin typeface="Arial" charset="0"/>
              </a:rPr>
              <a:t>Important</a:t>
            </a:r>
            <a:endParaRPr kumimoji="0" lang="en-SE" sz="2400" b="0" i="0" u="none" strike="noStrike" cap="none" normalizeH="0" baseline="0" dirty="0">
              <a:ln>
                <a:noFill/>
              </a:ln>
              <a:solidFill>
                <a:srgbClr val="C00000"/>
              </a:solidFill>
              <a:effectLst/>
              <a:latin typeface="Arial" charset="0"/>
            </a:endParaRPr>
          </a:p>
        </p:txBody>
      </p:sp>
    </p:spTree>
    <p:extLst>
      <p:ext uri="{BB962C8B-B14F-4D97-AF65-F5344CB8AC3E}">
        <p14:creationId xmlns:p14="http://schemas.microsoft.com/office/powerpoint/2010/main" val="3359906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5C2AF-BD63-4003-BE2E-FD4145816F9D}"/>
              </a:ext>
            </a:extLst>
          </p:cNvPr>
          <p:cNvSpPr>
            <a:spLocks noGrp="1"/>
          </p:cNvSpPr>
          <p:nvPr>
            <p:ph type="title"/>
          </p:nvPr>
        </p:nvSpPr>
        <p:spPr/>
        <p:txBody>
          <a:bodyPr/>
          <a:lstStyle/>
          <a:p>
            <a:r>
              <a:rPr lang="en-US" dirty="0"/>
              <a:t>Generalized Policy Iteration (GPI)</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DAA89A-A1EB-4F5A-AACE-F9176779F5C9}"/>
                  </a:ext>
                </a:extLst>
              </p:cNvPr>
              <p:cNvSpPr>
                <a:spLocks noGrp="1"/>
              </p:cNvSpPr>
              <p:nvPr>
                <p:ph idx="1"/>
              </p:nvPr>
            </p:nvSpPr>
            <p:spPr>
              <a:xfrm>
                <a:off x="457200" y="1143000"/>
                <a:ext cx="8229600" cy="2218300"/>
              </a:xfrm>
            </p:spPr>
            <p:txBody>
              <a:bodyPr>
                <a:normAutofit fontScale="55000" lnSpcReduction="20000"/>
              </a:bodyPr>
              <a:lstStyle/>
              <a:p>
                <a:r>
                  <a:rPr lang="en-US" dirty="0"/>
                  <a:t>GPI: 1. evaluate given policy; 2. Improve policy by acting greedily w.r.t its value function. GPI is guaranteed to converge to the optimal deterministic policy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𝜋</m:t>
                        </m:r>
                      </m:e>
                      <m:sup>
                        <m:r>
                          <a:rPr lang="en-US" i="1">
                            <a:latin typeface="Cambria Math" panose="02040503050406030204" pitchFamily="18" charset="0"/>
                          </a:rPr>
                          <m:t>∗</m:t>
                        </m:r>
                      </m:sup>
                    </m:sSup>
                  </m:oMath>
                </a14:m>
                <a:r>
                  <a:rPr lang="en-US" sz="2800" dirty="0"/>
                  <a:t>.</a:t>
                </a:r>
              </a:p>
              <a:p>
                <a:r>
                  <a:rPr lang="en-US" dirty="0"/>
                  <a:t>Two special cases of GPI:</a:t>
                </a:r>
              </a:p>
              <a:p>
                <a:r>
                  <a:rPr lang="en-US" dirty="0"/>
                  <a:t>Policy Iteration (PI) (shown below):</a:t>
                </a:r>
              </a:p>
              <a:p>
                <a:pPr lvl="1"/>
                <a:r>
                  <a:rPr lang="en-US" dirty="0"/>
                  <a:t>1. Policy evaluation until convergence; 2. Improve policy</a:t>
                </a:r>
              </a:p>
              <a:p>
                <a:r>
                  <a:rPr lang="en-US" dirty="0"/>
                  <a:t>Value Iteration (VI):</a:t>
                </a:r>
              </a:p>
              <a:p>
                <a:pPr lvl="1"/>
                <a:r>
                  <a:rPr lang="en-US" dirty="0"/>
                  <a:t>1. Policy evaluation with one single iteration; 2. improve policy (implicitly) </a:t>
                </a:r>
              </a:p>
            </p:txBody>
          </p:sp>
        </mc:Choice>
        <mc:Fallback xmlns="">
          <p:sp>
            <p:nvSpPr>
              <p:cNvPr id="3" name="Content Placeholder 2">
                <a:extLst>
                  <a:ext uri="{FF2B5EF4-FFF2-40B4-BE49-F238E27FC236}">
                    <a16:creationId xmlns:a16="http://schemas.microsoft.com/office/drawing/2014/main" id="{76DAA89A-A1EB-4F5A-AACE-F9176779F5C9}"/>
                  </a:ext>
                </a:extLst>
              </p:cNvPr>
              <p:cNvSpPr>
                <a:spLocks noGrp="1" noRot="1" noChangeAspect="1" noMove="1" noResize="1" noEditPoints="1" noAdjustHandles="1" noChangeArrowheads="1" noChangeShapeType="1" noTextEdit="1"/>
              </p:cNvSpPr>
              <p:nvPr>
                <p:ph idx="1"/>
              </p:nvPr>
            </p:nvSpPr>
            <p:spPr>
              <a:xfrm>
                <a:off x="457200" y="1143000"/>
                <a:ext cx="8229600" cy="2218300"/>
              </a:xfrm>
              <a:blipFill>
                <a:blip r:embed="rId2"/>
                <a:stretch>
                  <a:fillRect l="-444" t="-4132"/>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9D1DF4AE-11A3-4E72-A3FA-4DC20676AA8D}"/>
              </a:ext>
            </a:extLst>
          </p:cNvPr>
          <p:cNvSpPr>
            <a:spLocks noGrp="1"/>
          </p:cNvSpPr>
          <p:nvPr>
            <p:ph type="sldNum" sz="quarter" idx="12"/>
          </p:nvPr>
        </p:nvSpPr>
        <p:spPr/>
        <p:txBody>
          <a:bodyPr/>
          <a:lstStyle/>
          <a:p>
            <a:pPr>
              <a:defRPr/>
            </a:pPr>
            <a:fld id="{F57F456A-00AF-44E6-8D70-638C0D0130FF}" type="slidenum">
              <a:rPr lang="en-US" altLang="zh-CN" smtClean="0"/>
              <a:pPr>
                <a:defRPr/>
              </a:pPr>
              <a:t>38</a:t>
            </a:fld>
            <a:endParaRPr lang="en-US" altLang="zh-CN"/>
          </a:p>
        </p:txBody>
      </p:sp>
      <p:pic>
        <p:nvPicPr>
          <p:cNvPr id="5" name="Picture 4">
            <a:extLst>
              <a:ext uri="{FF2B5EF4-FFF2-40B4-BE49-F238E27FC236}">
                <a16:creationId xmlns:a16="http://schemas.microsoft.com/office/drawing/2014/main" id="{55B14983-9C64-4902-B85C-F7C7754395F1}"/>
              </a:ext>
            </a:extLst>
          </p:cNvPr>
          <p:cNvPicPr>
            <a:picLocks noChangeAspect="1"/>
          </p:cNvPicPr>
          <p:nvPr/>
        </p:nvPicPr>
        <p:blipFill>
          <a:blip r:embed="rId3"/>
          <a:stretch>
            <a:fillRect/>
          </a:stretch>
        </p:blipFill>
        <p:spPr>
          <a:xfrm>
            <a:off x="752293" y="3315617"/>
            <a:ext cx="2117564" cy="3465826"/>
          </a:xfrm>
          <a:prstGeom prst="rect">
            <a:avLst/>
          </a:prstGeom>
        </p:spPr>
      </p:pic>
      <p:pic>
        <p:nvPicPr>
          <p:cNvPr id="7" name="Picture 6">
            <a:extLst>
              <a:ext uri="{FF2B5EF4-FFF2-40B4-BE49-F238E27FC236}">
                <a16:creationId xmlns:a16="http://schemas.microsoft.com/office/drawing/2014/main" id="{8767D227-4714-4BC3-A82E-8891128B400D}"/>
              </a:ext>
            </a:extLst>
          </p:cNvPr>
          <p:cNvPicPr>
            <a:picLocks noChangeAspect="1"/>
          </p:cNvPicPr>
          <p:nvPr/>
        </p:nvPicPr>
        <p:blipFill>
          <a:blip r:embed="rId4"/>
          <a:stretch>
            <a:fillRect/>
          </a:stretch>
        </p:blipFill>
        <p:spPr>
          <a:xfrm>
            <a:off x="2971800" y="3772263"/>
            <a:ext cx="5105400" cy="2861348"/>
          </a:xfrm>
          <a:prstGeom prst="rect">
            <a:avLst/>
          </a:prstGeom>
        </p:spPr>
      </p:pic>
      <p:pic>
        <p:nvPicPr>
          <p:cNvPr id="10" name="Picture 9">
            <a:extLst>
              <a:ext uri="{FF2B5EF4-FFF2-40B4-BE49-F238E27FC236}">
                <a16:creationId xmlns:a16="http://schemas.microsoft.com/office/drawing/2014/main" id="{4399D3EA-C7CA-4C4C-82D6-378B5D5435FB}"/>
              </a:ext>
            </a:extLst>
          </p:cNvPr>
          <p:cNvPicPr>
            <a:picLocks noChangeAspect="1"/>
          </p:cNvPicPr>
          <p:nvPr/>
        </p:nvPicPr>
        <p:blipFill>
          <a:blip r:embed="rId5"/>
          <a:stretch>
            <a:fillRect/>
          </a:stretch>
        </p:blipFill>
        <p:spPr>
          <a:xfrm>
            <a:off x="5965397" y="3307027"/>
            <a:ext cx="3102403" cy="1628178"/>
          </a:xfrm>
          <a:prstGeom prst="rect">
            <a:avLst/>
          </a:prstGeom>
        </p:spPr>
      </p:pic>
    </p:spTree>
    <p:extLst>
      <p:ext uri="{BB962C8B-B14F-4D97-AF65-F5344CB8AC3E}">
        <p14:creationId xmlns:p14="http://schemas.microsoft.com/office/powerpoint/2010/main" val="1269052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3C884-192E-42DA-BBF6-FF1A5056EFA9}"/>
              </a:ext>
            </a:extLst>
          </p:cNvPr>
          <p:cNvSpPr>
            <a:spLocks noGrp="1"/>
          </p:cNvSpPr>
          <p:nvPr>
            <p:ph type="title"/>
          </p:nvPr>
        </p:nvSpPr>
        <p:spPr>
          <a:xfrm>
            <a:off x="304800" y="274638"/>
            <a:ext cx="8534400" cy="868362"/>
          </a:xfrm>
        </p:spPr>
        <p:txBody>
          <a:bodyPr/>
          <a:lstStyle/>
          <a:p>
            <a:r>
              <a:rPr lang="en-US"/>
              <a:t>Modified Policy Iteration</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10A3D7F-1C18-404E-915E-3EB1CB989A6D}"/>
                  </a:ext>
                </a:extLst>
              </p:cNvPr>
              <p:cNvSpPr>
                <a:spLocks noGrp="1"/>
              </p:cNvSpPr>
              <p:nvPr>
                <p:ph idx="1"/>
              </p:nvPr>
            </p:nvSpPr>
            <p:spPr>
              <a:xfrm>
                <a:off x="457200" y="1295400"/>
                <a:ext cx="8229600" cy="3150864"/>
              </a:xfrm>
            </p:spPr>
            <p:txBody>
              <a:bodyPr>
                <a:normAutofit fontScale="85000" lnSpcReduction="20000"/>
              </a:bodyPr>
              <a:lstStyle/>
              <a:p>
                <a:r>
                  <a:rPr lang="en-US" dirty="0"/>
                  <a:t>PI is slower per sweep (cycle), with complexity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e>
                        </m:d>
                        <m:sSup>
                          <m:sSupPr>
                            <m:ctrlPr>
                              <a:rPr lang="en-US" b="0" i="1" smtClean="0">
                                <a:latin typeface="Cambria Math" panose="02040503050406030204" pitchFamily="18" charset="0"/>
                              </a:rPr>
                            </m:ctrlPr>
                          </m:sSupPr>
                          <m:e>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𝑆</m:t>
                                </m:r>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𝑆</m:t>
                                </m:r>
                              </m:e>
                            </m:d>
                          </m:e>
                          <m:sup>
                            <m:r>
                              <a:rPr lang="en-US" b="0" i="1" smtClean="0">
                                <a:latin typeface="Cambria Math" panose="02040503050406030204" pitchFamily="18" charset="0"/>
                              </a:rPr>
                              <m:t>3</m:t>
                            </m:r>
                          </m:sup>
                        </m:sSup>
                      </m:e>
                    </m:d>
                  </m:oMath>
                </a14:m>
                <a:r>
                  <a:rPr lang="en-US" dirty="0"/>
                  <a:t>, and requires fewer sweeps.</a:t>
                </a:r>
              </a:p>
              <a:p>
                <a:r>
                  <a:rPr lang="en-US" dirty="0"/>
                  <a:t>VI is faster per sweep, with complexity </a:t>
                </a:r>
                <a14:m>
                  <m:oMath xmlns:m="http://schemas.openxmlformats.org/officeDocument/2006/math">
                    <m:r>
                      <a:rPr lang="en-US" i="1">
                        <a:latin typeface="Cambria Math" panose="02040503050406030204" pitchFamily="18" charset="0"/>
                      </a:rPr>
                      <m:t>𝑂</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𝐴</m:t>
                        </m:r>
                      </m:e>
                    </m:d>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panose="02040503050406030204" pitchFamily="18" charset="0"/>
                              </a:rPr>
                              <m:t>𝑆</m:t>
                            </m:r>
                          </m:e>
                        </m:d>
                      </m:e>
                      <m:sup>
                        <m:r>
                          <a:rPr lang="en-US" i="1">
                            <a:latin typeface="Cambria Math" panose="02040503050406030204" pitchFamily="18" charset="0"/>
                          </a:rPr>
                          <m:t>2</m:t>
                        </m:r>
                      </m:sup>
                    </m:sSup>
                    <m:r>
                      <a:rPr lang="en-US" i="1">
                        <a:latin typeface="Cambria Math" panose="02040503050406030204" pitchFamily="18" charset="0"/>
                      </a:rPr>
                      <m:t>)</m:t>
                    </m:r>
                  </m:oMath>
                </a14:m>
                <a:r>
                  <a:rPr lang="en-US" dirty="0"/>
                  <a:t>, and requires more sweeps.</a:t>
                </a:r>
              </a:p>
              <a:p>
                <a:r>
                  <a:rPr lang="en-US" dirty="0"/>
                  <a:t>Modified Policy Iteration: run Policy Evaluation for # steps between 1 for VI, and that needed for convergence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𝜋</m:t>
                        </m:r>
                      </m:sub>
                    </m:sSub>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a:t>, may achieve best efficiency.</a:t>
                </a:r>
                <a:endParaRPr lang="en-SE" dirty="0"/>
              </a:p>
            </p:txBody>
          </p:sp>
        </mc:Choice>
        <mc:Fallback xmlns="">
          <p:sp>
            <p:nvSpPr>
              <p:cNvPr id="3" name="Content Placeholder 2">
                <a:extLst>
                  <a:ext uri="{FF2B5EF4-FFF2-40B4-BE49-F238E27FC236}">
                    <a16:creationId xmlns:a16="http://schemas.microsoft.com/office/drawing/2014/main" id="{210A3D7F-1C18-404E-915E-3EB1CB989A6D}"/>
                  </a:ext>
                </a:extLst>
              </p:cNvPr>
              <p:cNvSpPr>
                <a:spLocks noGrp="1" noRot="1" noChangeAspect="1" noMove="1" noResize="1" noEditPoints="1" noAdjustHandles="1" noChangeArrowheads="1" noChangeShapeType="1" noTextEdit="1"/>
              </p:cNvSpPr>
              <p:nvPr>
                <p:ph idx="1"/>
              </p:nvPr>
            </p:nvSpPr>
            <p:spPr>
              <a:xfrm>
                <a:off x="457200" y="1295400"/>
                <a:ext cx="8229600" cy="3150864"/>
              </a:xfrm>
              <a:blipFill>
                <a:blip r:embed="rId3"/>
                <a:stretch>
                  <a:fillRect l="-1259" t="-4457" r="-444"/>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1CBCA195-E232-4CE2-89CD-13DCB236EA02}"/>
              </a:ext>
            </a:extLst>
          </p:cNvPr>
          <p:cNvSpPr>
            <a:spLocks noGrp="1"/>
          </p:cNvSpPr>
          <p:nvPr>
            <p:ph type="sldNum" sz="quarter" idx="12"/>
          </p:nvPr>
        </p:nvSpPr>
        <p:spPr/>
        <p:txBody>
          <a:bodyPr/>
          <a:lstStyle/>
          <a:p>
            <a:pPr>
              <a:defRPr/>
            </a:pPr>
            <a:fld id="{F57F456A-00AF-44E6-8D70-638C0D0130FF}" type="slidenum">
              <a:rPr lang="en-US" altLang="zh-CN" smtClean="0"/>
              <a:pPr>
                <a:defRPr/>
              </a:pPr>
              <a:t>39</a:t>
            </a:fld>
            <a:endParaRPr lang="en-US" altLang="zh-CN"/>
          </a:p>
        </p:txBody>
      </p:sp>
      <p:pic>
        <p:nvPicPr>
          <p:cNvPr id="5" name="Picture 4">
            <a:extLst>
              <a:ext uri="{FF2B5EF4-FFF2-40B4-BE49-F238E27FC236}">
                <a16:creationId xmlns:a16="http://schemas.microsoft.com/office/drawing/2014/main" id="{9AF45E77-A286-43EC-922F-257064BC6014}"/>
              </a:ext>
            </a:extLst>
          </p:cNvPr>
          <p:cNvPicPr>
            <a:picLocks noChangeAspect="1"/>
          </p:cNvPicPr>
          <p:nvPr/>
        </p:nvPicPr>
        <p:blipFill>
          <a:blip r:embed="rId4"/>
          <a:stretch>
            <a:fillRect/>
          </a:stretch>
        </p:blipFill>
        <p:spPr>
          <a:xfrm>
            <a:off x="2287366" y="4172607"/>
            <a:ext cx="4569267" cy="2583510"/>
          </a:xfrm>
          <a:prstGeom prst="rect">
            <a:avLst/>
          </a:prstGeom>
        </p:spPr>
      </p:pic>
    </p:spTree>
    <p:extLst>
      <p:ext uri="{BB962C8B-B14F-4D97-AF65-F5344CB8AC3E}">
        <p14:creationId xmlns:p14="http://schemas.microsoft.com/office/powerpoint/2010/main" val="1952293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r>
              <a:rPr lang="en-US" dirty="0">
                <a:ea typeface="ＭＳ Ｐゴシック" pitchFamily="34" charset="-128"/>
              </a:rPr>
              <a:t>Markov Decision Process (MDP)</a:t>
            </a:r>
          </a:p>
        </p:txBody>
      </p:sp>
      <mc:AlternateContent xmlns:mc="http://schemas.openxmlformats.org/markup-compatibility/2006" xmlns:a14="http://schemas.microsoft.com/office/drawing/2010/main">
        <mc:Choice Requires="a14">
          <p:sp>
            <p:nvSpPr>
              <p:cNvPr id="41986" name="Rectangle 3"/>
              <p:cNvSpPr>
                <a:spLocks noGrp="1" noChangeArrowheads="1"/>
              </p:cNvSpPr>
              <p:nvPr>
                <p:ph idx="1"/>
              </p:nvPr>
            </p:nvSpPr>
            <p:spPr>
              <a:xfrm>
                <a:off x="304800" y="1066800"/>
                <a:ext cx="8534400" cy="5638801"/>
              </a:xfrm>
            </p:spPr>
            <p:txBody>
              <a:bodyPr>
                <a:normAutofit fontScale="70000" lnSpcReduction="20000"/>
              </a:bodyPr>
              <a:lstStyle/>
              <a:p>
                <a:pPr>
                  <a:lnSpc>
                    <a:spcPct val="80000"/>
                  </a:lnSpc>
                </a:pPr>
                <a:r>
                  <a:rPr lang="en-US" dirty="0">
                    <a:ea typeface="ＭＳ Ｐゴシック" pitchFamily="34" charset="-128"/>
                  </a:rPr>
                  <a:t>An MDP consists of:</a:t>
                </a:r>
              </a:p>
              <a:p>
                <a:pPr lvl="1">
                  <a:lnSpc>
                    <a:spcPct val="80000"/>
                  </a:lnSpc>
                </a:pPr>
                <a:r>
                  <a:rPr lang="en-US" dirty="0">
                    <a:ea typeface="ＭＳ Ｐゴシック" pitchFamily="34" charset="-128"/>
                  </a:rPr>
                  <a:t>Set of states </a:t>
                </a:r>
                <a14:m>
                  <m:oMath xmlns:m="http://schemas.openxmlformats.org/officeDocument/2006/math">
                    <m:r>
                      <a:rPr lang="en-US" i="1" dirty="0" smtClean="0">
                        <a:latin typeface="Cambria Math" panose="02040503050406030204" pitchFamily="18" charset="0"/>
                        <a:ea typeface="ＭＳ Ｐゴシック" pitchFamily="34" charset="-128"/>
                      </a:rPr>
                      <m:t>𝑆</m:t>
                    </m:r>
                  </m:oMath>
                </a14:m>
                <a:endParaRPr lang="en-US" dirty="0">
                  <a:ea typeface="ＭＳ Ｐゴシック" pitchFamily="34" charset="-128"/>
                </a:endParaRPr>
              </a:p>
              <a:p>
                <a:pPr lvl="1">
                  <a:lnSpc>
                    <a:spcPct val="80000"/>
                  </a:lnSpc>
                </a:pPr>
                <a:r>
                  <a:rPr lang="en-US" dirty="0">
                    <a:ea typeface="ＭＳ Ｐゴシック" pitchFamily="34" charset="-128"/>
                  </a:rPr>
                  <a:t>Start state </a:t>
                </a:r>
                <a14:m>
                  <m:oMath xmlns:m="http://schemas.openxmlformats.org/officeDocument/2006/math">
                    <m:sSub>
                      <m:sSubPr>
                        <m:ctrlPr>
                          <a:rPr lang="en-US" b="0" i="1" dirty="0" smtClean="0">
                            <a:latin typeface="Cambria Math" panose="02040503050406030204" pitchFamily="18" charset="0"/>
                            <a:ea typeface="ＭＳ Ｐゴシック" pitchFamily="34" charset="-128"/>
                          </a:rPr>
                        </m:ctrlPr>
                      </m:sSubPr>
                      <m:e>
                        <m:r>
                          <m:rPr>
                            <m:sty m:val="p"/>
                          </m:rPr>
                          <a:rPr lang="en-US" b="0" i="0" dirty="0" smtClean="0">
                            <a:latin typeface="Cambria Math" panose="02040503050406030204" pitchFamily="18" charset="0"/>
                            <a:ea typeface="ＭＳ Ｐゴシック" pitchFamily="34" charset="-128"/>
                          </a:rPr>
                          <m:t>s</m:t>
                        </m:r>
                      </m:e>
                      <m:sub>
                        <m:r>
                          <a:rPr lang="en-US" b="0" i="0" dirty="0" smtClean="0">
                            <a:latin typeface="Cambria Math" panose="02040503050406030204" pitchFamily="18" charset="0"/>
                            <a:ea typeface="ＭＳ Ｐゴシック" pitchFamily="34" charset="-128"/>
                          </a:rPr>
                          <m:t>0</m:t>
                        </m:r>
                      </m:sub>
                    </m:sSub>
                  </m:oMath>
                </a14:m>
                <a:endParaRPr lang="en-US" baseline="-25000" dirty="0">
                  <a:ea typeface="ＭＳ Ｐゴシック" pitchFamily="34" charset="-128"/>
                </a:endParaRPr>
              </a:p>
              <a:p>
                <a:pPr lvl="1">
                  <a:lnSpc>
                    <a:spcPct val="80000"/>
                  </a:lnSpc>
                </a:pPr>
                <a:r>
                  <a:rPr lang="en-US" dirty="0">
                    <a:ea typeface="ＭＳ Ｐゴシック" pitchFamily="34" charset="-128"/>
                  </a:rPr>
                  <a:t>Set of actions </a:t>
                </a:r>
                <a14:m>
                  <m:oMath xmlns:m="http://schemas.openxmlformats.org/officeDocument/2006/math">
                    <m:r>
                      <a:rPr lang="en-US" i="1" dirty="0" smtClean="0">
                        <a:latin typeface="Cambria Math" panose="02040503050406030204" pitchFamily="18" charset="0"/>
                        <a:ea typeface="ＭＳ Ｐゴシック" pitchFamily="34" charset="-128"/>
                      </a:rPr>
                      <m:t>𝐴</m:t>
                    </m:r>
                  </m:oMath>
                </a14:m>
                <a:endParaRPr lang="en-US" dirty="0">
                  <a:ea typeface="ＭＳ Ｐゴシック" pitchFamily="34" charset="-128"/>
                </a:endParaRPr>
              </a:p>
              <a:p>
                <a:pPr lvl="1">
                  <a:lnSpc>
                    <a:spcPct val="80000"/>
                  </a:lnSpc>
                </a:pPr>
                <a:r>
                  <a:rPr lang="en-US" dirty="0">
                    <a:ea typeface="ＭＳ Ｐゴシック" pitchFamily="34" charset="-128"/>
                  </a:rPr>
                  <a:t>Transitions and rewards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oMath>
                </a14:m>
                <a:r>
                  <a:rPr lang="en-US" dirty="0">
                    <a:ea typeface="ＭＳ Ｐゴシック" pitchFamily="34" charset="-128"/>
                  </a:rPr>
                  <a:t> </a:t>
                </a:r>
                <a:r>
                  <a:rPr lang="en-US" altLang="ja-JP" dirty="0">
                    <a:ea typeface="ＭＳ Ｐゴシック" pitchFamily="34" charset="-128"/>
                  </a:rPr>
                  <a:t>(w. discount </a:t>
                </a:r>
                <a14:m>
                  <m:oMath xmlns:m="http://schemas.openxmlformats.org/officeDocument/2006/math">
                    <m:r>
                      <a:rPr lang="en-US" altLang="ja-JP" i="1" dirty="0" smtClean="0">
                        <a:latin typeface="Cambria Math" panose="02040503050406030204" pitchFamily="18" charset="0"/>
                        <a:ea typeface="ＭＳ Ｐゴシック" pitchFamily="34" charset="-128"/>
                        <a:sym typeface="Symbol" pitchFamily="18" charset="2"/>
                      </a:rPr>
                      <m:t></m:t>
                    </m:r>
                  </m:oMath>
                </a14:m>
                <a:r>
                  <a:rPr lang="en-US" altLang="ja-JP" dirty="0">
                    <a:ea typeface="ＭＳ Ｐゴシック" pitchFamily="34" charset="-128"/>
                  </a:rPr>
                  <a:t>)</a:t>
                </a:r>
              </a:p>
              <a:p>
                <a:pPr>
                  <a:lnSpc>
                    <a:spcPct val="80000"/>
                  </a:lnSpc>
                </a:pPr>
                <a:r>
                  <a:rPr lang="en-US" dirty="0">
                    <a:ea typeface="ＭＳ Ｐゴシック" pitchFamily="34" charset="-128"/>
                  </a:rPr>
                  <a:t>Policy maps from states to actions:</a:t>
                </a:r>
              </a:p>
              <a:p>
                <a:pPr lvl="1">
                  <a:lnSpc>
                    <a:spcPct val="80000"/>
                  </a:lnSpc>
                </a:pPr>
                <a:r>
                  <a:rPr lang="en-US" dirty="0">
                    <a:ea typeface="ＭＳ Ｐゴシック" pitchFamily="34" charset="-128"/>
                  </a:rPr>
                  <a:t>Deterministic policy </a:t>
                </a:r>
                <a14:m>
                  <m:oMath xmlns:m="http://schemas.openxmlformats.org/officeDocument/2006/math">
                    <m:r>
                      <a:rPr lang="en-US" i="1">
                        <a:latin typeface="Cambria Math" panose="02040503050406030204" pitchFamily="18" charset="0"/>
                        <a:ea typeface="ＭＳ Ｐゴシック" pitchFamily="34" charset="-128"/>
                      </a:rPr>
                      <m:t>𝑎</m:t>
                    </m:r>
                    <m:r>
                      <a:rPr lang="en-US" i="1">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𝜋</m:t>
                    </m:r>
                    <m:r>
                      <a:rPr lang="en-US" i="1">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𝑠</m:t>
                    </m:r>
                    <m:r>
                      <a:rPr lang="en-US" i="1">
                        <a:latin typeface="Cambria Math" panose="02040503050406030204" pitchFamily="18" charset="0"/>
                        <a:ea typeface="ＭＳ Ｐゴシック" pitchFamily="34" charset="-128"/>
                      </a:rPr>
                      <m:t>)</m:t>
                    </m:r>
                  </m:oMath>
                </a14:m>
                <a:r>
                  <a:rPr lang="en-US" dirty="0">
                    <a:ea typeface="ＭＳ Ｐゴシック" pitchFamily="34" charset="-128"/>
                  </a:rPr>
                  <a:t> defines a deterministic action </a:t>
                </a:r>
                <a14:m>
                  <m:oMath xmlns:m="http://schemas.openxmlformats.org/officeDocument/2006/math">
                    <m:r>
                      <a:rPr lang="en-US" i="1">
                        <a:latin typeface="Cambria Math" panose="02040503050406030204" pitchFamily="18" charset="0"/>
                        <a:ea typeface="ＭＳ Ｐゴシック" pitchFamily="34" charset="-128"/>
                      </a:rPr>
                      <m:t>𝑎</m:t>
                    </m:r>
                  </m:oMath>
                </a14:m>
                <a:r>
                  <a:rPr lang="en-US" dirty="0">
                    <a:ea typeface="ＭＳ Ｐゴシック" pitchFamily="34" charset="-128"/>
                  </a:rPr>
                  <a:t> for state </a:t>
                </a:r>
                <a14:m>
                  <m:oMath xmlns:m="http://schemas.openxmlformats.org/officeDocument/2006/math">
                    <m:r>
                      <a:rPr lang="en-US" i="1">
                        <a:latin typeface="Cambria Math" panose="02040503050406030204" pitchFamily="18" charset="0"/>
                        <a:ea typeface="ＭＳ Ｐゴシック" pitchFamily="34" charset="-128"/>
                      </a:rPr>
                      <m:t>𝑠</m:t>
                    </m:r>
                  </m:oMath>
                </a14:m>
                <a:r>
                  <a:rPr lang="en-US" dirty="0">
                    <a:ea typeface="ＭＳ Ｐゴシック" pitchFamily="34" charset="-128"/>
                  </a:rPr>
                  <a:t>.</a:t>
                </a:r>
              </a:p>
              <a:p>
                <a:pPr lvl="1">
                  <a:lnSpc>
                    <a:spcPct val="80000"/>
                  </a:lnSpc>
                </a:pPr>
                <a:r>
                  <a:rPr lang="en-US" dirty="0">
                    <a:ea typeface="ＭＳ Ｐゴシック" pitchFamily="34" charset="-128"/>
                  </a:rPr>
                  <a:t>Stochastic policy </a:t>
                </a:r>
                <a14:m>
                  <m:oMath xmlns:m="http://schemas.openxmlformats.org/officeDocument/2006/math">
                    <m:r>
                      <a:rPr lang="en-US" i="1">
                        <a:latin typeface="Cambria Math" panose="02040503050406030204" pitchFamily="18" charset="0"/>
                        <a:ea typeface="ＭＳ Ｐゴシック" pitchFamily="34" charset="-128"/>
                      </a:rPr>
                      <m:t>𝜋</m:t>
                    </m:r>
                    <m:r>
                      <a:rPr lang="en-US" i="1">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𝑎</m:t>
                    </m:r>
                    <m:r>
                      <a:rPr lang="en-US" i="1">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𝑠</m:t>
                    </m:r>
                    <m:r>
                      <a:rPr lang="en-US" i="1">
                        <a:latin typeface="Cambria Math" panose="02040503050406030204" pitchFamily="18" charset="0"/>
                        <a:ea typeface="ＭＳ Ｐゴシック" pitchFamily="34" charset="-128"/>
                      </a:rPr>
                      <m:t>)</m:t>
                    </m:r>
                  </m:oMath>
                </a14:m>
                <a:r>
                  <a:rPr lang="en-US" dirty="0"/>
                  <a:t> defines a probability distribution over possible actions </a:t>
                </a:r>
                <a14:m>
                  <m:oMath xmlns:m="http://schemas.openxmlformats.org/officeDocument/2006/math">
                    <m:r>
                      <a:rPr lang="en-US" i="1">
                        <a:latin typeface="Cambria Math" panose="02040503050406030204" pitchFamily="18" charset="0"/>
                      </a:rPr>
                      <m:t>𝑎</m:t>
                    </m:r>
                  </m:oMath>
                </a14:m>
                <a:r>
                  <a:rPr lang="en-US" dirty="0"/>
                  <a:t> for state </a:t>
                </a:r>
                <a14:m>
                  <m:oMath xmlns:m="http://schemas.openxmlformats.org/officeDocument/2006/math">
                    <m:r>
                      <a:rPr lang="en-US" i="1">
                        <a:latin typeface="Cambria Math" panose="02040503050406030204" pitchFamily="18" charset="0"/>
                      </a:rPr>
                      <m:t>𝑠</m:t>
                    </m:r>
                  </m:oMath>
                </a14:m>
                <a:r>
                  <a:rPr lang="en-US" dirty="0"/>
                  <a:t>.</a:t>
                </a:r>
                <a:endParaRPr lang="en-US" dirty="0">
                  <a:ea typeface="ＭＳ Ｐゴシック" pitchFamily="34" charset="-128"/>
                </a:endParaRPr>
              </a:p>
              <a:p>
                <a:pPr>
                  <a:lnSpc>
                    <a:spcPct val="80000"/>
                  </a:lnSpc>
                </a:pPr>
                <a:r>
                  <a:rPr lang="en-US" dirty="0">
                    <a:ea typeface="ＭＳ Ｐゴシック" pitchFamily="34" charset="-128"/>
                  </a:rPr>
                  <a:t>Markov means that next state only depends on current state</a:t>
                </a:r>
              </a:p>
              <a:p>
                <a:pPr lvl="1">
                  <a:lnSpc>
                    <a:spcPct val="80000"/>
                  </a:lnSpc>
                </a:pPr>
                <a14:m>
                  <m:oMath xmlns:m="http://schemas.openxmlformats.org/officeDocument/2006/math">
                    <m:r>
                      <a:rPr lang="en-US" i="1">
                        <a:latin typeface="Cambria Math" panose="02040503050406030204" pitchFamily="18" charset="0"/>
                        <a:ea typeface="ＭＳ Ｐゴシック" pitchFamily="34" charset="-128"/>
                      </a:rPr>
                      <m:t>𝑃</m:t>
                    </m:r>
                    <m:d>
                      <m:dPr>
                        <m:ctrlPr>
                          <a:rPr lang="en-US" i="1">
                            <a:latin typeface="Cambria Math" panose="02040503050406030204" pitchFamily="18" charset="0"/>
                            <a:ea typeface="ＭＳ Ｐゴシック" pitchFamily="34" charset="-128"/>
                          </a:rPr>
                        </m:ctrlPr>
                      </m:dPr>
                      <m:e>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𝑆</m:t>
                            </m:r>
                          </m:e>
                          <m:sub>
                            <m:r>
                              <a:rPr lang="en-US" i="1">
                                <a:latin typeface="Cambria Math" panose="02040503050406030204" pitchFamily="18" charset="0"/>
                                <a:ea typeface="ＭＳ Ｐゴシック" pitchFamily="34" charset="-128"/>
                              </a:rPr>
                              <m:t>𝑡</m:t>
                            </m:r>
                            <m:r>
                              <a:rPr lang="en-US" i="1">
                                <a:latin typeface="Cambria Math" panose="02040503050406030204" pitchFamily="18" charset="0"/>
                                <a:ea typeface="ＭＳ Ｐゴシック" pitchFamily="34" charset="-128"/>
                              </a:rPr>
                              <m:t>+1</m:t>
                            </m:r>
                          </m:sub>
                        </m:sSub>
                        <m:r>
                          <a:rPr lang="en-US" i="1">
                            <a:latin typeface="Cambria Math" panose="02040503050406030204" pitchFamily="18" charset="0"/>
                            <a:ea typeface="ＭＳ Ｐゴシック" pitchFamily="34" charset="-128"/>
                          </a:rPr>
                          <m:t>=</m:t>
                        </m:r>
                        <m:sSup>
                          <m:sSupPr>
                            <m:ctrlPr>
                              <a:rPr lang="en-US" i="1">
                                <a:latin typeface="Cambria Math" panose="02040503050406030204" pitchFamily="18" charset="0"/>
                                <a:ea typeface="ＭＳ Ｐゴシック" pitchFamily="34" charset="-128"/>
                              </a:rPr>
                            </m:ctrlPr>
                          </m:sSupPr>
                          <m:e>
                            <m:r>
                              <a:rPr lang="en-US" i="1">
                                <a:latin typeface="Cambria Math" panose="02040503050406030204" pitchFamily="18" charset="0"/>
                                <a:ea typeface="ＭＳ Ｐゴシック" pitchFamily="34" charset="-128"/>
                              </a:rPr>
                              <m:t>𝑠</m:t>
                            </m:r>
                          </m:e>
                          <m:sup>
                            <m:r>
                              <a:rPr lang="en-US" i="1">
                                <a:latin typeface="Cambria Math" panose="02040503050406030204" pitchFamily="18" charset="0"/>
                                <a:ea typeface="ＭＳ Ｐゴシック" pitchFamily="34" charset="-128"/>
                              </a:rPr>
                              <m:t>′</m:t>
                            </m:r>
                          </m:sup>
                        </m:sSup>
                      </m:e>
                      <m:e>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𝑆</m:t>
                            </m:r>
                          </m:e>
                          <m:sub>
                            <m:r>
                              <a:rPr lang="en-US" i="1">
                                <a:latin typeface="Cambria Math" panose="02040503050406030204" pitchFamily="18" charset="0"/>
                                <a:ea typeface="ＭＳ Ｐゴシック" pitchFamily="34" charset="-128"/>
                              </a:rPr>
                              <m:t>𝑡</m:t>
                            </m:r>
                          </m:sub>
                        </m:sSub>
                        <m:r>
                          <a:rPr lang="en-US" i="1">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𝑠</m:t>
                            </m:r>
                          </m:e>
                          <m:sub>
                            <m:r>
                              <a:rPr lang="en-US" i="1">
                                <a:latin typeface="Cambria Math" panose="02040503050406030204" pitchFamily="18" charset="0"/>
                                <a:ea typeface="ＭＳ Ｐゴシック" pitchFamily="34" charset="-128"/>
                              </a:rPr>
                              <m:t>𝑡</m:t>
                            </m:r>
                          </m:sub>
                        </m:sSub>
                        <m:r>
                          <a:rPr lang="en-US" i="1">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𝐴</m:t>
                            </m:r>
                          </m:e>
                          <m:sub>
                            <m:r>
                              <a:rPr lang="en-US" i="1">
                                <a:latin typeface="Cambria Math" panose="02040503050406030204" pitchFamily="18" charset="0"/>
                                <a:ea typeface="ＭＳ Ｐゴシック" pitchFamily="34" charset="-128"/>
                              </a:rPr>
                              <m:t>𝑡</m:t>
                            </m:r>
                          </m:sub>
                        </m:sSub>
                        <m:r>
                          <a:rPr lang="en-US" i="1">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𝑎</m:t>
                            </m:r>
                          </m:e>
                          <m:sub>
                            <m:r>
                              <a:rPr lang="en-US" i="1">
                                <a:latin typeface="Cambria Math" panose="02040503050406030204" pitchFamily="18" charset="0"/>
                                <a:ea typeface="ＭＳ Ｐゴシック" pitchFamily="34" charset="-128"/>
                              </a:rPr>
                              <m:t>𝑡</m:t>
                            </m:r>
                          </m:sub>
                        </m:sSub>
                        <m:r>
                          <a:rPr lang="en-US" b="0" i="1" smtClean="0">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𝑆</m:t>
                            </m:r>
                          </m:e>
                          <m:sub>
                            <m:r>
                              <a:rPr lang="en-US" i="1">
                                <a:latin typeface="Cambria Math" panose="02040503050406030204" pitchFamily="18" charset="0"/>
                                <a:ea typeface="ＭＳ Ｐゴシック" pitchFamily="34" charset="-128"/>
                              </a:rPr>
                              <m:t>𝑡</m:t>
                            </m:r>
                            <m:r>
                              <a:rPr lang="en-US" b="0" i="1" smtClean="0">
                                <a:latin typeface="Cambria Math" panose="02040503050406030204" pitchFamily="18" charset="0"/>
                                <a:ea typeface="ＭＳ Ｐゴシック" pitchFamily="34" charset="-128"/>
                              </a:rPr>
                              <m:t>−1</m:t>
                            </m:r>
                          </m:sub>
                        </m:sSub>
                        <m:r>
                          <a:rPr lang="en-US" i="1">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𝑠</m:t>
                            </m:r>
                          </m:e>
                          <m:sub>
                            <m:r>
                              <a:rPr lang="en-US" i="1">
                                <a:latin typeface="Cambria Math" panose="02040503050406030204" pitchFamily="18" charset="0"/>
                                <a:ea typeface="ＭＳ Ｐゴシック" pitchFamily="34" charset="-128"/>
                              </a:rPr>
                              <m:t>𝑡</m:t>
                            </m:r>
                            <m:r>
                              <a:rPr lang="en-US" b="0" i="1" smtClean="0">
                                <a:latin typeface="Cambria Math" panose="02040503050406030204" pitchFamily="18" charset="0"/>
                                <a:ea typeface="ＭＳ Ｐゴシック" pitchFamily="34" charset="-128"/>
                              </a:rPr>
                              <m:t>−1</m:t>
                            </m:r>
                          </m:sub>
                        </m:sSub>
                        <m:r>
                          <a:rPr lang="en-US" i="1">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𝐴</m:t>
                            </m:r>
                          </m:e>
                          <m:sub>
                            <m:r>
                              <a:rPr lang="en-US" i="1">
                                <a:latin typeface="Cambria Math" panose="02040503050406030204" pitchFamily="18" charset="0"/>
                                <a:ea typeface="ＭＳ Ｐゴシック" pitchFamily="34" charset="-128"/>
                              </a:rPr>
                              <m:t>𝑡</m:t>
                            </m:r>
                            <m:r>
                              <a:rPr lang="en-US" b="0" i="1" smtClean="0">
                                <a:latin typeface="Cambria Math" panose="02040503050406030204" pitchFamily="18" charset="0"/>
                                <a:ea typeface="ＭＳ Ｐゴシック" pitchFamily="34" charset="-128"/>
                              </a:rPr>
                              <m:t>−1</m:t>
                            </m:r>
                          </m:sub>
                        </m:sSub>
                        <m:r>
                          <a:rPr lang="en-US" i="1">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𝑎</m:t>
                            </m:r>
                          </m:e>
                          <m:sub>
                            <m:r>
                              <a:rPr lang="en-US" i="1">
                                <a:latin typeface="Cambria Math" panose="02040503050406030204" pitchFamily="18" charset="0"/>
                                <a:ea typeface="ＭＳ Ｐゴシック" pitchFamily="34" charset="-128"/>
                              </a:rPr>
                              <m:t>𝑡</m:t>
                            </m:r>
                            <m:r>
                              <a:rPr lang="en-US" b="0" i="1" smtClean="0">
                                <a:latin typeface="Cambria Math" panose="02040503050406030204" pitchFamily="18" charset="0"/>
                                <a:ea typeface="ＭＳ Ｐゴシック" pitchFamily="34" charset="-128"/>
                              </a:rPr>
                              <m:t>−1,…,</m:t>
                            </m:r>
                          </m:sub>
                        </m:sSub>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𝑆</m:t>
                            </m:r>
                          </m:e>
                          <m:sub>
                            <m:r>
                              <a:rPr lang="en-US" b="0" i="1" smtClean="0">
                                <a:latin typeface="Cambria Math" panose="02040503050406030204" pitchFamily="18" charset="0"/>
                                <a:ea typeface="ＭＳ Ｐゴシック" pitchFamily="34" charset="-128"/>
                              </a:rPr>
                              <m:t>0</m:t>
                            </m:r>
                          </m:sub>
                        </m:sSub>
                        <m:r>
                          <a:rPr lang="en-US" i="1">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𝑠</m:t>
                            </m:r>
                          </m:e>
                          <m:sub>
                            <m:r>
                              <a:rPr lang="en-US" b="0" i="1" smtClean="0">
                                <a:latin typeface="Cambria Math" panose="02040503050406030204" pitchFamily="18" charset="0"/>
                                <a:ea typeface="ＭＳ Ｐゴシック" pitchFamily="34" charset="-128"/>
                              </a:rPr>
                              <m:t>0</m:t>
                            </m:r>
                          </m:sub>
                        </m:sSub>
                        <m:r>
                          <a:rPr lang="en-US" i="1">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𝐴</m:t>
                            </m:r>
                          </m:e>
                          <m:sub>
                            <m:r>
                              <a:rPr lang="en-US" b="0" i="1" smtClean="0">
                                <a:latin typeface="Cambria Math" panose="02040503050406030204" pitchFamily="18" charset="0"/>
                                <a:ea typeface="ＭＳ Ｐゴシック" pitchFamily="34" charset="-128"/>
                              </a:rPr>
                              <m:t>0</m:t>
                            </m:r>
                          </m:sub>
                        </m:sSub>
                        <m:r>
                          <a:rPr lang="en-US" i="1">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𝑎</m:t>
                            </m:r>
                          </m:e>
                          <m:sub>
                            <m:r>
                              <a:rPr lang="en-US" b="0" i="1" smtClean="0">
                                <a:latin typeface="Cambria Math" panose="02040503050406030204" pitchFamily="18" charset="0"/>
                                <a:ea typeface="ＭＳ Ｐゴシック" pitchFamily="34" charset="-128"/>
                              </a:rPr>
                              <m:t>0</m:t>
                            </m:r>
                          </m:sub>
                        </m:sSub>
                      </m:e>
                    </m:d>
                  </m:oMath>
                </a14:m>
                <a:endParaRPr lang="en-US" i="1" dirty="0">
                  <a:latin typeface="Cambria Math" panose="02040503050406030204" pitchFamily="18" charset="0"/>
                  <a:ea typeface="ＭＳ Ｐゴシック" pitchFamily="34" charset="-128"/>
                </a:endParaRPr>
              </a:p>
              <a:p>
                <a:pPr lvl="1">
                  <a:lnSpc>
                    <a:spcPct val="80000"/>
                  </a:lnSpc>
                </a:pPr>
                <a14:m>
                  <m:oMath xmlns:m="http://schemas.openxmlformats.org/officeDocument/2006/math">
                    <m:r>
                      <a:rPr lang="en-US" b="0" i="1" smtClean="0">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𝑃</m:t>
                    </m:r>
                    <m:r>
                      <a:rPr lang="en-US" b="0" i="1" smtClean="0">
                        <a:latin typeface="Cambria Math" panose="02040503050406030204" pitchFamily="18" charset="0"/>
                        <a:ea typeface="ＭＳ Ｐゴシック" pitchFamily="34" charset="-128"/>
                      </a:rPr>
                      <m:t>(</m:t>
                    </m:r>
                    <m:sSub>
                      <m:sSubPr>
                        <m:ctrlPr>
                          <a:rPr lang="en-US" b="0" i="1" smtClean="0">
                            <a:latin typeface="Cambria Math" panose="02040503050406030204" pitchFamily="18" charset="0"/>
                            <a:ea typeface="ＭＳ Ｐゴシック" pitchFamily="34" charset="-128"/>
                          </a:rPr>
                        </m:ctrlPr>
                      </m:sSubPr>
                      <m:e>
                        <m:r>
                          <a:rPr lang="en-US" b="0" i="1" smtClean="0">
                            <a:latin typeface="Cambria Math" panose="02040503050406030204" pitchFamily="18" charset="0"/>
                            <a:ea typeface="ＭＳ Ｐゴシック" pitchFamily="34" charset="-128"/>
                          </a:rPr>
                          <m:t>𝑆</m:t>
                        </m:r>
                      </m:e>
                      <m:sub>
                        <m:r>
                          <a:rPr lang="en-US" i="1">
                            <a:latin typeface="Cambria Math" panose="02040503050406030204" pitchFamily="18" charset="0"/>
                            <a:ea typeface="ＭＳ Ｐゴシック" pitchFamily="34" charset="-128"/>
                          </a:rPr>
                          <m:t>𝑡</m:t>
                        </m:r>
                        <m:r>
                          <a:rPr lang="en-US" i="1">
                            <a:latin typeface="Cambria Math" panose="02040503050406030204" pitchFamily="18" charset="0"/>
                            <a:ea typeface="ＭＳ Ｐゴシック" pitchFamily="34" charset="-128"/>
                          </a:rPr>
                          <m:t>+1</m:t>
                        </m:r>
                      </m:sub>
                    </m:sSub>
                    <m:r>
                      <a:rPr lang="en-US" b="0" i="1" smtClean="0">
                        <a:latin typeface="Cambria Math" panose="02040503050406030204" pitchFamily="18" charset="0"/>
                        <a:ea typeface="ＭＳ Ｐゴシック" pitchFamily="34" charset="-128"/>
                      </a:rPr>
                      <m:t>=</m:t>
                    </m:r>
                    <m:sSup>
                      <m:sSupPr>
                        <m:ctrlPr>
                          <a:rPr lang="en-US" b="0" i="1" smtClean="0">
                            <a:latin typeface="Cambria Math" panose="02040503050406030204" pitchFamily="18" charset="0"/>
                            <a:ea typeface="ＭＳ Ｐゴシック" pitchFamily="34" charset="-128"/>
                          </a:rPr>
                        </m:ctrlPr>
                      </m:sSupPr>
                      <m:e>
                        <m:r>
                          <a:rPr lang="en-US" b="0" i="1" smtClean="0">
                            <a:latin typeface="Cambria Math" panose="02040503050406030204" pitchFamily="18" charset="0"/>
                            <a:ea typeface="ＭＳ Ｐゴシック" pitchFamily="34" charset="-128"/>
                          </a:rPr>
                          <m:t>𝑠</m:t>
                        </m:r>
                      </m:e>
                      <m:sup>
                        <m:r>
                          <a:rPr lang="en-US" b="0" i="1" smtClean="0">
                            <a:latin typeface="Cambria Math" panose="02040503050406030204" pitchFamily="18" charset="0"/>
                            <a:ea typeface="ＭＳ Ｐゴシック" pitchFamily="34" charset="-128"/>
                          </a:rPr>
                          <m:t>′</m:t>
                        </m:r>
                      </m:sup>
                    </m:sSup>
                    <m:r>
                      <a:rPr lang="en-US" b="0" i="1" smtClean="0">
                        <a:latin typeface="Cambria Math" panose="02040503050406030204" pitchFamily="18" charset="0"/>
                        <a:ea typeface="ＭＳ Ｐゴシック" pitchFamily="34" charset="-128"/>
                      </a:rPr>
                      <m:t>|</m:t>
                    </m:r>
                    <m:sSub>
                      <m:sSubPr>
                        <m:ctrlPr>
                          <a:rPr lang="en-US" b="0" i="1" smtClean="0">
                            <a:latin typeface="Cambria Math" panose="02040503050406030204" pitchFamily="18" charset="0"/>
                            <a:ea typeface="ＭＳ Ｐゴシック" pitchFamily="34" charset="-128"/>
                          </a:rPr>
                        </m:ctrlPr>
                      </m:sSubPr>
                      <m:e>
                        <m:r>
                          <a:rPr lang="en-US" b="0" i="1" smtClean="0">
                            <a:latin typeface="Cambria Math" panose="02040503050406030204" pitchFamily="18" charset="0"/>
                            <a:ea typeface="ＭＳ Ｐゴシック" pitchFamily="34" charset="-128"/>
                          </a:rPr>
                          <m:t>𝑆</m:t>
                        </m:r>
                      </m:e>
                      <m:sub>
                        <m:r>
                          <a:rPr lang="en-US" b="0" i="1" smtClean="0">
                            <a:latin typeface="Cambria Math" panose="02040503050406030204" pitchFamily="18" charset="0"/>
                            <a:ea typeface="ＭＳ Ｐゴシック" pitchFamily="34" charset="-128"/>
                          </a:rPr>
                          <m:t>𝑡</m:t>
                        </m:r>
                      </m:sub>
                    </m:sSub>
                    <m:r>
                      <a:rPr lang="en-US" b="0" i="1" smtClean="0">
                        <a:latin typeface="Cambria Math" panose="02040503050406030204" pitchFamily="18" charset="0"/>
                        <a:ea typeface="ＭＳ Ｐゴシック" pitchFamily="34" charset="-128"/>
                      </a:rPr>
                      <m:t>=</m:t>
                    </m:r>
                    <m:sSub>
                      <m:sSubPr>
                        <m:ctrlPr>
                          <a:rPr lang="en-US" b="0" i="1" smtClean="0">
                            <a:latin typeface="Cambria Math" panose="02040503050406030204" pitchFamily="18" charset="0"/>
                            <a:ea typeface="ＭＳ Ｐゴシック" pitchFamily="34" charset="-128"/>
                          </a:rPr>
                        </m:ctrlPr>
                      </m:sSubPr>
                      <m:e>
                        <m:r>
                          <a:rPr lang="en-US" b="0" i="1" smtClean="0">
                            <a:latin typeface="Cambria Math" panose="02040503050406030204" pitchFamily="18" charset="0"/>
                            <a:ea typeface="ＭＳ Ｐゴシック" pitchFamily="34" charset="-128"/>
                          </a:rPr>
                          <m:t>𝑠</m:t>
                        </m:r>
                      </m:e>
                      <m:sub>
                        <m:r>
                          <a:rPr lang="en-US" b="0" i="1" smtClean="0">
                            <a:latin typeface="Cambria Math" panose="02040503050406030204" pitchFamily="18" charset="0"/>
                            <a:ea typeface="ＭＳ Ｐゴシック" pitchFamily="34" charset="-128"/>
                          </a:rPr>
                          <m:t>𝑡</m:t>
                        </m:r>
                      </m:sub>
                    </m:sSub>
                    <m:r>
                      <a:rPr lang="en-US" b="0" i="1" smtClean="0">
                        <a:latin typeface="Cambria Math" panose="02040503050406030204" pitchFamily="18" charset="0"/>
                        <a:ea typeface="ＭＳ Ｐゴシック" pitchFamily="34" charset="-128"/>
                      </a:rPr>
                      <m:t>,</m:t>
                    </m:r>
                    <m:sSub>
                      <m:sSubPr>
                        <m:ctrlPr>
                          <a:rPr lang="en-US" b="0" i="1" smtClean="0">
                            <a:latin typeface="Cambria Math" panose="02040503050406030204" pitchFamily="18" charset="0"/>
                            <a:ea typeface="ＭＳ Ｐゴシック" pitchFamily="34" charset="-128"/>
                          </a:rPr>
                        </m:ctrlPr>
                      </m:sSubPr>
                      <m:e>
                        <m:r>
                          <a:rPr lang="en-US" b="0" i="1" smtClean="0">
                            <a:latin typeface="Cambria Math" panose="02040503050406030204" pitchFamily="18" charset="0"/>
                            <a:ea typeface="ＭＳ Ｐゴシック" pitchFamily="34" charset="-128"/>
                          </a:rPr>
                          <m:t>𝐴</m:t>
                        </m:r>
                      </m:e>
                      <m:sub>
                        <m:r>
                          <a:rPr lang="en-US" b="0" i="1" smtClean="0">
                            <a:latin typeface="Cambria Math" panose="02040503050406030204" pitchFamily="18" charset="0"/>
                            <a:ea typeface="ＭＳ Ｐゴシック" pitchFamily="34" charset="-128"/>
                          </a:rPr>
                          <m:t>𝑡</m:t>
                        </m:r>
                      </m:sub>
                    </m:sSub>
                    <m:r>
                      <a:rPr lang="en-US" b="0" i="1" smtClean="0">
                        <a:latin typeface="Cambria Math" panose="02040503050406030204" pitchFamily="18" charset="0"/>
                        <a:ea typeface="ＭＳ Ｐゴシック" pitchFamily="34" charset="-128"/>
                      </a:rPr>
                      <m:t>=</m:t>
                    </m:r>
                    <m:sSub>
                      <m:sSubPr>
                        <m:ctrlPr>
                          <a:rPr lang="en-US" b="0" i="1" smtClean="0">
                            <a:latin typeface="Cambria Math" panose="02040503050406030204" pitchFamily="18" charset="0"/>
                            <a:ea typeface="ＭＳ Ｐゴシック" pitchFamily="34" charset="-128"/>
                          </a:rPr>
                        </m:ctrlPr>
                      </m:sSubPr>
                      <m:e>
                        <m:r>
                          <a:rPr lang="en-US" b="0" i="1" smtClean="0">
                            <a:latin typeface="Cambria Math" panose="02040503050406030204" pitchFamily="18" charset="0"/>
                            <a:ea typeface="ＭＳ Ｐゴシック" pitchFamily="34" charset="-128"/>
                          </a:rPr>
                          <m:t>𝑎</m:t>
                        </m:r>
                      </m:e>
                      <m:sub>
                        <m:r>
                          <a:rPr lang="en-US" b="0" i="1" smtClean="0">
                            <a:latin typeface="Cambria Math" panose="02040503050406030204" pitchFamily="18" charset="0"/>
                            <a:ea typeface="ＭＳ Ｐゴシック" pitchFamily="34" charset="-128"/>
                          </a:rPr>
                          <m:t>𝑡</m:t>
                        </m:r>
                      </m:sub>
                    </m:sSub>
                    <m:r>
                      <a:rPr lang="en-US" b="0" i="1" smtClean="0">
                        <a:latin typeface="Cambria Math" panose="02040503050406030204" pitchFamily="18" charset="0"/>
                        <a:ea typeface="ＭＳ Ｐゴシック" pitchFamily="34" charset="-128"/>
                      </a:rPr>
                      <m:t>)</m:t>
                    </m:r>
                  </m:oMath>
                </a14:m>
                <a:endParaRPr lang="en-US" dirty="0">
                  <a:ea typeface="ＭＳ Ｐゴシック" pitchFamily="34" charset="-128"/>
                </a:endParaRPr>
              </a:p>
              <a:p>
                <a:pPr lvl="1">
                  <a:lnSpc>
                    <a:spcPct val="80000"/>
                  </a:lnSpc>
                </a:pPr>
                <a:r>
                  <a:rPr lang="en-US" altLang="ja-JP" dirty="0">
                    <a:ea typeface="ＭＳ Ｐゴシック" pitchFamily="34" charset="-128"/>
                  </a:rPr>
                  <a:t>Given the present state, the future and the past are independent</a:t>
                </a:r>
              </a:p>
              <a:p>
                <a:pPr lvl="1">
                  <a:lnSpc>
                    <a:spcPct val="80000"/>
                  </a:lnSpc>
                </a:pPr>
                <a:r>
                  <a:rPr lang="en-US" sz="2900" dirty="0"/>
                  <a:t>e.g., for driving task, current vehicle position </a:t>
                </a:r>
                <a14:m>
                  <m:oMath xmlns:m="http://schemas.openxmlformats.org/officeDocument/2006/math">
                    <m:r>
                      <a:rPr lang="en-US" sz="2900">
                        <a:latin typeface="Cambria Math" panose="02040503050406030204" pitchFamily="18" charset="0"/>
                      </a:rPr>
                      <m:t>𝒙</m:t>
                    </m:r>
                  </m:oMath>
                </a14:m>
                <a:r>
                  <a:rPr lang="en-US" sz="2900" dirty="0"/>
                  <a:t> as the state does not satisfy the Markov property, since the next state depends on not only </a:t>
                </a:r>
                <a14:m>
                  <m:oMath xmlns:m="http://schemas.openxmlformats.org/officeDocument/2006/math">
                    <m:r>
                      <a:rPr lang="en-US" sz="2900">
                        <a:latin typeface="Cambria Math" panose="02040503050406030204" pitchFamily="18" charset="0"/>
                      </a:rPr>
                      <m:t>𝒙</m:t>
                    </m:r>
                  </m:oMath>
                </a14:m>
                <a:r>
                  <a:rPr lang="en-US" sz="2900" dirty="0"/>
                  <a:t>, but also velocity </a:t>
                </a:r>
                <a14:m>
                  <m:oMath xmlns:m="http://schemas.openxmlformats.org/officeDocument/2006/math">
                    <m:acc>
                      <m:accPr>
                        <m:chr m:val="̇"/>
                        <m:ctrlPr>
                          <a:rPr lang="en-US" sz="2900" i="1">
                            <a:latin typeface="Cambria Math" panose="02040503050406030204" pitchFamily="18" charset="0"/>
                          </a:rPr>
                        </m:ctrlPr>
                      </m:accPr>
                      <m:e>
                        <m:r>
                          <a:rPr lang="en-US" sz="2900">
                            <a:latin typeface="Cambria Math" panose="02040503050406030204" pitchFamily="18" charset="0"/>
                          </a:rPr>
                          <m:t>𝒙</m:t>
                        </m:r>
                      </m:e>
                    </m:acc>
                  </m:oMath>
                </a14:m>
                <a:r>
                  <a:rPr lang="en-US" sz="2900" dirty="0"/>
                  <a:t>, acceleration </a:t>
                </a:r>
                <a14:m>
                  <m:oMath xmlns:m="http://schemas.openxmlformats.org/officeDocument/2006/math">
                    <m:acc>
                      <m:accPr>
                        <m:chr m:val="̈"/>
                        <m:ctrlPr>
                          <a:rPr lang="en-US" sz="2900" i="1">
                            <a:latin typeface="Cambria Math" panose="02040503050406030204" pitchFamily="18" charset="0"/>
                          </a:rPr>
                        </m:ctrlPr>
                      </m:accPr>
                      <m:e>
                        <m:r>
                          <a:rPr lang="en-US" sz="2900">
                            <a:latin typeface="Cambria Math" panose="02040503050406030204" pitchFamily="18" charset="0"/>
                          </a:rPr>
                          <m:t>𝒙</m:t>
                        </m:r>
                      </m:e>
                    </m:acc>
                  </m:oMath>
                </a14:m>
                <a:r>
                  <a:rPr lang="en-US" sz="2900" dirty="0"/>
                  <a:t>. (assuming acceleration </a:t>
                </a:r>
                <a14:m>
                  <m:oMath xmlns:m="http://schemas.openxmlformats.org/officeDocument/2006/math">
                    <m:acc>
                      <m:accPr>
                        <m:chr m:val="̈"/>
                        <m:ctrlPr>
                          <a:rPr lang="en-US" sz="2900" i="1">
                            <a:latin typeface="Cambria Math" panose="02040503050406030204" pitchFamily="18" charset="0"/>
                          </a:rPr>
                        </m:ctrlPr>
                      </m:accPr>
                      <m:e>
                        <m:r>
                          <a:rPr lang="en-US" sz="2900">
                            <a:latin typeface="Cambria Math" panose="02040503050406030204" pitchFamily="18" charset="0"/>
                          </a:rPr>
                          <m:t>𝒙</m:t>
                        </m:r>
                      </m:e>
                    </m:acc>
                  </m:oMath>
                </a14:m>
                <a:r>
                  <a:rPr lang="en-US" sz="2900" dirty="0"/>
                  <a:t> stays constant within each step) If we redefine the state as vector </a:t>
                </a:r>
                <a14:m>
                  <m:oMath xmlns:m="http://schemas.openxmlformats.org/officeDocument/2006/math">
                    <m:sSup>
                      <m:sSupPr>
                        <m:ctrlPr>
                          <a:rPr lang="en-US" sz="2900" i="1">
                            <a:latin typeface="Cambria Math" panose="02040503050406030204" pitchFamily="18" charset="0"/>
                          </a:rPr>
                        </m:ctrlPr>
                      </m:sSupPr>
                      <m:e>
                        <m:d>
                          <m:dPr>
                            <m:begChr m:val="["/>
                            <m:endChr m:val="]"/>
                            <m:ctrlPr>
                              <a:rPr lang="en-US" sz="2900" i="1">
                                <a:latin typeface="Cambria Math" panose="02040503050406030204" pitchFamily="18" charset="0"/>
                              </a:rPr>
                            </m:ctrlPr>
                          </m:dPr>
                          <m:e>
                            <m:r>
                              <a:rPr lang="en-US" sz="2900">
                                <a:latin typeface="Cambria Math" panose="02040503050406030204" pitchFamily="18" charset="0"/>
                              </a:rPr>
                              <m:t>𝒙</m:t>
                            </m:r>
                            <m:r>
                              <a:rPr lang="en-US" sz="2900">
                                <a:latin typeface="Cambria Math" panose="02040503050406030204" pitchFamily="18" charset="0"/>
                              </a:rPr>
                              <m:t>,</m:t>
                            </m:r>
                            <m:acc>
                              <m:accPr>
                                <m:chr m:val="̇"/>
                                <m:ctrlPr>
                                  <a:rPr lang="en-US" sz="2900" i="1">
                                    <a:latin typeface="Cambria Math" panose="02040503050406030204" pitchFamily="18" charset="0"/>
                                  </a:rPr>
                                </m:ctrlPr>
                              </m:accPr>
                              <m:e>
                                <m:r>
                                  <a:rPr lang="en-US" sz="2900">
                                    <a:latin typeface="Cambria Math" panose="02040503050406030204" pitchFamily="18" charset="0"/>
                                  </a:rPr>
                                  <m:t>𝒙</m:t>
                                </m:r>
                              </m:e>
                            </m:acc>
                            <m:r>
                              <a:rPr lang="en-US" sz="2900">
                                <a:latin typeface="Cambria Math" panose="02040503050406030204" pitchFamily="18" charset="0"/>
                              </a:rPr>
                              <m:t>, </m:t>
                            </m:r>
                            <m:acc>
                              <m:accPr>
                                <m:chr m:val="̈"/>
                                <m:ctrlPr>
                                  <a:rPr lang="en-US" sz="2900" i="1">
                                    <a:latin typeface="Cambria Math" panose="02040503050406030204" pitchFamily="18" charset="0"/>
                                  </a:rPr>
                                </m:ctrlPr>
                              </m:accPr>
                              <m:e>
                                <m:r>
                                  <a:rPr lang="en-US" sz="2900">
                                    <a:latin typeface="Cambria Math" panose="02040503050406030204" pitchFamily="18" charset="0"/>
                                  </a:rPr>
                                  <m:t>𝒙</m:t>
                                </m:r>
                              </m:e>
                            </m:acc>
                          </m:e>
                        </m:d>
                      </m:e>
                      <m:sup>
                        <m:r>
                          <a:rPr lang="en-US" sz="2900">
                            <a:latin typeface="Cambria Math" panose="02040503050406030204" pitchFamily="18" charset="0"/>
                          </a:rPr>
                          <m:t>𝑇</m:t>
                        </m:r>
                      </m:sup>
                    </m:sSup>
                  </m:oMath>
                </a14:m>
                <a:r>
                  <a:rPr lang="en-US" sz="2900" dirty="0"/>
                  <a:t>, then it satisfies the Markov property.</a:t>
                </a:r>
              </a:p>
              <a:p>
                <a:pPr lvl="1"/>
                <a:r>
                  <a:rPr lang="en-US" dirty="0"/>
                  <a:t>Or, current snapshot of front camera view can be used as the state (e.g., NVIDIA’s </a:t>
                </a:r>
                <a:r>
                  <a:rPr lang="en-US" dirty="0" err="1"/>
                  <a:t>PilotNet</a:t>
                </a:r>
                <a:r>
                  <a:rPr lang="en-US" dirty="0"/>
                  <a:t>), but some works use past </a:t>
                </a:r>
                <a14:m>
                  <m:oMath xmlns:m="http://schemas.openxmlformats.org/officeDocument/2006/math">
                    <m:r>
                      <a:rPr lang="en-US" i="1" dirty="0" smtClean="0">
                        <a:latin typeface="Cambria Math" panose="02040503050406030204" pitchFamily="18" charset="0"/>
                      </a:rPr>
                      <m:t>𝑁</m:t>
                    </m:r>
                  </m:oMath>
                </a14:m>
                <a:r>
                  <a:rPr lang="en-US" dirty="0"/>
                  <a:t> video frames as the state to capture more dynamics (e.g., Waymo’s </a:t>
                </a:r>
                <a:r>
                  <a:rPr lang="en-US" dirty="0" err="1"/>
                  <a:t>ChauffeurNet</a:t>
                </a:r>
                <a:r>
                  <a:rPr lang="en-US" dirty="0"/>
                  <a:t>).</a:t>
                </a:r>
                <a:endParaRPr lang="en-SE" dirty="0"/>
              </a:p>
            </p:txBody>
          </p:sp>
        </mc:Choice>
        <mc:Fallback xmlns="">
          <p:sp>
            <p:nvSpPr>
              <p:cNvPr id="41986" name="Rectangle 3"/>
              <p:cNvSpPr>
                <a:spLocks noGrp="1" noRot="1" noChangeAspect="1" noMove="1" noResize="1" noEditPoints="1" noAdjustHandles="1" noChangeArrowheads="1" noChangeShapeType="1" noTextEdit="1"/>
              </p:cNvSpPr>
              <p:nvPr>
                <p:ph idx="1"/>
              </p:nvPr>
            </p:nvSpPr>
            <p:spPr>
              <a:xfrm>
                <a:off x="304800" y="1066800"/>
                <a:ext cx="8534400" cy="5638801"/>
              </a:xfrm>
              <a:blipFill>
                <a:blip r:embed="rId3"/>
                <a:stretch>
                  <a:fillRect l="-786" t="-2811" r="-2429" b="-649"/>
                </a:stretch>
              </a:blipFill>
            </p:spPr>
            <p:txBody>
              <a:bodyPr/>
              <a:lstStyle/>
              <a:p>
                <a:r>
                  <a:rPr lang="en-SE">
                    <a:noFill/>
                  </a:rPr>
                  <a:t> </a:t>
                </a:r>
              </a:p>
            </p:txBody>
          </p:sp>
        </mc:Fallback>
      </mc:AlternateContent>
    </p:spTree>
    <p:extLst>
      <p:ext uri="{BB962C8B-B14F-4D97-AF65-F5344CB8AC3E}">
        <p14:creationId xmlns:p14="http://schemas.microsoft.com/office/powerpoint/2010/main" val="97907779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1FD69-560D-4D45-822D-A2D1238F2B21}"/>
              </a:ext>
            </a:extLst>
          </p:cNvPr>
          <p:cNvSpPr>
            <a:spLocks noGrp="1"/>
          </p:cNvSpPr>
          <p:nvPr>
            <p:ph type="title"/>
          </p:nvPr>
        </p:nvSpPr>
        <p:spPr/>
        <p:txBody>
          <a:bodyPr/>
          <a:lstStyle/>
          <a:p>
            <a:r>
              <a:rPr lang="en-US" dirty="0"/>
              <a:t>Toy Example</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C5DC80-6A84-4384-BA42-68DCE66DA53F}"/>
                  </a:ext>
                </a:extLst>
              </p:cNvPr>
              <p:cNvSpPr>
                <a:spLocks noGrp="1"/>
              </p:cNvSpPr>
              <p:nvPr>
                <p:ph idx="1"/>
              </p:nvPr>
            </p:nvSpPr>
            <p:spPr>
              <a:xfrm>
                <a:off x="0" y="1295400"/>
                <a:ext cx="7947657" cy="5562600"/>
              </a:xfrm>
            </p:spPr>
            <p:txBody>
              <a:bodyPr>
                <a:normAutofit fontScale="62500" lnSpcReduction="20000"/>
              </a:bodyPr>
              <a:lstStyle/>
              <a:p>
                <a:r>
                  <a:rPr lang="en-US" dirty="0"/>
                  <a:t>Non-episodic MDP with a single state </a:t>
                </a:r>
                <a14:m>
                  <m:oMath xmlns:m="http://schemas.openxmlformats.org/officeDocument/2006/math">
                    <m:r>
                      <a:rPr lang="en-US" b="0" i="1" smtClean="0">
                        <a:latin typeface="Cambria Math" panose="02040503050406030204" pitchFamily="18" charset="0"/>
                      </a:rPr>
                      <m:t>𝑠</m:t>
                    </m:r>
                  </m:oMath>
                </a14:m>
                <a:r>
                  <a:rPr lang="en-US" dirty="0"/>
                  <a:t> and single possible action </a:t>
                </a:r>
                <a14:m>
                  <m:oMath xmlns:m="http://schemas.openxmlformats.org/officeDocument/2006/math">
                    <m:r>
                      <a:rPr lang="en-US" b="0" i="1" smtClean="0">
                        <a:latin typeface="Cambria Math" panose="02040503050406030204" pitchFamily="18" charset="0"/>
                      </a:rPr>
                      <m:t>𝑎</m:t>
                    </m:r>
                  </m:oMath>
                </a14:m>
                <a:r>
                  <a:rPr lang="en-US" dirty="0"/>
                  <a:t>, with reward </a:t>
                </a:r>
                <a14:m>
                  <m:oMath xmlns:m="http://schemas.openxmlformats.org/officeDocument/2006/math">
                    <m:r>
                      <a:rPr lang="en-US" b="0" i="1" smtClean="0">
                        <a:latin typeface="Cambria Math" panose="02040503050406030204" pitchFamily="18" charset="0"/>
                      </a:rPr>
                      <m:t>𝑟</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e>
                    </m:d>
                    <m:r>
                      <a:rPr lang="en-US" b="0" i="1" smtClean="0">
                        <a:latin typeface="Cambria Math" panose="02040503050406030204" pitchFamily="18" charset="0"/>
                      </a:rPr>
                      <m:t>=1</m:t>
                    </m:r>
                  </m:oMath>
                </a14:m>
                <a:endParaRPr lang="en-US" dirty="0"/>
              </a:p>
              <a:p>
                <a:r>
                  <a:rPr lang="en-US" dirty="0"/>
                  <a:t>Policy Iteration:</a:t>
                </a:r>
              </a:p>
              <a:p>
                <a:pPr lvl="1"/>
                <a:r>
                  <a:rPr lang="en-US" dirty="0"/>
                  <a:t>Policy Evaluation: initial policy </a:t>
                </a:r>
                <a14:m>
                  <m:oMath xmlns:m="http://schemas.openxmlformats.org/officeDocument/2006/math">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r>
                      <a:rPr lang="en-US" i="1">
                        <a:latin typeface="Cambria Math" panose="02040503050406030204" pitchFamily="18" charset="0"/>
                      </a:rPr>
                      <m:t>𝑎</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𝑎</m:t>
                        </m:r>
                      </m:sub>
                      <m:sup/>
                      <m:e>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𝑎</m:t>
                            </m:r>
                          </m:e>
                          <m:e>
                            <m:r>
                              <a:rPr lang="en-US" i="1">
                                <a:latin typeface="Cambria Math" panose="02040503050406030204" pitchFamily="18" charset="0"/>
                              </a:rPr>
                              <m:t>𝑠</m:t>
                            </m:r>
                          </m:e>
                        </m:d>
                        <m:r>
                          <a:rPr lang="en-US" b="0" i="1" smtClean="0">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b="0" i="1" smtClean="0">
                            <a:latin typeface="Cambria Math" panose="02040503050406030204" pitchFamily="18" charset="0"/>
                          </a:rPr>
                          <m:t>)</m:t>
                        </m:r>
                      </m:e>
                    </m:nary>
                    <m:r>
                      <a:rPr lang="en-US" b="0" i="1" smtClean="0">
                        <a:latin typeface="Cambria Math" panose="02040503050406030204" pitchFamily="18" charset="0"/>
                      </a:rPr>
                      <m:t>=</m:t>
                    </m:r>
                    <m:r>
                      <a:rPr lang="en-US" i="1">
                        <a:latin typeface="Cambria Math" panose="02040503050406030204" pitchFamily="18" charset="0"/>
                      </a:rPr>
                      <m:t>1+</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m:t>
                        </m:r>
                        <m:r>
                          <a:rPr lang="en-US" i="1">
                            <a:latin typeface="Cambria Math" panose="02040503050406030204" pitchFamily="18" charset="0"/>
                          </a:rPr>
                          <m:t>𝛾</m:t>
                        </m:r>
                      </m:den>
                    </m:f>
                  </m:oMath>
                </a14:m>
                <a:endParaRPr lang="en-US" i="1" dirty="0">
                  <a:latin typeface="Cambria Math" panose="02040503050406030204" pitchFamily="18" charset="0"/>
                </a:endParaRPr>
              </a:p>
              <a:p>
                <a:pPr lvl="1"/>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𝑟</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sub>
                      <m:sup/>
                      <m:e>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e>
                    </m:nary>
                    <m:d>
                      <m:dPr>
                        <m:begChr m:val="["/>
                        <m:endChr m:val="]"/>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e>
                        </m:d>
                      </m:e>
                    </m:d>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𝛾</m:t>
                        </m:r>
                      </m:num>
                      <m:den>
                        <m:r>
                          <a:rPr lang="en-US" i="1">
                            <a:latin typeface="Cambria Math" panose="02040503050406030204" pitchFamily="18" charset="0"/>
                          </a:rPr>
                          <m:t>1−</m:t>
                        </m:r>
                        <m:r>
                          <a:rPr lang="en-US" i="1">
                            <a:latin typeface="Cambria Math" panose="02040503050406030204" pitchFamily="18" charset="0"/>
                          </a:rPr>
                          <m:t>𝛾</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m:t>
                        </m:r>
                        <m:r>
                          <a:rPr lang="en-US" i="1">
                            <a:latin typeface="Cambria Math" panose="02040503050406030204" pitchFamily="18" charset="0"/>
                          </a:rPr>
                          <m:t>𝛾</m:t>
                        </m:r>
                      </m:den>
                    </m:f>
                  </m:oMath>
                </a14:m>
                <a:endParaRPr lang="en-US" i="1" dirty="0">
                  <a:latin typeface="Cambria Math" panose="02040503050406030204" pitchFamily="18" charset="0"/>
                </a:endParaRPr>
              </a:p>
              <a:p>
                <a:pPr lvl="1"/>
                <a:r>
                  <a:rPr lang="en-US" dirty="0"/>
                  <a:t>Policy Improvement: policy </a:t>
                </a:r>
                <a14:m>
                  <m:oMath xmlns:m="http://schemas.openxmlformats.org/officeDocument/2006/math">
                    <m:r>
                      <a:rPr lang="en-US" b="0" i="1" smtClean="0">
                        <a:latin typeface="Cambria Math" panose="02040503050406030204" pitchFamily="18" charset="0"/>
                      </a:rPr>
                      <m:t>𝜋</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a:rPr lang="en-US" i="1">
                            <a:latin typeface="Cambria Math" panose="02040503050406030204" pitchFamily="18" charset="0"/>
                          </a:rPr>
                          <m:t>𝑎</m:t>
                        </m:r>
                      </m:lim>
                    </m:limLow>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r>
                      <a:rPr lang="en-US" b="0" i="1" smtClean="0">
                        <a:latin typeface="Cambria Math" panose="02040503050406030204" pitchFamily="18" charset="0"/>
                      </a:rPr>
                      <m:t>=</m:t>
                    </m:r>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a:rPr lang="en-US" i="1">
                            <a:latin typeface="Cambria Math" panose="02040503050406030204" pitchFamily="18" charset="0"/>
                          </a:rPr>
                          <m:t>𝑎</m:t>
                        </m:r>
                      </m:lim>
                    </m:limLow>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m:t>
                        </m:r>
                        <m:r>
                          <a:rPr lang="en-US" i="1">
                            <a:latin typeface="Cambria Math" panose="02040503050406030204" pitchFamily="18" charset="0"/>
                          </a:rPr>
                          <m:t>𝛾</m:t>
                        </m:r>
                      </m:den>
                    </m:f>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oMath>
                </a14:m>
                <a:r>
                  <a:rPr lang="en-US" dirty="0"/>
                  <a:t> old-action. So policy is now stable.</a:t>
                </a:r>
              </a:p>
              <a:p>
                <a:r>
                  <a:rPr lang="en-US" dirty="0"/>
                  <a:t>Value Iteration: </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𝑎</m:t>
                        </m:r>
                      </m:lim>
                    </m:limLow>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e>
                        </m:d>
                      </m:e>
                    </m:d>
                    <m:r>
                      <a:rPr lang="en-US" i="1">
                        <a:latin typeface="Cambria Math" panose="02040503050406030204" pitchFamily="18" charset="0"/>
                      </a:rPr>
                      <m:t>=1+</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m:t>
                        </m:r>
                        <m:r>
                          <a:rPr lang="en-US" i="1">
                            <a:latin typeface="Cambria Math" panose="02040503050406030204" pitchFamily="18" charset="0"/>
                          </a:rPr>
                          <m:t>𝛾</m:t>
                        </m:r>
                      </m:den>
                    </m:f>
                  </m:oMath>
                </a14:m>
                <a:endParaRPr lang="en-US" dirty="0"/>
              </a:p>
              <a:p>
                <a:pPr lvl="1"/>
                <a:r>
                  <a:rPr lang="en-US" b="0" dirty="0"/>
                  <a:t>Value function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e>
                    </m:d>
                  </m:oMath>
                </a14:m>
                <a:r>
                  <a:rPr lang="en-US" dirty="0"/>
                  <a:t> is now stable</a:t>
                </a:r>
                <a:endParaRPr lang="en-US" i="1" dirty="0">
                  <a:latin typeface="Cambria Math" panose="02040503050406030204" pitchFamily="18" charset="0"/>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r>
                      <a:rPr lang="en-US" b="0" i="1" smtClean="0">
                        <a:latin typeface="Cambria Math" panose="02040503050406030204" pitchFamily="18" charset="0"/>
                      </a:rPr>
                      <m:t>=</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𝑟</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sub>
                      <m:sup/>
                      <m:e>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e>
                    </m:nary>
                    <m:d>
                      <m:dPr>
                        <m:begChr m:val="["/>
                        <m:endChr m:val="]"/>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e>
                        </m:d>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m:t>
                        </m:r>
                        <m:r>
                          <a:rPr lang="en-US" i="1">
                            <a:latin typeface="Cambria Math" panose="02040503050406030204" pitchFamily="18" charset="0"/>
                          </a:rPr>
                          <m:t>𝛾</m:t>
                        </m:r>
                      </m:den>
                    </m:f>
                  </m:oMath>
                </a14:m>
                <a:endParaRPr lang="en-US" dirty="0"/>
              </a:p>
              <a:p>
                <a:pPr lvl="1"/>
                <a:r>
                  <a:rPr lang="en-US" b="0" dirty="0"/>
                  <a:t>Optimal policy</a:t>
                </a:r>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limLow>
                      <m:limLowPr>
                        <m:ctrlPr>
                          <a:rPr lang="en-US" i="1">
                            <a:latin typeface="Cambria Math" panose="02040503050406030204" pitchFamily="18" charset="0"/>
                          </a:rPr>
                        </m:ctrlPr>
                      </m:limLowPr>
                      <m:e>
                        <m:r>
                          <m:rPr>
                            <m:sty m:val="p"/>
                          </m:rPr>
                          <a:rPr lang="en-US" b="0" i="0" smtClean="0">
                            <a:latin typeface="Cambria Math" panose="02040503050406030204" pitchFamily="18" charset="0"/>
                          </a:rPr>
                          <m:t>arg</m:t>
                        </m:r>
                        <m:r>
                          <m:rPr>
                            <m:sty m:val="p"/>
                          </m:rPr>
                          <a:rPr lang="en-US">
                            <a:latin typeface="Cambria Math" panose="02040503050406030204" pitchFamily="18" charset="0"/>
                          </a:rPr>
                          <m:t>max</m:t>
                        </m:r>
                      </m:e>
                      <m:lim>
                        <m:r>
                          <a:rPr lang="en-US" i="1">
                            <a:latin typeface="Cambria Math" panose="02040503050406030204" pitchFamily="18" charset="0"/>
                          </a:rPr>
                          <m:t>𝑎</m:t>
                        </m:r>
                      </m:lim>
                    </m:limLow>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r>
                      <a:rPr lang="en-US" b="0" i="1" smtClean="0">
                        <a:latin typeface="Cambria Math" panose="02040503050406030204" pitchFamily="18" charset="0"/>
                      </a:rPr>
                      <m:t>=</m:t>
                    </m:r>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a:rPr lang="en-US" i="1">
                            <a:latin typeface="Cambria Math" panose="02040503050406030204" pitchFamily="18" charset="0"/>
                          </a:rPr>
                          <m:t>𝑎</m:t>
                        </m:r>
                      </m:lim>
                    </m:limLow>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1−</m:t>
                        </m:r>
                        <m:r>
                          <a:rPr lang="en-US" i="1">
                            <a:latin typeface="Cambria Math" panose="02040503050406030204" pitchFamily="18" charset="0"/>
                          </a:rPr>
                          <m:t>𝛾</m:t>
                        </m:r>
                      </m:den>
                    </m:f>
                    <m:r>
                      <a:rPr lang="en-US" i="1">
                        <a:latin typeface="Cambria Math" panose="02040503050406030204" pitchFamily="18" charset="0"/>
                      </a:rPr>
                      <m:t>=</m:t>
                    </m:r>
                    <m:r>
                      <a:rPr lang="en-US" i="1">
                        <a:latin typeface="Cambria Math" panose="02040503050406030204" pitchFamily="18" charset="0"/>
                      </a:rPr>
                      <m:t>𝑎</m:t>
                    </m:r>
                  </m:oMath>
                </a14:m>
                <a:r>
                  <a:rPr lang="en-US" dirty="0"/>
                  <a:t>.</a:t>
                </a:r>
              </a:p>
              <a:p>
                <a:r>
                  <a:rPr lang="en-US" dirty="0"/>
                  <a:t>Both PI and VI converges in one step, since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=1+</m:t>
                    </m:r>
                    <m:r>
                      <a:rPr lang="en-US" i="1">
                        <a:latin typeface="Cambria Math" panose="02040503050406030204" pitchFamily="18" charset="0"/>
                      </a:rPr>
                      <m:t>𝛾</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i="1">
                            <a:latin typeface="Cambria Math" panose="02040503050406030204" pitchFamily="18" charset="0"/>
                          </a:rPr>
                          <m:t>𝛾</m:t>
                        </m:r>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m:t>
                        </m:r>
                        <m:r>
                          <a:rPr lang="en-US" b="0" i="1" smtClean="0">
                            <a:latin typeface="Cambria Math" panose="02040503050406030204" pitchFamily="18" charset="0"/>
                          </a:rPr>
                          <m:t>𝛾</m:t>
                        </m:r>
                      </m:den>
                    </m:f>
                  </m:oMath>
                </a14:m>
                <a:endParaRPr lang="en-US" b="0" dirty="0"/>
              </a:p>
              <a:p>
                <a:endParaRPr lang="en-US" dirty="0"/>
              </a:p>
            </p:txBody>
          </p:sp>
        </mc:Choice>
        <mc:Fallback xmlns="">
          <p:sp>
            <p:nvSpPr>
              <p:cNvPr id="3" name="Content Placeholder 2">
                <a:extLst>
                  <a:ext uri="{FF2B5EF4-FFF2-40B4-BE49-F238E27FC236}">
                    <a16:creationId xmlns:a16="http://schemas.microsoft.com/office/drawing/2014/main" id="{14C5DC80-6A84-4384-BA42-68DCE66DA53F}"/>
                  </a:ext>
                </a:extLst>
              </p:cNvPr>
              <p:cNvSpPr>
                <a:spLocks noGrp="1" noRot="1" noChangeAspect="1" noMove="1" noResize="1" noEditPoints="1" noAdjustHandles="1" noChangeArrowheads="1" noChangeShapeType="1" noTextEdit="1"/>
              </p:cNvSpPr>
              <p:nvPr>
                <p:ph idx="1"/>
              </p:nvPr>
            </p:nvSpPr>
            <p:spPr>
              <a:xfrm>
                <a:off x="0" y="1295400"/>
                <a:ext cx="7947657" cy="5562600"/>
              </a:xfrm>
              <a:blipFill>
                <a:blip r:embed="rId3"/>
                <a:stretch>
                  <a:fillRect l="-690" t="-1645" r="-1074"/>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3E672F12-2472-4833-B68D-600FC20EC009}"/>
              </a:ext>
            </a:extLst>
          </p:cNvPr>
          <p:cNvSpPr>
            <a:spLocks noGrp="1"/>
          </p:cNvSpPr>
          <p:nvPr>
            <p:ph type="sldNum" sz="quarter" idx="12"/>
          </p:nvPr>
        </p:nvSpPr>
        <p:spPr/>
        <p:txBody>
          <a:bodyPr/>
          <a:lstStyle/>
          <a:p>
            <a:pPr>
              <a:defRPr/>
            </a:pPr>
            <a:fld id="{F57F456A-00AF-44E6-8D70-638C0D0130FF}" type="slidenum">
              <a:rPr lang="en-US" altLang="zh-CN" smtClean="0"/>
              <a:pPr>
                <a:defRPr/>
              </a:pPr>
              <a:t>40</a:t>
            </a:fld>
            <a:endParaRPr lang="en-US" altLang="zh-CN"/>
          </a:p>
        </p:txBody>
      </p:sp>
      <p:sp>
        <p:nvSpPr>
          <p:cNvPr id="7" name="Oval 6">
            <a:extLst>
              <a:ext uri="{FF2B5EF4-FFF2-40B4-BE49-F238E27FC236}">
                <a16:creationId xmlns:a16="http://schemas.microsoft.com/office/drawing/2014/main" id="{4219E1B2-E2CF-473F-B215-EEBBFBB0E4D2}"/>
              </a:ext>
            </a:extLst>
          </p:cNvPr>
          <p:cNvSpPr/>
          <p:nvPr/>
        </p:nvSpPr>
        <p:spPr bwMode="auto">
          <a:xfrm>
            <a:off x="8191500" y="2400300"/>
            <a:ext cx="381000" cy="381000"/>
          </a:xfrm>
          <a:prstGeom prst="ellips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a:ln>
                <a:noFill/>
              </a:ln>
              <a:solidFill>
                <a:schemeClr val="tx1"/>
              </a:solidFill>
              <a:effectLst/>
              <a:latin typeface="Arial" charset="0"/>
            </a:endParaRPr>
          </a:p>
        </p:txBody>
      </p:sp>
      <p:sp>
        <p:nvSpPr>
          <p:cNvPr id="8" name="Oval 7">
            <a:extLst>
              <a:ext uri="{FF2B5EF4-FFF2-40B4-BE49-F238E27FC236}">
                <a16:creationId xmlns:a16="http://schemas.microsoft.com/office/drawing/2014/main" id="{6FE87C2A-F124-4C99-A422-082F9A735BCD}"/>
              </a:ext>
            </a:extLst>
          </p:cNvPr>
          <p:cNvSpPr/>
          <p:nvPr/>
        </p:nvSpPr>
        <p:spPr bwMode="auto">
          <a:xfrm>
            <a:off x="8305800" y="3804910"/>
            <a:ext cx="152400" cy="152400"/>
          </a:xfrm>
          <a:prstGeom prst="ellipse">
            <a:avLst/>
          </a:prstGeom>
          <a:solidFill>
            <a:schemeClr val="tx1"/>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a:ln>
                <a:noFill/>
              </a:ln>
              <a:solidFill>
                <a:schemeClr val="tx1"/>
              </a:solidFill>
              <a:effectLst/>
              <a:latin typeface="Arial" charset="0"/>
            </a:endParaRPr>
          </a:p>
        </p:txBody>
      </p:sp>
      <p:cxnSp>
        <p:nvCxnSpPr>
          <p:cNvPr id="22" name="Connector: Curved 21">
            <a:extLst>
              <a:ext uri="{FF2B5EF4-FFF2-40B4-BE49-F238E27FC236}">
                <a16:creationId xmlns:a16="http://schemas.microsoft.com/office/drawing/2014/main" id="{765D3827-ECE1-4B43-B871-9238691B1F41}"/>
              </a:ext>
            </a:extLst>
          </p:cNvPr>
          <p:cNvCxnSpPr>
            <a:stCxn id="7" idx="2"/>
            <a:endCxn id="8" idx="2"/>
          </p:cNvCxnSpPr>
          <p:nvPr/>
        </p:nvCxnSpPr>
        <p:spPr bwMode="auto">
          <a:xfrm rot="10800000" flipH="1" flipV="1">
            <a:off x="8191500" y="2590800"/>
            <a:ext cx="114300" cy="1290310"/>
          </a:xfrm>
          <a:prstGeom prst="curvedConnector3">
            <a:avLst>
              <a:gd name="adj1" fmla="val -200000"/>
            </a:avLst>
          </a:prstGeom>
          <a:noFill/>
          <a:ln w="25400" cap="flat" cmpd="sng" algn="ctr">
            <a:solidFill>
              <a:schemeClr val="tx1"/>
            </a:solidFill>
            <a:prstDash val="solid"/>
            <a:round/>
            <a:headEnd type="none" w="med" len="med"/>
            <a:tailEnd type="triangle"/>
          </a:ln>
          <a:effectLst/>
        </p:spPr>
      </p:cxnSp>
      <p:cxnSp>
        <p:nvCxnSpPr>
          <p:cNvPr id="24" name="Connector: Curved 23">
            <a:extLst>
              <a:ext uri="{FF2B5EF4-FFF2-40B4-BE49-F238E27FC236}">
                <a16:creationId xmlns:a16="http://schemas.microsoft.com/office/drawing/2014/main" id="{BAD30BE6-9A57-4660-B65D-A5A59DFA87FA}"/>
              </a:ext>
            </a:extLst>
          </p:cNvPr>
          <p:cNvCxnSpPr>
            <a:stCxn id="7" idx="6"/>
            <a:endCxn id="8" idx="6"/>
          </p:cNvCxnSpPr>
          <p:nvPr/>
        </p:nvCxnSpPr>
        <p:spPr bwMode="auto">
          <a:xfrm flipH="1">
            <a:off x="8458200" y="2590800"/>
            <a:ext cx="114300" cy="1290310"/>
          </a:xfrm>
          <a:prstGeom prst="curvedConnector3">
            <a:avLst>
              <a:gd name="adj1" fmla="val -200000"/>
            </a:avLst>
          </a:prstGeom>
          <a:noFill/>
          <a:ln w="25400" cap="flat" cmpd="sng" algn="ctr">
            <a:solidFill>
              <a:schemeClr val="tx1"/>
            </a:solidFill>
            <a:prstDash val="solid"/>
            <a:round/>
            <a:headEnd type="triangle" w="med" len="med"/>
            <a:tailEnd type="none" w="med" len="med"/>
          </a:ln>
          <a:effectLst/>
        </p:spPr>
      </p:cxn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DE0F5AD1-554D-4826-8627-1624FE9EAC1D}"/>
                  </a:ext>
                </a:extLst>
              </p:cNvPr>
              <p:cNvSpPr/>
              <p:nvPr/>
            </p:nvSpPr>
            <p:spPr>
              <a:xfrm>
                <a:off x="8153732" y="2305375"/>
                <a:ext cx="456535"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𝑠</m:t>
                      </m:r>
                    </m:oMath>
                  </m:oMathPara>
                </a14:m>
                <a:endParaRPr lang="en-SE" sz="2800" dirty="0"/>
              </a:p>
            </p:txBody>
          </p:sp>
        </mc:Choice>
        <mc:Fallback xmlns="">
          <p:sp>
            <p:nvSpPr>
              <p:cNvPr id="31" name="Rectangle 30">
                <a:extLst>
                  <a:ext uri="{FF2B5EF4-FFF2-40B4-BE49-F238E27FC236}">
                    <a16:creationId xmlns:a16="http://schemas.microsoft.com/office/drawing/2014/main" id="{DE0F5AD1-554D-4826-8627-1624FE9EAC1D}"/>
                  </a:ext>
                </a:extLst>
              </p:cNvPr>
              <p:cNvSpPr>
                <a:spLocks noRot="1" noChangeAspect="1" noMove="1" noResize="1" noEditPoints="1" noAdjustHandles="1" noChangeArrowheads="1" noChangeShapeType="1" noTextEdit="1"/>
              </p:cNvSpPr>
              <p:nvPr/>
            </p:nvSpPr>
            <p:spPr>
              <a:xfrm>
                <a:off x="8153732" y="2305375"/>
                <a:ext cx="456535" cy="523220"/>
              </a:xfrm>
              <a:prstGeom prst="rect">
                <a:avLst/>
              </a:prstGeom>
              <a:blipFill>
                <a:blip r:embed="rId4"/>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D6B222F7-2A10-4773-906E-28E8D018E5C5}"/>
                  </a:ext>
                </a:extLst>
              </p:cNvPr>
              <p:cNvSpPr/>
              <p:nvPr/>
            </p:nvSpPr>
            <p:spPr>
              <a:xfrm>
                <a:off x="7833355" y="3810000"/>
                <a:ext cx="109728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2800" i="1">
                              <a:latin typeface="Cambria Math" panose="02040503050406030204" pitchFamily="18" charset="0"/>
                            </a:rPr>
                          </m:ctrlPr>
                        </m:dPr>
                        <m:e>
                          <m:r>
                            <a:rPr lang="en-US" sz="2800" i="1">
                              <a:latin typeface="Cambria Math" panose="02040503050406030204" pitchFamily="18" charset="0"/>
                            </a:rPr>
                            <m:t>𝑠</m:t>
                          </m:r>
                          <m:r>
                            <a:rPr lang="en-US" sz="2800" i="1">
                              <a:latin typeface="Cambria Math" panose="02040503050406030204" pitchFamily="18" charset="0"/>
                            </a:rPr>
                            <m:t>,</m:t>
                          </m:r>
                          <m:r>
                            <a:rPr lang="en-US" sz="2800" i="1">
                              <a:latin typeface="Cambria Math" panose="02040503050406030204" pitchFamily="18" charset="0"/>
                            </a:rPr>
                            <m:t>𝑎</m:t>
                          </m:r>
                        </m:e>
                      </m:d>
                    </m:oMath>
                  </m:oMathPara>
                </a14:m>
                <a:endParaRPr lang="en-SE" sz="2800" dirty="0"/>
              </a:p>
            </p:txBody>
          </p:sp>
        </mc:Choice>
        <mc:Fallback xmlns="">
          <p:sp>
            <p:nvSpPr>
              <p:cNvPr id="32" name="Rectangle 31">
                <a:extLst>
                  <a:ext uri="{FF2B5EF4-FFF2-40B4-BE49-F238E27FC236}">
                    <a16:creationId xmlns:a16="http://schemas.microsoft.com/office/drawing/2014/main" id="{D6B222F7-2A10-4773-906E-28E8D018E5C5}"/>
                  </a:ext>
                </a:extLst>
              </p:cNvPr>
              <p:cNvSpPr>
                <a:spLocks noRot="1" noChangeAspect="1" noMove="1" noResize="1" noEditPoints="1" noAdjustHandles="1" noChangeArrowheads="1" noChangeShapeType="1" noTextEdit="1"/>
              </p:cNvSpPr>
              <p:nvPr/>
            </p:nvSpPr>
            <p:spPr>
              <a:xfrm>
                <a:off x="7833355" y="3810000"/>
                <a:ext cx="1097288" cy="523220"/>
              </a:xfrm>
              <a:prstGeom prst="rect">
                <a:avLst/>
              </a:prstGeom>
              <a:blipFill>
                <a:blip r:embed="rId5"/>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0EF109C-EB07-43CA-998D-FE5EAFFF4A8D}"/>
                  </a:ext>
                </a:extLst>
              </p:cNvPr>
              <p:cNvSpPr txBox="1"/>
              <p:nvPr/>
            </p:nvSpPr>
            <p:spPr>
              <a:xfrm>
                <a:off x="7204705" y="2770534"/>
                <a:ext cx="125730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panose="02040503050406030204" pitchFamily="18" charset="0"/>
                        </a:rPr>
                        <m:t>𝑎</m:t>
                      </m:r>
                    </m:oMath>
                  </m:oMathPara>
                </a14:m>
                <a:endParaRPr lang="en-SE" sz="2800" dirty="0"/>
              </a:p>
            </p:txBody>
          </p:sp>
        </mc:Choice>
        <mc:Fallback xmlns="">
          <p:sp>
            <p:nvSpPr>
              <p:cNvPr id="12" name="TextBox 11">
                <a:extLst>
                  <a:ext uri="{FF2B5EF4-FFF2-40B4-BE49-F238E27FC236}">
                    <a16:creationId xmlns:a16="http://schemas.microsoft.com/office/drawing/2014/main" id="{90EF109C-EB07-43CA-998D-FE5EAFFF4A8D}"/>
                  </a:ext>
                </a:extLst>
              </p:cNvPr>
              <p:cNvSpPr txBox="1">
                <a:spLocks noRot="1" noChangeAspect="1" noMove="1" noResize="1" noEditPoints="1" noAdjustHandles="1" noChangeArrowheads="1" noChangeShapeType="1" noTextEdit="1"/>
              </p:cNvSpPr>
              <p:nvPr/>
            </p:nvSpPr>
            <p:spPr>
              <a:xfrm>
                <a:off x="7204705" y="2770534"/>
                <a:ext cx="1257300" cy="523220"/>
              </a:xfrm>
              <a:prstGeom prst="rect">
                <a:avLst/>
              </a:prstGeom>
              <a:blipFill>
                <a:blip r:embed="rId6"/>
                <a:stretch>
                  <a:fillRect/>
                </a:stretch>
              </a:blipFill>
            </p:spPr>
            <p:txBody>
              <a:bodyPr/>
              <a:lstStyle/>
              <a:p>
                <a:r>
                  <a:rPr lang="en-SE">
                    <a:noFill/>
                  </a:rPr>
                  <a:t> </a:t>
                </a:r>
              </a:p>
            </p:txBody>
          </p:sp>
        </mc:Fallback>
      </mc:AlternateContent>
    </p:spTree>
    <p:extLst>
      <p:ext uri="{BB962C8B-B14F-4D97-AF65-F5344CB8AC3E}">
        <p14:creationId xmlns:p14="http://schemas.microsoft.com/office/powerpoint/2010/main" val="20020299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5146A-2411-4D66-BD86-936CC1CB560B}"/>
              </a:ext>
            </a:extLst>
          </p:cNvPr>
          <p:cNvSpPr>
            <a:spLocks noGrp="1"/>
          </p:cNvSpPr>
          <p:nvPr>
            <p:ph type="title"/>
          </p:nvPr>
        </p:nvSpPr>
        <p:spPr/>
        <p:txBody>
          <a:bodyPr/>
          <a:lstStyle/>
          <a:p>
            <a:r>
              <a:rPr lang="en-US" dirty="0" err="1"/>
              <a:t>MiniGW</a:t>
            </a:r>
            <a:r>
              <a:rPr lang="en-US" dirty="0"/>
              <a:t> Example</a:t>
            </a:r>
            <a:endParaRPr lang="en-SE" dirty="0"/>
          </a:p>
        </p:txBody>
      </p:sp>
      <p:sp>
        <p:nvSpPr>
          <p:cNvPr id="3" name="Content Placeholder 2">
            <a:extLst>
              <a:ext uri="{FF2B5EF4-FFF2-40B4-BE49-F238E27FC236}">
                <a16:creationId xmlns:a16="http://schemas.microsoft.com/office/drawing/2014/main" id="{7A52ED14-A570-49EA-AD0A-845FEAE0D59D}"/>
              </a:ext>
            </a:extLst>
          </p:cNvPr>
          <p:cNvSpPr>
            <a:spLocks noGrp="1"/>
          </p:cNvSpPr>
          <p:nvPr>
            <p:ph idx="1"/>
          </p:nvPr>
        </p:nvSpPr>
        <p:spPr>
          <a:xfrm>
            <a:off x="457200" y="1295399"/>
            <a:ext cx="8229600" cy="5234635"/>
          </a:xfrm>
        </p:spPr>
        <p:txBody>
          <a:bodyPr>
            <a:normAutofit/>
          </a:bodyPr>
          <a:lstStyle/>
          <a:p>
            <a:r>
              <a:rPr lang="en-US" dirty="0">
                <a:solidFill>
                  <a:srgbClr val="C00000"/>
                </a:solidFill>
              </a:rPr>
              <a:t>Policy Iteration for Deterministic Environment</a:t>
            </a:r>
          </a:p>
          <a:p>
            <a:r>
              <a:rPr lang="en-US" dirty="0"/>
              <a:t>Policy Iteration for Stochastic Environment</a:t>
            </a:r>
          </a:p>
          <a:p>
            <a:r>
              <a:rPr lang="en-US" dirty="0"/>
              <a:t>Value Iteration for Deterministic Environment  </a:t>
            </a:r>
          </a:p>
          <a:p>
            <a:r>
              <a:rPr lang="en-US" dirty="0"/>
              <a:t>Value Iteration for Stochastic Environment</a:t>
            </a:r>
          </a:p>
          <a:p>
            <a:r>
              <a:rPr lang="en-US" dirty="0"/>
              <a:t>Model learning</a:t>
            </a:r>
            <a:endParaRPr lang="en-SE" dirty="0"/>
          </a:p>
        </p:txBody>
      </p:sp>
      <p:sp>
        <p:nvSpPr>
          <p:cNvPr id="4" name="Slide Number Placeholder 3">
            <a:extLst>
              <a:ext uri="{FF2B5EF4-FFF2-40B4-BE49-F238E27FC236}">
                <a16:creationId xmlns:a16="http://schemas.microsoft.com/office/drawing/2014/main" id="{C0567889-A50E-4D43-A72E-B5F2097A2CBC}"/>
              </a:ext>
            </a:extLst>
          </p:cNvPr>
          <p:cNvSpPr>
            <a:spLocks noGrp="1"/>
          </p:cNvSpPr>
          <p:nvPr>
            <p:ph type="sldNum" sz="quarter" idx="12"/>
          </p:nvPr>
        </p:nvSpPr>
        <p:spPr/>
        <p:txBody>
          <a:bodyPr/>
          <a:lstStyle/>
          <a:p>
            <a:pPr>
              <a:defRPr/>
            </a:pPr>
            <a:fld id="{F57F456A-00AF-44E6-8D70-638C0D0130FF}" type="slidenum">
              <a:rPr lang="en-US" altLang="zh-CN" smtClean="0"/>
              <a:pPr>
                <a:defRPr/>
              </a:pPr>
              <a:t>41</a:t>
            </a:fld>
            <a:endParaRPr lang="en-US" altLang="zh-CN"/>
          </a:p>
        </p:txBody>
      </p:sp>
    </p:spTree>
    <p:extLst>
      <p:ext uri="{BB962C8B-B14F-4D97-AF65-F5344CB8AC3E}">
        <p14:creationId xmlns:p14="http://schemas.microsoft.com/office/powerpoint/2010/main" val="31623159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9" y="-106362"/>
            <a:ext cx="8762968" cy="868362"/>
          </a:xfrm>
        </p:spPr>
        <p:txBody>
          <a:bodyPr/>
          <a:lstStyle/>
          <a:p>
            <a:r>
              <a:rPr lang="en-US" dirty="0" err="1"/>
              <a:t>MiniGW</a:t>
            </a:r>
            <a:r>
              <a:rPr lang="en-US" dirty="0"/>
              <a:t> Setup</a:t>
            </a:r>
          </a:p>
        </p:txBody>
      </p:sp>
      <mc:AlternateContent xmlns:mc="http://schemas.openxmlformats.org/markup-compatibility/2006" xmlns:a14="http://schemas.microsoft.com/office/drawing/2010/main">
        <mc:Choice Requires="a14">
          <p:sp>
            <p:nvSpPr>
              <p:cNvPr id="29" name="Content Placeholder 2">
                <a:extLst>
                  <a:ext uri="{FF2B5EF4-FFF2-40B4-BE49-F238E27FC236}">
                    <a16:creationId xmlns:a16="http://schemas.microsoft.com/office/drawing/2014/main" id="{DB8E6228-5688-4480-97E1-C354C40D1C22}"/>
                  </a:ext>
                </a:extLst>
              </p:cNvPr>
              <p:cNvSpPr>
                <a:spLocks noGrp="1"/>
              </p:cNvSpPr>
              <p:nvPr>
                <p:ph idx="1"/>
              </p:nvPr>
            </p:nvSpPr>
            <p:spPr>
              <a:xfrm>
                <a:off x="419100" y="2783338"/>
                <a:ext cx="8229600" cy="3998462"/>
              </a:xfrm>
            </p:spPr>
            <p:txBody>
              <a:bodyPr>
                <a:normAutofit fontScale="55000" lnSpcReduction="20000"/>
              </a:bodyPr>
              <a:lstStyle/>
              <a:p>
                <a:r>
                  <a:rPr lang="en-US" dirty="0">
                    <a:ea typeface="ＭＳ Ｐゴシック" pitchFamily="34" charset="-128"/>
                  </a:rPr>
                  <a:t>All transitions </a:t>
                </a:r>
                <a14:m>
                  <m:oMath xmlns:m="http://schemas.openxmlformats.org/officeDocument/2006/math">
                    <m:r>
                      <a:rPr lang="en-US" i="1">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𝑠</m:t>
                    </m:r>
                    <m:r>
                      <a:rPr lang="en-US" i="1">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𝑎</m:t>
                    </m:r>
                    <m:r>
                      <a:rPr lang="en-US" i="1">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𝑟</m:t>
                    </m:r>
                    <m:r>
                      <a:rPr lang="en-US" i="1">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𝑠</m:t>
                    </m:r>
                    <m:r>
                      <a:rPr lang="en-US" i="1">
                        <a:latin typeface="Cambria Math" panose="02040503050406030204" pitchFamily="18" charset="0"/>
                        <a:ea typeface="ＭＳ Ｐゴシック" pitchFamily="34" charset="-128"/>
                      </a:rPr>
                      <m:t>′)</m:t>
                    </m:r>
                  </m:oMath>
                </a14:m>
                <a:r>
                  <a:rPr lang="en-US" dirty="0">
                    <a:ea typeface="ＭＳ Ｐゴシック" pitchFamily="34" charset="-128"/>
                  </a:rPr>
                  <a:t> for </a:t>
                </a:r>
                <a14:m>
                  <m:oMath xmlns:m="http://schemas.openxmlformats.org/officeDocument/2006/math">
                    <m:r>
                      <a:rPr lang="en-US" i="1">
                        <a:latin typeface="Cambria Math" panose="02040503050406030204" pitchFamily="18" charset="0"/>
                      </a:rPr>
                      <m:t>𝑠</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𝐸</m:t>
                        </m:r>
                      </m:e>
                    </m:d>
                    <m:r>
                      <a:rPr lang="en-US" b="0" i="1" smtClean="0">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𝑙</m:t>
                        </m:r>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𝑑</m:t>
                        </m:r>
                      </m:e>
                    </m:d>
                  </m:oMath>
                </a14:m>
                <a:r>
                  <a:rPr lang="en-US" dirty="0">
                    <a:ea typeface="ＭＳ Ｐゴシック" pitchFamily="34" charset="-128"/>
                  </a:rPr>
                  <a:t> have the same reward </a:t>
                </a:r>
                <a14:m>
                  <m:oMath xmlns:m="http://schemas.openxmlformats.org/officeDocument/2006/math">
                    <m:r>
                      <a:rPr lang="en-US" i="1">
                        <a:latin typeface="Cambria Math" panose="02040503050406030204" pitchFamily="18" charset="0"/>
                        <a:ea typeface="ＭＳ Ｐゴシック" pitchFamily="34" charset="-128"/>
                      </a:rPr>
                      <m:t>𝑟</m:t>
                    </m:r>
                    <m:r>
                      <a:rPr lang="en-US" b="0" i="1" smtClean="0">
                        <a:latin typeface="Cambria Math" panose="02040503050406030204" pitchFamily="18" charset="0"/>
                        <a:ea typeface="ＭＳ Ｐゴシック" pitchFamily="34" charset="-128"/>
                      </a:rPr>
                      <m:t>=−1</m:t>
                    </m:r>
                  </m:oMath>
                </a14:m>
                <a:r>
                  <a:rPr lang="en-US" i="1" dirty="0">
                    <a:latin typeface="Cambria Math" panose="02040503050406030204" pitchFamily="18" charset="0"/>
                  </a:rPr>
                  <a:t>.</a:t>
                </a:r>
                <a:endParaRPr lang="en-US" dirty="0"/>
              </a:p>
              <a:p>
                <a14:m>
                  <m:oMath xmlns:m="http://schemas.openxmlformats.org/officeDocument/2006/math">
                    <m:r>
                      <a:rPr lang="en-US" i="1">
                        <a:latin typeface="Cambria Math" panose="02040503050406030204" pitchFamily="18" charset="0"/>
                      </a:rPr>
                      <m:t>𝐴</m:t>
                    </m:r>
                  </m:oMath>
                </a14:m>
                <a:r>
                  <a:rPr lang="en-US" dirty="0"/>
                  <a:t> and </a:t>
                </a:r>
                <a14:m>
                  <m:oMath xmlns:m="http://schemas.openxmlformats.org/officeDocument/2006/math">
                    <m:r>
                      <a:rPr lang="en-US" i="1">
                        <a:latin typeface="Cambria Math" panose="02040503050406030204" pitchFamily="18" charset="0"/>
                      </a:rPr>
                      <m:t>𝐷</m:t>
                    </m:r>
                  </m:oMath>
                </a14:m>
                <a:r>
                  <a:rPr lang="en-US" dirty="0"/>
                  <a:t> are terminal states with fixed value function </a:t>
                </a:r>
                <a14:m>
                  <m:oMath xmlns:m="http://schemas.openxmlformats.org/officeDocument/2006/math">
                    <m:r>
                      <a:rPr lang="en-US" b="0" i="1" smtClean="0">
                        <a:latin typeface="Cambria Math" panose="02040503050406030204" pitchFamily="18" charset="0"/>
                      </a:rPr>
                      <m:t>𝑣</m:t>
                    </m:r>
                    <m:d>
                      <m:dPr>
                        <m:ctrlPr>
                          <a:rPr lang="en-US" i="1">
                            <a:latin typeface="Cambria Math" panose="02040503050406030204" pitchFamily="18" charset="0"/>
                          </a:rPr>
                        </m:ctrlPr>
                      </m:dPr>
                      <m:e>
                        <m:r>
                          <a:rPr lang="en-US" i="1">
                            <a:latin typeface="Cambria Math" panose="02040503050406030204" pitchFamily="18" charset="0"/>
                          </a:rPr>
                          <m:t>𝐴</m:t>
                        </m:r>
                      </m:e>
                    </m:d>
                    <m:r>
                      <a:rPr lang="en-US" i="1">
                        <a:latin typeface="Cambria Math" panose="02040503050406030204" pitchFamily="18" charset="0"/>
                      </a:rPr>
                      <m:t>=−10,</m:t>
                    </m:r>
                  </m:oMath>
                </a14:m>
                <a:r>
                  <a:rPr lang="en-US" dirty="0"/>
                  <a:t> </a:t>
                </a:r>
                <a14:m>
                  <m:oMath xmlns:m="http://schemas.openxmlformats.org/officeDocument/2006/math">
                    <m:r>
                      <a:rPr lang="en-US" b="0" i="1" smtClean="0">
                        <a:latin typeface="Cambria Math" panose="02040503050406030204" pitchFamily="18" charset="0"/>
                      </a:rPr>
                      <m:t>𝑣</m:t>
                    </m:r>
                    <m:d>
                      <m:dPr>
                        <m:ctrlPr>
                          <a:rPr lang="en-US" i="1">
                            <a:latin typeface="Cambria Math" panose="02040503050406030204" pitchFamily="18" charset="0"/>
                          </a:rPr>
                        </m:ctrlPr>
                      </m:dPr>
                      <m:e>
                        <m:r>
                          <a:rPr lang="en-US" i="1">
                            <a:latin typeface="Cambria Math" panose="02040503050406030204" pitchFamily="18" charset="0"/>
                          </a:rPr>
                          <m:t>𝐷</m:t>
                        </m:r>
                      </m:e>
                    </m:d>
                    <m:r>
                      <a:rPr lang="en-US" i="1">
                        <a:latin typeface="Cambria Math" panose="02040503050406030204" pitchFamily="18" charset="0"/>
                      </a:rPr>
                      <m:t>=10</m:t>
                    </m:r>
                  </m:oMath>
                </a14:m>
                <a:r>
                  <a:rPr lang="en-US" dirty="0"/>
                  <a:t> </a:t>
                </a:r>
              </a:p>
              <a:p>
                <a:pPr lvl="1"/>
                <a:r>
                  <a:rPr lang="en-US" dirty="0"/>
                  <a:t>Or equivalently, you can think of an extra terminal state </a:t>
                </a:r>
                <a14:m>
                  <m:oMath xmlns:m="http://schemas.openxmlformats.org/officeDocument/2006/math">
                    <m:r>
                      <a:rPr lang="en-US" i="1" dirty="0">
                        <a:latin typeface="Cambria Math" panose="02040503050406030204" pitchFamily="18" charset="0"/>
                      </a:rPr>
                      <m:t>𝑥</m:t>
                    </m:r>
                  </m:oMath>
                </a14:m>
                <a:r>
                  <a:rPr lang="en-US" dirty="0"/>
                  <a:t> with </a:t>
                </a:r>
                <a14:m>
                  <m:oMath xmlns:m="http://schemas.openxmlformats.org/officeDocument/2006/math">
                    <m:r>
                      <a:rPr lang="en-US" b="0" i="1" smtClean="0">
                        <a:latin typeface="Cambria Math" panose="02040503050406030204" pitchFamily="18" charset="0"/>
                      </a:rPr>
                      <m:t>𝑣</m:t>
                    </m:r>
                    <m:d>
                      <m:dPr>
                        <m:ctrlPr>
                          <a:rPr lang="en-US" i="1">
                            <a:latin typeface="Cambria Math" panose="02040503050406030204" pitchFamily="18" charset="0"/>
                          </a:rPr>
                        </m:ctrlPr>
                      </m:dPr>
                      <m:e>
                        <m:r>
                          <a:rPr lang="en-US" b="0" i="1" smtClean="0">
                            <a:latin typeface="Cambria Math" panose="02040503050406030204" pitchFamily="18" charset="0"/>
                          </a:rPr>
                          <m:t>𝑥</m:t>
                        </m:r>
                      </m:e>
                    </m:d>
                    <m:r>
                      <a:rPr lang="en-US" i="1">
                        <a:latin typeface="Cambria Math" panose="02040503050406030204" pitchFamily="18" charset="0"/>
                      </a:rPr>
                      <m:t>=0</m:t>
                    </m:r>
                  </m:oMath>
                </a14:m>
                <a:r>
                  <a:rPr lang="en-US" dirty="0"/>
                  <a:t>, the only action in state </a:t>
                </a:r>
                <a14:m>
                  <m:oMath xmlns:m="http://schemas.openxmlformats.org/officeDocument/2006/math">
                    <m:r>
                      <a:rPr lang="en-US" i="1">
                        <a:latin typeface="Cambria Math" panose="02040503050406030204" pitchFamily="18" charset="0"/>
                      </a:rPr>
                      <m:t>𝐴</m:t>
                    </m:r>
                  </m:oMath>
                </a14:m>
                <a:r>
                  <a:rPr lang="en-US" dirty="0"/>
                  <a:t> or </a:t>
                </a:r>
                <a14:m>
                  <m:oMath xmlns:m="http://schemas.openxmlformats.org/officeDocument/2006/math">
                    <m:r>
                      <a:rPr lang="en-US" i="1">
                        <a:latin typeface="Cambria Math" panose="02040503050406030204" pitchFamily="18" charset="0"/>
                      </a:rPr>
                      <m:t>𝐷</m:t>
                    </m:r>
                  </m:oMath>
                </a14:m>
                <a:r>
                  <a:rPr lang="en-US" dirty="0"/>
                  <a:t> is </a:t>
                </a:r>
                <a14:m>
                  <m:oMath xmlns:m="http://schemas.openxmlformats.org/officeDocument/2006/math">
                    <m:r>
                      <a:rPr lang="en-US" i="1" dirty="0" smtClean="0">
                        <a:latin typeface="Cambria Math" panose="02040503050406030204" pitchFamily="18" charset="0"/>
                      </a:rPr>
                      <m:t>𝑒𝑥𝑖𝑡</m:t>
                    </m:r>
                  </m:oMath>
                </a14:m>
                <a:r>
                  <a:rPr lang="en-US" dirty="0"/>
                  <a:t> that leads to </a:t>
                </a:r>
                <a14:m>
                  <m:oMath xmlns:m="http://schemas.openxmlformats.org/officeDocument/2006/math">
                    <m:r>
                      <a:rPr lang="en-US" i="1">
                        <a:latin typeface="Cambria Math" panose="02040503050406030204" pitchFamily="18" charset="0"/>
                      </a:rPr>
                      <m:t>𝑥</m:t>
                    </m:r>
                  </m:oMath>
                </a14:m>
                <a:r>
                  <a:rPr lang="en-US" dirty="0"/>
                  <a:t> with </a:t>
                </a:r>
                <a14:m>
                  <m:oMath xmlns:m="http://schemas.openxmlformats.org/officeDocument/2006/math">
                    <m:sSubSup>
                      <m:sSubSupPr>
                        <m:ctrlPr>
                          <a:rPr lang="en-US" i="1">
                            <a:latin typeface="Cambria Math" panose="02040503050406030204" pitchFamily="18" charset="0"/>
                            <a:ea typeface="ＭＳ Ｐゴシック" pitchFamily="34" charset="-128"/>
                          </a:rPr>
                        </m:ctrlPr>
                      </m:sSubSupPr>
                      <m:e>
                        <m:r>
                          <a:rPr lang="en-US" i="1">
                            <a:latin typeface="Cambria Math" panose="02040503050406030204" pitchFamily="18" charset="0"/>
                            <a:ea typeface="ＭＳ Ｐゴシック" pitchFamily="34" charset="-128"/>
                          </a:rPr>
                          <m:t>𝑅</m:t>
                        </m:r>
                      </m:e>
                      <m:sub>
                        <m:r>
                          <a:rPr lang="en-US" i="1">
                            <a:latin typeface="Cambria Math" panose="02040503050406030204" pitchFamily="18" charset="0"/>
                            <a:ea typeface="ＭＳ Ｐゴシック" pitchFamily="34" charset="-128"/>
                          </a:rPr>
                          <m:t>𝐴</m:t>
                        </m:r>
                      </m:sub>
                      <m:sup>
                        <m:r>
                          <a:rPr lang="en-US" i="1">
                            <a:latin typeface="Cambria Math" panose="02040503050406030204" pitchFamily="18" charset="0"/>
                            <a:ea typeface="ＭＳ Ｐゴシック" pitchFamily="34" charset="-128"/>
                          </a:rPr>
                          <m:t>𝑎</m:t>
                        </m:r>
                      </m:sup>
                    </m:sSubSup>
                    <m:r>
                      <a:rPr lang="en-US" i="1">
                        <a:latin typeface="Cambria Math" panose="02040503050406030204" pitchFamily="18" charset="0"/>
                        <a:ea typeface="ＭＳ Ｐゴシック" pitchFamily="34" charset="-128"/>
                      </a:rPr>
                      <m:t>=−10,</m:t>
                    </m:r>
                    <m:sSubSup>
                      <m:sSubSupPr>
                        <m:ctrlPr>
                          <a:rPr lang="en-US" i="1">
                            <a:latin typeface="Cambria Math" panose="02040503050406030204" pitchFamily="18" charset="0"/>
                            <a:ea typeface="ＭＳ Ｐゴシック" pitchFamily="34" charset="-128"/>
                          </a:rPr>
                        </m:ctrlPr>
                      </m:sSubSupPr>
                      <m:e>
                        <m:r>
                          <a:rPr lang="en-US" i="1">
                            <a:latin typeface="Cambria Math" panose="02040503050406030204" pitchFamily="18" charset="0"/>
                            <a:ea typeface="ＭＳ Ｐゴシック" pitchFamily="34" charset="-128"/>
                          </a:rPr>
                          <m:t>𝑅</m:t>
                        </m:r>
                      </m:e>
                      <m:sub>
                        <m:r>
                          <a:rPr lang="en-US" i="1">
                            <a:latin typeface="Cambria Math" panose="02040503050406030204" pitchFamily="18" charset="0"/>
                            <a:ea typeface="ＭＳ Ｐゴシック" pitchFamily="34" charset="-128"/>
                          </a:rPr>
                          <m:t>𝐷</m:t>
                        </m:r>
                      </m:sub>
                      <m:sup>
                        <m:r>
                          <a:rPr lang="en-US" i="1">
                            <a:latin typeface="Cambria Math" panose="02040503050406030204" pitchFamily="18" charset="0"/>
                            <a:ea typeface="ＭＳ Ｐゴシック" pitchFamily="34" charset="-128"/>
                          </a:rPr>
                          <m:t>𝑎</m:t>
                        </m:r>
                      </m:sup>
                    </m:sSubSup>
                    <m:r>
                      <a:rPr lang="en-US" i="1">
                        <a:latin typeface="Cambria Math" panose="02040503050406030204" pitchFamily="18" charset="0"/>
                        <a:ea typeface="ＭＳ Ｐゴシック" pitchFamily="34" charset="-128"/>
                      </a:rPr>
                      <m:t>=10</m:t>
                    </m:r>
                  </m:oMath>
                </a14:m>
                <a:r>
                  <a:rPr lang="en-US" dirty="0"/>
                  <a:t>. </a:t>
                </a:r>
              </a:p>
              <a:p>
                <a:r>
                  <a:rPr lang="en-US" dirty="0"/>
                  <a:t>Dark squares denote obstacles which the agent cannot move into.</a:t>
                </a:r>
              </a:p>
              <a:p>
                <a:r>
                  <a:rPr lang="en-US" sz="3300" dirty="0">
                    <a:sym typeface="Symbol" pitchFamily="18" charset="2"/>
                  </a:rPr>
                  <a:t>Discount factor  </a:t>
                </a:r>
                <a:r>
                  <a:rPr lang="en-US" dirty="0">
                    <a:latin typeface="Palatino"/>
                    <a:cs typeface="Palatino"/>
                    <a:sym typeface="Symbol" pitchFamily="18" charset="2"/>
                  </a:rPr>
                  <a:t>= 1.</a:t>
                </a:r>
                <a:endParaRPr lang="en-US" dirty="0">
                  <a:latin typeface="Palatino"/>
                  <a:cs typeface="Palatino"/>
                </a:endParaRPr>
              </a:p>
              <a:p>
                <a:r>
                  <a:rPr lang="en-US" dirty="0">
                    <a:solidFill>
                      <a:srgbClr val="C00000"/>
                    </a:solidFill>
                  </a:rPr>
                  <a:t>Deterministic env</a:t>
                </a:r>
                <a:r>
                  <a:rPr lang="en-US" dirty="0"/>
                  <a:t>: Agent in state </a:t>
                </a:r>
                <a14:m>
                  <m:oMath xmlns:m="http://schemas.openxmlformats.org/officeDocument/2006/math">
                    <m:r>
                      <a:rPr lang="en-US" i="1">
                        <a:latin typeface="Cambria Math" panose="02040503050406030204" pitchFamily="18" charset="0"/>
                      </a:rPr>
                      <m:t>𝑠</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𝐸</m:t>
                        </m:r>
                      </m:e>
                    </m:d>
                  </m:oMath>
                </a14:m>
                <a:r>
                  <a:rPr lang="en-US" dirty="0"/>
                  <a:t> taking action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𝑙</m:t>
                        </m:r>
                        <m:r>
                          <a:rPr lang="en-US" i="1">
                            <a:latin typeface="Cambria Math" panose="02040503050406030204" pitchFamily="18" charset="0"/>
                          </a:rPr>
                          <m:t>,</m:t>
                        </m:r>
                        <m:r>
                          <a:rPr lang="en-US" b="0" i="1" smtClean="0">
                            <a:latin typeface="Cambria Math" panose="02040503050406030204" pitchFamily="18" charset="0"/>
                          </a:rPr>
                          <m:t>𝑟</m:t>
                        </m:r>
                        <m:r>
                          <a:rPr lang="en-US" i="1">
                            <a:latin typeface="Cambria Math" panose="02040503050406030204" pitchFamily="18" charset="0"/>
                          </a:rPr>
                          <m:t>,</m:t>
                        </m:r>
                        <m:r>
                          <a:rPr lang="en-US" b="0" i="1" smtClean="0">
                            <a:latin typeface="Cambria Math" panose="02040503050406030204" pitchFamily="18" charset="0"/>
                          </a:rPr>
                          <m:t>𝑢</m:t>
                        </m:r>
                        <m:r>
                          <a:rPr lang="en-US" i="1">
                            <a:latin typeface="Cambria Math" panose="02040503050406030204" pitchFamily="18" charset="0"/>
                          </a:rPr>
                          <m:t>,</m:t>
                        </m:r>
                        <m:r>
                          <a:rPr lang="en-US" b="0" i="1" smtClean="0">
                            <a:latin typeface="Cambria Math" panose="02040503050406030204" pitchFamily="18" charset="0"/>
                          </a:rPr>
                          <m:t>𝑑</m:t>
                        </m:r>
                      </m:e>
                    </m:d>
                  </m:oMath>
                </a14:m>
                <a:r>
                  <a:rPr lang="en-US" dirty="0"/>
                  <a:t> always moves to the next state in the movement direction, unless it is blocked by an obstacle. </a:t>
                </a:r>
              </a:p>
              <a:p>
                <a:r>
                  <a:rPr lang="en-US" dirty="0">
                    <a:solidFill>
                      <a:srgbClr val="C00000"/>
                    </a:solidFill>
                  </a:rPr>
                  <a:t>Stochastic env</a:t>
                </a:r>
                <a:r>
                  <a:rPr lang="en-US" dirty="0"/>
                  <a:t>: Agent in state </a:t>
                </a:r>
                <a14:m>
                  <m:oMath xmlns:m="http://schemas.openxmlformats.org/officeDocument/2006/math">
                    <m:r>
                      <a:rPr lang="en-US" i="1">
                        <a:latin typeface="Cambria Math" panose="02040503050406030204" pitchFamily="18" charset="0"/>
                      </a:rPr>
                      <m:t>𝑠</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𝐸</m:t>
                        </m:r>
                      </m:e>
                    </m:d>
                  </m:oMath>
                </a14:m>
                <a:r>
                  <a:rPr lang="en-US" dirty="0"/>
                  <a:t> taking action </a:t>
                </a:r>
                <a14:m>
                  <m:oMath xmlns:m="http://schemas.openxmlformats.org/officeDocument/2006/math">
                    <m:r>
                      <a:rPr lang="en-US" i="1">
                        <a:latin typeface="Cambria Math" panose="02040503050406030204" pitchFamily="18" charset="0"/>
                      </a:rPr>
                      <m:t>𝑎</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𝑙</m:t>
                        </m:r>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𝑑</m:t>
                        </m:r>
                      </m:e>
                    </m:d>
                  </m:oMath>
                </a14:m>
                <a:r>
                  <a:rPr lang="en-US" dirty="0"/>
                  <a:t> moves to the next state in the movement direction w. prob </a:t>
                </a:r>
                <a14:m>
                  <m:oMath xmlns:m="http://schemas.openxmlformats.org/officeDocument/2006/math">
                    <m:r>
                      <a:rPr lang="en-US" i="1" dirty="0" smtClean="0">
                        <a:latin typeface="Cambria Math" panose="02040503050406030204" pitchFamily="18" charset="0"/>
                      </a:rPr>
                      <m:t>0.8</m:t>
                    </m:r>
                  </m:oMath>
                </a14:m>
                <a:r>
                  <a:rPr lang="en-US" dirty="0"/>
                  <a:t>, or to the left or right side, each w. prob </a:t>
                </a:r>
                <a14:m>
                  <m:oMath xmlns:m="http://schemas.openxmlformats.org/officeDocument/2006/math">
                    <m:r>
                      <a:rPr lang="en-US" i="1" dirty="0" smtClean="0">
                        <a:latin typeface="Cambria Math" panose="02040503050406030204" pitchFamily="18" charset="0"/>
                      </a:rPr>
                      <m:t>0.1</m:t>
                    </m:r>
                  </m:oMath>
                </a14:m>
                <a:r>
                  <a:rPr lang="en-US" dirty="0"/>
                  <a:t>. If it is blocked by an obstacle in any direction, then it stays in the same state with prob of moving in the blocked direction.</a:t>
                </a:r>
              </a:p>
            </p:txBody>
          </p:sp>
        </mc:Choice>
        <mc:Fallback xmlns="">
          <p:sp>
            <p:nvSpPr>
              <p:cNvPr id="29" name="Content Placeholder 2">
                <a:extLst>
                  <a:ext uri="{FF2B5EF4-FFF2-40B4-BE49-F238E27FC236}">
                    <a16:creationId xmlns:a16="http://schemas.microsoft.com/office/drawing/2014/main" id="{DB8E6228-5688-4480-97E1-C354C40D1C22}"/>
                  </a:ext>
                </a:extLst>
              </p:cNvPr>
              <p:cNvSpPr>
                <a:spLocks noGrp="1" noRot="1" noChangeAspect="1" noMove="1" noResize="1" noEditPoints="1" noAdjustHandles="1" noChangeArrowheads="1" noChangeShapeType="1" noTextEdit="1"/>
              </p:cNvSpPr>
              <p:nvPr>
                <p:ph idx="1"/>
              </p:nvPr>
            </p:nvSpPr>
            <p:spPr>
              <a:xfrm>
                <a:off x="419100" y="2783338"/>
                <a:ext cx="8229600" cy="3998462"/>
              </a:xfrm>
              <a:blipFill>
                <a:blip r:embed="rId3"/>
                <a:stretch>
                  <a:fillRect l="-593" t="-2287" r="-1111"/>
                </a:stretch>
              </a:blipFill>
            </p:spPr>
            <p:txBody>
              <a:bodyPr/>
              <a:lstStyle/>
              <a:p>
                <a:r>
                  <a:rPr lang="en-SE">
                    <a:noFill/>
                  </a:rPr>
                  <a:t> </a:t>
                </a:r>
              </a:p>
            </p:txBody>
          </p:sp>
        </mc:Fallback>
      </mc:AlternateContent>
      <p:graphicFrame>
        <p:nvGraphicFramePr>
          <p:cNvPr id="13" name="Table 12">
            <a:extLst>
              <a:ext uri="{FF2B5EF4-FFF2-40B4-BE49-F238E27FC236}">
                <a16:creationId xmlns:a16="http://schemas.microsoft.com/office/drawing/2014/main" id="{192E11BD-864C-48CE-B35E-BA5123AA7C2F}"/>
              </a:ext>
            </a:extLst>
          </p:cNvPr>
          <p:cNvGraphicFramePr>
            <a:graphicFrameLocks noGrp="1"/>
          </p:cNvGraphicFramePr>
          <p:nvPr/>
        </p:nvGraphicFramePr>
        <p:xfrm>
          <a:off x="3571875" y="762000"/>
          <a:ext cx="2000250" cy="1907484"/>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635828">
                <a:tc>
                  <a:txBody>
                    <a:bodyPr/>
                    <a:lstStyle/>
                    <a:p>
                      <a:pPr algn="ct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bg2"/>
                          </a:solidFill>
                          <a:effectLst/>
                          <a:uLnTx/>
                          <a:uFillTx/>
                          <a:latin typeface="Calibri" pitchFamily="34" charset="0"/>
                          <a:ea typeface="+mn-ea"/>
                          <a:cs typeface="+mn-cs"/>
                        </a:rPr>
                        <a:t>A</a:t>
                      </a:r>
                      <a:endParaRPr lang="en-US" sz="21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63582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B</a:t>
                      </a: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C</a:t>
                      </a: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808080"/>
                          </a:solidFill>
                          <a:effectLst/>
                          <a:uLnTx/>
                          <a:uFillTx/>
                          <a:latin typeface="Calibri" pitchFamily="34" charset="0"/>
                          <a:ea typeface="+mn-ea"/>
                          <a:cs typeface="+mn-cs"/>
                        </a:rPr>
                        <a:t>D</a:t>
                      </a:r>
                      <a:endParaRPr kumimoji="0" lang="en-US" sz="2100" b="0" i="0" u="none" strike="noStrike" kern="1200" cap="none" spc="0" normalizeH="0" baseline="0" noProof="0" dirty="0">
                        <a:ln>
                          <a:noFill/>
                        </a:ln>
                        <a:solidFill>
                          <a:schemeClr val="tx1"/>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5828">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8080"/>
                          </a:solidFill>
                          <a:effectLst/>
                          <a:uLnTx/>
                          <a:uFillTx/>
                          <a:latin typeface="Calibri" pitchFamily="34" charset="0"/>
                          <a:ea typeface="+mn-ea"/>
                          <a:cs typeface="+mn-cs"/>
                        </a:rPr>
                        <a:t>E</a:t>
                      </a:r>
                      <a:endParaRPr kumimoji="0" lang="en-US" sz="2400" b="0" i="0" u="none" strike="noStrike" kern="1200" cap="none" spc="0" normalizeH="0" baseline="0" noProof="0" dirty="0">
                        <a:ln>
                          <a:noFill/>
                        </a:ln>
                        <a:solidFill>
                          <a:srgbClr val="808080"/>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14" name="Rectangle 13">
            <a:extLst>
              <a:ext uri="{FF2B5EF4-FFF2-40B4-BE49-F238E27FC236}">
                <a16:creationId xmlns:a16="http://schemas.microsoft.com/office/drawing/2014/main" id="{34D226AE-7A21-4F47-9797-D0FB85805CE3}"/>
              </a:ext>
            </a:extLst>
          </p:cNvPr>
          <p:cNvSpPr/>
          <p:nvPr/>
        </p:nvSpPr>
        <p:spPr>
          <a:xfrm>
            <a:off x="5013813" y="148516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15" name="Rectangle 14">
            <a:extLst>
              <a:ext uri="{FF2B5EF4-FFF2-40B4-BE49-F238E27FC236}">
                <a16:creationId xmlns:a16="http://schemas.microsoft.com/office/drawing/2014/main" id="{CC01A674-4FAC-4127-81FB-A4FF76DC0669}"/>
              </a:ext>
            </a:extLst>
          </p:cNvPr>
          <p:cNvSpPr/>
          <p:nvPr/>
        </p:nvSpPr>
        <p:spPr>
          <a:xfrm>
            <a:off x="4341201" y="85651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5A4CF55-9AA6-402B-B4E3-FFF3DF1B58EB}"/>
                  </a:ext>
                </a:extLst>
              </p:cNvPr>
              <p:cNvSpPr txBox="1"/>
              <p:nvPr/>
            </p:nvSpPr>
            <p:spPr>
              <a:xfrm>
                <a:off x="4997938" y="1691518"/>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19" name="TextBox 18">
                <a:extLst>
                  <a:ext uri="{FF2B5EF4-FFF2-40B4-BE49-F238E27FC236}">
                    <a16:creationId xmlns:a16="http://schemas.microsoft.com/office/drawing/2014/main" id="{85A4CF55-9AA6-402B-B4E3-FFF3DF1B58EB}"/>
                  </a:ext>
                </a:extLst>
              </p:cNvPr>
              <p:cNvSpPr txBox="1">
                <a:spLocks noRot="1" noChangeAspect="1" noMove="1" noResize="1" noEditPoints="1" noAdjustHandles="1" noChangeArrowheads="1" noChangeShapeType="1" noTextEdit="1"/>
              </p:cNvSpPr>
              <p:nvPr/>
            </p:nvSpPr>
            <p:spPr>
              <a:xfrm>
                <a:off x="4997938" y="1691518"/>
                <a:ext cx="685800" cy="307777"/>
              </a:xfrm>
              <a:prstGeom prst="rect">
                <a:avLst/>
              </a:prstGeom>
              <a:blipFill>
                <a:blip r:embed="rId4"/>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06B9746-F4C7-4A7D-8738-A89267BC183A}"/>
                  </a:ext>
                </a:extLst>
              </p:cNvPr>
              <p:cNvSpPr txBox="1"/>
              <p:nvPr/>
            </p:nvSpPr>
            <p:spPr>
              <a:xfrm>
                <a:off x="4312138" y="1079232"/>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22" name="TextBox 21">
                <a:extLst>
                  <a:ext uri="{FF2B5EF4-FFF2-40B4-BE49-F238E27FC236}">
                    <a16:creationId xmlns:a16="http://schemas.microsoft.com/office/drawing/2014/main" id="{406B9746-F4C7-4A7D-8738-A89267BC183A}"/>
                  </a:ext>
                </a:extLst>
              </p:cNvPr>
              <p:cNvSpPr txBox="1">
                <a:spLocks noRot="1" noChangeAspect="1" noMove="1" noResize="1" noEditPoints="1" noAdjustHandles="1" noChangeArrowheads="1" noChangeShapeType="1" noTextEdit="1"/>
              </p:cNvSpPr>
              <p:nvPr/>
            </p:nvSpPr>
            <p:spPr>
              <a:xfrm>
                <a:off x="4312138" y="1079232"/>
                <a:ext cx="685800" cy="307777"/>
              </a:xfrm>
              <a:prstGeom prst="rect">
                <a:avLst/>
              </a:prstGeom>
              <a:blipFill>
                <a:blip r:embed="rId5"/>
                <a:stretch>
                  <a:fillRect/>
                </a:stretch>
              </a:blipFill>
            </p:spPr>
            <p:txBody>
              <a:bodyPr/>
              <a:lstStyle/>
              <a:p>
                <a:r>
                  <a:rPr lang="en-SE">
                    <a:noFill/>
                  </a:rPr>
                  <a:t> </a:t>
                </a:r>
              </a:p>
            </p:txBody>
          </p:sp>
        </mc:Fallback>
      </mc:AlternateContent>
      <p:sp>
        <p:nvSpPr>
          <p:cNvPr id="9" name="Slide Number Placeholder 3">
            <a:extLst>
              <a:ext uri="{FF2B5EF4-FFF2-40B4-BE49-F238E27FC236}">
                <a16:creationId xmlns:a16="http://schemas.microsoft.com/office/drawing/2014/main" id="{FE147235-DD17-41D4-9725-8B5A20C0738D}"/>
              </a:ext>
            </a:extLst>
          </p:cNvPr>
          <p:cNvSpPr>
            <a:spLocks noGrp="1"/>
          </p:cNvSpPr>
          <p:nvPr>
            <p:ph type="sldNum" sz="quarter" idx="12"/>
          </p:nvPr>
        </p:nvSpPr>
        <p:spPr>
          <a:xfrm>
            <a:off x="6934200" y="6530035"/>
            <a:ext cx="2133600" cy="244475"/>
          </a:xfrm>
        </p:spPr>
        <p:txBody>
          <a:bodyPr/>
          <a:lstStyle/>
          <a:p>
            <a:pPr>
              <a:defRPr/>
            </a:pPr>
            <a:fld id="{F57F456A-00AF-44E6-8D70-638C0D0130FF}" type="slidenum">
              <a:rPr lang="en-US" altLang="zh-CN" smtClean="0"/>
              <a:pPr>
                <a:defRPr/>
              </a:pPr>
              <a:t>42</a:t>
            </a:fld>
            <a:endParaRPr lang="en-US" altLang="zh-CN" dirty="0"/>
          </a:p>
        </p:txBody>
      </p:sp>
    </p:spTree>
    <p:extLst>
      <p:ext uri="{BB962C8B-B14F-4D97-AF65-F5344CB8AC3E}">
        <p14:creationId xmlns:p14="http://schemas.microsoft.com/office/powerpoint/2010/main" val="25778933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9" y="-106362"/>
            <a:ext cx="8762968" cy="868362"/>
          </a:xfrm>
        </p:spPr>
        <p:txBody>
          <a:bodyPr/>
          <a:lstStyle/>
          <a:p>
            <a:r>
              <a:rPr lang="en-US" sz="3200" dirty="0"/>
              <a:t>Iter1 Policy Evaluation of Random Policy</a:t>
            </a:r>
          </a:p>
        </p:txBody>
      </p:sp>
      <mc:AlternateContent xmlns:mc="http://schemas.openxmlformats.org/markup-compatibility/2006" xmlns:a14="http://schemas.microsoft.com/office/drawing/2010/main">
        <mc:Choice Requires="a14">
          <p:sp>
            <p:nvSpPr>
              <p:cNvPr id="29" name="Content Placeholder 2">
                <a:extLst>
                  <a:ext uri="{FF2B5EF4-FFF2-40B4-BE49-F238E27FC236}">
                    <a16:creationId xmlns:a16="http://schemas.microsoft.com/office/drawing/2014/main" id="{DB8E6228-5688-4480-97E1-C354C40D1C22}"/>
                  </a:ext>
                </a:extLst>
              </p:cNvPr>
              <p:cNvSpPr>
                <a:spLocks noGrp="1"/>
              </p:cNvSpPr>
              <p:nvPr>
                <p:ph idx="1"/>
              </p:nvPr>
            </p:nvSpPr>
            <p:spPr>
              <a:xfrm>
                <a:off x="378069" y="2557967"/>
                <a:ext cx="8229600" cy="3709730"/>
              </a:xfrm>
            </p:spPr>
            <p:txBody>
              <a:bodyPr>
                <a:normAutofit fontScale="47500" lnSpcReduction="20000"/>
              </a:bodyPr>
              <a:lstStyle/>
              <a:p>
                <a:r>
                  <a:rPr lang="en-US" dirty="0"/>
                  <a:t>Bellman Exp Equation for Det Env:</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𝑎</m:t>
                        </m:r>
                      </m:sub>
                      <m:sup/>
                      <m:e>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𝑎</m:t>
                            </m:r>
                          </m:e>
                          <m:e>
                            <m:r>
                              <a:rPr lang="en-US" i="1">
                                <a:latin typeface="Cambria Math" panose="02040503050406030204" pitchFamily="18" charset="0"/>
                              </a:rPr>
                              <m:t>𝑠</m:t>
                            </m:r>
                          </m:e>
                        </m:d>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r>
                          <a:rPr lang="en-US" b="0" i="1" smtClean="0">
                            <a:latin typeface="Cambria Math" panose="02040503050406030204" pitchFamily="18" charset="0"/>
                          </a:rPr>
                          <m:t>;</m:t>
                        </m:r>
                      </m:e>
                    </m:nary>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𝑅</m:t>
                        </m:r>
                      </m:e>
                      <m:sub>
                        <m:r>
                          <a:rPr lang="en-US" i="1">
                            <a:latin typeface="Cambria Math" panose="02040503050406030204" pitchFamily="18" charset="0"/>
                          </a:rPr>
                          <m:t>𝑠</m:t>
                        </m:r>
                      </m:sub>
                      <m:sup>
                        <m:r>
                          <a:rPr lang="en-US" i="1">
                            <a:latin typeface="Cambria Math" panose="02040503050406030204" pitchFamily="18" charset="0"/>
                          </a:rPr>
                          <m:t>𝑎</m:t>
                        </m:r>
                      </m:sup>
                    </m:sSubSup>
                    <m:r>
                      <a:rPr lang="en-US" i="1">
                        <a:latin typeface="Cambria Math" panose="02040503050406030204" pitchFamily="18" charset="0"/>
                      </a:rPr>
                      <m:t>+</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d>
                  </m:oMath>
                </a14:m>
                <a:endParaRPr lang="en-US" dirty="0"/>
              </a:p>
              <a:p>
                <a:r>
                  <a:rPr lang="en-US" dirty="0"/>
                  <a:t>Random policy: </a:t>
                </a:r>
                <a14:m>
                  <m:oMath xmlns:m="http://schemas.openxmlformats.org/officeDocument/2006/math">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𝑙</m:t>
                        </m:r>
                      </m:e>
                      <m:e>
                        <m:r>
                          <a:rPr lang="en-US" i="1">
                            <a:latin typeface="Cambria Math" panose="02040503050406030204" pitchFamily="18" charset="0"/>
                          </a:rPr>
                          <m:t>𝑠</m:t>
                        </m:r>
                      </m:e>
                    </m:d>
                    <m:r>
                      <a:rPr lang="en-US" i="1">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𝑟</m:t>
                        </m:r>
                      </m:e>
                      <m:e>
                        <m:r>
                          <a:rPr lang="en-US" i="1">
                            <a:latin typeface="Cambria Math" panose="02040503050406030204" pitchFamily="18" charset="0"/>
                          </a:rPr>
                          <m:t>𝑠</m:t>
                        </m:r>
                      </m:e>
                    </m:d>
                    <m:r>
                      <a:rPr lang="en-US" i="1">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𝑢</m:t>
                        </m:r>
                      </m:e>
                      <m:e>
                        <m:r>
                          <a:rPr lang="en-US" i="1">
                            <a:latin typeface="Cambria Math" panose="02040503050406030204" pitchFamily="18" charset="0"/>
                          </a:rPr>
                          <m:t>𝑠</m:t>
                        </m:r>
                      </m:e>
                    </m:d>
                    <m:r>
                      <a:rPr lang="en-US" i="1">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𝑑</m:t>
                        </m:r>
                      </m:e>
                      <m:e>
                        <m:r>
                          <a:rPr lang="en-US" i="1">
                            <a:latin typeface="Cambria Math" panose="02040503050406030204" pitchFamily="18" charset="0"/>
                          </a:rPr>
                          <m:t>𝑠</m:t>
                        </m:r>
                      </m:e>
                    </m:d>
                    <m:r>
                      <a:rPr lang="en-US" i="1">
                        <a:latin typeface="Cambria Math" panose="02040503050406030204" pitchFamily="18" charset="0"/>
                      </a:rPr>
                      <m:t>=0.25</m:t>
                    </m:r>
                  </m:oMath>
                </a14:m>
                <a:endParaRPr lang="en-US" i="1" dirty="0">
                  <a:latin typeface="Cambria Math" panose="02040503050406030204" pitchFamily="18" charset="0"/>
                </a:endParaRP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e>
                    </m:d>
                    <m:r>
                      <a:rPr lang="en-US" i="1">
                        <a:latin typeface="Cambria Math" panose="02040503050406030204" pitchFamily="18" charset="0"/>
                      </a:rPr>
                      <m:t>=.25</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𝑙</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𝑟</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𝑢</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𝑑</m:t>
                            </m:r>
                          </m:e>
                        </m:d>
                      </m:e>
                    </m:d>
                    <m:r>
                      <a:rPr lang="en-US" b="0" i="1" smtClean="0">
                        <a:latin typeface="Cambria Math" panose="02040503050406030204" pitchFamily="18" charset="0"/>
                      </a:rPr>
                      <m:t>=</m:t>
                    </m:r>
                    <m:r>
                      <a:rPr lang="en-US" i="1">
                        <a:latin typeface="Cambria Math" panose="02040503050406030204" pitchFamily="18" charset="0"/>
                      </a:rPr>
                      <m:t>.25</m:t>
                    </m:r>
                    <m:r>
                      <a:rPr lang="en-US" b="0" i="1" smtClean="0">
                        <a:latin typeface="Cambria Math" panose="02040503050406030204" pitchFamily="18" charset="0"/>
                      </a:rPr>
                      <m:t>(−4+</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r>
                      <a:rPr lang="en-US" b="0" i="1" smtClean="0">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𝐸</m:t>
                        </m:r>
                      </m:e>
                    </m:d>
                    <m:r>
                      <a:rPr lang="en-US" b="0" i="1" smtClean="0">
                        <a:latin typeface="Cambria Math" panose="02040503050406030204" pitchFamily="18" charset="0"/>
                      </a:rPr>
                      <m:t>)</m:t>
                    </m:r>
                  </m:oMath>
                </a14:m>
                <a:endParaRPr lang="en-US" i="1" dirty="0">
                  <a:latin typeface="Cambria Math" panose="02040503050406030204" pitchFamily="18" charset="0"/>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𝑙</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oMath>
                </a14:m>
                <a:endParaRPr lang="en-US" i="1" dirty="0">
                  <a:latin typeface="Cambria Math" panose="02040503050406030204" pitchFamily="18" charset="0"/>
                  <a:ea typeface="ＭＳ Ｐゴシック" pitchFamily="34" charset="-128"/>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𝑟</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−1+</m:t>
                    </m:r>
                    <m:r>
                      <a:rPr lang="en-US" b="0" i="1" smtClean="0">
                        <a:latin typeface="Cambria Math" panose="02040503050406030204" pitchFamily="18" charset="0"/>
                        <a:ea typeface="ＭＳ Ｐゴシック" pitchFamily="34" charset="-128"/>
                      </a:rPr>
                      <m:t>𝑣</m:t>
                    </m:r>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𝐷</m:t>
                        </m:r>
                      </m:e>
                    </m:d>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−1+10</m:t>
                    </m:r>
                    <m:r>
                      <a:rPr lang="en-US" b="0" i="1" smtClean="0">
                        <a:latin typeface="Cambria Math" panose="02040503050406030204" pitchFamily="18" charset="0"/>
                        <a:ea typeface="ＭＳ Ｐゴシック" pitchFamily="34" charset="-128"/>
                      </a:rPr>
                      <m:t>=9</m:t>
                    </m:r>
                  </m:oMath>
                </a14:m>
                <a:endParaRPr lang="en-US" i="1" dirty="0">
                  <a:latin typeface="Cambria Math" panose="02040503050406030204" pitchFamily="18" charset="0"/>
                  <a:ea typeface="ＭＳ Ｐゴシック" pitchFamily="34" charset="-128"/>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𝑢</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−1+</m:t>
                    </m:r>
                    <m:r>
                      <a:rPr lang="en-US" b="0" i="1" smtClean="0">
                        <a:latin typeface="Cambria Math" panose="02040503050406030204" pitchFamily="18" charset="0"/>
                        <a:ea typeface="ＭＳ Ｐゴシック" pitchFamily="34" charset="-128"/>
                      </a:rPr>
                      <m:t>𝑣</m:t>
                    </m:r>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𝐴</m:t>
                        </m:r>
                      </m:e>
                    </m:d>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−1</m:t>
                    </m:r>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10</m:t>
                    </m:r>
                    <m:r>
                      <a:rPr lang="en-US" b="0" i="1" smtClean="0">
                        <a:latin typeface="Cambria Math" panose="02040503050406030204" pitchFamily="18" charset="0"/>
                        <a:ea typeface="ＭＳ Ｐゴシック" pitchFamily="34" charset="-128"/>
                      </a:rPr>
                      <m:t>=−11</m:t>
                    </m:r>
                  </m:oMath>
                </a14:m>
                <a:endParaRPr lang="en-US" dirty="0">
                  <a:ea typeface="ＭＳ Ｐゴシック" pitchFamily="34" charset="-128"/>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𝑑</m:t>
                        </m:r>
                      </m:e>
                    </m:d>
                    <m:r>
                      <a:rPr lang="en-US" i="1">
                        <a:latin typeface="Cambria Math" panose="02040503050406030204" pitchFamily="18" charset="0"/>
                      </a:rPr>
                      <m:t>= </m:t>
                    </m:r>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oMath>
                </a14:m>
                <a:endParaRPr lang="en-US" i="1" dirty="0">
                  <a:latin typeface="Cambria Math" panose="02040503050406030204" pitchFamily="18" charset="0"/>
                </a:endParaRP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𝐵</m:t>
                        </m:r>
                      </m:e>
                    </m:d>
                    <m:r>
                      <a:rPr lang="en-US" i="1">
                        <a:latin typeface="Cambria Math" panose="02040503050406030204" pitchFamily="18" charset="0"/>
                      </a:rPr>
                      <m:t>=.25</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𝑙</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𝑟</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𝑢</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𝑑</m:t>
                            </m:r>
                          </m:e>
                        </m:d>
                      </m:e>
                    </m:d>
                    <m:r>
                      <a:rPr lang="en-US" i="1">
                        <a:latin typeface="Cambria Math" panose="02040503050406030204" pitchFamily="18" charset="0"/>
                      </a:rPr>
                      <m:t>=.25(−</m:t>
                    </m:r>
                    <m:r>
                      <a:rPr lang="en-US" b="0" i="1" smtClean="0">
                        <a:latin typeface="Cambria Math" panose="02040503050406030204" pitchFamily="18" charset="0"/>
                      </a:rPr>
                      <m:t>4</m:t>
                    </m:r>
                    <m:r>
                      <a:rPr lang="en-US" i="1">
                        <a:latin typeface="Cambria Math" panose="02040503050406030204" pitchFamily="18" charset="0"/>
                      </a:rPr>
                      <m:t>+</m:t>
                    </m:r>
                    <m:r>
                      <a:rPr lang="en-US" b="0" i="1" smtClean="0">
                        <a:latin typeface="Cambria Math" panose="02040503050406030204" pitchFamily="18" charset="0"/>
                      </a:rPr>
                      <m:t>3</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r>
                      <a:rPr lang="en-US" i="1">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𝐶</m:t>
                        </m:r>
                      </m:e>
                    </m:d>
                    <m:r>
                      <a:rPr lang="en-US" i="1">
                        <a:latin typeface="Cambria Math" panose="02040503050406030204" pitchFamily="18" charset="0"/>
                      </a:rPr>
                      <m:t>)</m:t>
                    </m:r>
                  </m:oMath>
                </a14:m>
                <a:endParaRPr lang="en-US" i="1" dirty="0">
                  <a:latin typeface="Cambria Math" panose="02040503050406030204" pitchFamily="18" charset="0"/>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𝑙</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𝑢</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𝑑</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oMath>
                </a14:m>
                <a:endParaRPr lang="en-US" i="1" dirty="0">
                  <a:latin typeface="Cambria Math" panose="02040503050406030204" pitchFamily="18" charset="0"/>
                  <a:ea typeface="ＭＳ Ｐゴシック" pitchFamily="34" charset="-128"/>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𝑟</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𝐶</m:t>
                        </m:r>
                      </m:e>
                    </m:d>
                  </m:oMath>
                </a14:m>
                <a:endParaRPr lang="en-US" i="1" dirty="0">
                  <a:latin typeface="Cambria Math" panose="02040503050406030204" pitchFamily="18" charset="0"/>
                  <a:ea typeface="ＭＳ Ｐゴシック" pitchFamily="34" charset="-128"/>
                </a:endParaRP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𝐸</m:t>
                        </m:r>
                      </m:e>
                    </m:d>
                    <m:r>
                      <a:rPr lang="en-US" i="1">
                        <a:latin typeface="Cambria Math" panose="02040503050406030204" pitchFamily="18" charset="0"/>
                      </a:rPr>
                      <m:t>=.25</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𝑙</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𝑟</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𝑢</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𝑑</m:t>
                            </m:r>
                          </m:e>
                        </m:d>
                      </m:e>
                    </m:d>
                    <m:r>
                      <a:rPr lang="en-US" b="0" i="1" smtClean="0">
                        <a:latin typeface="Cambria Math" panose="02040503050406030204" pitchFamily="18" charset="0"/>
                      </a:rPr>
                      <m:t>=</m:t>
                    </m:r>
                    <m:r>
                      <a:rPr lang="en-US" i="1">
                        <a:latin typeface="Cambria Math" panose="02040503050406030204" pitchFamily="18" charset="0"/>
                      </a:rPr>
                      <m:t>.25(−</m:t>
                    </m:r>
                    <m:r>
                      <a:rPr lang="en-US" b="0" i="1" smtClean="0">
                        <a:latin typeface="Cambria Math" panose="02040503050406030204" pitchFamily="18" charset="0"/>
                      </a:rPr>
                      <m:t>4</m:t>
                    </m:r>
                    <m:r>
                      <a:rPr lang="en-US" i="1">
                        <a:latin typeface="Cambria Math" panose="02040503050406030204" pitchFamily="18" charset="0"/>
                      </a:rPr>
                      <m:t>+</m:t>
                    </m:r>
                    <m:r>
                      <a:rPr lang="en-US" b="0" i="1" smtClean="0">
                        <a:latin typeface="Cambria Math" panose="02040503050406030204" pitchFamily="18" charset="0"/>
                      </a:rPr>
                      <m:t>3</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𝐸</m:t>
                        </m:r>
                      </m:e>
                    </m:d>
                    <m:r>
                      <a:rPr lang="en-US" i="1">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𝐶</m:t>
                        </m:r>
                      </m:e>
                    </m:d>
                    <m:r>
                      <a:rPr lang="en-US" i="1">
                        <a:latin typeface="Cambria Math" panose="02040503050406030204" pitchFamily="18" charset="0"/>
                      </a:rPr>
                      <m:t>)</m:t>
                    </m:r>
                  </m:oMath>
                </a14:m>
                <a:endParaRPr lang="en-US" i="1" dirty="0">
                  <a:latin typeface="Cambria Math" panose="02040503050406030204" pitchFamily="18" charset="0"/>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𝑙</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𝐸</m:t>
                        </m:r>
                        <m:r>
                          <a:rPr lang="en-US" i="1">
                            <a:latin typeface="Cambria Math" panose="02040503050406030204" pitchFamily="18" charset="0"/>
                          </a:rPr>
                          <m:t>,</m:t>
                        </m:r>
                        <m:r>
                          <a:rPr lang="en-US" b="0" i="1" smtClean="0">
                            <a:latin typeface="Cambria Math" panose="02040503050406030204" pitchFamily="18" charset="0"/>
                          </a:rPr>
                          <m:t>𝑟</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𝑑</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𝐸</m:t>
                        </m:r>
                      </m:e>
                    </m:d>
                  </m:oMath>
                </a14:m>
                <a:endParaRPr lang="en-US" i="1" dirty="0">
                  <a:latin typeface="Cambria Math" panose="02040503050406030204" pitchFamily="18" charset="0"/>
                  <a:ea typeface="ＭＳ Ｐゴシック" pitchFamily="34" charset="-128"/>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𝐸</m:t>
                        </m:r>
                        <m:r>
                          <a:rPr lang="en-US" i="1">
                            <a:latin typeface="Cambria Math" panose="02040503050406030204" pitchFamily="18" charset="0"/>
                          </a:rPr>
                          <m:t>,</m:t>
                        </m:r>
                        <m:r>
                          <a:rPr lang="en-US" b="0" i="1" smtClean="0">
                            <a:latin typeface="Cambria Math" panose="02040503050406030204" pitchFamily="18" charset="0"/>
                          </a:rPr>
                          <m:t>𝑢</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𝐶</m:t>
                        </m:r>
                      </m:e>
                    </m:d>
                  </m:oMath>
                </a14:m>
                <a:endParaRPr lang="en-US" i="1" dirty="0">
                  <a:latin typeface="Cambria Math" panose="02040503050406030204" pitchFamily="18" charset="0"/>
                  <a:ea typeface="ＭＳ Ｐゴシック" pitchFamily="34" charset="-128"/>
                </a:endParaRPr>
              </a:p>
              <a:p>
                <a:r>
                  <a:rPr lang="en-US" dirty="0">
                    <a:ea typeface="ＭＳ Ｐゴシック" pitchFamily="34" charset="-128"/>
                  </a:rPr>
                  <a:t>Analytic solution: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e>
                    </m:d>
                    <m:r>
                      <a:rPr lang="en-US" i="1">
                        <a:latin typeface="Cambria Math" panose="02040503050406030204" pitchFamily="18" charset="0"/>
                      </a:rPr>
                      <m:t>=</m:t>
                    </m:r>
                    <m:r>
                      <a:rPr lang="en-US" b="0" i="1" smtClean="0">
                        <a:latin typeface="Cambria Math" panose="02040503050406030204" pitchFamily="18" charset="0"/>
                      </a:rPr>
                      <m:t>−6,</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𝐵</m:t>
                        </m:r>
                      </m:e>
                    </m:d>
                    <m:r>
                      <a:rPr lang="en-US" i="1">
                        <a:latin typeface="Cambria Math" panose="02040503050406030204" pitchFamily="18" charset="0"/>
                      </a:rPr>
                      <m:t>=−</m:t>
                    </m:r>
                    <m:r>
                      <a:rPr lang="en-US" b="0" i="1" smtClean="0">
                        <a:latin typeface="Cambria Math" panose="02040503050406030204" pitchFamily="18" charset="0"/>
                      </a:rPr>
                      <m:t>10,</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𝐸</m:t>
                        </m:r>
                      </m:e>
                    </m:d>
                    <m:r>
                      <a:rPr lang="en-US" i="1">
                        <a:latin typeface="Cambria Math" panose="02040503050406030204" pitchFamily="18" charset="0"/>
                      </a:rPr>
                      <m:t>=−10</m:t>
                    </m:r>
                  </m:oMath>
                </a14:m>
                <a:endParaRPr lang="en-SE" dirty="0"/>
              </a:p>
            </p:txBody>
          </p:sp>
        </mc:Choice>
        <mc:Fallback xmlns="">
          <p:sp>
            <p:nvSpPr>
              <p:cNvPr id="29" name="Content Placeholder 2">
                <a:extLst>
                  <a:ext uri="{FF2B5EF4-FFF2-40B4-BE49-F238E27FC236}">
                    <a16:creationId xmlns:a16="http://schemas.microsoft.com/office/drawing/2014/main" id="{DB8E6228-5688-4480-97E1-C354C40D1C22}"/>
                  </a:ext>
                </a:extLst>
              </p:cNvPr>
              <p:cNvSpPr>
                <a:spLocks noGrp="1" noRot="1" noChangeAspect="1" noMove="1" noResize="1" noEditPoints="1" noAdjustHandles="1" noChangeArrowheads="1" noChangeShapeType="1" noTextEdit="1"/>
              </p:cNvSpPr>
              <p:nvPr>
                <p:ph idx="1"/>
              </p:nvPr>
            </p:nvSpPr>
            <p:spPr>
              <a:xfrm>
                <a:off x="378069" y="2557967"/>
                <a:ext cx="8229600" cy="3709730"/>
              </a:xfrm>
              <a:blipFill>
                <a:blip r:embed="rId3"/>
                <a:stretch>
                  <a:fillRect l="-222" t="-10691"/>
                </a:stretch>
              </a:blipFill>
            </p:spPr>
            <p:txBody>
              <a:bodyPr/>
              <a:lstStyle/>
              <a:p>
                <a:r>
                  <a:rPr lang="en-SE">
                    <a:noFill/>
                  </a:rPr>
                  <a:t> </a:t>
                </a:r>
              </a:p>
            </p:txBody>
          </p:sp>
        </mc:Fallback>
      </mc:AlternateContent>
      <p:pic>
        <p:nvPicPr>
          <p:cNvPr id="12" name="Picture 11">
            <a:extLst>
              <a:ext uri="{FF2B5EF4-FFF2-40B4-BE49-F238E27FC236}">
                <a16:creationId xmlns:a16="http://schemas.microsoft.com/office/drawing/2014/main" id="{791D0652-BAF4-4A96-AB7B-036BAC185285}"/>
              </a:ext>
            </a:extLst>
          </p:cNvPr>
          <p:cNvPicPr>
            <a:picLocks noChangeAspect="1"/>
          </p:cNvPicPr>
          <p:nvPr/>
        </p:nvPicPr>
        <p:blipFill>
          <a:blip r:embed="rId4"/>
          <a:stretch>
            <a:fillRect/>
          </a:stretch>
        </p:blipFill>
        <p:spPr>
          <a:xfrm>
            <a:off x="6689982" y="590303"/>
            <a:ext cx="2317470" cy="1967663"/>
          </a:xfrm>
          <a:prstGeom prst="rect">
            <a:avLst/>
          </a:prstGeom>
        </p:spPr>
      </p:pic>
      <p:sp>
        <p:nvSpPr>
          <p:cNvPr id="20" name="TextBox 19">
            <a:extLst>
              <a:ext uri="{FF2B5EF4-FFF2-40B4-BE49-F238E27FC236}">
                <a16:creationId xmlns:a16="http://schemas.microsoft.com/office/drawing/2014/main" id="{F35512AC-E4AE-4C91-ABE6-CC31F19CB12D}"/>
              </a:ext>
            </a:extLst>
          </p:cNvPr>
          <p:cNvSpPr txBox="1"/>
          <p:nvPr/>
        </p:nvSpPr>
        <p:spPr>
          <a:xfrm>
            <a:off x="7848600" y="853541"/>
            <a:ext cx="617477" cy="307777"/>
          </a:xfrm>
          <a:prstGeom prst="rect">
            <a:avLst/>
          </a:prstGeom>
          <a:noFill/>
        </p:spPr>
        <p:txBody>
          <a:bodyPr wrap="none" rtlCol="0">
            <a:spAutoFit/>
          </a:bodyPr>
          <a:lstStyle/>
          <a:p>
            <a:r>
              <a:rPr lang="en-US" sz="1400" dirty="0"/>
              <a:t>BF=4</a:t>
            </a:r>
            <a:endParaRPr lang="en-SE" sz="1400" dirty="0"/>
          </a:p>
        </p:txBody>
      </p:sp>
      <p:sp>
        <p:nvSpPr>
          <p:cNvPr id="21" name="TextBox 20">
            <a:extLst>
              <a:ext uri="{FF2B5EF4-FFF2-40B4-BE49-F238E27FC236}">
                <a16:creationId xmlns:a16="http://schemas.microsoft.com/office/drawing/2014/main" id="{7000F1B6-D8A7-4235-9F77-AE489A72CDC8}"/>
              </a:ext>
            </a:extLst>
          </p:cNvPr>
          <p:cNvSpPr txBox="1"/>
          <p:nvPr/>
        </p:nvSpPr>
        <p:spPr>
          <a:xfrm>
            <a:off x="8087593" y="1340047"/>
            <a:ext cx="617477" cy="307777"/>
          </a:xfrm>
          <a:prstGeom prst="rect">
            <a:avLst/>
          </a:prstGeom>
          <a:noFill/>
        </p:spPr>
        <p:txBody>
          <a:bodyPr wrap="none" rtlCol="0">
            <a:spAutoFit/>
          </a:bodyPr>
          <a:lstStyle/>
          <a:p>
            <a:r>
              <a:rPr lang="en-US" sz="1400" dirty="0"/>
              <a:t>BF=1</a:t>
            </a:r>
            <a:endParaRPr lang="en-SE" sz="1400" dirty="0"/>
          </a:p>
        </p:txBody>
      </p:sp>
      <p:graphicFrame>
        <p:nvGraphicFramePr>
          <p:cNvPr id="23" name="Table 22">
            <a:extLst>
              <a:ext uri="{FF2B5EF4-FFF2-40B4-BE49-F238E27FC236}">
                <a16:creationId xmlns:a16="http://schemas.microsoft.com/office/drawing/2014/main" id="{F8E95348-210D-4655-BCF5-A17C3955C864}"/>
              </a:ext>
            </a:extLst>
          </p:cNvPr>
          <p:cNvGraphicFramePr>
            <a:graphicFrameLocks noGrp="1"/>
          </p:cNvGraphicFramePr>
          <p:nvPr>
            <p:extLst>
              <p:ext uri="{D42A27DB-BD31-4B8C-83A1-F6EECF244321}">
                <p14:modId xmlns:p14="http://schemas.microsoft.com/office/powerpoint/2010/main" val="1783015878"/>
              </p:ext>
            </p:extLst>
          </p:nvPr>
        </p:nvGraphicFramePr>
        <p:xfrm>
          <a:off x="3962400" y="609600"/>
          <a:ext cx="2000250" cy="1907484"/>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635828">
                <a:tc>
                  <a:txBody>
                    <a:bodyPr/>
                    <a:lstStyle/>
                    <a:p>
                      <a:pPr algn="ct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bg2"/>
                          </a:solidFill>
                          <a:effectLst/>
                          <a:uLnTx/>
                          <a:uFillTx/>
                          <a:latin typeface="Calibri" pitchFamily="34" charset="0"/>
                          <a:ea typeface="+mn-ea"/>
                          <a:cs typeface="+mn-cs"/>
                        </a:rPr>
                        <a:t>A</a:t>
                      </a:r>
                      <a:endParaRPr lang="en-US" sz="21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63582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B</a:t>
                      </a: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C</a:t>
                      </a: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808080"/>
                          </a:solidFill>
                          <a:effectLst/>
                          <a:uLnTx/>
                          <a:uFillTx/>
                          <a:latin typeface="Calibri" pitchFamily="34" charset="0"/>
                          <a:ea typeface="+mn-ea"/>
                          <a:cs typeface="+mn-cs"/>
                        </a:rPr>
                        <a:t>D</a:t>
                      </a:r>
                      <a:endParaRPr kumimoji="0" lang="en-US" sz="2100" b="0" i="0" u="none" strike="noStrike" kern="1200" cap="none" spc="0" normalizeH="0" baseline="0" noProof="0" dirty="0">
                        <a:ln>
                          <a:noFill/>
                        </a:ln>
                        <a:solidFill>
                          <a:schemeClr val="tx1"/>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5828">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8080"/>
                          </a:solidFill>
                          <a:effectLst/>
                          <a:uLnTx/>
                          <a:uFillTx/>
                          <a:latin typeface="Calibri" pitchFamily="34" charset="0"/>
                          <a:ea typeface="+mn-ea"/>
                          <a:cs typeface="+mn-cs"/>
                        </a:rPr>
                        <a:t>E</a:t>
                      </a:r>
                      <a:endParaRPr kumimoji="0" lang="en-US" sz="2400" b="0" i="0" u="none" strike="noStrike" kern="1200" cap="none" spc="0" normalizeH="0" baseline="0" noProof="0" dirty="0">
                        <a:ln>
                          <a:noFill/>
                        </a:ln>
                        <a:solidFill>
                          <a:srgbClr val="808080"/>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24" name="Rectangle 23">
            <a:extLst>
              <a:ext uri="{FF2B5EF4-FFF2-40B4-BE49-F238E27FC236}">
                <a16:creationId xmlns:a16="http://schemas.microsoft.com/office/drawing/2014/main" id="{718F33C3-D003-4036-8E89-51C638E5FD4F}"/>
              </a:ext>
            </a:extLst>
          </p:cNvPr>
          <p:cNvSpPr/>
          <p:nvPr/>
        </p:nvSpPr>
        <p:spPr>
          <a:xfrm>
            <a:off x="5404338" y="133276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25" name="Rectangle 24">
            <a:extLst>
              <a:ext uri="{FF2B5EF4-FFF2-40B4-BE49-F238E27FC236}">
                <a16:creationId xmlns:a16="http://schemas.microsoft.com/office/drawing/2014/main" id="{E6C94139-089D-420A-8180-EFEA5DCEC9D2}"/>
              </a:ext>
            </a:extLst>
          </p:cNvPr>
          <p:cNvSpPr/>
          <p:nvPr/>
        </p:nvSpPr>
        <p:spPr>
          <a:xfrm>
            <a:off x="4731726" y="70411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26" name="Isosceles Triangle 25">
            <a:extLst>
              <a:ext uri="{FF2B5EF4-FFF2-40B4-BE49-F238E27FC236}">
                <a16:creationId xmlns:a16="http://schemas.microsoft.com/office/drawing/2014/main" id="{330C0512-278F-442B-9117-0F26F33B5E31}"/>
              </a:ext>
            </a:extLst>
          </p:cNvPr>
          <p:cNvSpPr/>
          <p:nvPr/>
        </p:nvSpPr>
        <p:spPr>
          <a:xfrm rot="5400000">
            <a:off x="4475386" y="1491862"/>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27" name="Isosceles Triangle 26">
            <a:extLst>
              <a:ext uri="{FF2B5EF4-FFF2-40B4-BE49-F238E27FC236}">
                <a16:creationId xmlns:a16="http://schemas.microsoft.com/office/drawing/2014/main" id="{87DD78D9-F244-4D02-89AE-205820DF081B}"/>
              </a:ext>
            </a:extLst>
          </p:cNvPr>
          <p:cNvSpPr/>
          <p:nvPr/>
        </p:nvSpPr>
        <p:spPr>
          <a:xfrm rot="5400000">
            <a:off x="5117224" y="1491863"/>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28" name="Isosceles Triangle 27">
            <a:extLst>
              <a:ext uri="{FF2B5EF4-FFF2-40B4-BE49-F238E27FC236}">
                <a16:creationId xmlns:a16="http://schemas.microsoft.com/office/drawing/2014/main" id="{DF3DAEE9-817C-4C02-A115-CDE31E4F2F49}"/>
              </a:ext>
            </a:extLst>
          </p:cNvPr>
          <p:cNvSpPr/>
          <p:nvPr/>
        </p:nvSpPr>
        <p:spPr>
          <a:xfrm>
            <a:off x="4883394" y="1890549"/>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BEBBA970-EB61-4666-8B01-B0E360056FF3}"/>
                  </a:ext>
                </a:extLst>
              </p:cNvPr>
              <p:cNvSpPr txBox="1"/>
              <p:nvPr/>
            </p:nvSpPr>
            <p:spPr>
              <a:xfrm>
                <a:off x="5388463" y="1539118"/>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30" name="TextBox 29">
                <a:extLst>
                  <a:ext uri="{FF2B5EF4-FFF2-40B4-BE49-F238E27FC236}">
                    <a16:creationId xmlns:a16="http://schemas.microsoft.com/office/drawing/2014/main" id="{BEBBA970-EB61-4666-8B01-B0E360056FF3}"/>
                  </a:ext>
                </a:extLst>
              </p:cNvPr>
              <p:cNvSpPr txBox="1">
                <a:spLocks noRot="1" noChangeAspect="1" noMove="1" noResize="1" noEditPoints="1" noAdjustHandles="1" noChangeArrowheads="1" noChangeShapeType="1" noTextEdit="1"/>
              </p:cNvSpPr>
              <p:nvPr/>
            </p:nvSpPr>
            <p:spPr>
              <a:xfrm>
                <a:off x="5388463" y="1539118"/>
                <a:ext cx="685800" cy="307777"/>
              </a:xfrm>
              <a:prstGeom prst="rect">
                <a:avLst/>
              </a:prstGeom>
              <a:blipFill>
                <a:blip r:embed="rId5"/>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E4CED963-5397-440D-8806-689A68AB857B}"/>
                  </a:ext>
                </a:extLst>
              </p:cNvPr>
              <p:cNvSpPr txBox="1"/>
              <p:nvPr/>
            </p:nvSpPr>
            <p:spPr>
              <a:xfrm>
                <a:off x="4702663" y="926832"/>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31" name="TextBox 30">
                <a:extLst>
                  <a:ext uri="{FF2B5EF4-FFF2-40B4-BE49-F238E27FC236}">
                    <a16:creationId xmlns:a16="http://schemas.microsoft.com/office/drawing/2014/main" id="{E4CED963-5397-440D-8806-689A68AB857B}"/>
                  </a:ext>
                </a:extLst>
              </p:cNvPr>
              <p:cNvSpPr txBox="1">
                <a:spLocks noRot="1" noChangeAspect="1" noMove="1" noResize="1" noEditPoints="1" noAdjustHandles="1" noChangeArrowheads="1" noChangeShapeType="1" noTextEdit="1"/>
              </p:cNvSpPr>
              <p:nvPr/>
            </p:nvSpPr>
            <p:spPr>
              <a:xfrm>
                <a:off x="4702663" y="926832"/>
                <a:ext cx="685800" cy="307777"/>
              </a:xfrm>
              <a:prstGeom prst="rect">
                <a:avLst/>
              </a:prstGeom>
              <a:blipFill>
                <a:blip r:embed="rId6"/>
                <a:stretch>
                  <a:fillRect/>
                </a:stretch>
              </a:blipFill>
            </p:spPr>
            <p:txBody>
              <a:bodyPr/>
              <a:lstStyle/>
              <a:p>
                <a:r>
                  <a:rPr lang="en-SE">
                    <a:noFill/>
                  </a:rPr>
                  <a:t> </a:t>
                </a:r>
              </a:p>
            </p:txBody>
          </p:sp>
        </mc:Fallback>
      </mc:AlternateContent>
      <p:sp>
        <p:nvSpPr>
          <p:cNvPr id="32" name="Isosceles Triangle 31">
            <a:extLst>
              <a:ext uri="{FF2B5EF4-FFF2-40B4-BE49-F238E27FC236}">
                <a16:creationId xmlns:a16="http://schemas.microsoft.com/office/drawing/2014/main" id="{76890F14-6667-41C8-9195-0527FBED06D9}"/>
              </a:ext>
            </a:extLst>
          </p:cNvPr>
          <p:cNvSpPr/>
          <p:nvPr/>
        </p:nvSpPr>
        <p:spPr>
          <a:xfrm>
            <a:off x="4200525" y="1258867"/>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33" name="Isosceles Triangle 32">
            <a:extLst>
              <a:ext uri="{FF2B5EF4-FFF2-40B4-BE49-F238E27FC236}">
                <a16:creationId xmlns:a16="http://schemas.microsoft.com/office/drawing/2014/main" id="{9CFF69BF-4E61-4118-9EA3-9EA4937C5B8E}"/>
              </a:ext>
            </a:extLst>
          </p:cNvPr>
          <p:cNvSpPr/>
          <p:nvPr/>
        </p:nvSpPr>
        <p:spPr>
          <a:xfrm>
            <a:off x="4883394" y="1251639"/>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34" name="Isosceles Triangle 33">
            <a:extLst>
              <a:ext uri="{FF2B5EF4-FFF2-40B4-BE49-F238E27FC236}">
                <a16:creationId xmlns:a16="http://schemas.microsoft.com/office/drawing/2014/main" id="{4A9F0E68-61AC-40C8-840D-4E2CF862FA8F}"/>
              </a:ext>
            </a:extLst>
          </p:cNvPr>
          <p:cNvSpPr/>
          <p:nvPr/>
        </p:nvSpPr>
        <p:spPr>
          <a:xfrm rot="5400000">
            <a:off x="5117224" y="2136410"/>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35" name="Isosceles Triangle 34">
            <a:extLst>
              <a:ext uri="{FF2B5EF4-FFF2-40B4-BE49-F238E27FC236}">
                <a16:creationId xmlns:a16="http://schemas.microsoft.com/office/drawing/2014/main" id="{D1992A90-F659-4F7F-B264-987527E60A13}"/>
              </a:ext>
            </a:extLst>
          </p:cNvPr>
          <p:cNvSpPr/>
          <p:nvPr/>
        </p:nvSpPr>
        <p:spPr>
          <a:xfrm rot="16200000">
            <a:off x="3961980" y="1502984"/>
            <a:ext cx="171450" cy="125557"/>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36" name="Isosceles Triangle 35">
            <a:extLst>
              <a:ext uri="{FF2B5EF4-FFF2-40B4-BE49-F238E27FC236}">
                <a16:creationId xmlns:a16="http://schemas.microsoft.com/office/drawing/2014/main" id="{B7253CEE-7757-46FB-80B0-55C61FD17CD9}"/>
              </a:ext>
            </a:extLst>
          </p:cNvPr>
          <p:cNvSpPr/>
          <p:nvPr/>
        </p:nvSpPr>
        <p:spPr>
          <a:xfrm rot="16200000">
            <a:off x="4614162" y="1498589"/>
            <a:ext cx="171450" cy="125557"/>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37" name="Isosceles Triangle 36">
            <a:extLst>
              <a:ext uri="{FF2B5EF4-FFF2-40B4-BE49-F238E27FC236}">
                <a16:creationId xmlns:a16="http://schemas.microsoft.com/office/drawing/2014/main" id="{3A8C323E-36F4-482D-863B-36D6DAA28952}"/>
              </a:ext>
            </a:extLst>
          </p:cNvPr>
          <p:cNvSpPr/>
          <p:nvPr/>
        </p:nvSpPr>
        <p:spPr>
          <a:xfrm rot="10800000">
            <a:off x="4883394" y="2337620"/>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38" name="Isosceles Triangle 37">
            <a:extLst>
              <a:ext uri="{FF2B5EF4-FFF2-40B4-BE49-F238E27FC236}">
                <a16:creationId xmlns:a16="http://schemas.microsoft.com/office/drawing/2014/main" id="{F1DE5E2F-CBCA-497E-A808-44F90446FEFE}"/>
              </a:ext>
            </a:extLst>
          </p:cNvPr>
          <p:cNvSpPr/>
          <p:nvPr/>
        </p:nvSpPr>
        <p:spPr>
          <a:xfrm rot="10800000">
            <a:off x="4200525" y="1711598"/>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39" name="Isosceles Triangle 38">
            <a:extLst>
              <a:ext uri="{FF2B5EF4-FFF2-40B4-BE49-F238E27FC236}">
                <a16:creationId xmlns:a16="http://schemas.microsoft.com/office/drawing/2014/main" id="{646B3F63-94E0-4EB6-A821-58E94F4B95CB}"/>
              </a:ext>
            </a:extLst>
          </p:cNvPr>
          <p:cNvSpPr/>
          <p:nvPr/>
        </p:nvSpPr>
        <p:spPr>
          <a:xfrm rot="16200000">
            <a:off x="3961981" y="1502984"/>
            <a:ext cx="171450" cy="125557"/>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40" name="Isosceles Triangle 39">
            <a:extLst>
              <a:ext uri="{FF2B5EF4-FFF2-40B4-BE49-F238E27FC236}">
                <a16:creationId xmlns:a16="http://schemas.microsoft.com/office/drawing/2014/main" id="{02720B37-F0F5-401D-A674-F38D9E12135A}"/>
              </a:ext>
            </a:extLst>
          </p:cNvPr>
          <p:cNvSpPr/>
          <p:nvPr/>
        </p:nvSpPr>
        <p:spPr>
          <a:xfrm rot="10800000">
            <a:off x="4200526" y="1711598"/>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41" name="Isosceles Triangle 40">
            <a:extLst>
              <a:ext uri="{FF2B5EF4-FFF2-40B4-BE49-F238E27FC236}">
                <a16:creationId xmlns:a16="http://schemas.microsoft.com/office/drawing/2014/main" id="{E42ACC2E-D6DE-470D-AB44-FEB97543368F}"/>
              </a:ext>
            </a:extLst>
          </p:cNvPr>
          <p:cNvSpPr/>
          <p:nvPr/>
        </p:nvSpPr>
        <p:spPr>
          <a:xfrm rot="16200000">
            <a:off x="4609400" y="2119787"/>
            <a:ext cx="171450" cy="125557"/>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42" name="Isosceles Triangle 41">
            <a:extLst>
              <a:ext uri="{FF2B5EF4-FFF2-40B4-BE49-F238E27FC236}">
                <a16:creationId xmlns:a16="http://schemas.microsoft.com/office/drawing/2014/main" id="{413BFAEB-5394-4C04-8056-C4833685DC4E}"/>
              </a:ext>
            </a:extLst>
          </p:cNvPr>
          <p:cNvSpPr/>
          <p:nvPr/>
        </p:nvSpPr>
        <p:spPr>
          <a:xfrm rot="10800000">
            <a:off x="4877679" y="1722306"/>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43" name="Slide Number Placeholder 3">
            <a:extLst>
              <a:ext uri="{FF2B5EF4-FFF2-40B4-BE49-F238E27FC236}">
                <a16:creationId xmlns:a16="http://schemas.microsoft.com/office/drawing/2014/main" id="{0D3FB89B-3201-4550-9A9A-939F8549DDC8}"/>
              </a:ext>
            </a:extLst>
          </p:cNvPr>
          <p:cNvSpPr>
            <a:spLocks noGrp="1"/>
          </p:cNvSpPr>
          <p:nvPr>
            <p:ph type="sldNum" sz="quarter" idx="12"/>
          </p:nvPr>
        </p:nvSpPr>
        <p:spPr>
          <a:xfrm>
            <a:off x="6934200" y="6530035"/>
            <a:ext cx="2133600" cy="244475"/>
          </a:xfrm>
        </p:spPr>
        <p:txBody>
          <a:bodyPr/>
          <a:lstStyle/>
          <a:p>
            <a:pPr>
              <a:defRPr/>
            </a:pPr>
            <a:fld id="{F57F456A-00AF-44E6-8D70-638C0D0130FF}" type="slidenum">
              <a:rPr lang="en-US" altLang="zh-CN" smtClean="0"/>
              <a:pPr>
                <a:defRPr/>
              </a:pPr>
              <a:t>43</a:t>
            </a:fld>
            <a:endParaRPr lang="en-US" altLang="zh-CN" dirty="0"/>
          </a:p>
        </p:txBody>
      </p:sp>
      <p:sp>
        <p:nvSpPr>
          <p:cNvPr id="55" name="Arrow: Right 54">
            <a:extLst>
              <a:ext uri="{FF2B5EF4-FFF2-40B4-BE49-F238E27FC236}">
                <a16:creationId xmlns:a16="http://schemas.microsoft.com/office/drawing/2014/main" id="{584B6D66-23D2-47E5-AD57-8508CE8AC179}"/>
              </a:ext>
            </a:extLst>
          </p:cNvPr>
          <p:cNvSpPr/>
          <p:nvPr/>
        </p:nvSpPr>
        <p:spPr bwMode="auto">
          <a:xfrm>
            <a:off x="2845920" y="1319051"/>
            <a:ext cx="978408" cy="484632"/>
          </a:xfrm>
          <a:prstGeom prst="rightArrow">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dirty="0">
              <a:ln>
                <a:noFill/>
              </a:ln>
              <a:solidFill>
                <a:schemeClr val="tx1"/>
              </a:solidFill>
              <a:effectLst/>
              <a:latin typeface="Arial" charset="0"/>
            </a:endParaRPr>
          </a:p>
        </p:txBody>
      </p:sp>
      <p:sp>
        <p:nvSpPr>
          <p:cNvPr id="56" name="Rectangle 55">
            <a:extLst>
              <a:ext uri="{FF2B5EF4-FFF2-40B4-BE49-F238E27FC236}">
                <a16:creationId xmlns:a16="http://schemas.microsoft.com/office/drawing/2014/main" id="{5AFD14C3-01E3-4347-BD21-A3E3E8D347D6}"/>
              </a:ext>
            </a:extLst>
          </p:cNvPr>
          <p:cNvSpPr/>
          <p:nvPr/>
        </p:nvSpPr>
        <p:spPr>
          <a:xfrm>
            <a:off x="2787045" y="807431"/>
            <a:ext cx="800219" cy="646331"/>
          </a:xfrm>
          <a:prstGeom prst="rect">
            <a:avLst/>
          </a:prstGeom>
        </p:spPr>
        <p:txBody>
          <a:bodyPr wrap="none">
            <a:spAutoFit/>
          </a:bodyPr>
          <a:lstStyle/>
          <a:p>
            <a:r>
              <a:rPr lang="en-US" dirty="0"/>
              <a:t>Policy</a:t>
            </a:r>
          </a:p>
          <a:p>
            <a:r>
              <a:rPr lang="en-US" dirty="0"/>
              <a:t>Eval</a:t>
            </a:r>
            <a:endParaRPr lang="en-SE" dirty="0"/>
          </a:p>
        </p:txBody>
      </p:sp>
      <p:sp>
        <p:nvSpPr>
          <p:cNvPr id="57" name="TextBox 56">
            <a:extLst>
              <a:ext uri="{FF2B5EF4-FFF2-40B4-BE49-F238E27FC236}">
                <a16:creationId xmlns:a16="http://schemas.microsoft.com/office/drawing/2014/main" id="{70967F1A-B160-48FF-A4A1-18162561DC20}"/>
              </a:ext>
            </a:extLst>
          </p:cNvPr>
          <p:cNvSpPr txBox="1"/>
          <p:nvPr/>
        </p:nvSpPr>
        <p:spPr>
          <a:xfrm>
            <a:off x="4236410" y="1589102"/>
            <a:ext cx="481222" cy="338554"/>
          </a:xfrm>
          <a:prstGeom prst="rect">
            <a:avLst/>
          </a:prstGeom>
          <a:noFill/>
        </p:spPr>
        <p:txBody>
          <a:bodyPr wrap="none" rtlCol="0">
            <a:spAutoFit/>
          </a:bodyPr>
          <a:lstStyle/>
          <a:p>
            <a:r>
              <a:rPr lang="en-US" sz="1600" dirty="0"/>
              <a:t>-10</a:t>
            </a:r>
            <a:endParaRPr lang="en-SE" sz="1600" dirty="0"/>
          </a:p>
        </p:txBody>
      </p:sp>
      <p:sp>
        <p:nvSpPr>
          <p:cNvPr id="58" name="TextBox 57">
            <a:extLst>
              <a:ext uri="{FF2B5EF4-FFF2-40B4-BE49-F238E27FC236}">
                <a16:creationId xmlns:a16="http://schemas.microsoft.com/office/drawing/2014/main" id="{06A597ED-0133-4C29-BDF4-4FF3EDB5EE22}"/>
              </a:ext>
            </a:extLst>
          </p:cNvPr>
          <p:cNvSpPr txBox="1"/>
          <p:nvPr/>
        </p:nvSpPr>
        <p:spPr>
          <a:xfrm>
            <a:off x="4933113" y="2226064"/>
            <a:ext cx="481222" cy="338554"/>
          </a:xfrm>
          <a:prstGeom prst="rect">
            <a:avLst/>
          </a:prstGeom>
          <a:noFill/>
        </p:spPr>
        <p:txBody>
          <a:bodyPr wrap="none" rtlCol="0">
            <a:spAutoFit/>
          </a:bodyPr>
          <a:lstStyle/>
          <a:p>
            <a:r>
              <a:rPr lang="en-US" sz="1600" dirty="0"/>
              <a:t>-10</a:t>
            </a:r>
            <a:endParaRPr lang="en-SE" sz="1600" dirty="0"/>
          </a:p>
        </p:txBody>
      </p:sp>
      <p:sp>
        <p:nvSpPr>
          <p:cNvPr id="59" name="TextBox 58">
            <a:extLst>
              <a:ext uri="{FF2B5EF4-FFF2-40B4-BE49-F238E27FC236}">
                <a16:creationId xmlns:a16="http://schemas.microsoft.com/office/drawing/2014/main" id="{50BE3B81-04AA-4CC2-8BC2-98CF88DD2AE7}"/>
              </a:ext>
            </a:extLst>
          </p:cNvPr>
          <p:cNvSpPr txBox="1"/>
          <p:nvPr/>
        </p:nvSpPr>
        <p:spPr>
          <a:xfrm>
            <a:off x="4971634" y="1592133"/>
            <a:ext cx="367408" cy="338554"/>
          </a:xfrm>
          <a:prstGeom prst="rect">
            <a:avLst/>
          </a:prstGeom>
          <a:noFill/>
        </p:spPr>
        <p:txBody>
          <a:bodyPr wrap="none" rtlCol="0">
            <a:spAutoFit/>
          </a:bodyPr>
          <a:lstStyle/>
          <a:p>
            <a:r>
              <a:rPr lang="en-US" sz="1600" dirty="0"/>
              <a:t>-6</a:t>
            </a:r>
            <a:endParaRPr lang="en-SE" sz="1600" dirty="0"/>
          </a:p>
        </p:txBody>
      </p:sp>
      <p:graphicFrame>
        <p:nvGraphicFramePr>
          <p:cNvPr id="60" name="Table 59">
            <a:extLst>
              <a:ext uri="{FF2B5EF4-FFF2-40B4-BE49-F238E27FC236}">
                <a16:creationId xmlns:a16="http://schemas.microsoft.com/office/drawing/2014/main" id="{26C577C0-4FBE-4012-ABEA-7420FA853525}"/>
              </a:ext>
            </a:extLst>
          </p:cNvPr>
          <p:cNvGraphicFramePr>
            <a:graphicFrameLocks noGrp="1"/>
          </p:cNvGraphicFramePr>
          <p:nvPr>
            <p:extLst>
              <p:ext uri="{D42A27DB-BD31-4B8C-83A1-F6EECF244321}">
                <p14:modId xmlns:p14="http://schemas.microsoft.com/office/powerpoint/2010/main" val="3650132021"/>
              </p:ext>
            </p:extLst>
          </p:nvPr>
        </p:nvGraphicFramePr>
        <p:xfrm>
          <a:off x="607909" y="609600"/>
          <a:ext cx="2000250" cy="1907484"/>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635828">
                <a:tc>
                  <a:txBody>
                    <a:bodyPr/>
                    <a:lstStyle/>
                    <a:p>
                      <a:pPr algn="ct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bg2"/>
                          </a:solidFill>
                          <a:effectLst/>
                          <a:uLnTx/>
                          <a:uFillTx/>
                          <a:latin typeface="Calibri" pitchFamily="34" charset="0"/>
                          <a:ea typeface="+mn-ea"/>
                          <a:cs typeface="+mn-cs"/>
                        </a:rPr>
                        <a:t>A</a:t>
                      </a:r>
                      <a:endParaRPr lang="en-US" sz="21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63582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B</a:t>
                      </a: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C</a:t>
                      </a: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808080"/>
                          </a:solidFill>
                          <a:effectLst/>
                          <a:uLnTx/>
                          <a:uFillTx/>
                          <a:latin typeface="Calibri" pitchFamily="34" charset="0"/>
                          <a:ea typeface="+mn-ea"/>
                          <a:cs typeface="+mn-cs"/>
                        </a:rPr>
                        <a:t>D</a:t>
                      </a:r>
                      <a:endParaRPr kumimoji="0" lang="en-US" sz="2100" b="0" i="0" u="none" strike="noStrike" kern="1200" cap="none" spc="0" normalizeH="0" baseline="0" noProof="0" dirty="0">
                        <a:ln>
                          <a:noFill/>
                        </a:ln>
                        <a:solidFill>
                          <a:schemeClr val="tx1"/>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5828">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8080"/>
                          </a:solidFill>
                          <a:effectLst/>
                          <a:uLnTx/>
                          <a:uFillTx/>
                          <a:latin typeface="Calibri" pitchFamily="34" charset="0"/>
                          <a:ea typeface="+mn-ea"/>
                          <a:cs typeface="+mn-cs"/>
                        </a:rPr>
                        <a:t>E</a:t>
                      </a:r>
                      <a:endParaRPr kumimoji="0" lang="en-US" sz="2400" b="0" i="0" u="none" strike="noStrike" kern="1200" cap="none" spc="0" normalizeH="0" baseline="0" noProof="0" dirty="0">
                        <a:ln>
                          <a:noFill/>
                        </a:ln>
                        <a:solidFill>
                          <a:srgbClr val="808080"/>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61" name="Rectangle 60">
            <a:extLst>
              <a:ext uri="{FF2B5EF4-FFF2-40B4-BE49-F238E27FC236}">
                <a16:creationId xmlns:a16="http://schemas.microsoft.com/office/drawing/2014/main" id="{72B58D1C-5188-41DF-B95F-2B216D9B51F0}"/>
              </a:ext>
            </a:extLst>
          </p:cNvPr>
          <p:cNvSpPr/>
          <p:nvPr/>
        </p:nvSpPr>
        <p:spPr>
          <a:xfrm>
            <a:off x="2049847" y="133276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62" name="Rectangle 61">
            <a:extLst>
              <a:ext uri="{FF2B5EF4-FFF2-40B4-BE49-F238E27FC236}">
                <a16:creationId xmlns:a16="http://schemas.microsoft.com/office/drawing/2014/main" id="{FB461BB5-BD65-4C09-A059-92AF1A6DFF0A}"/>
              </a:ext>
            </a:extLst>
          </p:cNvPr>
          <p:cNvSpPr/>
          <p:nvPr/>
        </p:nvSpPr>
        <p:spPr>
          <a:xfrm>
            <a:off x="1377235" y="70411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63" name="Isosceles Triangle 62">
            <a:extLst>
              <a:ext uri="{FF2B5EF4-FFF2-40B4-BE49-F238E27FC236}">
                <a16:creationId xmlns:a16="http://schemas.microsoft.com/office/drawing/2014/main" id="{C8A18D93-EA54-4C49-86DC-52936741ABAE}"/>
              </a:ext>
            </a:extLst>
          </p:cNvPr>
          <p:cNvSpPr/>
          <p:nvPr/>
        </p:nvSpPr>
        <p:spPr>
          <a:xfrm rot="5400000">
            <a:off x="1120895" y="1491862"/>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64" name="Isosceles Triangle 63">
            <a:extLst>
              <a:ext uri="{FF2B5EF4-FFF2-40B4-BE49-F238E27FC236}">
                <a16:creationId xmlns:a16="http://schemas.microsoft.com/office/drawing/2014/main" id="{917EC685-577F-46BA-B6F2-54CC0AFDF74A}"/>
              </a:ext>
            </a:extLst>
          </p:cNvPr>
          <p:cNvSpPr/>
          <p:nvPr/>
        </p:nvSpPr>
        <p:spPr>
          <a:xfrm rot="5400000">
            <a:off x="1762733" y="1491863"/>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65" name="Isosceles Triangle 64">
            <a:extLst>
              <a:ext uri="{FF2B5EF4-FFF2-40B4-BE49-F238E27FC236}">
                <a16:creationId xmlns:a16="http://schemas.microsoft.com/office/drawing/2014/main" id="{DE52FF8A-DEBC-458B-B999-F11A3DF95327}"/>
              </a:ext>
            </a:extLst>
          </p:cNvPr>
          <p:cNvSpPr/>
          <p:nvPr/>
        </p:nvSpPr>
        <p:spPr>
          <a:xfrm>
            <a:off x="1528903" y="1890549"/>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F91EC4B3-0710-4AA6-9032-A0EABDE3F1BE}"/>
                  </a:ext>
                </a:extLst>
              </p:cNvPr>
              <p:cNvSpPr txBox="1"/>
              <p:nvPr/>
            </p:nvSpPr>
            <p:spPr>
              <a:xfrm>
                <a:off x="2033972" y="1539118"/>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66" name="TextBox 65">
                <a:extLst>
                  <a:ext uri="{FF2B5EF4-FFF2-40B4-BE49-F238E27FC236}">
                    <a16:creationId xmlns:a16="http://schemas.microsoft.com/office/drawing/2014/main" id="{F91EC4B3-0710-4AA6-9032-A0EABDE3F1BE}"/>
                  </a:ext>
                </a:extLst>
              </p:cNvPr>
              <p:cNvSpPr txBox="1">
                <a:spLocks noRot="1" noChangeAspect="1" noMove="1" noResize="1" noEditPoints="1" noAdjustHandles="1" noChangeArrowheads="1" noChangeShapeType="1" noTextEdit="1"/>
              </p:cNvSpPr>
              <p:nvPr/>
            </p:nvSpPr>
            <p:spPr>
              <a:xfrm>
                <a:off x="2033972" y="1539118"/>
                <a:ext cx="685800" cy="307777"/>
              </a:xfrm>
              <a:prstGeom prst="rect">
                <a:avLst/>
              </a:prstGeom>
              <a:blipFill>
                <a:blip r:embed="rId5"/>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B0827D78-B8E3-4E7C-838B-157F8B96744D}"/>
                  </a:ext>
                </a:extLst>
              </p:cNvPr>
              <p:cNvSpPr txBox="1"/>
              <p:nvPr/>
            </p:nvSpPr>
            <p:spPr>
              <a:xfrm>
                <a:off x="1348172" y="926832"/>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67" name="TextBox 66">
                <a:extLst>
                  <a:ext uri="{FF2B5EF4-FFF2-40B4-BE49-F238E27FC236}">
                    <a16:creationId xmlns:a16="http://schemas.microsoft.com/office/drawing/2014/main" id="{B0827D78-B8E3-4E7C-838B-157F8B96744D}"/>
                  </a:ext>
                </a:extLst>
              </p:cNvPr>
              <p:cNvSpPr txBox="1">
                <a:spLocks noRot="1" noChangeAspect="1" noMove="1" noResize="1" noEditPoints="1" noAdjustHandles="1" noChangeArrowheads="1" noChangeShapeType="1" noTextEdit="1"/>
              </p:cNvSpPr>
              <p:nvPr/>
            </p:nvSpPr>
            <p:spPr>
              <a:xfrm>
                <a:off x="1348172" y="926832"/>
                <a:ext cx="685800" cy="307777"/>
              </a:xfrm>
              <a:prstGeom prst="rect">
                <a:avLst/>
              </a:prstGeom>
              <a:blipFill>
                <a:blip r:embed="rId6"/>
                <a:stretch>
                  <a:fillRect/>
                </a:stretch>
              </a:blipFill>
            </p:spPr>
            <p:txBody>
              <a:bodyPr/>
              <a:lstStyle/>
              <a:p>
                <a:r>
                  <a:rPr lang="en-SE">
                    <a:noFill/>
                  </a:rPr>
                  <a:t> </a:t>
                </a:r>
              </a:p>
            </p:txBody>
          </p:sp>
        </mc:Fallback>
      </mc:AlternateContent>
      <p:sp>
        <p:nvSpPr>
          <p:cNvPr id="68" name="Isosceles Triangle 67">
            <a:extLst>
              <a:ext uri="{FF2B5EF4-FFF2-40B4-BE49-F238E27FC236}">
                <a16:creationId xmlns:a16="http://schemas.microsoft.com/office/drawing/2014/main" id="{CC88C805-A185-49B3-A41E-E7F6C7284C76}"/>
              </a:ext>
            </a:extLst>
          </p:cNvPr>
          <p:cNvSpPr/>
          <p:nvPr/>
        </p:nvSpPr>
        <p:spPr>
          <a:xfrm>
            <a:off x="846034" y="1258867"/>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69" name="Isosceles Triangle 68">
            <a:extLst>
              <a:ext uri="{FF2B5EF4-FFF2-40B4-BE49-F238E27FC236}">
                <a16:creationId xmlns:a16="http://schemas.microsoft.com/office/drawing/2014/main" id="{F8EFABAF-C016-4A8C-BCD3-F6DB63A4A3D2}"/>
              </a:ext>
            </a:extLst>
          </p:cNvPr>
          <p:cNvSpPr/>
          <p:nvPr/>
        </p:nvSpPr>
        <p:spPr>
          <a:xfrm>
            <a:off x="1528903" y="1251639"/>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70" name="Isosceles Triangle 69">
            <a:extLst>
              <a:ext uri="{FF2B5EF4-FFF2-40B4-BE49-F238E27FC236}">
                <a16:creationId xmlns:a16="http://schemas.microsoft.com/office/drawing/2014/main" id="{3F17DE14-B39A-4FB0-86A3-EAB3D34FF4B3}"/>
              </a:ext>
            </a:extLst>
          </p:cNvPr>
          <p:cNvSpPr/>
          <p:nvPr/>
        </p:nvSpPr>
        <p:spPr>
          <a:xfrm rot="5400000">
            <a:off x="1762733" y="2136410"/>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71" name="Isosceles Triangle 70">
            <a:extLst>
              <a:ext uri="{FF2B5EF4-FFF2-40B4-BE49-F238E27FC236}">
                <a16:creationId xmlns:a16="http://schemas.microsoft.com/office/drawing/2014/main" id="{DD3BE5E2-1510-43A0-A185-F6491C323E53}"/>
              </a:ext>
            </a:extLst>
          </p:cNvPr>
          <p:cNvSpPr/>
          <p:nvPr/>
        </p:nvSpPr>
        <p:spPr>
          <a:xfrm rot="16200000">
            <a:off x="607489" y="1502984"/>
            <a:ext cx="171450" cy="125557"/>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72" name="Isosceles Triangle 71">
            <a:extLst>
              <a:ext uri="{FF2B5EF4-FFF2-40B4-BE49-F238E27FC236}">
                <a16:creationId xmlns:a16="http://schemas.microsoft.com/office/drawing/2014/main" id="{DFC52D03-D17C-42D0-94BF-C139820C4E2C}"/>
              </a:ext>
            </a:extLst>
          </p:cNvPr>
          <p:cNvSpPr/>
          <p:nvPr/>
        </p:nvSpPr>
        <p:spPr>
          <a:xfrm rot="16200000">
            <a:off x="1259671" y="1498589"/>
            <a:ext cx="171450" cy="125557"/>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73" name="Isosceles Triangle 72">
            <a:extLst>
              <a:ext uri="{FF2B5EF4-FFF2-40B4-BE49-F238E27FC236}">
                <a16:creationId xmlns:a16="http://schemas.microsoft.com/office/drawing/2014/main" id="{ACA92408-461D-408D-93FF-1810DF980B87}"/>
              </a:ext>
            </a:extLst>
          </p:cNvPr>
          <p:cNvSpPr/>
          <p:nvPr/>
        </p:nvSpPr>
        <p:spPr>
          <a:xfrm rot="10800000">
            <a:off x="1528903" y="2337620"/>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74" name="Isosceles Triangle 73">
            <a:extLst>
              <a:ext uri="{FF2B5EF4-FFF2-40B4-BE49-F238E27FC236}">
                <a16:creationId xmlns:a16="http://schemas.microsoft.com/office/drawing/2014/main" id="{0CE6CC64-AEDF-4E48-BDA1-B75271699C8E}"/>
              </a:ext>
            </a:extLst>
          </p:cNvPr>
          <p:cNvSpPr/>
          <p:nvPr/>
        </p:nvSpPr>
        <p:spPr>
          <a:xfrm rot="10800000">
            <a:off x="846034" y="1711598"/>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75" name="Isosceles Triangle 74">
            <a:extLst>
              <a:ext uri="{FF2B5EF4-FFF2-40B4-BE49-F238E27FC236}">
                <a16:creationId xmlns:a16="http://schemas.microsoft.com/office/drawing/2014/main" id="{586F6216-02E3-440E-88C8-0B100DF65DA3}"/>
              </a:ext>
            </a:extLst>
          </p:cNvPr>
          <p:cNvSpPr/>
          <p:nvPr/>
        </p:nvSpPr>
        <p:spPr>
          <a:xfrm rot="16200000">
            <a:off x="607490" y="1502984"/>
            <a:ext cx="171450" cy="125557"/>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76" name="Isosceles Triangle 75">
            <a:extLst>
              <a:ext uri="{FF2B5EF4-FFF2-40B4-BE49-F238E27FC236}">
                <a16:creationId xmlns:a16="http://schemas.microsoft.com/office/drawing/2014/main" id="{1A5E1975-6ECA-4426-B882-4FE21ACA34A8}"/>
              </a:ext>
            </a:extLst>
          </p:cNvPr>
          <p:cNvSpPr/>
          <p:nvPr/>
        </p:nvSpPr>
        <p:spPr>
          <a:xfrm rot="10800000">
            <a:off x="846035" y="1711598"/>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77" name="Isosceles Triangle 76">
            <a:extLst>
              <a:ext uri="{FF2B5EF4-FFF2-40B4-BE49-F238E27FC236}">
                <a16:creationId xmlns:a16="http://schemas.microsoft.com/office/drawing/2014/main" id="{82413404-528C-4F47-8CD0-D84D236D35B4}"/>
              </a:ext>
            </a:extLst>
          </p:cNvPr>
          <p:cNvSpPr/>
          <p:nvPr/>
        </p:nvSpPr>
        <p:spPr>
          <a:xfrm rot="16200000">
            <a:off x="1254909" y="2119787"/>
            <a:ext cx="171450" cy="125557"/>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78" name="Isosceles Triangle 77">
            <a:extLst>
              <a:ext uri="{FF2B5EF4-FFF2-40B4-BE49-F238E27FC236}">
                <a16:creationId xmlns:a16="http://schemas.microsoft.com/office/drawing/2014/main" id="{B283A3A2-A122-4ADE-8EF6-4CEF73604735}"/>
              </a:ext>
            </a:extLst>
          </p:cNvPr>
          <p:cNvSpPr/>
          <p:nvPr/>
        </p:nvSpPr>
        <p:spPr>
          <a:xfrm rot="10800000">
            <a:off x="1523188" y="1722306"/>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mc:AlternateContent xmlns:mc="http://schemas.openxmlformats.org/markup-compatibility/2006" xmlns:a14="http://schemas.microsoft.com/office/drawing/2010/main">
        <mc:Choice Requires="a14">
          <p:graphicFrame>
            <p:nvGraphicFramePr>
              <p:cNvPr id="52" name="Table 51">
                <a:extLst>
                  <a:ext uri="{FF2B5EF4-FFF2-40B4-BE49-F238E27FC236}">
                    <a16:creationId xmlns:a16="http://schemas.microsoft.com/office/drawing/2014/main" id="{1FD3F88D-0129-4562-9C1D-6E285AEAB9F6}"/>
                  </a:ext>
                </a:extLst>
              </p:cNvPr>
              <p:cNvGraphicFramePr>
                <a:graphicFrameLocks noGrp="1"/>
              </p:cNvGraphicFramePr>
              <p:nvPr>
                <p:extLst>
                  <p:ext uri="{D42A27DB-BD31-4B8C-83A1-F6EECF244321}">
                    <p14:modId xmlns:p14="http://schemas.microsoft.com/office/powerpoint/2010/main" val="918231448"/>
                  </p:ext>
                </p:extLst>
              </p:nvPr>
            </p:nvGraphicFramePr>
            <p:xfrm>
              <a:off x="6553200" y="5410200"/>
              <a:ext cx="2505482" cy="1052068"/>
            </p:xfrm>
            <a:graphic>
              <a:graphicData uri="http://schemas.openxmlformats.org/drawingml/2006/table">
                <a:tbl>
                  <a:tblPr firstRow="1" firstCol="1" bandRow="1">
                    <a:tableStyleId>{5C22544A-7EE6-4342-B048-85BDC9FD1C3A}</a:tableStyleId>
                  </a:tblPr>
                  <a:tblGrid>
                    <a:gridCol w="567204">
                      <a:extLst>
                        <a:ext uri="{9D8B030D-6E8A-4147-A177-3AD203B41FA5}">
                          <a16:colId xmlns:a16="http://schemas.microsoft.com/office/drawing/2014/main" val="248747933"/>
                        </a:ext>
                      </a:extLst>
                    </a:gridCol>
                    <a:gridCol w="736846">
                      <a:extLst>
                        <a:ext uri="{9D8B030D-6E8A-4147-A177-3AD203B41FA5}">
                          <a16:colId xmlns:a16="http://schemas.microsoft.com/office/drawing/2014/main" val="2368639568"/>
                        </a:ext>
                      </a:extLst>
                    </a:gridCol>
                    <a:gridCol w="564491">
                      <a:extLst>
                        <a:ext uri="{9D8B030D-6E8A-4147-A177-3AD203B41FA5}">
                          <a16:colId xmlns:a16="http://schemas.microsoft.com/office/drawing/2014/main" val="2363104961"/>
                        </a:ext>
                      </a:extLst>
                    </a:gridCol>
                    <a:gridCol w="636941">
                      <a:extLst>
                        <a:ext uri="{9D8B030D-6E8A-4147-A177-3AD203B41FA5}">
                          <a16:colId xmlns:a16="http://schemas.microsoft.com/office/drawing/2014/main" val="1967822093"/>
                        </a:ext>
                      </a:extLst>
                    </a:gridCol>
                  </a:tblGrid>
                  <a:tr h="0">
                    <a:tc>
                      <a:txBody>
                        <a:bodyPr/>
                        <a:lstStyle/>
                        <a:p>
                          <a:pPr>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effectLst/>
                                        <a:latin typeface="Cambria Math" panose="02040503050406030204" pitchFamily="18" charset="0"/>
                                      </a:rPr>
                                    </m:ctrlPr>
                                  </m:sSubPr>
                                  <m:e>
                                    <m:r>
                                      <a:rPr lang="en-US" sz="1600" b="0" smtClean="0">
                                        <a:solidFill>
                                          <a:schemeClr val="tx1"/>
                                        </a:solidFill>
                                        <a:effectLst/>
                                        <a:latin typeface="Cambria Math" panose="02040503050406030204" pitchFamily="18" charset="0"/>
                                      </a:rPr>
                                      <m:t>𝑉</m:t>
                                    </m:r>
                                  </m:e>
                                  <m:sub>
                                    <m:r>
                                      <a:rPr lang="en-US" sz="1600" b="0" smtClean="0">
                                        <a:solidFill>
                                          <a:schemeClr val="tx1"/>
                                        </a:solidFill>
                                        <a:effectLst/>
                                        <a:latin typeface="Cambria Math" panose="02040503050406030204" pitchFamily="18" charset="0"/>
                                      </a:rPr>
                                      <m:t>𝜋</m:t>
                                    </m:r>
                                  </m:sub>
                                </m:sSub>
                                <m:d>
                                  <m:dPr>
                                    <m:ctrlPr>
                                      <a:rPr lang="en-SE" sz="1600" b="0" i="1">
                                        <a:solidFill>
                                          <a:schemeClr val="tx1"/>
                                        </a:solidFill>
                                        <a:effectLst/>
                                        <a:latin typeface="Cambria Math" panose="02040503050406030204" pitchFamily="18" charset="0"/>
                                      </a:rPr>
                                    </m:ctrlPr>
                                  </m:dPr>
                                  <m:e>
                                    <m:r>
                                      <a:rPr lang="en-US" sz="1600" b="0" smtClean="0">
                                        <a:solidFill>
                                          <a:schemeClr val="tx1"/>
                                        </a:solidFill>
                                        <a:effectLst/>
                                        <a:latin typeface="Cambria Math" panose="02040503050406030204" pitchFamily="18" charset="0"/>
                                      </a:rPr>
                                      <m:t>𝐵</m:t>
                                    </m:r>
                                  </m:e>
                                </m:d>
                              </m:oMath>
                            </m:oMathPara>
                          </a14:m>
                          <a:endParaRPr lang="en-SE" sz="2800" b="0" dirty="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effectLst/>
                                        <a:latin typeface="Cambria Math" panose="02040503050406030204" pitchFamily="18" charset="0"/>
                                      </a:rPr>
                                    </m:ctrlPr>
                                  </m:sSubPr>
                                  <m:e>
                                    <m:r>
                                      <a:rPr lang="en-US" sz="1600" b="0" smtClean="0">
                                        <a:solidFill>
                                          <a:schemeClr val="tx1"/>
                                        </a:solidFill>
                                        <a:effectLst/>
                                        <a:latin typeface="Cambria Math" panose="02040503050406030204" pitchFamily="18" charset="0"/>
                                      </a:rPr>
                                      <m:t>𝑉</m:t>
                                    </m:r>
                                  </m:e>
                                  <m:sub>
                                    <m:r>
                                      <a:rPr lang="en-US" sz="1600" b="0" smtClean="0">
                                        <a:solidFill>
                                          <a:schemeClr val="tx1"/>
                                        </a:solidFill>
                                        <a:effectLst/>
                                        <a:latin typeface="Cambria Math" panose="02040503050406030204" pitchFamily="18" charset="0"/>
                                      </a:rPr>
                                      <m:t>𝜋</m:t>
                                    </m:r>
                                  </m:sub>
                                </m:sSub>
                                <m:d>
                                  <m:dPr>
                                    <m:ctrlPr>
                                      <a:rPr lang="en-SE" sz="1600" b="0" i="1">
                                        <a:solidFill>
                                          <a:schemeClr val="tx1"/>
                                        </a:solidFill>
                                        <a:effectLst/>
                                        <a:latin typeface="Cambria Math" panose="02040503050406030204" pitchFamily="18" charset="0"/>
                                      </a:rPr>
                                    </m:ctrlPr>
                                  </m:dPr>
                                  <m:e>
                                    <m:r>
                                      <a:rPr lang="en-US" sz="1600" b="0" smtClean="0">
                                        <a:solidFill>
                                          <a:schemeClr val="tx1"/>
                                        </a:solidFill>
                                        <a:effectLst/>
                                        <a:latin typeface="Cambria Math" panose="02040503050406030204" pitchFamily="18" charset="0"/>
                                      </a:rPr>
                                      <m:t>𝐶</m:t>
                                    </m:r>
                                  </m:e>
                                </m:d>
                              </m:oMath>
                            </m:oMathPara>
                          </a14:m>
                          <a:endParaRPr lang="en-SE" sz="2800" b="0" dirty="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effectLst/>
                                        <a:latin typeface="Cambria Math" panose="02040503050406030204" pitchFamily="18" charset="0"/>
                                      </a:rPr>
                                    </m:ctrlPr>
                                  </m:sSubPr>
                                  <m:e>
                                    <m:r>
                                      <a:rPr lang="en-US" sz="1600" b="0" smtClean="0">
                                        <a:solidFill>
                                          <a:schemeClr val="tx1"/>
                                        </a:solidFill>
                                        <a:effectLst/>
                                        <a:latin typeface="Cambria Math" panose="02040503050406030204" pitchFamily="18" charset="0"/>
                                      </a:rPr>
                                      <m:t>𝑉</m:t>
                                    </m:r>
                                  </m:e>
                                  <m:sub>
                                    <m:r>
                                      <a:rPr lang="en-US" sz="1600" b="0" smtClean="0">
                                        <a:solidFill>
                                          <a:schemeClr val="tx1"/>
                                        </a:solidFill>
                                        <a:effectLst/>
                                        <a:latin typeface="Cambria Math" panose="02040503050406030204" pitchFamily="18" charset="0"/>
                                      </a:rPr>
                                      <m:t>𝜋</m:t>
                                    </m:r>
                                  </m:sub>
                                </m:sSub>
                                <m:d>
                                  <m:dPr>
                                    <m:ctrlPr>
                                      <a:rPr lang="en-SE" sz="1600" b="0" i="1">
                                        <a:solidFill>
                                          <a:schemeClr val="tx1"/>
                                        </a:solidFill>
                                        <a:effectLst/>
                                        <a:latin typeface="Cambria Math" panose="02040503050406030204" pitchFamily="18" charset="0"/>
                                      </a:rPr>
                                    </m:ctrlPr>
                                  </m:dPr>
                                  <m:e>
                                    <m:r>
                                      <a:rPr lang="en-US" sz="1600" b="0" i="1" smtClean="0">
                                        <a:solidFill>
                                          <a:schemeClr val="tx1"/>
                                        </a:solidFill>
                                        <a:effectLst/>
                                        <a:latin typeface="Cambria Math" panose="02040503050406030204" pitchFamily="18" charset="0"/>
                                      </a:rPr>
                                      <m:t>𝐸</m:t>
                                    </m:r>
                                  </m:e>
                                </m:d>
                              </m:oMath>
                            </m:oMathPara>
                          </a14:m>
                          <a:endParaRPr lang="en-SE" sz="2800" b="0" dirty="0">
                            <a:solidFill>
                              <a:schemeClr val="tx1"/>
                            </a:solidFill>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333860349"/>
                      </a:ext>
                    </a:extLst>
                  </a:tr>
                  <a:tr h="0">
                    <a:tc>
                      <a:txBody>
                        <a:bodyPr/>
                        <a:lstStyle/>
                        <a:p>
                          <a:pPr>
                            <a:lnSpc>
                              <a:spcPct val="150000"/>
                            </a:lnSpc>
                          </a:pPr>
                          <a:r>
                            <a:rPr lang="en-US" sz="1600" b="0" dirty="0">
                              <a:solidFill>
                                <a:schemeClr val="tx1"/>
                              </a:solidFill>
                              <a:effectLst/>
                            </a:rPr>
                            <a:t>Iter1</a:t>
                          </a:r>
                          <a:endParaRPr lang="en-SE" sz="2800" b="0" dirty="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r>
                                  <a:rPr lang="en-US" sz="1600" b="0" smtClean="0">
                                    <a:solidFill>
                                      <a:srgbClr val="C00000"/>
                                    </a:solidFill>
                                    <a:effectLst/>
                                    <a:latin typeface="Cambria Math" panose="02040503050406030204" pitchFamily="18" charset="0"/>
                                  </a:rPr>
                                  <m:t>−</m:t>
                                </m:r>
                                <m:r>
                                  <a:rPr lang="en-US" sz="1600" b="0" i="0" smtClean="0">
                                    <a:solidFill>
                                      <a:srgbClr val="C00000"/>
                                    </a:solidFill>
                                    <a:effectLst/>
                                    <a:latin typeface="Cambria Math" panose="02040503050406030204" pitchFamily="18" charset="0"/>
                                  </a:rPr>
                                  <m:t>6</m:t>
                                </m:r>
                              </m:oMath>
                            </m:oMathPara>
                          </a14:m>
                          <a:endParaRPr lang="en-SE" sz="2800" b="0" dirty="0">
                            <a:solidFill>
                              <a:srgbClr val="C00000"/>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r>
                                  <a:rPr lang="en-US" sz="1600" b="0" i="0" smtClean="0">
                                    <a:solidFill>
                                      <a:srgbClr val="C00000"/>
                                    </a:solidFill>
                                    <a:effectLst/>
                                    <a:latin typeface="Cambria Math" panose="02040503050406030204" pitchFamily="18" charset="0"/>
                                  </a:rPr>
                                  <m:t>−10</m:t>
                                </m:r>
                              </m:oMath>
                            </m:oMathPara>
                          </a14:m>
                          <a:endParaRPr lang="en-SE" sz="2800" b="0" dirty="0">
                            <a:solidFill>
                              <a:srgbClr val="C00000"/>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r>
                                  <a:rPr lang="en-US" sz="1600" b="0" smtClean="0">
                                    <a:solidFill>
                                      <a:srgbClr val="C00000"/>
                                    </a:solidFill>
                                    <a:effectLst/>
                                    <a:latin typeface="Cambria Math" panose="02040503050406030204" pitchFamily="18" charset="0"/>
                                  </a:rPr>
                                  <m:t>−</m:t>
                                </m:r>
                                <m:r>
                                  <a:rPr lang="en-US" sz="1600" b="0" i="0" smtClean="0">
                                    <a:solidFill>
                                      <a:srgbClr val="C00000"/>
                                    </a:solidFill>
                                    <a:effectLst/>
                                    <a:latin typeface="Cambria Math" panose="02040503050406030204" pitchFamily="18" charset="0"/>
                                  </a:rPr>
                                  <m:t>10</m:t>
                                </m:r>
                              </m:oMath>
                            </m:oMathPara>
                          </a14:m>
                          <a:endParaRPr lang="en-SE" sz="2800" b="0" dirty="0">
                            <a:solidFill>
                              <a:srgbClr val="C00000"/>
                            </a:solidFill>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956489735"/>
                      </a:ext>
                    </a:extLst>
                  </a:tr>
                  <a:tr h="0">
                    <a:tc>
                      <a:txBody>
                        <a:bodyPr/>
                        <a:lstStyle/>
                        <a:p>
                          <a:pPr>
                            <a:lnSpc>
                              <a:spcPct val="150000"/>
                            </a:lnSpc>
                          </a:pPr>
                          <a:r>
                            <a:rPr lang="en-US" sz="1600" b="0" kern="1200" dirty="0">
                              <a:solidFill>
                                <a:schemeClr val="tx1"/>
                              </a:solidFill>
                              <a:effectLst/>
                              <a:latin typeface="+mn-lt"/>
                              <a:ea typeface="+mn-ea"/>
                              <a:cs typeface="+mn-cs"/>
                            </a:rPr>
                            <a:t>Iter2</a:t>
                          </a:r>
                          <a:endParaRPr lang="en-SE" sz="1600" b="0" kern="1200" dirty="0">
                            <a:solidFill>
                              <a:schemeClr val="tx1"/>
                            </a:solidFill>
                            <a:effectLst/>
                            <a:latin typeface="+mn-lt"/>
                            <a:ea typeface="+mn-ea"/>
                            <a:cs typeface="+mn-cs"/>
                          </a:endParaRPr>
                        </a:p>
                      </a:txBody>
                      <a:tcPr marL="68580" marR="68580" marT="0" marB="0"/>
                    </a:tc>
                    <a:tc>
                      <a:txBody>
                        <a:bodyPr/>
                        <a:lstStyle/>
                        <a:p>
                          <a:pPr>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pPr>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pPr>
                            <a:lnSpc>
                              <a:spcPct val="150000"/>
                            </a:lnSpc>
                          </a:pPr>
                          <a:endParaRPr lang="en-SE" sz="1600" b="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3775951849"/>
                      </a:ext>
                    </a:extLst>
                  </a:tr>
                </a:tbl>
              </a:graphicData>
            </a:graphic>
          </p:graphicFrame>
        </mc:Choice>
        <mc:Fallback xmlns="">
          <p:graphicFrame>
            <p:nvGraphicFramePr>
              <p:cNvPr id="52" name="Table 51">
                <a:extLst>
                  <a:ext uri="{FF2B5EF4-FFF2-40B4-BE49-F238E27FC236}">
                    <a16:creationId xmlns:a16="http://schemas.microsoft.com/office/drawing/2014/main" id="{1FD3F88D-0129-4562-9C1D-6E285AEAB9F6}"/>
                  </a:ext>
                </a:extLst>
              </p:cNvPr>
              <p:cNvGraphicFramePr>
                <a:graphicFrameLocks noGrp="1"/>
              </p:cNvGraphicFramePr>
              <p:nvPr>
                <p:extLst>
                  <p:ext uri="{D42A27DB-BD31-4B8C-83A1-F6EECF244321}">
                    <p14:modId xmlns:p14="http://schemas.microsoft.com/office/powerpoint/2010/main" val="918231448"/>
                  </p:ext>
                </p:extLst>
              </p:nvPr>
            </p:nvGraphicFramePr>
            <p:xfrm>
              <a:off x="6553200" y="5410200"/>
              <a:ext cx="2505482" cy="1052068"/>
            </p:xfrm>
            <a:graphic>
              <a:graphicData uri="http://schemas.openxmlformats.org/drawingml/2006/table">
                <a:tbl>
                  <a:tblPr firstRow="1" firstCol="1" bandRow="1">
                    <a:tableStyleId>{5C22544A-7EE6-4342-B048-85BDC9FD1C3A}</a:tableStyleId>
                  </a:tblPr>
                  <a:tblGrid>
                    <a:gridCol w="567204">
                      <a:extLst>
                        <a:ext uri="{9D8B030D-6E8A-4147-A177-3AD203B41FA5}">
                          <a16:colId xmlns:a16="http://schemas.microsoft.com/office/drawing/2014/main" val="248747933"/>
                        </a:ext>
                      </a:extLst>
                    </a:gridCol>
                    <a:gridCol w="736846">
                      <a:extLst>
                        <a:ext uri="{9D8B030D-6E8A-4147-A177-3AD203B41FA5}">
                          <a16:colId xmlns:a16="http://schemas.microsoft.com/office/drawing/2014/main" val="2368639568"/>
                        </a:ext>
                      </a:extLst>
                    </a:gridCol>
                    <a:gridCol w="564491">
                      <a:extLst>
                        <a:ext uri="{9D8B030D-6E8A-4147-A177-3AD203B41FA5}">
                          <a16:colId xmlns:a16="http://schemas.microsoft.com/office/drawing/2014/main" val="2363104961"/>
                        </a:ext>
                      </a:extLst>
                    </a:gridCol>
                    <a:gridCol w="636941">
                      <a:extLst>
                        <a:ext uri="{9D8B030D-6E8A-4147-A177-3AD203B41FA5}">
                          <a16:colId xmlns:a16="http://schemas.microsoft.com/office/drawing/2014/main" val="1967822093"/>
                        </a:ext>
                      </a:extLst>
                    </a:gridCol>
                  </a:tblGrid>
                  <a:tr h="365760">
                    <a:tc>
                      <a:txBody>
                        <a:bodyPr/>
                        <a:lstStyle/>
                        <a:p>
                          <a:pPr>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endParaRPr lang="en-SE"/>
                        </a:p>
                      </a:txBody>
                      <a:tcPr marL="68580" marR="68580" marT="0" marB="0">
                        <a:blipFill>
                          <a:blip r:embed="rId7"/>
                          <a:stretch>
                            <a:fillRect l="-78512" t="-1667" r="-166942" b="-223333"/>
                          </a:stretch>
                        </a:blipFill>
                      </a:tcPr>
                    </a:tc>
                    <a:tc>
                      <a:txBody>
                        <a:bodyPr/>
                        <a:lstStyle/>
                        <a:p>
                          <a:endParaRPr lang="en-SE"/>
                        </a:p>
                      </a:txBody>
                      <a:tcPr marL="68580" marR="68580" marT="0" marB="0">
                        <a:blipFill>
                          <a:blip r:embed="rId7"/>
                          <a:stretch>
                            <a:fillRect l="-232258" t="-1667" r="-117204" b="-223333"/>
                          </a:stretch>
                        </a:blipFill>
                      </a:tcPr>
                    </a:tc>
                    <a:tc>
                      <a:txBody>
                        <a:bodyPr/>
                        <a:lstStyle/>
                        <a:p>
                          <a:endParaRPr lang="en-SE"/>
                        </a:p>
                      </a:txBody>
                      <a:tcPr marL="68580" marR="68580" marT="0" marB="0">
                        <a:blipFill>
                          <a:blip r:embed="rId7"/>
                          <a:stretch>
                            <a:fillRect l="-294286" t="-1667" r="-3810" b="-223333"/>
                          </a:stretch>
                        </a:blipFill>
                      </a:tcPr>
                    </a:tc>
                    <a:extLst>
                      <a:ext uri="{0D108BD9-81ED-4DB2-BD59-A6C34878D82A}">
                        <a16:rowId xmlns:a16="http://schemas.microsoft.com/office/drawing/2014/main" val="2333860349"/>
                      </a:ext>
                    </a:extLst>
                  </a:tr>
                  <a:tr h="365760">
                    <a:tc>
                      <a:txBody>
                        <a:bodyPr/>
                        <a:lstStyle/>
                        <a:p>
                          <a:pPr>
                            <a:lnSpc>
                              <a:spcPct val="150000"/>
                            </a:lnSpc>
                          </a:pPr>
                          <a:r>
                            <a:rPr lang="en-US" sz="1600" b="0" dirty="0">
                              <a:solidFill>
                                <a:schemeClr val="tx1"/>
                              </a:solidFill>
                              <a:effectLst/>
                            </a:rPr>
                            <a:t>Iter1</a:t>
                          </a:r>
                          <a:endParaRPr lang="en-SE" sz="2800" b="0" dirty="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endParaRPr lang="en-SE"/>
                        </a:p>
                      </a:txBody>
                      <a:tcPr marL="68580" marR="68580" marT="0" marB="0">
                        <a:blipFill>
                          <a:blip r:embed="rId7"/>
                          <a:stretch>
                            <a:fillRect l="-78512" t="-100000" r="-166942" b="-119672"/>
                          </a:stretch>
                        </a:blipFill>
                      </a:tcPr>
                    </a:tc>
                    <a:tc>
                      <a:txBody>
                        <a:bodyPr/>
                        <a:lstStyle/>
                        <a:p>
                          <a:endParaRPr lang="en-SE"/>
                        </a:p>
                      </a:txBody>
                      <a:tcPr marL="68580" marR="68580" marT="0" marB="0">
                        <a:blipFill>
                          <a:blip r:embed="rId7"/>
                          <a:stretch>
                            <a:fillRect l="-232258" t="-100000" r="-117204" b="-119672"/>
                          </a:stretch>
                        </a:blipFill>
                      </a:tcPr>
                    </a:tc>
                    <a:tc>
                      <a:txBody>
                        <a:bodyPr/>
                        <a:lstStyle/>
                        <a:p>
                          <a:endParaRPr lang="en-SE"/>
                        </a:p>
                      </a:txBody>
                      <a:tcPr marL="68580" marR="68580" marT="0" marB="0">
                        <a:blipFill>
                          <a:blip r:embed="rId7"/>
                          <a:stretch>
                            <a:fillRect l="-294286" t="-100000" r="-3810" b="-119672"/>
                          </a:stretch>
                        </a:blipFill>
                      </a:tcPr>
                    </a:tc>
                    <a:extLst>
                      <a:ext uri="{0D108BD9-81ED-4DB2-BD59-A6C34878D82A}">
                        <a16:rowId xmlns:a16="http://schemas.microsoft.com/office/drawing/2014/main" val="2956489735"/>
                      </a:ext>
                    </a:extLst>
                  </a:tr>
                  <a:tr h="320548">
                    <a:tc>
                      <a:txBody>
                        <a:bodyPr/>
                        <a:lstStyle/>
                        <a:p>
                          <a:pPr>
                            <a:lnSpc>
                              <a:spcPct val="150000"/>
                            </a:lnSpc>
                          </a:pPr>
                          <a:r>
                            <a:rPr lang="en-US" sz="1600" b="0" kern="1200" dirty="0">
                              <a:solidFill>
                                <a:schemeClr val="tx1"/>
                              </a:solidFill>
                              <a:effectLst/>
                              <a:latin typeface="+mn-lt"/>
                              <a:ea typeface="+mn-ea"/>
                              <a:cs typeface="+mn-cs"/>
                            </a:rPr>
                            <a:t>Iter2</a:t>
                          </a:r>
                          <a:endParaRPr lang="en-SE" sz="1600" b="0" kern="1200" dirty="0">
                            <a:solidFill>
                              <a:schemeClr val="tx1"/>
                            </a:solidFill>
                            <a:effectLst/>
                            <a:latin typeface="+mn-lt"/>
                            <a:ea typeface="+mn-ea"/>
                            <a:cs typeface="+mn-cs"/>
                          </a:endParaRPr>
                        </a:p>
                      </a:txBody>
                      <a:tcPr marL="68580" marR="68580" marT="0" marB="0"/>
                    </a:tc>
                    <a:tc>
                      <a:txBody>
                        <a:bodyPr/>
                        <a:lstStyle/>
                        <a:p>
                          <a:pPr>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pPr>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pPr>
                            <a:lnSpc>
                              <a:spcPct val="150000"/>
                            </a:lnSpc>
                          </a:pPr>
                          <a:endParaRPr lang="en-SE" sz="1600" b="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3775951849"/>
                      </a:ext>
                    </a:extLst>
                  </a:tr>
                </a:tbl>
              </a:graphicData>
            </a:graphic>
          </p:graphicFrame>
        </mc:Fallback>
      </mc:AlternateContent>
    </p:spTree>
    <p:extLst>
      <p:ext uri="{BB962C8B-B14F-4D97-AF65-F5344CB8AC3E}">
        <p14:creationId xmlns:p14="http://schemas.microsoft.com/office/powerpoint/2010/main" val="22956636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9" y="-106362"/>
            <a:ext cx="8762968" cy="868362"/>
          </a:xfrm>
        </p:spPr>
        <p:txBody>
          <a:bodyPr/>
          <a:lstStyle/>
          <a:p>
            <a:r>
              <a:rPr lang="en-US" sz="2800" dirty="0"/>
              <a:t>Iter1 Policy Improvement</a:t>
            </a:r>
          </a:p>
        </p:txBody>
      </p:sp>
      <mc:AlternateContent xmlns:mc="http://schemas.openxmlformats.org/markup-compatibility/2006" xmlns:a14="http://schemas.microsoft.com/office/drawing/2010/main">
        <mc:Choice Requires="a14">
          <p:sp>
            <p:nvSpPr>
              <p:cNvPr id="29" name="Content Placeholder 2">
                <a:extLst>
                  <a:ext uri="{FF2B5EF4-FFF2-40B4-BE49-F238E27FC236}">
                    <a16:creationId xmlns:a16="http://schemas.microsoft.com/office/drawing/2014/main" id="{DB8E6228-5688-4480-97E1-C354C40D1C22}"/>
                  </a:ext>
                </a:extLst>
              </p:cNvPr>
              <p:cNvSpPr>
                <a:spLocks noGrp="1"/>
              </p:cNvSpPr>
              <p:nvPr>
                <p:ph idx="1"/>
              </p:nvPr>
            </p:nvSpPr>
            <p:spPr>
              <a:xfrm>
                <a:off x="433429" y="2812147"/>
                <a:ext cx="8229600" cy="4227062"/>
              </a:xfrm>
            </p:spPr>
            <p:txBody>
              <a:bodyPr>
                <a:normAutofit fontScale="47500" lnSpcReduction="20000"/>
              </a:bodyPr>
              <a:lstStyle/>
              <a:p>
                <a:r>
                  <a:rPr lang="en-US" dirty="0">
                    <a:ea typeface="ＭＳ Ｐゴシック" pitchFamily="34" charset="-128"/>
                  </a:rPr>
                  <a:t>Plug in values from PE: </a:t>
                </a:r>
                <a14:m>
                  <m:oMath xmlns:m="http://schemas.openxmlformats.org/officeDocument/2006/math">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𝑣</m:t>
                        </m:r>
                      </m:e>
                      <m:sub>
                        <m:r>
                          <a:rPr lang="en-US" i="1">
                            <a:solidFill>
                              <a:srgbClr val="C00000"/>
                            </a:solidFill>
                            <a:latin typeface="Cambria Math" panose="02040503050406030204" pitchFamily="18" charset="0"/>
                          </a:rPr>
                          <m:t>𝜋</m:t>
                        </m:r>
                      </m:sub>
                    </m:sSub>
                    <m:d>
                      <m:dPr>
                        <m:ctrlPr>
                          <a:rPr lang="en-US" i="1">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𝐶</m:t>
                        </m:r>
                      </m:e>
                    </m:d>
                    <m:r>
                      <a:rPr lang="en-US" i="1">
                        <a:solidFill>
                          <a:srgbClr val="C00000"/>
                        </a:solidFill>
                        <a:latin typeface="Cambria Math" panose="02040503050406030204" pitchFamily="18" charset="0"/>
                      </a:rPr>
                      <m:t>=−6,</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𝑣</m:t>
                        </m:r>
                      </m:e>
                      <m:sub>
                        <m:r>
                          <a:rPr lang="en-US" i="1">
                            <a:solidFill>
                              <a:srgbClr val="C00000"/>
                            </a:solidFill>
                            <a:latin typeface="Cambria Math" panose="02040503050406030204" pitchFamily="18" charset="0"/>
                          </a:rPr>
                          <m:t>𝜋</m:t>
                        </m:r>
                      </m:sub>
                    </m:sSub>
                    <m:d>
                      <m:dPr>
                        <m:ctrlPr>
                          <a:rPr lang="en-US" i="1">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𝐵</m:t>
                        </m:r>
                      </m:e>
                    </m:d>
                    <m:r>
                      <a:rPr lang="en-US" i="1">
                        <a:solidFill>
                          <a:srgbClr val="C00000"/>
                        </a:solidFill>
                        <a:latin typeface="Cambria Math" panose="02040503050406030204" pitchFamily="18" charset="0"/>
                      </a:rPr>
                      <m:t>=−10,</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𝑣</m:t>
                        </m:r>
                      </m:e>
                      <m:sub>
                        <m:r>
                          <a:rPr lang="en-US" i="1">
                            <a:solidFill>
                              <a:srgbClr val="C00000"/>
                            </a:solidFill>
                            <a:latin typeface="Cambria Math" panose="02040503050406030204" pitchFamily="18" charset="0"/>
                          </a:rPr>
                          <m:t>𝜋</m:t>
                        </m:r>
                      </m:sub>
                    </m:sSub>
                    <m:d>
                      <m:dPr>
                        <m:ctrlPr>
                          <a:rPr lang="en-US" i="1">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𝐸</m:t>
                        </m:r>
                      </m:e>
                    </m:d>
                    <m:r>
                      <a:rPr lang="en-US" i="1">
                        <a:solidFill>
                          <a:srgbClr val="C00000"/>
                        </a:solidFill>
                        <a:latin typeface="Cambria Math" panose="02040503050406030204" pitchFamily="18" charset="0"/>
                      </a:rPr>
                      <m:t>=−10</m:t>
                    </m:r>
                  </m:oMath>
                </a14:m>
                <a:r>
                  <a:rPr lang="en-US" dirty="0">
                    <a:solidFill>
                      <a:schemeClr val="tx1"/>
                    </a:solidFill>
                    <a:ea typeface="ＭＳ Ｐゴシック" pitchFamily="34" charset="-128"/>
                  </a:rPr>
                  <a:t>, to get new policy </a:t>
                </a:r>
                <a14:m>
                  <m:oMath xmlns:m="http://schemas.openxmlformats.org/officeDocument/2006/math">
                    <m:sSup>
                      <m:sSupPr>
                        <m:ctrlPr>
                          <a:rPr lang="en-US" b="0" i="1" smtClean="0">
                            <a:solidFill>
                              <a:schemeClr val="tx1"/>
                            </a:solidFill>
                            <a:latin typeface="Cambria Math" panose="02040503050406030204" pitchFamily="18" charset="0"/>
                            <a:ea typeface="ＭＳ Ｐゴシック" pitchFamily="34" charset="-128"/>
                          </a:rPr>
                        </m:ctrlPr>
                      </m:sSupPr>
                      <m:e>
                        <m:r>
                          <a:rPr lang="en-US" b="0" i="1" smtClean="0">
                            <a:solidFill>
                              <a:schemeClr val="tx1"/>
                            </a:solidFill>
                            <a:latin typeface="Cambria Math" panose="02040503050406030204" pitchFamily="18" charset="0"/>
                            <a:ea typeface="ＭＳ Ｐゴシック" pitchFamily="34" charset="-128"/>
                          </a:rPr>
                          <m:t>𝜋</m:t>
                        </m:r>
                      </m:e>
                      <m:sup>
                        <m:r>
                          <a:rPr lang="en-US" b="0" i="1" smtClean="0">
                            <a:solidFill>
                              <a:schemeClr val="tx1"/>
                            </a:solidFill>
                            <a:latin typeface="Cambria Math" panose="02040503050406030204" pitchFamily="18" charset="0"/>
                            <a:ea typeface="ＭＳ Ｐゴシック" pitchFamily="34" charset="-128"/>
                          </a:rPr>
                          <m:t>′</m:t>
                        </m:r>
                      </m:sup>
                    </m:sSup>
                  </m:oMath>
                </a14:m>
                <a:endParaRPr lang="en-US" dirty="0">
                  <a:solidFill>
                    <a:schemeClr val="tx1"/>
                  </a:solidFill>
                  <a:ea typeface="ＭＳ Ｐゴシック" pitchFamily="34" charset="-128"/>
                </a:endParaRPr>
              </a:p>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𝜋</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𝐶</m:t>
                        </m:r>
                      </m:e>
                    </m:d>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m:rPr>
                                <m:sty m:val="p"/>
                              </m:rPr>
                              <a:rPr lang="en-US">
                                <a:latin typeface="Cambria Math" panose="02040503050406030204" pitchFamily="18" charset="0"/>
                              </a:rPr>
                              <m:t>a</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𝑙</m:t>
                                </m:r>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𝑑</m:t>
                                </m:r>
                              </m:e>
                            </m:d>
                          </m:lim>
                        </m:limLow>
                      </m:fName>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𝑎</m:t>
                            </m:r>
                          </m:e>
                        </m:d>
                      </m:e>
                    </m:func>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𝑟</m:t>
                    </m:r>
                  </m:oMath>
                </a14:m>
                <a:endParaRPr lang="en-US" i="1" dirty="0">
                  <a:latin typeface="Cambria Math" panose="02040503050406030204" pitchFamily="18" charset="0"/>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𝑙</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r>
                      <a:rPr lang="en-US" b="0" i="1" smtClean="0">
                        <a:latin typeface="Cambria Math" panose="02040503050406030204" pitchFamily="18" charset="0"/>
                        <a:ea typeface="ＭＳ Ｐゴシック" pitchFamily="34" charset="-128"/>
                      </a:rPr>
                      <m:t>=−1−10=−11</m:t>
                    </m:r>
                  </m:oMath>
                </a14:m>
                <a:endParaRPr lang="en-US" i="1" dirty="0">
                  <a:latin typeface="Cambria Math" panose="02040503050406030204" pitchFamily="18" charset="0"/>
                  <a:ea typeface="ＭＳ Ｐゴシック" pitchFamily="34" charset="-128"/>
                </a:endParaRPr>
              </a:p>
              <a:p>
                <a:pPr lvl="1"/>
                <a14:m>
                  <m:oMath xmlns:m="http://schemas.openxmlformats.org/officeDocument/2006/math">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𝑞</m:t>
                        </m:r>
                      </m:e>
                      <m:sub>
                        <m:r>
                          <a:rPr lang="en-US" i="1">
                            <a:solidFill>
                              <a:srgbClr val="C00000"/>
                            </a:solidFill>
                            <a:latin typeface="Cambria Math" panose="02040503050406030204" pitchFamily="18" charset="0"/>
                          </a:rPr>
                          <m:t>𝜋</m:t>
                        </m:r>
                      </m:sub>
                    </m:sSub>
                    <m:d>
                      <m:dPr>
                        <m:ctrlPr>
                          <a:rPr lang="en-US" i="1" smtClean="0">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𝐶</m:t>
                        </m:r>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𝑟</m:t>
                        </m:r>
                      </m:e>
                    </m:d>
                    <m:r>
                      <a:rPr lang="en-US" i="1">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ea typeface="ＭＳ Ｐゴシック" pitchFamily="34" charset="-128"/>
                      </a:rPr>
                      <m:t>9</m:t>
                    </m:r>
                  </m:oMath>
                </a14:m>
                <a:endParaRPr lang="en-US" i="1" dirty="0">
                  <a:solidFill>
                    <a:srgbClr val="C00000"/>
                  </a:solidFill>
                  <a:latin typeface="Cambria Math" panose="02040503050406030204" pitchFamily="18" charset="0"/>
                  <a:ea typeface="ＭＳ Ｐゴシック" pitchFamily="34" charset="-128"/>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𝑢</m:t>
                        </m:r>
                      </m:e>
                    </m:d>
                    <m:r>
                      <a:rPr lang="en-US" i="1">
                        <a:latin typeface="Cambria Math" panose="02040503050406030204" pitchFamily="18" charset="0"/>
                      </a:rPr>
                      <m:t>=</m:t>
                    </m:r>
                    <m:r>
                      <a:rPr lang="en-US" b="0" i="1" smtClean="0">
                        <a:latin typeface="Cambria Math" panose="02040503050406030204" pitchFamily="18" charset="0"/>
                        <a:ea typeface="ＭＳ Ｐゴシック" pitchFamily="34" charset="-128"/>
                      </a:rPr>
                      <m:t>−11</m:t>
                    </m:r>
                  </m:oMath>
                </a14:m>
                <a:endParaRPr lang="en-US" dirty="0">
                  <a:ea typeface="ＭＳ Ｐゴシック" pitchFamily="34" charset="-128"/>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𝑑</m:t>
                        </m:r>
                      </m:e>
                    </m:d>
                    <m:r>
                      <a:rPr lang="en-US" i="1">
                        <a:latin typeface="Cambria Math" panose="02040503050406030204" pitchFamily="18" charset="0"/>
                      </a:rPr>
                      <m:t>= </m:t>
                    </m:r>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r>
                      <a:rPr lang="en-US" b="0" i="1" smtClean="0">
                        <a:latin typeface="Cambria Math" panose="02040503050406030204" pitchFamily="18" charset="0"/>
                        <a:ea typeface="ＭＳ Ｐゴシック" pitchFamily="34" charset="-128"/>
                      </a:rPr>
                      <m:t>=−1−10=−11</m:t>
                    </m:r>
                  </m:oMath>
                </a14:m>
                <a:endParaRPr lang="en-US" i="1" dirty="0">
                  <a:latin typeface="Cambria Math" panose="02040503050406030204" pitchFamily="18" charset="0"/>
                </a:endParaRPr>
              </a:p>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𝜋</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b="0" i="1" smtClean="0">
                            <a:latin typeface="Cambria Math" panose="02040503050406030204" pitchFamily="18" charset="0"/>
                          </a:rPr>
                          <m:t>𝐵</m:t>
                        </m:r>
                      </m:e>
                    </m:d>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m:rPr>
                                <m:sty m:val="p"/>
                              </m:rPr>
                              <a:rPr lang="en-US">
                                <a:latin typeface="Cambria Math" panose="02040503050406030204" pitchFamily="18" charset="0"/>
                              </a:rPr>
                              <m:t>a</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𝑙</m:t>
                                </m:r>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𝑑</m:t>
                                </m:r>
                              </m:e>
                            </m:d>
                          </m:lim>
                        </m:limLow>
                      </m:fName>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𝑎</m:t>
                            </m:r>
                          </m:e>
                        </m:d>
                      </m:e>
                    </m:func>
                    <m:r>
                      <a:rPr lang="en-US" i="1">
                        <a:latin typeface="Cambria Math" panose="02040503050406030204" pitchFamily="18" charset="0"/>
                      </a:rPr>
                      <m:t>=</m:t>
                    </m:r>
                    <m:r>
                      <a:rPr lang="en-US" i="1" smtClean="0">
                        <a:solidFill>
                          <a:srgbClr val="C00000"/>
                        </a:solidFill>
                        <a:latin typeface="Cambria Math" panose="02040503050406030204" pitchFamily="18" charset="0"/>
                      </a:rPr>
                      <m:t>𝑟</m:t>
                    </m:r>
                  </m:oMath>
                </a14:m>
                <a:endParaRPr lang="en-US" i="1" dirty="0">
                  <a:latin typeface="Cambria Math" panose="02040503050406030204" pitchFamily="18" charset="0"/>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𝑙</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𝑢</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𝑑</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r>
                      <a:rPr lang="en-US" b="0" i="1" smtClean="0">
                        <a:latin typeface="Cambria Math" panose="02040503050406030204" pitchFamily="18" charset="0"/>
                        <a:ea typeface="ＭＳ Ｐゴシック" pitchFamily="34" charset="-128"/>
                      </a:rPr>
                      <m:t>=−1−10=−11</m:t>
                    </m:r>
                  </m:oMath>
                </a14:m>
                <a:endParaRPr lang="en-US" i="1" dirty="0">
                  <a:latin typeface="Cambria Math" panose="02040503050406030204" pitchFamily="18" charset="0"/>
                  <a:ea typeface="ＭＳ Ｐゴシック" pitchFamily="34" charset="-128"/>
                </a:endParaRPr>
              </a:p>
              <a:p>
                <a:pPr lvl="1"/>
                <a14:m>
                  <m:oMath xmlns:m="http://schemas.openxmlformats.org/officeDocument/2006/math">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𝑞</m:t>
                        </m:r>
                      </m:e>
                      <m:sub>
                        <m:r>
                          <a:rPr lang="en-US" i="1">
                            <a:solidFill>
                              <a:srgbClr val="C00000"/>
                            </a:solidFill>
                            <a:latin typeface="Cambria Math" panose="02040503050406030204" pitchFamily="18" charset="0"/>
                          </a:rPr>
                          <m:t>𝜋</m:t>
                        </m:r>
                      </m:sub>
                    </m:sSub>
                    <m:d>
                      <m:dPr>
                        <m:ctrlPr>
                          <a:rPr lang="en-US" i="1">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𝐵</m:t>
                        </m:r>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𝑟</m:t>
                        </m:r>
                      </m:e>
                    </m:d>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ea typeface="ＭＳ Ｐゴシック" pitchFamily="34" charset="-128"/>
                      </a:rPr>
                      <m:t>−1+</m:t>
                    </m:r>
                    <m:sSub>
                      <m:sSubPr>
                        <m:ctrlPr>
                          <a:rPr lang="en-US" i="1">
                            <a:solidFill>
                              <a:srgbClr val="C00000"/>
                            </a:solidFill>
                            <a:latin typeface="Cambria Math" panose="02040503050406030204" pitchFamily="18" charset="0"/>
                            <a:ea typeface="ＭＳ Ｐゴシック" pitchFamily="34" charset="-128"/>
                          </a:rPr>
                        </m:ctrlPr>
                      </m:sSubPr>
                      <m:e>
                        <m:r>
                          <a:rPr lang="en-US" i="1">
                            <a:solidFill>
                              <a:srgbClr val="C00000"/>
                            </a:solidFill>
                            <a:latin typeface="Cambria Math" panose="02040503050406030204" pitchFamily="18" charset="0"/>
                            <a:ea typeface="ＭＳ Ｐゴシック" pitchFamily="34" charset="-128"/>
                          </a:rPr>
                          <m:t>𝑣</m:t>
                        </m:r>
                      </m:e>
                      <m:sub>
                        <m:r>
                          <a:rPr lang="en-US" i="1">
                            <a:solidFill>
                              <a:srgbClr val="C00000"/>
                            </a:solidFill>
                            <a:latin typeface="Cambria Math" panose="02040503050406030204" pitchFamily="18" charset="0"/>
                            <a:ea typeface="ＭＳ Ｐゴシック" pitchFamily="34" charset="-128"/>
                          </a:rPr>
                          <m:t>𝜋</m:t>
                        </m:r>
                      </m:sub>
                    </m:sSub>
                    <m:d>
                      <m:dPr>
                        <m:ctrlPr>
                          <a:rPr lang="en-US" i="1">
                            <a:solidFill>
                              <a:srgbClr val="C00000"/>
                            </a:solidFill>
                            <a:latin typeface="Cambria Math" panose="02040503050406030204" pitchFamily="18" charset="0"/>
                            <a:ea typeface="ＭＳ Ｐゴシック" pitchFamily="34" charset="-128"/>
                          </a:rPr>
                        </m:ctrlPr>
                      </m:dPr>
                      <m:e>
                        <m:r>
                          <a:rPr lang="en-US" i="1">
                            <a:solidFill>
                              <a:srgbClr val="C00000"/>
                            </a:solidFill>
                            <a:latin typeface="Cambria Math" panose="02040503050406030204" pitchFamily="18" charset="0"/>
                            <a:ea typeface="ＭＳ Ｐゴシック" pitchFamily="34" charset="-128"/>
                          </a:rPr>
                          <m:t>𝐶</m:t>
                        </m:r>
                      </m:e>
                    </m:d>
                    <m:r>
                      <a:rPr lang="en-US" b="0" i="1" smtClean="0">
                        <a:solidFill>
                          <a:srgbClr val="C00000"/>
                        </a:solidFill>
                        <a:latin typeface="Cambria Math" panose="02040503050406030204" pitchFamily="18" charset="0"/>
                        <a:ea typeface="ＭＳ Ｐゴシック" pitchFamily="34" charset="-128"/>
                      </a:rPr>
                      <m:t>=−1−6=−7</m:t>
                    </m:r>
                  </m:oMath>
                </a14:m>
                <a:endParaRPr lang="en-US" dirty="0">
                  <a:solidFill>
                    <a:srgbClr val="C00000"/>
                  </a:solidFill>
                  <a:latin typeface="Arial" panose="020B0604020202020204" pitchFamily="34" charset="0"/>
                  <a:cs typeface="Arial" panose="020B0604020202020204" pitchFamily="34" charset="0"/>
                </a:endParaRPr>
              </a:p>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𝜋</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b="0" i="1" smtClean="0">
                            <a:latin typeface="Cambria Math" panose="02040503050406030204" pitchFamily="18" charset="0"/>
                          </a:rPr>
                          <m:t>𝐸</m:t>
                        </m:r>
                      </m:e>
                    </m:d>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b="0" i="0" smtClean="0">
                                <a:latin typeface="Cambria Math" panose="02040503050406030204" pitchFamily="18" charset="0"/>
                              </a:rPr>
                              <m:t>arg</m:t>
                            </m:r>
                            <m:r>
                              <m:rPr>
                                <m:sty m:val="p"/>
                              </m:rPr>
                              <a:rPr lang="en-US">
                                <a:latin typeface="Cambria Math" panose="02040503050406030204" pitchFamily="18" charset="0"/>
                              </a:rPr>
                              <m:t>max</m:t>
                            </m:r>
                          </m:e>
                          <m:lim>
                            <m:r>
                              <m:rPr>
                                <m:sty m:val="p"/>
                              </m:rPr>
                              <a:rPr lang="en-US">
                                <a:latin typeface="Cambria Math" panose="02040503050406030204" pitchFamily="18" charset="0"/>
                              </a:rPr>
                              <m:t>a</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𝑙</m:t>
                                </m:r>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𝑑</m:t>
                                </m:r>
                              </m:e>
                            </m:d>
                          </m:lim>
                        </m:limLow>
                      </m:fName>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𝑎</m:t>
                            </m:r>
                          </m:e>
                        </m:d>
                      </m:e>
                    </m:func>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𝑢</m:t>
                    </m:r>
                  </m:oMath>
                </a14:m>
                <a:endParaRPr lang="en-US" i="1" dirty="0">
                  <a:latin typeface="Cambria Math" panose="02040503050406030204" pitchFamily="18" charset="0"/>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𝑙</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𝐸</m:t>
                        </m:r>
                        <m:r>
                          <a:rPr lang="en-US" i="1">
                            <a:latin typeface="Cambria Math" panose="02040503050406030204" pitchFamily="18" charset="0"/>
                          </a:rPr>
                          <m:t>,</m:t>
                        </m:r>
                        <m:r>
                          <a:rPr lang="en-US" b="0" i="1" smtClean="0">
                            <a:latin typeface="Cambria Math" panose="02040503050406030204" pitchFamily="18" charset="0"/>
                          </a:rPr>
                          <m:t>𝑟</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𝑑</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𝐸</m:t>
                        </m:r>
                      </m:e>
                    </m:d>
                    <m:r>
                      <a:rPr lang="en-US" b="0" i="1" smtClean="0">
                        <a:latin typeface="Cambria Math" panose="02040503050406030204" pitchFamily="18" charset="0"/>
                        <a:ea typeface="ＭＳ Ｐゴシック" pitchFamily="34" charset="-128"/>
                      </a:rPr>
                      <m:t>=−1−10=−11</m:t>
                    </m:r>
                  </m:oMath>
                </a14:m>
                <a:endParaRPr lang="en-US" i="1" dirty="0">
                  <a:latin typeface="Cambria Math" panose="02040503050406030204" pitchFamily="18" charset="0"/>
                  <a:ea typeface="ＭＳ Ｐゴシック" pitchFamily="34" charset="-128"/>
                </a:endParaRPr>
              </a:p>
              <a:p>
                <a:pPr lvl="1"/>
                <a14:m>
                  <m:oMath xmlns:m="http://schemas.openxmlformats.org/officeDocument/2006/math">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𝑞</m:t>
                        </m:r>
                      </m:e>
                      <m:sub>
                        <m:r>
                          <a:rPr lang="en-US" i="1">
                            <a:solidFill>
                              <a:srgbClr val="C00000"/>
                            </a:solidFill>
                            <a:latin typeface="Cambria Math" panose="02040503050406030204" pitchFamily="18" charset="0"/>
                          </a:rPr>
                          <m:t>𝜋</m:t>
                        </m:r>
                      </m:sub>
                    </m:sSub>
                    <m:d>
                      <m:dPr>
                        <m:ctrlPr>
                          <a:rPr lang="en-US" i="1">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𝐸</m:t>
                        </m:r>
                        <m:r>
                          <a:rPr lang="en-US" i="1">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𝑢</m:t>
                        </m:r>
                      </m:e>
                    </m:d>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ea typeface="ＭＳ Ｐゴシック" pitchFamily="34" charset="-128"/>
                      </a:rPr>
                      <m:t>−1+</m:t>
                    </m:r>
                    <m:sSub>
                      <m:sSubPr>
                        <m:ctrlPr>
                          <a:rPr lang="en-US" i="1">
                            <a:solidFill>
                              <a:srgbClr val="C00000"/>
                            </a:solidFill>
                            <a:latin typeface="Cambria Math" panose="02040503050406030204" pitchFamily="18" charset="0"/>
                            <a:ea typeface="ＭＳ Ｐゴシック" pitchFamily="34" charset="-128"/>
                          </a:rPr>
                        </m:ctrlPr>
                      </m:sSubPr>
                      <m:e>
                        <m:r>
                          <a:rPr lang="en-US" i="1">
                            <a:solidFill>
                              <a:srgbClr val="C00000"/>
                            </a:solidFill>
                            <a:latin typeface="Cambria Math" panose="02040503050406030204" pitchFamily="18" charset="0"/>
                            <a:ea typeface="ＭＳ Ｐゴシック" pitchFamily="34" charset="-128"/>
                          </a:rPr>
                          <m:t>𝑣</m:t>
                        </m:r>
                      </m:e>
                      <m:sub>
                        <m:r>
                          <a:rPr lang="en-US" i="1">
                            <a:solidFill>
                              <a:srgbClr val="C00000"/>
                            </a:solidFill>
                            <a:latin typeface="Cambria Math" panose="02040503050406030204" pitchFamily="18" charset="0"/>
                            <a:ea typeface="ＭＳ Ｐゴシック" pitchFamily="34" charset="-128"/>
                          </a:rPr>
                          <m:t>𝜋</m:t>
                        </m:r>
                      </m:sub>
                    </m:sSub>
                    <m:d>
                      <m:dPr>
                        <m:ctrlPr>
                          <a:rPr lang="en-US" i="1">
                            <a:solidFill>
                              <a:srgbClr val="C00000"/>
                            </a:solidFill>
                            <a:latin typeface="Cambria Math" panose="02040503050406030204" pitchFamily="18" charset="0"/>
                            <a:ea typeface="ＭＳ Ｐゴシック" pitchFamily="34" charset="-128"/>
                          </a:rPr>
                        </m:ctrlPr>
                      </m:dPr>
                      <m:e>
                        <m:r>
                          <a:rPr lang="en-US" i="1">
                            <a:solidFill>
                              <a:srgbClr val="C00000"/>
                            </a:solidFill>
                            <a:latin typeface="Cambria Math" panose="02040503050406030204" pitchFamily="18" charset="0"/>
                            <a:ea typeface="ＭＳ Ｐゴシック" pitchFamily="34" charset="-128"/>
                          </a:rPr>
                          <m:t>𝐶</m:t>
                        </m:r>
                      </m:e>
                    </m:d>
                    <m:r>
                      <a:rPr lang="en-US" b="0" i="1" smtClean="0">
                        <a:solidFill>
                          <a:srgbClr val="C00000"/>
                        </a:solidFill>
                        <a:latin typeface="Cambria Math" panose="02040503050406030204" pitchFamily="18" charset="0"/>
                        <a:ea typeface="ＭＳ Ｐゴシック" pitchFamily="34" charset="-128"/>
                      </a:rPr>
                      <m:t>=</m:t>
                    </m:r>
                    <m:r>
                      <a:rPr lang="en-US" i="1">
                        <a:solidFill>
                          <a:srgbClr val="C00000"/>
                        </a:solidFill>
                        <a:latin typeface="Cambria Math" panose="02040503050406030204" pitchFamily="18" charset="0"/>
                        <a:ea typeface="ＭＳ Ｐゴシック" pitchFamily="34" charset="-128"/>
                      </a:rPr>
                      <m:t>−1−6=</m:t>
                    </m:r>
                    <m:r>
                      <a:rPr lang="en-US" b="0" i="1" smtClean="0">
                        <a:solidFill>
                          <a:srgbClr val="C00000"/>
                        </a:solidFill>
                        <a:latin typeface="Cambria Math" panose="02040503050406030204" pitchFamily="18" charset="0"/>
                        <a:ea typeface="ＭＳ Ｐゴシック" pitchFamily="34" charset="-128"/>
                      </a:rPr>
                      <m:t>−7</m:t>
                    </m:r>
                  </m:oMath>
                </a14:m>
                <a:endParaRPr lang="en-US" dirty="0">
                  <a:solidFill>
                    <a:srgbClr val="C00000"/>
                  </a:solidFill>
                  <a:latin typeface="Arial" panose="020B0604020202020204" pitchFamily="34" charset="0"/>
                  <a:cs typeface="Arial" panose="020B0604020202020204" pitchFamily="34" charset="0"/>
                </a:endParaRPr>
              </a:p>
            </p:txBody>
          </p:sp>
        </mc:Choice>
        <mc:Fallback xmlns="">
          <p:sp>
            <p:nvSpPr>
              <p:cNvPr id="29" name="Content Placeholder 2">
                <a:extLst>
                  <a:ext uri="{FF2B5EF4-FFF2-40B4-BE49-F238E27FC236}">
                    <a16:creationId xmlns:a16="http://schemas.microsoft.com/office/drawing/2014/main" id="{DB8E6228-5688-4480-97E1-C354C40D1C22}"/>
                  </a:ext>
                </a:extLst>
              </p:cNvPr>
              <p:cNvSpPr>
                <a:spLocks noGrp="1" noRot="1" noChangeAspect="1" noMove="1" noResize="1" noEditPoints="1" noAdjustHandles="1" noChangeArrowheads="1" noChangeShapeType="1" noTextEdit="1"/>
              </p:cNvSpPr>
              <p:nvPr>
                <p:ph idx="1"/>
              </p:nvPr>
            </p:nvSpPr>
            <p:spPr>
              <a:xfrm>
                <a:off x="433429" y="2812147"/>
                <a:ext cx="8229600" cy="4227062"/>
              </a:xfrm>
              <a:blipFill>
                <a:blip r:embed="rId3"/>
                <a:stretch>
                  <a:fillRect l="-222" t="-1297"/>
                </a:stretch>
              </a:blipFill>
            </p:spPr>
            <p:txBody>
              <a:bodyPr/>
              <a:lstStyle/>
              <a:p>
                <a:r>
                  <a:rPr lang="en-SE">
                    <a:noFill/>
                  </a:rPr>
                  <a:t> </a:t>
                </a:r>
              </a:p>
            </p:txBody>
          </p:sp>
        </mc:Fallback>
      </mc:AlternateContent>
      <p:graphicFrame>
        <p:nvGraphicFramePr>
          <p:cNvPr id="23" name="Table 22">
            <a:extLst>
              <a:ext uri="{FF2B5EF4-FFF2-40B4-BE49-F238E27FC236}">
                <a16:creationId xmlns:a16="http://schemas.microsoft.com/office/drawing/2014/main" id="{F8E95348-210D-4655-BCF5-A17C3955C864}"/>
              </a:ext>
            </a:extLst>
          </p:cNvPr>
          <p:cNvGraphicFramePr>
            <a:graphicFrameLocks noGrp="1"/>
          </p:cNvGraphicFramePr>
          <p:nvPr/>
        </p:nvGraphicFramePr>
        <p:xfrm>
          <a:off x="631337" y="609600"/>
          <a:ext cx="2000250" cy="1907484"/>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635828">
                <a:tc>
                  <a:txBody>
                    <a:bodyPr/>
                    <a:lstStyle/>
                    <a:p>
                      <a:pPr algn="ct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bg2"/>
                          </a:solidFill>
                          <a:effectLst/>
                          <a:uLnTx/>
                          <a:uFillTx/>
                          <a:latin typeface="Calibri" pitchFamily="34" charset="0"/>
                          <a:ea typeface="+mn-ea"/>
                          <a:cs typeface="+mn-cs"/>
                        </a:rPr>
                        <a:t>A</a:t>
                      </a:r>
                      <a:endParaRPr lang="en-US" sz="21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63582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B</a:t>
                      </a: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C</a:t>
                      </a: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808080"/>
                          </a:solidFill>
                          <a:effectLst/>
                          <a:uLnTx/>
                          <a:uFillTx/>
                          <a:latin typeface="Calibri" pitchFamily="34" charset="0"/>
                          <a:ea typeface="+mn-ea"/>
                          <a:cs typeface="+mn-cs"/>
                        </a:rPr>
                        <a:t>D</a:t>
                      </a:r>
                      <a:endParaRPr kumimoji="0" lang="en-US" sz="2100" b="0" i="0" u="none" strike="noStrike" kern="1200" cap="none" spc="0" normalizeH="0" baseline="0" noProof="0" dirty="0">
                        <a:ln>
                          <a:noFill/>
                        </a:ln>
                        <a:solidFill>
                          <a:schemeClr val="tx1"/>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5828">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8080"/>
                          </a:solidFill>
                          <a:effectLst/>
                          <a:uLnTx/>
                          <a:uFillTx/>
                          <a:latin typeface="Calibri" pitchFamily="34" charset="0"/>
                          <a:ea typeface="+mn-ea"/>
                          <a:cs typeface="+mn-cs"/>
                        </a:rPr>
                        <a:t>E</a:t>
                      </a:r>
                      <a:endParaRPr kumimoji="0" lang="en-US" sz="2400" b="0" i="0" u="none" strike="noStrike" kern="1200" cap="none" spc="0" normalizeH="0" baseline="0" noProof="0" dirty="0">
                        <a:ln>
                          <a:noFill/>
                        </a:ln>
                        <a:solidFill>
                          <a:srgbClr val="808080"/>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24" name="Rectangle 23">
            <a:extLst>
              <a:ext uri="{FF2B5EF4-FFF2-40B4-BE49-F238E27FC236}">
                <a16:creationId xmlns:a16="http://schemas.microsoft.com/office/drawing/2014/main" id="{718F33C3-D003-4036-8E89-51C638E5FD4F}"/>
              </a:ext>
            </a:extLst>
          </p:cNvPr>
          <p:cNvSpPr/>
          <p:nvPr/>
        </p:nvSpPr>
        <p:spPr>
          <a:xfrm>
            <a:off x="2073275" y="133276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25" name="Rectangle 24">
            <a:extLst>
              <a:ext uri="{FF2B5EF4-FFF2-40B4-BE49-F238E27FC236}">
                <a16:creationId xmlns:a16="http://schemas.microsoft.com/office/drawing/2014/main" id="{E6C94139-089D-420A-8180-EFEA5DCEC9D2}"/>
              </a:ext>
            </a:extLst>
          </p:cNvPr>
          <p:cNvSpPr/>
          <p:nvPr/>
        </p:nvSpPr>
        <p:spPr>
          <a:xfrm>
            <a:off x="1400663" y="70411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26" name="Isosceles Triangle 25">
            <a:extLst>
              <a:ext uri="{FF2B5EF4-FFF2-40B4-BE49-F238E27FC236}">
                <a16:creationId xmlns:a16="http://schemas.microsoft.com/office/drawing/2014/main" id="{330C0512-278F-442B-9117-0F26F33B5E31}"/>
              </a:ext>
            </a:extLst>
          </p:cNvPr>
          <p:cNvSpPr/>
          <p:nvPr/>
        </p:nvSpPr>
        <p:spPr>
          <a:xfrm rot="5400000">
            <a:off x="1144323" y="1491862"/>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27" name="Isosceles Triangle 26">
            <a:extLst>
              <a:ext uri="{FF2B5EF4-FFF2-40B4-BE49-F238E27FC236}">
                <a16:creationId xmlns:a16="http://schemas.microsoft.com/office/drawing/2014/main" id="{87DD78D9-F244-4D02-89AE-205820DF081B}"/>
              </a:ext>
            </a:extLst>
          </p:cNvPr>
          <p:cNvSpPr/>
          <p:nvPr/>
        </p:nvSpPr>
        <p:spPr>
          <a:xfrm rot="5400000">
            <a:off x="1786161" y="1491863"/>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28" name="Isosceles Triangle 27">
            <a:extLst>
              <a:ext uri="{FF2B5EF4-FFF2-40B4-BE49-F238E27FC236}">
                <a16:creationId xmlns:a16="http://schemas.microsoft.com/office/drawing/2014/main" id="{DF3DAEE9-817C-4C02-A115-CDE31E4F2F49}"/>
              </a:ext>
            </a:extLst>
          </p:cNvPr>
          <p:cNvSpPr/>
          <p:nvPr/>
        </p:nvSpPr>
        <p:spPr>
          <a:xfrm>
            <a:off x="1552331" y="1890549"/>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BEBBA970-EB61-4666-8B01-B0E360056FF3}"/>
                  </a:ext>
                </a:extLst>
              </p:cNvPr>
              <p:cNvSpPr txBox="1"/>
              <p:nvPr/>
            </p:nvSpPr>
            <p:spPr>
              <a:xfrm>
                <a:off x="2057400" y="1539118"/>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30" name="TextBox 29">
                <a:extLst>
                  <a:ext uri="{FF2B5EF4-FFF2-40B4-BE49-F238E27FC236}">
                    <a16:creationId xmlns:a16="http://schemas.microsoft.com/office/drawing/2014/main" id="{BEBBA970-EB61-4666-8B01-B0E360056FF3}"/>
                  </a:ext>
                </a:extLst>
              </p:cNvPr>
              <p:cNvSpPr txBox="1">
                <a:spLocks noRot="1" noChangeAspect="1" noMove="1" noResize="1" noEditPoints="1" noAdjustHandles="1" noChangeArrowheads="1" noChangeShapeType="1" noTextEdit="1"/>
              </p:cNvSpPr>
              <p:nvPr/>
            </p:nvSpPr>
            <p:spPr>
              <a:xfrm>
                <a:off x="2057400" y="1539118"/>
                <a:ext cx="685800" cy="307777"/>
              </a:xfrm>
              <a:prstGeom prst="rect">
                <a:avLst/>
              </a:prstGeom>
              <a:blipFill>
                <a:blip r:embed="rId5"/>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E4CED963-5397-440D-8806-689A68AB857B}"/>
                  </a:ext>
                </a:extLst>
              </p:cNvPr>
              <p:cNvSpPr txBox="1"/>
              <p:nvPr/>
            </p:nvSpPr>
            <p:spPr>
              <a:xfrm>
                <a:off x="1371600" y="926832"/>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31" name="TextBox 30">
                <a:extLst>
                  <a:ext uri="{FF2B5EF4-FFF2-40B4-BE49-F238E27FC236}">
                    <a16:creationId xmlns:a16="http://schemas.microsoft.com/office/drawing/2014/main" id="{E4CED963-5397-440D-8806-689A68AB857B}"/>
                  </a:ext>
                </a:extLst>
              </p:cNvPr>
              <p:cNvSpPr txBox="1">
                <a:spLocks noRot="1" noChangeAspect="1" noMove="1" noResize="1" noEditPoints="1" noAdjustHandles="1" noChangeArrowheads="1" noChangeShapeType="1" noTextEdit="1"/>
              </p:cNvSpPr>
              <p:nvPr/>
            </p:nvSpPr>
            <p:spPr>
              <a:xfrm>
                <a:off x="1371600" y="926832"/>
                <a:ext cx="685800" cy="307777"/>
              </a:xfrm>
              <a:prstGeom prst="rect">
                <a:avLst/>
              </a:prstGeom>
              <a:blipFill>
                <a:blip r:embed="rId6"/>
                <a:stretch>
                  <a:fillRect/>
                </a:stretch>
              </a:blipFill>
            </p:spPr>
            <p:txBody>
              <a:bodyPr/>
              <a:lstStyle/>
              <a:p>
                <a:r>
                  <a:rPr lang="en-SE">
                    <a:noFill/>
                  </a:rPr>
                  <a:t> </a:t>
                </a:r>
              </a:p>
            </p:txBody>
          </p:sp>
        </mc:Fallback>
      </mc:AlternateContent>
      <p:sp>
        <p:nvSpPr>
          <p:cNvPr id="32" name="Isosceles Triangle 31">
            <a:extLst>
              <a:ext uri="{FF2B5EF4-FFF2-40B4-BE49-F238E27FC236}">
                <a16:creationId xmlns:a16="http://schemas.microsoft.com/office/drawing/2014/main" id="{76890F14-6667-41C8-9195-0527FBED06D9}"/>
              </a:ext>
            </a:extLst>
          </p:cNvPr>
          <p:cNvSpPr/>
          <p:nvPr/>
        </p:nvSpPr>
        <p:spPr>
          <a:xfrm>
            <a:off x="869462" y="1258867"/>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33" name="Isosceles Triangle 32">
            <a:extLst>
              <a:ext uri="{FF2B5EF4-FFF2-40B4-BE49-F238E27FC236}">
                <a16:creationId xmlns:a16="http://schemas.microsoft.com/office/drawing/2014/main" id="{9CFF69BF-4E61-4118-9EA3-9EA4937C5B8E}"/>
              </a:ext>
            </a:extLst>
          </p:cNvPr>
          <p:cNvSpPr/>
          <p:nvPr/>
        </p:nvSpPr>
        <p:spPr>
          <a:xfrm>
            <a:off x="1552331" y="1251639"/>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34" name="Isosceles Triangle 33">
            <a:extLst>
              <a:ext uri="{FF2B5EF4-FFF2-40B4-BE49-F238E27FC236}">
                <a16:creationId xmlns:a16="http://schemas.microsoft.com/office/drawing/2014/main" id="{4A9F0E68-61AC-40C8-840D-4E2CF862FA8F}"/>
              </a:ext>
            </a:extLst>
          </p:cNvPr>
          <p:cNvSpPr/>
          <p:nvPr/>
        </p:nvSpPr>
        <p:spPr>
          <a:xfrm rot="5400000">
            <a:off x="1786161" y="2136410"/>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35" name="Isosceles Triangle 34">
            <a:extLst>
              <a:ext uri="{FF2B5EF4-FFF2-40B4-BE49-F238E27FC236}">
                <a16:creationId xmlns:a16="http://schemas.microsoft.com/office/drawing/2014/main" id="{D1992A90-F659-4F7F-B264-987527E60A13}"/>
              </a:ext>
            </a:extLst>
          </p:cNvPr>
          <p:cNvSpPr/>
          <p:nvPr/>
        </p:nvSpPr>
        <p:spPr>
          <a:xfrm rot="16200000">
            <a:off x="630917" y="1502984"/>
            <a:ext cx="171450" cy="125557"/>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36" name="Isosceles Triangle 35">
            <a:extLst>
              <a:ext uri="{FF2B5EF4-FFF2-40B4-BE49-F238E27FC236}">
                <a16:creationId xmlns:a16="http://schemas.microsoft.com/office/drawing/2014/main" id="{B7253CEE-7757-46FB-80B0-55C61FD17CD9}"/>
              </a:ext>
            </a:extLst>
          </p:cNvPr>
          <p:cNvSpPr/>
          <p:nvPr/>
        </p:nvSpPr>
        <p:spPr>
          <a:xfrm rot="16200000">
            <a:off x="1283099" y="1498589"/>
            <a:ext cx="171450" cy="125557"/>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37" name="Isosceles Triangle 36">
            <a:extLst>
              <a:ext uri="{FF2B5EF4-FFF2-40B4-BE49-F238E27FC236}">
                <a16:creationId xmlns:a16="http://schemas.microsoft.com/office/drawing/2014/main" id="{3A8C323E-36F4-482D-863B-36D6DAA28952}"/>
              </a:ext>
            </a:extLst>
          </p:cNvPr>
          <p:cNvSpPr/>
          <p:nvPr/>
        </p:nvSpPr>
        <p:spPr>
          <a:xfrm rot="10800000">
            <a:off x="1552331" y="2337620"/>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38" name="Isosceles Triangle 37">
            <a:extLst>
              <a:ext uri="{FF2B5EF4-FFF2-40B4-BE49-F238E27FC236}">
                <a16:creationId xmlns:a16="http://schemas.microsoft.com/office/drawing/2014/main" id="{F1DE5E2F-CBCA-497E-A808-44F90446FEFE}"/>
              </a:ext>
            </a:extLst>
          </p:cNvPr>
          <p:cNvSpPr/>
          <p:nvPr/>
        </p:nvSpPr>
        <p:spPr>
          <a:xfrm rot="10800000">
            <a:off x="869462" y="1711598"/>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39" name="Isosceles Triangle 38">
            <a:extLst>
              <a:ext uri="{FF2B5EF4-FFF2-40B4-BE49-F238E27FC236}">
                <a16:creationId xmlns:a16="http://schemas.microsoft.com/office/drawing/2014/main" id="{646B3F63-94E0-4EB6-A821-58E94F4B95CB}"/>
              </a:ext>
            </a:extLst>
          </p:cNvPr>
          <p:cNvSpPr/>
          <p:nvPr/>
        </p:nvSpPr>
        <p:spPr>
          <a:xfrm rot="16200000">
            <a:off x="630918" y="1502984"/>
            <a:ext cx="171450" cy="125557"/>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40" name="Isosceles Triangle 39">
            <a:extLst>
              <a:ext uri="{FF2B5EF4-FFF2-40B4-BE49-F238E27FC236}">
                <a16:creationId xmlns:a16="http://schemas.microsoft.com/office/drawing/2014/main" id="{02720B37-F0F5-401D-A674-F38D9E12135A}"/>
              </a:ext>
            </a:extLst>
          </p:cNvPr>
          <p:cNvSpPr/>
          <p:nvPr/>
        </p:nvSpPr>
        <p:spPr>
          <a:xfrm rot="10800000">
            <a:off x="869463" y="1711598"/>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41" name="Isosceles Triangle 40">
            <a:extLst>
              <a:ext uri="{FF2B5EF4-FFF2-40B4-BE49-F238E27FC236}">
                <a16:creationId xmlns:a16="http://schemas.microsoft.com/office/drawing/2014/main" id="{E42ACC2E-D6DE-470D-AB44-FEB97543368F}"/>
              </a:ext>
            </a:extLst>
          </p:cNvPr>
          <p:cNvSpPr/>
          <p:nvPr/>
        </p:nvSpPr>
        <p:spPr>
          <a:xfrm rot="16200000">
            <a:off x="1278337" y="2119787"/>
            <a:ext cx="171450" cy="125557"/>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42" name="Isosceles Triangle 41">
            <a:extLst>
              <a:ext uri="{FF2B5EF4-FFF2-40B4-BE49-F238E27FC236}">
                <a16:creationId xmlns:a16="http://schemas.microsoft.com/office/drawing/2014/main" id="{413BFAEB-5394-4C04-8056-C4833685DC4E}"/>
              </a:ext>
            </a:extLst>
          </p:cNvPr>
          <p:cNvSpPr/>
          <p:nvPr/>
        </p:nvSpPr>
        <p:spPr>
          <a:xfrm rot="10800000">
            <a:off x="1546616" y="1722306"/>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43" name="Slide Number Placeholder 3">
            <a:extLst>
              <a:ext uri="{FF2B5EF4-FFF2-40B4-BE49-F238E27FC236}">
                <a16:creationId xmlns:a16="http://schemas.microsoft.com/office/drawing/2014/main" id="{0D3FB89B-3201-4550-9A9A-939F8549DDC8}"/>
              </a:ext>
            </a:extLst>
          </p:cNvPr>
          <p:cNvSpPr>
            <a:spLocks noGrp="1"/>
          </p:cNvSpPr>
          <p:nvPr>
            <p:ph type="sldNum" sz="quarter" idx="12"/>
          </p:nvPr>
        </p:nvSpPr>
        <p:spPr>
          <a:xfrm>
            <a:off x="6934200" y="6530035"/>
            <a:ext cx="2133600" cy="244475"/>
          </a:xfrm>
        </p:spPr>
        <p:txBody>
          <a:bodyPr/>
          <a:lstStyle/>
          <a:p>
            <a:pPr>
              <a:defRPr/>
            </a:pPr>
            <a:fld id="{F57F456A-00AF-44E6-8D70-638C0D0130FF}" type="slidenum">
              <a:rPr lang="en-US" altLang="zh-CN" smtClean="0"/>
              <a:pPr>
                <a:defRPr/>
              </a:pPr>
              <a:t>44</a:t>
            </a:fld>
            <a:endParaRPr lang="en-US" altLang="zh-CN" dirty="0"/>
          </a:p>
        </p:txBody>
      </p:sp>
      <p:graphicFrame>
        <p:nvGraphicFramePr>
          <p:cNvPr id="44" name="Table 43">
            <a:extLst>
              <a:ext uri="{FF2B5EF4-FFF2-40B4-BE49-F238E27FC236}">
                <a16:creationId xmlns:a16="http://schemas.microsoft.com/office/drawing/2014/main" id="{91C0F13C-2ACF-464B-8A66-2F5459974BCC}"/>
              </a:ext>
            </a:extLst>
          </p:cNvPr>
          <p:cNvGraphicFramePr>
            <a:graphicFrameLocks noGrp="1"/>
          </p:cNvGraphicFramePr>
          <p:nvPr/>
        </p:nvGraphicFramePr>
        <p:xfrm>
          <a:off x="3907937" y="609600"/>
          <a:ext cx="2000250" cy="1907484"/>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635828">
                <a:tc>
                  <a:txBody>
                    <a:bodyPr/>
                    <a:lstStyle/>
                    <a:p>
                      <a:pPr algn="ct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bg2"/>
                          </a:solidFill>
                          <a:effectLst/>
                          <a:uLnTx/>
                          <a:uFillTx/>
                          <a:latin typeface="Calibri" pitchFamily="34" charset="0"/>
                          <a:ea typeface="+mn-ea"/>
                          <a:cs typeface="+mn-cs"/>
                        </a:rPr>
                        <a:t>A</a:t>
                      </a:r>
                      <a:endParaRPr lang="en-US" sz="21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63582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B</a:t>
                      </a: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C</a:t>
                      </a: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808080"/>
                          </a:solidFill>
                          <a:effectLst/>
                          <a:uLnTx/>
                          <a:uFillTx/>
                          <a:latin typeface="Calibri" pitchFamily="34" charset="0"/>
                          <a:ea typeface="+mn-ea"/>
                          <a:cs typeface="+mn-cs"/>
                        </a:rPr>
                        <a:t>D</a:t>
                      </a:r>
                      <a:endParaRPr kumimoji="0" lang="en-US" sz="2100" b="0" i="0" u="none" strike="noStrike" kern="1200" cap="none" spc="0" normalizeH="0" baseline="0" noProof="0" dirty="0">
                        <a:ln>
                          <a:noFill/>
                        </a:ln>
                        <a:solidFill>
                          <a:schemeClr val="tx1"/>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5828">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8080"/>
                          </a:solidFill>
                          <a:effectLst/>
                          <a:uLnTx/>
                          <a:uFillTx/>
                          <a:latin typeface="Calibri" pitchFamily="34" charset="0"/>
                          <a:ea typeface="+mn-ea"/>
                          <a:cs typeface="+mn-cs"/>
                        </a:rPr>
                        <a:t>E</a:t>
                      </a:r>
                      <a:endParaRPr kumimoji="0" lang="en-US" sz="2400" b="0" i="0" u="none" strike="noStrike" kern="1200" cap="none" spc="0" normalizeH="0" baseline="0" noProof="0" dirty="0">
                        <a:ln>
                          <a:noFill/>
                        </a:ln>
                        <a:solidFill>
                          <a:srgbClr val="808080"/>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45" name="Rectangle 44">
            <a:extLst>
              <a:ext uri="{FF2B5EF4-FFF2-40B4-BE49-F238E27FC236}">
                <a16:creationId xmlns:a16="http://schemas.microsoft.com/office/drawing/2014/main" id="{14D8817D-8578-4F5E-A1B6-DFACFDA5D5D1}"/>
              </a:ext>
            </a:extLst>
          </p:cNvPr>
          <p:cNvSpPr/>
          <p:nvPr/>
        </p:nvSpPr>
        <p:spPr>
          <a:xfrm>
            <a:off x="5349875" y="133276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46" name="Rectangle 45">
            <a:extLst>
              <a:ext uri="{FF2B5EF4-FFF2-40B4-BE49-F238E27FC236}">
                <a16:creationId xmlns:a16="http://schemas.microsoft.com/office/drawing/2014/main" id="{3BC5B36C-889F-4566-BD0A-853589D7FA44}"/>
              </a:ext>
            </a:extLst>
          </p:cNvPr>
          <p:cNvSpPr/>
          <p:nvPr/>
        </p:nvSpPr>
        <p:spPr>
          <a:xfrm>
            <a:off x="4677263" y="70411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47" name="Isosceles Triangle 46">
            <a:extLst>
              <a:ext uri="{FF2B5EF4-FFF2-40B4-BE49-F238E27FC236}">
                <a16:creationId xmlns:a16="http://schemas.microsoft.com/office/drawing/2014/main" id="{1A0D858F-0C00-44E9-9A31-C7D2BC436426}"/>
              </a:ext>
            </a:extLst>
          </p:cNvPr>
          <p:cNvSpPr/>
          <p:nvPr/>
        </p:nvSpPr>
        <p:spPr>
          <a:xfrm rot="5400000">
            <a:off x="4420923" y="1491862"/>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48" name="Isosceles Triangle 47">
            <a:extLst>
              <a:ext uri="{FF2B5EF4-FFF2-40B4-BE49-F238E27FC236}">
                <a16:creationId xmlns:a16="http://schemas.microsoft.com/office/drawing/2014/main" id="{90DA36E5-EF67-4CAC-A3AC-3007A4CD6A96}"/>
              </a:ext>
            </a:extLst>
          </p:cNvPr>
          <p:cNvSpPr/>
          <p:nvPr/>
        </p:nvSpPr>
        <p:spPr>
          <a:xfrm rot="5400000">
            <a:off x="5062761" y="1491863"/>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49" name="Isosceles Triangle 48">
            <a:extLst>
              <a:ext uri="{FF2B5EF4-FFF2-40B4-BE49-F238E27FC236}">
                <a16:creationId xmlns:a16="http://schemas.microsoft.com/office/drawing/2014/main" id="{AB0DC023-AFF8-48F7-A6F3-4C687BA1EE5D}"/>
              </a:ext>
            </a:extLst>
          </p:cNvPr>
          <p:cNvSpPr/>
          <p:nvPr/>
        </p:nvSpPr>
        <p:spPr>
          <a:xfrm>
            <a:off x="4828931" y="1890549"/>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2669857B-B481-467E-B81D-8BC51C322B78}"/>
                  </a:ext>
                </a:extLst>
              </p:cNvPr>
              <p:cNvSpPr txBox="1"/>
              <p:nvPr/>
            </p:nvSpPr>
            <p:spPr>
              <a:xfrm>
                <a:off x="5334000" y="1539118"/>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50" name="TextBox 49">
                <a:extLst>
                  <a:ext uri="{FF2B5EF4-FFF2-40B4-BE49-F238E27FC236}">
                    <a16:creationId xmlns:a16="http://schemas.microsoft.com/office/drawing/2014/main" id="{2669857B-B481-467E-B81D-8BC51C322B78}"/>
                  </a:ext>
                </a:extLst>
              </p:cNvPr>
              <p:cNvSpPr txBox="1">
                <a:spLocks noRot="1" noChangeAspect="1" noMove="1" noResize="1" noEditPoints="1" noAdjustHandles="1" noChangeArrowheads="1" noChangeShapeType="1" noTextEdit="1"/>
              </p:cNvSpPr>
              <p:nvPr/>
            </p:nvSpPr>
            <p:spPr>
              <a:xfrm>
                <a:off x="5334000" y="1539118"/>
                <a:ext cx="685800" cy="307777"/>
              </a:xfrm>
              <a:prstGeom prst="rect">
                <a:avLst/>
              </a:prstGeom>
              <a:blipFill>
                <a:blip r:embed="rId7"/>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1A1CAE39-1A01-4D42-A1C3-7F315094ABA6}"/>
                  </a:ext>
                </a:extLst>
              </p:cNvPr>
              <p:cNvSpPr txBox="1"/>
              <p:nvPr/>
            </p:nvSpPr>
            <p:spPr>
              <a:xfrm>
                <a:off x="4648200" y="926832"/>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51" name="TextBox 50">
                <a:extLst>
                  <a:ext uri="{FF2B5EF4-FFF2-40B4-BE49-F238E27FC236}">
                    <a16:creationId xmlns:a16="http://schemas.microsoft.com/office/drawing/2014/main" id="{1A1CAE39-1A01-4D42-A1C3-7F315094ABA6}"/>
                  </a:ext>
                </a:extLst>
              </p:cNvPr>
              <p:cNvSpPr txBox="1">
                <a:spLocks noRot="1" noChangeAspect="1" noMove="1" noResize="1" noEditPoints="1" noAdjustHandles="1" noChangeArrowheads="1" noChangeShapeType="1" noTextEdit="1"/>
              </p:cNvSpPr>
              <p:nvPr/>
            </p:nvSpPr>
            <p:spPr>
              <a:xfrm>
                <a:off x="4648200" y="926832"/>
                <a:ext cx="685800" cy="307777"/>
              </a:xfrm>
              <a:prstGeom prst="rect">
                <a:avLst/>
              </a:prstGeom>
              <a:blipFill>
                <a:blip r:embed="rId8"/>
                <a:stretch>
                  <a:fillRect/>
                </a:stretch>
              </a:blipFill>
            </p:spPr>
            <p:txBody>
              <a:bodyPr/>
              <a:lstStyle/>
              <a:p>
                <a:r>
                  <a:rPr lang="en-SE">
                    <a:noFill/>
                  </a:rPr>
                  <a:t> </a:t>
                </a:r>
              </a:p>
            </p:txBody>
          </p:sp>
        </mc:Fallback>
      </mc:AlternateContent>
      <p:sp>
        <p:nvSpPr>
          <p:cNvPr id="3" name="Arrow: Right 2">
            <a:extLst>
              <a:ext uri="{FF2B5EF4-FFF2-40B4-BE49-F238E27FC236}">
                <a16:creationId xmlns:a16="http://schemas.microsoft.com/office/drawing/2014/main" id="{C8436CB0-9F79-47A9-AC3D-ADF25A7E25F5}"/>
              </a:ext>
            </a:extLst>
          </p:cNvPr>
          <p:cNvSpPr/>
          <p:nvPr/>
        </p:nvSpPr>
        <p:spPr bwMode="auto">
          <a:xfrm>
            <a:off x="2845920" y="1319051"/>
            <a:ext cx="978408" cy="484632"/>
          </a:xfrm>
          <a:prstGeom prst="rightArrow">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dirty="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A6F94CBF-2785-4E3C-8A6F-F0583286709C}"/>
              </a:ext>
            </a:extLst>
          </p:cNvPr>
          <p:cNvSpPr/>
          <p:nvPr/>
        </p:nvSpPr>
        <p:spPr>
          <a:xfrm>
            <a:off x="2787045" y="807431"/>
            <a:ext cx="889987" cy="646331"/>
          </a:xfrm>
          <a:prstGeom prst="rect">
            <a:avLst/>
          </a:prstGeom>
        </p:spPr>
        <p:txBody>
          <a:bodyPr wrap="none">
            <a:spAutoFit/>
          </a:bodyPr>
          <a:lstStyle/>
          <a:p>
            <a:r>
              <a:rPr lang="en-US" dirty="0"/>
              <a:t>Policy</a:t>
            </a:r>
          </a:p>
          <a:p>
            <a:r>
              <a:rPr lang="en-US" dirty="0"/>
              <a:t>Improv</a:t>
            </a:r>
            <a:endParaRPr lang="en-SE" dirty="0"/>
          </a:p>
        </p:txBody>
      </p:sp>
      <p:sp>
        <p:nvSpPr>
          <p:cNvPr id="5" name="TextBox 4">
            <a:extLst>
              <a:ext uri="{FF2B5EF4-FFF2-40B4-BE49-F238E27FC236}">
                <a16:creationId xmlns:a16="http://schemas.microsoft.com/office/drawing/2014/main" id="{D10E5647-E474-4CE4-AA8A-3DFA23B7C7B2}"/>
              </a:ext>
            </a:extLst>
          </p:cNvPr>
          <p:cNvSpPr txBox="1"/>
          <p:nvPr/>
        </p:nvSpPr>
        <p:spPr>
          <a:xfrm>
            <a:off x="3956538" y="1605282"/>
            <a:ext cx="481222" cy="338554"/>
          </a:xfrm>
          <a:prstGeom prst="rect">
            <a:avLst/>
          </a:prstGeom>
          <a:noFill/>
        </p:spPr>
        <p:txBody>
          <a:bodyPr wrap="none" rtlCol="0">
            <a:spAutoFit/>
          </a:bodyPr>
          <a:lstStyle/>
          <a:p>
            <a:r>
              <a:rPr lang="en-US" sz="1600" dirty="0">
                <a:solidFill>
                  <a:schemeClr val="bg1">
                    <a:lumMod val="75000"/>
                  </a:schemeClr>
                </a:solidFill>
              </a:rPr>
              <a:t>-10</a:t>
            </a:r>
            <a:endParaRPr lang="en-SE" sz="1600" dirty="0">
              <a:solidFill>
                <a:schemeClr val="bg1">
                  <a:lumMod val="75000"/>
                </a:schemeClr>
              </a:solidFill>
            </a:endParaRPr>
          </a:p>
        </p:txBody>
      </p:sp>
      <p:sp>
        <p:nvSpPr>
          <p:cNvPr id="52" name="TextBox 51">
            <a:extLst>
              <a:ext uri="{FF2B5EF4-FFF2-40B4-BE49-F238E27FC236}">
                <a16:creationId xmlns:a16="http://schemas.microsoft.com/office/drawing/2014/main" id="{A52E2A47-EDEA-4FA4-BB18-39B3C7B16356}"/>
              </a:ext>
            </a:extLst>
          </p:cNvPr>
          <p:cNvSpPr txBox="1"/>
          <p:nvPr/>
        </p:nvSpPr>
        <p:spPr>
          <a:xfrm>
            <a:off x="4653241" y="2242244"/>
            <a:ext cx="481222" cy="338554"/>
          </a:xfrm>
          <a:prstGeom prst="rect">
            <a:avLst/>
          </a:prstGeom>
          <a:noFill/>
        </p:spPr>
        <p:txBody>
          <a:bodyPr wrap="none" rtlCol="0">
            <a:spAutoFit/>
          </a:bodyPr>
          <a:lstStyle/>
          <a:p>
            <a:r>
              <a:rPr lang="en-US" sz="1600" dirty="0">
                <a:solidFill>
                  <a:schemeClr val="bg1">
                    <a:lumMod val="75000"/>
                  </a:schemeClr>
                </a:solidFill>
              </a:rPr>
              <a:t>-10</a:t>
            </a:r>
            <a:endParaRPr lang="en-SE" sz="1600" dirty="0">
              <a:solidFill>
                <a:schemeClr val="bg1">
                  <a:lumMod val="75000"/>
                </a:schemeClr>
              </a:solidFill>
            </a:endParaRPr>
          </a:p>
        </p:txBody>
      </p:sp>
      <p:sp>
        <p:nvSpPr>
          <p:cNvPr id="53" name="TextBox 52">
            <a:extLst>
              <a:ext uri="{FF2B5EF4-FFF2-40B4-BE49-F238E27FC236}">
                <a16:creationId xmlns:a16="http://schemas.microsoft.com/office/drawing/2014/main" id="{8597BD46-5EE0-40FE-AF09-E1BB9C1029E6}"/>
              </a:ext>
            </a:extLst>
          </p:cNvPr>
          <p:cNvSpPr txBox="1"/>
          <p:nvPr/>
        </p:nvSpPr>
        <p:spPr>
          <a:xfrm>
            <a:off x="4691762" y="1608313"/>
            <a:ext cx="367408" cy="338554"/>
          </a:xfrm>
          <a:prstGeom prst="rect">
            <a:avLst/>
          </a:prstGeom>
          <a:noFill/>
        </p:spPr>
        <p:txBody>
          <a:bodyPr wrap="none" rtlCol="0">
            <a:spAutoFit/>
          </a:bodyPr>
          <a:lstStyle/>
          <a:p>
            <a:r>
              <a:rPr lang="en-US" sz="1600" dirty="0">
                <a:solidFill>
                  <a:schemeClr val="bg1">
                    <a:lumMod val="75000"/>
                  </a:schemeClr>
                </a:solidFill>
              </a:rPr>
              <a:t>-6</a:t>
            </a:r>
            <a:endParaRPr lang="en-SE" sz="1600" dirty="0">
              <a:solidFill>
                <a:schemeClr val="bg1">
                  <a:lumMod val="75000"/>
                </a:schemeClr>
              </a:solidFill>
            </a:endParaRPr>
          </a:p>
        </p:txBody>
      </p:sp>
      <p:sp>
        <p:nvSpPr>
          <p:cNvPr id="54" name="TextBox 53">
            <a:extLst>
              <a:ext uri="{FF2B5EF4-FFF2-40B4-BE49-F238E27FC236}">
                <a16:creationId xmlns:a16="http://schemas.microsoft.com/office/drawing/2014/main" id="{47151C69-0FB0-4266-8AA5-E751D107C92B}"/>
              </a:ext>
            </a:extLst>
          </p:cNvPr>
          <p:cNvSpPr txBox="1"/>
          <p:nvPr/>
        </p:nvSpPr>
        <p:spPr>
          <a:xfrm>
            <a:off x="903413" y="1599622"/>
            <a:ext cx="481222" cy="338554"/>
          </a:xfrm>
          <a:prstGeom prst="rect">
            <a:avLst/>
          </a:prstGeom>
          <a:noFill/>
        </p:spPr>
        <p:txBody>
          <a:bodyPr wrap="none" rtlCol="0">
            <a:spAutoFit/>
          </a:bodyPr>
          <a:lstStyle/>
          <a:p>
            <a:r>
              <a:rPr lang="en-US" sz="1600" dirty="0"/>
              <a:t>-10</a:t>
            </a:r>
            <a:endParaRPr lang="en-SE" sz="1600" dirty="0"/>
          </a:p>
        </p:txBody>
      </p:sp>
      <p:sp>
        <p:nvSpPr>
          <p:cNvPr id="55" name="TextBox 54">
            <a:extLst>
              <a:ext uri="{FF2B5EF4-FFF2-40B4-BE49-F238E27FC236}">
                <a16:creationId xmlns:a16="http://schemas.microsoft.com/office/drawing/2014/main" id="{FB9EC700-6720-4E35-ACE6-8DE6BE8713DD}"/>
              </a:ext>
            </a:extLst>
          </p:cNvPr>
          <p:cNvSpPr txBox="1"/>
          <p:nvPr/>
        </p:nvSpPr>
        <p:spPr>
          <a:xfrm>
            <a:off x="1600116" y="2236584"/>
            <a:ext cx="481222" cy="338554"/>
          </a:xfrm>
          <a:prstGeom prst="rect">
            <a:avLst/>
          </a:prstGeom>
          <a:noFill/>
        </p:spPr>
        <p:txBody>
          <a:bodyPr wrap="none" rtlCol="0">
            <a:spAutoFit/>
          </a:bodyPr>
          <a:lstStyle/>
          <a:p>
            <a:r>
              <a:rPr lang="en-US" sz="1600" dirty="0"/>
              <a:t>-10</a:t>
            </a:r>
            <a:endParaRPr lang="en-SE" sz="1600" dirty="0"/>
          </a:p>
        </p:txBody>
      </p:sp>
      <p:sp>
        <p:nvSpPr>
          <p:cNvPr id="56" name="TextBox 55">
            <a:extLst>
              <a:ext uri="{FF2B5EF4-FFF2-40B4-BE49-F238E27FC236}">
                <a16:creationId xmlns:a16="http://schemas.microsoft.com/office/drawing/2014/main" id="{E150318A-F5A9-435F-8844-FF646A98AA1F}"/>
              </a:ext>
            </a:extLst>
          </p:cNvPr>
          <p:cNvSpPr txBox="1"/>
          <p:nvPr/>
        </p:nvSpPr>
        <p:spPr>
          <a:xfrm>
            <a:off x="1638637" y="1602653"/>
            <a:ext cx="367408" cy="338554"/>
          </a:xfrm>
          <a:prstGeom prst="rect">
            <a:avLst/>
          </a:prstGeom>
          <a:noFill/>
        </p:spPr>
        <p:txBody>
          <a:bodyPr wrap="none" rtlCol="0">
            <a:spAutoFit/>
          </a:bodyPr>
          <a:lstStyle/>
          <a:p>
            <a:r>
              <a:rPr lang="en-US" sz="1600" dirty="0"/>
              <a:t>-6</a:t>
            </a:r>
            <a:endParaRPr lang="en-SE" sz="1600" dirty="0"/>
          </a:p>
        </p:txBody>
      </p:sp>
    </p:spTree>
    <p:extLst>
      <p:ext uri="{BB962C8B-B14F-4D97-AF65-F5344CB8AC3E}">
        <p14:creationId xmlns:p14="http://schemas.microsoft.com/office/powerpoint/2010/main" val="11582310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9" y="-106362"/>
            <a:ext cx="8762968" cy="868362"/>
          </a:xfrm>
        </p:spPr>
        <p:txBody>
          <a:bodyPr/>
          <a:lstStyle/>
          <a:p>
            <a:r>
              <a:rPr lang="en-US" sz="2800" dirty="0"/>
              <a:t>Iter2 Policy Evaluation of Det Policy</a:t>
            </a:r>
          </a:p>
        </p:txBody>
      </p:sp>
      <mc:AlternateContent xmlns:mc="http://schemas.openxmlformats.org/markup-compatibility/2006" xmlns:a14="http://schemas.microsoft.com/office/drawing/2010/main">
        <mc:Choice Requires="a14">
          <p:sp>
            <p:nvSpPr>
              <p:cNvPr id="29" name="Content Placeholder 2">
                <a:extLst>
                  <a:ext uri="{FF2B5EF4-FFF2-40B4-BE49-F238E27FC236}">
                    <a16:creationId xmlns:a16="http://schemas.microsoft.com/office/drawing/2014/main" id="{DB8E6228-5688-4480-97E1-C354C40D1C22}"/>
                  </a:ext>
                </a:extLst>
              </p:cNvPr>
              <p:cNvSpPr>
                <a:spLocks noGrp="1"/>
              </p:cNvSpPr>
              <p:nvPr>
                <p:ph idx="1"/>
              </p:nvPr>
            </p:nvSpPr>
            <p:spPr>
              <a:xfrm>
                <a:off x="378069" y="2557965"/>
                <a:ext cx="8229600" cy="3595917"/>
              </a:xfrm>
            </p:spPr>
            <p:txBody>
              <a:bodyPr>
                <a:normAutofit fontScale="62500" lnSpcReduction="20000"/>
              </a:bodyPr>
              <a:lstStyle/>
              <a:p>
                <a:r>
                  <a:rPr lang="en-US" dirty="0"/>
                  <a:t>Bellman Exp Equation for Det Env:</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𝑎</m:t>
                        </m:r>
                      </m:sub>
                      <m:sup/>
                      <m:e>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𝑎</m:t>
                            </m:r>
                          </m:e>
                          <m:e>
                            <m:r>
                              <a:rPr lang="en-US" i="1">
                                <a:latin typeface="Cambria Math" panose="02040503050406030204" pitchFamily="18" charset="0"/>
                              </a:rPr>
                              <m:t>𝑠</m:t>
                            </m:r>
                          </m:e>
                        </m:d>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r>
                          <a:rPr lang="en-US" b="0" i="1" smtClean="0">
                            <a:latin typeface="Cambria Math" panose="02040503050406030204" pitchFamily="18" charset="0"/>
                          </a:rPr>
                          <m:t>;</m:t>
                        </m:r>
                      </m:e>
                    </m:nary>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𝑅</m:t>
                        </m:r>
                      </m:e>
                      <m:sub>
                        <m:r>
                          <a:rPr lang="en-US" i="1">
                            <a:latin typeface="Cambria Math" panose="02040503050406030204" pitchFamily="18" charset="0"/>
                          </a:rPr>
                          <m:t>𝑠</m:t>
                        </m:r>
                      </m:sub>
                      <m:sup>
                        <m:r>
                          <a:rPr lang="en-US" i="1">
                            <a:latin typeface="Cambria Math" panose="02040503050406030204" pitchFamily="18" charset="0"/>
                          </a:rPr>
                          <m:t>𝑎</m:t>
                        </m:r>
                      </m:sup>
                    </m:sSubSup>
                    <m:r>
                      <a:rPr lang="en-US" i="1">
                        <a:latin typeface="Cambria Math" panose="02040503050406030204" pitchFamily="18" charset="0"/>
                      </a:rPr>
                      <m:t>+</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d>
                  </m:oMath>
                </a14:m>
                <a:endParaRPr lang="en-US" dirty="0"/>
              </a:p>
              <a:p>
                <a:r>
                  <a:rPr lang="en-US" dirty="0"/>
                  <a:t>Det policy: </a:t>
                </a:r>
                <a14:m>
                  <m:oMath xmlns:m="http://schemas.openxmlformats.org/officeDocument/2006/math">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𝑟</m:t>
                        </m:r>
                      </m:e>
                      <m:e>
                        <m:r>
                          <a:rPr lang="en-US" i="1">
                            <a:latin typeface="Cambria Math" panose="02040503050406030204" pitchFamily="18" charset="0"/>
                          </a:rPr>
                          <m:t>𝐵</m:t>
                        </m:r>
                      </m:e>
                    </m:d>
                    <m:r>
                      <a:rPr lang="en-US" i="1">
                        <a:latin typeface="Cambria Math" panose="02040503050406030204" pitchFamily="18" charset="0"/>
                      </a:rPr>
                      <m:t>=1;</m:t>
                    </m:r>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𝑟</m:t>
                        </m:r>
                      </m:e>
                      <m:e>
                        <m:r>
                          <a:rPr lang="en-US" i="1">
                            <a:latin typeface="Cambria Math" panose="02040503050406030204" pitchFamily="18" charset="0"/>
                          </a:rPr>
                          <m:t>𝐶</m:t>
                        </m:r>
                      </m:e>
                    </m:d>
                    <m:r>
                      <a:rPr lang="en-US" i="1">
                        <a:latin typeface="Cambria Math" panose="02040503050406030204" pitchFamily="18" charset="0"/>
                      </a:rPr>
                      <m:t>=1;</m:t>
                    </m:r>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𝑢</m:t>
                        </m:r>
                      </m:e>
                      <m:e>
                        <m:r>
                          <a:rPr lang="en-US" b="0" i="1" smtClean="0">
                            <a:latin typeface="Cambria Math" panose="02040503050406030204" pitchFamily="18" charset="0"/>
                          </a:rPr>
                          <m:t>𝐸</m:t>
                        </m:r>
                      </m:e>
                    </m:d>
                    <m:r>
                      <a:rPr lang="en-US" i="1">
                        <a:latin typeface="Cambria Math" panose="02040503050406030204" pitchFamily="18" charset="0"/>
                      </a:rPr>
                      <m:t>=1</m:t>
                    </m:r>
                  </m:oMath>
                </a14:m>
                <a:endParaRPr lang="en-US" dirty="0"/>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e>
                    </m:d>
                    <m:r>
                      <a:rPr lang="en-US" i="1">
                        <a:latin typeface="Cambria Math" panose="02040503050406030204" pitchFamily="18" charset="0"/>
                      </a:rPr>
                      <m:t>=1.0</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𝑟</m:t>
                        </m:r>
                      </m:e>
                    </m:d>
                  </m:oMath>
                </a14:m>
                <a:endParaRPr lang="en-US" i="1" dirty="0">
                  <a:latin typeface="Cambria Math" panose="02040503050406030204" pitchFamily="18" charset="0"/>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𝑟</m:t>
                        </m:r>
                      </m:e>
                    </m:d>
                    <m:r>
                      <a:rPr lang="en-US" i="1">
                        <a:latin typeface="Cambria Math" panose="02040503050406030204" pitchFamily="18" charset="0"/>
                      </a:rPr>
                      <m:t>=</m:t>
                    </m:r>
                    <m:r>
                      <a:rPr lang="en-US" b="0" i="1" smtClean="0">
                        <a:latin typeface="Cambria Math" panose="02040503050406030204" pitchFamily="18" charset="0"/>
                        <a:ea typeface="ＭＳ Ｐゴシック" pitchFamily="34" charset="-128"/>
                      </a:rPr>
                      <m:t>9</m:t>
                    </m:r>
                  </m:oMath>
                </a14:m>
                <a:endParaRPr lang="en-US" i="1" dirty="0">
                  <a:latin typeface="Cambria Math" panose="02040503050406030204" pitchFamily="18" charset="0"/>
                  <a:ea typeface="ＭＳ Ｐゴシック" pitchFamily="34" charset="-128"/>
                </a:endParaRP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𝐵</m:t>
                        </m:r>
                      </m:e>
                    </m:d>
                    <m:r>
                      <a:rPr lang="en-US" i="1">
                        <a:latin typeface="Cambria Math" panose="02040503050406030204" pitchFamily="18" charset="0"/>
                      </a:rPr>
                      <m:t>=1.0</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𝑟</m:t>
                        </m:r>
                      </m:e>
                    </m:d>
                  </m:oMath>
                </a14:m>
                <a:endParaRPr lang="en-US" i="1" dirty="0">
                  <a:latin typeface="Cambria Math" panose="02040503050406030204" pitchFamily="18" charset="0"/>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𝑟</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𝐶</m:t>
                        </m:r>
                      </m:e>
                    </m:d>
                  </m:oMath>
                </a14:m>
                <a:endParaRPr lang="en-US" dirty="0">
                  <a:latin typeface="Cambria Math" panose="02040503050406030204" pitchFamily="18" charset="0"/>
                  <a:ea typeface="ＭＳ Ｐゴシック" pitchFamily="34" charset="-128"/>
                </a:endParaRP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𝐸</m:t>
                        </m:r>
                      </m:e>
                    </m:d>
                    <m:r>
                      <a:rPr lang="en-US" i="1">
                        <a:latin typeface="Cambria Math" panose="02040503050406030204" pitchFamily="18" charset="0"/>
                      </a:rPr>
                      <m:t>=1.0</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𝑢</m:t>
                        </m:r>
                      </m:e>
                    </m:d>
                  </m:oMath>
                </a14:m>
                <a:endParaRPr lang="en-US" i="1" dirty="0">
                  <a:latin typeface="Cambria Math" panose="02040503050406030204" pitchFamily="18" charset="0"/>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𝑢</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𝐶</m:t>
                        </m:r>
                      </m:e>
                    </m:d>
                  </m:oMath>
                </a14:m>
                <a:endParaRPr lang="en-US" i="1" dirty="0">
                  <a:latin typeface="Cambria Math" panose="02040503050406030204" pitchFamily="18" charset="0"/>
                  <a:ea typeface="ＭＳ Ｐゴシック" pitchFamily="34" charset="-128"/>
                </a:endParaRPr>
              </a:p>
              <a:p>
                <a:r>
                  <a:rPr lang="en-US" dirty="0">
                    <a:ea typeface="ＭＳ Ｐゴシック" pitchFamily="34" charset="-128"/>
                  </a:rPr>
                  <a:t>Analytic solution: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e>
                    </m:d>
                    <m:r>
                      <a:rPr lang="en-US" i="1">
                        <a:latin typeface="Cambria Math" panose="02040503050406030204" pitchFamily="18" charset="0"/>
                      </a:rPr>
                      <m:t>=</m:t>
                    </m:r>
                    <m:r>
                      <a:rPr lang="en-US" b="0" i="1" smtClean="0">
                        <a:solidFill>
                          <a:schemeClr val="tx1"/>
                        </a:solidFill>
                        <a:latin typeface="Cambria Math" panose="02040503050406030204" pitchFamily="18" charset="0"/>
                      </a:rPr>
                      <m:t>9;</m:t>
                    </m:r>
                    <m:sSub>
                      <m:sSubPr>
                        <m:ctrlPr>
                          <a:rPr lang="en-US" i="1">
                            <a:latin typeface="Cambria Math" panose="02040503050406030204" pitchFamily="18" charset="0"/>
                          </a:rPr>
                        </m:ctrlPr>
                      </m:sSubPr>
                      <m:e>
                        <m:r>
                          <a:rPr lang="en-US" b="0" i="1" smtClean="0">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𝐵</m:t>
                        </m:r>
                      </m:e>
                    </m:d>
                    <m:r>
                      <a:rPr lang="en-US" i="1">
                        <a:latin typeface="Cambria Math" panose="02040503050406030204" pitchFamily="18" charset="0"/>
                      </a:rPr>
                      <m:t>=8;</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𝐸</m:t>
                        </m:r>
                      </m:e>
                    </m:d>
                    <m:r>
                      <a:rPr lang="en-US" i="1">
                        <a:latin typeface="Cambria Math" panose="02040503050406030204" pitchFamily="18" charset="0"/>
                      </a:rPr>
                      <m:t>=8</m:t>
                    </m:r>
                  </m:oMath>
                </a14:m>
                <a:endParaRPr lang="en-US" dirty="0">
                  <a:ea typeface="ＭＳ Ｐゴシック" pitchFamily="34" charset="-128"/>
                </a:endParaRPr>
              </a:p>
            </p:txBody>
          </p:sp>
        </mc:Choice>
        <mc:Fallback xmlns="">
          <p:sp>
            <p:nvSpPr>
              <p:cNvPr id="29" name="Content Placeholder 2">
                <a:extLst>
                  <a:ext uri="{FF2B5EF4-FFF2-40B4-BE49-F238E27FC236}">
                    <a16:creationId xmlns:a16="http://schemas.microsoft.com/office/drawing/2014/main" id="{DB8E6228-5688-4480-97E1-C354C40D1C22}"/>
                  </a:ext>
                </a:extLst>
              </p:cNvPr>
              <p:cNvSpPr>
                <a:spLocks noGrp="1" noRot="1" noChangeAspect="1" noMove="1" noResize="1" noEditPoints="1" noAdjustHandles="1" noChangeArrowheads="1" noChangeShapeType="1" noTextEdit="1"/>
              </p:cNvSpPr>
              <p:nvPr>
                <p:ph idx="1"/>
              </p:nvPr>
            </p:nvSpPr>
            <p:spPr>
              <a:xfrm>
                <a:off x="378069" y="2557965"/>
                <a:ext cx="8229600" cy="3595917"/>
              </a:xfrm>
              <a:blipFill>
                <a:blip r:embed="rId3"/>
                <a:stretch>
                  <a:fillRect l="-741" t="-8319"/>
                </a:stretch>
              </a:blipFill>
            </p:spPr>
            <p:txBody>
              <a:bodyPr/>
              <a:lstStyle/>
              <a:p>
                <a:r>
                  <a:rPr lang="en-SE">
                    <a:noFill/>
                  </a:rPr>
                  <a:t> </a:t>
                </a:r>
              </a:p>
            </p:txBody>
          </p:sp>
        </mc:Fallback>
      </mc:AlternateContent>
      <p:graphicFrame>
        <p:nvGraphicFramePr>
          <p:cNvPr id="13" name="Table 12">
            <a:extLst>
              <a:ext uri="{FF2B5EF4-FFF2-40B4-BE49-F238E27FC236}">
                <a16:creationId xmlns:a16="http://schemas.microsoft.com/office/drawing/2014/main" id="{192E11BD-864C-48CE-B35E-BA5123AA7C2F}"/>
              </a:ext>
            </a:extLst>
          </p:cNvPr>
          <p:cNvGraphicFramePr>
            <a:graphicFrameLocks noGrp="1"/>
          </p:cNvGraphicFramePr>
          <p:nvPr>
            <p:extLst>
              <p:ext uri="{D42A27DB-BD31-4B8C-83A1-F6EECF244321}">
                <p14:modId xmlns:p14="http://schemas.microsoft.com/office/powerpoint/2010/main" val="2897420833"/>
              </p:ext>
            </p:extLst>
          </p:nvPr>
        </p:nvGraphicFramePr>
        <p:xfrm>
          <a:off x="3962400" y="609600"/>
          <a:ext cx="2000250" cy="1907484"/>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635828">
                <a:tc>
                  <a:txBody>
                    <a:bodyPr/>
                    <a:lstStyle/>
                    <a:p>
                      <a:pPr algn="ct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bg2"/>
                          </a:solidFill>
                          <a:effectLst/>
                          <a:uLnTx/>
                          <a:uFillTx/>
                          <a:latin typeface="Calibri" pitchFamily="34" charset="0"/>
                          <a:ea typeface="+mn-ea"/>
                          <a:cs typeface="+mn-cs"/>
                        </a:rPr>
                        <a:t>A</a:t>
                      </a:r>
                      <a:endParaRPr lang="en-US" sz="21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63582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B</a:t>
                      </a: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C</a:t>
                      </a: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808080"/>
                          </a:solidFill>
                          <a:effectLst/>
                          <a:uLnTx/>
                          <a:uFillTx/>
                          <a:latin typeface="Calibri" pitchFamily="34" charset="0"/>
                          <a:ea typeface="+mn-ea"/>
                          <a:cs typeface="+mn-cs"/>
                        </a:rPr>
                        <a:t>D</a:t>
                      </a:r>
                      <a:endParaRPr kumimoji="0" lang="en-US" sz="2100" b="0" i="0" u="none" strike="noStrike" kern="1200" cap="none" spc="0" normalizeH="0" baseline="0" noProof="0" dirty="0">
                        <a:ln>
                          <a:noFill/>
                        </a:ln>
                        <a:solidFill>
                          <a:schemeClr val="tx1"/>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5828">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8080"/>
                          </a:solidFill>
                          <a:effectLst/>
                          <a:uLnTx/>
                          <a:uFillTx/>
                          <a:latin typeface="Calibri" pitchFamily="34" charset="0"/>
                          <a:ea typeface="+mn-ea"/>
                          <a:cs typeface="+mn-cs"/>
                        </a:rPr>
                        <a:t>E</a:t>
                      </a:r>
                      <a:endParaRPr kumimoji="0" lang="en-US" sz="2400" b="0" i="0" u="none" strike="noStrike" kern="1200" cap="none" spc="0" normalizeH="0" baseline="0" noProof="0" dirty="0">
                        <a:ln>
                          <a:noFill/>
                        </a:ln>
                        <a:solidFill>
                          <a:srgbClr val="808080"/>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14" name="Rectangle 13">
            <a:extLst>
              <a:ext uri="{FF2B5EF4-FFF2-40B4-BE49-F238E27FC236}">
                <a16:creationId xmlns:a16="http://schemas.microsoft.com/office/drawing/2014/main" id="{34D226AE-7A21-4F47-9797-D0FB85805CE3}"/>
              </a:ext>
            </a:extLst>
          </p:cNvPr>
          <p:cNvSpPr/>
          <p:nvPr/>
        </p:nvSpPr>
        <p:spPr>
          <a:xfrm>
            <a:off x="5404338" y="133276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15" name="Rectangle 14">
            <a:extLst>
              <a:ext uri="{FF2B5EF4-FFF2-40B4-BE49-F238E27FC236}">
                <a16:creationId xmlns:a16="http://schemas.microsoft.com/office/drawing/2014/main" id="{CC01A674-4FAC-4127-81FB-A4FF76DC0669}"/>
              </a:ext>
            </a:extLst>
          </p:cNvPr>
          <p:cNvSpPr/>
          <p:nvPr/>
        </p:nvSpPr>
        <p:spPr>
          <a:xfrm>
            <a:off x="4731726" y="70411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16" name="Isosceles Triangle 15">
            <a:extLst>
              <a:ext uri="{FF2B5EF4-FFF2-40B4-BE49-F238E27FC236}">
                <a16:creationId xmlns:a16="http://schemas.microsoft.com/office/drawing/2014/main" id="{3CC535DD-7F98-41CA-B24A-C760A5D582A3}"/>
              </a:ext>
            </a:extLst>
          </p:cNvPr>
          <p:cNvSpPr/>
          <p:nvPr/>
        </p:nvSpPr>
        <p:spPr>
          <a:xfrm rot="5400000">
            <a:off x="4475386" y="1491862"/>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17" name="Isosceles Triangle 16">
            <a:extLst>
              <a:ext uri="{FF2B5EF4-FFF2-40B4-BE49-F238E27FC236}">
                <a16:creationId xmlns:a16="http://schemas.microsoft.com/office/drawing/2014/main" id="{9CBAB83F-C820-4E6B-8F82-8B0EA74FEAA1}"/>
              </a:ext>
            </a:extLst>
          </p:cNvPr>
          <p:cNvSpPr/>
          <p:nvPr/>
        </p:nvSpPr>
        <p:spPr>
          <a:xfrm rot="5400000">
            <a:off x="5117224" y="1491863"/>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18" name="Isosceles Triangle 17">
            <a:extLst>
              <a:ext uri="{FF2B5EF4-FFF2-40B4-BE49-F238E27FC236}">
                <a16:creationId xmlns:a16="http://schemas.microsoft.com/office/drawing/2014/main" id="{DFA783DB-23DF-40A9-85E1-119355004126}"/>
              </a:ext>
            </a:extLst>
          </p:cNvPr>
          <p:cNvSpPr/>
          <p:nvPr/>
        </p:nvSpPr>
        <p:spPr>
          <a:xfrm>
            <a:off x="4883394" y="1890549"/>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5A4CF55-9AA6-402B-B4E3-FFF3DF1B58EB}"/>
                  </a:ext>
                </a:extLst>
              </p:cNvPr>
              <p:cNvSpPr txBox="1"/>
              <p:nvPr/>
            </p:nvSpPr>
            <p:spPr>
              <a:xfrm>
                <a:off x="5388463" y="1539118"/>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19" name="TextBox 18">
                <a:extLst>
                  <a:ext uri="{FF2B5EF4-FFF2-40B4-BE49-F238E27FC236}">
                    <a16:creationId xmlns:a16="http://schemas.microsoft.com/office/drawing/2014/main" id="{85A4CF55-9AA6-402B-B4E3-FFF3DF1B58EB}"/>
                  </a:ext>
                </a:extLst>
              </p:cNvPr>
              <p:cNvSpPr txBox="1">
                <a:spLocks noRot="1" noChangeAspect="1" noMove="1" noResize="1" noEditPoints="1" noAdjustHandles="1" noChangeArrowheads="1" noChangeShapeType="1" noTextEdit="1"/>
              </p:cNvSpPr>
              <p:nvPr/>
            </p:nvSpPr>
            <p:spPr>
              <a:xfrm>
                <a:off x="5388463" y="1539118"/>
                <a:ext cx="685800" cy="307777"/>
              </a:xfrm>
              <a:prstGeom prst="rect">
                <a:avLst/>
              </a:prstGeom>
              <a:blipFill>
                <a:blip r:embed="rId4"/>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06B9746-F4C7-4A7D-8738-A89267BC183A}"/>
                  </a:ext>
                </a:extLst>
              </p:cNvPr>
              <p:cNvSpPr txBox="1"/>
              <p:nvPr/>
            </p:nvSpPr>
            <p:spPr>
              <a:xfrm>
                <a:off x="4702663" y="926832"/>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22" name="TextBox 21">
                <a:extLst>
                  <a:ext uri="{FF2B5EF4-FFF2-40B4-BE49-F238E27FC236}">
                    <a16:creationId xmlns:a16="http://schemas.microsoft.com/office/drawing/2014/main" id="{406B9746-F4C7-4A7D-8738-A89267BC183A}"/>
                  </a:ext>
                </a:extLst>
              </p:cNvPr>
              <p:cNvSpPr txBox="1">
                <a:spLocks noRot="1" noChangeAspect="1" noMove="1" noResize="1" noEditPoints="1" noAdjustHandles="1" noChangeArrowheads="1" noChangeShapeType="1" noTextEdit="1"/>
              </p:cNvSpPr>
              <p:nvPr/>
            </p:nvSpPr>
            <p:spPr>
              <a:xfrm>
                <a:off x="4702663" y="926832"/>
                <a:ext cx="685800" cy="307777"/>
              </a:xfrm>
              <a:prstGeom prst="rect">
                <a:avLst/>
              </a:prstGeom>
              <a:blipFill>
                <a:blip r:embed="rId5"/>
                <a:stretch>
                  <a:fillRect/>
                </a:stretch>
              </a:blipFill>
            </p:spPr>
            <p:txBody>
              <a:bodyPr/>
              <a:lstStyle/>
              <a:p>
                <a:r>
                  <a:rPr lang="en-SE">
                    <a:noFill/>
                  </a:rPr>
                  <a:t> </a:t>
                </a:r>
              </a:p>
            </p:txBody>
          </p:sp>
        </mc:Fallback>
      </mc:AlternateContent>
      <p:pic>
        <p:nvPicPr>
          <p:cNvPr id="12" name="Picture 11">
            <a:extLst>
              <a:ext uri="{FF2B5EF4-FFF2-40B4-BE49-F238E27FC236}">
                <a16:creationId xmlns:a16="http://schemas.microsoft.com/office/drawing/2014/main" id="{81E19B15-D8BC-41E2-A0D1-4B763A1008A9}"/>
              </a:ext>
            </a:extLst>
          </p:cNvPr>
          <p:cNvPicPr>
            <a:picLocks noChangeAspect="1"/>
          </p:cNvPicPr>
          <p:nvPr/>
        </p:nvPicPr>
        <p:blipFill>
          <a:blip r:embed="rId6"/>
          <a:stretch>
            <a:fillRect/>
          </a:stretch>
        </p:blipFill>
        <p:spPr>
          <a:xfrm>
            <a:off x="6689982" y="590303"/>
            <a:ext cx="2317470" cy="1967663"/>
          </a:xfrm>
          <a:prstGeom prst="rect">
            <a:avLst/>
          </a:prstGeom>
        </p:spPr>
      </p:pic>
      <p:sp>
        <p:nvSpPr>
          <p:cNvPr id="3" name="TextBox 2">
            <a:extLst>
              <a:ext uri="{FF2B5EF4-FFF2-40B4-BE49-F238E27FC236}">
                <a16:creationId xmlns:a16="http://schemas.microsoft.com/office/drawing/2014/main" id="{38DC8A65-AD3A-4354-91C5-1FB37F105FB7}"/>
              </a:ext>
            </a:extLst>
          </p:cNvPr>
          <p:cNvSpPr txBox="1"/>
          <p:nvPr/>
        </p:nvSpPr>
        <p:spPr>
          <a:xfrm>
            <a:off x="7848600" y="853541"/>
            <a:ext cx="617477" cy="307777"/>
          </a:xfrm>
          <a:prstGeom prst="rect">
            <a:avLst/>
          </a:prstGeom>
          <a:noFill/>
        </p:spPr>
        <p:txBody>
          <a:bodyPr wrap="none" rtlCol="0">
            <a:spAutoFit/>
          </a:bodyPr>
          <a:lstStyle/>
          <a:p>
            <a:r>
              <a:rPr lang="en-US" sz="1400" dirty="0"/>
              <a:t>BF=1</a:t>
            </a:r>
            <a:endParaRPr lang="en-SE" sz="1400" dirty="0"/>
          </a:p>
        </p:txBody>
      </p:sp>
      <p:sp>
        <p:nvSpPr>
          <p:cNvPr id="20" name="TextBox 19">
            <a:extLst>
              <a:ext uri="{FF2B5EF4-FFF2-40B4-BE49-F238E27FC236}">
                <a16:creationId xmlns:a16="http://schemas.microsoft.com/office/drawing/2014/main" id="{70DD335A-E4D2-4A08-AEB3-DADD529444E7}"/>
              </a:ext>
            </a:extLst>
          </p:cNvPr>
          <p:cNvSpPr txBox="1"/>
          <p:nvPr/>
        </p:nvSpPr>
        <p:spPr>
          <a:xfrm>
            <a:off x="8087593" y="1340047"/>
            <a:ext cx="617477" cy="307777"/>
          </a:xfrm>
          <a:prstGeom prst="rect">
            <a:avLst/>
          </a:prstGeom>
          <a:noFill/>
        </p:spPr>
        <p:txBody>
          <a:bodyPr wrap="none" rtlCol="0">
            <a:spAutoFit/>
          </a:bodyPr>
          <a:lstStyle/>
          <a:p>
            <a:r>
              <a:rPr lang="en-US" sz="1400" dirty="0"/>
              <a:t>BF=1</a:t>
            </a:r>
            <a:endParaRPr lang="en-SE" sz="1400" dirty="0"/>
          </a:p>
        </p:txBody>
      </p:sp>
      <p:sp>
        <p:nvSpPr>
          <p:cNvPr id="21" name="Slide Number Placeholder 3">
            <a:extLst>
              <a:ext uri="{FF2B5EF4-FFF2-40B4-BE49-F238E27FC236}">
                <a16:creationId xmlns:a16="http://schemas.microsoft.com/office/drawing/2014/main" id="{C9B7E01B-D964-43A5-8CE3-92AEDD5E17DE}"/>
              </a:ext>
            </a:extLst>
          </p:cNvPr>
          <p:cNvSpPr>
            <a:spLocks noGrp="1"/>
          </p:cNvSpPr>
          <p:nvPr>
            <p:ph type="sldNum" sz="quarter" idx="12"/>
          </p:nvPr>
        </p:nvSpPr>
        <p:spPr>
          <a:xfrm>
            <a:off x="6934200" y="6530035"/>
            <a:ext cx="2133600" cy="244475"/>
          </a:xfrm>
        </p:spPr>
        <p:txBody>
          <a:bodyPr/>
          <a:lstStyle/>
          <a:p>
            <a:pPr>
              <a:defRPr/>
            </a:pPr>
            <a:fld id="{F57F456A-00AF-44E6-8D70-638C0D0130FF}" type="slidenum">
              <a:rPr lang="en-US" altLang="zh-CN" smtClean="0"/>
              <a:pPr>
                <a:defRPr/>
              </a:pPr>
              <a:t>45</a:t>
            </a:fld>
            <a:endParaRPr lang="en-US" altLang="zh-CN" dirty="0"/>
          </a:p>
        </p:txBody>
      </p:sp>
      <p:sp>
        <p:nvSpPr>
          <p:cNvPr id="23" name="TextBox 22">
            <a:extLst>
              <a:ext uri="{FF2B5EF4-FFF2-40B4-BE49-F238E27FC236}">
                <a16:creationId xmlns:a16="http://schemas.microsoft.com/office/drawing/2014/main" id="{CBFA3BC2-366E-4327-80FF-F2511AE9B130}"/>
              </a:ext>
            </a:extLst>
          </p:cNvPr>
          <p:cNvSpPr txBox="1"/>
          <p:nvPr/>
        </p:nvSpPr>
        <p:spPr>
          <a:xfrm>
            <a:off x="4130645" y="1607126"/>
            <a:ext cx="298480" cy="338554"/>
          </a:xfrm>
          <a:prstGeom prst="rect">
            <a:avLst/>
          </a:prstGeom>
          <a:noFill/>
        </p:spPr>
        <p:txBody>
          <a:bodyPr wrap="none" rtlCol="0">
            <a:spAutoFit/>
          </a:bodyPr>
          <a:lstStyle/>
          <a:p>
            <a:r>
              <a:rPr lang="en-US" sz="1600" dirty="0"/>
              <a:t>8</a:t>
            </a:r>
            <a:endParaRPr lang="en-SE" sz="1600" dirty="0"/>
          </a:p>
        </p:txBody>
      </p:sp>
      <p:sp>
        <p:nvSpPr>
          <p:cNvPr id="24" name="TextBox 23">
            <a:extLst>
              <a:ext uri="{FF2B5EF4-FFF2-40B4-BE49-F238E27FC236}">
                <a16:creationId xmlns:a16="http://schemas.microsoft.com/office/drawing/2014/main" id="{76664331-4947-41FD-B3A8-532D158DDEA4}"/>
              </a:ext>
            </a:extLst>
          </p:cNvPr>
          <p:cNvSpPr txBox="1"/>
          <p:nvPr/>
        </p:nvSpPr>
        <p:spPr>
          <a:xfrm>
            <a:off x="4816445" y="2244088"/>
            <a:ext cx="298480" cy="338554"/>
          </a:xfrm>
          <a:prstGeom prst="rect">
            <a:avLst/>
          </a:prstGeom>
          <a:noFill/>
        </p:spPr>
        <p:txBody>
          <a:bodyPr wrap="none" rtlCol="0">
            <a:spAutoFit/>
          </a:bodyPr>
          <a:lstStyle/>
          <a:p>
            <a:r>
              <a:rPr lang="en-US" sz="1600" dirty="0"/>
              <a:t>8</a:t>
            </a:r>
            <a:endParaRPr lang="en-SE" sz="1600" dirty="0"/>
          </a:p>
        </p:txBody>
      </p:sp>
      <p:sp>
        <p:nvSpPr>
          <p:cNvPr id="25" name="TextBox 24">
            <a:extLst>
              <a:ext uri="{FF2B5EF4-FFF2-40B4-BE49-F238E27FC236}">
                <a16:creationId xmlns:a16="http://schemas.microsoft.com/office/drawing/2014/main" id="{3220A743-1802-4440-850E-3828B7A8817B}"/>
              </a:ext>
            </a:extLst>
          </p:cNvPr>
          <p:cNvSpPr txBox="1"/>
          <p:nvPr/>
        </p:nvSpPr>
        <p:spPr>
          <a:xfrm>
            <a:off x="4810125" y="1600200"/>
            <a:ext cx="413013" cy="338554"/>
          </a:xfrm>
          <a:prstGeom prst="rect">
            <a:avLst/>
          </a:prstGeom>
          <a:noFill/>
        </p:spPr>
        <p:txBody>
          <a:bodyPr wrap="square" rtlCol="0">
            <a:spAutoFit/>
          </a:bodyPr>
          <a:lstStyle/>
          <a:p>
            <a:r>
              <a:rPr lang="en-US" sz="1600" dirty="0"/>
              <a:t>9</a:t>
            </a:r>
            <a:endParaRPr lang="en-SE" sz="1600" dirty="0"/>
          </a:p>
        </p:txBody>
      </p:sp>
      <p:graphicFrame>
        <p:nvGraphicFramePr>
          <p:cNvPr id="26" name="Table 25">
            <a:extLst>
              <a:ext uri="{FF2B5EF4-FFF2-40B4-BE49-F238E27FC236}">
                <a16:creationId xmlns:a16="http://schemas.microsoft.com/office/drawing/2014/main" id="{63CE8227-94DA-4E9F-916F-FDED11C8A2C5}"/>
              </a:ext>
            </a:extLst>
          </p:cNvPr>
          <p:cNvGraphicFramePr>
            <a:graphicFrameLocks noGrp="1"/>
          </p:cNvGraphicFramePr>
          <p:nvPr>
            <p:extLst>
              <p:ext uri="{D42A27DB-BD31-4B8C-83A1-F6EECF244321}">
                <p14:modId xmlns:p14="http://schemas.microsoft.com/office/powerpoint/2010/main" val="1221861006"/>
              </p:ext>
            </p:extLst>
          </p:nvPr>
        </p:nvGraphicFramePr>
        <p:xfrm>
          <a:off x="685800" y="609600"/>
          <a:ext cx="2000250" cy="1907484"/>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635828">
                <a:tc>
                  <a:txBody>
                    <a:bodyPr/>
                    <a:lstStyle/>
                    <a:p>
                      <a:pPr algn="ct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bg2"/>
                          </a:solidFill>
                          <a:effectLst/>
                          <a:uLnTx/>
                          <a:uFillTx/>
                          <a:latin typeface="Calibri" pitchFamily="34" charset="0"/>
                          <a:ea typeface="+mn-ea"/>
                          <a:cs typeface="+mn-cs"/>
                        </a:rPr>
                        <a:t>A</a:t>
                      </a:r>
                      <a:endParaRPr lang="en-US" sz="21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63582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B</a:t>
                      </a: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C</a:t>
                      </a: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808080"/>
                          </a:solidFill>
                          <a:effectLst/>
                          <a:uLnTx/>
                          <a:uFillTx/>
                          <a:latin typeface="Calibri" pitchFamily="34" charset="0"/>
                          <a:ea typeface="+mn-ea"/>
                          <a:cs typeface="+mn-cs"/>
                        </a:rPr>
                        <a:t>D</a:t>
                      </a:r>
                      <a:endParaRPr kumimoji="0" lang="en-US" sz="2100" b="0" i="0" u="none" strike="noStrike" kern="1200" cap="none" spc="0" normalizeH="0" baseline="0" noProof="0" dirty="0">
                        <a:ln>
                          <a:noFill/>
                        </a:ln>
                        <a:solidFill>
                          <a:schemeClr val="tx1"/>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5828">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8080"/>
                          </a:solidFill>
                          <a:effectLst/>
                          <a:uLnTx/>
                          <a:uFillTx/>
                          <a:latin typeface="Calibri" pitchFamily="34" charset="0"/>
                          <a:ea typeface="+mn-ea"/>
                          <a:cs typeface="+mn-cs"/>
                        </a:rPr>
                        <a:t>E</a:t>
                      </a:r>
                      <a:endParaRPr kumimoji="0" lang="en-US" sz="2400" b="0" i="0" u="none" strike="noStrike" kern="1200" cap="none" spc="0" normalizeH="0" baseline="0" noProof="0" dirty="0">
                        <a:ln>
                          <a:noFill/>
                        </a:ln>
                        <a:solidFill>
                          <a:srgbClr val="808080"/>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27" name="Rectangle 26">
            <a:extLst>
              <a:ext uri="{FF2B5EF4-FFF2-40B4-BE49-F238E27FC236}">
                <a16:creationId xmlns:a16="http://schemas.microsoft.com/office/drawing/2014/main" id="{42BDD535-02D3-4AE7-8AB5-FC3843EA6494}"/>
              </a:ext>
            </a:extLst>
          </p:cNvPr>
          <p:cNvSpPr/>
          <p:nvPr/>
        </p:nvSpPr>
        <p:spPr>
          <a:xfrm>
            <a:off x="2127738" y="133276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28" name="Rectangle 27">
            <a:extLst>
              <a:ext uri="{FF2B5EF4-FFF2-40B4-BE49-F238E27FC236}">
                <a16:creationId xmlns:a16="http://schemas.microsoft.com/office/drawing/2014/main" id="{ABA865F9-FB32-4D41-95C2-19684DB8E456}"/>
              </a:ext>
            </a:extLst>
          </p:cNvPr>
          <p:cNvSpPr/>
          <p:nvPr/>
        </p:nvSpPr>
        <p:spPr>
          <a:xfrm>
            <a:off x="1455126" y="70411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30" name="Isosceles Triangle 29">
            <a:extLst>
              <a:ext uri="{FF2B5EF4-FFF2-40B4-BE49-F238E27FC236}">
                <a16:creationId xmlns:a16="http://schemas.microsoft.com/office/drawing/2014/main" id="{CA3CC47E-BAD8-44ED-825B-B4ABA10691B8}"/>
              </a:ext>
            </a:extLst>
          </p:cNvPr>
          <p:cNvSpPr/>
          <p:nvPr/>
        </p:nvSpPr>
        <p:spPr>
          <a:xfrm rot="5400000">
            <a:off x="1198786" y="1491862"/>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31" name="Isosceles Triangle 30">
            <a:extLst>
              <a:ext uri="{FF2B5EF4-FFF2-40B4-BE49-F238E27FC236}">
                <a16:creationId xmlns:a16="http://schemas.microsoft.com/office/drawing/2014/main" id="{9759ABB5-66CD-497A-986D-024F458D58B8}"/>
              </a:ext>
            </a:extLst>
          </p:cNvPr>
          <p:cNvSpPr/>
          <p:nvPr/>
        </p:nvSpPr>
        <p:spPr>
          <a:xfrm rot="5400000">
            <a:off x="1840624" y="1491863"/>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32" name="Isosceles Triangle 31">
            <a:extLst>
              <a:ext uri="{FF2B5EF4-FFF2-40B4-BE49-F238E27FC236}">
                <a16:creationId xmlns:a16="http://schemas.microsoft.com/office/drawing/2014/main" id="{D0445DFC-5E47-4DC3-9E9B-FADE056BE477}"/>
              </a:ext>
            </a:extLst>
          </p:cNvPr>
          <p:cNvSpPr/>
          <p:nvPr/>
        </p:nvSpPr>
        <p:spPr>
          <a:xfrm>
            <a:off x="1606794" y="1890549"/>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C72A99B8-DCCA-40A0-B421-94DE6F630C46}"/>
                  </a:ext>
                </a:extLst>
              </p:cNvPr>
              <p:cNvSpPr txBox="1"/>
              <p:nvPr/>
            </p:nvSpPr>
            <p:spPr>
              <a:xfrm>
                <a:off x="2111863" y="1539118"/>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33" name="TextBox 32">
                <a:extLst>
                  <a:ext uri="{FF2B5EF4-FFF2-40B4-BE49-F238E27FC236}">
                    <a16:creationId xmlns:a16="http://schemas.microsoft.com/office/drawing/2014/main" id="{C72A99B8-DCCA-40A0-B421-94DE6F630C46}"/>
                  </a:ext>
                </a:extLst>
              </p:cNvPr>
              <p:cNvSpPr txBox="1">
                <a:spLocks noRot="1" noChangeAspect="1" noMove="1" noResize="1" noEditPoints="1" noAdjustHandles="1" noChangeArrowheads="1" noChangeShapeType="1" noTextEdit="1"/>
              </p:cNvSpPr>
              <p:nvPr/>
            </p:nvSpPr>
            <p:spPr>
              <a:xfrm>
                <a:off x="2111863" y="1539118"/>
                <a:ext cx="685800" cy="307777"/>
              </a:xfrm>
              <a:prstGeom prst="rect">
                <a:avLst/>
              </a:prstGeom>
              <a:blipFill>
                <a:blip r:embed="rId7"/>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C08EBB4C-5E48-4536-AED6-85BA9CE9F140}"/>
                  </a:ext>
                </a:extLst>
              </p:cNvPr>
              <p:cNvSpPr txBox="1"/>
              <p:nvPr/>
            </p:nvSpPr>
            <p:spPr>
              <a:xfrm>
                <a:off x="1426063" y="926832"/>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34" name="TextBox 33">
                <a:extLst>
                  <a:ext uri="{FF2B5EF4-FFF2-40B4-BE49-F238E27FC236}">
                    <a16:creationId xmlns:a16="http://schemas.microsoft.com/office/drawing/2014/main" id="{C08EBB4C-5E48-4536-AED6-85BA9CE9F140}"/>
                  </a:ext>
                </a:extLst>
              </p:cNvPr>
              <p:cNvSpPr txBox="1">
                <a:spLocks noRot="1" noChangeAspect="1" noMove="1" noResize="1" noEditPoints="1" noAdjustHandles="1" noChangeArrowheads="1" noChangeShapeType="1" noTextEdit="1"/>
              </p:cNvSpPr>
              <p:nvPr/>
            </p:nvSpPr>
            <p:spPr>
              <a:xfrm>
                <a:off x="1426063" y="926832"/>
                <a:ext cx="685800" cy="307777"/>
              </a:xfrm>
              <a:prstGeom prst="rect">
                <a:avLst/>
              </a:prstGeom>
              <a:blipFill>
                <a:blip r:embed="rId8"/>
                <a:stretch>
                  <a:fillRect/>
                </a:stretch>
              </a:blipFill>
            </p:spPr>
            <p:txBody>
              <a:bodyPr/>
              <a:lstStyle/>
              <a:p>
                <a:r>
                  <a:rPr lang="en-SE">
                    <a:noFill/>
                  </a:rPr>
                  <a:t> </a:t>
                </a:r>
              </a:p>
            </p:txBody>
          </p:sp>
        </mc:Fallback>
      </mc:AlternateContent>
      <p:sp>
        <p:nvSpPr>
          <p:cNvPr id="35" name="TextBox 34">
            <a:extLst>
              <a:ext uri="{FF2B5EF4-FFF2-40B4-BE49-F238E27FC236}">
                <a16:creationId xmlns:a16="http://schemas.microsoft.com/office/drawing/2014/main" id="{50F22397-CE80-4645-AAD5-982993515ED8}"/>
              </a:ext>
            </a:extLst>
          </p:cNvPr>
          <p:cNvSpPr txBox="1"/>
          <p:nvPr/>
        </p:nvSpPr>
        <p:spPr>
          <a:xfrm>
            <a:off x="734401" y="1605282"/>
            <a:ext cx="481222" cy="338554"/>
          </a:xfrm>
          <a:prstGeom prst="rect">
            <a:avLst/>
          </a:prstGeom>
          <a:noFill/>
        </p:spPr>
        <p:txBody>
          <a:bodyPr wrap="none" rtlCol="0">
            <a:spAutoFit/>
          </a:bodyPr>
          <a:lstStyle/>
          <a:p>
            <a:r>
              <a:rPr lang="en-US" sz="1600" dirty="0">
                <a:solidFill>
                  <a:schemeClr val="bg1">
                    <a:lumMod val="75000"/>
                  </a:schemeClr>
                </a:solidFill>
              </a:rPr>
              <a:t>-10</a:t>
            </a:r>
            <a:endParaRPr lang="en-SE" sz="1600" dirty="0">
              <a:solidFill>
                <a:schemeClr val="bg1">
                  <a:lumMod val="75000"/>
                </a:schemeClr>
              </a:solidFill>
            </a:endParaRPr>
          </a:p>
        </p:txBody>
      </p:sp>
      <p:sp>
        <p:nvSpPr>
          <p:cNvPr id="36" name="TextBox 35">
            <a:extLst>
              <a:ext uri="{FF2B5EF4-FFF2-40B4-BE49-F238E27FC236}">
                <a16:creationId xmlns:a16="http://schemas.microsoft.com/office/drawing/2014/main" id="{531B5DFA-349B-43B2-A449-5E4C46C31567}"/>
              </a:ext>
            </a:extLst>
          </p:cNvPr>
          <p:cNvSpPr txBox="1"/>
          <p:nvPr/>
        </p:nvSpPr>
        <p:spPr>
          <a:xfrm>
            <a:off x="1431104" y="2242244"/>
            <a:ext cx="481222" cy="338554"/>
          </a:xfrm>
          <a:prstGeom prst="rect">
            <a:avLst/>
          </a:prstGeom>
          <a:noFill/>
        </p:spPr>
        <p:txBody>
          <a:bodyPr wrap="none" rtlCol="0">
            <a:spAutoFit/>
          </a:bodyPr>
          <a:lstStyle/>
          <a:p>
            <a:r>
              <a:rPr lang="en-US" sz="1600" dirty="0">
                <a:solidFill>
                  <a:schemeClr val="bg1">
                    <a:lumMod val="75000"/>
                  </a:schemeClr>
                </a:solidFill>
              </a:rPr>
              <a:t>-10</a:t>
            </a:r>
            <a:endParaRPr lang="en-SE" sz="1600" dirty="0">
              <a:solidFill>
                <a:schemeClr val="bg1">
                  <a:lumMod val="75000"/>
                </a:schemeClr>
              </a:solidFill>
            </a:endParaRPr>
          </a:p>
        </p:txBody>
      </p:sp>
      <p:sp>
        <p:nvSpPr>
          <p:cNvPr id="37" name="TextBox 36">
            <a:extLst>
              <a:ext uri="{FF2B5EF4-FFF2-40B4-BE49-F238E27FC236}">
                <a16:creationId xmlns:a16="http://schemas.microsoft.com/office/drawing/2014/main" id="{2302C353-8576-46DA-8F22-A824440DBA39}"/>
              </a:ext>
            </a:extLst>
          </p:cNvPr>
          <p:cNvSpPr txBox="1"/>
          <p:nvPr/>
        </p:nvSpPr>
        <p:spPr>
          <a:xfrm>
            <a:off x="1469625" y="1608313"/>
            <a:ext cx="367408" cy="338554"/>
          </a:xfrm>
          <a:prstGeom prst="rect">
            <a:avLst/>
          </a:prstGeom>
          <a:noFill/>
        </p:spPr>
        <p:txBody>
          <a:bodyPr wrap="none" rtlCol="0">
            <a:spAutoFit/>
          </a:bodyPr>
          <a:lstStyle/>
          <a:p>
            <a:r>
              <a:rPr lang="en-US" sz="1600" dirty="0">
                <a:solidFill>
                  <a:schemeClr val="bg1">
                    <a:lumMod val="75000"/>
                  </a:schemeClr>
                </a:solidFill>
              </a:rPr>
              <a:t>-6</a:t>
            </a:r>
            <a:endParaRPr lang="en-SE" sz="1600" dirty="0">
              <a:solidFill>
                <a:schemeClr val="bg1">
                  <a:lumMod val="75000"/>
                </a:schemeClr>
              </a:solidFill>
            </a:endParaRPr>
          </a:p>
        </p:txBody>
      </p:sp>
      <p:sp>
        <p:nvSpPr>
          <p:cNvPr id="38" name="Arrow: Right 37">
            <a:extLst>
              <a:ext uri="{FF2B5EF4-FFF2-40B4-BE49-F238E27FC236}">
                <a16:creationId xmlns:a16="http://schemas.microsoft.com/office/drawing/2014/main" id="{50559C65-9968-41F9-8EDF-31BF169DF76C}"/>
              </a:ext>
            </a:extLst>
          </p:cNvPr>
          <p:cNvSpPr/>
          <p:nvPr/>
        </p:nvSpPr>
        <p:spPr bwMode="auto">
          <a:xfrm>
            <a:off x="2845920" y="1319051"/>
            <a:ext cx="978408" cy="484632"/>
          </a:xfrm>
          <a:prstGeom prst="rightArrow">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dirty="0">
              <a:ln>
                <a:noFill/>
              </a:ln>
              <a:solidFill>
                <a:schemeClr val="tx1"/>
              </a:solidFill>
              <a:effectLst/>
              <a:latin typeface="Arial" charset="0"/>
            </a:endParaRPr>
          </a:p>
        </p:txBody>
      </p:sp>
      <p:sp>
        <p:nvSpPr>
          <p:cNvPr id="39" name="Rectangle 38">
            <a:extLst>
              <a:ext uri="{FF2B5EF4-FFF2-40B4-BE49-F238E27FC236}">
                <a16:creationId xmlns:a16="http://schemas.microsoft.com/office/drawing/2014/main" id="{03A2FCF7-5A3A-44FE-A4AA-70EAA254554E}"/>
              </a:ext>
            </a:extLst>
          </p:cNvPr>
          <p:cNvSpPr/>
          <p:nvPr/>
        </p:nvSpPr>
        <p:spPr>
          <a:xfrm>
            <a:off x="2787045" y="807431"/>
            <a:ext cx="800219" cy="646331"/>
          </a:xfrm>
          <a:prstGeom prst="rect">
            <a:avLst/>
          </a:prstGeom>
        </p:spPr>
        <p:txBody>
          <a:bodyPr wrap="none">
            <a:spAutoFit/>
          </a:bodyPr>
          <a:lstStyle/>
          <a:p>
            <a:r>
              <a:rPr lang="en-US" dirty="0"/>
              <a:t>Policy</a:t>
            </a:r>
          </a:p>
          <a:p>
            <a:r>
              <a:rPr lang="en-US" dirty="0"/>
              <a:t>Eval</a:t>
            </a:r>
            <a:endParaRPr lang="en-SE" dirty="0"/>
          </a:p>
        </p:txBody>
      </p:sp>
      <mc:AlternateContent xmlns:mc="http://schemas.openxmlformats.org/markup-compatibility/2006" xmlns:a14="http://schemas.microsoft.com/office/drawing/2010/main">
        <mc:Choice Requires="a14">
          <p:graphicFrame>
            <p:nvGraphicFramePr>
              <p:cNvPr id="40" name="Table 39">
                <a:extLst>
                  <a:ext uri="{FF2B5EF4-FFF2-40B4-BE49-F238E27FC236}">
                    <a16:creationId xmlns:a16="http://schemas.microsoft.com/office/drawing/2014/main" id="{8BF01B5C-2622-4ED7-A6F9-8383FC9E17DE}"/>
                  </a:ext>
                </a:extLst>
              </p:cNvPr>
              <p:cNvGraphicFramePr>
                <a:graphicFrameLocks noGrp="1"/>
              </p:cNvGraphicFramePr>
              <p:nvPr>
                <p:extLst>
                  <p:ext uri="{D42A27DB-BD31-4B8C-83A1-F6EECF244321}">
                    <p14:modId xmlns:p14="http://schemas.microsoft.com/office/powerpoint/2010/main" val="4201461468"/>
                  </p:ext>
                </p:extLst>
              </p:nvPr>
            </p:nvGraphicFramePr>
            <p:xfrm>
              <a:off x="6553200" y="5410200"/>
              <a:ext cx="2505482" cy="1097280"/>
            </p:xfrm>
            <a:graphic>
              <a:graphicData uri="http://schemas.openxmlformats.org/drawingml/2006/table">
                <a:tbl>
                  <a:tblPr firstRow="1" firstCol="1" bandRow="1">
                    <a:tableStyleId>{5C22544A-7EE6-4342-B048-85BDC9FD1C3A}</a:tableStyleId>
                  </a:tblPr>
                  <a:tblGrid>
                    <a:gridCol w="567204">
                      <a:extLst>
                        <a:ext uri="{9D8B030D-6E8A-4147-A177-3AD203B41FA5}">
                          <a16:colId xmlns:a16="http://schemas.microsoft.com/office/drawing/2014/main" val="248747933"/>
                        </a:ext>
                      </a:extLst>
                    </a:gridCol>
                    <a:gridCol w="736846">
                      <a:extLst>
                        <a:ext uri="{9D8B030D-6E8A-4147-A177-3AD203B41FA5}">
                          <a16:colId xmlns:a16="http://schemas.microsoft.com/office/drawing/2014/main" val="2368639568"/>
                        </a:ext>
                      </a:extLst>
                    </a:gridCol>
                    <a:gridCol w="564491">
                      <a:extLst>
                        <a:ext uri="{9D8B030D-6E8A-4147-A177-3AD203B41FA5}">
                          <a16:colId xmlns:a16="http://schemas.microsoft.com/office/drawing/2014/main" val="2363104961"/>
                        </a:ext>
                      </a:extLst>
                    </a:gridCol>
                    <a:gridCol w="636941">
                      <a:extLst>
                        <a:ext uri="{9D8B030D-6E8A-4147-A177-3AD203B41FA5}">
                          <a16:colId xmlns:a16="http://schemas.microsoft.com/office/drawing/2014/main" val="1967822093"/>
                        </a:ext>
                      </a:extLst>
                    </a:gridCol>
                  </a:tblGrid>
                  <a:tr h="0">
                    <a:tc>
                      <a:txBody>
                        <a:bodyPr/>
                        <a:lstStyle/>
                        <a:p>
                          <a:pPr>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effectLst/>
                                        <a:latin typeface="Cambria Math" panose="02040503050406030204" pitchFamily="18" charset="0"/>
                                      </a:rPr>
                                    </m:ctrlPr>
                                  </m:sSubPr>
                                  <m:e>
                                    <m:r>
                                      <a:rPr lang="en-US" sz="1600" b="0" smtClean="0">
                                        <a:solidFill>
                                          <a:schemeClr val="tx1"/>
                                        </a:solidFill>
                                        <a:effectLst/>
                                        <a:latin typeface="Cambria Math" panose="02040503050406030204" pitchFamily="18" charset="0"/>
                                      </a:rPr>
                                      <m:t>𝑉</m:t>
                                    </m:r>
                                  </m:e>
                                  <m:sub>
                                    <m:r>
                                      <a:rPr lang="en-US" sz="1600" b="0" smtClean="0">
                                        <a:solidFill>
                                          <a:schemeClr val="tx1"/>
                                        </a:solidFill>
                                        <a:effectLst/>
                                        <a:latin typeface="Cambria Math" panose="02040503050406030204" pitchFamily="18" charset="0"/>
                                      </a:rPr>
                                      <m:t>𝜋</m:t>
                                    </m:r>
                                  </m:sub>
                                </m:sSub>
                                <m:d>
                                  <m:dPr>
                                    <m:ctrlPr>
                                      <a:rPr lang="en-SE" sz="1600" b="0" i="1">
                                        <a:solidFill>
                                          <a:schemeClr val="tx1"/>
                                        </a:solidFill>
                                        <a:effectLst/>
                                        <a:latin typeface="Cambria Math" panose="02040503050406030204" pitchFamily="18" charset="0"/>
                                      </a:rPr>
                                    </m:ctrlPr>
                                  </m:dPr>
                                  <m:e>
                                    <m:r>
                                      <a:rPr lang="en-US" sz="1600" b="0" smtClean="0">
                                        <a:solidFill>
                                          <a:schemeClr val="tx1"/>
                                        </a:solidFill>
                                        <a:effectLst/>
                                        <a:latin typeface="Cambria Math" panose="02040503050406030204" pitchFamily="18" charset="0"/>
                                      </a:rPr>
                                      <m:t>𝐵</m:t>
                                    </m:r>
                                  </m:e>
                                </m:d>
                              </m:oMath>
                            </m:oMathPara>
                          </a14:m>
                          <a:endParaRPr lang="en-SE" sz="2800" b="0" dirty="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effectLst/>
                                        <a:latin typeface="Cambria Math" panose="02040503050406030204" pitchFamily="18" charset="0"/>
                                      </a:rPr>
                                    </m:ctrlPr>
                                  </m:sSubPr>
                                  <m:e>
                                    <m:r>
                                      <a:rPr lang="en-US" sz="1600" b="0" smtClean="0">
                                        <a:solidFill>
                                          <a:schemeClr val="tx1"/>
                                        </a:solidFill>
                                        <a:effectLst/>
                                        <a:latin typeface="Cambria Math" panose="02040503050406030204" pitchFamily="18" charset="0"/>
                                      </a:rPr>
                                      <m:t>𝑉</m:t>
                                    </m:r>
                                  </m:e>
                                  <m:sub>
                                    <m:r>
                                      <a:rPr lang="en-US" sz="1600" b="0" smtClean="0">
                                        <a:solidFill>
                                          <a:schemeClr val="tx1"/>
                                        </a:solidFill>
                                        <a:effectLst/>
                                        <a:latin typeface="Cambria Math" panose="02040503050406030204" pitchFamily="18" charset="0"/>
                                      </a:rPr>
                                      <m:t>𝜋</m:t>
                                    </m:r>
                                  </m:sub>
                                </m:sSub>
                                <m:d>
                                  <m:dPr>
                                    <m:ctrlPr>
                                      <a:rPr lang="en-SE" sz="1600" b="0" i="1">
                                        <a:solidFill>
                                          <a:schemeClr val="tx1"/>
                                        </a:solidFill>
                                        <a:effectLst/>
                                        <a:latin typeface="Cambria Math" panose="02040503050406030204" pitchFamily="18" charset="0"/>
                                      </a:rPr>
                                    </m:ctrlPr>
                                  </m:dPr>
                                  <m:e>
                                    <m:r>
                                      <a:rPr lang="en-US" sz="1600" b="0" smtClean="0">
                                        <a:solidFill>
                                          <a:schemeClr val="tx1"/>
                                        </a:solidFill>
                                        <a:effectLst/>
                                        <a:latin typeface="Cambria Math" panose="02040503050406030204" pitchFamily="18" charset="0"/>
                                      </a:rPr>
                                      <m:t>𝐶</m:t>
                                    </m:r>
                                  </m:e>
                                </m:d>
                              </m:oMath>
                            </m:oMathPara>
                          </a14:m>
                          <a:endParaRPr lang="en-SE" sz="2800" b="0" dirty="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effectLst/>
                                        <a:latin typeface="Cambria Math" panose="02040503050406030204" pitchFamily="18" charset="0"/>
                                      </a:rPr>
                                    </m:ctrlPr>
                                  </m:sSubPr>
                                  <m:e>
                                    <m:r>
                                      <a:rPr lang="en-US" sz="1600" b="0" smtClean="0">
                                        <a:solidFill>
                                          <a:schemeClr val="tx1"/>
                                        </a:solidFill>
                                        <a:effectLst/>
                                        <a:latin typeface="Cambria Math" panose="02040503050406030204" pitchFamily="18" charset="0"/>
                                      </a:rPr>
                                      <m:t>𝑉</m:t>
                                    </m:r>
                                  </m:e>
                                  <m:sub>
                                    <m:r>
                                      <a:rPr lang="en-US" sz="1600" b="0" smtClean="0">
                                        <a:solidFill>
                                          <a:schemeClr val="tx1"/>
                                        </a:solidFill>
                                        <a:effectLst/>
                                        <a:latin typeface="Cambria Math" panose="02040503050406030204" pitchFamily="18" charset="0"/>
                                      </a:rPr>
                                      <m:t>𝜋</m:t>
                                    </m:r>
                                  </m:sub>
                                </m:sSub>
                                <m:d>
                                  <m:dPr>
                                    <m:ctrlPr>
                                      <a:rPr lang="en-SE" sz="1600" b="0" i="1">
                                        <a:solidFill>
                                          <a:schemeClr val="tx1"/>
                                        </a:solidFill>
                                        <a:effectLst/>
                                        <a:latin typeface="Cambria Math" panose="02040503050406030204" pitchFamily="18" charset="0"/>
                                      </a:rPr>
                                    </m:ctrlPr>
                                  </m:dPr>
                                  <m:e>
                                    <m:r>
                                      <a:rPr lang="en-US" sz="1600" b="0" i="1" smtClean="0">
                                        <a:solidFill>
                                          <a:schemeClr val="tx1"/>
                                        </a:solidFill>
                                        <a:effectLst/>
                                        <a:latin typeface="Cambria Math" panose="02040503050406030204" pitchFamily="18" charset="0"/>
                                      </a:rPr>
                                      <m:t>𝐸</m:t>
                                    </m:r>
                                  </m:e>
                                </m:d>
                              </m:oMath>
                            </m:oMathPara>
                          </a14:m>
                          <a:endParaRPr lang="en-SE" sz="2800" b="0" dirty="0">
                            <a:solidFill>
                              <a:schemeClr val="tx1"/>
                            </a:solidFill>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333860349"/>
                      </a:ext>
                    </a:extLst>
                  </a:tr>
                  <a:tr h="0">
                    <a:tc>
                      <a:txBody>
                        <a:bodyPr/>
                        <a:lstStyle/>
                        <a:p>
                          <a:pPr>
                            <a:lnSpc>
                              <a:spcPct val="150000"/>
                            </a:lnSpc>
                          </a:pPr>
                          <a:r>
                            <a:rPr lang="en-US" sz="1600" b="0" dirty="0">
                              <a:solidFill>
                                <a:schemeClr val="tx1"/>
                              </a:solidFill>
                              <a:effectLst/>
                            </a:rPr>
                            <a:t>Iter1</a:t>
                          </a:r>
                          <a:endParaRPr lang="en-SE" sz="2800" b="0" dirty="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r>
                                  <a:rPr lang="en-US" sz="1600" b="0" smtClean="0">
                                    <a:solidFill>
                                      <a:srgbClr val="C00000"/>
                                    </a:solidFill>
                                    <a:effectLst/>
                                    <a:latin typeface="Cambria Math" panose="02040503050406030204" pitchFamily="18" charset="0"/>
                                  </a:rPr>
                                  <m:t>−</m:t>
                                </m:r>
                                <m:r>
                                  <a:rPr lang="en-US" sz="1600" b="0" i="0" smtClean="0">
                                    <a:solidFill>
                                      <a:srgbClr val="C00000"/>
                                    </a:solidFill>
                                    <a:effectLst/>
                                    <a:latin typeface="Cambria Math" panose="02040503050406030204" pitchFamily="18" charset="0"/>
                                  </a:rPr>
                                  <m:t>6</m:t>
                                </m:r>
                              </m:oMath>
                            </m:oMathPara>
                          </a14:m>
                          <a:endParaRPr lang="en-SE" sz="2800" b="0" dirty="0">
                            <a:solidFill>
                              <a:srgbClr val="C00000"/>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r>
                                  <a:rPr lang="en-US" sz="1600" b="0" i="0" smtClean="0">
                                    <a:solidFill>
                                      <a:srgbClr val="C00000"/>
                                    </a:solidFill>
                                    <a:effectLst/>
                                    <a:latin typeface="Cambria Math" panose="02040503050406030204" pitchFamily="18" charset="0"/>
                                  </a:rPr>
                                  <m:t>−10</m:t>
                                </m:r>
                              </m:oMath>
                            </m:oMathPara>
                          </a14:m>
                          <a:endParaRPr lang="en-SE" sz="2800" b="0" dirty="0">
                            <a:solidFill>
                              <a:srgbClr val="C00000"/>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r>
                                  <a:rPr lang="en-US" sz="1600" b="0" smtClean="0">
                                    <a:solidFill>
                                      <a:srgbClr val="C00000"/>
                                    </a:solidFill>
                                    <a:effectLst/>
                                    <a:latin typeface="Cambria Math" panose="02040503050406030204" pitchFamily="18" charset="0"/>
                                  </a:rPr>
                                  <m:t>−</m:t>
                                </m:r>
                                <m:r>
                                  <a:rPr lang="en-US" sz="1600" b="0" i="0" smtClean="0">
                                    <a:solidFill>
                                      <a:srgbClr val="C00000"/>
                                    </a:solidFill>
                                    <a:effectLst/>
                                    <a:latin typeface="Cambria Math" panose="02040503050406030204" pitchFamily="18" charset="0"/>
                                  </a:rPr>
                                  <m:t>10</m:t>
                                </m:r>
                              </m:oMath>
                            </m:oMathPara>
                          </a14:m>
                          <a:endParaRPr lang="en-SE" sz="2800" b="0" dirty="0">
                            <a:solidFill>
                              <a:srgbClr val="C00000"/>
                            </a:solidFill>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956489735"/>
                      </a:ext>
                    </a:extLst>
                  </a:tr>
                  <a:tr h="0">
                    <a:tc>
                      <a:txBody>
                        <a:bodyPr/>
                        <a:lstStyle/>
                        <a:p>
                          <a:pPr>
                            <a:lnSpc>
                              <a:spcPct val="150000"/>
                            </a:lnSpc>
                          </a:pPr>
                          <a:r>
                            <a:rPr lang="en-US" sz="1600" b="0" kern="1200" dirty="0">
                              <a:solidFill>
                                <a:schemeClr val="tx1"/>
                              </a:solidFill>
                              <a:effectLst/>
                              <a:latin typeface="+mn-lt"/>
                              <a:ea typeface="+mn-ea"/>
                              <a:cs typeface="+mn-cs"/>
                            </a:rPr>
                            <a:t>Iter2</a:t>
                          </a:r>
                          <a:endParaRPr lang="en-SE" sz="1600" b="0" kern="1200" dirty="0">
                            <a:solidFill>
                              <a:schemeClr val="tx1"/>
                            </a:solidFill>
                            <a:effectLst/>
                            <a:latin typeface="+mn-lt"/>
                            <a:ea typeface="+mn-ea"/>
                            <a:cs typeface="+mn-cs"/>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r>
                                  <a:rPr lang="en-US" sz="1600" b="0" i="1" kern="1200" smtClean="0">
                                    <a:solidFill>
                                      <a:srgbClr val="C00000"/>
                                    </a:solidFill>
                                    <a:effectLst/>
                                    <a:latin typeface="Cambria Math" panose="02040503050406030204" pitchFamily="18" charset="0"/>
                                    <a:ea typeface="+mn-ea"/>
                                    <a:cs typeface="+mn-cs"/>
                                  </a:rPr>
                                  <m:t>8</m:t>
                                </m:r>
                              </m:oMath>
                            </m:oMathPara>
                          </a14:m>
                          <a:endParaRPr lang="en-SE" sz="1600" b="0" kern="1200" dirty="0">
                            <a:solidFill>
                              <a:srgbClr val="C00000"/>
                            </a:solidFill>
                            <a:effectLst/>
                            <a:latin typeface="+mn-lt"/>
                            <a:ea typeface="+mn-ea"/>
                            <a:cs typeface="+mn-cs"/>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r>
                                  <a:rPr lang="en-US" sz="1600" b="0" i="1" kern="1200" smtClean="0">
                                    <a:solidFill>
                                      <a:srgbClr val="C00000"/>
                                    </a:solidFill>
                                    <a:effectLst/>
                                    <a:latin typeface="Cambria Math" panose="02040503050406030204" pitchFamily="18" charset="0"/>
                                    <a:ea typeface="+mn-ea"/>
                                    <a:cs typeface="+mn-cs"/>
                                  </a:rPr>
                                  <m:t>9</m:t>
                                </m:r>
                              </m:oMath>
                            </m:oMathPara>
                          </a14:m>
                          <a:endParaRPr lang="en-SE" sz="1600" b="0" kern="1200" dirty="0">
                            <a:solidFill>
                              <a:srgbClr val="C00000"/>
                            </a:solidFill>
                            <a:effectLst/>
                            <a:latin typeface="+mn-lt"/>
                            <a:ea typeface="+mn-ea"/>
                            <a:cs typeface="+mn-cs"/>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r>
                                  <a:rPr lang="en-US" sz="1600" b="0" i="1" kern="1200" smtClean="0">
                                    <a:solidFill>
                                      <a:srgbClr val="C00000"/>
                                    </a:solidFill>
                                    <a:effectLst/>
                                    <a:latin typeface="Cambria Math" panose="02040503050406030204" pitchFamily="18" charset="0"/>
                                    <a:ea typeface="+mn-ea"/>
                                    <a:cs typeface="+mn-cs"/>
                                  </a:rPr>
                                  <m:t>8</m:t>
                                </m:r>
                              </m:oMath>
                            </m:oMathPara>
                          </a14:m>
                          <a:endParaRPr lang="en-SE" sz="1600" b="0" kern="1200" dirty="0">
                            <a:solidFill>
                              <a:srgbClr val="C00000"/>
                            </a:solidFill>
                            <a:effectLst/>
                            <a:latin typeface="+mn-lt"/>
                            <a:ea typeface="+mn-ea"/>
                            <a:cs typeface="+mn-cs"/>
                          </a:endParaRPr>
                        </a:p>
                      </a:txBody>
                      <a:tcPr marL="68580" marR="68580" marT="0" marB="0"/>
                    </a:tc>
                    <a:extLst>
                      <a:ext uri="{0D108BD9-81ED-4DB2-BD59-A6C34878D82A}">
                        <a16:rowId xmlns:a16="http://schemas.microsoft.com/office/drawing/2014/main" val="3775951849"/>
                      </a:ext>
                    </a:extLst>
                  </a:tr>
                </a:tbl>
              </a:graphicData>
            </a:graphic>
          </p:graphicFrame>
        </mc:Choice>
        <mc:Fallback xmlns="">
          <p:graphicFrame>
            <p:nvGraphicFramePr>
              <p:cNvPr id="40" name="Table 39">
                <a:extLst>
                  <a:ext uri="{FF2B5EF4-FFF2-40B4-BE49-F238E27FC236}">
                    <a16:creationId xmlns:a16="http://schemas.microsoft.com/office/drawing/2014/main" id="{8BF01B5C-2622-4ED7-A6F9-8383FC9E17DE}"/>
                  </a:ext>
                </a:extLst>
              </p:cNvPr>
              <p:cNvGraphicFramePr>
                <a:graphicFrameLocks noGrp="1"/>
              </p:cNvGraphicFramePr>
              <p:nvPr>
                <p:extLst>
                  <p:ext uri="{D42A27DB-BD31-4B8C-83A1-F6EECF244321}">
                    <p14:modId xmlns:p14="http://schemas.microsoft.com/office/powerpoint/2010/main" val="4201461468"/>
                  </p:ext>
                </p:extLst>
              </p:nvPr>
            </p:nvGraphicFramePr>
            <p:xfrm>
              <a:off x="6553200" y="5410200"/>
              <a:ext cx="2505482" cy="1097280"/>
            </p:xfrm>
            <a:graphic>
              <a:graphicData uri="http://schemas.openxmlformats.org/drawingml/2006/table">
                <a:tbl>
                  <a:tblPr firstRow="1" firstCol="1" bandRow="1">
                    <a:tableStyleId>{5C22544A-7EE6-4342-B048-85BDC9FD1C3A}</a:tableStyleId>
                  </a:tblPr>
                  <a:tblGrid>
                    <a:gridCol w="567204">
                      <a:extLst>
                        <a:ext uri="{9D8B030D-6E8A-4147-A177-3AD203B41FA5}">
                          <a16:colId xmlns:a16="http://schemas.microsoft.com/office/drawing/2014/main" val="248747933"/>
                        </a:ext>
                      </a:extLst>
                    </a:gridCol>
                    <a:gridCol w="736846">
                      <a:extLst>
                        <a:ext uri="{9D8B030D-6E8A-4147-A177-3AD203B41FA5}">
                          <a16:colId xmlns:a16="http://schemas.microsoft.com/office/drawing/2014/main" val="2368639568"/>
                        </a:ext>
                      </a:extLst>
                    </a:gridCol>
                    <a:gridCol w="564491">
                      <a:extLst>
                        <a:ext uri="{9D8B030D-6E8A-4147-A177-3AD203B41FA5}">
                          <a16:colId xmlns:a16="http://schemas.microsoft.com/office/drawing/2014/main" val="2363104961"/>
                        </a:ext>
                      </a:extLst>
                    </a:gridCol>
                    <a:gridCol w="636941">
                      <a:extLst>
                        <a:ext uri="{9D8B030D-6E8A-4147-A177-3AD203B41FA5}">
                          <a16:colId xmlns:a16="http://schemas.microsoft.com/office/drawing/2014/main" val="1967822093"/>
                        </a:ext>
                      </a:extLst>
                    </a:gridCol>
                  </a:tblGrid>
                  <a:tr h="365760">
                    <a:tc>
                      <a:txBody>
                        <a:bodyPr/>
                        <a:lstStyle/>
                        <a:p>
                          <a:pPr>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endParaRPr lang="en-SE"/>
                        </a:p>
                      </a:txBody>
                      <a:tcPr marL="68580" marR="68580" marT="0" marB="0">
                        <a:blipFill>
                          <a:blip r:embed="rId9"/>
                          <a:stretch>
                            <a:fillRect l="-78512" t="-1667" r="-166942" b="-223333"/>
                          </a:stretch>
                        </a:blipFill>
                      </a:tcPr>
                    </a:tc>
                    <a:tc>
                      <a:txBody>
                        <a:bodyPr/>
                        <a:lstStyle/>
                        <a:p>
                          <a:endParaRPr lang="en-SE"/>
                        </a:p>
                      </a:txBody>
                      <a:tcPr marL="68580" marR="68580" marT="0" marB="0">
                        <a:blipFill>
                          <a:blip r:embed="rId9"/>
                          <a:stretch>
                            <a:fillRect l="-232258" t="-1667" r="-117204" b="-223333"/>
                          </a:stretch>
                        </a:blipFill>
                      </a:tcPr>
                    </a:tc>
                    <a:tc>
                      <a:txBody>
                        <a:bodyPr/>
                        <a:lstStyle/>
                        <a:p>
                          <a:endParaRPr lang="en-SE"/>
                        </a:p>
                      </a:txBody>
                      <a:tcPr marL="68580" marR="68580" marT="0" marB="0">
                        <a:blipFill>
                          <a:blip r:embed="rId9"/>
                          <a:stretch>
                            <a:fillRect l="-294286" t="-1667" r="-3810" b="-223333"/>
                          </a:stretch>
                        </a:blipFill>
                      </a:tcPr>
                    </a:tc>
                    <a:extLst>
                      <a:ext uri="{0D108BD9-81ED-4DB2-BD59-A6C34878D82A}">
                        <a16:rowId xmlns:a16="http://schemas.microsoft.com/office/drawing/2014/main" val="2333860349"/>
                      </a:ext>
                    </a:extLst>
                  </a:tr>
                  <a:tr h="365760">
                    <a:tc>
                      <a:txBody>
                        <a:bodyPr/>
                        <a:lstStyle/>
                        <a:p>
                          <a:pPr>
                            <a:lnSpc>
                              <a:spcPct val="150000"/>
                            </a:lnSpc>
                          </a:pPr>
                          <a:r>
                            <a:rPr lang="en-US" sz="1600" b="0" dirty="0">
                              <a:solidFill>
                                <a:schemeClr val="tx1"/>
                              </a:solidFill>
                              <a:effectLst/>
                            </a:rPr>
                            <a:t>Iter1</a:t>
                          </a:r>
                          <a:endParaRPr lang="en-SE" sz="2800" b="0" dirty="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endParaRPr lang="en-SE"/>
                        </a:p>
                      </a:txBody>
                      <a:tcPr marL="68580" marR="68580" marT="0" marB="0">
                        <a:blipFill>
                          <a:blip r:embed="rId9"/>
                          <a:stretch>
                            <a:fillRect l="-78512" t="-100000" r="-166942" b="-119672"/>
                          </a:stretch>
                        </a:blipFill>
                      </a:tcPr>
                    </a:tc>
                    <a:tc>
                      <a:txBody>
                        <a:bodyPr/>
                        <a:lstStyle/>
                        <a:p>
                          <a:endParaRPr lang="en-SE"/>
                        </a:p>
                      </a:txBody>
                      <a:tcPr marL="68580" marR="68580" marT="0" marB="0">
                        <a:blipFill>
                          <a:blip r:embed="rId9"/>
                          <a:stretch>
                            <a:fillRect l="-232258" t="-100000" r="-117204" b="-119672"/>
                          </a:stretch>
                        </a:blipFill>
                      </a:tcPr>
                    </a:tc>
                    <a:tc>
                      <a:txBody>
                        <a:bodyPr/>
                        <a:lstStyle/>
                        <a:p>
                          <a:endParaRPr lang="en-SE"/>
                        </a:p>
                      </a:txBody>
                      <a:tcPr marL="68580" marR="68580" marT="0" marB="0">
                        <a:blipFill>
                          <a:blip r:embed="rId9"/>
                          <a:stretch>
                            <a:fillRect l="-294286" t="-100000" r="-3810" b="-119672"/>
                          </a:stretch>
                        </a:blipFill>
                      </a:tcPr>
                    </a:tc>
                    <a:extLst>
                      <a:ext uri="{0D108BD9-81ED-4DB2-BD59-A6C34878D82A}">
                        <a16:rowId xmlns:a16="http://schemas.microsoft.com/office/drawing/2014/main" val="2956489735"/>
                      </a:ext>
                    </a:extLst>
                  </a:tr>
                  <a:tr h="365760">
                    <a:tc>
                      <a:txBody>
                        <a:bodyPr/>
                        <a:lstStyle/>
                        <a:p>
                          <a:pPr>
                            <a:lnSpc>
                              <a:spcPct val="150000"/>
                            </a:lnSpc>
                          </a:pPr>
                          <a:r>
                            <a:rPr lang="en-US" sz="1600" b="0" kern="1200" dirty="0">
                              <a:solidFill>
                                <a:schemeClr val="tx1"/>
                              </a:solidFill>
                              <a:effectLst/>
                              <a:latin typeface="+mn-lt"/>
                              <a:ea typeface="+mn-ea"/>
                              <a:cs typeface="+mn-cs"/>
                            </a:rPr>
                            <a:t>Iter2</a:t>
                          </a:r>
                          <a:endParaRPr lang="en-SE" sz="1600" b="0" kern="1200" dirty="0">
                            <a:solidFill>
                              <a:schemeClr val="tx1"/>
                            </a:solidFill>
                            <a:effectLst/>
                            <a:latin typeface="+mn-lt"/>
                            <a:ea typeface="+mn-ea"/>
                            <a:cs typeface="+mn-cs"/>
                          </a:endParaRPr>
                        </a:p>
                      </a:txBody>
                      <a:tcPr marL="68580" marR="68580" marT="0" marB="0"/>
                    </a:tc>
                    <a:tc>
                      <a:txBody>
                        <a:bodyPr/>
                        <a:lstStyle/>
                        <a:p>
                          <a:endParaRPr lang="en-SE"/>
                        </a:p>
                      </a:txBody>
                      <a:tcPr marL="68580" marR="68580" marT="0" marB="0">
                        <a:blipFill>
                          <a:blip r:embed="rId9"/>
                          <a:stretch>
                            <a:fillRect l="-78512" t="-203333" r="-166942" b="-21667"/>
                          </a:stretch>
                        </a:blipFill>
                      </a:tcPr>
                    </a:tc>
                    <a:tc>
                      <a:txBody>
                        <a:bodyPr/>
                        <a:lstStyle/>
                        <a:p>
                          <a:endParaRPr lang="en-SE"/>
                        </a:p>
                      </a:txBody>
                      <a:tcPr marL="68580" marR="68580" marT="0" marB="0">
                        <a:blipFill>
                          <a:blip r:embed="rId9"/>
                          <a:stretch>
                            <a:fillRect l="-232258" t="-203333" r="-117204" b="-21667"/>
                          </a:stretch>
                        </a:blipFill>
                      </a:tcPr>
                    </a:tc>
                    <a:tc>
                      <a:txBody>
                        <a:bodyPr/>
                        <a:lstStyle/>
                        <a:p>
                          <a:endParaRPr lang="en-SE"/>
                        </a:p>
                      </a:txBody>
                      <a:tcPr marL="68580" marR="68580" marT="0" marB="0">
                        <a:blipFill>
                          <a:blip r:embed="rId9"/>
                          <a:stretch>
                            <a:fillRect l="-294286" t="-203333" r="-3810" b="-21667"/>
                          </a:stretch>
                        </a:blipFill>
                      </a:tcPr>
                    </a:tc>
                    <a:extLst>
                      <a:ext uri="{0D108BD9-81ED-4DB2-BD59-A6C34878D82A}">
                        <a16:rowId xmlns:a16="http://schemas.microsoft.com/office/drawing/2014/main" val="3775951849"/>
                      </a:ext>
                    </a:extLst>
                  </a:tr>
                </a:tbl>
              </a:graphicData>
            </a:graphic>
          </p:graphicFrame>
        </mc:Fallback>
      </mc:AlternateContent>
    </p:spTree>
    <p:extLst>
      <p:ext uri="{BB962C8B-B14F-4D97-AF65-F5344CB8AC3E}">
        <p14:creationId xmlns:p14="http://schemas.microsoft.com/office/powerpoint/2010/main" val="16834177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9" y="-106362"/>
            <a:ext cx="8762968" cy="868362"/>
          </a:xfrm>
        </p:spPr>
        <p:txBody>
          <a:bodyPr/>
          <a:lstStyle/>
          <a:p>
            <a:r>
              <a:rPr lang="en-US" sz="2800" dirty="0"/>
              <a:t>Iter2 Policy Improvement</a:t>
            </a:r>
          </a:p>
        </p:txBody>
      </p:sp>
      <mc:AlternateContent xmlns:mc="http://schemas.openxmlformats.org/markup-compatibility/2006" xmlns:a14="http://schemas.microsoft.com/office/drawing/2010/main">
        <mc:Choice Requires="a14">
          <p:sp>
            <p:nvSpPr>
              <p:cNvPr id="29" name="Content Placeholder 2">
                <a:extLst>
                  <a:ext uri="{FF2B5EF4-FFF2-40B4-BE49-F238E27FC236}">
                    <a16:creationId xmlns:a16="http://schemas.microsoft.com/office/drawing/2014/main" id="{DB8E6228-5688-4480-97E1-C354C40D1C22}"/>
                  </a:ext>
                </a:extLst>
              </p:cNvPr>
              <p:cNvSpPr>
                <a:spLocks noGrp="1"/>
              </p:cNvSpPr>
              <p:nvPr>
                <p:ph idx="1"/>
              </p:nvPr>
            </p:nvSpPr>
            <p:spPr>
              <a:xfrm>
                <a:off x="433429" y="2681916"/>
                <a:ext cx="8229600" cy="4357293"/>
              </a:xfrm>
            </p:spPr>
            <p:txBody>
              <a:bodyPr>
                <a:normAutofit fontScale="47500" lnSpcReduction="20000"/>
              </a:bodyPr>
              <a:lstStyle/>
              <a:p>
                <a:r>
                  <a:rPr lang="en-US" dirty="0">
                    <a:ea typeface="ＭＳ Ｐゴシック" pitchFamily="34" charset="-128"/>
                  </a:rPr>
                  <a:t>Plug in values from PE: </a:t>
                </a:r>
                <a14:m>
                  <m:oMath xmlns:m="http://schemas.openxmlformats.org/officeDocument/2006/math">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𝑣</m:t>
                        </m:r>
                      </m:e>
                      <m:sub>
                        <m:r>
                          <a:rPr lang="en-US" i="1">
                            <a:solidFill>
                              <a:srgbClr val="C00000"/>
                            </a:solidFill>
                            <a:latin typeface="Cambria Math" panose="02040503050406030204" pitchFamily="18" charset="0"/>
                          </a:rPr>
                          <m:t>𝜋</m:t>
                        </m:r>
                      </m:sub>
                    </m:sSub>
                    <m:d>
                      <m:dPr>
                        <m:ctrlPr>
                          <a:rPr lang="en-US" i="1">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𝐶</m:t>
                        </m:r>
                      </m:e>
                    </m:d>
                    <m:r>
                      <a:rPr lang="en-US" i="1">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9</m:t>
                    </m:r>
                    <m:r>
                      <a:rPr lang="en-US" i="1">
                        <a:solidFill>
                          <a:srgbClr val="C00000"/>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𝑣</m:t>
                        </m:r>
                      </m:e>
                      <m:sub>
                        <m:r>
                          <a:rPr lang="en-US" i="1">
                            <a:solidFill>
                              <a:srgbClr val="C00000"/>
                            </a:solidFill>
                            <a:latin typeface="Cambria Math" panose="02040503050406030204" pitchFamily="18" charset="0"/>
                          </a:rPr>
                          <m:t>𝜋</m:t>
                        </m:r>
                      </m:sub>
                    </m:sSub>
                    <m:d>
                      <m:dPr>
                        <m:ctrlPr>
                          <a:rPr lang="en-US" i="1">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𝐵</m:t>
                        </m:r>
                      </m:e>
                    </m:d>
                    <m:r>
                      <a:rPr lang="en-US" i="1">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8</m:t>
                    </m:r>
                    <m:r>
                      <a:rPr lang="en-US" i="1">
                        <a:solidFill>
                          <a:srgbClr val="C00000"/>
                        </a:solidFill>
                        <a:latin typeface="Cambria Math" panose="02040503050406030204" pitchFamily="18" charset="0"/>
                      </a:rPr>
                      <m:t>,</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𝑣</m:t>
                        </m:r>
                      </m:e>
                      <m:sub>
                        <m:r>
                          <a:rPr lang="en-US" i="1">
                            <a:solidFill>
                              <a:srgbClr val="C00000"/>
                            </a:solidFill>
                            <a:latin typeface="Cambria Math" panose="02040503050406030204" pitchFamily="18" charset="0"/>
                          </a:rPr>
                          <m:t>𝜋</m:t>
                        </m:r>
                      </m:sub>
                    </m:sSub>
                    <m:d>
                      <m:dPr>
                        <m:ctrlPr>
                          <a:rPr lang="en-US" i="1">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𝐸</m:t>
                        </m:r>
                      </m:e>
                    </m:d>
                    <m:r>
                      <a:rPr lang="en-US" i="1">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8</m:t>
                    </m:r>
                  </m:oMath>
                </a14:m>
                <a:r>
                  <a:rPr lang="en-US" dirty="0">
                    <a:ea typeface="ＭＳ Ｐゴシック" pitchFamily="34" charset="-128"/>
                  </a:rPr>
                  <a:t>, to get new policy </a:t>
                </a:r>
                <a14:m>
                  <m:oMath xmlns:m="http://schemas.openxmlformats.org/officeDocument/2006/math">
                    <m:sSup>
                      <m:sSupPr>
                        <m:ctrlPr>
                          <a:rPr lang="en-US" i="1">
                            <a:latin typeface="Cambria Math" panose="02040503050406030204" pitchFamily="18" charset="0"/>
                            <a:ea typeface="ＭＳ Ｐゴシック" pitchFamily="34" charset="-128"/>
                          </a:rPr>
                        </m:ctrlPr>
                      </m:sSupPr>
                      <m:e>
                        <m:r>
                          <a:rPr lang="en-US" i="1">
                            <a:latin typeface="Cambria Math" panose="02040503050406030204" pitchFamily="18" charset="0"/>
                            <a:ea typeface="ＭＳ Ｐゴシック" pitchFamily="34" charset="-128"/>
                          </a:rPr>
                          <m:t>𝜋</m:t>
                        </m:r>
                      </m:e>
                      <m:sup>
                        <m:r>
                          <a:rPr lang="en-US" i="1">
                            <a:latin typeface="Cambria Math" panose="02040503050406030204" pitchFamily="18" charset="0"/>
                            <a:ea typeface="ＭＳ Ｐゴシック" pitchFamily="34" charset="-128"/>
                          </a:rPr>
                          <m:t>′</m:t>
                        </m:r>
                      </m:sup>
                    </m:sSup>
                  </m:oMath>
                </a14:m>
                <a:endParaRPr lang="en-US" dirty="0">
                  <a:solidFill>
                    <a:schemeClr val="tx1"/>
                  </a:solidFill>
                  <a:ea typeface="ＭＳ Ｐゴシック" pitchFamily="34" charset="-128"/>
                </a:endParaRPr>
              </a:p>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𝜋</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𝐶</m:t>
                        </m:r>
                      </m:e>
                    </m:d>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m:rPr>
                                <m:sty m:val="p"/>
                              </m:rPr>
                              <a:rPr lang="en-US">
                                <a:latin typeface="Cambria Math" panose="02040503050406030204" pitchFamily="18" charset="0"/>
                              </a:rPr>
                              <m:t>a</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𝑙</m:t>
                                </m:r>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𝑑</m:t>
                                </m:r>
                              </m:e>
                            </m:d>
                          </m:lim>
                        </m:limLow>
                      </m:fName>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𝑎</m:t>
                            </m:r>
                          </m:e>
                        </m:d>
                      </m:e>
                    </m:func>
                    <m:r>
                      <a:rPr lang="en-US" i="1">
                        <a:latin typeface="Cambria Math" panose="02040503050406030204" pitchFamily="18" charset="0"/>
                      </a:rPr>
                      <m:t>=</m:t>
                    </m:r>
                    <m:r>
                      <a:rPr lang="en-US" i="1">
                        <a:solidFill>
                          <a:srgbClr val="C00000"/>
                        </a:solidFill>
                        <a:latin typeface="Cambria Math" panose="02040503050406030204" pitchFamily="18" charset="0"/>
                      </a:rPr>
                      <m:t>𝑟</m:t>
                    </m:r>
                  </m:oMath>
                </a14:m>
                <a:endParaRPr lang="en-US" i="1" dirty="0">
                  <a:latin typeface="Cambria Math" panose="02040503050406030204" pitchFamily="18" charset="0"/>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𝑙</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r>
                      <a:rPr lang="en-US" i="1">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−1+8=7</m:t>
                    </m:r>
                  </m:oMath>
                </a14:m>
                <a:endParaRPr lang="en-US" i="1" dirty="0">
                  <a:latin typeface="Cambria Math" panose="02040503050406030204" pitchFamily="18" charset="0"/>
                  <a:ea typeface="ＭＳ Ｐゴシック" pitchFamily="34" charset="-128"/>
                </a:endParaRPr>
              </a:p>
              <a:p>
                <a:pPr lvl="1"/>
                <a14:m>
                  <m:oMath xmlns:m="http://schemas.openxmlformats.org/officeDocument/2006/math">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𝑞</m:t>
                        </m:r>
                      </m:e>
                      <m:sub>
                        <m:r>
                          <a:rPr lang="en-US" i="1">
                            <a:solidFill>
                              <a:srgbClr val="C00000"/>
                            </a:solidFill>
                            <a:latin typeface="Cambria Math" panose="02040503050406030204" pitchFamily="18" charset="0"/>
                          </a:rPr>
                          <m:t>𝜋</m:t>
                        </m:r>
                      </m:sub>
                    </m:sSub>
                    <m:d>
                      <m:dPr>
                        <m:ctrlPr>
                          <a:rPr lang="en-US" i="1">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𝐶</m:t>
                        </m:r>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𝑟</m:t>
                        </m:r>
                      </m:e>
                    </m:d>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ea typeface="ＭＳ Ｐゴシック" pitchFamily="34" charset="-128"/>
                      </a:rPr>
                      <m:t>9</m:t>
                    </m:r>
                  </m:oMath>
                </a14:m>
                <a:endParaRPr lang="en-US" i="1" dirty="0">
                  <a:solidFill>
                    <a:srgbClr val="C00000"/>
                  </a:solidFill>
                  <a:latin typeface="Cambria Math" panose="02040503050406030204" pitchFamily="18" charset="0"/>
                  <a:ea typeface="ＭＳ Ｐゴシック" pitchFamily="34" charset="-128"/>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𝑢</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−11</m:t>
                    </m:r>
                  </m:oMath>
                </a14:m>
                <a:endParaRPr lang="en-US" dirty="0">
                  <a:ea typeface="ＭＳ Ｐゴシック" pitchFamily="34" charset="-128"/>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𝑑</m:t>
                        </m:r>
                      </m:e>
                    </m:d>
                    <m:r>
                      <a:rPr lang="en-US" i="1">
                        <a:latin typeface="Cambria Math" panose="02040503050406030204" pitchFamily="18" charset="0"/>
                      </a:rPr>
                      <m:t>= </m:t>
                    </m:r>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r>
                      <a:rPr lang="en-US" i="1">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−1+8=7</m:t>
                    </m:r>
                  </m:oMath>
                </a14:m>
                <a:endParaRPr lang="en-US" i="1" dirty="0">
                  <a:latin typeface="Cambria Math" panose="02040503050406030204" pitchFamily="18" charset="0"/>
                </a:endParaRPr>
              </a:p>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𝜋</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b="0" i="1" smtClean="0">
                            <a:latin typeface="Cambria Math" panose="02040503050406030204" pitchFamily="18" charset="0"/>
                          </a:rPr>
                          <m:t>𝐵</m:t>
                        </m:r>
                      </m:e>
                    </m:d>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m:rPr>
                                <m:sty m:val="p"/>
                              </m:rPr>
                              <a:rPr lang="en-US">
                                <a:latin typeface="Cambria Math" panose="02040503050406030204" pitchFamily="18" charset="0"/>
                              </a:rPr>
                              <m:t>a</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𝑙</m:t>
                                </m:r>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𝑑</m:t>
                                </m:r>
                              </m:e>
                            </m:d>
                          </m:lim>
                        </m:limLow>
                      </m:fName>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𝑎</m:t>
                            </m:r>
                          </m:e>
                        </m:d>
                      </m:e>
                    </m:func>
                    <m:r>
                      <a:rPr lang="en-US" i="1">
                        <a:latin typeface="Cambria Math" panose="02040503050406030204" pitchFamily="18" charset="0"/>
                      </a:rPr>
                      <m:t>=</m:t>
                    </m:r>
                    <m:r>
                      <a:rPr lang="en-US" i="1">
                        <a:solidFill>
                          <a:srgbClr val="C00000"/>
                        </a:solidFill>
                        <a:latin typeface="Cambria Math" panose="02040503050406030204" pitchFamily="18" charset="0"/>
                      </a:rPr>
                      <m:t>𝑟</m:t>
                    </m:r>
                  </m:oMath>
                </a14:m>
                <a:endParaRPr lang="en-US" i="1" dirty="0">
                  <a:latin typeface="Cambria Math" panose="02040503050406030204" pitchFamily="18" charset="0"/>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𝑙</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𝑢</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𝑑</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r>
                      <a:rPr lang="en-US" i="1">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7</m:t>
                    </m:r>
                  </m:oMath>
                </a14:m>
                <a:endParaRPr lang="en-US" i="1" dirty="0">
                  <a:latin typeface="Cambria Math" panose="02040503050406030204" pitchFamily="18" charset="0"/>
                  <a:ea typeface="ＭＳ Ｐゴシック" pitchFamily="34" charset="-128"/>
                </a:endParaRPr>
              </a:p>
              <a:p>
                <a:pPr lvl="1"/>
                <a14:m>
                  <m:oMath xmlns:m="http://schemas.openxmlformats.org/officeDocument/2006/math">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𝑞</m:t>
                        </m:r>
                      </m:e>
                      <m:sub>
                        <m:r>
                          <a:rPr lang="en-US" i="1">
                            <a:solidFill>
                              <a:srgbClr val="C00000"/>
                            </a:solidFill>
                            <a:latin typeface="Cambria Math" panose="02040503050406030204" pitchFamily="18" charset="0"/>
                          </a:rPr>
                          <m:t>𝜋</m:t>
                        </m:r>
                      </m:sub>
                    </m:sSub>
                    <m:d>
                      <m:dPr>
                        <m:ctrlPr>
                          <a:rPr lang="en-US" i="1">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𝐵</m:t>
                        </m:r>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𝑟</m:t>
                        </m:r>
                      </m:e>
                    </m:d>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ea typeface="ＭＳ Ｐゴシック" pitchFamily="34" charset="-128"/>
                      </a:rPr>
                      <m:t>−1+</m:t>
                    </m:r>
                    <m:sSub>
                      <m:sSubPr>
                        <m:ctrlPr>
                          <a:rPr lang="en-US" i="1">
                            <a:solidFill>
                              <a:srgbClr val="C00000"/>
                            </a:solidFill>
                            <a:latin typeface="Cambria Math" panose="02040503050406030204" pitchFamily="18" charset="0"/>
                            <a:ea typeface="ＭＳ Ｐゴシック" pitchFamily="34" charset="-128"/>
                          </a:rPr>
                        </m:ctrlPr>
                      </m:sSubPr>
                      <m:e>
                        <m:r>
                          <a:rPr lang="en-US" i="1">
                            <a:solidFill>
                              <a:srgbClr val="C00000"/>
                            </a:solidFill>
                            <a:latin typeface="Cambria Math" panose="02040503050406030204" pitchFamily="18" charset="0"/>
                            <a:ea typeface="ＭＳ Ｐゴシック" pitchFamily="34" charset="-128"/>
                          </a:rPr>
                          <m:t>𝑣</m:t>
                        </m:r>
                      </m:e>
                      <m:sub>
                        <m:r>
                          <a:rPr lang="en-US" i="1">
                            <a:solidFill>
                              <a:srgbClr val="C00000"/>
                            </a:solidFill>
                            <a:latin typeface="Cambria Math" panose="02040503050406030204" pitchFamily="18" charset="0"/>
                            <a:ea typeface="ＭＳ Ｐゴシック" pitchFamily="34" charset="-128"/>
                          </a:rPr>
                          <m:t>𝜋</m:t>
                        </m:r>
                      </m:sub>
                    </m:sSub>
                    <m:d>
                      <m:dPr>
                        <m:ctrlPr>
                          <a:rPr lang="en-US" i="1">
                            <a:solidFill>
                              <a:srgbClr val="C00000"/>
                            </a:solidFill>
                            <a:latin typeface="Cambria Math" panose="02040503050406030204" pitchFamily="18" charset="0"/>
                            <a:ea typeface="ＭＳ Ｐゴシック" pitchFamily="34" charset="-128"/>
                          </a:rPr>
                        </m:ctrlPr>
                      </m:dPr>
                      <m:e>
                        <m:r>
                          <a:rPr lang="en-US" i="1">
                            <a:solidFill>
                              <a:srgbClr val="C00000"/>
                            </a:solidFill>
                            <a:latin typeface="Cambria Math" panose="02040503050406030204" pitchFamily="18" charset="0"/>
                            <a:ea typeface="ＭＳ Ｐゴシック" pitchFamily="34" charset="-128"/>
                          </a:rPr>
                          <m:t>𝐶</m:t>
                        </m:r>
                      </m:e>
                    </m:d>
                    <m:r>
                      <a:rPr lang="en-US" i="1">
                        <a:solidFill>
                          <a:srgbClr val="C00000"/>
                        </a:solidFill>
                        <a:latin typeface="Cambria Math" panose="02040503050406030204" pitchFamily="18" charset="0"/>
                        <a:ea typeface="ＭＳ Ｐゴシック" pitchFamily="34" charset="-128"/>
                      </a:rPr>
                      <m:t>=</m:t>
                    </m:r>
                    <m:r>
                      <a:rPr lang="en-US" b="0" i="1" smtClean="0">
                        <a:solidFill>
                          <a:srgbClr val="C00000"/>
                        </a:solidFill>
                        <a:latin typeface="Cambria Math" panose="02040503050406030204" pitchFamily="18" charset="0"/>
                        <a:ea typeface="ＭＳ Ｐゴシック" pitchFamily="34" charset="-128"/>
                      </a:rPr>
                      <m:t>−1+9=8</m:t>
                    </m:r>
                  </m:oMath>
                </a14:m>
                <a:endParaRPr lang="en-US" dirty="0">
                  <a:solidFill>
                    <a:srgbClr val="C00000"/>
                  </a:solidFill>
                  <a:latin typeface="Arial" panose="020B0604020202020204" pitchFamily="34" charset="0"/>
                  <a:cs typeface="Arial" panose="020B0604020202020204" pitchFamily="34" charset="0"/>
                </a:endParaRPr>
              </a:p>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𝜋</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𝐸</m:t>
                        </m:r>
                      </m:e>
                    </m:d>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m:rPr>
                                <m:sty m:val="p"/>
                              </m:rPr>
                              <a:rPr lang="en-US">
                                <a:latin typeface="Cambria Math" panose="02040503050406030204" pitchFamily="18" charset="0"/>
                              </a:rPr>
                              <m:t>a</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𝑙</m:t>
                                </m:r>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𝑑</m:t>
                                </m:r>
                              </m:e>
                            </m:d>
                          </m:lim>
                        </m:limLow>
                      </m:fName>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𝑎</m:t>
                            </m:r>
                          </m:e>
                        </m:d>
                      </m:e>
                    </m:func>
                    <m:r>
                      <a:rPr lang="en-US" i="1">
                        <a:latin typeface="Cambria Math" panose="02040503050406030204" pitchFamily="18" charset="0"/>
                      </a:rPr>
                      <m:t>=</m:t>
                    </m:r>
                    <m:r>
                      <a:rPr lang="en-US" i="1">
                        <a:solidFill>
                          <a:srgbClr val="C00000"/>
                        </a:solidFill>
                        <a:latin typeface="Cambria Math" panose="02040503050406030204" pitchFamily="18" charset="0"/>
                      </a:rPr>
                      <m:t>𝑢</m:t>
                    </m:r>
                  </m:oMath>
                </a14:m>
                <a:endParaRPr lang="en-US" i="1" dirty="0">
                  <a:latin typeface="Cambria Math" panose="02040503050406030204" pitchFamily="18" charset="0"/>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𝑙</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𝑟</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𝑑</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r>
                      <a:rPr lang="en-US" i="1">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7</m:t>
                    </m:r>
                  </m:oMath>
                </a14:m>
                <a:endParaRPr lang="en-US" i="1" dirty="0">
                  <a:latin typeface="Cambria Math" panose="02040503050406030204" pitchFamily="18" charset="0"/>
                  <a:ea typeface="ＭＳ Ｐゴシック" pitchFamily="34" charset="-128"/>
                </a:endParaRPr>
              </a:p>
              <a:p>
                <a:pPr lvl="1"/>
                <a14:m>
                  <m:oMath xmlns:m="http://schemas.openxmlformats.org/officeDocument/2006/math">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𝑞</m:t>
                        </m:r>
                      </m:e>
                      <m:sub>
                        <m:r>
                          <a:rPr lang="en-US" i="1">
                            <a:solidFill>
                              <a:srgbClr val="C00000"/>
                            </a:solidFill>
                            <a:latin typeface="Cambria Math" panose="02040503050406030204" pitchFamily="18" charset="0"/>
                          </a:rPr>
                          <m:t>𝜋</m:t>
                        </m:r>
                      </m:sub>
                    </m:sSub>
                    <m:d>
                      <m:dPr>
                        <m:ctrlPr>
                          <a:rPr lang="en-US" i="1">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𝐸</m:t>
                        </m:r>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𝑢</m:t>
                        </m:r>
                      </m:e>
                    </m:d>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ea typeface="ＭＳ Ｐゴシック" pitchFamily="34" charset="-128"/>
                      </a:rPr>
                      <m:t>−1+</m:t>
                    </m:r>
                    <m:sSub>
                      <m:sSubPr>
                        <m:ctrlPr>
                          <a:rPr lang="en-US" i="1">
                            <a:solidFill>
                              <a:srgbClr val="C00000"/>
                            </a:solidFill>
                            <a:latin typeface="Cambria Math" panose="02040503050406030204" pitchFamily="18" charset="0"/>
                            <a:ea typeface="ＭＳ Ｐゴシック" pitchFamily="34" charset="-128"/>
                          </a:rPr>
                        </m:ctrlPr>
                      </m:sSubPr>
                      <m:e>
                        <m:r>
                          <a:rPr lang="en-US" i="1">
                            <a:solidFill>
                              <a:srgbClr val="C00000"/>
                            </a:solidFill>
                            <a:latin typeface="Cambria Math" panose="02040503050406030204" pitchFamily="18" charset="0"/>
                            <a:ea typeface="ＭＳ Ｐゴシック" pitchFamily="34" charset="-128"/>
                          </a:rPr>
                          <m:t>𝑣</m:t>
                        </m:r>
                      </m:e>
                      <m:sub>
                        <m:r>
                          <a:rPr lang="en-US" i="1">
                            <a:solidFill>
                              <a:srgbClr val="C00000"/>
                            </a:solidFill>
                            <a:latin typeface="Cambria Math" panose="02040503050406030204" pitchFamily="18" charset="0"/>
                            <a:ea typeface="ＭＳ Ｐゴシック" pitchFamily="34" charset="-128"/>
                          </a:rPr>
                          <m:t>𝜋</m:t>
                        </m:r>
                      </m:sub>
                    </m:sSub>
                    <m:d>
                      <m:dPr>
                        <m:ctrlPr>
                          <a:rPr lang="en-US" i="1">
                            <a:solidFill>
                              <a:srgbClr val="C00000"/>
                            </a:solidFill>
                            <a:latin typeface="Cambria Math" panose="02040503050406030204" pitchFamily="18" charset="0"/>
                            <a:ea typeface="ＭＳ Ｐゴシック" pitchFamily="34" charset="-128"/>
                          </a:rPr>
                        </m:ctrlPr>
                      </m:dPr>
                      <m:e>
                        <m:r>
                          <a:rPr lang="en-US" i="1">
                            <a:solidFill>
                              <a:srgbClr val="C00000"/>
                            </a:solidFill>
                            <a:latin typeface="Cambria Math" panose="02040503050406030204" pitchFamily="18" charset="0"/>
                            <a:ea typeface="ＭＳ Ｐゴシック" pitchFamily="34" charset="-128"/>
                          </a:rPr>
                          <m:t>𝐶</m:t>
                        </m:r>
                      </m:e>
                    </m:d>
                    <m:r>
                      <a:rPr lang="en-US" i="1">
                        <a:solidFill>
                          <a:srgbClr val="C00000"/>
                        </a:solidFill>
                        <a:latin typeface="Cambria Math" panose="02040503050406030204" pitchFamily="18" charset="0"/>
                        <a:ea typeface="ＭＳ Ｐゴシック" pitchFamily="34" charset="-128"/>
                      </a:rPr>
                      <m:t>=</m:t>
                    </m:r>
                    <m:r>
                      <a:rPr lang="en-US" b="0" i="1" smtClean="0">
                        <a:solidFill>
                          <a:srgbClr val="C00000"/>
                        </a:solidFill>
                        <a:latin typeface="Cambria Math" panose="02040503050406030204" pitchFamily="18" charset="0"/>
                        <a:ea typeface="ＭＳ Ｐゴシック" pitchFamily="34" charset="-128"/>
                      </a:rPr>
                      <m:t>−1+9=8</m:t>
                    </m:r>
                  </m:oMath>
                </a14:m>
                <a:endParaRPr lang="en-US" dirty="0">
                  <a:solidFill>
                    <a:srgbClr val="C00000"/>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Policy is now stable (</a:t>
                </a:r>
                <a14:m>
                  <m:oMath xmlns:m="http://schemas.openxmlformats.org/officeDocument/2006/math">
                    <m:sSup>
                      <m:sSupPr>
                        <m:ctrlPr>
                          <a:rPr lang="en-US" i="1">
                            <a:latin typeface="Cambria Math" panose="02040503050406030204" pitchFamily="18" charset="0"/>
                            <a:cs typeface="Arial" panose="020B0604020202020204" pitchFamily="34" charset="0"/>
                          </a:rPr>
                        </m:ctrlPr>
                      </m:sSupPr>
                      <m:e>
                        <m:r>
                          <a:rPr lang="en-US" i="1">
                            <a:latin typeface="Cambria Math" panose="02040503050406030204" pitchFamily="18" charset="0"/>
                            <a:cs typeface="Arial" panose="020B0604020202020204" pitchFamily="34" charset="0"/>
                          </a:rPr>
                          <m:t>𝜋</m:t>
                        </m:r>
                      </m:e>
                      <m:sup>
                        <m:r>
                          <a:rPr lang="en-US" i="1">
                            <a:latin typeface="Cambria Math" panose="02040503050406030204" pitchFamily="18" charset="0"/>
                            <a:cs typeface="Arial" panose="020B0604020202020204" pitchFamily="34" charset="0"/>
                          </a:rPr>
                          <m:t>′</m:t>
                        </m:r>
                      </m:sup>
                    </m:sSup>
                    <m:r>
                      <a:rPr lang="en-US" i="1">
                        <a:latin typeface="Cambria Math" panose="02040503050406030204" pitchFamily="18" charset="0"/>
                        <a:cs typeface="Arial" panose="020B0604020202020204" pitchFamily="34" charset="0"/>
                      </a:rPr>
                      <m:t>=</m:t>
                    </m:r>
                    <m:r>
                      <a:rPr lang="en-US" i="1">
                        <a:latin typeface="Cambria Math" panose="02040503050406030204" pitchFamily="18" charset="0"/>
                        <a:cs typeface="Arial" panose="020B0604020202020204" pitchFamily="34" charset="0"/>
                      </a:rPr>
                      <m:t>𝜋</m:t>
                    </m:r>
                  </m:oMath>
                </a14:m>
                <a:r>
                  <a:rPr lang="en-US" dirty="0">
                    <a:latin typeface="Arial" panose="020B0604020202020204" pitchFamily="34" charset="0"/>
                    <a:cs typeface="Arial" panose="020B0604020202020204" pitchFamily="34" charset="0"/>
                  </a:rPr>
                  <a:t>), so we have found the optimal policy. (We do not need to re-run Policy Evaluation, since we do not care if the value functions converge as long as the policy is stable.)</a:t>
                </a:r>
              </a:p>
            </p:txBody>
          </p:sp>
        </mc:Choice>
        <mc:Fallback xmlns="">
          <p:sp>
            <p:nvSpPr>
              <p:cNvPr id="29" name="Content Placeholder 2">
                <a:extLst>
                  <a:ext uri="{FF2B5EF4-FFF2-40B4-BE49-F238E27FC236}">
                    <a16:creationId xmlns:a16="http://schemas.microsoft.com/office/drawing/2014/main" id="{DB8E6228-5688-4480-97E1-C354C40D1C22}"/>
                  </a:ext>
                </a:extLst>
              </p:cNvPr>
              <p:cNvSpPr>
                <a:spLocks noGrp="1" noRot="1" noChangeAspect="1" noMove="1" noResize="1" noEditPoints="1" noAdjustHandles="1" noChangeArrowheads="1" noChangeShapeType="1" noTextEdit="1"/>
              </p:cNvSpPr>
              <p:nvPr>
                <p:ph idx="1"/>
              </p:nvPr>
            </p:nvSpPr>
            <p:spPr>
              <a:xfrm>
                <a:off x="433429" y="2681916"/>
                <a:ext cx="8229600" cy="4357293"/>
              </a:xfrm>
              <a:blipFill>
                <a:blip r:embed="rId3"/>
                <a:stretch>
                  <a:fillRect l="-222" t="-1259"/>
                </a:stretch>
              </a:blipFill>
            </p:spPr>
            <p:txBody>
              <a:bodyPr/>
              <a:lstStyle/>
              <a:p>
                <a:r>
                  <a:rPr lang="en-SE">
                    <a:noFill/>
                  </a:rPr>
                  <a:t> </a:t>
                </a:r>
              </a:p>
            </p:txBody>
          </p:sp>
        </mc:Fallback>
      </mc:AlternateContent>
      <p:graphicFrame>
        <p:nvGraphicFramePr>
          <p:cNvPr id="23" name="Table 22">
            <a:extLst>
              <a:ext uri="{FF2B5EF4-FFF2-40B4-BE49-F238E27FC236}">
                <a16:creationId xmlns:a16="http://schemas.microsoft.com/office/drawing/2014/main" id="{F8E95348-210D-4655-BCF5-A17C3955C864}"/>
              </a:ext>
            </a:extLst>
          </p:cNvPr>
          <p:cNvGraphicFramePr>
            <a:graphicFrameLocks noGrp="1"/>
          </p:cNvGraphicFramePr>
          <p:nvPr/>
        </p:nvGraphicFramePr>
        <p:xfrm>
          <a:off x="631337" y="609600"/>
          <a:ext cx="2000250" cy="1907484"/>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635828">
                <a:tc>
                  <a:txBody>
                    <a:bodyPr/>
                    <a:lstStyle/>
                    <a:p>
                      <a:pPr algn="ct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bg2"/>
                          </a:solidFill>
                          <a:effectLst/>
                          <a:uLnTx/>
                          <a:uFillTx/>
                          <a:latin typeface="Calibri" pitchFamily="34" charset="0"/>
                          <a:ea typeface="+mn-ea"/>
                          <a:cs typeface="+mn-cs"/>
                        </a:rPr>
                        <a:t>A</a:t>
                      </a:r>
                      <a:endParaRPr lang="en-US" sz="21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63582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B</a:t>
                      </a: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C</a:t>
                      </a: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808080"/>
                          </a:solidFill>
                          <a:effectLst/>
                          <a:uLnTx/>
                          <a:uFillTx/>
                          <a:latin typeface="Calibri" pitchFamily="34" charset="0"/>
                          <a:ea typeface="+mn-ea"/>
                          <a:cs typeface="+mn-cs"/>
                        </a:rPr>
                        <a:t>D</a:t>
                      </a:r>
                      <a:endParaRPr kumimoji="0" lang="en-US" sz="2100" b="0" i="0" u="none" strike="noStrike" kern="1200" cap="none" spc="0" normalizeH="0" baseline="0" noProof="0" dirty="0">
                        <a:ln>
                          <a:noFill/>
                        </a:ln>
                        <a:solidFill>
                          <a:schemeClr val="tx1"/>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5828">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8080"/>
                          </a:solidFill>
                          <a:effectLst/>
                          <a:uLnTx/>
                          <a:uFillTx/>
                          <a:latin typeface="Calibri" pitchFamily="34" charset="0"/>
                          <a:ea typeface="+mn-ea"/>
                          <a:cs typeface="+mn-cs"/>
                        </a:rPr>
                        <a:t>E</a:t>
                      </a:r>
                      <a:endParaRPr kumimoji="0" lang="en-US" sz="2400" b="0" i="0" u="none" strike="noStrike" kern="1200" cap="none" spc="0" normalizeH="0" baseline="0" noProof="0" dirty="0">
                        <a:ln>
                          <a:noFill/>
                        </a:ln>
                        <a:solidFill>
                          <a:srgbClr val="808080"/>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24" name="Rectangle 23">
            <a:extLst>
              <a:ext uri="{FF2B5EF4-FFF2-40B4-BE49-F238E27FC236}">
                <a16:creationId xmlns:a16="http://schemas.microsoft.com/office/drawing/2014/main" id="{718F33C3-D003-4036-8E89-51C638E5FD4F}"/>
              </a:ext>
            </a:extLst>
          </p:cNvPr>
          <p:cNvSpPr/>
          <p:nvPr/>
        </p:nvSpPr>
        <p:spPr>
          <a:xfrm>
            <a:off x="2073275" y="133276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25" name="Rectangle 24">
            <a:extLst>
              <a:ext uri="{FF2B5EF4-FFF2-40B4-BE49-F238E27FC236}">
                <a16:creationId xmlns:a16="http://schemas.microsoft.com/office/drawing/2014/main" id="{E6C94139-089D-420A-8180-EFEA5DCEC9D2}"/>
              </a:ext>
            </a:extLst>
          </p:cNvPr>
          <p:cNvSpPr/>
          <p:nvPr/>
        </p:nvSpPr>
        <p:spPr>
          <a:xfrm>
            <a:off x="1400663" y="70411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26" name="Isosceles Triangle 25">
            <a:extLst>
              <a:ext uri="{FF2B5EF4-FFF2-40B4-BE49-F238E27FC236}">
                <a16:creationId xmlns:a16="http://schemas.microsoft.com/office/drawing/2014/main" id="{330C0512-278F-442B-9117-0F26F33B5E31}"/>
              </a:ext>
            </a:extLst>
          </p:cNvPr>
          <p:cNvSpPr/>
          <p:nvPr/>
        </p:nvSpPr>
        <p:spPr>
          <a:xfrm rot="5400000">
            <a:off x="1144323" y="1491862"/>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27" name="Isosceles Triangle 26">
            <a:extLst>
              <a:ext uri="{FF2B5EF4-FFF2-40B4-BE49-F238E27FC236}">
                <a16:creationId xmlns:a16="http://schemas.microsoft.com/office/drawing/2014/main" id="{87DD78D9-F244-4D02-89AE-205820DF081B}"/>
              </a:ext>
            </a:extLst>
          </p:cNvPr>
          <p:cNvSpPr/>
          <p:nvPr/>
        </p:nvSpPr>
        <p:spPr>
          <a:xfrm rot="5400000">
            <a:off x="1786161" y="1491863"/>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28" name="Isosceles Triangle 27">
            <a:extLst>
              <a:ext uri="{FF2B5EF4-FFF2-40B4-BE49-F238E27FC236}">
                <a16:creationId xmlns:a16="http://schemas.microsoft.com/office/drawing/2014/main" id="{DF3DAEE9-817C-4C02-A115-CDE31E4F2F49}"/>
              </a:ext>
            </a:extLst>
          </p:cNvPr>
          <p:cNvSpPr/>
          <p:nvPr/>
        </p:nvSpPr>
        <p:spPr>
          <a:xfrm>
            <a:off x="1552331" y="1890549"/>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BEBBA970-EB61-4666-8B01-B0E360056FF3}"/>
                  </a:ext>
                </a:extLst>
              </p:cNvPr>
              <p:cNvSpPr txBox="1"/>
              <p:nvPr/>
            </p:nvSpPr>
            <p:spPr>
              <a:xfrm>
                <a:off x="2057400" y="1539118"/>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30" name="TextBox 29">
                <a:extLst>
                  <a:ext uri="{FF2B5EF4-FFF2-40B4-BE49-F238E27FC236}">
                    <a16:creationId xmlns:a16="http://schemas.microsoft.com/office/drawing/2014/main" id="{BEBBA970-EB61-4666-8B01-B0E360056FF3}"/>
                  </a:ext>
                </a:extLst>
              </p:cNvPr>
              <p:cNvSpPr txBox="1">
                <a:spLocks noRot="1" noChangeAspect="1" noMove="1" noResize="1" noEditPoints="1" noAdjustHandles="1" noChangeArrowheads="1" noChangeShapeType="1" noTextEdit="1"/>
              </p:cNvSpPr>
              <p:nvPr/>
            </p:nvSpPr>
            <p:spPr>
              <a:xfrm>
                <a:off x="2057400" y="1539118"/>
                <a:ext cx="685800" cy="307777"/>
              </a:xfrm>
              <a:prstGeom prst="rect">
                <a:avLst/>
              </a:prstGeom>
              <a:blipFill>
                <a:blip r:embed="rId5"/>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E4CED963-5397-440D-8806-689A68AB857B}"/>
                  </a:ext>
                </a:extLst>
              </p:cNvPr>
              <p:cNvSpPr txBox="1"/>
              <p:nvPr/>
            </p:nvSpPr>
            <p:spPr>
              <a:xfrm>
                <a:off x="1371600" y="926832"/>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31" name="TextBox 30">
                <a:extLst>
                  <a:ext uri="{FF2B5EF4-FFF2-40B4-BE49-F238E27FC236}">
                    <a16:creationId xmlns:a16="http://schemas.microsoft.com/office/drawing/2014/main" id="{E4CED963-5397-440D-8806-689A68AB857B}"/>
                  </a:ext>
                </a:extLst>
              </p:cNvPr>
              <p:cNvSpPr txBox="1">
                <a:spLocks noRot="1" noChangeAspect="1" noMove="1" noResize="1" noEditPoints="1" noAdjustHandles="1" noChangeArrowheads="1" noChangeShapeType="1" noTextEdit="1"/>
              </p:cNvSpPr>
              <p:nvPr/>
            </p:nvSpPr>
            <p:spPr>
              <a:xfrm>
                <a:off x="1371600" y="926832"/>
                <a:ext cx="685800" cy="307777"/>
              </a:xfrm>
              <a:prstGeom prst="rect">
                <a:avLst/>
              </a:prstGeom>
              <a:blipFill>
                <a:blip r:embed="rId6"/>
                <a:stretch>
                  <a:fillRect/>
                </a:stretch>
              </a:blipFill>
            </p:spPr>
            <p:txBody>
              <a:bodyPr/>
              <a:lstStyle/>
              <a:p>
                <a:r>
                  <a:rPr lang="en-SE">
                    <a:noFill/>
                  </a:rPr>
                  <a:t> </a:t>
                </a:r>
              </a:p>
            </p:txBody>
          </p:sp>
        </mc:Fallback>
      </mc:AlternateContent>
      <p:sp>
        <p:nvSpPr>
          <p:cNvPr id="43" name="Slide Number Placeholder 3">
            <a:extLst>
              <a:ext uri="{FF2B5EF4-FFF2-40B4-BE49-F238E27FC236}">
                <a16:creationId xmlns:a16="http://schemas.microsoft.com/office/drawing/2014/main" id="{0D3FB89B-3201-4550-9A9A-939F8549DDC8}"/>
              </a:ext>
            </a:extLst>
          </p:cNvPr>
          <p:cNvSpPr>
            <a:spLocks noGrp="1"/>
          </p:cNvSpPr>
          <p:nvPr>
            <p:ph type="sldNum" sz="quarter" idx="12"/>
          </p:nvPr>
        </p:nvSpPr>
        <p:spPr>
          <a:xfrm>
            <a:off x="6934200" y="6530035"/>
            <a:ext cx="2133600" cy="244475"/>
          </a:xfrm>
        </p:spPr>
        <p:txBody>
          <a:bodyPr/>
          <a:lstStyle/>
          <a:p>
            <a:pPr>
              <a:defRPr/>
            </a:pPr>
            <a:fld id="{F57F456A-00AF-44E6-8D70-638C0D0130FF}" type="slidenum">
              <a:rPr lang="en-US" altLang="zh-CN" smtClean="0"/>
              <a:pPr>
                <a:defRPr/>
              </a:pPr>
              <a:t>46</a:t>
            </a:fld>
            <a:endParaRPr lang="en-US" altLang="zh-CN" dirty="0"/>
          </a:p>
        </p:txBody>
      </p:sp>
      <p:graphicFrame>
        <p:nvGraphicFramePr>
          <p:cNvPr id="44" name="Table 43">
            <a:extLst>
              <a:ext uri="{FF2B5EF4-FFF2-40B4-BE49-F238E27FC236}">
                <a16:creationId xmlns:a16="http://schemas.microsoft.com/office/drawing/2014/main" id="{91C0F13C-2ACF-464B-8A66-2F5459974BCC}"/>
              </a:ext>
            </a:extLst>
          </p:cNvPr>
          <p:cNvGraphicFramePr>
            <a:graphicFrameLocks noGrp="1"/>
          </p:cNvGraphicFramePr>
          <p:nvPr/>
        </p:nvGraphicFramePr>
        <p:xfrm>
          <a:off x="3907937" y="609600"/>
          <a:ext cx="2000250" cy="1907484"/>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635828">
                <a:tc>
                  <a:txBody>
                    <a:bodyPr/>
                    <a:lstStyle/>
                    <a:p>
                      <a:pPr algn="ct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bg2"/>
                          </a:solidFill>
                          <a:effectLst/>
                          <a:uLnTx/>
                          <a:uFillTx/>
                          <a:latin typeface="Calibri" pitchFamily="34" charset="0"/>
                          <a:ea typeface="+mn-ea"/>
                          <a:cs typeface="+mn-cs"/>
                        </a:rPr>
                        <a:t>A</a:t>
                      </a:r>
                      <a:endParaRPr lang="en-US" sz="21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63582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B</a:t>
                      </a: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C</a:t>
                      </a: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808080"/>
                          </a:solidFill>
                          <a:effectLst/>
                          <a:uLnTx/>
                          <a:uFillTx/>
                          <a:latin typeface="Calibri" pitchFamily="34" charset="0"/>
                          <a:ea typeface="+mn-ea"/>
                          <a:cs typeface="+mn-cs"/>
                        </a:rPr>
                        <a:t>D</a:t>
                      </a:r>
                      <a:endParaRPr kumimoji="0" lang="en-US" sz="2100" b="0" i="0" u="none" strike="noStrike" kern="1200" cap="none" spc="0" normalizeH="0" baseline="0" noProof="0" dirty="0">
                        <a:ln>
                          <a:noFill/>
                        </a:ln>
                        <a:solidFill>
                          <a:schemeClr val="tx1"/>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5828">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8080"/>
                          </a:solidFill>
                          <a:effectLst/>
                          <a:uLnTx/>
                          <a:uFillTx/>
                          <a:latin typeface="Calibri" pitchFamily="34" charset="0"/>
                          <a:ea typeface="+mn-ea"/>
                          <a:cs typeface="+mn-cs"/>
                        </a:rPr>
                        <a:t>E</a:t>
                      </a:r>
                      <a:endParaRPr kumimoji="0" lang="en-US" sz="2400" b="0" i="0" u="none" strike="noStrike" kern="1200" cap="none" spc="0" normalizeH="0" baseline="0" noProof="0" dirty="0">
                        <a:ln>
                          <a:noFill/>
                        </a:ln>
                        <a:solidFill>
                          <a:srgbClr val="808080"/>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45" name="Rectangle 44">
            <a:extLst>
              <a:ext uri="{FF2B5EF4-FFF2-40B4-BE49-F238E27FC236}">
                <a16:creationId xmlns:a16="http://schemas.microsoft.com/office/drawing/2014/main" id="{14D8817D-8578-4F5E-A1B6-DFACFDA5D5D1}"/>
              </a:ext>
            </a:extLst>
          </p:cNvPr>
          <p:cNvSpPr/>
          <p:nvPr/>
        </p:nvSpPr>
        <p:spPr>
          <a:xfrm>
            <a:off x="5349875" y="133276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46" name="Rectangle 45">
            <a:extLst>
              <a:ext uri="{FF2B5EF4-FFF2-40B4-BE49-F238E27FC236}">
                <a16:creationId xmlns:a16="http://schemas.microsoft.com/office/drawing/2014/main" id="{3BC5B36C-889F-4566-BD0A-853589D7FA44}"/>
              </a:ext>
            </a:extLst>
          </p:cNvPr>
          <p:cNvSpPr/>
          <p:nvPr/>
        </p:nvSpPr>
        <p:spPr>
          <a:xfrm>
            <a:off x="4677263" y="70411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47" name="Isosceles Triangle 46">
            <a:extLst>
              <a:ext uri="{FF2B5EF4-FFF2-40B4-BE49-F238E27FC236}">
                <a16:creationId xmlns:a16="http://schemas.microsoft.com/office/drawing/2014/main" id="{1A0D858F-0C00-44E9-9A31-C7D2BC436426}"/>
              </a:ext>
            </a:extLst>
          </p:cNvPr>
          <p:cNvSpPr/>
          <p:nvPr/>
        </p:nvSpPr>
        <p:spPr>
          <a:xfrm rot="5400000">
            <a:off x="4420923" y="1491862"/>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48" name="Isosceles Triangle 47">
            <a:extLst>
              <a:ext uri="{FF2B5EF4-FFF2-40B4-BE49-F238E27FC236}">
                <a16:creationId xmlns:a16="http://schemas.microsoft.com/office/drawing/2014/main" id="{90DA36E5-EF67-4CAC-A3AC-3007A4CD6A96}"/>
              </a:ext>
            </a:extLst>
          </p:cNvPr>
          <p:cNvSpPr/>
          <p:nvPr/>
        </p:nvSpPr>
        <p:spPr>
          <a:xfrm rot="5400000">
            <a:off x="5062761" y="1491863"/>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49" name="Isosceles Triangle 48">
            <a:extLst>
              <a:ext uri="{FF2B5EF4-FFF2-40B4-BE49-F238E27FC236}">
                <a16:creationId xmlns:a16="http://schemas.microsoft.com/office/drawing/2014/main" id="{AB0DC023-AFF8-48F7-A6F3-4C687BA1EE5D}"/>
              </a:ext>
            </a:extLst>
          </p:cNvPr>
          <p:cNvSpPr/>
          <p:nvPr/>
        </p:nvSpPr>
        <p:spPr>
          <a:xfrm>
            <a:off x="4828931" y="1890549"/>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2669857B-B481-467E-B81D-8BC51C322B78}"/>
                  </a:ext>
                </a:extLst>
              </p:cNvPr>
              <p:cNvSpPr txBox="1"/>
              <p:nvPr/>
            </p:nvSpPr>
            <p:spPr>
              <a:xfrm>
                <a:off x="5334000" y="1539118"/>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50" name="TextBox 49">
                <a:extLst>
                  <a:ext uri="{FF2B5EF4-FFF2-40B4-BE49-F238E27FC236}">
                    <a16:creationId xmlns:a16="http://schemas.microsoft.com/office/drawing/2014/main" id="{2669857B-B481-467E-B81D-8BC51C322B78}"/>
                  </a:ext>
                </a:extLst>
              </p:cNvPr>
              <p:cNvSpPr txBox="1">
                <a:spLocks noRot="1" noChangeAspect="1" noMove="1" noResize="1" noEditPoints="1" noAdjustHandles="1" noChangeArrowheads="1" noChangeShapeType="1" noTextEdit="1"/>
              </p:cNvSpPr>
              <p:nvPr/>
            </p:nvSpPr>
            <p:spPr>
              <a:xfrm>
                <a:off x="5334000" y="1539118"/>
                <a:ext cx="685800" cy="307777"/>
              </a:xfrm>
              <a:prstGeom prst="rect">
                <a:avLst/>
              </a:prstGeom>
              <a:blipFill>
                <a:blip r:embed="rId7"/>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1A1CAE39-1A01-4D42-A1C3-7F315094ABA6}"/>
                  </a:ext>
                </a:extLst>
              </p:cNvPr>
              <p:cNvSpPr txBox="1"/>
              <p:nvPr/>
            </p:nvSpPr>
            <p:spPr>
              <a:xfrm>
                <a:off x="4648200" y="926832"/>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51" name="TextBox 50">
                <a:extLst>
                  <a:ext uri="{FF2B5EF4-FFF2-40B4-BE49-F238E27FC236}">
                    <a16:creationId xmlns:a16="http://schemas.microsoft.com/office/drawing/2014/main" id="{1A1CAE39-1A01-4D42-A1C3-7F315094ABA6}"/>
                  </a:ext>
                </a:extLst>
              </p:cNvPr>
              <p:cNvSpPr txBox="1">
                <a:spLocks noRot="1" noChangeAspect="1" noMove="1" noResize="1" noEditPoints="1" noAdjustHandles="1" noChangeArrowheads="1" noChangeShapeType="1" noTextEdit="1"/>
              </p:cNvSpPr>
              <p:nvPr/>
            </p:nvSpPr>
            <p:spPr>
              <a:xfrm>
                <a:off x="4648200" y="926832"/>
                <a:ext cx="685800" cy="307777"/>
              </a:xfrm>
              <a:prstGeom prst="rect">
                <a:avLst/>
              </a:prstGeom>
              <a:blipFill>
                <a:blip r:embed="rId8"/>
                <a:stretch>
                  <a:fillRect/>
                </a:stretch>
              </a:blipFill>
            </p:spPr>
            <p:txBody>
              <a:bodyPr/>
              <a:lstStyle/>
              <a:p>
                <a:r>
                  <a:rPr lang="en-SE">
                    <a:noFill/>
                  </a:rPr>
                  <a:t> </a:t>
                </a:r>
              </a:p>
            </p:txBody>
          </p:sp>
        </mc:Fallback>
      </mc:AlternateContent>
      <p:sp>
        <p:nvSpPr>
          <p:cNvPr id="3" name="Arrow: Right 2">
            <a:extLst>
              <a:ext uri="{FF2B5EF4-FFF2-40B4-BE49-F238E27FC236}">
                <a16:creationId xmlns:a16="http://schemas.microsoft.com/office/drawing/2014/main" id="{C8436CB0-9F79-47A9-AC3D-ADF25A7E25F5}"/>
              </a:ext>
            </a:extLst>
          </p:cNvPr>
          <p:cNvSpPr/>
          <p:nvPr/>
        </p:nvSpPr>
        <p:spPr bwMode="auto">
          <a:xfrm>
            <a:off x="2845920" y="1319051"/>
            <a:ext cx="978408" cy="484632"/>
          </a:xfrm>
          <a:prstGeom prst="rightArrow">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dirty="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A6F94CBF-2785-4E3C-8A6F-F0583286709C}"/>
              </a:ext>
            </a:extLst>
          </p:cNvPr>
          <p:cNvSpPr/>
          <p:nvPr/>
        </p:nvSpPr>
        <p:spPr>
          <a:xfrm>
            <a:off x="2787045" y="807431"/>
            <a:ext cx="889987" cy="646331"/>
          </a:xfrm>
          <a:prstGeom prst="rect">
            <a:avLst/>
          </a:prstGeom>
        </p:spPr>
        <p:txBody>
          <a:bodyPr wrap="none">
            <a:spAutoFit/>
          </a:bodyPr>
          <a:lstStyle/>
          <a:p>
            <a:r>
              <a:rPr lang="en-US" dirty="0"/>
              <a:t>Policy</a:t>
            </a:r>
          </a:p>
          <a:p>
            <a:r>
              <a:rPr lang="en-US" dirty="0"/>
              <a:t>Improv</a:t>
            </a:r>
            <a:endParaRPr lang="en-SE" dirty="0"/>
          </a:p>
        </p:txBody>
      </p:sp>
      <p:sp>
        <p:nvSpPr>
          <p:cNvPr id="32" name="TextBox 31">
            <a:extLst>
              <a:ext uri="{FF2B5EF4-FFF2-40B4-BE49-F238E27FC236}">
                <a16:creationId xmlns:a16="http://schemas.microsoft.com/office/drawing/2014/main" id="{B96F6ACA-D280-4F59-81C9-B4D7EF1BAF1F}"/>
              </a:ext>
            </a:extLst>
          </p:cNvPr>
          <p:cNvSpPr txBox="1"/>
          <p:nvPr/>
        </p:nvSpPr>
        <p:spPr>
          <a:xfrm>
            <a:off x="4094750" y="1607664"/>
            <a:ext cx="298480" cy="338554"/>
          </a:xfrm>
          <a:prstGeom prst="rect">
            <a:avLst/>
          </a:prstGeom>
          <a:noFill/>
        </p:spPr>
        <p:txBody>
          <a:bodyPr wrap="none" rtlCol="0">
            <a:spAutoFit/>
          </a:bodyPr>
          <a:lstStyle/>
          <a:p>
            <a:r>
              <a:rPr lang="en-US" sz="1600" dirty="0"/>
              <a:t>8</a:t>
            </a:r>
            <a:endParaRPr lang="en-SE" sz="1600" dirty="0"/>
          </a:p>
        </p:txBody>
      </p:sp>
      <p:sp>
        <p:nvSpPr>
          <p:cNvPr id="33" name="TextBox 32">
            <a:extLst>
              <a:ext uri="{FF2B5EF4-FFF2-40B4-BE49-F238E27FC236}">
                <a16:creationId xmlns:a16="http://schemas.microsoft.com/office/drawing/2014/main" id="{B667365D-C5A4-458E-B4DC-2262035A5BC4}"/>
              </a:ext>
            </a:extLst>
          </p:cNvPr>
          <p:cNvSpPr txBox="1"/>
          <p:nvPr/>
        </p:nvSpPr>
        <p:spPr>
          <a:xfrm>
            <a:off x="4780550" y="2244626"/>
            <a:ext cx="298480" cy="338554"/>
          </a:xfrm>
          <a:prstGeom prst="rect">
            <a:avLst/>
          </a:prstGeom>
          <a:noFill/>
        </p:spPr>
        <p:txBody>
          <a:bodyPr wrap="none" rtlCol="0">
            <a:spAutoFit/>
          </a:bodyPr>
          <a:lstStyle/>
          <a:p>
            <a:r>
              <a:rPr lang="en-US" sz="1600" dirty="0"/>
              <a:t>8</a:t>
            </a:r>
            <a:endParaRPr lang="en-SE" sz="1600" dirty="0"/>
          </a:p>
        </p:txBody>
      </p:sp>
      <p:sp>
        <p:nvSpPr>
          <p:cNvPr id="34" name="TextBox 33">
            <a:extLst>
              <a:ext uri="{FF2B5EF4-FFF2-40B4-BE49-F238E27FC236}">
                <a16:creationId xmlns:a16="http://schemas.microsoft.com/office/drawing/2014/main" id="{A83DB67D-8D1F-4216-A676-1F4ED6548D7B}"/>
              </a:ext>
            </a:extLst>
          </p:cNvPr>
          <p:cNvSpPr txBox="1"/>
          <p:nvPr/>
        </p:nvSpPr>
        <p:spPr>
          <a:xfrm>
            <a:off x="4774230" y="1600738"/>
            <a:ext cx="413013" cy="338554"/>
          </a:xfrm>
          <a:prstGeom prst="rect">
            <a:avLst/>
          </a:prstGeom>
          <a:noFill/>
        </p:spPr>
        <p:txBody>
          <a:bodyPr wrap="square" rtlCol="0">
            <a:spAutoFit/>
          </a:bodyPr>
          <a:lstStyle/>
          <a:p>
            <a:r>
              <a:rPr lang="en-US" sz="1600" dirty="0"/>
              <a:t>9</a:t>
            </a:r>
            <a:endParaRPr lang="en-SE" sz="1600" dirty="0"/>
          </a:p>
        </p:txBody>
      </p:sp>
      <p:sp>
        <p:nvSpPr>
          <p:cNvPr id="38" name="TextBox 37">
            <a:extLst>
              <a:ext uri="{FF2B5EF4-FFF2-40B4-BE49-F238E27FC236}">
                <a16:creationId xmlns:a16="http://schemas.microsoft.com/office/drawing/2014/main" id="{702ED003-EB8A-4790-9781-83C999CC86D5}"/>
              </a:ext>
            </a:extLst>
          </p:cNvPr>
          <p:cNvSpPr txBox="1"/>
          <p:nvPr/>
        </p:nvSpPr>
        <p:spPr>
          <a:xfrm>
            <a:off x="792242" y="1607664"/>
            <a:ext cx="298480" cy="338554"/>
          </a:xfrm>
          <a:prstGeom prst="rect">
            <a:avLst/>
          </a:prstGeom>
          <a:noFill/>
        </p:spPr>
        <p:txBody>
          <a:bodyPr wrap="none" rtlCol="0">
            <a:spAutoFit/>
          </a:bodyPr>
          <a:lstStyle/>
          <a:p>
            <a:r>
              <a:rPr lang="en-US" sz="1600" dirty="0"/>
              <a:t>8</a:t>
            </a:r>
            <a:endParaRPr lang="en-SE" sz="1600" dirty="0"/>
          </a:p>
        </p:txBody>
      </p:sp>
      <p:sp>
        <p:nvSpPr>
          <p:cNvPr id="39" name="TextBox 38">
            <a:extLst>
              <a:ext uri="{FF2B5EF4-FFF2-40B4-BE49-F238E27FC236}">
                <a16:creationId xmlns:a16="http://schemas.microsoft.com/office/drawing/2014/main" id="{6220CF30-0219-4CDA-8D03-63D02D10BE34}"/>
              </a:ext>
            </a:extLst>
          </p:cNvPr>
          <p:cNvSpPr txBox="1"/>
          <p:nvPr/>
        </p:nvSpPr>
        <p:spPr>
          <a:xfrm>
            <a:off x="1478042" y="2244626"/>
            <a:ext cx="298480" cy="338554"/>
          </a:xfrm>
          <a:prstGeom prst="rect">
            <a:avLst/>
          </a:prstGeom>
          <a:noFill/>
        </p:spPr>
        <p:txBody>
          <a:bodyPr wrap="none" rtlCol="0">
            <a:spAutoFit/>
          </a:bodyPr>
          <a:lstStyle/>
          <a:p>
            <a:r>
              <a:rPr lang="en-US" sz="1600" dirty="0"/>
              <a:t>8</a:t>
            </a:r>
            <a:endParaRPr lang="en-SE" sz="1600" dirty="0"/>
          </a:p>
        </p:txBody>
      </p:sp>
      <p:sp>
        <p:nvSpPr>
          <p:cNvPr id="40" name="TextBox 39">
            <a:extLst>
              <a:ext uri="{FF2B5EF4-FFF2-40B4-BE49-F238E27FC236}">
                <a16:creationId xmlns:a16="http://schemas.microsoft.com/office/drawing/2014/main" id="{C729C608-A3FF-4A40-817F-A4E86AE3C3F4}"/>
              </a:ext>
            </a:extLst>
          </p:cNvPr>
          <p:cNvSpPr txBox="1"/>
          <p:nvPr/>
        </p:nvSpPr>
        <p:spPr>
          <a:xfrm>
            <a:off x="1471722" y="1600738"/>
            <a:ext cx="413013" cy="338554"/>
          </a:xfrm>
          <a:prstGeom prst="rect">
            <a:avLst/>
          </a:prstGeom>
          <a:noFill/>
        </p:spPr>
        <p:txBody>
          <a:bodyPr wrap="square" rtlCol="0">
            <a:spAutoFit/>
          </a:bodyPr>
          <a:lstStyle/>
          <a:p>
            <a:r>
              <a:rPr lang="en-US" sz="1600" dirty="0"/>
              <a:t>9</a:t>
            </a:r>
            <a:endParaRPr lang="en-SE" sz="1600" dirty="0"/>
          </a:p>
        </p:txBody>
      </p:sp>
    </p:spTree>
    <p:extLst>
      <p:ext uri="{BB962C8B-B14F-4D97-AF65-F5344CB8AC3E}">
        <p14:creationId xmlns:p14="http://schemas.microsoft.com/office/powerpoint/2010/main" val="37205568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5146A-2411-4D66-BD86-936CC1CB560B}"/>
              </a:ext>
            </a:extLst>
          </p:cNvPr>
          <p:cNvSpPr>
            <a:spLocks noGrp="1"/>
          </p:cNvSpPr>
          <p:nvPr>
            <p:ph type="title"/>
          </p:nvPr>
        </p:nvSpPr>
        <p:spPr/>
        <p:txBody>
          <a:bodyPr/>
          <a:lstStyle/>
          <a:p>
            <a:r>
              <a:rPr lang="en-US" dirty="0" err="1"/>
              <a:t>MiniGW</a:t>
            </a:r>
            <a:r>
              <a:rPr lang="en-US" dirty="0"/>
              <a:t> Example</a:t>
            </a:r>
            <a:endParaRPr lang="en-SE" dirty="0"/>
          </a:p>
        </p:txBody>
      </p:sp>
      <p:sp>
        <p:nvSpPr>
          <p:cNvPr id="3" name="Content Placeholder 2">
            <a:extLst>
              <a:ext uri="{FF2B5EF4-FFF2-40B4-BE49-F238E27FC236}">
                <a16:creationId xmlns:a16="http://schemas.microsoft.com/office/drawing/2014/main" id="{7A52ED14-A570-49EA-AD0A-845FEAE0D59D}"/>
              </a:ext>
            </a:extLst>
          </p:cNvPr>
          <p:cNvSpPr>
            <a:spLocks noGrp="1"/>
          </p:cNvSpPr>
          <p:nvPr>
            <p:ph idx="1"/>
          </p:nvPr>
        </p:nvSpPr>
        <p:spPr>
          <a:xfrm>
            <a:off x="457200" y="1295399"/>
            <a:ext cx="8229600" cy="5234635"/>
          </a:xfrm>
        </p:spPr>
        <p:txBody>
          <a:bodyPr>
            <a:normAutofit/>
          </a:bodyPr>
          <a:lstStyle/>
          <a:p>
            <a:r>
              <a:rPr lang="en-US" dirty="0"/>
              <a:t>Policy Iteration for Deterministic Environment</a:t>
            </a:r>
          </a:p>
          <a:p>
            <a:r>
              <a:rPr lang="en-US" dirty="0">
                <a:solidFill>
                  <a:srgbClr val="C00000"/>
                </a:solidFill>
              </a:rPr>
              <a:t>Policy Iteration for Stochastic Environment</a:t>
            </a:r>
          </a:p>
          <a:p>
            <a:r>
              <a:rPr lang="en-US" dirty="0"/>
              <a:t>Value Iteration for Deterministic Environment  </a:t>
            </a:r>
          </a:p>
          <a:p>
            <a:r>
              <a:rPr lang="en-US" dirty="0"/>
              <a:t>Value Iteration for Stochastic Environment</a:t>
            </a:r>
          </a:p>
          <a:p>
            <a:r>
              <a:rPr lang="en-US" dirty="0"/>
              <a:t>Model learning</a:t>
            </a:r>
            <a:endParaRPr lang="en-SE" dirty="0"/>
          </a:p>
        </p:txBody>
      </p:sp>
      <p:sp>
        <p:nvSpPr>
          <p:cNvPr id="4" name="Slide Number Placeholder 3">
            <a:extLst>
              <a:ext uri="{FF2B5EF4-FFF2-40B4-BE49-F238E27FC236}">
                <a16:creationId xmlns:a16="http://schemas.microsoft.com/office/drawing/2014/main" id="{C0567889-A50E-4D43-A72E-B5F2097A2CBC}"/>
              </a:ext>
            </a:extLst>
          </p:cNvPr>
          <p:cNvSpPr>
            <a:spLocks noGrp="1"/>
          </p:cNvSpPr>
          <p:nvPr>
            <p:ph type="sldNum" sz="quarter" idx="12"/>
          </p:nvPr>
        </p:nvSpPr>
        <p:spPr/>
        <p:txBody>
          <a:bodyPr/>
          <a:lstStyle/>
          <a:p>
            <a:pPr>
              <a:defRPr/>
            </a:pPr>
            <a:fld id="{F57F456A-00AF-44E6-8D70-638C0D0130FF}" type="slidenum">
              <a:rPr lang="en-US" altLang="zh-CN" smtClean="0"/>
              <a:pPr>
                <a:defRPr/>
              </a:pPr>
              <a:t>47</a:t>
            </a:fld>
            <a:endParaRPr lang="en-US" altLang="zh-CN"/>
          </a:p>
        </p:txBody>
      </p:sp>
    </p:spTree>
    <p:extLst>
      <p:ext uri="{BB962C8B-B14F-4D97-AF65-F5344CB8AC3E}">
        <p14:creationId xmlns:p14="http://schemas.microsoft.com/office/powerpoint/2010/main" val="27601782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9" y="-106362"/>
            <a:ext cx="8762968" cy="868362"/>
          </a:xfrm>
        </p:spPr>
        <p:txBody>
          <a:bodyPr/>
          <a:lstStyle/>
          <a:p>
            <a:r>
              <a:rPr lang="en-US" sz="3200" dirty="0"/>
              <a:t>Iter1 Policy Evaluation of Random Policy</a:t>
            </a:r>
          </a:p>
        </p:txBody>
      </p:sp>
      <mc:AlternateContent xmlns:mc="http://schemas.openxmlformats.org/markup-compatibility/2006" xmlns:a14="http://schemas.microsoft.com/office/drawing/2010/main">
        <mc:Choice Requires="a14">
          <p:sp>
            <p:nvSpPr>
              <p:cNvPr id="29" name="Content Placeholder 2">
                <a:extLst>
                  <a:ext uri="{FF2B5EF4-FFF2-40B4-BE49-F238E27FC236}">
                    <a16:creationId xmlns:a16="http://schemas.microsoft.com/office/drawing/2014/main" id="{DB8E6228-5688-4480-97E1-C354C40D1C22}"/>
                  </a:ext>
                </a:extLst>
              </p:cNvPr>
              <p:cNvSpPr>
                <a:spLocks noGrp="1"/>
              </p:cNvSpPr>
              <p:nvPr>
                <p:ph idx="1"/>
              </p:nvPr>
            </p:nvSpPr>
            <p:spPr>
              <a:xfrm>
                <a:off x="0" y="2557965"/>
                <a:ext cx="8607669" cy="4128585"/>
              </a:xfrm>
            </p:spPr>
            <p:txBody>
              <a:bodyPr>
                <a:normAutofit fontScale="40000" lnSpcReduction="20000"/>
              </a:bodyPr>
              <a:lstStyle/>
              <a:p>
                <a:r>
                  <a:rPr lang="en-US" dirty="0"/>
                  <a:t>Bellman Exp Equation: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𝑎</m:t>
                        </m:r>
                      </m:sub>
                      <m:sup/>
                      <m:e>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𝑎</m:t>
                            </m:r>
                          </m:e>
                          <m:e>
                            <m:r>
                              <a:rPr lang="en-US" i="1">
                                <a:latin typeface="Cambria Math" panose="02040503050406030204" pitchFamily="18" charset="0"/>
                              </a:rPr>
                              <m:t>𝑠</m:t>
                            </m:r>
                          </m:e>
                        </m:d>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e>
                    </m:nary>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𝑟</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sub>
                      <m:sup/>
                      <m:e>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e>
                    </m:nary>
                    <m:d>
                      <m:dPr>
                        <m:begChr m:val="["/>
                        <m:endChr m:val="]"/>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d>
                      </m:e>
                    </m:d>
                  </m:oMath>
                </a14:m>
                <a:endParaRPr lang="en-US" dirty="0">
                  <a:ea typeface="ＭＳ Ｐゴシック" pitchFamily="34" charset="-128"/>
                </a:endParaRPr>
              </a:p>
              <a:p>
                <a:r>
                  <a:rPr lang="en-US" dirty="0"/>
                  <a:t>Random policy: </a:t>
                </a:r>
                <a14:m>
                  <m:oMath xmlns:m="http://schemas.openxmlformats.org/officeDocument/2006/math">
                    <m:r>
                      <a:rPr lang="en-US" b="0" i="1" smtClean="0">
                        <a:solidFill>
                          <a:schemeClr val="tx1"/>
                        </a:solidFill>
                        <a:latin typeface="Cambria Math" panose="02040503050406030204" pitchFamily="18" charset="0"/>
                      </a:rPr>
                      <m:t>𝜋</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𝑙</m:t>
                        </m:r>
                      </m:e>
                      <m:e>
                        <m:r>
                          <a:rPr lang="en-US" b="0" i="1" smtClean="0">
                            <a:solidFill>
                              <a:schemeClr val="tx1"/>
                            </a:solidFill>
                            <a:latin typeface="Cambria Math" panose="02040503050406030204" pitchFamily="18" charset="0"/>
                          </a:rPr>
                          <m:t>𝑠</m:t>
                        </m:r>
                      </m:e>
                    </m:d>
                    <m:r>
                      <a:rPr lang="en-US" b="0" i="1" smtClean="0">
                        <a:solidFill>
                          <a:schemeClr val="tx1"/>
                        </a:solidFill>
                        <a:latin typeface="Cambria Math" panose="02040503050406030204" pitchFamily="18" charset="0"/>
                      </a:rPr>
                      <m:t>=</m:t>
                    </m:r>
                    <m:r>
                      <a:rPr lang="en-US" i="1">
                        <a:latin typeface="Cambria Math" panose="02040503050406030204" pitchFamily="18" charset="0"/>
                      </a:rPr>
                      <m:t>𝜋</m:t>
                    </m:r>
                    <m:d>
                      <m:dPr>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𝑟</m:t>
                        </m:r>
                      </m:e>
                      <m:e>
                        <m:r>
                          <a:rPr lang="en-US" b="0" i="1" smtClean="0">
                            <a:solidFill>
                              <a:schemeClr val="tx1"/>
                            </a:solidFill>
                            <a:latin typeface="Cambria Math" panose="02040503050406030204" pitchFamily="18" charset="0"/>
                          </a:rPr>
                          <m:t>𝑠</m:t>
                        </m:r>
                      </m:e>
                    </m:d>
                    <m:r>
                      <a:rPr lang="en-US" b="0" i="1" smtClean="0">
                        <a:solidFill>
                          <a:schemeClr val="tx1"/>
                        </a:solidFill>
                        <a:latin typeface="Cambria Math" panose="02040503050406030204" pitchFamily="18" charset="0"/>
                      </a:rPr>
                      <m:t>=</m:t>
                    </m:r>
                    <m:r>
                      <a:rPr lang="en-US" i="1">
                        <a:latin typeface="Cambria Math" panose="02040503050406030204" pitchFamily="18" charset="0"/>
                      </a:rPr>
                      <m:t>𝜋</m:t>
                    </m:r>
                    <m:d>
                      <m:dPr>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𝑢</m:t>
                        </m:r>
                      </m:e>
                      <m:e>
                        <m:r>
                          <a:rPr lang="en-US" b="0" i="1" smtClean="0">
                            <a:solidFill>
                              <a:schemeClr val="tx1"/>
                            </a:solidFill>
                            <a:latin typeface="Cambria Math" panose="02040503050406030204" pitchFamily="18" charset="0"/>
                          </a:rPr>
                          <m:t>𝑠</m:t>
                        </m:r>
                      </m:e>
                    </m:d>
                    <m:r>
                      <a:rPr lang="en-US" b="0" i="1" smtClean="0">
                        <a:solidFill>
                          <a:schemeClr val="tx1"/>
                        </a:solidFill>
                        <a:latin typeface="Cambria Math" panose="02040503050406030204" pitchFamily="18" charset="0"/>
                      </a:rPr>
                      <m:t>=</m:t>
                    </m:r>
                    <m:r>
                      <a:rPr lang="en-US" i="1">
                        <a:latin typeface="Cambria Math" panose="02040503050406030204" pitchFamily="18" charset="0"/>
                      </a:rPr>
                      <m:t>𝜋</m:t>
                    </m:r>
                    <m:d>
                      <m:dPr>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𝑑</m:t>
                        </m:r>
                      </m:e>
                      <m:e>
                        <m:r>
                          <a:rPr lang="en-US" b="0" i="1" smtClean="0">
                            <a:solidFill>
                              <a:schemeClr val="tx1"/>
                            </a:solidFill>
                            <a:latin typeface="Cambria Math" panose="02040503050406030204" pitchFamily="18" charset="0"/>
                          </a:rPr>
                          <m:t>𝑠</m:t>
                        </m:r>
                      </m:e>
                    </m:d>
                    <m:r>
                      <a:rPr lang="en-US" b="0" i="1" smtClean="0">
                        <a:solidFill>
                          <a:schemeClr val="tx1"/>
                        </a:solidFill>
                        <a:latin typeface="Cambria Math" panose="02040503050406030204" pitchFamily="18" charset="0"/>
                      </a:rPr>
                      <m:t>=0.25</m:t>
                    </m:r>
                  </m:oMath>
                </a14:m>
                <a:endParaRPr lang="en-US" i="1" dirty="0">
                  <a:solidFill>
                    <a:schemeClr val="tx1"/>
                  </a:solidFill>
                  <a:latin typeface="Cambria Math" panose="02040503050406030204" pitchFamily="18" charset="0"/>
                </a:endParaRPr>
              </a:p>
              <a:p>
                <a:r>
                  <a:rPr lang="en-US" dirty="0">
                    <a:solidFill>
                      <a:schemeClr val="tx1"/>
                    </a:solidFill>
                    <a:ea typeface="ＭＳ Ｐゴシック" pitchFamily="34" charset="-128"/>
                  </a:rPr>
                  <a:t>Set of equations:</a:t>
                </a:r>
              </a:p>
              <a:p>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𝑣</m:t>
                        </m:r>
                      </m:e>
                      <m:sub>
                        <m:r>
                          <a:rPr lang="en-US" b="0" i="1" smtClean="0">
                            <a:solidFill>
                              <a:schemeClr val="tx1"/>
                            </a:solidFill>
                            <a:latin typeface="Cambria Math" panose="02040503050406030204" pitchFamily="18" charset="0"/>
                          </a:rPr>
                          <m:t>𝜋</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𝐶</m:t>
                        </m:r>
                      </m:e>
                    </m:d>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.25</m:t>
                    </m:r>
                    <m:d>
                      <m:dPr>
                        <m:ctrlPr>
                          <a:rPr lang="en-US" b="0" i="1" smtClean="0">
                            <a:solidFill>
                              <a:schemeClr val="tx1"/>
                            </a:solidFill>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𝑙</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𝑟</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𝑢</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𝑑</m:t>
                            </m:r>
                          </m:e>
                        </m:d>
                      </m:e>
                    </m:d>
                    <m:r>
                      <a:rPr lang="en-US" i="1">
                        <a:latin typeface="Cambria Math" panose="02040503050406030204" pitchFamily="18" charset="0"/>
                      </a:rPr>
                      <m:t>=.25</m:t>
                    </m:r>
                    <m:r>
                      <a:rPr lang="en-US" b="0" i="1" smtClean="0">
                        <a:latin typeface="Cambria Math" panose="02040503050406030204" pitchFamily="18" charset="0"/>
                      </a:rPr>
                      <m:t>(</m:t>
                    </m:r>
                    <m:r>
                      <a:rPr lang="en-US" i="1">
                        <a:latin typeface="Cambria Math" panose="02040503050406030204" pitchFamily="18" charset="0"/>
                      </a:rPr>
                      <m:t>−4+</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r>
                      <a:rPr lang="en-US" b="0" i="1" smtClean="0">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𝐸</m:t>
                        </m:r>
                      </m:e>
                    </m:d>
                    <m:r>
                      <a:rPr lang="en-US" b="0" i="1" smtClean="0">
                        <a:latin typeface="Cambria Math" panose="02040503050406030204" pitchFamily="18" charset="0"/>
                        <a:ea typeface="ＭＳ Ｐゴシック" pitchFamily="34" charset="-128"/>
                      </a:rPr>
                      <m:t>)</m:t>
                    </m:r>
                  </m:oMath>
                </a14:m>
                <a:endParaRPr lang="en-US" i="1" dirty="0">
                  <a:solidFill>
                    <a:schemeClr val="tx1"/>
                  </a:solidFill>
                  <a:latin typeface="Cambria Math" panose="02040503050406030204" pitchFamily="18" charset="0"/>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𝑙</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.8</m:t>
                    </m:r>
                    <m:r>
                      <a:rPr lang="en-US" b="0" i="1" smtClean="0">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+.1[−1+</m:t>
                    </m:r>
                    <m:r>
                      <a:rPr lang="en-US" b="0" i="1" smtClean="0">
                        <a:latin typeface="Cambria Math" panose="02040503050406030204" pitchFamily="18" charset="0"/>
                        <a:ea typeface="ＭＳ Ｐゴシック" pitchFamily="34" charset="-128"/>
                      </a:rPr>
                      <m:t>𝑣</m:t>
                    </m:r>
                    <m:r>
                      <a:rPr lang="en-US" b="0" i="1" smtClean="0">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𝐴</m:t>
                    </m:r>
                    <m:r>
                      <a:rPr lang="en-US" b="0" i="1" smtClean="0">
                        <a:latin typeface="Cambria Math" panose="02040503050406030204" pitchFamily="18" charset="0"/>
                        <a:ea typeface="ＭＳ Ｐゴシック" pitchFamily="34" charset="-128"/>
                      </a:rPr>
                      <m:t>)]+.1[−1+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𝐸</m:t>
                        </m:r>
                      </m:e>
                    </m:d>
                    <m:r>
                      <a:rPr lang="en-US" i="1">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=−2+</m:t>
                    </m:r>
                    <m:r>
                      <a:rPr lang="en-US" i="1">
                        <a:latin typeface="Cambria Math" panose="02040503050406030204" pitchFamily="18" charset="0"/>
                        <a:ea typeface="ＭＳ Ｐゴシック" pitchFamily="34" charset="-128"/>
                      </a:rPr>
                      <m:t>.8</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oMath>
                </a14:m>
                <a:endParaRPr lang="en-US" i="1" dirty="0">
                  <a:latin typeface="Cambria Math" panose="02040503050406030204" pitchFamily="18" charset="0"/>
                  <a:ea typeface="ＭＳ Ｐゴシック" pitchFamily="34" charset="-128"/>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b="0" i="1" smtClean="0">
                            <a:latin typeface="Cambria Math" panose="02040503050406030204" pitchFamily="18" charset="0"/>
                          </a:rPr>
                          <m:t>𝑟</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.8[−1+</m:t>
                    </m:r>
                    <m:r>
                      <a:rPr lang="en-US" b="0" i="1" smtClean="0">
                        <a:latin typeface="Cambria Math" panose="02040503050406030204" pitchFamily="18" charset="0"/>
                        <a:ea typeface="ＭＳ Ｐゴシック" pitchFamily="34" charset="-128"/>
                      </a:rPr>
                      <m:t>𝑣</m:t>
                    </m:r>
                    <m:d>
                      <m:dPr>
                        <m:ctrlPr>
                          <a:rPr lang="en-US" i="1">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𝐷</m:t>
                        </m:r>
                      </m:e>
                    </m:d>
                    <m:r>
                      <a:rPr lang="en-US" i="1">
                        <a:latin typeface="Cambria Math" panose="02040503050406030204" pitchFamily="18" charset="0"/>
                        <a:ea typeface="ＭＳ Ｐゴシック" pitchFamily="34" charset="-128"/>
                      </a:rPr>
                      <m:t>]</m:t>
                    </m:r>
                    <m:r>
                      <a:rPr lang="en-US" i="1" smtClean="0">
                        <a:latin typeface="Cambria Math" panose="02040503050406030204" pitchFamily="18" charset="0"/>
                        <a:ea typeface="ＭＳ Ｐゴシック" pitchFamily="34" charset="-128"/>
                      </a:rPr>
                      <m:t> </m:t>
                    </m:r>
                    <m:r>
                      <a:rPr lang="en-US" i="1">
                        <a:latin typeface="Cambria Math" panose="02040503050406030204" pitchFamily="18" charset="0"/>
                        <a:ea typeface="ＭＳ Ｐゴシック" pitchFamily="34" charset="-128"/>
                      </a:rPr>
                      <m:t>+.1[−1+</m:t>
                    </m:r>
                    <m:r>
                      <a:rPr lang="en-US" b="0" i="1" smtClean="0">
                        <a:latin typeface="Cambria Math" panose="02040503050406030204" pitchFamily="18" charset="0"/>
                        <a:ea typeface="ＭＳ Ｐゴシック" pitchFamily="34" charset="-128"/>
                      </a:rPr>
                      <m:t>𝑣</m:t>
                    </m:r>
                    <m:d>
                      <m:dPr>
                        <m:ctrlPr>
                          <a:rPr lang="en-US" i="1">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𝐴</m:t>
                        </m:r>
                      </m:e>
                    </m:d>
                    <m:r>
                      <a:rPr lang="en-US" i="1">
                        <a:latin typeface="Cambria Math" panose="02040503050406030204" pitchFamily="18" charset="0"/>
                        <a:ea typeface="ＭＳ Ｐゴシック" pitchFamily="34" charset="-128"/>
                      </a:rPr>
                      <m:t>]+.1[−1+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𝐸</m:t>
                        </m:r>
                      </m:e>
                    </m:d>
                    <m:r>
                      <a:rPr lang="en-US" i="1">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=6+</m:t>
                    </m:r>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oMath>
                </a14:m>
                <a:endParaRPr lang="en-US" i="1" dirty="0">
                  <a:latin typeface="Cambria Math" panose="02040503050406030204" pitchFamily="18" charset="0"/>
                  <a:ea typeface="ＭＳ Ｐゴシック" pitchFamily="34" charset="-128"/>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b="0" i="1" smtClean="0">
                            <a:latin typeface="Cambria Math" panose="02040503050406030204" pitchFamily="18" charset="0"/>
                          </a:rPr>
                          <m:t>𝑢</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.8[−1+</m:t>
                    </m:r>
                    <m:r>
                      <a:rPr lang="en-US" b="0" i="1" smtClean="0">
                        <a:latin typeface="Cambria Math" panose="02040503050406030204" pitchFamily="18" charset="0"/>
                        <a:ea typeface="ＭＳ Ｐゴシック" pitchFamily="34" charset="-128"/>
                      </a:rPr>
                      <m:t>𝑣</m:t>
                    </m:r>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𝐴</m:t>
                        </m:r>
                      </m:e>
                    </m:d>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+.1[−1+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+.1[−1+</m:t>
                    </m:r>
                    <m:r>
                      <a:rPr lang="en-US" b="0" i="1" smtClean="0">
                        <a:latin typeface="Cambria Math" panose="02040503050406030204" pitchFamily="18" charset="0"/>
                        <a:ea typeface="ＭＳ Ｐゴシック" pitchFamily="34" charset="-128"/>
                      </a:rPr>
                      <m:t>𝑣</m:t>
                    </m:r>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𝐷</m:t>
                        </m:r>
                      </m:e>
                    </m:d>
                    <m:r>
                      <a:rPr lang="en-US" b="0" i="1" smtClean="0">
                        <a:latin typeface="Cambria Math" panose="02040503050406030204" pitchFamily="18" charset="0"/>
                        <a:ea typeface="ＭＳ Ｐゴシック" pitchFamily="34" charset="-128"/>
                      </a:rPr>
                      <m:t>]=−8+</m:t>
                    </m:r>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oMath>
                </a14:m>
                <a:endParaRPr lang="en-US" dirty="0">
                  <a:ea typeface="ＭＳ Ｐゴシック" pitchFamily="34" charset="-128"/>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b="0" i="1" smtClean="0">
                            <a:latin typeface="Cambria Math" panose="02040503050406030204" pitchFamily="18" charset="0"/>
                          </a:rPr>
                          <m:t>𝑑</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.8[−1+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+.1[−1+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+.1[−1+</m:t>
                    </m:r>
                    <m:r>
                      <a:rPr lang="en-US" b="0" i="1" smtClean="0">
                        <a:latin typeface="Cambria Math" panose="02040503050406030204" pitchFamily="18" charset="0"/>
                        <a:ea typeface="ＭＳ Ｐゴシック" pitchFamily="34" charset="-128"/>
                      </a:rPr>
                      <m:t>𝑣</m:t>
                    </m:r>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𝐷</m:t>
                        </m:r>
                      </m:e>
                    </m:d>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.8</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oMath>
                </a14:m>
                <a:endParaRPr lang="en-US" b="0" i="1" dirty="0">
                  <a:solidFill>
                    <a:schemeClr val="tx1"/>
                  </a:solidFill>
                  <a:latin typeface="Cambria Math" panose="02040503050406030204" pitchFamily="18" charset="0"/>
                </a:endParaRP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𝐵</m:t>
                        </m:r>
                      </m:e>
                    </m:d>
                    <m:r>
                      <a:rPr lang="en-US" i="1">
                        <a:latin typeface="Cambria Math" panose="02040503050406030204" pitchFamily="18" charset="0"/>
                      </a:rPr>
                      <m:t>=.25</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𝑙</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𝑟</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𝑢</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𝑑</m:t>
                            </m:r>
                          </m:e>
                        </m:d>
                      </m:e>
                    </m:d>
                    <m:r>
                      <a:rPr lang="en-US" b="0" i="1" smtClean="0">
                        <a:latin typeface="Cambria Math" panose="02040503050406030204" pitchFamily="18" charset="0"/>
                      </a:rPr>
                      <m:t>=</m:t>
                    </m:r>
                    <m:r>
                      <a:rPr lang="en-US" i="1">
                        <a:latin typeface="Cambria Math" panose="02040503050406030204" pitchFamily="18" charset="0"/>
                      </a:rPr>
                      <m:t>.25</m:t>
                    </m:r>
                    <m:r>
                      <a:rPr lang="en-US" b="0" i="1" smtClean="0">
                        <a:latin typeface="Cambria Math" panose="02040503050406030204" pitchFamily="18" charset="0"/>
                      </a:rPr>
                      <m:t>(−4+3</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𝐵</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𝐶</m:t>
                        </m:r>
                      </m:e>
                    </m:d>
                    <m:r>
                      <a:rPr lang="en-US" b="0" i="1" smtClean="0">
                        <a:latin typeface="Cambria Math" panose="02040503050406030204" pitchFamily="18" charset="0"/>
                      </a:rPr>
                      <m:t>)</m:t>
                    </m:r>
                  </m:oMath>
                </a14:m>
                <a:endParaRPr lang="en-US" i="1" dirty="0">
                  <a:latin typeface="Cambria Math" panose="02040503050406030204" pitchFamily="18" charset="0"/>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𝑙</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1.0</m:t>
                    </m:r>
                    <m:d>
                      <m:dPr>
                        <m:begChr m:val="["/>
                        <m:endChr m:val="]"/>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e>
                    </m:d>
                    <m:r>
                      <a:rPr lang="en-US" b="0" i="1" smtClean="0">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oMath>
                </a14:m>
                <a:endParaRPr lang="en-US" i="1" dirty="0">
                  <a:latin typeface="Cambria Math" panose="02040503050406030204" pitchFamily="18" charset="0"/>
                  <a:ea typeface="ＭＳ Ｐゴシック" pitchFamily="34" charset="-128"/>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𝑟</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.8</m:t>
                    </m:r>
                    <m:d>
                      <m:dPr>
                        <m:begChr m:val="["/>
                        <m:endChr m:val="]"/>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𝐶</m:t>
                            </m:r>
                          </m:e>
                        </m:d>
                      </m:e>
                    </m:d>
                    <m:r>
                      <a:rPr lang="en-US" i="1">
                        <a:latin typeface="Cambria Math" panose="02040503050406030204" pitchFamily="18" charset="0"/>
                        <a:ea typeface="ＭＳ Ｐゴシック" pitchFamily="34" charset="-128"/>
                      </a:rPr>
                      <m:t>+.2</m:t>
                    </m:r>
                    <m:d>
                      <m:dPr>
                        <m:begChr m:val="["/>
                        <m:endChr m:val="]"/>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e>
                    </m:d>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−1+.8</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𝐶</m:t>
                        </m:r>
                      </m:e>
                    </m:d>
                    <m:r>
                      <a:rPr lang="en-US" i="1">
                        <a:latin typeface="Cambria Math" panose="02040503050406030204" pitchFamily="18" charset="0"/>
                        <a:ea typeface="ＭＳ Ｐゴシック" pitchFamily="34" charset="-128"/>
                      </a:rPr>
                      <m:t>+.2</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oMath>
                </a14:m>
                <a:endParaRPr lang="en-US" i="1" dirty="0">
                  <a:latin typeface="Cambria Math" panose="02040503050406030204" pitchFamily="18" charset="0"/>
                  <a:ea typeface="ＭＳ Ｐゴシック" pitchFamily="34" charset="-128"/>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𝑢</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𝑑</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.9</m:t>
                    </m:r>
                    <m:d>
                      <m:dPr>
                        <m:begChr m:val="["/>
                        <m:endChr m:val="]"/>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e>
                    </m:d>
                    <m:r>
                      <a:rPr lang="en-US" i="1">
                        <a:latin typeface="Cambria Math" panose="02040503050406030204" pitchFamily="18" charset="0"/>
                        <a:ea typeface="ＭＳ Ｐゴシック" pitchFamily="34" charset="-128"/>
                      </a:rPr>
                      <m:t>+.1</m:t>
                    </m:r>
                    <m:d>
                      <m:dPr>
                        <m:begChr m:val="["/>
                        <m:endChr m:val="]"/>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𝐶</m:t>
                            </m:r>
                          </m:e>
                        </m:d>
                      </m:e>
                    </m:d>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−1+.9</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𝐶</m:t>
                        </m:r>
                      </m:e>
                    </m:d>
                  </m:oMath>
                </a14:m>
                <a:endParaRPr lang="en-US" dirty="0">
                  <a:ea typeface="ＭＳ Ｐゴシック" pitchFamily="34" charset="-128"/>
                </a:endParaRP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𝐸</m:t>
                        </m:r>
                      </m:e>
                    </m:d>
                    <m:r>
                      <a:rPr lang="en-US" i="1">
                        <a:latin typeface="Cambria Math" panose="02040503050406030204" pitchFamily="18" charset="0"/>
                      </a:rPr>
                      <m:t>=0.25(</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𝑙</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𝑟</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𝑢</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𝑑</m:t>
                        </m:r>
                      </m:e>
                    </m:d>
                    <m:r>
                      <a:rPr lang="en-US" i="1">
                        <a:latin typeface="Cambria Math" panose="02040503050406030204" pitchFamily="18" charset="0"/>
                      </a:rPr>
                      <m:t>)=.25(−</m:t>
                    </m:r>
                    <m:r>
                      <a:rPr lang="en-US" b="0" i="1" smtClean="0">
                        <a:latin typeface="Cambria Math" panose="02040503050406030204" pitchFamily="18" charset="0"/>
                      </a:rPr>
                      <m:t>4</m:t>
                    </m:r>
                    <m:r>
                      <a:rPr lang="en-US" i="1">
                        <a:latin typeface="Cambria Math" panose="02040503050406030204" pitchFamily="18" charset="0"/>
                      </a:rPr>
                      <m:t>+</m:t>
                    </m:r>
                    <m:r>
                      <a:rPr lang="en-US" b="0" i="1" smtClean="0">
                        <a:latin typeface="Cambria Math" panose="02040503050406030204" pitchFamily="18" charset="0"/>
                      </a:rPr>
                      <m:t>3</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𝐸</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e>
                    </m:d>
                    <m:r>
                      <a:rPr lang="en-US" i="1">
                        <a:latin typeface="Cambria Math" panose="02040503050406030204" pitchFamily="18" charset="0"/>
                      </a:rPr>
                      <m:t>)</m:t>
                    </m:r>
                  </m:oMath>
                </a14:m>
                <a:endParaRPr lang="en-US" i="1" dirty="0">
                  <a:latin typeface="Cambria Math" panose="02040503050406030204" pitchFamily="18" charset="0"/>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𝑙</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𝑟</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.9</m:t>
                    </m:r>
                    <m:d>
                      <m:dPr>
                        <m:begChr m:val="["/>
                        <m:endChr m:val="]"/>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e>
                    </m:d>
                    <m:r>
                      <a:rPr lang="en-US" i="1">
                        <a:latin typeface="Cambria Math" panose="02040503050406030204" pitchFamily="18" charset="0"/>
                        <a:ea typeface="ＭＳ Ｐゴシック" pitchFamily="34" charset="-128"/>
                      </a:rPr>
                      <m:t>+.1</m:t>
                    </m:r>
                    <m:d>
                      <m:dPr>
                        <m:begChr m:val="["/>
                        <m:endChr m:val="]"/>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𝑉</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𝐶</m:t>
                            </m:r>
                          </m:e>
                        </m:d>
                      </m:e>
                    </m:d>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−1+.9</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𝑉</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𝐶</m:t>
                        </m:r>
                      </m:e>
                    </m:d>
                  </m:oMath>
                </a14:m>
                <a:endParaRPr lang="en-US" i="1" dirty="0">
                  <a:latin typeface="Cambria Math" panose="02040503050406030204" pitchFamily="18" charset="0"/>
                  <a:ea typeface="ＭＳ Ｐゴシック" pitchFamily="34" charset="-128"/>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𝑢</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.8</m:t>
                    </m:r>
                    <m:d>
                      <m:dPr>
                        <m:begChr m:val="["/>
                        <m:endChr m:val="]"/>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𝐶</m:t>
                            </m:r>
                          </m:e>
                        </m:d>
                      </m:e>
                    </m:d>
                    <m:r>
                      <a:rPr lang="en-US" i="1">
                        <a:latin typeface="Cambria Math" panose="02040503050406030204" pitchFamily="18" charset="0"/>
                        <a:ea typeface="ＭＳ Ｐゴシック" pitchFamily="34" charset="-128"/>
                      </a:rPr>
                      <m:t>+.2</m:t>
                    </m:r>
                    <m:d>
                      <m:dPr>
                        <m:begChr m:val="["/>
                        <m:endChr m:val="]"/>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e>
                    </m:d>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−1+.8</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𝐶</m:t>
                        </m:r>
                      </m:e>
                    </m:d>
                    <m:r>
                      <a:rPr lang="en-US" i="1">
                        <a:latin typeface="Cambria Math" panose="02040503050406030204" pitchFamily="18" charset="0"/>
                        <a:ea typeface="ＭＳ Ｐゴシック" pitchFamily="34" charset="-128"/>
                      </a:rPr>
                      <m:t>+.2</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oMath>
                </a14:m>
                <a:endParaRPr lang="en-US" i="1" dirty="0">
                  <a:latin typeface="Cambria Math" panose="02040503050406030204" pitchFamily="18" charset="0"/>
                  <a:ea typeface="ＭＳ Ｐゴシック" pitchFamily="34" charset="-128"/>
                </a:endParaRPr>
              </a:p>
              <a:p>
                <a:pPr lvl="1"/>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𝐸</m:t>
                        </m:r>
                        <m:r>
                          <a:rPr lang="en-US" i="1">
                            <a:latin typeface="Cambria Math" panose="02040503050406030204" pitchFamily="18" charset="0"/>
                          </a:rPr>
                          <m:t>,</m:t>
                        </m:r>
                        <m:r>
                          <a:rPr lang="en-US" b="0" i="1" smtClean="0">
                            <a:latin typeface="Cambria Math" panose="02040503050406030204" pitchFamily="18" charset="0"/>
                          </a:rPr>
                          <m:t>𝑑</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1.0</m:t>
                    </m:r>
                    <m:d>
                      <m:dPr>
                        <m:begChr m:val="["/>
                        <m:endChr m:val="]"/>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e>
                    </m:d>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oMath>
                </a14:m>
                <a:endParaRPr lang="en-US" i="1" dirty="0">
                  <a:latin typeface="Cambria Math" panose="02040503050406030204" pitchFamily="18" charset="0"/>
                  <a:ea typeface="ＭＳ Ｐゴシック" pitchFamily="34" charset="-128"/>
                </a:endParaRPr>
              </a:p>
              <a:p>
                <a:r>
                  <a:rPr lang="en-US" dirty="0">
                    <a:ea typeface="ＭＳ Ｐゴシック" pitchFamily="34" charset="-128"/>
                  </a:rPr>
                  <a:t>Analytic solution</a:t>
                </a:r>
                <a:r>
                  <a:rPr lang="en-US" altLang="zh-CN" dirty="0">
                    <a:ea typeface="ＭＳ Ｐゴシック" pitchFamily="34" charset="-128"/>
                  </a:rPr>
                  <a:t>: </a:t>
                </a:r>
                <a14:m>
                  <m:oMath xmlns:m="http://schemas.openxmlformats.org/officeDocument/2006/math">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𝑣</m:t>
                        </m:r>
                      </m:e>
                      <m:sub>
                        <m:r>
                          <a:rPr lang="en-US" altLang="zh-CN" i="1">
                            <a:solidFill>
                              <a:schemeClr val="tx1"/>
                            </a:solidFill>
                            <a:latin typeface="Cambria Math" panose="02040503050406030204" pitchFamily="18" charset="0"/>
                          </a:rPr>
                          <m:t>𝜋</m:t>
                        </m:r>
                      </m:sub>
                    </m:sSub>
                    <m:d>
                      <m:dPr>
                        <m:ctrlPr>
                          <a:rPr lang="en-US" altLang="zh-CN" i="1">
                            <a:solidFill>
                              <a:schemeClr val="tx1"/>
                            </a:solidFill>
                            <a:latin typeface="Cambria Math" panose="02040503050406030204" pitchFamily="18" charset="0"/>
                          </a:rPr>
                        </m:ctrlPr>
                      </m:dPr>
                      <m:e>
                        <m:r>
                          <a:rPr lang="en-US" altLang="zh-CN" i="1">
                            <a:solidFill>
                              <a:schemeClr val="tx1"/>
                            </a:solidFill>
                            <a:latin typeface="Cambria Math" panose="02040503050406030204" pitchFamily="18" charset="0"/>
                          </a:rPr>
                          <m:t>𝐶</m:t>
                        </m:r>
                      </m:e>
                    </m:d>
                    <m:r>
                      <a:rPr lang="en-US" altLang="zh-CN" i="1">
                        <a:solidFill>
                          <a:schemeClr val="tx1"/>
                        </a:solidFill>
                        <a:latin typeface="Cambria Math" panose="02040503050406030204" pitchFamily="18" charset="0"/>
                      </a:rPr>
                      <m:t>=−6, </m:t>
                    </m:r>
                    <m:sSub>
                      <m:sSubPr>
                        <m:ctrlPr>
                          <a:rPr lang="en-US" altLang="zh-CN" i="1">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𝑣</m:t>
                        </m:r>
                      </m:e>
                      <m:sub>
                        <m:r>
                          <a:rPr lang="en-US" altLang="zh-CN" i="1">
                            <a:solidFill>
                              <a:schemeClr val="tx1"/>
                            </a:solidFill>
                            <a:latin typeface="Cambria Math" panose="02040503050406030204" pitchFamily="18" charset="0"/>
                          </a:rPr>
                          <m:t>𝜋</m:t>
                        </m:r>
                      </m:sub>
                    </m:sSub>
                    <m:d>
                      <m:dPr>
                        <m:ctrlPr>
                          <a:rPr lang="en-US" altLang="zh-CN" i="1">
                            <a:solidFill>
                              <a:schemeClr val="tx1"/>
                            </a:solidFill>
                            <a:latin typeface="Cambria Math" panose="02040503050406030204" pitchFamily="18" charset="0"/>
                          </a:rPr>
                        </m:ctrlPr>
                      </m:dPr>
                      <m:e>
                        <m:r>
                          <a:rPr lang="en-US" altLang="zh-CN" i="1">
                            <a:solidFill>
                              <a:schemeClr val="tx1"/>
                            </a:solidFill>
                            <a:latin typeface="Cambria Math" panose="02040503050406030204" pitchFamily="18" charset="0"/>
                          </a:rPr>
                          <m:t>𝐵</m:t>
                        </m:r>
                      </m:e>
                    </m:d>
                    <m:r>
                      <a:rPr lang="en-US" altLang="zh-CN" i="1">
                        <a:solidFill>
                          <a:schemeClr val="tx1"/>
                        </a:solidFill>
                        <a:latin typeface="Cambria Math" panose="02040503050406030204" pitchFamily="18" charset="0"/>
                      </a:rPr>
                      <m:t>=</m:t>
                    </m:r>
                    <m:r>
                      <m:rPr>
                        <m:nor/>
                      </m:rPr>
                      <a:rPr lang="en-US" altLang="zh-CN">
                        <a:solidFill>
                          <a:schemeClr val="tx1"/>
                        </a:solidFill>
                      </a:rPr>
                      <m:t>−10</m:t>
                    </m:r>
                    <m:r>
                      <a:rPr lang="en-US" altLang="zh-CN" i="1">
                        <a:solidFill>
                          <a:schemeClr val="tx1"/>
                        </a:solidFill>
                        <a:latin typeface="Cambria Math" panose="02040503050406030204" pitchFamily="18" charset="0"/>
                      </a:rPr>
                      <m:t>,</m:t>
                    </m:r>
                  </m:oMath>
                </a14:m>
                <a:r>
                  <a:rPr lang="en-US" altLang="zh-CN" dirty="0">
                    <a:solidFill>
                      <a:schemeClr val="tx1"/>
                    </a:solidFill>
                    <a:ea typeface="ＭＳ Ｐゴシック" pitchFamily="34" charset="-128"/>
                  </a:rPr>
                  <a:t> </a:t>
                </a:r>
                <a14:m>
                  <m:oMath xmlns:m="http://schemas.openxmlformats.org/officeDocument/2006/math">
                    <m:sSub>
                      <m:sSubPr>
                        <m:ctrlPr>
                          <a:rPr lang="en-US" altLang="zh-CN" i="1">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𝑣</m:t>
                        </m:r>
                      </m:e>
                      <m:sub>
                        <m:r>
                          <a:rPr lang="en-US" altLang="zh-CN" i="1">
                            <a:solidFill>
                              <a:schemeClr val="tx1"/>
                            </a:solidFill>
                            <a:latin typeface="Cambria Math" panose="02040503050406030204" pitchFamily="18" charset="0"/>
                          </a:rPr>
                          <m:t>𝜋</m:t>
                        </m:r>
                      </m:sub>
                    </m:sSub>
                    <m:d>
                      <m:dPr>
                        <m:ctrlPr>
                          <a:rPr lang="en-US" altLang="zh-CN" i="1">
                            <a:solidFill>
                              <a:schemeClr val="tx1"/>
                            </a:solidFill>
                            <a:latin typeface="Cambria Math" panose="02040503050406030204" pitchFamily="18" charset="0"/>
                          </a:rPr>
                        </m:ctrlPr>
                      </m:dPr>
                      <m:e>
                        <m:r>
                          <a:rPr lang="en-US" altLang="zh-CN" i="1">
                            <a:solidFill>
                              <a:schemeClr val="tx1"/>
                            </a:solidFill>
                            <a:latin typeface="Cambria Math" panose="02040503050406030204" pitchFamily="18" charset="0"/>
                          </a:rPr>
                          <m:t>𝐸</m:t>
                        </m:r>
                      </m:e>
                    </m:d>
                    <m:r>
                      <a:rPr lang="en-US" altLang="zh-CN" i="1">
                        <a:solidFill>
                          <a:schemeClr val="tx1"/>
                        </a:solidFill>
                        <a:latin typeface="Cambria Math" panose="02040503050406030204" pitchFamily="18" charset="0"/>
                      </a:rPr>
                      <m:t>=−10</m:t>
                    </m:r>
                  </m:oMath>
                </a14:m>
                <a:endParaRPr lang="en-US" i="1" dirty="0">
                  <a:solidFill>
                    <a:schemeClr val="tx1"/>
                  </a:solidFill>
                  <a:latin typeface="Cambria Math" panose="02040503050406030204" pitchFamily="18" charset="0"/>
                  <a:ea typeface="ＭＳ Ｐゴシック" pitchFamily="34" charset="-128"/>
                </a:endParaRPr>
              </a:p>
              <a:p>
                <a:pPr lvl="1"/>
                <a:endParaRPr lang="en-US" b="0" i="1" dirty="0">
                  <a:solidFill>
                    <a:schemeClr val="tx1"/>
                  </a:solidFill>
                  <a:latin typeface="Cambria Math" panose="02040503050406030204" pitchFamily="18" charset="0"/>
                </a:endParaRPr>
              </a:p>
            </p:txBody>
          </p:sp>
        </mc:Choice>
        <mc:Fallback xmlns="">
          <p:sp>
            <p:nvSpPr>
              <p:cNvPr id="29" name="Content Placeholder 2">
                <a:extLst>
                  <a:ext uri="{FF2B5EF4-FFF2-40B4-BE49-F238E27FC236}">
                    <a16:creationId xmlns:a16="http://schemas.microsoft.com/office/drawing/2014/main" id="{DB8E6228-5688-4480-97E1-C354C40D1C22}"/>
                  </a:ext>
                </a:extLst>
              </p:cNvPr>
              <p:cNvSpPr>
                <a:spLocks noGrp="1" noRot="1" noChangeAspect="1" noMove="1" noResize="1" noEditPoints="1" noAdjustHandles="1" noChangeArrowheads="1" noChangeShapeType="1" noTextEdit="1"/>
              </p:cNvSpPr>
              <p:nvPr>
                <p:ph idx="1"/>
              </p:nvPr>
            </p:nvSpPr>
            <p:spPr>
              <a:xfrm>
                <a:off x="0" y="2557965"/>
                <a:ext cx="8607669" cy="4128585"/>
              </a:xfrm>
              <a:blipFill>
                <a:blip r:embed="rId3"/>
                <a:stretch>
                  <a:fillRect l="-71" t="-8124"/>
                </a:stretch>
              </a:blipFill>
            </p:spPr>
            <p:txBody>
              <a:bodyPr/>
              <a:lstStyle/>
              <a:p>
                <a:r>
                  <a:rPr lang="en-SE">
                    <a:noFill/>
                  </a:rPr>
                  <a:t> </a:t>
                </a:r>
              </a:p>
            </p:txBody>
          </p:sp>
        </mc:Fallback>
      </mc:AlternateContent>
      <p:pic>
        <p:nvPicPr>
          <p:cNvPr id="3" name="Picture 2">
            <a:extLst>
              <a:ext uri="{FF2B5EF4-FFF2-40B4-BE49-F238E27FC236}">
                <a16:creationId xmlns:a16="http://schemas.microsoft.com/office/drawing/2014/main" id="{280953FC-518D-483C-A513-B2858ED3EB2A}"/>
              </a:ext>
            </a:extLst>
          </p:cNvPr>
          <p:cNvPicPr>
            <a:picLocks noChangeAspect="1"/>
          </p:cNvPicPr>
          <p:nvPr/>
        </p:nvPicPr>
        <p:blipFill>
          <a:blip r:embed="rId4"/>
          <a:stretch>
            <a:fillRect/>
          </a:stretch>
        </p:blipFill>
        <p:spPr>
          <a:xfrm>
            <a:off x="6689982" y="590303"/>
            <a:ext cx="2317470" cy="1967663"/>
          </a:xfrm>
          <a:prstGeom prst="rect">
            <a:avLst/>
          </a:prstGeom>
        </p:spPr>
      </p:pic>
      <p:sp>
        <p:nvSpPr>
          <p:cNvPr id="32" name="TextBox 31">
            <a:extLst>
              <a:ext uri="{FF2B5EF4-FFF2-40B4-BE49-F238E27FC236}">
                <a16:creationId xmlns:a16="http://schemas.microsoft.com/office/drawing/2014/main" id="{CD616381-A249-4E5F-AD4E-2C8E4CFE72B3}"/>
              </a:ext>
            </a:extLst>
          </p:cNvPr>
          <p:cNvSpPr txBox="1"/>
          <p:nvPr/>
        </p:nvSpPr>
        <p:spPr>
          <a:xfrm>
            <a:off x="7848600" y="853541"/>
            <a:ext cx="617477" cy="307777"/>
          </a:xfrm>
          <a:prstGeom prst="rect">
            <a:avLst/>
          </a:prstGeom>
          <a:noFill/>
        </p:spPr>
        <p:txBody>
          <a:bodyPr wrap="none" rtlCol="0">
            <a:spAutoFit/>
          </a:bodyPr>
          <a:lstStyle/>
          <a:p>
            <a:r>
              <a:rPr lang="en-US" sz="1400" dirty="0"/>
              <a:t>BF=4</a:t>
            </a:r>
            <a:endParaRPr lang="en-SE" sz="1400" dirty="0"/>
          </a:p>
        </p:txBody>
      </p:sp>
      <p:sp>
        <p:nvSpPr>
          <p:cNvPr id="33" name="TextBox 32">
            <a:extLst>
              <a:ext uri="{FF2B5EF4-FFF2-40B4-BE49-F238E27FC236}">
                <a16:creationId xmlns:a16="http://schemas.microsoft.com/office/drawing/2014/main" id="{6A151F90-EFDF-46FB-AEC7-1D5AEF7EEF57}"/>
              </a:ext>
            </a:extLst>
          </p:cNvPr>
          <p:cNvSpPr txBox="1"/>
          <p:nvPr/>
        </p:nvSpPr>
        <p:spPr>
          <a:xfrm>
            <a:off x="8087593" y="1340047"/>
            <a:ext cx="617477" cy="307777"/>
          </a:xfrm>
          <a:prstGeom prst="rect">
            <a:avLst/>
          </a:prstGeom>
          <a:noFill/>
        </p:spPr>
        <p:txBody>
          <a:bodyPr wrap="none" rtlCol="0">
            <a:spAutoFit/>
          </a:bodyPr>
          <a:lstStyle/>
          <a:p>
            <a:r>
              <a:rPr lang="en-US" sz="1400" dirty="0"/>
              <a:t>BF=3</a:t>
            </a:r>
            <a:endParaRPr lang="en-SE" sz="1400" dirty="0"/>
          </a:p>
        </p:txBody>
      </p:sp>
      <p:sp>
        <p:nvSpPr>
          <p:cNvPr id="34" name="Slide Number Placeholder 3">
            <a:extLst>
              <a:ext uri="{FF2B5EF4-FFF2-40B4-BE49-F238E27FC236}">
                <a16:creationId xmlns:a16="http://schemas.microsoft.com/office/drawing/2014/main" id="{4C50DB24-C5D4-4056-B28A-C2BAB47EDA64}"/>
              </a:ext>
            </a:extLst>
          </p:cNvPr>
          <p:cNvSpPr>
            <a:spLocks noGrp="1"/>
          </p:cNvSpPr>
          <p:nvPr>
            <p:ph type="sldNum" sz="quarter" idx="12"/>
          </p:nvPr>
        </p:nvSpPr>
        <p:spPr>
          <a:xfrm>
            <a:off x="6934200" y="6530035"/>
            <a:ext cx="2133600" cy="244475"/>
          </a:xfrm>
        </p:spPr>
        <p:txBody>
          <a:bodyPr/>
          <a:lstStyle/>
          <a:p>
            <a:pPr>
              <a:defRPr/>
            </a:pPr>
            <a:fld id="{F57F456A-00AF-44E6-8D70-638C0D0130FF}" type="slidenum">
              <a:rPr lang="en-US" altLang="zh-CN" smtClean="0"/>
              <a:pPr>
                <a:defRPr/>
              </a:pPr>
              <a:t>48</a:t>
            </a:fld>
            <a:endParaRPr lang="en-US" altLang="zh-CN" dirty="0"/>
          </a:p>
        </p:txBody>
      </p:sp>
      <p:graphicFrame>
        <p:nvGraphicFramePr>
          <p:cNvPr id="35" name="Table 34">
            <a:extLst>
              <a:ext uri="{FF2B5EF4-FFF2-40B4-BE49-F238E27FC236}">
                <a16:creationId xmlns:a16="http://schemas.microsoft.com/office/drawing/2014/main" id="{975988EE-3179-4D5C-B32B-2D0272193939}"/>
              </a:ext>
            </a:extLst>
          </p:cNvPr>
          <p:cNvGraphicFramePr>
            <a:graphicFrameLocks noGrp="1"/>
          </p:cNvGraphicFramePr>
          <p:nvPr>
            <p:extLst>
              <p:ext uri="{D42A27DB-BD31-4B8C-83A1-F6EECF244321}">
                <p14:modId xmlns:p14="http://schemas.microsoft.com/office/powerpoint/2010/main" val="4229928960"/>
              </p:ext>
            </p:extLst>
          </p:nvPr>
        </p:nvGraphicFramePr>
        <p:xfrm>
          <a:off x="3962400" y="609600"/>
          <a:ext cx="2000250" cy="1907484"/>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635828">
                <a:tc>
                  <a:txBody>
                    <a:bodyPr/>
                    <a:lstStyle/>
                    <a:p>
                      <a:pPr algn="ct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bg2"/>
                          </a:solidFill>
                          <a:effectLst/>
                          <a:uLnTx/>
                          <a:uFillTx/>
                          <a:latin typeface="Calibri" pitchFamily="34" charset="0"/>
                          <a:ea typeface="+mn-ea"/>
                          <a:cs typeface="+mn-cs"/>
                        </a:rPr>
                        <a:t>A</a:t>
                      </a:r>
                      <a:endParaRPr lang="en-US" sz="21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63582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B</a:t>
                      </a: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C</a:t>
                      </a: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808080"/>
                          </a:solidFill>
                          <a:effectLst/>
                          <a:uLnTx/>
                          <a:uFillTx/>
                          <a:latin typeface="Calibri" pitchFamily="34" charset="0"/>
                          <a:ea typeface="+mn-ea"/>
                          <a:cs typeface="+mn-cs"/>
                        </a:rPr>
                        <a:t>D</a:t>
                      </a:r>
                      <a:endParaRPr kumimoji="0" lang="en-US" sz="2100" b="0" i="0" u="none" strike="noStrike" kern="1200" cap="none" spc="0" normalizeH="0" baseline="0" noProof="0" dirty="0">
                        <a:ln>
                          <a:noFill/>
                        </a:ln>
                        <a:solidFill>
                          <a:schemeClr val="tx1"/>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5828">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8080"/>
                          </a:solidFill>
                          <a:effectLst/>
                          <a:uLnTx/>
                          <a:uFillTx/>
                          <a:latin typeface="Calibri" pitchFamily="34" charset="0"/>
                          <a:ea typeface="+mn-ea"/>
                          <a:cs typeface="+mn-cs"/>
                        </a:rPr>
                        <a:t>E</a:t>
                      </a:r>
                      <a:endParaRPr kumimoji="0" lang="en-US" sz="2400" b="0" i="0" u="none" strike="noStrike" kern="1200" cap="none" spc="0" normalizeH="0" baseline="0" noProof="0" dirty="0">
                        <a:ln>
                          <a:noFill/>
                        </a:ln>
                        <a:solidFill>
                          <a:srgbClr val="808080"/>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36" name="Rectangle 35">
            <a:extLst>
              <a:ext uri="{FF2B5EF4-FFF2-40B4-BE49-F238E27FC236}">
                <a16:creationId xmlns:a16="http://schemas.microsoft.com/office/drawing/2014/main" id="{02308019-B4C2-4B95-8EE6-B61D3CE68B7A}"/>
              </a:ext>
            </a:extLst>
          </p:cNvPr>
          <p:cNvSpPr/>
          <p:nvPr/>
        </p:nvSpPr>
        <p:spPr>
          <a:xfrm>
            <a:off x="5404338" y="133276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37" name="Rectangle 36">
            <a:extLst>
              <a:ext uri="{FF2B5EF4-FFF2-40B4-BE49-F238E27FC236}">
                <a16:creationId xmlns:a16="http://schemas.microsoft.com/office/drawing/2014/main" id="{FEA137E0-9DC1-4B14-9CDC-7FE082E484CA}"/>
              </a:ext>
            </a:extLst>
          </p:cNvPr>
          <p:cNvSpPr/>
          <p:nvPr/>
        </p:nvSpPr>
        <p:spPr>
          <a:xfrm>
            <a:off x="4731726" y="70411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38" name="Isosceles Triangle 37">
            <a:extLst>
              <a:ext uri="{FF2B5EF4-FFF2-40B4-BE49-F238E27FC236}">
                <a16:creationId xmlns:a16="http://schemas.microsoft.com/office/drawing/2014/main" id="{465BD71F-18C6-420F-BCF5-B868B87379D1}"/>
              </a:ext>
            </a:extLst>
          </p:cNvPr>
          <p:cNvSpPr/>
          <p:nvPr/>
        </p:nvSpPr>
        <p:spPr>
          <a:xfrm rot="5400000">
            <a:off x="4475386" y="1491862"/>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39" name="Isosceles Triangle 38">
            <a:extLst>
              <a:ext uri="{FF2B5EF4-FFF2-40B4-BE49-F238E27FC236}">
                <a16:creationId xmlns:a16="http://schemas.microsoft.com/office/drawing/2014/main" id="{EC94F88E-BCE7-43F4-BFB2-32E558401EF2}"/>
              </a:ext>
            </a:extLst>
          </p:cNvPr>
          <p:cNvSpPr/>
          <p:nvPr/>
        </p:nvSpPr>
        <p:spPr>
          <a:xfrm rot="5400000">
            <a:off x="5117224" y="1491863"/>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40" name="Isosceles Triangle 39">
            <a:extLst>
              <a:ext uri="{FF2B5EF4-FFF2-40B4-BE49-F238E27FC236}">
                <a16:creationId xmlns:a16="http://schemas.microsoft.com/office/drawing/2014/main" id="{71CF8A49-F39E-41F7-BCA1-985BC882EC2D}"/>
              </a:ext>
            </a:extLst>
          </p:cNvPr>
          <p:cNvSpPr/>
          <p:nvPr/>
        </p:nvSpPr>
        <p:spPr>
          <a:xfrm>
            <a:off x="4883394" y="1890549"/>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089FFDC1-488A-4FDB-99F4-A45BD584567C}"/>
                  </a:ext>
                </a:extLst>
              </p:cNvPr>
              <p:cNvSpPr txBox="1"/>
              <p:nvPr/>
            </p:nvSpPr>
            <p:spPr>
              <a:xfrm>
                <a:off x="5388463" y="1539118"/>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41" name="TextBox 40">
                <a:extLst>
                  <a:ext uri="{FF2B5EF4-FFF2-40B4-BE49-F238E27FC236}">
                    <a16:creationId xmlns:a16="http://schemas.microsoft.com/office/drawing/2014/main" id="{089FFDC1-488A-4FDB-99F4-A45BD584567C}"/>
                  </a:ext>
                </a:extLst>
              </p:cNvPr>
              <p:cNvSpPr txBox="1">
                <a:spLocks noRot="1" noChangeAspect="1" noMove="1" noResize="1" noEditPoints="1" noAdjustHandles="1" noChangeArrowheads="1" noChangeShapeType="1" noTextEdit="1"/>
              </p:cNvSpPr>
              <p:nvPr/>
            </p:nvSpPr>
            <p:spPr>
              <a:xfrm>
                <a:off x="5388463" y="1539118"/>
                <a:ext cx="685800" cy="307777"/>
              </a:xfrm>
              <a:prstGeom prst="rect">
                <a:avLst/>
              </a:prstGeom>
              <a:blipFill>
                <a:blip r:embed="rId5"/>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B7138AA8-43FE-4632-8204-F5D00A4EB4A8}"/>
                  </a:ext>
                </a:extLst>
              </p:cNvPr>
              <p:cNvSpPr txBox="1"/>
              <p:nvPr/>
            </p:nvSpPr>
            <p:spPr>
              <a:xfrm>
                <a:off x="4702663" y="926832"/>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42" name="TextBox 41">
                <a:extLst>
                  <a:ext uri="{FF2B5EF4-FFF2-40B4-BE49-F238E27FC236}">
                    <a16:creationId xmlns:a16="http://schemas.microsoft.com/office/drawing/2014/main" id="{B7138AA8-43FE-4632-8204-F5D00A4EB4A8}"/>
                  </a:ext>
                </a:extLst>
              </p:cNvPr>
              <p:cNvSpPr txBox="1">
                <a:spLocks noRot="1" noChangeAspect="1" noMove="1" noResize="1" noEditPoints="1" noAdjustHandles="1" noChangeArrowheads="1" noChangeShapeType="1" noTextEdit="1"/>
              </p:cNvSpPr>
              <p:nvPr/>
            </p:nvSpPr>
            <p:spPr>
              <a:xfrm>
                <a:off x="4702663" y="926832"/>
                <a:ext cx="685800" cy="307777"/>
              </a:xfrm>
              <a:prstGeom prst="rect">
                <a:avLst/>
              </a:prstGeom>
              <a:blipFill>
                <a:blip r:embed="rId6"/>
                <a:stretch>
                  <a:fillRect/>
                </a:stretch>
              </a:blipFill>
            </p:spPr>
            <p:txBody>
              <a:bodyPr/>
              <a:lstStyle/>
              <a:p>
                <a:r>
                  <a:rPr lang="en-SE">
                    <a:noFill/>
                  </a:rPr>
                  <a:t> </a:t>
                </a:r>
              </a:p>
            </p:txBody>
          </p:sp>
        </mc:Fallback>
      </mc:AlternateContent>
      <p:sp>
        <p:nvSpPr>
          <p:cNvPr id="43" name="Isosceles Triangle 42">
            <a:extLst>
              <a:ext uri="{FF2B5EF4-FFF2-40B4-BE49-F238E27FC236}">
                <a16:creationId xmlns:a16="http://schemas.microsoft.com/office/drawing/2014/main" id="{D541878B-83EE-4CEA-A35A-43F92C26A4C5}"/>
              </a:ext>
            </a:extLst>
          </p:cNvPr>
          <p:cNvSpPr/>
          <p:nvPr/>
        </p:nvSpPr>
        <p:spPr>
          <a:xfrm>
            <a:off x="4200525" y="1258867"/>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44" name="Isosceles Triangle 43">
            <a:extLst>
              <a:ext uri="{FF2B5EF4-FFF2-40B4-BE49-F238E27FC236}">
                <a16:creationId xmlns:a16="http://schemas.microsoft.com/office/drawing/2014/main" id="{DF270B2B-323D-48C1-94A2-E0CA49F288EB}"/>
              </a:ext>
            </a:extLst>
          </p:cNvPr>
          <p:cNvSpPr/>
          <p:nvPr/>
        </p:nvSpPr>
        <p:spPr>
          <a:xfrm>
            <a:off x="4883394" y="1251639"/>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45" name="Isosceles Triangle 44">
            <a:extLst>
              <a:ext uri="{FF2B5EF4-FFF2-40B4-BE49-F238E27FC236}">
                <a16:creationId xmlns:a16="http://schemas.microsoft.com/office/drawing/2014/main" id="{BF964159-F42A-413E-8B44-271D52B1BA19}"/>
              </a:ext>
            </a:extLst>
          </p:cNvPr>
          <p:cNvSpPr/>
          <p:nvPr/>
        </p:nvSpPr>
        <p:spPr>
          <a:xfrm rot="5400000">
            <a:off x="5117224" y="2136410"/>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46" name="Isosceles Triangle 45">
            <a:extLst>
              <a:ext uri="{FF2B5EF4-FFF2-40B4-BE49-F238E27FC236}">
                <a16:creationId xmlns:a16="http://schemas.microsoft.com/office/drawing/2014/main" id="{6B7AD32E-9B2C-4543-9278-DF0930D44A06}"/>
              </a:ext>
            </a:extLst>
          </p:cNvPr>
          <p:cNvSpPr/>
          <p:nvPr/>
        </p:nvSpPr>
        <p:spPr>
          <a:xfrm rot="16200000">
            <a:off x="3961980" y="1502984"/>
            <a:ext cx="171450" cy="125557"/>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47" name="Isosceles Triangle 46">
            <a:extLst>
              <a:ext uri="{FF2B5EF4-FFF2-40B4-BE49-F238E27FC236}">
                <a16:creationId xmlns:a16="http://schemas.microsoft.com/office/drawing/2014/main" id="{5FA67DF1-9E61-4F06-8DCA-9D5E68093A03}"/>
              </a:ext>
            </a:extLst>
          </p:cNvPr>
          <p:cNvSpPr/>
          <p:nvPr/>
        </p:nvSpPr>
        <p:spPr>
          <a:xfrm rot="16200000">
            <a:off x="4614162" y="1498589"/>
            <a:ext cx="171450" cy="125557"/>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48" name="Isosceles Triangle 47">
            <a:extLst>
              <a:ext uri="{FF2B5EF4-FFF2-40B4-BE49-F238E27FC236}">
                <a16:creationId xmlns:a16="http://schemas.microsoft.com/office/drawing/2014/main" id="{2D0DBB4D-3DD0-470C-8559-1541E3827BB2}"/>
              </a:ext>
            </a:extLst>
          </p:cNvPr>
          <p:cNvSpPr/>
          <p:nvPr/>
        </p:nvSpPr>
        <p:spPr>
          <a:xfrm rot="10800000">
            <a:off x="4883394" y="2337620"/>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49" name="Isosceles Triangle 48">
            <a:extLst>
              <a:ext uri="{FF2B5EF4-FFF2-40B4-BE49-F238E27FC236}">
                <a16:creationId xmlns:a16="http://schemas.microsoft.com/office/drawing/2014/main" id="{1B59DF58-DE3E-470D-96FF-F2100B0B3A13}"/>
              </a:ext>
            </a:extLst>
          </p:cNvPr>
          <p:cNvSpPr/>
          <p:nvPr/>
        </p:nvSpPr>
        <p:spPr>
          <a:xfrm rot="10800000">
            <a:off x="4200525" y="1711598"/>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50" name="Isosceles Triangle 49">
            <a:extLst>
              <a:ext uri="{FF2B5EF4-FFF2-40B4-BE49-F238E27FC236}">
                <a16:creationId xmlns:a16="http://schemas.microsoft.com/office/drawing/2014/main" id="{718132A3-86DD-4096-822B-B19F05D56376}"/>
              </a:ext>
            </a:extLst>
          </p:cNvPr>
          <p:cNvSpPr/>
          <p:nvPr/>
        </p:nvSpPr>
        <p:spPr>
          <a:xfrm rot="16200000">
            <a:off x="3961981" y="1502984"/>
            <a:ext cx="171450" cy="125557"/>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51" name="Isosceles Triangle 50">
            <a:extLst>
              <a:ext uri="{FF2B5EF4-FFF2-40B4-BE49-F238E27FC236}">
                <a16:creationId xmlns:a16="http://schemas.microsoft.com/office/drawing/2014/main" id="{36A1A4BD-9D90-44C5-9AFC-FDEBC6E3A60F}"/>
              </a:ext>
            </a:extLst>
          </p:cNvPr>
          <p:cNvSpPr/>
          <p:nvPr/>
        </p:nvSpPr>
        <p:spPr>
          <a:xfrm rot="10800000">
            <a:off x="4200526" y="1711598"/>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52" name="Isosceles Triangle 51">
            <a:extLst>
              <a:ext uri="{FF2B5EF4-FFF2-40B4-BE49-F238E27FC236}">
                <a16:creationId xmlns:a16="http://schemas.microsoft.com/office/drawing/2014/main" id="{B5D0085F-3DFD-4894-AFFA-E164DA395E4A}"/>
              </a:ext>
            </a:extLst>
          </p:cNvPr>
          <p:cNvSpPr/>
          <p:nvPr/>
        </p:nvSpPr>
        <p:spPr>
          <a:xfrm rot="16200000">
            <a:off x="4609400" y="2119787"/>
            <a:ext cx="171450" cy="125557"/>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53" name="Isosceles Triangle 52">
            <a:extLst>
              <a:ext uri="{FF2B5EF4-FFF2-40B4-BE49-F238E27FC236}">
                <a16:creationId xmlns:a16="http://schemas.microsoft.com/office/drawing/2014/main" id="{17D379E9-710C-487A-83E7-B3305A15BC0F}"/>
              </a:ext>
            </a:extLst>
          </p:cNvPr>
          <p:cNvSpPr/>
          <p:nvPr/>
        </p:nvSpPr>
        <p:spPr>
          <a:xfrm rot="10800000">
            <a:off x="4877679" y="1722306"/>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54" name="Arrow: Right 53">
            <a:extLst>
              <a:ext uri="{FF2B5EF4-FFF2-40B4-BE49-F238E27FC236}">
                <a16:creationId xmlns:a16="http://schemas.microsoft.com/office/drawing/2014/main" id="{C8C55080-3E24-4352-A269-3A2DEA3B21CD}"/>
              </a:ext>
            </a:extLst>
          </p:cNvPr>
          <p:cNvSpPr/>
          <p:nvPr/>
        </p:nvSpPr>
        <p:spPr bwMode="auto">
          <a:xfrm>
            <a:off x="2845920" y="1319051"/>
            <a:ext cx="978408" cy="484632"/>
          </a:xfrm>
          <a:prstGeom prst="rightArrow">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dirty="0">
              <a:ln>
                <a:noFill/>
              </a:ln>
              <a:solidFill>
                <a:schemeClr val="tx1"/>
              </a:solidFill>
              <a:effectLst/>
              <a:latin typeface="Arial" charset="0"/>
            </a:endParaRPr>
          </a:p>
        </p:txBody>
      </p:sp>
      <p:sp>
        <p:nvSpPr>
          <p:cNvPr id="55" name="Rectangle 54">
            <a:extLst>
              <a:ext uri="{FF2B5EF4-FFF2-40B4-BE49-F238E27FC236}">
                <a16:creationId xmlns:a16="http://schemas.microsoft.com/office/drawing/2014/main" id="{D68E3EA4-B5AC-48A8-8B43-E48F4E7C93A7}"/>
              </a:ext>
            </a:extLst>
          </p:cNvPr>
          <p:cNvSpPr/>
          <p:nvPr/>
        </p:nvSpPr>
        <p:spPr>
          <a:xfrm>
            <a:off x="2787045" y="807431"/>
            <a:ext cx="800219" cy="646331"/>
          </a:xfrm>
          <a:prstGeom prst="rect">
            <a:avLst/>
          </a:prstGeom>
        </p:spPr>
        <p:txBody>
          <a:bodyPr wrap="none">
            <a:spAutoFit/>
          </a:bodyPr>
          <a:lstStyle/>
          <a:p>
            <a:r>
              <a:rPr lang="en-US" dirty="0"/>
              <a:t>Policy</a:t>
            </a:r>
          </a:p>
          <a:p>
            <a:r>
              <a:rPr lang="en-US" dirty="0"/>
              <a:t>Eval</a:t>
            </a:r>
            <a:endParaRPr lang="en-SE" dirty="0"/>
          </a:p>
        </p:txBody>
      </p:sp>
      <p:sp>
        <p:nvSpPr>
          <p:cNvPr id="56" name="TextBox 55">
            <a:extLst>
              <a:ext uri="{FF2B5EF4-FFF2-40B4-BE49-F238E27FC236}">
                <a16:creationId xmlns:a16="http://schemas.microsoft.com/office/drawing/2014/main" id="{4BE4C584-3E6B-4CBD-A3EA-19B7BA50E344}"/>
              </a:ext>
            </a:extLst>
          </p:cNvPr>
          <p:cNvSpPr txBox="1"/>
          <p:nvPr/>
        </p:nvSpPr>
        <p:spPr>
          <a:xfrm>
            <a:off x="4236410" y="1589102"/>
            <a:ext cx="481222" cy="338554"/>
          </a:xfrm>
          <a:prstGeom prst="rect">
            <a:avLst/>
          </a:prstGeom>
          <a:noFill/>
        </p:spPr>
        <p:txBody>
          <a:bodyPr wrap="none" rtlCol="0">
            <a:spAutoFit/>
          </a:bodyPr>
          <a:lstStyle/>
          <a:p>
            <a:r>
              <a:rPr lang="en-US" sz="1600" dirty="0"/>
              <a:t>-10</a:t>
            </a:r>
            <a:endParaRPr lang="en-SE" sz="1600" dirty="0"/>
          </a:p>
        </p:txBody>
      </p:sp>
      <p:sp>
        <p:nvSpPr>
          <p:cNvPr id="57" name="TextBox 56">
            <a:extLst>
              <a:ext uri="{FF2B5EF4-FFF2-40B4-BE49-F238E27FC236}">
                <a16:creationId xmlns:a16="http://schemas.microsoft.com/office/drawing/2014/main" id="{0FD389A2-4AED-48EC-B550-3BF8DCEC1725}"/>
              </a:ext>
            </a:extLst>
          </p:cNvPr>
          <p:cNvSpPr txBox="1"/>
          <p:nvPr/>
        </p:nvSpPr>
        <p:spPr>
          <a:xfrm>
            <a:off x="4933113" y="2226064"/>
            <a:ext cx="481222" cy="338554"/>
          </a:xfrm>
          <a:prstGeom prst="rect">
            <a:avLst/>
          </a:prstGeom>
          <a:noFill/>
        </p:spPr>
        <p:txBody>
          <a:bodyPr wrap="none" rtlCol="0">
            <a:spAutoFit/>
          </a:bodyPr>
          <a:lstStyle/>
          <a:p>
            <a:r>
              <a:rPr lang="en-US" sz="1600" dirty="0"/>
              <a:t>-10</a:t>
            </a:r>
            <a:endParaRPr lang="en-SE" sz="1600" dirty="0"/>
          </a:p>
        </p:txBody>
      </p:sp>
      <p:sp>
        <p:nvSpPr>
          <p:cNvPr id="58" name="TextBox 57">
            <a:extLst>
              <a:ext uri="{FF2B5EF4-FFF2-40B4-BE49-F238E27FC236}">
                <a16:creationId xmlns:a16="http://schemas.microsoft.com/office/drawing/2014/main" id="{37A319C1-3230-46D4-B80C-EF2E70C5A358}"/>
              </a:ext>
            </a:extLst>
          </p:cNvPr>
          <p:cNvSpPr txBox="1"/>
          <p:nvPr/>
        </p:nvSpPr>
        <p:spPr>
          <a:xfrm>
            <a:off x="4971634" y="1592133"/>
            <a:ext cx="367408" cy="338554"/>
          </a:xfrm>
          <a:prstGeom prst="rect">
            <a:avLst/>
          </a:prstGeom>
          <a:noFill/>
        </p:spPr>
        <p:txBody>
          <a:bodyPr wrap="none" rtlCol="0">
            <a:spAutoFit/>
          </a:bodyPr>
          <a:lstStyle/>
          <a:p>
            <a:r>
              <a:rPr lang="en-US" sz="1600" dirty="0"/>
              <a:t>-6</a:t>
            </a:r>
            <a:endParaRPr lang="en-SE" sz="1600" dirty="0"/>
          </a:p>
        </p:txBody>
      </p:sp>
      <p:graphicFrame>
        <p:nvGraphicFramePr>
          <p:cNvPr id="59" name="Table 58">
            <a:extLst>
              <a:ext uri="{FF2B5EF4-FFF2-40B4-BE49-F238E27FC236}">
                <a16:creationId xmlns:a16="http://schemas.microsoft.com/office/drawing/2014/main" id="{36834B8E-220F-4251-BF79-A81FD2447729}"/>
              </a:ext>
            </a:extLst>
          </p:cNvPr>
          <p:cNvGraphicFramePr>
            <a:graphicFrameLocks noGrp="1"/>
          </p:cNvGraphicFramePr>
          <p:nvPr>
            <p:extLst>
              <p:ext uri="{D42A27DB-BD31-4B8C-83A1-F6EECF244321}">
                <p14:modId xmlns:p14="http://schemas.microsoft.com/office/powerpoint/2010/main" val="4232413865"/>
              </p:ext>
            </p:extLst>
          </p:nvPr>
        </p:nvGraphicFramePr>
        <p:xfrm>
          <a:off x="607909" y="609600"/>
          <a:ext cx="2000250" cy="1907484"/>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635828">
                <a:tc>
                  <a:txBody>
                    <a:bodyPr/>
                    <a:lstStyle/>
                    <a:p>
                      <a:pPr algn="ct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bg2"/>
                          </a:solidFill>
                          <a:effectLst/>
                          <a:uLnTx/>
                          <a:uFillTx/>
                          <a:latin typeface="Calibri" pitchFamily="34" charset="0"/>
                          <a:ea typeface="+mn-ea"/>
                          <a:cs typeface="+mn-cs"/>
                        </a:rPr>
                        <a:t>A</a:t>
                      </a:r>
                      <a:endParaRPr lang="en-US" sz="21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63582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B</a:t>
                      </a: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C</a:t>
                      </a: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808080"/>
                          </a:solidFill>
                          <a:effectLst/>
                          <a:uLnTx/>
                          <a:uFillTx/>
                          <a:latin typeface="Calibri" pitchFamily="34" charset="0"/>
                          <a:ea typeface="+mn-ea"/>
                          <a:cs typeface="+mn-cs"/>
                        </a:rPr>
                        <a:t>D</a:t>
                      </a:r>
                      <a:endParaRPr kumimoji="0" lang="en-US" sz="2100" b="0" i="0" u="none" strike="noStrike" kern="1200" cap="none" spc="0" normalizeH="0" baseline="0" noProof="0" dirty="0">
                        <a:ln>
                          <a:noFill/>
                        </a:ln>
                        <a:solidFill>
                          <a:schemeClr val="tx1"/>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5828">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8080"/>
                          </a:solidFill>
                          <a:effectLst/>
                          <a:uLnTx/>
                          <a:uFillTx/>
                          <a:latin typeface="Calibri" pitchFamily="34" charset="0"/>
                          <a:ea typeface="+mn-ea"/>
                          <a:cs typeface="+mn-cs"/>
                        </a:rPr>
                        <a:t>E</a:t>
                      </a:r>
                      <a:endParaRPr kumimoji="0" lang="en-US" sz="2400" b="0" i="0" u="none" strike="noStrike" kern="1200" cap="none" spc="0" normalizeH="0" baseline="0" noProof="0" dirty="0">
                        <a:ln>
                          <a:noFill/>
                        </a:ln>
                        <a:solidFill>
                          <a:srgbClr val="808080"/>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60" name="Rectangle 59">
            <a:extLst>
              <a:ext uri="{FF2B5EF4-FFF2-40B4-BE49-F238E27FC236}">
                <a16:creationId xmlns:a16="http://schemas.microsoft.com/office/drawing/2014/main" id="{618D8B99-79F4-4C51-B237-E824D463BADD}"/>
              </a:ext>
            </a:extLst>
          </p:cNvPr>
          <p:cNvSpPr/>
          <p:nvPr/>
        </p:nvSpPr>
        <p:spPr>
          <a:xfrm>
            <a:off x="2049847" y="133276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61" name="Rectangle 60">
            <a:extLst>
              <a:ext uri="{FF2B5EF4-FFF2-40B4-BE49-F238E27FC236}">
                <a16:creationId xmlns:a16="http://schemas.microsoft.com/office/drawing/2014/main" id="{0C1024EE-AFDF-4DBF-AD86-DB9254AAE215}"/>
              </a:ext>
            </a:extLst>
          </p:cNvPr>
          <p:cNvSpPr/>
          <p:nvPr/>
        </p:nvSpPr>
        <p:spPr>
          <a:xfrm>
            <a:off x="1377235" y="70411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62" name="Isosceles Triangle 61">
            <a:extLst>
              <a:ext uri="{FF2B5EF4-FFF2-40B4-BE49-F238E27FC236}">
                <a16:creationId xmlns:a16="http://schemas.microsoft.com/office/drawing/2014/main" id="{2E55D881-53CA-4668-AACA-23AFC3F0C8D1}"/>
              </a:ext>
            </a:extLst>
          </p:cNvPr>
          <p:cNvSpPr/>
          <p:nvPr/>
        </p:nvSpPr>
        <p:spPr>
          <a:xfrm rot="5400000">
            <a:off x="1120895" y="1491862"/>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63" name="Isosceles Triangle 62">
            <a:extLst>
              <a:ext uri="{FF2B5EF4-FFF2-40B4-BE49-F238E27FC236}">
                <a16:creationId xmlns:a16="http://schemas.microsoft.com/office/drawing/2014/main" id="{CBE2C30E-0F95-4743-A6D4-2F856C8CC2B1}"/>
              </a:ext>
            </a:extLst>
          </p:cNvPr>
          <p:cNvSpPr/>
          <p:nvPr/>
        </p:nvSpPr>
        <p:spPr>
          <a:xfrm rot="5400000">
            <a:off x="1762733" y="1491863"/>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64" name="Isosceles Triangle 63">
            <a:extLst>
              <a:ext uri="{FF2B5EF4-FFF2-40B4-BE49-F238E27FC236}">
                <a16:creationId xmlns:a16="http://schemas.microsoft.com/office/drawing/2014/main" id="{E4CFA75A-8B74-4B79-9E81-2ABEC7C36537}"/>
              </a:ext>
            </a:extLst>
          </p:cNvPr>
          <p:cNvSpPr/>
          <p:nvPr/>
        </p:nvSpPr>
        <p:spPr>
          <a:xfrm>
            <a:off x="1528903" y="1890549"/>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D9352374-50FD-446F-8EB3-12F20DAE9DE4}"/>
                  </a:ext>
                </a:extLst>
              </p:cNvPr>
              <p:cNvSpPr txBox="1"/>
              <p:nvPr/>
            </p:nvSpPr>
            <p:spPr>
              <a:xfrm>
                <a:off x="2033972" y="1539118"/>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65" name="TextBox 64">
                <a:extLst>
                  <a:ext uri="{FF2B5EF4-FFF2-40B4-BE49-F238E27FC236}">
                    <a16:creationId xmlns:a16="http://schemas.microsoft.com/office/drawing/2014/main" id="{D9352374-50FD-446F-8EB3-12F20DAE9DE4}"/>
                  </a:ext>
                </a:extLst>
              </p:cNvPr>
              <p:cNvSpPr txBox="1">
                <a:spLocks noRot="1" noChangeAspect="1" noMove="1" noResize="1" noEditPoints="1" noAdjustHandles="1" noChangeArrowheads="1" noChangeShapeType="1" noTextEdit="1"/>
              </p:cNvSpPr>
              <p:nvPr/>
            </p:nvSpPr>
            <p:spPr>
              <a:xfrm>
                <a:off x="2033972" y="1539118"/>
                <a:ext cx="685800" cy="307777"/>
              </a:xfrm>
              <a:prstGeom prst="rect">
                <a:avLst/>
              </a:prstGeom>
              <a:blipFill>
                <a:blip r:embed="rId5"/>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90D8D497-978B-4DA8-B055-EC146178FCE7}"/>
                  </a:ext>
                </a:extLst>
              </p:cNvPr>
              <p:cNvSpPr txBox="1"/>
              <p:nvPr/>
            </p:nvSpPr>
            <p:spPr>
              <a:xfrm>
                <a:off x="1348172" y="926832"/>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66" name="TextBox 65">
                <a:extLst>
                  <a:ext uri="{FF2B5EF4-FFF2-40B4-BE49-F238E27FC236}">
                    <a16:creationId xmlns:a16="http://schemas.microsoft.com/office/drawing/2014/main" id="{90D8D497-978B-4DA8-B055-EC146178FCE7}"/>
                  </a:ext>
                </a:extLst>
              </p:cNvPr>
              <p:cNvSpPr txBox="1">
                <a:spLocks noRot="1" noChangeAspect="1" noMove="1" noResize="1" noEditPoints="1" noAdjustHandles="1" noChangeArrowheads="1" noChangeShapeType="1" noTextEdit="1"/>
              </p:cNvSpPr>
              <p:nvPr/>
            </p:nvSpPr>
            <p:spPr>
              <a:xfrm>
                <a:off x="1348172" y="926832"/>
                <a:ext cx="685800" cy="307777"/>
              </a:xfrm>
              <a:prstGeom prst="rect">
                <a:avLst/>
              </a:prstGeom>
              <a:blipFill>
                <a:blip r:embed="rId6"/>
                <a:stretch>
                  <a:fillRect/>
                </a:stretch>
              </a:blipFill>
            </p:spPr>
            <p:txBody>
              <a:bodyPr/>
              <a:lstStyle/>
              <a:p>
                <a:r>
                  <a:rPr lang="en-SE">
                    <a:noFill/>
                  </a:rPr>
                  <a:t> </a:t>
                </a:r>
              </a:p>
            </p:txBody>
          </p:sp>
        </mc:Fallback>
      </mc:AlternateContent>
      <p:sp>
        <p:nvSpPr>
          <p:cNvPr id="67" name="Isosceles Triangle 66">
            <a:extLst>
              <a:ext uri="{FF2B5EF4-FFF2-40B4-BE49-F238E27FC236}">
                <a16:creationId xmlns:a16="http://schemas.microsoft.com/office/drawing/2014/main" id="{35B3F083-7E53-459E-8076-088CA92D310E}"/>
              </a:ext>
            </a:extLst>
          </p:cNvPr>
          <p:cNvSpPr/>
          <p:nvPr/>
        </p:nvSpPr>
        <p:spPr>
          <a:xfrm>
            <a:off x="846034" y="1258867"/>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68" name="Isosceles Triangle 67">
            <a:extLst>
              <a:ext uri="{FF2B5EF4-FFF2-40B4-BE49-F238E27FC236}">
                <a16:creationId xmlns:a16="http://schemas.microsoft.com/office/drawing/2014/main" id="{735F526C-5356-4957-A480-2EF1CA87025B}"/>
              </a:ext>
            </a:extLst>
          </p:cNvPr>
          <p:cNvSpPr/>
          <p:nvPr/>
        </p:nvSpPr>
        <p:spPr>
          <a:xfrm>
            <a:off x="1528903" y="1251639"/>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69" name="Isosceles Triangle 68">
            <a:extLst>
              <a:ext uri="{FF2B5EF4-FFF2-40B4-BE49-F238E27FC236}">
                <a16:creationId xmlns:a16="http://schemas.microsoft.com/office/drawing/2014/main" id="{432F2E11-5F99-4D18-B54C-9C42532FBF09}"/>
              </a:ext>
            </a:extLst>
          </p:cNvPr>
          <p:cNvSpPr/>
          <p:nvPr/>
        </p:nvSpPr>
        <p:spPr>
          <a:xfrm rot="5400000">
            <a:off x="1762733" y="2136410"/>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70" name="Isosceles Triangle 69">
            <a:extLst>
              <a:ext uri="{FF2B5EF4-FFF2-40B4-BE49-F238E27FC236}">
                <a16:creationId xmlns:a16="http://schemas.microsoft.com/office/drawing/2014/main" id="{ABBE7D56-9969-4ACB-8619-068FBF65EAF6}"/>
              </a:ext>
            </a:extLst>
          </p:cNvPr>
          <p:cNvSpPr/>
          <p:nvPr/>
        </p:nvSpPr>
        <p:spPr>
          <a:xfrm rot="16200000">
            <a:off x="607489" y="1502984"/>
            <a:ext cx="171450" cy="125557"/>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71" name="Isosceles Triangle 70">
            <a:extLst>
              <a:ext uri="{FF2B5EF4-FFF2-40B4-BE49-F238E27FC236}">
                <a16:creationId xmlns:a16="http://schemas.microsoft.com/office/drawing/2014/main" id="{4C8F88CD-9330-4A9E-9C7A-6DB9F9CD097B}"/>
              </a:ext>
            </a:extLst>
          </p:cNvPr>
          <p:cNvSpPr/>
          <p:nvPr/>
        </p:nvSpPr>
        <p:spPr>
          <a:xfrm rot="16200000">
            <a:off x="1259671" y="1498589"/>
            <a:ext cx="171450" cy="125557"/>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72" name="Isosceles Triangle 71">
            <a:extLst>
              <a:ext uri="{FF2B5EF4-FFF2-40B4-BE49-F238E27FC236}">
                <a16:creationId xmlns:a16="http://schemas.microsoft.com/office/drawing/2014/main" id="{9FB8E990-350B-48DB-B629-F333088FF724}"/>
              </a:ext>
            </a:extLst>
          </p:cNvPr>
          <p:cNvSpPr/>
          <p:nvPr/>
        </p:nvSpPr>
        <p:spPr>
          <a:xfrm rot="10800000">
            <a:off x="1528903" y="2337620"/>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73" name="Isosceles Triangle 72">
            <a:extLst>
              <a:ext uri="{FF2B5EF4-FFF2-40B4-BE49-F238E27FC236}">
                <a16:creationId xmlns:a16="http://schemas.microsoft.com/office/drawing/2014/main" id="{E61D68F8-D52A-4E0B-9E08-33AC3CA7D19F}"/>
              </a:ext>
            </a:extLst>
          </p:cNvPr>
          <p:cNvSpPr/>
          <p:nvPr/>
        </p:nvSpPr>
        <p:spPr>
          <a:xfrm rot="10800000">
            <a:off x="846034" y="1711598"/>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74" name="Isosceles Triangle 73">
            <a:extLst>
              <a:ext uri="{FF2B5EF4-FFF2-40B4-BE49-F238E27FC236}">
                <a16:creationId xmlns:a16="http://schemas.microsoft.com/office/drawing/2014/main" id="{E41471E6-4246-4BB4-A959-A562873D34A2}"/>
              </a:ext>
            </a:extLst>
          </p:cNvPr>
          <p:cNvSpPr/>
          <p:nvPr/>
        </p:nvSpPr>
        <p:spPr>
          <a:xfrm rot="16200000">
            <a:off x="607490" y="1502984"/>
            <a:ext cx="171450" cy="125557"/>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75" name="Isosceles Triangle 74">
            <a:extLst>
              <a:ext uri="{FF2B5EF4-FFF2-40B4-BE49-F238E27FC236}">
                <a16:creationId xmlns:a16="http://schemas.microsoft.com/office/drawing/2014/main" id="{B46A19AE-0520-446F-8609-AFC0B3425238}"/>
              </a:ext>
            </a:extLst>
          </p:cNvPr>
          <p:cNvSpPr/>
          <p:nvPr/>
        </p:nvSpPr>
        <p:spPr>
          <a:xfrm rot="10800000">
            <a:off x="846035" y="1711598"/>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76" name="Isosceles Triangle 75">
            <a:extLst>
              <a:ext uri="{FF2B5EF4-FFF2-40B4-BE49-F238E27FC236}">
                <a16:creationId xmlns:a16="http://schemas.microsoft.com/office/drawing/2014/main" id="{F61F40CF-BC60-44B5-9C34-E2FEFA3AB12D}"/>
              </a:ext>
            </a:extLst>
          </p:cNvPr>
          <p:cNvSpPr/>
          <p:nvPr/>
        </p:nvSpPr>
        <p:spPr>
          <a:xfrm rot="16200000">
            <a:off x="1254909" y="2119787"/>
            <a:ext cx="171450" cy="125557"/>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77" name="Isosceles Triangle 76">
            <a:extLst>
              <a:ext uri="{FF2B5EF4-FFF2-40B4-BE49-F238E27FC236}">
                <a16:creationId xmlns:a16="http://schemas.microsoft.com/office/drawing/2014/main" id="{E0177C6D-6993-4110-A6B6-1A0AC3B8FDBA}"/>
              </a:ext>
            </a:extLst>
          </p:cNvPr>
          <p:cNvSpPr/>
          <p:nvPr/>
        </p:nvSpPr>
        <p:spPr>
          <a:xfrm rot="10800000">
            <a:off x="1523188" y="1722306"/>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mc:AlternateContent xmlns:mc="http://schemas.openxmlformats.org/markup-compatibility/2006" xmlns:a14="http://schemas.microsoft.com/office/drawing/2010/main">
        <mc:Choice Requires="a14">
          <p:graphicFrame>
            <p:nvGraphicFramePr>
              <p:cNvPr id="79" name="Table 78">
                <a:extLst>
                  <a:ext uri="{FF2B5EF4-FFF2-40B4-BE49-F238E27FC236}">
                    <a16:creationId xmlns:a16="http://schemas.microsoft.com/office/drawing/2014/main" id="{B64C9344-03F5-4C0D-942A-DAB2BF6063F9}"/>
                  </a:ext>
                </a:extLst>
              </p:cNvPr>
              <p:cNvGraphicFramePr>
                <a:graphicFrameLocks noGrp="1"/>
              </p:cNvGraphicFramePr>
              <p:nvPr>
                <p:extLst>
                  <p:ext uri="{D42A27DB-BD31-4B8C-83A1-F6EECF244321}">
                    <p14:modId xmlns:p14="http://schemas.microsoft.com/office/powerpoint/2010/main" val="279399544"/>
                  </p:ext>
                </p:extLst>
              </p:nvPr>
            </p:nvGraphicFramePr>
            <p:xfrm>
              <a:off x="6553200" y="5410200"/>
              <a:ext cx="2505482" cy="1052068"/>
            </p:xfrm>
            <a:graphic>
              <a:graphicData uri="http://schemas.openxmlformats.org/drawingml/2006/table">
                <a:tbl>
                  <a:tblPr firstRow="1" firstCol="1" bandRow="1">
                    <a:tableStyleId>{5C22544A-7EE6-4342-B048-85BDC9FD1C3A}</a:tableStyleId>
                  </a:tblPr>
                  <a:tblGrid>
                    <a:gridCol w="567204">
                      <a:extLst>
                        <a:ext uri="{9D8B030D-6E8A-4147-A177-3AD203B41FA5}">
                          <a16:colId xmlns:a16="http://schemas.microsoft.com/office/drawing/2014/main" val="248747933"/>
                        </a:ext>
                      </a:extLst>
                    </a:gridCol>
                    <a:gridCol w="736846">
                      <a:extLst>
                        <a:ext uri="{9D8B030D-6E8A-4147-A177-3AD203B41FA5}">
                          <a16:colId xmlns:a16="http://schemas.microsoft.com/office/drawing/2014/main" val="2368639568"/>
                        </a:ext>
                      </a:extLst>
                    </a:gridCol>
                    <a:gridCol w="564491">
                      <a:extLst>
                        <a:ext uri="{9D8B030D-6E8A-4147-A177-3AD203B41FA5}">
                          <a16:colId xmlns:a16="http://schemas.microsoft.com/office/drawing/2014/main" val="2363104961"/>
                        </a:ext>
                      </a:extLst>
                    </a:gridCol>
                    <a:gridCol w="636941">
                      <a:extLst>
                        <a:ext uri="{9D8B030D-6E8A-4147-A177-3AD203B41FA5}">
                          <a16:colId xmlns:a16="http://schemas.microsoft.com/office/drawing/2014/main" val="1967822093"/>
                        </a:ext>
                      </a:extLst>
                    </a:gridCol>
                  </a:tblGrid>
                  <a:tr h="0">
                    <a:tc>
                      <a:txBody>
                        <a:bodyPr/>
                        <a:lstStyle/>
                        <a:p>
                          <a:pPr>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effectLst/>
                                        <a:latin typeface="Cambria Math" panose="02040503050406030204" pitchFamily="18" charset="0"/>
                                      </a:rPr>
                                    </m:ctrlPr>
                                  </m:sSubPr>
                                  <m:e>
                                    <m:r>
                                      <a:rPr lang="en-US" sz="1600" b="0" smtClean="0">
                                        <a:solidFill>
                                          <a:schemeClr val="tx1"/>
                                        </a:solidFill>
                                        <a:effectLst/>
                                        <a:latin typeface="Cambria Math" panose="02040503050406030204" pitchFamily="18" charset="0"/>
                                      </a:rPr>
                                      <m:t>𝑉</m:t>
                                    </m:r>
                                  </m:e>
                                  <m:sub>
                                    <m:r>
                                      <a:rPr lang="en-US" sz="1600" b="0" smtClean="0">
                                        <a:solidFill>
                                          <a:schemeClr val="tx1"/>
                                        </a:solidFill>
                                        <a:effectLst/>
                                        <a:latin typeface="Cambria Math" panose="02040503050406030204" pitchFamily="18" charset="0"/>
                                      </a:rPr>
                                      <m:t>𝜋</m:t>
                                    </m:r>
                                  </m:sub>
                                </m:sSub>
                                <m:d>
                                  <m:dPr>
                                    <m:ctrlPr>
                                      <a:rPr lang="en-SE" sz="1600" b="0" i="1">
                                        <a:solidFill>
                                          <a:schemeClr val="tx1"/>
                                        </a:solidFill>
                                        <a:effectLst/>
                                        <a:latin typeface="Cambria Math" panose="02040503050406030204" pitchFamily="18" charset="0"/>
                                      </a:rPr>
                                    </m:ctrlPr>
                                  </m:dPr>
                                  <m:e>
                                    <m:r>
                                      <a:rPr lang="en-US" sz="1600" b="0" smtClean="0">
                                        <a:solidFill>
                                          <a:schemeClr val="tx1"/>
                                        </a:solidFill>
                                        <a:effectLst/>
                                        <a:latin typeface="Cambria Math" panose="02040503050406030204" pitchFamily="18" charset="0"/>
                                      </a:rPr>
                                      <m:t>𝐵</m:t>
                                    </m:r>
                                  </m:e>
                                </m:d>
                              </m:oMath>
                            </m:oMathPara>
                          </a14:m>
                          <a:endParaRPr lang="en-SE" sz="2800" b="0" dirty="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effectLst/>
                                        <a:latin typeface="Cambria Math" panose="02040503050406030204" pitchFamily="18" charset="0"/>
                                      </a:rPr>
                                    </m:ctrlPr>
                                  </m:sSubPr>
                                  <m:e>
                                    <m:r>
                                      <a:rPr lang="en-US" sz="1600" b="0" smtClean="0">
                                        <a:solidFill>
                                          <a:schemeClr val="tx1"/>
                                        </a:solidFill>
                                        <a:effectLst/>
                                        <a:latin typeface="Cambria Math" panose="02040503050406030204" pitchFamily="18" charset="0"/>
                                      </a:rPr>
                                      <m:t>𝑉</m:t>
                                    </m:r>
                                  </m:e>
                                  <m:sub>
                                    <m:r>
                                      <a:rPr lang="en-US" sz="1600" b="0" smtClean="0">
                                        <a:solidFill>
                                          <a:schemeClr val="tx1"/>
                                        </a:solidFill>
                                        <a:effectLst/>
                                        <a:latin typeface="Cambria Math" panose="02040503050406030204" pitchFamily="18" charset="0"/>
                                      </a:rPr>
                                      <m:t>𝜋</m:t>
                                    </m:r>
                                  </m:sub>
                                </m:sSub>
                                <m:d>
                                  <m:dPr>
                                    <m:ctrlPr>
                                      <a:rPr lang="en-SE" sz="1600" b="0" i="1">
                                        <a:solidFill>
                                          <a:schemeClr val="tx1"/>
                                        </a:solidFill>
                                        <a:effectLst/>
                                        <a:latin typeface="Cambria Math" panose="02040503050406030204" pitchFamily="18" charset="0"/>
                                      </a:rPr>
                                    </m:ctrlPr>
                                  </m:dPr>
                                  <m:e>
                                    <m:r>
                                      <a:rPr lang="en-US" sz="1600" b="0" smtClean="0">
                                        <a:solidFill>
                                          <a:schemeClr val="tx1"/>
                                        </a:solidFill>
                                        <a:effectLst/>
                                        <a:latin typeface="Cambria Math" panose="02040503050406030204" pitchFamily="18" charset="0"/>
                                      </a:rPr>
                                      <m:t>𝐶</m:t>
                                    </m:r>
                                  </m:e>
                                </m:d>
                              </m:oMath>
                            </m:oMathPara>
                          </a14:m>
                          <a:endParaRPr lang="en-SE" sz="2800" b="0" dirty="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effectLst/>
                                        <a:latin typeface="Cambria Math" panose="02040503050406030204" pitchFamily="18" charset="0"/>
                                      </a:rPr>
                                    </m:ctrlPr>
                                  </m:sSubPr>
                                  <m:e>
                                    <m:r>
                                      <a:rPr lang="en-US" sz="1600" b="0" smtClean="0">
                                        <a:solidFill>
                                          <a:schemeClr val="tx1"/>
                                        </a:solidFill>
                                        <a:effectLst/>
                                        <a:latin typeface="Cambria Math" panose="02040503050406030204" pitchFamily="18" charset="0"/>
                                      </a:rPr>
                                      <m:t>𝑉</m:t>
                                    </m:r>
                                  </m:e>
                                  <m:sub>
                                    <m:r>
                                      <a:rPr lang="en-US" sz="1600" b="0" smtClean="0">
                                        <a:solidFill>
                                          <a:schemeClr val="tx1"/>
                                        </a:solidFill>
                                        <a:effectLst/>
                                        <a:latin typeface="Cambria Math" panose="02040503050406030204" pitchFamily="18" charset="0"/>
                                      </a:rPr>
                                      <m:t>𝜋</m:t>
                                    </m:r>
                                  </m:sub>
                                </m:sSub>
                                <m:d>
                                  <m:dPr>
                                    <m:ctrlPr>
                                      <a:rPr lang="en-SE" sz="1600" b="0" i="1">
                                        <a:solidFill>
                                          <a:schemeClr val="tx1"/>
                                        </a:solidFill>
                                        <a:effectLst/>
                                        <a:latin typeface="Cambria Math" panose="02040503050406030204" pitchFamily="18" charset="0"/>
                                      </a:rPr>
                                    </m:ctrlPr>
                                  </m:dPr>
                                  <m:e>
                                    <m:r>
                                      <a:rPr lang="en-US" sz="1600" b="0" i="1" smtClean="0">
                                        <a:solidFill>
                                          <a:schemeClr val="tx1"/>
                                        </a:solidFill>
                                        <a:effectLst/>
                                        <a:latin typeface="Cambria Math" panose="02040503050406030204" pitchFamily="18" charset="0"/>
                                      </a:rPr>
                                      <m:t>𝐸</m:t>
                                    </m:r>
                                  </m:e>
                                </m:d>
                              </m:oMath>
                            </m:oMathPara>
                          </a14:m>
                          <a:endParaRPr lang="en-SE" sz="2800" b="0" dirty="0">
                            <a:solidFill>
                              <a:schemeClr val="tx1"/>
                            </a:solidFill>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333860349"/>
                      </a:ext>
                    </a:extLst>
                  </a:tr>
                  <a:tr h="0">
                    <a:tc>
                      <a:txBody>
                        <a:bodyPr/>
                        <a:lstStyle/>
                        <a:p>
                          <a:pPr>
                            <a:lnSpc>
                              <a:spcPct val="150000"/>
                            </a:lnSpc>
                          </a:pPr>
                          <a:r>
                            <a:rPr lang="en-US" sz="1600" b="0" dirty="0">
                              <a:solidFill>
                                <a:schemeClr val="tx1"/>
                              </a:solidFill>
                              <a:effectLst/>
                            </a:rPr>
                            <a:t>Iter1</a:t>
                          </a:r>
                          <a:endParaRPr lang="en-SE" sz="2800" b="0" dirty="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r>
                                  <a:rPr lang="en-US" sz="1600" b="0" smtClean="0">
                                    <a:solidFill>
                                      <a:srgbClr val="C00000"/>
                                    </a:solidFill>
                                    <a:effectLst/>
                                    <a:latin typeface="Cambria Math" panose="02040503050406030204" pitchFamily="18" charset="0"/>
                                  </a:rPr>
                                  <m:t>−</m:t>
                                </m:r>
                                <m:r>
                                  <a:rPr lang="en-US" sz="1600" b="0" i="0" smtClean="0">
                                    <a:solidFill>
                                      <a:srgbClr val="C00000"/>
                                    </a:solidFill>
                                    <a:effectLst/>
                                    <a:latin typeface="Cambria Math" panose="02040503050406030204" pitchFamily="18" charset="0"/>
                                  </a:rPr>
                                  <m:t>6</m:t>
                                </m:r>
                              </m:oMath>
                            </m:oMathPara>
                          </a14:m>
                          <a:endParaRPr lang="en-SE" sz="2800" b="0" dirty="0">
                            <a:solidFill>
                              <a:srgbClr val="C00000"/>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r>
                                  <a:rPr lang="en-US" sz="1600" b="0" i="0" smtClean="0">
                                    <a:solidFill>
                                      <a:srgbClr val="C00000"/>
                                    </a:solidFill>
                                    <a:effectLst/>
                                    <a:latin typeface="Cambria Math" panose="02040503050406030204" pitchFamily="18" charset="0"/>
                                  </a:rPr>
                                  <m:t>−10</m:t>
                                </m:r>
                              </m:oMath>
                            </m:oMathPara>
                          </a14:m>
                          <a:endParaRPr lang="en-SE" sz="2800" b="0" dirty="0">
                            <a:solidFill>
                              <a:srgbClr val="C00000"/>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r>
                                  <a:rPr lang="en-US" sz="1600" b="0" smtClean="0">
                                    <a:solidFill>
                                      <a:srgbClr val="C00000"/>
                                    </a:solidFill>
                                    <a:effectLst/>
                                    <a:latin typeface="Cambria Math" panose="02040503050406030204" pitchFamily="18" charset="0"/>
                                  </a:rPr>
                                  <m:t>−</m:t>
                                </m:r>
                                <m:r>
                                  <a:rPr lang="en-US" sz="1600" b="0" i="0" smtClean="0">
                                    <a:solidFill>
                                      <a:srgbClr val="C00000"/>
                                    </a:solidFill>
                                    <a:effectLst/>
                                    <a:latin typeface="Cambria Math" panose="02040503050406030204" pitchFamily="18" charset="0"/>
                                  </a:rPr>
                                  <m:t>10</m:t>
                                </m:r>
                              </m:oMath>
                            </m:oMathPara>
                          </a14:m>
                          <a:endParaRPr lang="en-SE" sz="2800" b="0" dirty="0">
                            <a:solidFill>
                              <a:srgbClr val="C00000"/>
                            </a:solidFill>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956489735"/>
                      </a:ext>
                    </a:extLst>
                  </a:tr>
                  <a:tr h="0">
                    <a:tc>
                      <a:txBody>
                        <a:bodyPr/>
                        <a:lstStyle/>
                        <a:p>
                          <a:pPr>
                            <a:lnSpc>
                              <a:spcPct val="150000"/>
                            </a:lnSpc>
                          </a:pPr>
                          <a:r>
                            <a:rPr lang="en-US" sz="1600" b="0" kern="1200" dirty="0">
                              <a:solidFill>
                                <a:schemeClr val="tx1"/>
                              </a:solidFill>
                              <a:effectLst/>
                              <a:latin typeface="+mn-lt"/>
                              <a:ea typeface="+mn-ea"/>
                              <a:cs typeface="+mn-cs"/>
                            </a:rPr>
                            <a:t>Iter2</a:t>
                          </a:r>
                          <a:endParaRPr lang="en-SE" sz="1600" b="0" kern="1200" dirty="0">
                            <a:solidFill>
                              <a:schemeClr val="tx1"/>
                            </a:solidFill>
                            <a:effectLst/>
                            <a:latin typeface="+mn-lt"/>
                            <a:ea typeface="+mn-ea"/>
                            <a:cs typeface="+mn-cs"/>
                          </a:endParaRPr>
                        </a:p>
                      </a:txBody>
                      <a:tcPr marL="68580" marR="68580" marT="0" marB="0"/>
                    </a:tc>
                    <a:tc>
                      <a:txBody>
                        <a:bodyPr/>
                        <a:lstStyle/>
                        <a:p>
                          <a:pPr>
                            <a:lnSpc>
                              <a:spcPct val="150000"/>
                            </a:lnSpc>
                          </a:pPr>
                          <a:endParaRPr lang="en-SE" sz="1600" b="0" kern="1200" dirty="0">
                            <a:solidFill>
                              <a:srgbClr val="C00000"/>
                            </a:solidFill>
                            <a:effectLst/>
                            <a:latin typeface="+mn-lt"/>
                            <a:ea typeface="+mn-ea"/>
                            <a:cs typeface="+mn-cs"/>
                          </a:endParaRPr>
                        </a:p>
                      </a:txBody>
                      <a:tcPr marL="68580" marR="68580" marT="0" marB="0"/>
                    </a:tc>
                    <a:tc>
                      <a:txBody>
                        <a:bodyPr/>
                        <a:lstStyle/>
                        <a:p>
                          <a:pPr>
                            <a:lnSpc>
                              <a:spcPct val="150000"/>
                            </a:lnSpc>
                          </a:pPr>
                          <a:endParaRPr lang="en-SE" sz="1600" b="0" kern="1200" dirty="0">
                            <a:solidFill>
                              <a:srgbClr val="C00000"/>
                            </a:solidFill>
                            <a:effectLst/>
                            <a:latin typeface="+mn-lt"/>
                            <a:ea typeface="+mn-ea"/>
                            <a:cs typeface="+mn-cs"/>
                          </a:endParaRPr>
                        </a:p>
                      </a:txBody>
                      <a:tcPr marL="68580" marR="68580" marT="0" marB="0"/>
                    </a:tc>
                    <a:tc>
                      <a:txBody>
                        <a:bodyPr/>
                        <a:lstStyle/>
                        <a:p>
                          <a:pPr>
                            <a:lnSpc>
                              <a:spcPct val="150000"/>
                            </a:lnSpc>
                          </a:pPr>
                          <a:endParaRPr lang="en-SE" sz="1600" b="0" kern="1200" dirty="0">
                            <a:solidFill>
                              <a:srgbClr val="C00000"/>
                            </a:solidFill>
                            <a:effectLst/>
                            <a:latin typeface="+mn-lt"/>
                            <a:ea typeface="+mn-ea"/>
                            <a:cs typeface="+mn-cs"/>
                          </a:endParaRPr>
                        </a:p>
                      </a:txBody>
                      <a:tcPr marL="68580" marR="68580" marT="0" marB="0"/>
                    </a:tc>
                    <a:extLst>
                      <a:ext uri="{0D108BD9-81ED-4DB2-BD59-A6C34878D82A}">
                        <a16:rowId xmlns:a16="http://schemas.microsoft.com/office/drawing/2014/main" val="3775951849"/>
                      </a:ext>
                    </a:extLst>
                  </a:tr>
                </a:tbl>
              </a:graphicData>
            </a:graphic>
          </p:graphicFrame>
        </mc:Choice>
        <mc:Fallback xmlns="">
          <p:graphicFrame>
            <p:nvGraphicFramePr>
              <p:cNvPr id="79" name="Table 78">
                <a:extLst>
                  <a:ext uri="{FF2B5EF4-FFF2-40B4-BE49-F238E27FC236}">
                    <a16:creationId xmlns:a16="http://schemas.microsoft.com/office/drawing/2014/main" id="{B64C9344-03F5-4C0D-942A-DAB2BF6063F9}"/>
                  </a:ext>
                </a:extLst>
              </p:cNvPr>
              <p:cNvGraphicFramePr>
                <a:graphicFrameLocks noGrp="1"/>
              </p:cNvGraphicFramePr>
              <p:nvPr>
                <p:extLst>
                  <p:ext uri="{D42A27DB-BD31-4B8C-83A1-F6EECF244321}">
                    <p14:modId xmlns:p14="http://schemas.microsoft.com/office/powerpoint/2010/main" val="279399544"/>
                  </p:ext>
                </p:extLst>
              </p:nvPr>
            </p:nvGraphicFramePr>
            <p:xfrm>
              <a:off x="6553200" y="5410200"/>
              <a:ext cx="2505482" cy="1052068"/>
            </p:xfrm>
            <a:graphic>
              <a:graphicData uri="http://schemas.openxmlformats.org/drawingml/2006/table">
                <a:tbl>
                  <a:tblPr firstRow="1" firstCol="1" bandRow="1">
                    <a:tableStyleId>{5C22544A-7EE6-4342-B048-85BDC9FD1C3A}</a:tableStyleId>
                  </a:tblPr>
                  <a:tblGrid>
                    <a:gridCol w="567204">
                      <a:extLst>
                        <a:ext uri="{9D8B030D-6E8A-4147-A177-3AD203B41FA5}">
                          <a16:colId xmlns:a16="http://schemas.microsoft.com/office/drawing/2014/main" val="248747933"/>
                        </a:ext>
                      </a:extLst>
                    </a:gridCol>
                    <a:gridCol w="736846">
                      <a:extLst>
                        <a:ext uri="{9D8B030D-6E8A-4147-A177-3AD203B41FA5}">
                          <a16:colId xmlns:a16="http://schemas.microsoft.com/office/drawing/2014/main" val="2368639568"/>
                        </a:ext>
                      </a:extLst>
                    </a:gridCol>
                    <a:gridCol w="564491">
                      <a:extLst>
                        <a:ext uri="{9D8B030D-6E8A-4147-A177-3AD203B41FA5}">
                          <a16:colId xmlns:a16="http://schemas.microsoft.com/office/drawing/2014/main" val="2363104961"/>
                        </a:ext>
                      </a:extLst>
                    </a:gridCol>
                    <a:gridCol w="636941">
                      <a:extLst>
                        <a:ext uri="{9D8B030D-6E8A-4147-A177-3AD203B41FA5}">
                          <a16:colId xmlns:a16="http://schemas.microsoft.com/office/drawing/2014/main" val="1967822093"/>
                        </a:ext>
                      </a:extLst>
                    </a:gridCol>
                  </a:tblGrid>
                  <a:tr h="365760">
                    <a:tc>
                      <a:txBody>
                        <a:bodyPr/>
                        <a:lstStyle/>
                        <a:p>
                          <a:pPr>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endParaRPr lang="en-SE"/>
                        </a:p>
                      </a:txBody>
                      <a:tcPr marL="68580" marR="68580" marT="0" marB="0">
                        <a:blipFill>
                          <a:blip r:embed="rId7"/>
                          <a:stretch>
                            <a:fillRect l="-78512" t="-1667" r="-166942" b="-223333"/>
                          </a:stretch>
                        </a:blipFill>
                      </a:tcPr>
                    </a:tc>
                    <a:tc>
                      <a:txBody>
                        <a:bodyPr/>
                        <a:lstStyle/>
                        <a:p>
                          <a:endParaRPr lang="en-SE"/>
                        </a:p>
                      </a:txBody>
                      <a:tcPr marL="68580" marR="68580" marT="0" marB="0">
                        <a:blipFill>
                          <a:blip r:embed="rId7"/>
                          <a:stretch>
                            <a:fillRect l="-232258" t="-1667" r="-117204" b="-223333"/>
                          </a:stretch>
                        </a:blipFill>
                      </a:tcPr>
                    </a:tc>
                    <a:tc>
                      <a:txBody>
                        <a:bodyPr/>
                        <a:lstStyle/>
                        <a:p>
                          <a:endParaRPr lang="en-SE"/>
                        </a:p>
                      </a:txBody>
                      <a:tcPr marL="68580" marR="68580" marT="0" marB="0">
                        <a:blipFill>
                          <a:blip r:embed="rId7"/>
                          <a:stretch>
                            <a:fillRect l="-294286" t="-1667" r="-3810" b="-223333"/>
                          </a:stretch>
                        </a:blipFill>
                      </a:tcPr>
                    </a:tc>
                    <a:extLst>
                      <a:ext uri="{0D108BD9-81ED-4DB2-BD59-A6C34878D82A}">
                        <a16:rowId xmlns:a16="http://schemas.microsoft.com/office/drawing/2014/main" val="2333860349"/>
                      </a:ext>
                    </a:extLst>
                  </a:tr>
                  <a:tr h="365760">
                    <a:tc>
                      <a:txBody>
                        <a:bodyPr/>
                        <a:lstStyle/>
                        <a:p>
                          <a:pPr>
                            <a:lnSpc>
                              <a:spcPct val="150000"/>
                            </a:lnSpc>
                          </a:pPr>
                          <a:r>
                            <a:rPr lang="en-US" sz="1600" b="0" dirty="0">
                              <a:solidFill>
                                <a:schemeClr val="tx1"/>
                              </a:solidFill>
                              <a:effectLst/>
                            </a:rPr>
                            <a:t>Iter1</a:t>
                          </a:r>
                          <a:endParaRPr lang="en-SE" sz="2800" b="0" dirty="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endParaRPr lang="en-SE"/>
                        </a:p>
                      </a:txBody>
                      <a:tcPr marL="68580" marR="68580" marT="0" marB="0">
                        <a:blipFill>
                          <a:blip r:embed="rId7"/>
                          <a:stretch>
                            <a:fillRect l="-78512" t="-100000" r="-166942" b="-119672"/>
                          </a:stretch>
                        </a:blipFill>
                      </a:tcPr>
                    </a:tc>
                    <a:tc>
                      <a:txBody>
                        <a:bodyPr/>
                        <a:lstStyle/>
                        <a:p>
                          <a:endParaRPr lang="en-SE"/>
                        </a:p>
                      </a:txBody>
                      <a:tcPr marL="68580" marR="68580" marT="0" marB="0">
                        <a:blipFill>
                          <a:blip r:embed="rId7"/>
                          <a:stretch>
                            <a:fillRect l="-232258" t="-100000" r="-117204" b="-119672"/>
                          </a:stretch>
                        </a:blipFill>
                      </a:tcPr>
                    </a:tc>
                    <a:tc>
                      <a:txBody>
                        <a:bodyPr/>
                        <a:lstStyle/>
                        <a:p>
                          <a:endParaRPr lang="en-SE"/>
                        </a:p>
                      </a:txBody>
                      <a:tcPr marL="68580" marR="68580" marT="0" marB="0">
                        <a:blipFill>
                          <a:blip r:embed="rId7"/>
                          <a:stretch>
                            <a:fillRect l="-294286" t="-100000" r="-3810" b="-119672"/>
                          </a:stretch>
                        </a:blipFill>
                      </a:tcPr>
                    </a:tc>
                    <a:extLst>
                      <a:ext uri="{0D108BD9-81ED-4DB2-BD59-A6C34878D82A}">
                        <a16:rowId xmlns:a16="http://schemas.microsoft.com/office/drawing/2014/main" val="2956489735"/>
                      </a:ext>
                    </a:extLst>
                  </a:tr>
                  <a:tr h="320548">
                    <a:tc>
                      <a:txBody>
                        <a:bodyPr/>
                        <a:lstStyle/>
                        <a:p>
                          <a:pPr>
                            <a:lnSpc>
                              <a:spcPct val="150000"/>
                            </a:lnSpc>
                          </a:pPr>
                          <a:r>
                            <a:rPr lang="en-US" sz="1600" b="0" kern="1200" dirty="0">
                              <a:solidFill>
                                <a:schemeClr val="tx1"/>
                              </a:solidFill>
                              <a:effectLst/>
                              <a:latin typeface="+mn-lt"/>
                              <a:ea typeface="+mn-ea"/>
                              <a:cs typeface="+mn-cs"/>
                            </a:rPr>
                            <a:t>Iter2</a:t>
                          </a:r>
                          <a:endParaRPr lang="en-SE" sz="1600" b="0" kern="1200" dirty="0">
                            <a:solidFill>
                              <a:schemeClr val="tx1"/>
                            </a:solidFill>
                            <a:effectLst/>
                            <a:latin typeface="+mn-lt"/>
                            <a:ea typeface="+mn-ea"/>
                            <a:cs typeface="+mn-cs"/>
                          </a:endParaRPr>
                        </a:p>
                      </a:txBody>
                      <a:tcPr marL="68580" marR="68580" marT="0" marB="0"/>
                    </a:tc>
                    <a:tc>
                      <a:txBody>
                        <a:bodyPr/>
                        <a:lstStyle/>
                        <a:p>
                          <a:pPr>
                            <a:lnSpc>
                              <a:spcPct val="150000"/>
                            </a:lnSpc>
                          </a:pPr>
                          <a:endParaRPr lang="en-SE" sz="1600" b="0" kern="1200" dirty="0">
                            <a:solidFill>
                              <a:srgbClr val="C00000"/>
                            </a:solidFill>
                            <a:effectLst/>
                            <a:latin typeface="+mn-lt"/>
                            <a:ea typeface="+mn-ea"/>
                            <a:cs typeface="+mn-cs"/>
                          </a:endParaRPr>
                        </a:p>
                      </a:txBody>
                      <a:tcPr marL="68580" marR="68580" marT="0" marB="0"/>
                    </a:tc>
                    <a:tc>
                      <a:txBody>
                        <a:bodyPr/>
                        <a:lstStyle/>
                        <a:p>
                          <a:pPr>
                            <a:lnSpc>
                              <a:spcPct val="150000"/>
                            </a:lnSpc>
                          </a:pPr>
                          <a:endParaRPr lang="en-SE" sz="1600" b="0" kern="1200" dirty="0">
                            <a:solidFill>
                              <a:srgbClr val="C00000"/>
                            </a:solidFill>
                            <a:effectLst/>
                            <a:latin typeface="+mn-lt"/>
                            <a:ea typeface="+mn-ea"/>
                            <a:cs typeface="+mn-cs"/>
                          </a:endParaRPr>
                        </a:p>
                      </a:txBody>
                      <a:tcPr marL="68580" marR="68580" marT="0" marB="0"/>
                    </a:tc>
                    <a:tc>
                      <a:txBody>
                        <a:bodyPr/>
                        <a:lstStyle/>
                        <a:p>
                          <a:pPr>
                            <a:lnSpc>
                              <a:spcPct val="150000"/>
                            </a:lnSpc>
                          </a:pPr>
                          <a:endParaRPr lang="en-SE" sz="1600" b="0" kern="1200" dirty="0">
                            <a:solidFill>
                              <a:srgbClr val="C00000"/>
                            </a:solidFill>
                            <a:effectLst/>
                            <a:latin typeface="+mn-lt"/>
                            <a:ea typeface="+mn-ea"/>
                            <a:cs typeface="+mn-cs"/>
                          </a:endParaRPr>
                        </a:p>
                      </a:txBody>
                      <a:tcPr marL="68580" marR="68580" marT="0" marB="0"/>
                    </a:tc>
                    <a:extLst>
                      <a:ext uri="{0D108BD9-81ED-4DB2-BD59-A6C34878D82A}">
                        <a16:rowId xmlns:a16="http://schemas.microsoft.com/office/drawing/2014/main" val="3775951849"/>
                      </a:ext>
                    </a:extLst>
                  </a:tr>
                </a:tbl>
              </a:graphicData>
            </a:graphic>
          </p:graphicFrame>
        </mc:Fallback>
      </mc:AlternateContent>
    </p:spTree>
    <p:extLst>
      <p:ext uri="{BB962C8B-B14F-4D97-AF65-F5344CB8AC3E}">
        <p14:creationId xmlns:p14="http://schemas.microsoft.com/office/powerpoint/2010/main" val="576861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9" y="-106362"/>
            <a:ext cx="8762968" cy="868362"/>
          </a:xfrm>
        </p:spPr>
        <p:txBody>
          <a:bodyPr/>
          <a:lstStyle/>
          <a:p>
            <a:r>
              <a:rPr lang="en-US" sz="2800" dirty="0"/>
              <a:t>Iter1 Policy Improvement</a:t>
            </a:r>
          </a:p>
        </p:txBody>
      </p:sp>
      <mc:AlternateContent xmlns:mc="http://schemas.openxmlformats.org/markup-compatibility/2006" xmlns:a14="http://schemas.microsoft.com/office/drawing/2010/main">
        <mc:Choice Requires="a14">
          <p:sp>
            <p:nvSpPr>
              <p:cNvPr id="29" name="Content Placeholder 2">
                <a:extLst>
                  <a:ext uri="{FF2B5EF4-FFF2-40B4-BE49-F238E27FC236}">
                    <a16:creationId xmlns:a16="http://schemas.microsoft.com/office/drawing/2014/main" id="{DB8E6228-5688-4480-97E1-C354C40D1C22}"/>
                  </a:ext>
                </a:extLst>
              </p:cNvPr>
              <p:cNvSpPr>
                <a:spLocks noGrp="1"/>
              </p:cNvSpPr>
              <p:nvPr>
                <p:ph idx="1"/>
              </p:nvPr>
            </p:nvSpPr>
            <p:spPr>
              <a:xfrm>
                <a:off x="228609" y="2720977"/>
                <a:ext cx="8610591" cy="4227062"/>
              </a:xfrm>
            </p:spPr>
            <p:txBody>
              <a:bodyPr>
                <a:normAutofit fontScale="47500" lnSpcReduction="20000"/>
              </a:bodyPr>
              <a:lstStyle/>
              <a:p>
                <a:r>
                  <a:rPr lang="en-US" dirty="0">
                    <a:ea typeface="ＭＳ Ｐゴシック" pitchFamily="34" charset="-128"/>
                  </a:rPr>
                  <a:t>Plug in values from PE: </a:t>
                </a:r>
                <a14:m>
                  <m:oMath xmlns:m="http://schemas.openxmlformats.org/officeDocument/2006/math">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𝑣</m:t>
                        </m:r>
                      </m:e>
                      <m:sub>
                        <m:r>
                          <a:rPr lang="en-US" i="1">
                            <a:solidFill>
                              <a:srgbClr val="C00000"/>
                            </a:solidFill>
                            <a:latin typeface="Cambria Math" panose="02040503050406030204" pitchFamily="18" charset="0"/>
                          </a:rPr>
                          <m:t>𝜋</m:t>
                        </m:r>
                      </m:sub>
                    </m:sSub>
                    <m:d>
                      <m:dPr>
                        <m:ctrlPr>
                          <a:rPr lang="en-US" i="1">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𝐶</m:t>
                        </m:r>
                      </m:e>
                    </m:d>
                    <m:r>
                      <a:rPr lang="en-US" i="1">
                        <a:solidFill>
                          <a:srgbClr val="C00000"/>
                        </a:solidFill>
                        <a:latin typeface="Cambria Math" panose="02040503050406030204" pitchFamily="18" charset="0"/>
                      </a:rPr>
                      <m:t>=−6,</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𝑣</m:t>
                        </m:r>
                      </m:e>
                      <m:sub>
                        <m:r>
                          <a:rPr lang="en-US" i="1">
                            <a:solidFill>
                              <a:srgbClr val="C00000"/>
                            </a:solidFill>
                            <a:latin typeface="Cambria Math" panose="02040503050406030204" pitchFamily="18" charset="0"/>
                          </a:rPr>
                          <m:t>𝜋</m:t>
                        </m:r>
                      </m:sub>
                    </m:sSub>
                    <m:d>
                      <m:dPr>
                        <m:ctrlPr>
                          <a:rPr lang="en-US" i="1">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𝐵</m:t>
                        </m:r>
                      </m:e>
                    </m:d>
                    <m:r>
                      <a:rPr lang="en-US" i="1">
                        <a:solidFill>
                          <a:srgbClr val="C00000"/>
                        </a:solidFill>
                        <a:latin typeface="Cambria Math" panose="02040503050406030204" pitchFamily="18" charset="0"/>
                      </a:rPr>
                      <m:t>=−10,</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𝑣</m:t>
                        </m:r>
                      </m:e>
                      <m:sub>
                        <m:r>
                          <a:rPr lang="en-US" i="1">
                            <a:solidFill>
                              <a:srgbClr val="C00000"/>
                            </a:solidFill>
                            <a:latin typeface="Cambria Math" panose="02040503050406030204" pitchFamily="18" charset="0"/>
                          </a:rPr>
                          <m:t>𝜋</m:t>
                        </m:r>
                      </m:sub>
                    </m:sSub>
                    <m:d>
                      <m:dPr>
                        <m:ctrlPr>
                          <a:rPr lang="en-US" i="1">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𝐸</m:t>
                        </m:r>
                      </m:e>
                    </m:d>
                    <m:r>
                      <a:rPr lang="en-US" i="1">
                        <a:solidFill>
                          <a:srgbClr val="C00000"/>
                        </a:solidFill>
                        <a:latin typeface="Cambria Math" panose="02040503050406030204" pitchFamily="18" charset="0"/>
                      </a:rPr>
                      <m:t>=−10</m:t>
                    </m:r>
                  </m:oMath>
                </a14:m>
                <a:r>
                  <a:rPr lang="en-US" dirty="0">
                    <a:solidFill>
                      <a:schemeClr val="tx1"/>
                    </a:solidFill>
                    <a:ea typeface="ＭＳ Ｐゴシック" pitchFamily="34" charset="-128"/>
                  </a:rPr>
                  <a:t>, to get new policy </a:t>
                </a:r>
                <a14:m>
                  <m:oMath xmlns:m="http://schemas.openxmlformats.org/officeDocument/2006/math">
                    <m:sSup>
                      <m:sSupPr>
                        <m:ctrlPr>
                          <a:rPr lang="en-US" b="0" i="1" smtClean="0">
                            <a:solidFill>
                              <a:schemeClr val="tx1"/>
                            </a:solidFill>
                            <a:latin typeface="Cambria Math" panose="02040503050406030204" pitchFamily="18" charset="0"/>
                            <a:ea typeface="ＭＳ Ｐゴシック" pitchFamily="34" charset="-128"/>
                          </a:rPr>
                        </m:ctrlPr>
                      </m:sSupPr>
                      <m:e>
                        <m:r>
                          <a:rPr lang="en-US" b="0" i="1" smtClean="0">
                            <a:solidFill>
                              <a:schemeClr val="tx1"/>
                            </a:solidFill>
                            <a:latin typeface="Cambria Math" panose="02040503050406030204" pitchFamily="18" charset="0"/>
                            <a:ea typeface="ＭＳ Ｐゴシック" pitchFamily="34" charset="-128"/>
                          </a:rPr>
                          <m:t>𝜋</m:t>
                        </m:r>
                      </m:e>
                      <m:sup>
                        <m:r>
                          <a:rPr lang="en-US" b="0" i="1" smtClean="0">
                            <a:solidFill>
                              <a:schemeClr val="tx1"/>
                            </a:solidFill>
                            <a:latin typeface="Cambria Math" panose="02040503050406030204" pitchFamily="18" charset="0"/>
                            <a:ea typeface="ＭＳ Ｐゴシック" pitchFamily="34" charset="-128"/>
                          </a:rPr>
                          <m:t>′</m:t>
                        </m:r>
                      </m:sup>
                    </m:sSup>
                  </m:oMath>
                </a14:m>
                <a:endParaRPr lang="en-US" dirty="0">
                  <a:solidFill>
                    <a:schemeClr val="tx1"/>
                  </a:solidFill>
                  <a:ea typeface="ＭＳ Ｐゴシック" pitchFamily="34" charset="-128"/>
                </a:endParaRPr>
              </a:p>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𝜋</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𝐶</m:t>
                        </m:r>
                      </m:e>
                    </m:d>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m:rPr>
                                <m:sty m:val="p"/>
                              </m:rPr>
                              <a:rPr lang="en-US">
                                <a:latin typeface="Cambria Math" panose="02040503050406030204" pitchFamily="18" charset="0"/>
                              </a:rPr>
                              <m:t>a</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𝑙</m:t>
                                </m:r>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𝑑</m:t>
                                </m:r>
                              </m:e>
                            </m:d>
                          </m:lim>
                        </m:limLow>
                      </m:fName>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𝑎</m:t>
                            </m:r>
                          </m:e>
                        </m:d>
                      </m:e>
                    </m:func>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𝑟</m:t>
                    </m:r>
                  </m:oMath>
                </a14:m>
                <a:endParaRPr lang="en-US" i="1" dirty="0">
                  <a:latin typeface="Cambria Math" panose="02040503050406030204" pitchFamily="18" charset="0"/>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𝑙</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−2+.8</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2</m:t>
                    </m:r>
                    <m:r>
                      <a:rPr lang="en-US" i="1">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8⋅</m:t>
                    </m:r>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−10)+.1⋅</m:t>
                    </m:r>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−10</m:t>
                    </m:r>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=−11</m:t>
                    </m:r>
                  </m:oMath>
                </a14:m>
                <a:endParaRPr lang="en-US" i="1" dirty="0">
                  <a:latin typeface="Cambria Math" panose="02040503050406030204" pitchFamily="18" charset="0"/>
                  <a:ea typeface="ＭＳ Ｐゴシック" pitchFamily="34" charset="-128"/>
                </a:endParaRPr>
              </a:p>
              <a:p>
                <a:pPr lvl="1"/>
                <a14:m>
                  <m:oMath xmlns:m="http://schemas.openxmlformats.org/officeDocument/2006/math">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𝑞</m:t>
                        </m:r>
                      </m:e>
                      <m:sub>
                        <m:r>
                          <a:rPr lang="en-US" i="1">
                            <a:solidFill>
                              <a:srgbClr val="C00000"/>
                            </a:solidFill>
                            <a:latin typeface="Cambria Math" panose="02040503050406030204" pitchFamily="18" charset="0"/>
                          </a:rPr>
                          <m:t>𝜋</m:t>
                        </m:r>
                      </m:sub>
                    </m:sSub>
                    <m:d>
                      <m:dPr>
                        <m:ctrlPr>
                          <a:rPr lang="en-US" i="1">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𝐶</m:t>
                        </m:r>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𝑟</m:t>
                        </m:r>
                      </m:e>
                    </m:d>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ea typeface="ＭＳ Ｐゴシック" pitchFamily="34" charset="-128"/>
                      </a:rPr>
                      <m:t>6+.1</m:t>
                    </m:r>
                    <m:sSub>
                      <m:sSubPr>
                        <m:ctrlPr>
                          <a:rPr lang="en-US" i="1">
                            <a:solidFill>
                              <a:srgbClr val="C00000"/>
                            </a:solidFill>
                            <a:latin typeface="Cambria Math" panose="02040503050406030204" pitchFamily="18" charset="0"/>
                            <a:ea typeface="ＭＳ Ｐゴシック" pitchFamily="34" charset="-128"/>
                          </a:rPr>
                        </m:ctrlPr>
                      </m:sSubPr>
                      <m:e>
                        <m:r>
                          <a:rPr lang="en-US" i="1">
                            <a:solidFill>
                              <a:srgbClr val="C00000"/>
                            </a:solidFill>
                            <a:latin typeface="Cambria Math" panose="02040503050406030204" pitchFamily="18" charset="0"/>
                            <a:ea typeface="ＭＳ Ｐゴシック" pitchFamily="34" charset="-128"/>
                          </a:rPr>
                          <m:t>𝑣</m:t>
                        </m:r>
                      </m:e>
                      <m:sub>
                        <m:r>
                          <a:rPr lang="en-US" i="1">
                            <a:solidFill>
                              <a:srgbClr val="C00000"/>
                            </a:solidFill>
                            <a:latin typeface="Cambria Math" panose="02040503050406030204" pitchFamily="18" charset="0"/>
                            <a:ea typeface="ＭＳ Ｐゴシック" pitchFamily="34" charset="-128"/>
                          </a:rPr>
                          <m:t>𝜋</m:t>
                        </m:r>
                      </m:sub>
                    </m:sSub>
                    <m:d>
                      <m:dPr>
                        <m:ctrlPr>
                          <a:rPr lang="en-US" i="1">
                            <a:solidFill>
                              <a:srgbClr val="C00000"/>
                            </a:solidFill>
                            <a:latin typeface="Cambria Math" panose="02040503050406030204" pitchFamily="18" charset="0"/>
                            <a:ea typeface="ＭＳ Ｐゴシック" pitchFamily="34" charset="-128"/>
                          </a:rPr>
                        </m:ctrlPr>
                      </m:dPr>
                      <m:e>
                        <m:r>
                          <a:rPr lang="en-US" i="1">
                            <a:solidFill>
                              <a:srgbClr val="C00000"/>
                            </a:solidFill>
                            <a:latin typeface="Cambria Math" panose="02040503050406030204" pitchFamily="18" charset="0"/>
                            <a:ea typeface="ＭＳ Ｐゴシック" pitchFamily="34" charset="-128"/>
                          </a:rPr>
                          <m:t>𝐸</m:t>
                        </m:r>
                      </m:e>
                    </m:d>
                    <m:r>
                      <a:rPr lang="en-US" b="0" i="1" smtClean="0">
                        <a:solidFill>
                          <a:srgbClr val="C00000"/>
                        </a:solidFill>
                        <a:latin typeface="Cambria Math" panose="02040503050406030204" pitchFamily="18" charset="0"/>
                        <a:ea typeface="ＭＳ Ｐゴシック" pitchFamily="34" charset="-128"/>
                      </a:rPr>
                      <m:t>=6</m:t>
                    </m:r>
                    <m:r>
                      <a:rPr lang="en-US" i="1">
                        <a:solidFill>
                          <a:srgbClr val="C00000"/>
                        </a:solidFill>
                        <a:latin typeface="Cambria Math" panose="02040503050406030204" pitchFamily="18" charset="0"/>
                        <a:ea typeface="ＭＳ Ｐゴシック" pitchFamily="34" charset="-128"/>
                      </a:rPr>
                      <m:t>+.1⋅(−10)</m:t>
                    </m:r>
                    <m:r>
                      <a:rPr lang="en-US" b="0" i="1" smtClean="0">
                        <a:solidFill>
                          <a:srgbClr val="C00000"/>
                        </a:solidFill>
                        <a:latin typeface="Cambria Math" panose="02040503050406030204" pitchFamily="18" charset="0"/>
                        <a:ea typeface="ＭＳ Ｐゴシック" pitchFamily="34" charset="-128"/>
                      </a:rPr>
                      <m:t>=5</m:t>
                    </m:r>
                  </m:oMath>
                </a14:m>
                <a:endParaRPr lang="en-US" i="1" dirty="0">
                  <a:solidFill>
                    <a:srgbClr val="C00000"/>
                  </a:solidFill>
                  <a:latin typeface="Cambria Math" panose="02040503050406030204" pitchFamily="18" charset="0"/>
                  <a:ea typeface="ＭＳ Ｐゴシック" pitchFamily="34" charset="-128"/>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𝑢</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−8+.1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r>
                      <a:rPr lang="en-US" b="0" i="1" smtClean="0">
                        <a:latin typeface="Cambria Math" panose="02040503050406030204" pitchFamily="18" charset="0"/>
                        <a:ea typeface="ＭＳ Ｐゴシック" pitchFamily="34" charset="-128"/>
                      </a:rPr>
                      <m:t>=−8</m:t>
                    </m:r>
                    <m:r>
                      <a:rPr lang="en-US" i="1">
                        <a:latin typeface="Cambria Math" panose="02040503050406030204" pitchFamily="18" charset="0"/>
                        <a:ea typeface="ＭＳ Ｐゴシック" pitchFamily="34" charset="-128"/>
                      </a:rPr>
                      <m:t>+.1⋅(−10)</m:t>
                    </m:r>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9</m:t>
                    </m:r>
                  </m:oMath>
                </a14:m>
                <a:endParaRPr lang="en-US" dirty="0">
                  <a:ea typeface="ＭＳ Ｐゴシック" pitchFamily="34" charset="-128"/>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𝑑</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.8</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.8⋅</m:t>
                    </m:r>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−10)+0.1⋅(−10)=−9</m:t>
                    </m:r>
                  </m:oMath>
                </a14:m>
                <a:endParaRPr lang="en-US" i="1" dirty="0">
                  <a:latin typeface="Cambria Math" panose="02040503050406030204" pitchFamily="18" charset="0"/>
                </a:endParaRPr>
              </a:p>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𝜋</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b="0" i="1" smtClean="0">
                            <a:latin typeface="Cambria Math" panose="02040503050406030204" pitchFamily="18" charset="0"/>
                          </a:rPr>
                          <m:t>𝐵</m:t>
                        </m:r>
                      </m:e>
                    </m:d>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m:rPr>
                                <m:sty m:val="p"/>
                              </m:rPr>
                              <a:rPr lang="en-US">
                                <a:latin typeface="Cambria Math" panose="02040503050406030204" pitchFamily="18" charset="0"/>
                              </a:rPr>
                              <m:t>a</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𝑙</m:t>
                                </m:r>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𝑑</m:t>
                                </m:r>
                              </m:e>
                            </m:d>
                          </m:lim>
                        </m:limLow>
                      </m:fName>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𝑎</m:t>
                            </m:r>
                          </m:e>
                        </m:d>
                      </m:e>
                    </m:func>
                    <m:r>
                      <a:rPr lang="en-US" i="1">
                        <a:latin typeface="Cambria Math" panose="02040503050406030204" pitchFamily="18" charset="0"/>
                      </a:rPr>
                      <m:t>=</m:t>
                    </m:r>
                    <m:r>
                      <a:rPr lang="en-US" i="1" smtClean="0">
                        <a:solidFill>
                          <a:srgbClr val="C00000"/>
                        </a:solidFill>
                        <a:latin typeface="Cambria Math" panose="02040503050406030204" pitchFamily="18" charset="0"/>
                      </a:rPr>
                      <m:t>𝑟</m:t>
                    </m:r>
                  </m:oMath>
                </a14:m>
                <a:endParaRPr lang="en-US" i="1" dirty="0">
                  <a:latin typeface="Cambria Math" panose="02040503050406030204" pitchFamily="18" charset="0"/>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𝑙</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−1+</m:t>
                    </m:r>
                    <m:r>
                      <a:rPr lang="en-US" b="0" i="1" smtClean="0">
                        <a:latin typeface="Cambria Math" panose="02040503050406030204" pitchFamily="18" charset="0"/>
                        <a:ea typeface="ＭＳ Ｐゴシック" pitchFamily="34" charset="-128"/>
                      </a:rPr>
                      <m:t>(−10)=−11</m:t>
                    </m:r>
                  </m:oMath>
                </a14:m>
                <a:endParaRPr lang="en-US" i="1" dirty="0">
                  <a:latin typeface="Cambria Math" panose="02040503050406030204" pitchFamily="18" charset="0"/>
                </a:endParaRPr>
              </a:p>
              <a:p>
                <a:pPr lvl="1"/>
                <a14:m>
                  <m:oMath xmlns:m="http://schemas.openxmlformats.org/officeDocument/2006/math">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𝑞</m:t>
                        </m:r>
                      </m:e>
                      <m:sub>
                        <m:r>
                          <a:rPr lang="en-US" i="1">
                            <a:solidFill>
                              <a:srgbClr val="C00000"/>
                            </a:solidFill>
                            <a:latin typeface="Cambria Math" panose="02040503050406030204" pitchFamily="18" charset="0"/>
                          </a:rPr>
                          <m:t>𝜋</m:t>
                        </m:r>
                      </m:sub>
                    </m:sSub>
                    <m:d>
                      <m:dPr>
                        <m:ctrlPr>
                          <a:rPr lang="en-US" i="1" smtClean="0">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𝐵</m:t>
                        </m:r>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𝑟</m:t>
                        </m:r>
                      </m:e>
                    </m:d>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ea typeface="ＭＳ Ｐゴシック" pitchFamily="34" charset="-128"/>
                      </a:rPr>
                      <m:t>−1+.8</m:t>
                    </m:r>
                    <m:sSub>
                      <m:sSubPr>
                        <m:ctrlPr>
                          <a:rPr lang="en-US" i="1">
                            <a:solidFill>
                              <a:srgbClr val="C00000"/>
                            </a:solidFill>
                            <a:latin typeface="Cambria Math" panose="02040503050406030204" pitchFamily="18" charset="0"/>
                            <a:ea typeface="ＭＳ Ｐゴシック" pitchFamily="34" charset="-128"/>
                          </a:rPr>
                        </m:ctrlPr>
                      </m:sSubPr>
                      <m:e>
                        <m:r>
                          <a:rPr lang="en-US" i="1">
                            <a:solidFill>
                              <a:srgbClr val="C00000"/>
                            </a:solidFill>
                            <a:latin typeface="Cambria Math" panose="02040503050406030204" pitchFamily="18" charset="0"/>
                            <a:ea typeface="ＭＳ Ｐゴシック" pitchFamily="34" charset="-128"/>
                          </a:rPr>
                          <m:t>𝑣</m:t>
                        </m:r>
                      </m:e>
                      <m:sub>
                        <m:r>
                          <a:rPr lang="en-US" i="1">
                            <a:solidFill>
                              <a:srgbClr val="C00000"/>
                            </a:solidFill>
                            <a:latin typeface="Cambria Math" panose="02040503050406030204" pitchFamily="18" charset="0"/>
                            <a:ea typeface="ＭＳ Ｐゴシック" pitchFamily="34" charset="-128"/>
                          </a:rPr>
                          <m:t>𝜋</m:t>
                        </m:r>
                      </m:sub>
                    </m:sSub>
                    <m:d>
                      <m:dPr>
                        <m:ctrlPr>
                          <a:rPr lang="en-US" i="1">
                            <a:solidFill>
                              <a:srgbClr val="C00000"/>
                            </a:solidFill>
                            <a:latin typeface="Cambria Math" panose="02040503050406030204" pitchFamily="18" charset="0"/>
                            <a:ea typeface="ＭＳ Ｐゴシック" pitchFamily="34" charset="-128"/>
                          </a:rPr>
                        </m:ctrlPr>
                      </m:dPr>
                      <m:e>
                        <m:r>
                          <a:rPr lang="en-US" i="1">
                            <a:solidFill>
                              <a:srgbClr val="C00000"/>
                            </a:solidFill>
                            <a:latin typeface="Cambria Math" panose="02040503050406030204" pitchFamily="18" charset="0"/>
                            <a:ea typeface="ＭＳ Ｐゴシック" pitchFamily="34" charset="-128"/>
                          </a:rPr>
                          <m:t>𝐶</m:t>
                        </m:r>
                      </m:e>
                    </m:d>
                    <m:r>
                      <a:rPr lang="en-US" i="1">
                        <a:solidFill>
                          <a:srgbClr val="C00000"/>
                        </a:solidFill>
                        <a:latin typeface="Cambria Math" panose="02040503050406030204" pitchFamily="18" charset="0"/>
                        <a:ea typeface="ＭＳ Ｐゴシック" pitchFamily="34" charset="-128"/>
                      </a:rPr>
                      <m:t>+.2</m:t>
                    </m:r>
                    <m:sSub>
                      <m:sSubPr>
                        <m:ctrlPr>
                          <a:rPr lang="en-US" i="1">
                            <a:solidFill>
                              <a:srgbClr val="C00000"/>
                            </a:solidFill>
                            <a:latin typeface="Cambria Math" panose="02040503050406030204" pitchFamily="18" charset="0"/>
                            <a:ea typeface="ＭＳ Ｐゴシック" pitchFamily="34" charset="-128"/>
                          </a:rPr>
                        </m:ctrlPr>
                      </m:sSubPr>
                      <m:e>
                        <m:r>
                          <a:rPr lang="en-US" i="1">
                            <a:solidFill>
                              <a:srgbClr val="C00000"/>
                            </a:solidFill>
                            <a:latin typeface="Cambria Math" panose="02040503050406030204" pitchFamily="18" charset="0"/>
                            <a:ea typeface="ＭＳ Ｐゴシック" pitchFamily="34" charset="-128"/>
                          </a:rPr>
                          <m:t>𝑣</m:t>
                        </m:r>
                      </m:e>
                      <m:sub>
                        <m:r>
                          <a:rPr lang="en-US" i="1">
                            <a:solidFill>
                              <a:srgbClr val="C00000"/>
                            </a:solidFill>
                            <a:latin typeface="Cambria Math" panose="02040503050406030204" pitchFamily="18" charset="0"/>
                            <a:ea typeface="ＭＳ Ｐゴシック" pitchFamily="34" charset="-128"/>
                          </a:rPr>
                          <m:t>𝜋</m:t>
                        </m:r>
                      </m:sub>
                    </m:sSub>
                    <m:d>
                      <m:dPr>
                        <m:ctrlPr>
                          <a:rPr lang="en-US" i="1">
                            <a:solidFill>
                              <a:srgbClr val="C00000"/>
                            </a:solidFill>
                            <a:latin typeface="Cambria Math" panose="02040503050406030204" pitchFamily="18" charset="0"/>
                            <a:ea typeface="ＭＳ Ｐゴシック" pitchFamily="34" charset="-128"/>
                          </a:rPr>
                        </m:ctrlPr>
                      </m:dPr>
                      <m:e>
                        <m:r>
                          <a:rPr lang="en-US" i="1">
                            <a:solidFill>
                              <a:srgbClr val="C00000"/>
                            </a:solidFill>
                            <a:latin typeface="Cambria Math" panose="02040503050406030204" pitchFamily="18" charset="0"/>
                            <a:ea typeface="ＭＳ Ｐゴシック" pitchFamily="34" charset="-128"/>
                          </a:rPr>
                          <m:t>𝐵</m:t>
                        </m:r>
                      </m:e>
                    </m:d>
                    <m:r>
                      <a:rPr lang="en-US" b="0" i="1" smtClean="0">
                        <a:solidFill>
                          <a:srgbClr val="C00000"/>
                        </a:solidFill>
                        <a:latin typeface="Cambria Math" panose="02040503050406030204" pitchFamily="18" charset="0"/>
                        <a:ea typeface="ＭＳ Ｐゴシック" pitchFamily="34" charset="-128"/>
                      </a:rPr>
                      <m:t>=</m:t>
                    </m:r>
                    <m:r>
                      <a:rPr lang="en-US" i="1">
                        <a:solidFill>
                          <a:srgbClr val="C00000"/>
                        </a:solidFill>
                        <a:latin typeface="Cambria Math" panose="02040503050406030204" pitchFamily="18" charset="0"/>
                        <a:ea typeface="ＭＳ Ｐゴシック" pitchFamily="34" charset="-128"/>
                      </a:rPr>
                      <m:t>−1+</m:t>
                    </m:r>
                    <m:r>
                      <a:rPr lang="en-US" b="0" i="1" smtClean="0">
                        <a:solidFill>
                          <a:srgbClr val="C00000"/>
                        </a:solidFill>
                        <a:latin typeface="Cambria Math" panose="02040503050406030204" pitchFamily="18" charset="0"/>
                        <a:ea typeface="ＭＳ Ｐゴシック" pitchFamily="34" charset="-128"/>
                      </a:rPr>
                      <m:t>.8⋅(−6)+.2⋅</m:t>
                    </m:r>
                    <m:r>
                      <a:rPr lang="en-US" i="1">
                        <a:solidFill>
                          <a:srgbClr val="C00000"/>
                        </a:solidFill>
                        <a:latin typeface="Cambria Math" panose="02040503050406030204" pitchFamily="18" charset="0"/>
                        <a:ea typeface="ＭＳ Ｐゴシック" pitchFamily="34" charset="-128"/>
                      </a:rPr>
                      <m:t>(</m:t>
                    </m:r>
                    <m:r>
                      <a:rPr lang="en-US" b="0" i="1" smtClean="0">
                        <a:solidFill>
                          <a:srgbClr val="C00000"/>
                        </a:solidFill>
                        <a:latin typeface="Cambria Math" panose="02040503050406030204" pitchFamily="18" charset="0"/>
                        <a:ea typeface="ＭＳ Ｐゴシック" pitchFamily="34" charset="-128"/>
                      </a:rPr>
                      <m:t>−10</m:t>
                    </m:r>
                    <m:r>
                      <a:rPr lang="en-US" i="1">
                        <a:solidFill>
                          <a:srgbClr val="C00000"/>
                        </a:solidFill>
                        <a:latin typeface="Cambria Math" panose="02040503050406030204" pitchFamily="18" charset="0"/>
                        <a:ea typeface="ＭＳ Ｐゴシック" pitchFamily="34" charset="-128"/>
                      </a:rPr>
                      <m:t>)</m:t>
                    </m:r>
                    <m:r>
                      <a:rPr lang="en-US" b="0" i="1" smtClean="0">
                        <a:solidFill>
                          <a:srgbClr val="C00000"/>
                        </a:solidFill>
                        <a:latin typeface="Cambria Math" panose="02040503050406030204" pitchFamily="18" charset="0"/>
                        <a:ea typeface="ＭＳ Ｐゴシック" pitchFamily="34" charset="-128"/>
                      </a:rPr>
                      <m:t>=−7.8</m:t>
                    </m:r>
                  </m:oMath>
                </a14:m>
                <a:endParaRPr lang="en-US" dirty="0">
                  <a:solidFill>
                    <a:srgbClr val="C00000"/>
                  </a:solidFill>
                  <a:latin typeface="Arial" panose="020B0604020202020204" pitchFamily="34" charset="0"/>
                  <a:cs typeface="Arial" panose="020B0604020202020204" pitchFamily="34" charset="0"/>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𝑢</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𝑑</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−1+.9</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𝐶</m:t>
                        </m:r>
                      </m:e>
                    </m:d>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−1+</m:t>
                    </m:r>
                    <m:r>
                      <a:rPr lang="en-US" b="0" i="1" smtClean="0">
                        <a:latin typeface="Cambria Math" panose="02040503050406030204" pitchFamily="18" charset="0"/>
                        <a:ea typeface="ＭＳ Ｐゴシック" pitchFamily="34" charset="-128"/>
                      </a:rPr>
                      <m:t>.9⋅</m:t>
                    </m:r>
                    <m:r>
                      <a:rPr lang="en-US" i="1">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−10</m:t>
                    </m:r>
                    <m:r>
                      <a:rPr lang="en-US" i="1">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+.1⋅(−6)=−10.6</m:t>
                    </m:r>
                  </m:oMath>
                </a14:m>
                <a:endParaRPr lang="en-US" i="1" dirty="0">
                  <a:latin typeface="Cambria Math" panose="02040503050406030204" pitchFamily="18" charset="0"/>
                  <a:ea typeface="ＭＳ Ｐゴシック" pitchFamily="34" charset="-128"/>
                </a:endParaRPr>
              </a:p>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𝜋</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b="0" i="1" smtClean="0">
                            <a:latin typeface="Cambria Math" panose="02040503050406030204" pitchFamily="18" charset="0"/>
                          </a:rPr>
                          <m:t>𝐸</m:t>
                        </m:r>
                      </m:e>
                    </m:d>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b="0" i="0" smtClean="0">
                                <a:latin typeface="Cambria Math" panose="02040503050406030204" pitchFamily="18" charset="0"/>
                              </a:rPr>
                              <m:t>arg</m:t>
                            </m:r>
                            <m:r>
                              <m:rPr>
                                <m:sty m:val="p"/>
                              </m:rPr>
                              <a:rPr lang="en-US">
                                <a:latin typeface="Cambria Math" panose="02040503050406030204" pitchFamily="18" charset="0"/>
                              </a:rPr>
                              <m:t>max</m:t>
                            </m:r>
                          </m:e>
                          <m:lim>
                            <m:r>
                              <m:rPr>
                                <m:sty m:val="p"/>
                              </m:rPr>
                              <a:rPr lang="en-US">
                                <a:latin typeface="Cambria Math" panose="02040503050406030204" pitchFamily="18" charset="0"/>
                              </a:rPr>
                              <m:t>a</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𝑙</m:t>
                                </m:r>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𝑑</m:t>
                                </m:r>
                              </m:e>
                            </m:d>
                          </m:lim>
                        </m:limLow>
                      </m:fName>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𝑎</m:t>
                            </m:r>
                          </m:e>
                        </m:d>
                      </m:e>
                    </m:func>
                    <m:r>
                      <a:rPr lang="en-US" b="0" i="1" smtClean="0">
                        <a:latin typeface="Cambria Math" panose="02040503050406030204" pitchFamily="18" charset="0"/>
                      </a:rPr>
                      <m:t>=</m:t>
                    </m:r>
                    <m:r>
                      <a:rPr lang="en-US" b="0" i="1" smtClean="0">
                        <a:solidFill>
                          <a:srgbClr val="FF0000"/>
                        </a:solidFill>
                        <a:latin typeface="Cambria Math" panose="02040503050406030204" pitchFamily="18" charset="0"/>
                      </a:rPr>
                      <m:t>𝑢</m:t>
                    </m:r>
                  </m:oMath>
                </a14:m>
                <a:endParaRPr lang="en-US" i="1" dirty="0">
                  <a:solidFill>
                    <a:srgbClr val="FF0000"/>
                  </a:solidFill>
                  <a:latin typeface="Cambria Math" panose="02040503050406030204" pitchFamily="18" charset="0"/>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𝑙</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𝑟</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−1+.9</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𝑉</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𝐶</m:t>
                        </m:r>
                      </m:e>
                    </m:d>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−1+.9⋅(−10</m:t>
                    </m:r>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+.1⋅</m:t>
                    </m:r>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−6</m:t>
                    </m:r>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=−10.6</m:t>
                    </m:r>
                  </m:oMath>
                </a14:m>
                <a:endParaRPr lang="en-US" i="1" dirty="0">
                  <a:latin typeface="Cambria Math" panose="02040503050406030204" pitchFamily="18" charset="0"/>
                  <a:ea typeface="ＭＳ Ｐゴシック" pitchFamily="34" charset="-128"/>
                </a:endParaRPr>
              </a:p>
              <a:p>
                <a:pPr lvl="1"/>
                <a14:m>
                  <m:oMath xmlns:m="http://schemas.openxmlformats.org/officeDocument/2006/math">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𝑞</m:t>
                        </m:r>
                      </m:e>
                      <m:sub>
                        <m:r>
                          <a:rPr lang="en-US" i="1">
                            <a:solidFill>
                              <a:srgbClr val="C00000"/>
                            </a:solidFill>
                            <a:latin typeface="Cambria Math" panose="02040503050406030204" pitchFamily="18" charset="0"/>
                          </a:rPr>
                          <m:t>𝜋</m:t>
                        </m:r>
                      </m:sub>
                    </m:sSub>
                    <m:d>
                      <m:dPr>
                        <m:ctrlPr>
                          <a:rPr lang="en-US" i="1">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𝐸</m:t>
                        </m:r>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𝑢</m:t>
                        </m:r>
                      </m:e>
                    </m:d>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ea typeface="ＭＳ Ｐゴシック" pitchFamily="34" charset="-128"/>
                      </a:rPr>
                      <m:t>−1+.8</m:t>
                    </m:r>
                    <m:sSub>
                      <m:sSubPr>
                        <m:ctrlPr>
                          <a:rPr lang="en-US" i="1">
                            <a:solidFill>
                              <a:srgbClr val="C00000"/>
                            </a:solidFill>
                            <a:latin typeface="Cambria Math" panose="02040503050406030204" pitchFamily="18" charset="0"/>
                            <a:ea typeface="ＭＳ Ｐゴシック" pitchFamily="34" charset="-128"/>
                          </a:rPr>
                        </m:ctrlPr>
                      </m:sSubPr>
                      <m:e>
                        <m:r>
                          <a:rPr lang="en-US" i="1">
                            <a:solidFill>
                              <a:srgbClr val="C00000"/>
                            </a:solidFill>
                            <a:latin typeface="Cambria Math" panose="02040503050406030204" pitchFamily="18" charset="0"/>
                            <a:ea typeface="ＭＳ Ｐゴシック" pitchFamily="34" charset="-128"/>
                          </a:rPr>
                          <m:t>𝑣</m:t>
                        </m:r>
                      </m:e>
                      <m:sub>
                        <m:r>
                          <a:rPr lang="en-US" i="1">
                            <a:solidFill>
                              <a:srgbClr val="C00000"/>
                            </a:solidFill>
                            <a:latin typeface="Cambria Math" panose="02040503050406030204" pitchFamily="18" charset="0"/>
                            <a:ea typeface="ＭＳ Ｐゴシック" pitchFamily="34" charset="-128"/>
                          </a:rPr>
                          <m:t>𝜋</m:t>
                        </m:r>
                      </m:sub>
                    </m:sSub>
                    <m:d>
                      <m:dPr>
                        <m:ctrlPr>
                          <a:rPr lang="en-US" i="1">
                            <a:solidFill>
                              <a:srgbClr val="C00000"/>
                            </a:solidFill>
                            <a:latin typeface="Cambria Math" panose="02040503050406030204" pitchFamily="18" charset="0"/>
                            <a:ea typeface="ＭＳ Ｐゴシック" pitchFamily="34" charset="-128"/>
                          </a:rPr>
                        </m:ctrlPr>
                      </m:dPr>
                      <m:e>
                        <m:r>
                          <a:rPr lang="en-US" i="1">
                            <a:solidFill>
                              <a:srgbClr val="C00000"/>
                            </a:solidFill>
                            <a:latin typeface="Cambria Math" panose="02040503050406030204" pitchFamily="18" charset="0"/>
                            <a:ea typeface="ＭＳ Ｐゴシック" pitchFamily="34" charset="-128"/>
                          </a:rPr>
                          <m:t>𝐶</m:t>
                        </m:r>
                      </m:e>
                    </m:d>
                    <m:r>
                      <a:rPr lang="en-US" i="1">
                        <a:solidFill>
                          <a:srgbClr val="C00000"/>
                        </a:solidFill>
                        <a:latin typeface="Cambria Math" panose="02040503050406030204" pitchFamily="18" charset="0"/>
                        <a:ea typeface="ＭＳ Ｐゴシック" pitchFamily="34" charset="-128"/>
                      </a:rPr>
                      <m:t>+.2</m:t>
                    </m:r>
                    <m:sSub>
                      <m:sSubPr>
                        <m:ctrlPr>
                          <a:rPr lang="en-US" i="1">
                            <a:solidFill>
                              <a:srgbClr val="C00000"/>
                            </a:solidFill>
                            <a:latin typeface="Cambria Math" panose="02040503050406030204" pitchFamily="18" charset="0"/>
                            <a:ea typeface="ＭＳ Ｐゴシック" pitchFamily="34" charset="-128"/>
                          </a:rPr>
                        </m:ctrlPr>
                      </m:sSubPr>
                      <m:e>
                        <m:r>
                          <a:rPr lang="en-US" i="1">
                            <a:solidFill>
                              <a:srgbClr val="C00000"/>
                            </a:solidFill>
                            <a:latin typeface="Cambria Math" panose="02040503050406030204" pitchFamily="18" charset="0"/>
                            <a:ea typeface="ＭＳ Ｐゴシック" pitchFamily="34" charset="-128"/>
                          </a:rPr>
                          <m:t>𝑣</m:t>
                        </m:r>
                      </m:e>
                      <m:sub>
                        <m:r>
                          <a:rPr lang="en-US" i="1">
                            <a:solidFill>
                              <a:srgbClr val="C00000"/>
                            </a:solidFill>
                            <a:latin typeface="Cambria Math" panose="02040503050406030204" pitchFamily="18" charset="0"/>
                            <a:ea typeface="ＭＳ Ｐゴシック" pitchFamily="34" charset="-128"/>
                          </a:rPr>
                          <m:t>𝜋</m:t>
                        </m:r>
                      </m:sub>
                    </m:sSub>
                    <m:d>
                      <m:dPr>
                        <m:ctrlPr>
                          <a:rPr lang="en-US" i="1">
                            <a:solidFill>
                              <a:srgbClr val="C00000"/>
                            </a:solidFill>
                            <a:latin typeface="Cambria Math" panose="02040503050406030204" pitchFamily="18" charset="0"/>
                            <a:ea typeface="ＭＳ Ｐゴシック" pitchFamily="34" charset="-128"/>
                          </a:rPr>
                        </m:ctrlPr>
                      </m:dPr>
                      <m:e>
                        <m:r>
                          <a:rPr lang="en-US" i="1">
                            <a:solidFill>
                              <a:srgbClr val="C00000"/>
                            </a:solidFill>
                            <a:latin typeface="Cambria Math" panose="02040503050406030204" pitchFamily="18" charset="0"/>
                            <a:ea typeface="ＭＳ Ｐゴシック" pitchFamily="34" charset="-128"/>
                          </a:rPr>
                          <m:t>𝐸</m:t>
                        </m:r>
                      </m:e>
                    </m:d>
                    <m:r>
                      <a:rPr lang="en-US" b="0" i="1" smtClean="0">
                        <a:solidFill>
                          <a:srgbClr val="C00000"/>
                        </a:solidFill>
                        <a:latin typeface="Cambria Math" panose="02040503050406030204" pitchFamily="18" charset="0"/>
                        <a:ea typeface="ＭＳ Ｐゴシック" pitchFamily="34" charset="-128"/>
                      </a:rPr>
                      <m:t>=</m:t>
                    </m:r>
                    <m:r>
                      <a:rPr lang="en-US" i="1">
                        <a:solidFill>
                          <a:srgbClr val="C00000"/>
                        </a:solidFill>
                        <a:latin typeface="Cambria Math" panose="02040503050406030204" pitchFamily="18" charset="0"/>
                        <a:ea typeface="ＭＳ Ｐゴシック" pitchFamily="34" charset="-128"/>
                      </a:rPr>
                      <m:t>−1+.8⋅</m:t>
                    </m:r>
                    <m:r>
                      <a:rPr lang="en-US" b="0" i="1" smtClean="0">
                        <a:solidFill>
                          <a:srgbClr val="C00000"/>
                        </a:solidFill>
                        <a:latin typeface="Cambria Math" panose="02040503050406030204" pitchFamily="18" charset="0"/>
                        <a:ea typeface="ＭＳ Ｐゴシック" pitchFamily="34" charset="-128"/>
                      </a:rPr>
                      <m:t>(</m:t>
                    </m:r>
                    <m:r>
                      <a:rPr lang="en-US" i="1">
                        <a:solidFill>
                          <a:srgbClr val="C00000"/>
                        </a:solidFill>
                        <a:latin typeface="Cambria Math" panose="02040503050406030204" pitchFamily="18" charset="0"/>
                        <a:ea typeface="ＭＳ Ｐゴシック" pitchFamily="34" charset="-128"/>
                      </a:rPr>
                      <m:t>−6</m:t>
                    </m:r>
                    <m:r>
                      <a:rPr lang="en-US" b="0" i="1" smtClean="0">
                        <a:solidFill>
                          <a:srgbClr val="C00000"/>
                        </a:solidFill>
                        <a:latin typeface="Cambria Math" panose="02040503050406030204" pitchFamily="18" charset="0"/>
                        <a:ea typeface="ＭＳ Ｐゴシック" pitchFamily="34" charset="-128"/>
                      </a:rPr>
                      <m:t>)</m:t>
                    </m:r>
                    <m:r>
                      <a:rPr lang="en-US" i="1">
                        <a:solidFill>
                          <a:srgbClr val="C00000"/>
                        </a:solidFill>
                        <a:latin typeface="Cambria Math" panose="02040503050406030204" pitchFamily="18" charset="0"/>
                        <a:ea typeface="ＭＳ Ｐゴシック" pitchFamily="34" charset="-128"/>
                      </a:rPr>
                      <m:t>+.2⋅(−10)=−7.8</m:t>
                    </m:r>
                  </m:oMath>
                </a14:m>
                <a:endParaRPr lang="en-US" i="1" dirty="0">
                  <a:solidFill>
                    <a:srgbClr val="C00000"/>
                  </a:solidFill>
                  <a:latin typeface="Cambria Math" panose="02040503050406030204" pitchFamily="18" charset="0"/>
                  <a:ea typeface="ＭＳ Ｐゴシック" pitchFamily="34" charset="-128"/>
                </a:endParaRPr>
              </a:p>
              <a:p>
                <a:pPr lvl="1"/>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𝑑</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−1+1.0</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−1+1.0⋅</m:t>
                    </m:r>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−10</m:t>
                    </m:r>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=−11</m:t>
                    </m:r>
                  </m:oMath>
                </a14:m>
                <a:endParaRPr lang="en-US" dirty="0">
                  <a:latin typeface="Arial" panose="020B0604020202020204" pitchFamily="34" charset="0"/>
                  <a:cs typeface="Arial" panose="020B0604020202020204" pitchFamily="34" charset="0"/>
                </a:endParaRPr>
              </a:p>
            </p:txBody>
          </p:sp>
        </mc:Choice>
        <mc:Fallback xmlns="">
          <p:sp>
            <p:nvSpPr>
              <p:cNvPr id="29" name="Content Placeholder 2">
                <a:extLst>
                  <a:ext uri="{FF2B5EF4-FFF2-40B4-BE49-F238E27FC236}">
                    <a16:creationId xmlns:a16="http://schemas.microsoft.com/office/drawing/2014/main" id="{DB8E6228-5688-4480-97E1-C354C40D1C22}"/>
                  </a:ext>
                </a:extLst>
              </p:cNvPr>
              <p:cNvSpPr>
                <a:spLocks noGrp="1" noRot="1" noChangeAspect="1" noMove="1" noResize="1" noEditPoints="1" noAdjustHandles="1" noChangeArrowheads="1" noChangeShapeType="1" noTextEdit="1"/>
              </p:cNvSpPr>
              <p:nvPr>
                <p:ph idx="1"/>
              </p:nvPr>
            </p:nvSpPr>
            <p:spPr>
              <a:xfrm>
                <a:off x="228609" y="2720977"/>
                <a:ext cx="8610591" cy="4227062"/>
              </a:xfrm>
              <a:blipFill>
                <a:blip r:embed="rId3"/>
                <a:stretch>
                  <a:fillRect l="-283" t="-1297"/>
                </a:stretch>
              </a:blipFill>
            </p:spPr>
            <p:txBody>
              <a:bodyPr/>
              <a:lstStyle/>
              <a:p>
                <a:r>
                  <a:rPr lang="en-SE">
                    <a:noFill/>
                  </a:rPr>
                  <a:t> </a:t>
                </a:r>
              </a:p>
            </p:txBody>
          </p:sp>
        </mc:Fallback>
      </mc:AlternateContent>
      <p:graphicFrame>
        <p:nvGraphicFramePr>
          <p:cNvPr id="23" name="Table 22">
            <a:extLst>
              <a:ext uri="{FF2B5EF4-FFF2-40B4-BE49-F238E27FC236}">
                <a16:creationId xmlns:a16="http://schemas.microsoft.com/office/drawing/2014/main" id="{F8E95348-210D-4655-BCF5-A17C3955C864}"/>
              </a:ext>
            </a:extLst>
          </p:cNvPr>
          <p:cNvGraphicFramePr>
            <a:graphicFrameLocks noGrp="1"/>
          </p:cNvGraphicFramePr>
          <p:nvPr/>
        </p:nvGraphicFramePr>
        <p:xfrm>
          <a:off x="631337" y="609600"/>
          <a:ext cx="2000250" cy="1907484"/>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635828">
                <a:tc>
                  <a:txBody>
                    <a:bodyPr/>
                    <a:lstStyle/>
                    <a:p>
                      <a:pPr algn="ct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bg2"/>
                          </a:solidFill>
                          <a:effectLst/>
                          <a:uLnTx/>
                          <a:uFillTx/>
                          <a:latin typeface="Calibri" pitchFamily="34" charset="0"/>
                          <a:ea typeface="+mn-ea"/>
                          <a:cs typeface="+mn-cs"/>
                        </a:rPr>
                        <a:t>A</a:t>
                      </a:r>
                      <a:endParaRPr lang="en-US" sz="21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63582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B</a:t>
                      </a: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C</a:t>
                      </a: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808080"/>
                          </a:solidFill>
                          <a:effectLst/>
                          <a:uLnTx/>
                          <a:uFillTx/>
                          <a:latin typeface="Calibri" pitchFamily="34" charset="0"/>
                          <a:ea typeface="+mn-ea"/>
                          <a:cs typeface="+mn-cs"/>
                        </a:rPr>
                        <a:t>D</a:t>
                      </a:r>
                      <a:endParaRPr kumimoji="0" lang="en-US" sz="2100" b="0" i="0" u="none" strike="noStrike" kern="1200" cap="none" spc="0" normalizeH="0" baseline="0" noProof="0" dirty="0">
                        <a:ln>
                          <a:noFill/>
                        </a:ln>
                        <a:solidFill>
                          <a:schemeClr val="tx1"/>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5828">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8080"/>
                          </a:solidFill>
                          <a:effectLst/>
                          <a:uLnTx/>
                          <a:uFillTx/>
                          <a:latin typeface="Calibri" pitchFamily="34" charset="0"/>
                          <a:ea typeface="+mn-ea"/>
                          <a:cs typeface="+mn-cs"/>
                        </a:rPr>
                        <a:t>E</a:t>
                      </a:r>
                      <a:endParaRPr kumimoji="0" lang="en-US" sz="2400" b="0" i="0" u="none" strike="noStrike" kern="1200" cap="none" spc="0" normalizeH="0" baseline="0" noProof="0" dirty="0">
                        <a:ln>
                          <a:noFill/>
                        </a:ln>
                        <a:solidFill>
                          <a:srgbClr val="808080"/>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24" name="Rectangle 23">
            <a:extLst>
              <a:ext uri="{FF2B5EF4-FFF2-40B4-BE49-F238E27FC236}">
                <a16:creationId xmlns:a16="http://schemas.microsoft.com/office/drawing/2014/main" id="{718F33C3-D003-4036-8E89-51C638E5FD4F}"/>
              </a:ext>
            </a:extLst>
          </p:cNvPr>
          <p:cNvSpPr/>
          <p:nvPr/>
        </p:nvSpPr>
        <p:spPr>
          <a:xfrm>
            <a:off x="2073275" y="133276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25" name="Rectangle 24">
            <a:extLst>
              <a:ext uri="{FF2B5EF4-FFF2-40B4-BE49-F238E27FC236}">
                <a16:creationId xmlns:a16="http://schemas.microsoft.com/office/drawing/2014/main" id="{E6C94139-089D-420A-8180-EFEA5DCEC9D2}"/>
              </a:ext>
            </a:extLst>
          </p:cNvPr>
          <p:cNvSpPr/>
          <p:nvPr/>
        </p:nvSpPr>
        <p:spPr>
          <a:xfrm>
            <a:off x="1400663" y="70411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26" name="Isosceles Triangle 25">
            <a:extLst>
              <a:ext uri="{FF2B5EF4-FFF2-40B4-BE49-F238E27FC236}">
                <a16:creationId xmlns:a16="http://schemas.microsoft.com/office/drawing/2014/main" id="{330C0512-278F-442B-9117-0F26F33B5E31}"/>
              </a:ext>
            </a:extLst>
          </p:cNvPr>
          <p:cNvSpPr/>
          <p:nvPr/>
        </p:nvSpPr>
        <p:spPr>
          <a:xfrm rot="5400000">
            <a:off x="1144323" y="1491862"/>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27" name="Isosceles Triangle 26">
            <a:extLst>
              <a:ext uri="{FF2B5EF4-FFF2-40B4-BE49-F238E27FC236}">
                <a16:creationId xmlns:a16="http://schemas.microsoft.com/office/drawing/2014/main" id="{87DD78D9-F244-4D02-89AE-205820DF081B}"/>
              </a:ext>
            </a:extLst>
          </p:cNvPr>
          <p:cNvSpPr/>
          <p:nvPr/>
        </p:nvSpPr>
        <p:spPr>
          <a:xfrm rot="5400000">
            <a:off x="1786161" y="1491863"/>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28" name="Isosceles Triangle 27">
            <a:extLst>
              <a:ext uri="{FF2B5EF4-FFF2-40B4-BE49-F238E27FC236}">
                <a16:creationId xmlns:a16="http://schemas.microsoft.com/office/drawing/2014/main" id="{DF3DAEE9-817C-4C02-A115-CDE31E4F2F49}"/>
              </a:ext>
            </a:extLst>
          </p:cNvPr>
          <p:cNvSpPr/>
          <p:nvPr/>
        </p:nvSpPr>
        <p:spPr>
          <a:xfrm>
            <a:off x="1552331" y="1890549"/>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BEBBA970-EB61-4666-8B01-B0E360056FF3}"/>
                  </a:ext>
                </a:extLst>
              </p:cNvPr>
              <p:cNvSpPr txBox="1"/>
              <p:nvPr/>
            </p:nvSpPr>
            <p:spPr>
              <a:xfrm>
                <a:off x="2057400" y="1539118"/>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30" name="TextBox 29">
                <a:extLst>
                  <a:ext uri="{FF2B5EF4-FFF2-40B4-BE49-F238E27FC236}">
                    <a16:creationId xmlns:a16="http://schemas.microsoft.com/office/drawing/2014/main" id="{BEBBA970-EB61-4666-8B01-B0E360056FF3}"/>
                  </a:ext>
                </a:extLst>
              </p:cNvPr>
              <p:cNvSpPr txBox="1">
                <a:spLocks noRot="1" noChangeAspect="1" noMove="1" noResize="1" noEditPoints="1" noAdjustHandles="1" noChangeArrowheads="1" noChangeShapeType="1" noTextEdit="1"/>
              </p:cNvSpPr>
              <p:nvPr/>
            </p:nvSpPr>
            <p:spPr>
              <a:xfrm>
                <a:off x="2057400" y="1539118"/>
                <a:ext cx="685800" cy="307777"/>
              </a:xfrm>
              <a:prstGeom prst="rect">
                <a:avLst/>
              </a:prstGeom>
              <a:blipFill>
                <a:blip r:embed="rId5"/>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E4CED963-5397-440D-8806-689A68AB857B}"/>
                  </a:ext>
                </a:extLst>
              </p:cNvPr>
              <p:cNvSpPr txBox="1"/>
              <p:nvPr/>
            </p:nvSpPr>
            <p:spPr>
              <a:xfrm>
                <a:off x="1371600" y="926832"/>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31" name="TextBox 30">
                <a:extLst>
                  <a:ext uri="{FF2B5EF4-FFF2-40B4-BE49-F238E27FC236}">
                    <a16:creationId xmlns:a16="http://schemas.microsoft.com/office/drawing/2014/main" id="{E4CED963-5397-440D-8806-689A68AB857B}"/>
                  </a:ext>
                </a:extLst>
              </p:cNvPr>
              <p:cNvSpPr txBox="1">
                <a:spLocks noRot="1" noChangeAspect="1" noMove="1" noResize="1" noEditPoints="1" noAdjustHandles="1" noChangeArrowheads="1" noChangeShapeType="1" noTextEdit="1"/>
              </p:cNvSpPr>
              <p:nvPr/>
            </p:nvSpPr>
            <p:spPr>
              <a:xfrm>
                <a:off x="1371600" y="926832"/>
                <a:ext cx="685800" cy="307777"/>
              </a:xfrm>
              <a:prstGeom prst="rect">
                <a:avLst/>
              </a:prstGeom>
              <a:blipFill>
                <a:blip r:embed="rId6"/>
                <a:stretch>
                  <a:fillRect/>
                </a:stretch>
              </a:blipFill>
            </p:spPr>
            <p:txBody>
              <a:bodyPr/>
              <a:lstStyle/>
              <a:p>
                <a:r>
                  <a:rPr lang="en-SE">
                    <a:noFill/>
                  </a:rPr>
                  <a:t> </a:t>
                </a:r>
              </a:p>
            </p:txBody>
          </p:sp>
        </mc:Fallback>
      </mc:AlternateContent>
      <p:sp>
        <p:nvSpPr>
          <p:cNvPr id="32" name="Isosceles Triangle 31">
            <a:extLst>
              <a:ext uri="{FF2B5EF4-FFF2-40B4-BE49-F238E27FC236}">
                <a16:creationId xmlns:a16="http://schemas.microsoft.com/office/drawing/2014/main" id="{76890F14-6667-41C8-9195-0527FBED06D9}"/>
              </a:ext>
            </a:extLst>
          </p:cNvPr>
          <p:cNvSpPr/>
          <p:nvPr/>
        </p:nvSpPr>
        <p:spPr>
          <a:xfrm>
            <a:off x="869462" y="1258867"/>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33" name="Isosceles Triangle 32">
            <a:extLst>
              <a:ext uri="{FF2B5EF4-FFF2-40B4-BE49-F238E27FC236}">
                <a16:creationId xmlns:a16="http://schemas.microsoft.com/office/drawing/2014/main" id="{9CFF69BF-4E61-4118-9EA3-9EA4937C5B8E}"/>
              </a:ext>
            </a:extLst>
          </p:cNvPr>
          <p:cNvSpPr/>
          <p:nvPr/>
        </p:nvSpPr>
        <p:spPr>
          <a:xfrm>
            <a:off x="1552331" y="1251639"/>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34" name="Isosceles Triangle 33">
            <a:extLst>
              <a:ext uri="{FF2B5EF4-FFF2-40B4-BE49-F238E27FC236}">
                <a16:creationId xmlns:a16="http://schemas.microsoft.com/office/drawing/2014/main" id="{4A9F0E68-61AC-40C8-840D-4E2CF862FA8F}"/>
              </a:ext>
            </a:extLst>
          </p:cNvPr>
          <p:cNvSpPr/>
          <p:nvPr/>
        </p:nvSpPr>
        <p:spPr>
          <a:xfrm rot="5400000">
            <a:off x="1786161" y="2136410"/>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35" name="Isosceles Triangle 34">
            <a:extLst>
              <a:ext uri="{FF2B5EF4-FFF2-40B4-BE49-F238E27FC236}">
                <a16:creationId xmlns:a16="http://schemas.microsoft.com/office/drawing/2014/main" id="{D1992A90-F659-4F7F-B264-987527E60A13}"/>
              </a:ext>
            </a:extLst>
          </p:cNvPr>
          <p:cNvSpPr/>
          <p:nvPr/>
        </p:nvSpPr>
        <p:spPr>
          <a:xfrm rot="16200000">
            <a:off x="630917" y="1502984"/>
            <a:ext cx="171450" cy="125557"/>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36" name="Isosceles Triangle 35">
            <a:extLst>
              <a:ext uri="{FF2B5EF4-FFF2-40B4-BE49-F238E27FC236}">
                <a16:creationId xmlns:a16="http://schemas.microsoft.com/office/drawing/2014/main" id="{B7253CEE-7757-46FB-80B0-55C61FD17CD9}"/>
              </a:ext>
            </a:extLst>
          </p:cNvPr>
          <p:cNvSpPr/>
          <p:nvPr/>
        </p:nvSpPr>
        <p:spPr>
          <a:xfrm rot="16200000">
            <a:off x="1283099" y="1498589"/>
            <a:ext cx="171450" cy="125557"/>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37" name="Isosceles Triangle 36">
            <a:extLst>
              <a:ext uri="{FF2B5EF4-FFF2-40B4-BE49-F238E27FC236}">
                <a16:creationId xmlns:a16="http://schemas.microsoft.com/office/drawing/2014/main" id="{3A8C323E-36F4-482D-863B-36D6DAA28952}"/>
              </a:ext>
            </a:extLst>
          </p:cNvPr>
          <p:cNvSpPr/>
          <p:nvPr/>
        </p:nvSpPr>
        <p:spPr>
          <a:xfrm rot="10800000">
            <a:off x="1552331" y="2337620"/>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38" name="Isosceles Triangle 37">
            <a:extLst>
              <a:ext uri="{FF2B5EF4-FFF2-40B4-BE49-F238E27FC236}">
                <a16:creationId xmlns:a16="http://schemas.microsoft.com/office/drawing/2014/main" id="{F1DE5E2F-CBCA-497E-A808-44F90446FEFE}"/>
              </a:ext>
            </a:extLst>
          </p:cNvPr>
          <p:cNvSpPr/>
          <p:nvPr/>
        </p:nvSpPr>
        <p:spPr>
          <a:xfrm rot="10800000">
            <a:off x="869462" y="1711598"/>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39" name="Isosceles Triangle 38">
            <a:extLst>
              <a:ext uri="{FF2B5EF4-FFF2-40B4-BE49-F238E27FC236}">
                <a16:creationId xmlns:a16="http://schemas.microsoft.com/office/drawing/2014/main" id="{646B3F63-94E0-4EB6-A821-58E94F4B95CB}"/>
              </a:ext>
            </a:extLst>
          </p:cNvPr>
          <p:cNvSpPr/>
          <p:nvPr/>
        </p:nvSpPr>
        <p:spPr>
          <a:xfrm rot="16200000">
            <a:off x="630918" y="1502984"/>
            <a:ext cx="171450" cy="125557"/>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40" name="Isosceles Triangle 39">
            <a:extLst>
              <a:ext uri="{FF2B5EF4-FFF2-40B4-BE49-F238E27FC236}">
                <a16:creationId xmlns:a16="http://schemas.microsoft.com/office/drawing/2014/main" id="{02720B37-F0F5-401D-A674-F38D9E12135A}"/>
              </a:ext>
            </a:extLst>
          </p:cNvPr>
          <p:cNvSpPr/>
          <p:nvPr/>
        </p:nvSpPr>
        <p:spPr>
          <a:xfrm rot="10800000">
            <a:off x="869463" y="1711598"/>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41" name="Isosceles Triangle 40">
            <a:extLst>
              <a:ext uri="{FF2B5EF4-FFF2-40B4-BE49-F238E27FC236}">
                <a16:creationId xmlns:a16="http://schemas.microsoft.com/office/drawing/2014/main" id="{E42ACC2E-D6DE-470D-AB44-FEB97543368F}"/>
              </a:ext>
            </a:extLst>
          </p:cNvPr>
          <p:cNvSpPr/>
          <p:nvPr/>
        </p:nvSpPr>
        <p:spPr>
          <a:xfrm rot="16200000">
            <a:off x="1278337" y="2119787"/>
            <a:ext cx="171450" cy="125557"/>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42" name="Isosceles Triangle 41">
            <a:extLst>
              <a:ext uri="{FF2B5EF4-FFF2-40B4-BE49-F238E27FC236}">
                <a16:creationId xmlns:a16="http://schemas.microsoft.com/office/drawing/2014/main" id="{413BFAEB-5394-4C04-8056-C4833685DC4E}"/>
              </a:ext>
            </a:extLst>
          </p:cNvPr>
          <p:cNvSpPr/>
          <p:nvPr/>
        </p:nvSpPr>
        <p:spPr>
          <a:xfrm rot="10800000">
            <a:off x="1546616" y="1722306"/>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43" name="Slide Number Placeholder 3">
            <a:extLst>
              <a:ext uri="{FF2B5EF4-FFF2-40B4-BE49-F238E27FC236}">
                <a16:creationId xmlns:a16="http://schemas.microsoft.com/office/drawing/2014/main" id="{0D3FB89B-3201-4550-9A9A-939F8549DDC8}"/>
              </a:ext>
            </a:extLst>
          </p:cNvPr>
          <p:cNvSpPr>
            <a:spLocks noGrp="1"/>
          </p:cNvSpPr>
          <p:nvPr>
            <p:ph type="sldNum" sz="quarter" idx="12"/>
          </p:nvPr>
        </p:nvSpPr>
        <p:spPr>
          <a:xfrm>
            <a:off x="6934200" y="6530035"/>
            <a:ext cx="2133600" cy="244475"/>
          </a:xfrm>
        </p:spPr>
        <p:txBody>
          <a:bodyPr/>
          <a:lstStyle/>
          <a:p>
            <a:pPr>
              <a:defRPr/>
            </a:pPr>
            <a:fld id="{F57F456A-00AF-44E6-8D70-638C0D0130FF}" type="slidenum">
              <a:rPr lang="en-US" altLang="zh-CN" smtClean="0"/>
              <a:pPr>
                <a:defRPr/>
              </a:pPr>
              <a:t>49</a:t>
            </a:fld>
            <a:endParaRPr lang="en-US" altLang="zh-CN" dirty="0"/>
          </a:p>
        </p:txBody>
      </p:sp>
      <p:graphicFrame>
        <p:nvGraphicFramePr>
          <p:cNvPr id="44" name="Table 43">
            <a:extLst>
              <a:ext uri="{FF2B5EF4-FFF2-40B4-BE49-F238E27FC236}">
                <a16:creationId xmlns:a16="http://schemas.microsoft.com/office/drawing/2014/main" id="{91C0F13C-2ACF-464B-8A66-2F5459974BCC}"/>
              </a:ext>
            </a:extLst>
          </p:cNvPr>
          <p:cNvGraphicFramePr>
            <a:graphicFrameLocks noGrp="1"/>
          </p:cNvGraphicFramePr>
          <p:nvPr/>
        </p:nvGraphicFramePr>
        <p:xfrm>
          <a:off x="3907937" y="609600"/>
          <a:ext cx="2000250" cy="1907484"/>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635828">
                <a:tc>
                  <a:txBody>
                    <a:bodyPr/>
                    <a:lstStyle/>
                    <a:p>
                      <a:pPr algn="ct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bg2"/>
                          </a:solidFill>
                          <a:effectLst/>
                          <a:uLnTx/>
                          <a:uFillTx/>
                          <a:latin typeface="Calibri" pitchFamily="34" charset="0"/>
                          <a:ea typeface="+mn-ea"/>
                          <a:cs typeface="+mn-cs"/>
                        </a:rPr>
                        <a:t>A</a:t>
                      </a:r>
                      <a:endParaRPr lang="en-US" sz="21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63582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B</a:t>
                      </a: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C</a:t>
                      </a: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808080"/>
                          </a:solidFill>
                          <a:effectLst/>
                          <a:uLnTx/>
                          <a:uFillTx/>
                          <a:latin typeface="Calibri" pitchFamily="34" charset="0"/>
                          <a:ea typeface="+mn-ea"/>
                          <a:cs typeface="+mn-cs"/>
                        </a:rPr>
                        <a:t>D</a:t>
                      </a:r>
                      <a:endParaRPr kumimoji="0" lang="en-US" sz="2100" b="0" i="0" u="none" strike="noStrike" kern="1200" cap="none" spc="0" normalizeH="0" baseline="0" noProof="0" dirty="0">
                        <a:ln>
                          <a:noFill/>
                        </a:ln>
                        <a:solidFill>
                          <a:schemeClr val="tx1"/>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5828">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8080"/>
                          </a:solidFill>
                          <a:effectLst/>
                          <a:uLnTx/>
                          <a:uFillTx/>
                          <a:latin typeface="Calibri" pitchFamily="34" charset="0"/>
                          <a:ea typeface="+mn-ea"/>
                          <a:cs typeface="+mn-cs"/>
                        </a:rPr>
                        <a:t>E</a:t>
                      </a:r>
                      <a:endParaRPr kumimoji="0" lang="en-US" sz="2400" b="0" i="0" u="none" strike="noStrike" kern="1200" cap="none" spc="0" normalizeH="0" baseline="0" noProof="0" dirty="0">
                        <a:ln>
                          <a:noFill/>
                        </a:ln>
                        <a:solidFill>
                          <a:srgbClr val="808080"/>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45" name="Rectangle 44">
            <a:extLst>
              <a:ext uri="{FF2B5EF4-FFF2-40B4-BE49-F238E27FC236}">
                <a16:creationId xmlns:a16="http://schemas.microsoft.com/office/drawing/2014/main" id="{14D8817D-8578-4F5E-A1B6-DFACFDA5D5D1}"/>
              </a:ext>
            </a:extLst>
          </p:cNvPr>
          <p:cNvSpPr/>
          <p:nvPr/>
        </p:nvSpPr>
        <p:spPr>
          <a:xfrm>
            <a:off x="5349875" y="133276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46" name="Rectangle 45">
            <a:extLst>
              <a:ext uri="{FF2B5EF4-FFF2-40B4-BE49-F238E27FC236}">
                <a16:creationId xmlns:a16="http://schemas.microsoft.com/office/drawing/2014/main" id="{3BC5B36C-889F-4566-BD0A-853589D7FA44}"/>
              </a:ext>
            </a:extLst>
          </p:cNvPr>
          <p:cNvSpPr/>
          <p:nvPr/>
        </p:nvSpPr>
        <p:spPr>
          <a:xfrm>
            <a:off x="4677263" y="70411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47" name="Isosceles Triangle 46">
            <a:extLst>
              <a:ext uri="{FF2B5EF4-FFF2-40B4-BE49-F238E27FC236}">
                <a16:creationId xmlns:a16="http://schemas.microsoft.com/office/drawing/2014/main" id="{1A0D858F-0C00-44E9-9A31-C7D2BC436426}"/>
              </a:ext>
            </a:extLst>
          </p:cNvPr>
          <p:cNvSpPr/>
          <p:nvPr/>
        </p:nvSpPr>
        <p:spPr>
          <a:xfrm rot="5400000">
            <a:off x="4420923" y="1491862"/>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48" name="Isosceles Triangle 47">
            <a:extLst>
              <a:ext uri="{FF2B5EF4-FFF2-40B4-BE49-F238E27FC236}">
                <a16:creationId xmlns:a16="http://schemas.microsoft.com/office/drawing/2014/main" id="{90DA36E5-EF67-4CAC-A3AC-3007A4CD6A96}"/>
              </a:ext>
            </a:extLst>
          </p:cNvPr>
          <p:cNvSpPr/>
          <p:nvPr/>
        </p:nvSpPr>
        <p:spPr>
          <a:xfrm rot="5400000">
            <a:off x="5062761" y="1491863"/>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49" name="Isosceles Triangle 48">
            <a:extLst>
              <a:ext uri="{FF2B5EF4-FFF2-40B4-BE49-F238E27FC236}">
                <a16:creationId xmlns:a16="http://schemas.microsoft.com/office/drawing/2014/main" id="{AB0DC023-AFF8-48F7-A6F3-4C687BA1EE5D}"/>
              </a:ext>
            </a:extLst>
          </p:cNvPr>
          <p:cNvSpPr/>
          <p:nvPr/>
        </p:nvSpPr>
        <p:spPr>
          <a:xfrm>
            <a:off x="4828931" y="1890549"/>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2669857B-B481-467E-B81D-8BC51C322B78}"/>
                  </a:ext>
                </a:extLst>
              </p:cNvPr>
              <p:cNvSpPr txBox="1"/>
              <p:nvPr/>
            </p:nvSpPr>
            <p:spPr>
              <a:xfrm>
                <a:off x="5334000" y="1539118"/>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50" name="TextBox 49">
                <a:extLst>
                  <a:ext uri="{FF2B5EF4-FFF2-40B4-BE49-F238E27FC236}">
                    <a16:creationId xmlns:a16="http://schemas.microsoft.com/office/drawing/2014/main" id="{2669857B-B481-467E-B81D-8BC51C322B78}"/>
                  </a:ext>
                </a:extLst>
              </p:cNvPr>
              <p:cNvSpPr txBox="1">
                <a:spLocks noRot="1" noChangeAspect="1" noMove="1" noResize="1" noEditPoints="1" noAdjustHandles="1" noChangeArrowheads="1" noChangeShapeType="1" noTextEdit="1"/>
              </p:cNvSpPr>
              <p:nvPr/>
            </p:nvSpPr>
            <p:spPr>
              <a:xfrm>
                <a:off x="5334000" y="1539118"/>
                <a:ext cx="685800" cy="307777"/>
              </a:xfrm>
              <a:prstGeom prst="rect">
                <a:avLst/>
              </a:prstGeom>
              <a:blipFill>
                <a:blip r:embed="rId7"/>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1A1CAE39-1A01-4D42-A1C3-7F315094ABA6}"/>
                  </a:ext>
                </a:extLst>
              </p:cNvPr>
              <p:cNvSpPr txBox="1"/>
              <p:nvPr/>
            </p:nvSpPr>
            <p:spPr>
              <a:xfrm>
                <a:off x="4648200" y="926832"/>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51" name="TextBox 50">
                <a:extLst>
                  <a:ext uri="{FF2B5EF4-FFF2-40B4-BE49-F238E27FC236}">
                    <a16:creationId xmlns:a16="http://schemas.microsoft.com/office/drawing/2014/main" id="{1A1CAE39-1A01-4D42-A1C3-7F315094ABA6}"/>
                  </a:ext>
                </a:extLst>
              </p:cNvPr>
              <p:cNvSpPr txBox="1">
                <a:spLocks noRot="1" noChangeAspect="1" noMove="1" noResize="1" noEditPoints="1" noAdjustHandles="1" noChangeArrowheads="1" noChangeShapeType="1" noTextEdit="1"/>
              </p:cNvSpPr>
              <p:nvPr/>
            </p:nvSpPr>
            <p:spPr>
              <a:xfrm>
                <a:off x="4648200" y="926832"/>
                <a:ext cx="685800" cy="307777"/>
              </a:xfrm>
              <a:prstGeom prst="rect">
                <a:avLst/>
              </a:prstGeom>
              <a:blipFill>
                <a:blip r:embed="rId8"/>
                <a:stretch>
                  <a:fillRect/>
                </a:stretch>
              </a:blipFill>
            </p:spPr>
            <p:txBody>
              <a:bodyPr/>
              <a:lstStyle/>
              <a:p>
                <a:r>
                  <a:rPr lang="en-SE">
                    <a:noFill/>
                  </a:rPr>
                  <a:t> </a:t>
                </a:r>
              </a:p>
            </p:txBody>
          </p:sp>
        </mc:Fallback>
      </mc:AlternateContent>
      <p:sp>
        <p:nvSpPr>
          <p:cNvPr id="3" name="Arrow: Right 2">
            <a:extLst>
              <a:ext uri="{FF2B5EF4-FFF2-40B4-BE49-F238E27FC236}">
                <a16:creationId xmlns:a16="http://schemas.microsoft.com/office/drawing/2014/main" id="{C8436CB0-9F79-47A9-AC3D-ADF25A7E25F5}"/>
              </a:ext>
            </a:extLst>
          </p:cNvPr>
          <p:cNvSpPr/>
          <p:nvPr/>
        </p:nvSpPr>
        <p:spPr bwMode="auto">
          <a:xfrm>
            <a:off x="2845920" y="1319051"/>
            <a:ext cx="978408" cy="484632"/>
          </a:xfrm>
          <a:prstGeom prst="rightArrow">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dirty="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A6F94CBF-2785-4E3C-8A6F-F0583286709C}"/>
              </a:ext>
            </a:extLst>
          </p:cNvPr>
          <p:cNvSpPr/>
          <p:nvPr/>
        </p:nvSpPr>
        <p:spPr>
          <a:xfrm>
            <a:off x="2787045" y="807431"/>
            <a:ext cx="889987" cy="646331"/>
          </a:xfrm>
          <a:prstGeom prst="rect">
            <a:avLst/>
          </a:prstGeom>
        </p:spPr>
        <p:txBody>
          <a:bodyPr wrap="none">
            <a:spAutoFit/>
          </a:bodyPr>
          <a:lstStyle/>
          <a:p>
            <a:r>
              <a:rPr lang="en-US" dirty="0"/>
              <a:t>Policy</a:t>
            </a:r>
          </a:p>
          <a:p>
            <a:r>
              <a:rPr lang="en-US" dirty="0"/>
              <a:t>Improv</a:t>
            </a:r>
            <a:endParaRPr lang="en-SE" dirty="0"/>
          </a:p>
        </p:txBody>
      </p:sp>
      <p:sp>
        <p:nvSpPr>
          <p:cNvPr id="52" name="TextBox 51">
            <a:extLst>
              <a:ext uri="{FF2B5EF4-FFF2-40B4-BE49-F238E27FC236}">
                <a16:creationId xmlns:a16="http://schemas.microsoft.com/office/drawing/2014/main" id="{BE291565-CDE3-4687-8C66-85FED997B3CA}"/>
              </a:ext>
            </a:extLst>
          </p:cNvPr>
          <p:cNvSpPr txBox="1"/>
          <p:nvPr/>
        </p:nvSpPr>
        <p:spPr>
          <a:xfrm>
            <a:off x="3956538" y="1605282"/>
            <a:ext cx="481222" cy="338554"/>
          </a:xfrm>
          <a:prstGeom prst="rect">
            <a:avLst/>
          </a:prstGeom>
          <a:noFill/>
        </p:spPr>
        <p:txBody>
          <a:bodyPr wrap="none" rtlCol="0">
            <a:spAutoFit/>
          </a:bodyPr>
          <a:lstStyle/>
          <a:p>
            <a:r>
              <a:rPr lang="en-US" sz="1600" dirty="0">
                <a:solidFill>
                  <a:schemeClr val="bg1">
                    <a:lumMod val="75000"/>
                  </a:schemeClr>
                </a:solidFill>
              </a:rPr>
              <a:t>-10</a:t>
            </a:r>
            <a:endParaRPr lang="en-SE" sz="1600" dirty="0">
              <a:solidFill>
                <a:schemeClr val="bg1">
                  <a:lumMod val="75000"/>
                </a:schemeClr>
              </a:solidFill>
            </a:endParaRPr>
          </a:p>
        </p:txBody>
      </p:sp>
      <p:sp>
        <p:nvSpPr>
          <p:cNvPr id="53" name="TextBox 52">
            <a:extLst>
              <a:ext uri="{FF2B5EF4-FFF2-40B4-BE49-F238E27FC236}">
                <a16:creationId xmlns:a16="http://schemas.microsoft.com/office/drawing/2014/main" id="{F420EBDC-212E-4DAA-B340-6985E0ED29DC}"/>
              </a:ext>
            </a:extLst>
          </p:cNvPr>
          <p:cNvSpPr txBox="1"/>
          <p:nvPr/>
        </p:nvSpPr>
        <p:spPr>
          <a:xfrm>
            <a:off x="4653241" y="2242244"/>
            <a:ext cx="481222" cy="338554"/>
          </a:xfrm>
          <a:prstGeom prst="rect">
            <a:avLst/>
          </a:prstGeom>
          <a:noFill/>
        </p:spPr>
        <p:txBody>
          <a:bodyPr wrap="none" rtlCol="0">
            <a:spAutoFit/>
          </a:bodyPr>
          <a:lstStyle/>
          <a:p>
            <a:r>
              <a:rPr lang="en-US" sz="1600" dirty="0">
                <a:solidFill>
                  <a:schemeClr val="bg1">
                    <a:lumMod val="75000"/>
                  </a:schemeClr>
                </a:solidFill>
              </a:rPr>
              <a:t>-10</a:t>
            </a:r>
            <a:endParaRPr lang="en-SE" sz="1600" dirty="0">
              <a:solidFill>
                <a:schemeClr val="bg1">
                  <a:lumMod val="75000"/>
                </a:schemeClr>
              </a:solidFill>
            </a:endParaRPr>
          </a:p>
        </p:txBody>
      </p:sp>
      <p:sp>
        <p:nvSpPr>
          <p:cNvPr id="54" name="TextBox 53">
            <a:extLst>
              <a:ext uri="{FF2B5EF4-FFF2-40B4-BE49-F238E27FC236}">
                <a16:creationId xmlns:a16="http://schemas.microsoft.com/office/drawing/2014/main" id="{0B87628E-6B2F-4698-80B5-FC4FCDCFDC35}"/>
              </a:ext>
            </a:extLst>
          </p:cNvPr>
          <p:cNvSpPr txBox="1"/>
          <p:nvPr/>
        </p:nvSpPr>
        <p:spPr>
          <a:xfrm>
            <a:off x="4691762" y="1608313"/>
            <a:ext cx="367408" cy="338554"/>
          </a:xfrm>
          <a:prstGeom prst="rect">
            <a:avLst/>
          </a:prstGeom>
          <a:noFill/>
        </p:spPr>
        <p:txBody>
          <a:bodyPr wrap="none" rtlCol="0">
            <a:spAutoFit/>
          </a:bodyPr>
          <a:lstStyle/>
          <a:p>
            <a:r>
              <a:rPr lang="en-US" sz="1600" dirty="0">
                <a:solidFill>
                  <a:schemeClr val="bg1">
                    <a:lumMod val="75000"/>
                  </a:schemeClr>
                </a:solidFill>
              </a:rPr>
              <a:t>-6</a:t>
            </a:r>
            <a:endParaRPr lang="en-SE" sz="1600" dirty="0">
              <a:solidFill>
                <a:schemeClr val="bg1">
                  <a:lumMod val="75000"/>
                </a:schemeClr>
              </a:solidFill>
            </a:endParaRPr>
          </a:p>
        </p:txBody>
      </p:sp>
      <p:sp>
        <p:nvSpPr>
          <p:cNvPr id="55" name="TextBox 54">
            <a:extLst>
              <a:ext uri="{FF2B5EF4-FFF2-40B4-BE49-F238E27FC236}">
                <a16:creationId xmlns:a16="http://schemas.microsoft.com/office/drawing/2014/main" id="{475E69E2-BF05-4AC3-8A45-4D16EB7A3BA0}"/>
              </a:ext>
            </a:extLst>
          </p:cNvPr>
          <p:cNvSpPr txBox="1"/>
          <p:nvPr/>
        </p:nvSpPr>
        <p:spPr>
          <a:xfrm>
            <a:off x="898584" y="1605282"/>
            <a:ext cx="481222" cy="338554"/>
          </a:xfrm>
          <a:prstGeom prst="rect">
            <a:avLst/>
          </a:prstGeom>
          <a:noFill/>
        </p:spPr>
        <p:txBody>
          <a:bodyPr wrap="none" rtlCol="0">
            <a:spAutoFit/>
          </a:bodyPr>
          <a:lstStyle/>
          <a:p>
            <a:r>
              <a:rPr lang="en-US" sz="1600" dirty="0"/>
              <a:t>-10</a:t>
            </a:r>
            <a:endParaRPr lang="en-SE" sz="1600" dirty="0"/>
          </a:p>
        </p:txBody>
      </p:sp>
      <p:sp>
        <p:nvSpPr>
          <p:cNvPr id="56" name="TextBox 55">
            <a:extLst>
              <a:ext uri="{FF2B5EF4-FFF2-40B4-BE49-F238E27FC236}">
                <a16:creationId xmlns:a16="http://schemas.microsoft.com/office/drawing/2014/main" id="{341412D6-C7CE-43B3-AA07-DF99FF6FD190}"/>
              </a:ext>
            </a:extLst>
          </p:cNvPr>
          <p:cNvSpPr txBox="1"/>
          <p:nvPr/>
        </p:nvSpPr>
        <p:spPr>
          <a:xfrm>
            <a:off x="1595287" y="2242244"/>
            <a:ext cx="481222" cy="338554"/>
          </a:xfrm>
          <a:prstGeom prst="rect">
            <a:avLst/>
          </a:prstGeom>
          <a:noFill/>
        </p:spPr>
        <p:txBody>
          <a:bodyPr wrap="none" rtlCol="0">
            <a:spAutoFit/>
          </a:bodyPr>
          <a:lstStyle/>
          <a:p>
            <a:r>
              <a:rPr lang="en-US" sz="1600" dirty="0"/>
              <a:t>-10</a:t>
            </a:r>
            <a:endParaRPr lang="en-SE" sz="1600" dirty="0"/>
          </a:p>
        </p:txBody>
      </p:sp>
      <p:sp>
        <p:nvSpPr>
          <p:cNvPr id="57" name="TextBox 56">
            <a:extLst>
              <a:ext uri="{FF2B5EF4-FFF2-40B4-BE49-F238E27FC236}">
                <a16:creationId xmlns:a16="http://schemas.microsoft.com/office/drawing/2014/main" id="{42D49FE5-5705-414B-A426-98D0A15A3FA0}"/>
              </a:ext>
            </a:extLst>
          </p:cNvPr>
          <p:cNvSpPr txBox="1"/>
          <p:nvPr/>
        </p:nvSpPr>
        <p:spPr>
          <a:xfrm>
            <a:off x="1633808" y="1608313"/>
            <a:ext cx="367408" cy="338554"/>
          </a:xfrm>
          <a:prstGeom prst="rect">
            <a:avLst/>
          </a:prstGeom>
          <a:noFill/>
        </p:spPr>
        <p:txBody>
          <a:bodyPr wrap="none" rtlCol="0">
            <a:spAutoFit/>
          </a:bodyPr>
          <a:lstStyle/>
          <a:p>
            <a:r>
              <a:rPr lang="en-US" sz="1600" dirty="0"/>
              <a:t>-6</a:t>
            </a:r>
            <a:endParaRPr lang="en-SE" sz="1600" dirty="0"/>
          </a:p>
        </p:txBody>
      </p:sp>
    </p:spTree>
    <p:extLst>
      <p:ext uri="{BB962C8B-B14F-4D97-AF65-F5344CB8AC3E}">
        <p14:creationId xmlns:p14="http://schemas.microsoft.com/office/powerpoint/2010/main" val="1722034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DF489-075E-4EF7-8E98-CF205AD0CF5A}"/>
              </a:ext>
            </a:extLst>
          </p:cNvPr>
          <p:cNvSpPr>
            <a:spLocks noGrp="1"/>
          </p:cNvSpPr>
          <p:nvPr>
            <p:ph type="title"/>
          </p:nvPr>
        </p:nvSpPr>
        <p:spPr/>
        <p:txBody>
          <a:bodyPr/>
          <a:lstStyle/>
          <a:p>
            <a:r>
              <a:rPr lang="en-US" dirty="0"/>
              <a:t>MDP Quiz</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641C526-1EC2-4C7E-9CF5-C8742557EA0B}"/>
                  </a:ext>
                </a:extLst>
              </p:cNvPr>
              <p:cNvSpPr>
                <a:spLocks noGrp="1"/>
              </p:cNvSpPr>
              <p:nvPr>
                <p:ph idx="1"/>
              </p:nvPr>
            </p:nvSpPr>
            <p:spPr>
              <a:xfrm>
                <a:off x="457200" y="1066800"/>
                <a:ext cx="8229600" cy="3256932"/>
              </a:xfrm>
            </p:spPr>
            <p:txBody>
              <a:bodyPr>
                <a:normAutofit fontScale="62500" lnSpcReduction="20000"/>
              </a:bodyPr>
              <a:lstStyle/>
              <a:p>
                <a:r>
                  <a:rPr lang="en-US" dirty="0"/>
                  <a:t>For this MDP with a single state </a:t>
                </a:r>
                <a14:m>
                  <m:oMath xmlns:m="http://schemas.openxmlformats.org/officeDocument/2006/math">
                    <m:r>
                      <a:rPr lang="en-US" b="0" i="1" smtClean="0">
                        <a:latin typeface="Cambria Math" panose="02040503050406030204" pitchFamily="18" charset="0"/>
                      </a:rPr>
                      <m:t>𝑠</m:t>
                    </m:r>
                  </m:oMath>
                </a14:m>
                <a:r>
                  <a:rPr lang="en-US" dirty="0"/>
                  <a:t> and two possible actions </a:t>
                </a:r>
                <a14:m>
                  <m:oMath xmlns:m="http://schemas.openxmlformats.org/officeDocument/2006/math">
                    <m:r>
                      <a:rPr lang="en-US" b="0" i="1" smtClean="0">
                        <a:latin typeface="Cambria Math" panose="02040503050406030204" pitchFamily="18" charset="0"/>
                      </a:rPr>
                      <m:t>𝑙𝑒𝑓𝑡</m:t>
                    </m:r>
                  </m:oMath>
                </a14:m>
                <a:r>
                  <a:rPr lang="en-US" b="0" i="1" dirty="0">
                    <a:latin typeface="Cambria Math" panose="02040503050406030204" pitchFamily="18" charset="0"/>
                  </a:rPr>
                  <a:t> </a:t>
                </a:r>
                <a:r>
                  <a:rPr lang="en-US" dirty="0"/>
                  <a:t>and</a:t>
                </a:r>
                <a:r>
                  <a:rPr lang="en-US" b="0" i="1" dirty="0">
                    <a:latin typeface="Cambria Math" panose="02040503050406030204" pitchFamily="18" charset="0"/>
                  </a:rPr>
                  <a:t>  </a:t>
                </a:r>
                <a14:m>
                  <m:oMath xmlns:m="http://schemas.openxmlformats.org/officeDocument/2006/math">
                    <m:r>
                      <a:rPr lang="en-US" b="0" i="1" smtClean="0">
                        <a:latin typeface="Cambria Math" panose="02040503050406030204" pitchFamily="18" charset="0"/>
                      </a:rPr>
                      <m:t>𝑟𝑖𝑔h𝑡</m:t>
                    </m:r>
                  </m:oMath>
                </a14:m>
                <a:r>
                  <a:rPr lang="en-US" dirty="0"/>
                  <a:t>. Are these valid policies?</a:t>
                </a:r>
              </a:p>
              <a:p>
                <a:pPr lvl="1"/>
                <a:r>
                  <a:rPr lang="en-US" dirty="0"/>
                  <a:t>1) </a:t>
                </a:r>
                <a14:m>
                  <m:oMath xmlns:m="http://schemas.openxmlformats.org/officeDocument/2006/math">
                    <m:r>
                      <a:rPr lang="en-US" i="1">
                        <a:latin typeface="Cambria Math" panose="02040503050406030204" pitchFamily="18" charset="0"/>
                        <a:ea typeface="ＭＳ Ｐゴシック" pitchFamily="34" charset="-128"/>
                      </a:rPr>
                      <m:t>𝜋</m:t>
                    </m:r>
                    <m:d>
                      <m:dPr>
                        <m:ctrlPr>
                          <a:rPr lang="en-US" i="1">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𝑙𝑒𝑓𝑡</m:t>
                        </m:r>
                      </m:e>
                      <m:e>
                        <m:r>
                          <a:rPr lang="en-US" i="1">
                            <a:latin typeface="Cambria Math" panose="02040503050406030204" pitchFamily="18" charset="0"/>
                            <a:ea typeface="ＭＳ Ｐゴシック" pitchFamily="34" charset="-128"/>
                          </a:rPr>
                          <m:t>𝑠</m:t>
                        </m:r>
                      </m:e>
                    </m:d>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𝜋</m:t>
                    </m:r>
                    <m:d>
                      <m:dPr>
                        <m:ctrlPr>
                          <a:rPr lang="en-US" i="1">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𝑟𝑖𝑔h𝑡</m:t>
                        </m:r>
                      </m:e>
                      <m:e>
                        <m:r>
                          <a:rPr lang="en-US" i="1">
                            <a:latin typeface="Cambria Math" panose="02040503050406030204" pitchFamily="18" charset="0"/>
                            <a:ea typeface="ＭＳ Ｐゴシック" pitchFamily="34" charset="-128"/>
                          </a:rPr>
                          <m:t>𝑠</m:t>
                        </m:r>
                      </m:e>
                    </m:d>
                    <m:r>
                      <a:rPr lang="en-US" b="0" i="1" smtClean="0">
                        <a:latin typeface="Cambria Math" panose="02040503050406030204" pitchFamily="18" charset="0"/>
                        <a:ea typeface="ＭＳ Ｐゴシック" pitchFamily="34" charset="-128"/>
                      </a:rPr>
                      <m:t>=0.5</m:t>
                    </m:r>
                  </m:oMath>
                </a14:m>
                <a:r>
                  <a:rPr lang="en-US" dirty="0">
                    <a:ea typeface="ＭＳ Ｐゴシック" pitchFamily="34" charset="-128"/>
                  </a:rPr>
                  <a:t> (goes left or right with equal probability. uniform random policy)</a:t>
                </a:r>
              </a:p>
              <a:p>
                <a:pPr lvl="1"/>
                <a:r>
                  <a:rPr lang="en-US" dirty="0">
                    <a:ea typeface="ＭＳ Ｐゴシック" pitchFamily="34" charset="-128"/>
                  </a:rPr>
                  <a:t>2) </a:t>
                </a:r>
                <a14:m>
                  <m:oMath xmlns:m="http://schemas.openxmlformats.org/officeDocument/2006/math">
                    <m:r>
                      <a:rPr lang="en-US" i="1">
                        <a:latin typeface="Cambria Math" panose="02040503050406030204" pitchFamily="18" charset="0"/>
                        <a:ea typeface="ＭＳ Ｐゴシック" pitchFamily="34" charset="-128"/>
                      </a:rPr>
                      <m:t>𝜋</m:t>
                    </m:r>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𝑙𝑒𝑓𝑡</m:t>
                        </m:r>
                      </m:e>
                      <m:e>
                        <m:r>
                          <a:rPr lang="en-US" i="1">
                            <a:latin typeface="Cambria Math" panose="02040503050406030204" pitchFamily="18" charset="0"/>
                            <a:ea typeface="ＭＳ Ｐゴシック" pitchFamily="34" charset="-128"/>
                          </a:rPr>
                          <m:t>𝑠</m:t>
                        </m:r>
                      </m:e>
                    </m:d>
                    <m:r>
                      <a:rPr lang="en-US" b="0" i="1" smtClean="0">
                        <a:latin typeface="Cambria Math" panose="02040503050406030204" pitchFamily="18" charset="0"/>
                        <a:ea typeface="ＭＳ Ｐゴシック" pitchFamily="34" charset="-128"/>
                      </a:rPr>
                      <m:t>=1.0,</m:t>
                    </m:r>
                    <m:r>
                      <a:rPr lang="en-US" i="1">
                        <a:latin typeface="Cambria Math" panose="02040503050406030204" pitchFamily="18" charset="0"/>
                        <a:ea typeface="ＭＳ Ｐゴシック" pitchFamily="34" charset="-128"/>
                      </a:rPr>
                      <m:t>𝜋</m:t>
                    </m:r>
                    <m:d>
                      <m:dPr>
                        <m:ctrlPr>
                          <a:rPr lang="en-US" i="1">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𝑟𝑖𝑔h𝑡</m:t>
                        </m:r>
                      </m:e>
                      <m:e>
                        <m:r>
                          <a:rPr lang="en-US" i="1">
                            <a:latin typeface="Cambria Math" panose="02040503050406030204" pitchFamily="18" charset="0"/>
                            <a:ea typeface="ＭＳ Ｐゴシック" pitchFamily="34" charset="-128"/>
                          </a:rPr>
                          <m:t>𝑠</m:t>
                        </m:r>
                      </m:e>
                    </m:d>
                    <m:r>
                      <a:rPr lang="en-US" i="1">
                        <a:latin typeface="Cambria Math" panose="02040503050406030204" pitchFamily="18" charset="0"/>
                        <a:ea typeface="ＭＳ Ｐゴシック" pitchFamily="34" charset="-128"/>
                      </a:rPr>
                      <m:t>=0</m:t>
                    </m:r>
                  </m:oMath>
                </a14:m>
                <a:r>
                  <a:rPr lang="en-US" dirty="0">
                    <a:ea typeface="ＭＳ Ｐゴシック" pitchFamily="34" charset="-128"/>
                  </a:rPr>
                  <a:t> (always goes left)</a:t>
                </a:r>
              </a:p>
              <a:p>
                <a:pPr lvl="1"/>
                <a:r>
                  <a:rPr lang="en-US" dirty="0"/>
                  <a:t>3) Alternating left and right, i.e., if previous action is left, then current action must be right, next action must be left, and so on.</a:t>
                </a:r>
              </a:p>
              <a:p>
                <a:pPr lvl="1"/>
                <a:r>
                  <a:rPr lang="en-US" dirty="0"/>
                  <a:t>ANS: 3) is not a valid policy, since it depends on the history of actions. To be a valid policy, the action must depend on the current state only.</a:t>
                </a:r>
              </a:p>
              <a:p>
                <a:r>
                  <a:rPr lang="en-US" dirty="0"/>
                  <a:t>We can redefine the MDP’ extended state to include the last action as part of it, then 3) is a valid policy for the new MDP.</a:t>
                </a:r>
              </a:p>
            </p:txBody>
          </p:sp>
        </mc:Choice>
        <mc:Fallback xmlns="">
          <p:sp>
            <p:nvSpPr>
              <p:cNvPr id="3" name="Content Placeholder 2">
                <a:extLst>
                  <a:ext uri="{FF2B5EF4-FFF2-40B4-BE49-F238E27FC236}">
                    <a16:creationId xmlns:a16="http://schemas.microsoft.com/office/drawing/2014/main" id="{D641C526-1EC2-4C7E-9CF5-C8742557EA0B}"/>
                  </a:ext>
                </a:extLst>
              </p:cNvPr>
              <p:cNvSpPr>
                <a:spLocks noGrp="1" noRot="1" noChangeAspect="1" noMove="1" noResize="1" noEditPoints="1" noAdjustHandles="1" noChangeArrowheads="1" noChangeShapeType="1" noTextEdit="1"/>
              </p:cNvSpPr>
              <p:nvPr>
                <p:ph idx="1"/>
              </p:nvPr>
            </p:nvSpPr>
            <p:spPr>
              <a:xfrm>
                <a:off x="457200" y="1066800"/>
                <a:ext cx="8229600" cy="3256932"/>
              </a:xfrm>
              <a:blipFill>
                <a:blip r:embed="rId2"/>
                <a:stretch>
                  <a:fillRect l="-667" t="-2622"/>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6912C016-AD77-4E9B-B517-3C44C7C5458B}"/>
              </a:ext>
            </a:extLst>
          </p:cNvPr>
          <p:cNvSpPr>
            <a:spLocks noGrp="1"/>
          </p:cNvSpPr>
          <p:nvPr>
            <p:ph type="sldNum" sz="quarter" idx="12"/>
          </p:nvPr>
        </p:nvSpPr>
        <p:spPr/>
        <p:txBody>
          <a:bodyPr/>
          <a:lstStyle/>
          <a:p>
            <a:pPr>
              <a:defRPr/>
            </a:pPr>
            <a:fld id="{F57F456A-00AF-44E6-8D70-638C0D0130FF}" type="slidenum">
              <a:rPr lang="en-US" altLang="zh-CN" smtClean="0"/>
              <a:pPr>
                <a:defRPr/>
              </a:pPr>
              <a:t>5</a:t>
            </a:fld>
            <a:endParaRPr lang="en-US" altLang="zh-CN"/>
          </a:p>
        </p:txBody>
      </p:sp>
      <p:pic>
        <p:nvPicPr>
          <p:cNvPr id="5" name="Picture 4">
            <a:extLst>
              <a:ext uri="{FF2B5EF4-FFF2-40B4-BE49-F238E27FC236}">
                <a16:creationId xmlns:a16="http://schemas.microsoft.com/office/drawing/2014/main" id="{B628E0AA-B292-4CB7-BE33-BF35DE5D2F65}"/>
              </a:ext>
            </a:extLst>
          </p:cNvPr>
          <p:cNvPicPr>
            <a:picLocks noChangeAspect="1"/>
          </p:cNvPicPr>
          <p:nvPr/>
        </p:nvPicPr>
        <p:blipFill>
          <a:blip r:embed="rId3"/>
          <a:stretch>
            <a:fillRect/>
          </a:stretch>
        </p:blipFill>
        <p:spPr>
          <a:xfrm>
            <a:off x="2209800" y="4323732"/>
            <a:ext cx="4495800" cy="2450778"/>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BEAFFCC-FF81-4C3F-A3CA-ED8B86E40E58}"/>
                  </a:ext>
                </a:extLst>
              </p:cNvPr>
              <p:cNvSpPr txBox="1"/>
              <p:nvPr/>
            </p:nvSpPr>
            <p:spPr>
              <a:xfrm>
                <a:off x="4267199" y="5618446"/>
                <a:ext cx="3751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𝑠</m:t>
                      </m:r>
                    </m:oMath>
                  </m:oMathPara>
                </a14:m>
                <a:endParaRPr lang="en-SE" dirty="0"/>
              </a:p>
            </p:txBody>
          </p:sp>
        </mc:Choice>
        <mc:Fallback xmlns="">
          <p:sp>
            <p:nvSpPr>
              <p:cNvPr id="7" name="TextBox 6">
                <a:extLst>
                  <a:ext uri="{FF2B5EF4-FFF2-40B4-BE49-F238E27FC236}">
                    <a16:creationId xmlns:a16="http://schemas.microsoft.com/office/drawing/2014/main" id="{EBEAFFCC-FF81-4C3F-A3CA-ED8B86E40E58}"/>
                  </a:ext>
                </a:extLst>
              </p:cNvPr>
              <p:cNvSpPr txBox="1">
                <a:spLocks noRot="1" noChangeAspect="1" noMove="1" noResize="1" noEditPoints="1" noAdjustHandles="1" noChangeArrowheads="1" noChangeShapeType="1" noTextEdit="1"/>
              </p:cNvSpPr>
              <p:nvPr/>
            </p:nvSpPr>
            <p:spPr>
              <a:xfrm>
                <a:off x="4267199" y="5618446"/>
                <a:ext cx="375103" cy="369332"/>
              </a:xfrm>
              <a:prstGeom prst="rect">
                <a:avLst/>
              </a:prstGeom>
              <a:blipFill>
                <a:blip r:embed="rId4"/>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42AE825-B4B0-4CF6-B104-D873C9AFF80F}"/>
                  </a:ext>
                </a:extLst>
              </p:cNvPr>
              <p:cNvSpPr txBox="1"/>
              <p:nvPr/>
            </p:nvSpPr>
            <p:spPr>
              <a:xfrm>
                <a:off x="3391125" y="4202668"/>
                <a:ext cx="106362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m:t>
                      </m:r>
                      <m:r>
                        <a:rPr lang="en-US" b="0" i="1" dirty="0" smtClean="0">
                          <a:latin typeface="Cambria Math" panose="02040503050406030204" pitchFamily="18" charset="0"/>
                        </a:rPr>
                        <m:t>𝑠</m:t>
                      </m:r>
                      <m:r>
                        <a:rPr lang="en-US" b="0" i="1" dirty="0" smtClean="0">
                          <a:latin typeface="Cambria Math" panose="02040503050406030204" pitchFamily="18" charset="0"/>
                        </a:rPr>
                        <m:t>, </m:t>
                      </m:r>
                      <m:r>
                        <a:rPr lang="en-US" b="0" i="1" dirty="0" smtClean="0">
                          <a:latin typeface="Cambria Math" panose="02040503050406030204" pitchFamily="18" charset="0"/>
                        </a:rPr>
                        <m:t>𝑙𝑒𝑓𝑡</m:t>
                      </m:r>
                      <m:r>
                        <a:rPr lang="en-US" b="0" i="1" dirty="0" smtClean="0">
                          <a:latin typeface="Cambria Math" panose="02040503050406030204" pitchFamily="18" charset="0"/>
                        </a:rPr>
                        <m:t>)</m:t>
                      </m:r>
                    </m:oMath>
                  </m:oMathPara>
                </a14:m>
                <a:endParaRPr lang="en-SE" dirty="0"/>
              </a:p>
            </p:txBody>
          </p:sp>
        </mc:Choice>
        <mc:Fallback xmlns="">
          <p:sp>
            <p:nvSpPr>
              <p:cNvPr id="8" name="TextBox 7">
                <a:extLst>
                  <a:ext uri="{FF2B5EF4-FFF2-40B4-BE49-F238E27FC236}">
                    <a16:creationId xmlns:a16="http://schemas.microsoft.com/office/drawing/2014/main" id="{442AE825-B4B0-4CF6-B104-D873C9AFF80F}"/>
                  </a:ext>
                </a:extLst>
              </p:cNvPr>
              <p:cNvSpPr txBox="1">
                <a:spLocks noRot="1" noChangeAspect="1" noMove="1" noResize="1" noEditPoints="1" noAdjustHandles="1" noChangeArrowheads="1" noChangeShapeType="1" noTextEdit="1"/>
              </p:cNvSpPr>
              <p:nvPr/>
            </p:nvSpPr>
            <p:spPr>
              <a:xfrm>
                <a:off x="3391125" y="4202668"/>
                <a:ext cx="1063625" cy="369332"/>
              </a:xfrm>
              <a:prstGeom prst="rect">
                <a:avLst/>
              </a:prstGeom>
              <a:blipFill>
                <a:blip r:embed="rId5"/>
                <a:stretch>
                  <a:fillRect b="-14754"/>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C661543-AA82-4451-BC66-9E1082216E8E}"/>
                  </a:ext>
                </a:extLst>
              </p:cNvPr>
              <p:cNvSpPr txBox="1"/>
              <p:nvPr/>
            </p:nvSpPr>
            <p:spPr>
              <a:xfrm>
                <a:off x="4454750" y="4202668"/>
                <a:ext cx="12030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m:t>
                      </m:r>
                      <m:r>
                        <a:rPr lang="en-US" b="0" i="1" dirty="0" smtClean="0">
                          <a:latin typeface="Cambria Math" panose="02040503050406030204" pitchFamily="18" charset="0"/>
                        </a:rPr>
                        <m:t>𝑠</m:t>
                      </m:r>
                      <m:r>
                        <a:rPr lang="en-US" b="0" i="1" dirty="0" smtClean="0">
                          <a:latin typeface="Cambria Math" panose="02040503050406030204" pitchFamily="18" charset="0"/>
                        </a:rPr>
                        <m:t>, </m:t>
                      </m:r>
                      <m:r>
                        <a:rPr lang="en-US" b="0" i="1" dirty="0" smtClean="0">
                          <a:latin typeface="Cambria Math" panose="02040503050406030204" pitchFamily="18" charset="0"/>
                        </a:rPr>
                        <m:t>𝑟𝑖𝑔h𝑡</m:t>
                      </m:r>
                      <m:r>
                        <a:rPr lang="en-US" b="0" i="1" dirty="0" smtClean="0">
                          <a:latin typeface="Cambria Math" panose="02040503050406030204" pitchFamily="18" charset="0"/>
                        </a:rPr>
                        <m:t>)</m:t>
                      </m:r>
                    </m:oMath>
                  </m:oMathPara>
                </a14:m>
                <a:endParaRPr lang="en-SE" dirty="0"/>
              </a:p>
            </p:txBody>
          </p:sp>
        </mc:Choice>
        <mc:Fallback xmlns="">
          <p:sp>
            <p:nvSpPr>
              <p:cNvPr id="9" name="TextBox 8">
                <a:extLst>
                  <a:ext uri="{FF2B5EF4-FFF2-40B4-BE49-F238E27FC236}">
                    <a16:creationId xmlns:a16="http://schemas.microsoft.com/office/drawing/2014/main" id="{9C661543-AA82-4451-BC66-9E1082216E8E}"/>
                  </a:ext>
                </a:extLst>
              </p:cNvPr>
              <p:cNvSpPr txBox="1">
                <a:spLocks noRot="1" noChangeAspect="1" noMove="1" noResize="1" noEditPoints="1" noAdjustHandles="1" noChangeArrowheads="1" noChangeShapeType="1" noTextEdit="1"/>
              </p:cNvSpPr>
              <p:nvPr/>
            </p:nvSpPr>
            <p:spPr>
              <a:xfrm>
                <a:off x="4454750" y="4202668"/>
                <a:ext cx="1203086" cy="369332"/>
              </a:xfrm>
              <a:prstGeom prst="rect">
                <a:avLst/>
              </a:prstGeom>
              <a:blipFill>
                <a:blip r:embed="rId6"/>
                <a:stretch>
                  <a:fillRect b="-14754"/>
                </a:stretch>
              </a:blipFill>
            </p:spPr>
            <p:txBody>
              <a:bodyPr/>
              <a:lstStyle/>
              <a:p>
                <a:r>
                  <a:rPr lang="en-SE">
                    <a:noFill/>
                  </a:rPr>
                  <a:t> </a:t>
                </a:r>
              </a:p>
            </p:txBody>
          </p:sp>
        </mc:Fallback>
      </mc:AlternateContent>
    </p:spTree>
    <p:extLst>
      <p:ext uri="{BB962C8B-B14F-4D97-AF65-F5344CB8AC3E}">
        <p14:creationId xmlns:p14="http://schemas.microsoft.com/office/powerpoint/2010/main" val="20833442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9" y="-106362"/>
            <a:ext cx="8762968" cy="868362"/>
          </a:xfrm>
        </p:spPr>
        <p:txBody>
          <a:bodyPr/>
          <a:lstStyle/>
          <a:p>
            <a:r>
              <a:rPr lang="en-US" sz="3200" dirty="0"/>
              <a:t>Iter2 Policy Evaluation of Det Policy</a:t>
            </a:r>
          </a:p>
        </p:txBody>
      </p:sp>
      <mc:AlternateContent xmlns:mc="http://schemas.openxmlformats.org/markup-compatibility/2006" xmlns:a14="http://schemas.microsoft.com/office/drawing/2010/main">
        <mc:Choice Requires="a14">
          <p:sp>
            <p:nvSpPr>
              <p:cNvPr id="29" name="Content Placeholder 2">
                <a:extLst>
                  <a:ext uri="{FF2B5EF4-FFF2-40B4-BE49-F238E27FC236}">
                    <a16:creationId xmlns:a16="http://schemas.microsoft.com/office/drawing/2014/main" id="{DB8E6228-5688-4480-97E1-C354C40D1C22}"/>
                  </a:ext>
                </a:extLst>
              </p:cNvPr>
              <p:cNvSpPr>
                <a:spLocks noGrp="1"/>
              </p:cNvSpPr>
              <p:nvPr>
                <p:ph idx="1"/>
              </p:nvPr>
            </p:nvSpPr>
            <p:spPr>
              <a:xfrm>
                <a:off x="419100" y="2630938"/>
                <a:ext cx="8420100" cy="3300230"/>
              </a:xfrm>
            </p:spPr>
            <p:txBody>
              <a:bodyPr>
                <a:normAutofit fontScale="55000" lnSpcReduction="20000"/>
              </a:bodyPr>
              <a:lstStyle/>
              <a:p>
                <a:r>
                  <a:rPr lang="en-US" dirty="0"/>
                  <a:t>Bellman Exp Equation: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𝑎</m:t>
                        </m:r>
                      </m:sub>
                      <m:sup/>
                      <m:e>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𝑎</m:t>
                            </m:r>
                          </m:e>
                          <m:e>
                            <m:r>
                              <a:rPr lang="en-US" i="1">
                                <a:latin typeface="Cambria Math" panose="02040503050406030204" pitchFamily="18" charset="0"/>
                              </a:rPr>
                              <m:t>𝑠</m:t>
                            </m:r>
                          </m:e>
                        </m:d>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e>
                    </m:nary>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𝑟</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sub>
                      <m:sup/>
                      <m:e>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e>
                    </m:nary>
                    <m:d>
                      <m:dPr>
                        <m:begChr m:val="["/>
                        <m:endChr m:val="]"/>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d>
                      </m:e>
                    </m:d>
                  </m:oMath>
                </a14:m>
                <a:endParaRPr lang="en-US" dirty="0">
                  <a:ea typeface="ＭＳ Ｐゴシック" pitchFamily="34" charset="-128"/>
                </a:endParaRPr>
              </a:p>
              <a:p>
                <a:r>
                  <a:rPr lang="en-US" dirty="0"/>
                  <a:t>Det policy: </a:t>
                </a:r>
                <a14:m>
                  <m:oMath xmlns:m="http://schemas.openxmlformats.org/officeDocument/2006/math">
                    <m:r>
                      <a:rPr lang="en-US" i="1">
                        <a:latin typeface="Cambria Math" panose="02040503050406030204" pitchFamily="18" charset="0"/>
                      </a:rPr>
                      <m:t>𝜋</m:t>
                    </m:r>
                    <m:d>
                      <m:dPr>
                        <m:ctrlPr>
                          <a:rPr lang="en-US" i="1">
                            <a:latin typeface="Cambria Math" panose="02040503050406030204" pitchFamily="18" charset="0"/>
                          </a:rPr>
                        </m:ctrlPr>
                      </m:dPr>
                      <m:e>
                        <m:r>
                          <a:rPr lang="en-US" b="0" i="1" smtClean="0">
                            <a:latin typeface="Cambria Math" panose="02040503050406030204" pitchFamily="18" charset="0"/>
                          </a:rPr>
                          <m:t>𝑟</m:t>
                        </m:r>
                      </m:e>
                      <m:e>
                        <m:r>
                          <a:rPr lang="en-US" b="0" i="1" smtClean="0">
                            <a:latin typeface="Cambria Math" panose="02040503050406030204" pitchFamily="18" charset="0"/>
                          </a:rPr>
                          <m:t>𝐵</m:t>
                        </m:r>
                      </m:e>
                    </m:d>
                    <m:r>
                      <a:rPr lang="en-US" i="1">
                        <a:latin typeface="Cambria Math" panose="02040503050406030204" pitchFamily="18" charset="0"/>
                      </a:rPr>
                      <m:t>=</m:t>
                    </m:r>
                    <m:r>
                      <a:rPr lang="en-US" b="0" i="1" smtClean="0">
                        <a:latin typeface="Cambria Math" panose="02040503050406030204" pitchFamily="18" charset="0"/>
                      </a:rPr>
                      <m:t>1;</m:t>
                    </m:r>
                    <m:r>
                      <a:rPr lang="en-US" i="1">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𝑟</m:t>
                        </m:r>
                      </m:e>
                      <m:e>
                        <m:r>
                          <a:rPr lang="en-US" b="0" i="1" smtClean="0">
                            <a:latin typeface="Cambria Math" panose="02040503050406030204" pitchFamily="18" charset="0"/>
                          </a:rPr>
                          <m:t>𝐶</m:t>
                        </m:r>
                      </m:e>
                    </m:d>
                    <m:r>
                      <a:rPr lang="en-US" i="1">
                        <a:latin typeface="Cambria Math" panose="02040503050406030204" pitchFamily="18" charset="0"/>
                      </a:rPr>
                      <m:t>=1</m:t>
                    </m:r>
                    <m:r>
                      <a:rPr lang="en-US" b="0" i="1" smtClean="0">
                        <a:latin typeface="Cambria Math" panose="02040503050406030204" pitchFamily="18" charset="0"/>
                      </a:rPr>
                      <m:t>;</m:t>
                    </m:r>
                    <m:r>
                      <a:rPr lang="en-US" i="1">
                        <a:latin typeface="Cambria Math" panose="02040503050406030204" pitchFamily="18" charset="0"/>
                      </a:rPr>
                      <m:t>𝜋</m:t>
                    </m:r>
                    <m:d>
                      <m:dPr>
                        <m:ctrlPr>
                          <a:rPr lang="en-US" i="1">
                            <a:latin typeface="Cambria Math" panose="02040503050406030204" pitchFamily="18" charset="0"/>
                          </a:rPr>
                        </m:ctrlPr>
                      </m:dPr>
                      <m:e>
                        <m:r>
                          <a:rPr lang="en-US" b="0" i="1" smtClean="0">
                            <a:latin typeface="Cambria Math" panose="02040503050406030204" pitchFamily="18" charset="0"/>
                          </a:rPr>
                          <m:t>𝑢</m:t>
                        </m:r>
                      </m:e>
                      <m:e>
                        <m:r>
                          <a:rPr lang="en-US" i="1">
                            <a:latin typeface="Cambria Math" panose="02040503050406030204" pitchFamily="18" charset="0"/>
                          </a:rPr>
                          <m:t>𝐶</m:t>
                        </m:r>
                      </m:e>
                    </m:d>
                    <m:r>
                      <a:rPr lang="en-US" i="1">
                        <a:latin typeface="Cambria Math" panose="02040503050406030204" pitchFamily="18" charset="0"/>
                      </a:rPr>
                      <m:t>=1</m:t>
                    </m:r>
                  </m:oMath>
                </a14:m>
                <a:endParaRPr lang="en-US" dirty="0"/>
              </a:p>
              <a:p>
                <a:r>
                  <a:rPr lang="en-US" dirty="0">
                    <a:ea typeface="ＭＳ Ｐゴシック" pitchFamily="34" charset="-128"/>
                  </a:rPr>
                  <a:t>Set of equations:</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e>
                    </m:d>
                    <m:r>
                      <a:rPr lang="en-US" i="1">
                        <a:latin typeface="Cambria Math" panose="02040503050406030204" pitchFamily="18" charset="0"/>
                      </a:rPr>
                      <m:t>=</m:t>
                    </m:r>
                    <m:r>
                      <a:rPr lang="en-US" b="0" i="1" smtClean="0">
                        <a:latin typeface="Cambria Math" panose="02040503050406030204" pitchFamily="18" charset="0"/>
                      </a:rPr>
                      <m:t>1.0</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b="0" i="1" smtClean="0">
                            <a:latin typeface="Cambria Math" panose="02040503050406030204" pitchFamily="18" charset="0"/>
                          </a:rPr>
                          <m:t>𝑟</m:t>
                        </m:r>
                      </m:e>
                    </m:d>
                  </m:oMath>
                </a14:m>
                <a:endParaRPr lang="en-US" i="1" dirty="0">
                  <a:latin typeface="Cambria Math" panose="02040503050406030204" pitchFamily="18" charset="0"/>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𝑟</m:t>
                        </m:r>
                      </m:e>
                    </m:d>
                    <m:r>
                      <a:rPr lang="en-US" i="1">
                        <a:latin typeface="Cambria Math" panose="02040503050406030204" pitchFamily="18" charset="0"/>
                      </a:rPr>
                      <m:t>=</m:t>
                    </m:r>
                    <m:r>
                      <a:rPr lang="en-US" b="0" i="1" smtClean="0">
                        <a:latin typeface="Cambria Math" panose="02040503050406030204" pitchFamily="18" charset="0"/>
                        <a:ea typeface="ＭＳ Ｐゴシック" pitchFamily="34" charset="-128"/>
                      </a:rPr>
                      <m:t>6+</m:t>
                    </m:r>
                    <m:r>
                      <a:rPr lang="en-US" i="1">
                        <a:latin typeface="Cambria Math" panose="02040503050406030204" pitchFamily="18" charset="0"/>
                        <a:ea typeface="ＭＳ Ｐゴシック" pitchFamily="34" charset="-128"/>
                      </a:rPr>
                      <m:t>0.1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oMath>
                </a14:m>
                <a:r>
                  <a:rPr lang="en-US" i="1" dirty="0">
                    <a:latin typeface="Cambria Math" panose="02040503050406030204" pitchFamily="18" charset="0"/>
                    <a:ea typeface="ＭＳ Ｐゴシック" pitchFamily="34" charset="-128"/>
                  </a:rPr>
                  <a:t> </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𝐵</m:t>
                        </m:r>
                      </m:e>
                    </m:d>
                    <m:r>
                      <a:rPr lang="en-US" i="1">
                        <a:latin typeface="Cambria Math" panose="02040503050406030204" pitchFamily="18" charset="0"/>
                      </a:rPr>
                      <m:t>=1.0</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𝑟</m:t>
                        </m:r>
                      </m:e>
                    </m:d>
                  </m:oMath>
                </a14:m>
                <a:endParaRPr lang="en-US" i="1" dirty="0">
                  <a:latin typeface="Cambria Math" panose="02040503050406030204" pitchFamily="18" charset="0"/>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𝑟</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−1+.8</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𝐶</m:t>
                        </m:r>
                      </m:e>
                    </m:d>
                    <m:r>
                      <a:rPr lang="en-US" i="1">
                        <a:latin typeface="Cambria Math" panose="02040503050406030204" pitchFamily="18" charset="0"/>
                        <a:ea typeface="ＭＳ Ｐゴシック" pitchFamily="34" charset="-128"/>
                      </a:rPr>
                      <m:t>+.2</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oMath>
                </a14:m>
                <a:endParaRPr lang="en-US" i="1" dirty="0">
                  <a:latin typeface="Cambria Math" panose="02040503050406030204" pitchFamily="18" charset="0"/>
                  <a:ea typeface="ＭＳ Ｐゴシック" pitchFamily="34" charset="-128"/>
                </a:endParaRP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𝐸</m:t>
                        </m:r>
                      </m:e>
                    </m:d>
                    <m:r>
                      <a:rPr lang="en-US" i="1">
                        <a:latin typeface="Cambria Math" panose="02040503050406030204" pitchFamily="18" charset="0"/>
                      </a:rPr>
                      <m:t>=1.0</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𝐸</m:t>
                        </m:r>
                        <m:r>
                          <a:rPr lang="en-US" i="1">
                            <a:latin typeface="Cambria Math" panose="02040503050406030204" pitchFamily="18" charset="0"/>
                          </a:rPr>
                          <m:t>,</m:t>
                        </m:r>
                        <m:r>
                          <a:rPr lang="en-US" b="0" i="1" smtClean="0">
                            <a:latin typeface="Cambria Math" panose="02040503050406030204" pitchFamily="18" charset="0"/>
                          </a:rPr>
                          <m:t>𝑢</m:t>
                        </m:r>
                      </m:e>
                    </m:d>
                  </m:oMath>
                </a14:m>
                <a:endParaRPr lang="en-US" i="1" dirty="0">
                  <a:latin typeface="Cambria Math" panose="02040503050406030204" pitchFamily="18" charset="0"/>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𝐸</m:t>
                        </m:r>
                        <m:r>
                          <a:rPr lang="en-US" i="1">
                            <a:latin typeface="Cambria Math" panose="02040503050406030204" pitchFamily="18" charset="0"/>
                          </a:rPr>
                          <m:t>,</m:t>
                        </m:r>
                        <m:r>
                          <a:rPr lang="en-US" b="0" i="1" smtClean="0">
                            <a:latin typeface="Cambria Math" panose="02040503050406030204" pitchFamily="18" charset="0"/>
                          </a:rPr>
                          <m:t>𝑢</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−1+.8</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𝐶</m:t>
                        </m:r>
                      </m:e>
                    </m:d>
                    <m:r>
                      <a:rPr lang="en-US" i="1">
                        <a:latin typeface="Cambria Math" panose="02040503050406030204" pitchFamily="18" charset="0"/>
                        <a:ea typeface="ＭＳ Ｐゴシック" pitchFamily="34" charset="-128"/>
                      </a:rPr>
                      <m:t>+.2</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oMath>
                </a14:m>
                <a:endParaRPr lang="en-US" i="1" dirty="0">
                  <a:latin typeface="Cambria Math" panose="02040503050406030204" pitchFamily="18" charset="0"/>
                  <a:ea typeface="ＭＳ Ｐゴシック" pitchFamily="34" charset="-128"/>
                </a:endParaRPr>
              </a:p>
              <a:p>
                <a:r>
                  <a:rPr lang="en-US" dirty="0">
                    <a:ea typeface="ＭＳ Ｐゴシック" pitchFamily="34" charset="-128"/>
                  </a:rPr>
                  <a:t>Analytic solution: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𝐶</m:t>
                        </m:r>
                      </m:e>
                    </m:d>
                    <m:r>
                      <a:rPr lang="en-US" b="0" i="1" smtClean="0">
                        <a:latin typeface="Cambria Math" panose="02040503050406030204" pitchFamily="18" charset="0"/>
                      </a:rPr>
                      <m:t>≈</m:t>
                    </m:r>
                    <m:r>
                      <a:rPr lang="en-US" i="1">
                        <a:latin typeface="Cambria Math" panose="02040503050406030204" pitchFamily="18" charset="0"/>
                      </a:rPr>
                      <m:t>6.5</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i="1">
                            <a:latin typeface="Cambria Math" panose="02040503050406030204" pitchFamily="18" charset="0"/>
                          </a:rPr>
                          <m:t>𝜋</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𝐵</m:t>
                        </m:r>
                      </m:e>
                    </m:d>
                    <m:r>
                      <a:rPr lang="en-US" i="1">
                        <a:latin typeface="Cambria Math" panose="02040503050406030204" pitchFamily="18" charset="0"/>
                      </a:rPr>
                      <m:t>≈</m:t>
                    </m:r>
                    <m:r>
                      <a:rPr lang="en-US" altLang="zh-CN" i="1">
                        <a:latin typeface="Cambria Math" panose="02040503050406030204" pitchFamily="18" charset="0"/>
                      </a:rPr>
                      <m:t>5</m:t>
                    </m:r>
                    <m:r>
                      <a:rPr lang="en-US" altLang="zh-CN" b="0" i="1" smtClean="0">
                        <a:latin typeface="Cambria Math" panose="02040503050406030204" pitchFamily="18" charset="0"/>
                      </a:rPr>
                      <m:t>.3</m:t>
                    </m:r>
                    <m:r>
                      <a:rPr lang="en-US" b="0" i="1" smtClean="0">
                        <a:latin typeface="Cambria Math" panose="02040503050406030204" pitchFamily="18" charset="0"/>
                      </a:rPr>
                      <m:t>,</m:t>
                    </m:r>
                  </m:oMath>
                </a14:m>
                <a:r>
                  <a:rPr lang="en-US" dirty="0">
                    <a:ea typeface="ＭＳ Ｐゴシック" pitchFamily="34" charset="-128"/>
                  </a:rPr>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𝐸</m:t>
                        </m:r>
                      </m:e>
                    </m:d>
                    <m:r>
                      <a:rPr lang="en-US" i="1">
                        <a:latin typeface="Cambria Math" panose="02040503050406030204" pitchFamily="18" charset="0"/>
                      </a:rPr>
                      <m:t>≈</m:t>
                    </m:r>
                    <m:r>
                      <a:rPr lang="en-US" b="0" i="1" smtClean="0">
                        <a:latin typeface="Cambria Math" panose="02040503050406030204" pitchFamily="18" charset="0"/>
                      </a:rPr>
                      <m:t>5.3</m:t>
                    </m:r>
                  </m:oMath>
                </a14:m>
                <a:endParaRPr lang="en-US" dirty="0">
                  <a:ea typeface="ＭＳ Ｐゴシック" pitchFamily="34" charset="-128"/>
                </a:endParaRPr>
              </a:p>
            </p:txBody>
          </p:sp>
        </mc:Choice>
        <mc:Fallback xmlns="">
          <p:sp>
            <p:nvSpPr>
              <p:cNvPr id="29" name="Content Placeholder 2">
                <a:extLst>
                  <a:ext uri="{FF2B5EF4-FFF2-40B4-BE49-F238E27FC236}">
                    <a16:creationId xmlns:a16="http://schemas.microsoft.com/office/drawing/2014/main" id="{DB8E6228-5688-4480-97E1-C354C40D1C22}"/>
                  </a:ext>
                </a:extLst>
              </p:cNvPr>
              <p:cNvSpPr>
                <a:spLocks noGrp="1" noRot="1" noChangeAspect="1" noMove="1" noResize="1" noEditPoints="1" noAdjustHandles="1" noChangeArrowheads="1" noChangeShapeType="1" noTextEdit="1"/>
              </p:cNvSpPr>
              <p:nvPr>
                <p:ph idx="1"/>
              </p:nvPr>
            </p:nvSpPr>
            <p:spPr>
              <a:xfrm>
                <a:off x="419100" y="2630938"/>
                <a:ext cx="8420100" cy="3300230"/>
              </a:xfrm>
              <a:blipFill>
                <a:blip r:embed="rId3"/>
                <a:stretch>
                  <a:fillRect l="-579" t="-14972"/>
                </a:stretch>
              </a:blipFill>
            </p:spPr>
            <p:txBody>
              <a:bodyPr/>
              <a:lstStyle/>
              <a:p>
                <a:r>
                  <a:rPr lang="en-SE">
                    <a:noFill/>
                  </a:rPr>
                  <a:t> </a:t>
                </a:r>
              </a:p>
            </p:txBody>
          </p:sp>
        </mc:Fallback>
      </mc:AlternateContent>
      <p:graphicFrame>
        <p:nvGraphicFramePr>
          <p:cNvPr id="13" name="Table 12">
            <a:extLst>
              <a:ext uri="{FF2B5EF4-FFF2-40B4-BE49-F238E27FC236}">
                <a16:creationId xmlns:a16="http://schemas.microsoft.com/office/drawing/2014/main" id="{192E11BD-864C-48CE-B35E-BA5123AA7C2F}"/>
              </a:ext>
            </a:extLst>
          </p:cNvPr>
          <p:cNvGraphicFramePr>
            <a:graphicFrameLocks noGrp="1"/>
          </p:cNvGraphicFramePr>
          <p:nvPr>
            <p:extLst>
              <p:ext uri="{D42A27DB-BD31-4B8C-83A1-F6EECF244321}">
                <p14:modId xmlns:p14="http://schemas.microsoft.com/office/powerpoint/2010/main" val="1263876771"/>
              </p:ext>
            </p:extLst>
          </p:nvPr>
        </p:nvGraphicFramePr>
        <p:xfrm>
          <a:off x="3907937" y="609600"/>
          <a:ext cx="2000250" cy="1907484"/>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635828">
                <a:tc>
                  <a:txBody>
                    <a:bodyPr/>
                    <a:lstStyle/>
                    <a:p>
                      <a:pPr algn="ct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bg2"/>
                          </a:solidFill>
                          <a:effectLst/>
                          <a:uLnTx/>
                          <a:uFillTx/>
                          <a:latin typeface="Calibri" pitchFamily="34" charset="0"/>
                          <a:ea typeface="+mn-ea"/>
                          <a:cs typeface="+mn-cs"/>
                        </a:rPr>
                        <a:t>A</a:t>
                      </a:r>
                      <a:endParaRPr lang="en-US" sz="21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63582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B</a:t>
                      </a: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C</a:t>
                      </a: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808080"/>
                          </a:solidFill>
                          <a:effectLst/>
                          <a:uLnTx/>
                          <a:uFillTx/>
                          <a:latin typeface="Calibri" pitchFamily="34" charset="0"/>
                          <a:ea typeface="+mn-ea"/>
                          <a:cs typeface="+mn-cs"/>
                        </a:rPr>
                        <a:t>D</a:t>
                      </a:r>
                      <a:endParaRPr kumimoji="0" lang="en-US" sz="2100" b="0" i="0" u="none" strike="noStrike" kern="1200" cap="none" spc="0" normalizeH="0" baseline="0" noProof="0" dirty="0">
                        <a:ln>
                          <a:noFill/>
                        </a:ln>
                        <a:solidFill>
                          <a:schemeClr val="tx1"/>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5828">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8080"/>
                          </a:solidFill>
                          <a:effectLst/>
                          <a:uLnTx/>
                          <a:uFillTx/>
                          <a:latin typeface="Calibri" pitchFamily="34" charset="0"/>
                          <a:ea typeface="+mn-ea"/>
                          <a:cs typeface="+mn-cs"/>
                        </a:rPr>
                        <a:t>E</a:t>
                      </a:r>
                      <a:endParaRPr kumimoji="0" lang="en-US" sz="2400" b="0" i="0" u="none" strike="noStrike" kern="1200" cap="none" spc="0" normalizeH="0" baseline="0" noProof="0" dirty="0">
                        <a:ln>
                          <a:noFill/>
                        </a:ln>
                        <a:solidFill>
                          <a:srgbClr val="808080"/>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14" name="Rectangle 13">
            <a:extLst>
              <a:ext uri="{FF2B5EF4-FFF2-40B4-BE49-F238E27FC236}">
                <a16:creationId xmlns:a16="http://schemas.microsoft.com/office/drawing/2014/main" id="{34D226AE-7A21-4F47-9797-D0FB85805CE3}"/>
              </a:ext>
            </a:extLst>
          </p:cNvPr>
          <p:cNvSpPr/>
          <p:nvPr/>
        </p:nvSpPr>
        <p:spPr>
          <a:xfrm>
            <a:off x="5349875" y="133276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15" name="Rectangle 14">
            <a:extLst>
              <a:ext uri="{FF2B5EF4-FFF2-40B4-BE49-F238E27FC236}">
                <a16:creationId xmlns:a16="http://schemas.microsoft.com/office/drawing/2014/main" id="{CC01A674-4FAC-4127-81FB-A4FF76DC0669}"/>
              </a:ext>
            </a:extLst>
          </p:cNvPr>
          <p:cNvSpPr/>
          <p:nvPr/>
        </p:nvSpPr>
        <p:spPr>
          <a:xfrm>
            <a:off x="4677263" y="70411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16" name="Isosceles Triangle 15">
            <a:extLst>
              <a:ext uri="{FF2B5EF4-FFF2-40B4-BE49-F238E27FC236}">
                <a16:creationId xmlns:a16="http://schemas.microsoft.com/office/drawing/2014/main" id="{3CC535DD-7F98-41CA-B24A-C760A5D582A3}"/>
              </a:ext>
            </a:extLst>
          </p:cNvPr>
          <p:cNvSpPr/>
          <p:nvPr/>
        </p:nvSpPr>
        <p:spPr>
          <a:xfrm rot="5400000">
            <a:off x="4420923" y="1491862"/>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17" name="Isosceles Triangle 16">
            <a:extLst>
              <a:ext uri="{FF2B5EF4-FFF2-40B4-BE49-F238E27FC236}">
                <a16:creationId xmlns:a16="http://schemas.microsoft.com/office/drawing/2014/main" id="{9CBAB83F-C820-4E6B-8F82-8B0EA74FEAA1}"/>
              </a:ext>
            </a:extLst>
          </p:cNvPr>
          <p:cNvSpPr/>
          <p:nvPr/>
        </p:nvSpPr>
        <p:spPr>
          <a:xfrm rot="5400000">
            <a:off x="5062761" y="1491863"/>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18" name="Isosceles Triangle 17">
            <a:extLst>
              <a:ext uri="{FF2B5EF4-FFF2-40B4-BE49-F238E27FC236}">
                <a16:creationId xmlns:a16="http://schemas.microsoft.com/office/drawing/2014/main" id="{DFA783DB-23DF-40A9-85E1-119355004126}"/>
              </a:ext>
            </a:extLst>
          </p:cNvPr>
          <p:cNvSpPr/>
          <p:nvPr/>
        </p:nvSpPr>
        <p:spPr>
          <a:xfrm>
            <a:off x="4828931" y="1890549"/>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5A4CF55-9AA6-402B-B4E3-FFF3DF1B58EB}"/>
                  </a:ext>
                </a:extLst>
              </p:cNvPr>
              <p:cNvSpPr txBox="1"/>
              <p:nvPr/>
            </p:nvSpPr>
            <p:spPr>
              <a:xfrm>
                <a:off x="5334000" y="1539118"/>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19" name="TextBox 18">
                <a:extLst>
                  <a:ext uri="{FF2B5EF4-FFF2-40B4-BE49-F238E27FC236}">
                    <a16:creationId xmlns:a16="http://schemas.microsoft.com/office/drawing/2014/main" id="{85A4CF55-9AA6-402B-B4E3-FFF3DF1B58EB}"/>
                  </a:ext>
                </a:extLst>
              </p:cNvPr>
              <p:cNvSpPr txBox="1">
                <a:spLocks noRot="1" noChangeAspect="1" noMove="1" noResize="1" noEditPoints="1" noAdjustHandles="1" noChangeArrowheads="1" noChangeShapeType="1" noTextEdit="1"/>
              </p:cNvSpPr>
              <p:nvPr/>
            </p:nvSpPr>
            <p:spPr>
              <a:xfrm>
                <a:off x="5334000" y="1539118"/>
                <a:ext cx="685800" cy="307777"/>
              </a:xfrm>
              <a:prstGeom prst="rect">
                <a:avLst/>
              </a:prstGeom>
              <a:blipFill>
                <a:blip r:embed="rId4"/>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06B9746-F4C7-4A7D-8738-A89267BC183A}"/>
                  </a:ext>
                </a:extLst>
              </p:cNvPr>
              <p:cNvSpPr txBox="1"/>
              <p:nvPr/>
            </p:nvSpPr>
            <p:spPr>
              <a:xfrm>
                <a:off x="4648200" y="926832"/>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22" name="TextBox 21">
                <a:extLst>
                  <a:ext uri="{FF2B5EF4-FFF2-40B4-BE49-F238E27FC236}">
                    <a16:creationId xmlns:a16="http://schemas.microsoft.com/office/drawing/2014/main" id="{406B9746-F4C7-4A7D-8738-A89267BC183A}"/>
                  </a:ext>
                </a:extLst>
              </p:cNvPr>
              <p:cNvSpPr txBox="1">
                <a:spLocks noRot="1" noChangeAspect="1" noMove="1" noResize="1" noEditPoints="1" noAdjustHandles="1" noChangeArrowheads="1" noChangeShapeType="1" noTextEdit="1"/>
              </p:cNvSpPr>
              <p:nvPr/>
            </p:nvSpPr>
            <p:spPr>
              <a:xfrm>
                <a:off x="4648200" y="926832"/>
                <a:ext cx="685800" cy="307777"/>
              </a:xfrm>
              <a:prstGeom prst="rect">
                <a:avLst/>
              </a:prstGeom>
              <a:blipFill>
                <a:blip r:embed="rId5"/>
                <a:stretch>
                  <a:fillRect/>
                </a:stretch>
              </a:blipFill>
            </p:spPr>
            <p:txBody>
              <a:bodyPr/>
              <a:lstStyle/>
              <a:p>
                <a:r>
                  <a:rPr lang="en-SE">
                    <a:noFill/>
                  </a:rPr>
                  <a:t> </a:t>
                </a:r>
              </a:p>
            </p:txBody>
          </p:sp>
        </mc:Fallback>
      </mc:AlternateContent>
      <p:pic>
        <p:nvPicPr>
          <p:cNvPr id="12" name="Picture 11">
            <a:extLst>
              <a:ext uri="{FF2B5EF4-FFF2-40B4-BE49-F238E27FC236}">
                <a16:creationId xmlns:a16="http://schemas.microsoft.com/office/drawing/2014/main" id="{0F7B86D8-0BDE-4A49-B2EE-1C390111D48A}"/>
              </a:ext>
            </a:extLst>
          </p:cNvPr>
          <p:cNvPicPr>
            <a:picLocks noChangeAspect="1"/>
          </p:cNvPicPr>
          <p:nvPr/>
        </p:nvPicPr>
        <p:blipFill>
          <a:blip r:embed="rId6"/>
          <a:stretch>
            <a:fillRect/>
          </a:stretch>
        </p:blipFill>
        <p:spPr>
          <a:xfrm>
            <a:off x="6689982" y="590303"/>
            <a:ext cx="2317470" cy="1967663"/>
          </a:xfrm>
          <a:prstGeom prst="rect">
            <a:avLst/>
          </a:prstGeom>
        </p:spPr>
      </p:pic>
      <p:sp>
        <p:nvSpPr>
          <p:cNvPr id="20" name="TextBox 19">
            <a:extLst>
              <a:ext uri="{FF2B5EF4-FFF2-40B4-BE49-F238E27FC236}">
                <a16:creationId xmlns:a16="http://schemas.microsoft.com/office/drawing/2014/main" id="{F70AC528-B2DB-4497-9C17-1710272DB05D}"/>
              </a:ext>
            </a:extLst>
          </p:cNvPr>
          <p:cNvSpPr txBox="1"/>
          <p:nvPr/>
        </p:nvSpPr>
        <p:spPr>
          <a:xfrm>
            <a:off x="7848600" y="853541"/>
            <a:ext cx="617477" cy="307777"/>
          </a:xfrm>
          <a:prstGeom prst="rect">
            <a:avLst/>
          </a:prstGeom>
          <a:noFill/>
        </p:spPr>
        <p:txBody>
          <a:bodyPr wrap="none" rtlCol="0">
            <a:spAutoFit/>
          </a:bodyPr>
          <a:lstStyle/>
          <a:p>
            <a:r>
              <a:rPr lang="en-US" sz="1400" dirty="0"/>
              <a:t>BF=1</a:t>
            </a:r>
            <a:endParaRPr lang="en-SE" sz="1400" dirty="0"/>
          </a:p>
        </p:txBody>
      </p:sp>
      <p:sp>
        <p:nvSpPr>
          <p:cNvPr id="21" name="TextBox 20">
            <a:extLst>
              <a:ext uri="{FF2B5EF4-FFF2-40B4-BE49-F238E27FC236}">
                <a16:creationId xmlns:a16="http://schemas.microsoft.com/office/drawing/2014/main" id="{24072EF1-7F2E-4F36-BB33-805C9345C86A}"/>
              </a:ext>
            </a:extLst>
          </p:cNvPr>
          <p:cNvSpPr txBox="1"/>
          <p:nvPr/>
        </p:nvSpPr>
        <p:spPr>
          <a:xfrm>
            <a:off x="8087593" y="1340047"/>
            <a:ext cx="617477" cy="307777"/>
          </a:xfrm>
          <a:prstGeom prst="rect">
            <a:avLst/>
          </a:prstGeom>
          <a:noFill/>
        </p:spPr>
        <p:txBody>
          <a:bodyPr wrap="none" rtlCol="0">
            <a:spAutoFit/>
          </a:bodyPr>
          <a:lstStyle/>
          <a:p>
            <a:r>
              <a:rPr lang="en-US" sz="1400" dirty="0"/>
              <a:t>BF=3</a:t>
            </a:r>
            <a:endParaRPr lang="en-SE" sz="1400" dirty="0"/>
          </a:p>
        </p:txBody>
      </p:sp>
      <p:sp>
        <p:nvSpPr>
          <p:cNvPr id="23" name="Slide Number Placeholder 3">
            <a:extLst>
              <a:ext uri="{FF2B5EF4-FFF2-40B4-BE49-F238E27FC236}">
                <a16:creationId xmlns:a16="http://schemas.microsoft.com/office/drawing/2014/main" id="{CF59F2CD-53A5-443C-B07F-C0E819FFAD17}"/>
              </a:ext>
            </a:extLst>
          </p:cNvPr>
          <p:cNvSpPr>
            <a:spLocks noGrp="1"/>
          </p:cNvSpPr>
          <p:nvPr>
            <p:ph type="sldNum" sz="quarter" idx="12"/>
          </p:nvPr>
        </p:nvSpPr>
        <p:spPr>
          <a:xfrm>
            <a:off x="6934200" y="6530035"/>
            <a:ext cx="2133600" cy="244475"/>
          </a:xfrm>
        </p:spPr>
        <p:txBody>
          <a:bodyPr/>
          <a:lstStyle/>
          <a:p>
            <a:pPr>
              <a:defRPr/>
            </a:pPr>
            <a:fld id="{F57F456A-00AF-44E6-8D70-638C0D0130FF}" type="slidenum">
              <a:rPr lang="en-US" altLang="zh-CN" smtClean="0"/>
              <a:pPr>
                <a:defRPr/>
              </a:pPr>
              <a:t>50</a:t>
            </a:fld>
            <a:endParaRPr lang="en-US" altLang="zh-CN" dirty="0"/>
          </a:p>
        </p:txBody>
      </p:sp>
      <p:sp>
        <p:nvSpPr>
          <p:cNvPr id="27" name="TextBox 26">
            <a:extLst>
              <a:ext uri="{FF2B5EF4-FFF2-40B4-BE49-F238E27FC236}">
                <a16:creationId xmlns:a16="http://schemas.microsoft.com/office/drawing/2014/main" id="{1443D09B-85D0-4C26-8379-87A53068D92C}"/>
              </a:ext>
            </a:extLst>
          </p:cNvPr>
          <p:cNvSpPr txBox="1"/>
          <p:nvPr/>
        </p:nvSpPr>
        <p:spPr>
          <a:xfrm>
            <a:off x="3993662" y="1603776"/>
            <a:ext cx="470000" cy="338554"/>
          </a:xfrm>
          <a:prstGeom prst="rect">
            <a:avLst/>
          </a:prstGeom>
          <a:noFill/>
        </p:spPr>
        <p:txBody>
          <a:bodyPr wrap="none" rtlCol="0">
            <a:spAutoFit/>
          </a:bodyPr>
          <a:lstStyle/>
          <a:p>
            <a:r>
              <a:rPr lang="en-US" sz="1600" dirty="0"/>
              <a:t>5.3</a:t>
            </a:r>
            <a:endParaRPr lang="en-SE" sz="1600" dirty="0"/>
          </a:p>
        </p:txBody>
      </p:sp>
      <p:sp>
        <p:nvSpPr>
          <p:cNvPr id="28" name="TextBox 27">
            <a:extLst>
              <a:ext uri="{FF2B5EF4-FFF2-40B4-BE49-F238E27FC236}">
                <a16:creationId xmlns:a16="http://schemas.microsoft.com/office/drawing/2014/main" id="{8CD5A108-B45F-4548-828F-CFC0E0F36691}"/>
              </a:ext>
            </a:extLst>
          </p:cNvPr>
          <p:cNvSpPr txBox="1"/>
          <p:nvPr/>
        </p:nvSpPr>
        <p:spPr>
          <a:xfrm>
            <a:off x="4678486" y="2235457"/>
            <a:ext cx="470000" cy="338554"/>
          </a:xfrm>
          <a:prstGeom prst="rect">
            <a:avLst/>
          </a:prstGeom>
          <a:noFill/>
        </p:spPr>
        <p:txBody>
          <a:bodyPr wrap="none" rtlCol="0">
            <a:spAutoFit/>
          </a:bodyPr>
          <a:lstStyle/>
          <a:p>
            <a:r>
              <a:rPr lang="en-US" sz="1600" dirty="0"/>
              <a:t>5.3</a:t>
            </a:r>
            <a:endParaRPr lang="en-SE" sz="1600" dirty="0"/>
          </a:p>
        </p:txBody>
      </p:sp>
      <p:sp>
        <p:nvSpPr>
          <p:cNvPr id="30" name="TextBox 29">
            <a:extLst>
              <a:ext uri="{FF2B5EF4-FFF2-40B4-BE49-F238E27FC236}">
                <a16:creationId xmlns:a16="http://schemas.microsoft.com/office/drawing/2014/main" id="{C9DC829A-78F9-48CA-99DB-4F397C08BBB6}"/>
              </a:ext>
            </a:extLst>
          </p:cNvPr>
          <p:cNvSpPr txBox="1"/>
          <p:nvPr/>
        </p:nvSpPr>
        <p:spPr>
          <a:xfrm>
            <a:off x="4679462" y="1603776"/>
            <a:ext cx="470000" cy="338554"/>
          </a:xfrm>
          <a:prstGeom prst="rect">
            <a:avLst/>
          </a:prstGeom>
          <a:noFill/>
        </p:spPr>
        <p:txBody>
          <a:bodyPr wrap="none" rtlCol="0">
            <a:spAutoFit/>
          </a:bodyPr>
          <a:lstStyle/>
          <a:p>
            <a:r>
              <a:rPr lang="en-US" sz="1600" dirty="0"/>
              <a:t>6.5</a:t>
            </a:r>
            <a:endParaRPr lang="en-SE" sz="1600" dirty="0"/>
          </a:p>
        </p:txBody>
      </p:sp>
      <p:graphicFrame>
        <p:nvGraphicFramePr>
          <p:cNvPr id="24" name="Table 23">
            <a:extLst>
              <a:ext uri="{FF2B5EF4-FFF2-40B4-BE49-F238E27FC236}">
                <a16:creationId xmlns:a16="http://schemas.microsoft.com/office/drawing/2014/main" id="{F767D7CD-E5F9-4847-A1D0-F9D00005566A}"/>
              </a:ext>
            </a:extLst>
          </p:cNvPr>
          <p:cNvGraphicFramePr>
            <a:graphicFrameLocks noGrp="1"/>
          </p:cNvGraphicFramePr>
          <p:nvPr>
            <p:extLst>
              <p:ext uri="{D42A27DB-BD31-4B8C-83A1-F6EECF244321}">
                <p14:modId xmlns:p14="http://schemas.microsoft.com/office/powerpoint/2010/main" val="583437861"/>
              </p:ext>
            </p:extLst>
          </p:nvPr>
        </p:nvGraphicFramePr>
        <p:xfrm>
          <a:off x="637813" y="592361"/>
          <a:ext cx="2000250" cy="1907484"/>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635828">
                <a:tc>
                  <a:txBody>
                    <a:bodyPr/>
                    <a:lstStyle/>
                    <a:p>
                      <a:pPr algn="ct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bg2"/>
                          </a:solidFill>
                          <a:effectLst/>
                          <a:uLnTx/>
                          <a:uFillTx/>
                          <a:latin typeface="Calibri" pitchFamily="34" charset="0"/>
                          <a:ea typeface="+mn-ea"/>
                          <a:cs typeface="+mn-cs"/>
                        </a:rPr>
                        <a:t>A</a:t>
                      </a:r>
                      <a:endParaRPr lang="en-US" sz="21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63582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B</a:t>
                      </a: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C</a:t>
                      </a: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808080"/>
                          </a:solidFill>
                          <a:effectLst/>
                          <a:uLnTx/>
                          <a:uFillTx/>
                          <a:latin typeface="Calibri" pitchFamily="34" charset="0"/>
                          <a:ea typeface="+mn-ea"/>
                          <a:cs typeface="+mn-cs"/>
                        </a:rPr>
                        <a:t>D</a:t>
                      </a:r>
                      <a:endParaRPr kumimoji="0" lang="en-US" sz="2100" b="0" i="0" u="none" strike="noStrike" kern="1200" cap="none" spc="0" normalizeH="0" baseline="0" noProof="0" dirty="0">
                        <a:ln>
                          <a:noFill/>
                        </a:ln>
                        <a:solidFill>
                          <a:schemeClr val="tx1"/>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5828">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8080"/>
                          </a:solidFill>
                          <a:effectLst/>
                          <a:uLnTx/>
                          <a:uFillTx/>
                          <a:latin typeface="Calibri" pitchFamily="34" charset="0"/>
                          <a:ea typeface="+mn-ea"/>
                          <a:cs typeface="+mn-cs"/>
                        </a:rPr>
                        <a:t>E</a:t>
                      </a:r>
                      <a:endParaRPr kumimoji="0" lang="en-US" sz="2400" b="0" i="0" u="none" strike="noStrike" kern="1200" cap="none" spc="0" normalizeH="0" baseline="0" noProof="0" dirty="0">
                        <a:ln>
                          <a:noFill/>
                        </a:ln>
                        <a:solidFill>
                          <a:srgbClr val="808080"/>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25" name="Rectangle 24">
            <a:extLst>
              <a:ext uri="{FF2B5EF4-FFF2-40B4-BE49-F238E27FC236}">
                <a16:creationId xmlns:a16="http://schemas.microsoft.com/office/drawing/2014/main" id="{306ADDB5-4681-4E78-9424-568B37ED5DE5}"/>
              </a:ext>
            </a:extLst>
          </p:cNvPr>
          <p:cNvSpPr/>
          <p:nvPr/>
        </p:nvSpPr>
        <p:spPr>
          <a:xfrm>
            <a:off x="2079751" y="1315529"/>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26" name="Rectangle 25">
            <a:extLst>
              <a:ext uri="{FF2B5EF4-FFF2-40B4-BE49-F238E27FC236}">
                <a16:creationId xmlns:a16="http://schemas.microsoft.com/office/drawing/2014/main" id="{C7537E62-96EC-47CB-8A4A-761724176281}"/>
              </a:ext>
            </a:extLst>
          </p:cNvPr>
          <p:cNvSpPr/>
          <p:nvPr/>
        </p:nvSpPr>
        <p:spPr>
          <a:xfrm>
            <a:off x="1407139" y="686879"/>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31" name="Isosceles Triangle 30">
            <a:extLst>
              <a:ext uri="{FF2B5EF4-FFF2-40B4-BE49-F238E27FC236}">
                <a16:creationId xmlns:a16="http://schemas.microsoft.com/office/drawing/2014/main" id="{67B99E0C-F2D1-499D-BFE6-ABBBC9C60E28}"/>
              </a:ext>
            </a:extLst>
          </p:cNvPr>
          <p:cNvSpPr/>
          <p:nvPr/>
        </p:nvSpPr>
        <p:spPr>
          <a:xfrm rot="5400000">
            <a:off x="1150799" y="1474623"/>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32" name="Isosceles Triangle 31">
            <a:extLst>
              <a:ext uri="{FF2B5EF4-FFF2-40B4-BE49-F238E27FC236}">
                <a16:creationId xmlns:a16="http://schemas.microsoft.com/office/drawing/2014/main" id="{83A34F07-2E1F-4898-BE5B-06DA539A4A6F}"/>
              </a:ext>
            </a:extLst>
          </p:cNvPr>
          <p:cNvSpPr/>
          <p:nvPr/>
        </p:nvSpPr>
        <p:spPr>
          <a:xfrm rot="5400000">
            <a:off x="1792637" y="1474624"/>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33" name="Isosceles Triangle 32">
            <a:extLst>
              <a:ext uri="{FF2B5EF4-FFF2-40B4-BE49-F238E27FC236}">
                <a16:creationId xmlns:a16="http://schemas.microsoft.com/office/drawing/2014/main" id="{55550F28-1A3F-4214-914D-F1068CA06F52}"/>
              </a:ext>
            </a:extLst>
          </p:cNvPr>
          <p:cNvSpPr/>
          <p:nvPr/>
        </p:nvSpPr>
        <p:spPr>
          <a:xfrm>
            <a:off x="1558807" y="1873310"/>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F82799E7-2128-4D93-A2F5-28F56E0EED9F}"/>
                  </a:ext>
                </a:extLst>
              </p:cNvPr>
              <p:cNvSpPr txBox="1"/>
              <p:nvPr/>
            </p:nvSpPr>
            <p:spPr>
              <a:xfrm>
                <a:off x="2063876" y="1521879"/>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34" name="TextBox 33">
                <a:extLst>
                  <a:ext uri="{FF2B5EF4-FFF2-40B4-BE49-F238E27FC236}">
                    <a16:creationId xmlns:a16="http://schemas.microsoft.com/office/drawing/2014/main" id="{F82799E7-2128-4D93-A2F5-28F56E0EED9F}"/>
                  </a:ext>
                </a:extLst>
              </p:cNvPr>
              <p:cNvSpPr txBox="1">
                <a:spLocks noRot="1" noChangeAspect="1" noMove="1" noResize="1" noEditPoints="1" noAdjustHandles="1" noChangeArrowheads="1" noChangeShapeType="1" noTextEdit="1"/>
              </p:cNvSpPr>
              <p:nvPr/>
            </p:nvSpPr>
            <p:spPr>
              <a:xfrm>
                <a:off x="2063876" y="1521879"/>
                <a:ext cx="685800" cy="307777"/>
              </a:xfrm>
              <a:prstGeom prst="rect">
                <a:avLst/>
              </a:prstGeom>
              <a:blipFill>
                <a:blip r:embed="rId7"/>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28EF26AB-977A-4647-8FB6-4A7DFD9F57CF}"/>
                  </a:ext>
                </a:extLst>
              </p:cNvPr>
              <p:cNvSpPr txBox="1"/>
              <p:nvPr/>
            </p:nvSpPr>
            <p:spPr>
              <a:xfrm>
                <a:off x="1378076" y="909593"/>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35" name="TextBox 34">
                <a:extLst>
                  <a:ext uri="{FF2B5EF4-FFF2-40B4-BE49-F238E27FC236}">
                    <a16:creationId xmlns:a16="http://schemas.microsoft.com/office/drawing/2014/main" id="{28EF26AB-977A-4647-8FB6-4A7DFD9F57CF}"/>
                  </a:ext>
                </a:extLst>
              </p:cNvPr>
              <p:cNvSpPr txBox="1">
                <a:spLocks noRot="1" noChangeAspect="1" noMove="1" noResize="1" noEditPoints="1" noAdjustHandles="1" noChangeArrowheads="1" noChangeShapeType="1" noTextEdit="1"/>
              </p:cNvSpPr>
              <p:nvPr/>
            </p:nvSpPr>
            <p:spPr>
              <a:xfrm>
                <a:off x="1378076" y="909593"/>
                <a:ext cx="685800" cy="307777"/>
              </a:xfrm>
              <a:prstGeom prst="rect">
                <a:avLst/>
              </a:prstGeom>
              <a:blipFill>
                <a:blip r:embed="rId8"/>
                <a:stretch>
                  <a:fillRect/>
                </a:stretch>
              </a:blipFill>
            </p:spPr>
            <p:txBody>
              <a:bodyPr/>
              <a:lstStyle/>
              <a:p>
                <a:r>
                  <a:rPr lang="en-SE">
                    <a:noFill/>
                  </a:rPr>
                  <a:t> </a:t>
                </a:r>
              </a:p>
            </p:txBody>
          </p:sp>
        </mc:Fallback>
      </mc:AlternateContent>
      <p:sp>
        <p:nvSpPr>
          <p:cNvPr id="36" name="TextBox 35">
            <a:extLst>
              <a:ext uri="{FF2B5EF4-FFF2-40B4-BE49-F238E27FC236}">
                <a16:creationId xmlns:a16="http://schemas.microsoft.com/office/drawing/2014/main" id="{1DF10DC2-3B10-453D-B80E-D063BDA579A0}"/>
              </a:ext>
            </a:extLst>
          </p:cNvPr>
          <p:cNvSpPr txBox="1"/>
          <p:nvPr/>
        </p:nvSpPr>
        <p:spPr>
          <a:xfrm>
            <a:off x="686414" y="1588043"/>
            <a:ext cx="481222" cy="338554"/>
          </a:xfrm>
          <a:prstGeom prst="rect">
            <a:avLst/>
          </a:prstGeom>
          <a:noFill/>
        </p:spPr>
        <p:txBody>
          <a:bodyPr wrap="none" rtlCol="0">
            <a:spAutoFit/>
          </a:bodyPr>
          <a:lstStyle/>
          <a:p>
            <a:r>
              <a:rPr lang="en-US" sz="1600" dirty="0">
                <a:solidFill>
                  <a:schemeClr val="bg1">
                    <a:lumMod val="75000"/>
                  </a:schemeClr>
                </a:solidFill>
              </a:rPr>
              <a:t>-10</a:t>
            </a:r>
            <a:endParaRPr lang="en-SE" sz="1600" dirty="0">
              <a:solidFill>
                <a:schemeClr val="bg1">
                  <a:lumMod val="75000"/>
                </a:schemeClr>
              </a:solidFill>
            </a:endParaRPr>
          </a:p>
        </p:txBody>
      </p:sp>
      <p:sp>
        <p:nvSpPr>
          <p:cNvPr id="37" name="TextBox 36">
            <a:extLst>
              <a:ext uri="{FF2B5EF4-FFF2-40B4-BE49-F238E27FC236}">
                <a16:creationId xmlns:a16="http://schemas.microsoft.com/office/drawing/2014/main" id="{8FCCF15A-8147-47F6-ACD7-45D62319DA56}"/>
              </a:ext>
            </a:extLst>
          </p:cNvPr>
          <p:cNvSpPr txBox="1"/>
          <p:nvPr/>
        </p:nvSpPr>
        <p:spPr>
          <a:xfrm>
            <a:off x="1383117" y="2225005"/>
            <a:ext cx="481222" cy="338554"/>
          </a:xfrm>
          <a:prstGeom prst="rect">
            <a:avLst/>
          </a:prstGeom>
          <a:noFill/>
        </p:spPr>
        <p:txBody>
          <a:bodyPr wrap="none" rtlCol="0">
            <a:spAutoFit/>
          </a:bodyPr>
          <a:lstStyle/>
          <a:p>
            <a:r>
              <a:rPr lang="en-US" sz="1600" dirty="0">
                <a:solidFill>
                  <a:schemeClr val="bg1">
                    <a:lumMod val="75000"/>
                  </a:schemeClr>
                </a:solidFill>
              </a:rPr>
              <a:t>-10</a:t>
            </a:r>
            <a:endParaRPr lang="en-SE" sz="1600" dirty="0">
              <a:solidFill>
                <a:schemeClr val="bg1">
                  <a:lumMod val="75000"/>
                </a:schemeClr>
              </a:solidFill>
            </a:endParaRPr>
          </a:p>
        </p:txBody>
      </p:sp>
      <p:sp>
        <p:nvSpPr>
          <p:cNvPr id="38" name="TextBox 37">
            <a:extLst>
              <a:ext uri="{FF2B5EF4-FFF2-40B4-BE49-F238E27FC236}">
                <a16:creationId xmlns:a16="http://schemas.microsoft.com/office/drawing/2014/main" id="{C01BF6F3-D32A-4284-B0C6-9932633A9BA3}"/>
              </a:ext>
            </a:extLst>
          </p:cNvPr>
          <p:cNvSpPr txBox="1"/>
          <p:nvPr/>
        </p:nvSpPr>
        <p:spPr>
          <a:xfrm>
            <a:off x="1421638" y="1591074"/>
            <a:ext cx="367408" cy="338554"/>
          </a:xfrm>
          <a:prstGeom prst="rect">
            <a:avLst/>
          </a:prstGeom>
          <a:noFill/>
        </p:spPr>
        <p:txBody>
          <a:bodyPr wrap="none" rtlCol="0">
            <a:spAutoFit/>
          </a:bodyPr>
          <a:lstStyle/>
          <a:p>
            <a:r>
              <a:rPr lang="en-US" sz="1600" dirty="0">
                <a:solidFill>
                  <a:schemeClr val="bg1">
                    <a:lumMod val="75000"/>
                  </a:schemeClr>
                </a:solidFill>
              </a:rPr>
              <a:t>-6</a:t>
            </a:r>
            <a:endParaRPr lang="en-SE" sz="1600" dirty="0">
              <a:solidFill>
                <a:schemeClr val="bg1">
                  <a:lumMod val="75000"/>
                </a:schemeClr>
              </a:solidFill>
            </a:endParaRPr>
          </a:p>
        </p:txBody>
      </p:sp>
      <p:sp>
        <p:nvSpPr>
          <p:cNvPr id="39" name="Arrow: Right 38">
            <a:extLst>
              <a:ext uri="{FF2B5EF4-FFF2-40B4-BE49-F238E27FC236}">
                <a16:creationId xmlns:a16="http://schemas.microsoft.com/office/drawing/2014/main" id="{1A4711BC-44A4-4D1B-82F0-EBD5265D63C5}"/>
              </a:ext>
            </a:extLst>
          </p:cNvPr>
          <p:cNvSpPr/>
          <p:nvPr/>
        </p:nvSpPr>
        <p:spPr bwMode="auto">
          <a:xfrm>
            <a:off x="2845920" y="1319051"/>
            <a:ext cx="978408" cy="484632"/>
          </a:xfrm>
          <a:prstGeom prst="rightArrow">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dirty="0">
              <a:ln>
                <a:noFill/>
              </a:ln>
              <a:solidFill>
                <a:schemeClr val="tx1"/>
              </a:solidFill>
              <a:effectLst/>
              <a:latin typeface="Arial" charset="0"/>
            </a:endParaRPr>
          </a:p>
        </p:txBody>
      </p:sp>
      <p:sp>
        <p:nvSpPr>
          <p:cNvPr id="40" name="Rectangle 39">
            <a:extLst>
              <a:ext uri="{FF2B5EF4-FFF2-40B4-BE49-F238E27FC236}">
                <a16:creationId xmlns:a16="http://schemas.microsoft.com/office/drawing/2014/main" id="{EA13D83F-3599-4F2A-A8EC-2F9A8A121DB4}"/>
              </a:ext>
            </a:extLst>
          </p:cNvPr>
          <p:cNvSpPr/>
          <p:nvPr/>
        </p:nvSpPr>
        <p:spPr>
          <a:xfrm>
            <a:off x="2787045" y="807431"/>
            <a:ext cx="800219" cy="646331"/>
          </a:xfrm>
          <a:prstGeom prst="rect">
            <a:avLst/>
          </a:prstGeom>
        </p:spPr>
        <p:txBody>
          <a:bodyPr wrap="none">
            <a:spAutoFit/>
          </a:bodyPr>
          <a:lstStyle/>
          <a:p>
            <a:r>
              <a:rPr lang="en-US" dirty="0"/>
              <a:t>Policy</a:t>
            </a:r>
          </a:p>
          <a:p>
            <a:r>
              <a:rPr lang="en-US" dirty="0"/>
              <a:t>Eval</a:t>
            </a:r>
            <a:endParaRPr lang="en-SE" dirty="0"/>
          </a:p>
        </p:txBody>
      </p:sp>
      <mc:AlternateContent xmlns:mc="http://schemas.openxmlformats.org/markup-compatibility/2006" xmlns:a14="http://schemas.microsoft.com/office/drawing/2010/main">
        <mc:Choice Requires="a14">
          <p:graphicFrame>
            <p:nvGraphicFramePr>
              <p:cNvPr id="41" name="Table 40">
                <a:extLst>
                  <a:ext uri="{FF2B5EF4-FFF2-40B4-BE49-F238E27FC236}">
                    <a16:creationId xmlns:a16="http://schemas.microsoft.com/office/drawing/2014/main" id="{43B17CA5-EDE1-47E5-BFE8-789572B59151}"/>
                  </a:ext>
                </a:extLst>
              </p:cNvPr>
              <p:cNvGraphicFramePr>
                <a:graphicFrameLocks noGrp="1"/>
              </p:cNvGraphicFramePr>
              <p:nvPr>
                <p:extLst>
                  <p:ext uri="{D42A27DB-BD31-4B8C-83A1-F6EECF244321}">
                    <p14:modId xmlns:p14="http://schemas.microsoft.com/office/powerpoint/2010/main" val="2104910639"/>
                  </p:ext>
                </p:extLst>
              </p:nvPr>
            </p:nvGraphicFramePr>
            <p:xfrm>
              <a:off x="6553200" y="5410200"/>
              <a:ext cx="2505482" cy="1097280"/>
            </p:xfrm>
            <a:graphic>
              <a:graphicData uri="http://schemas.openxmlformats.org/drawingml/2006/table">
                <a:tbl>
                  <a:tblPr firstRow="1" firstCol="1" bandRow="1">
                    <a:tableStyleId>{5C22544A-7EE6-4342-B048-85BDC9FD1C3A}</a:tableStyleId>
                  </a:tblPr>
                  <a:tblGrid>
                    <a:gridCol w="567204">
                      <a:extLst>
                        <a:ext uri="{9D8B030D-6E8A-4147-A177-3AD203B41FA5}">
                          <a16:colId xmlns:a16="http://schemas.microsoft.com/office/drawing/2014/main" val="248747933"/>
                        </a:ext>
                      </a:extLst>
                    </a:gridCol>
                    <a:gridCol w="736846">
                      <a:extLst>
                        <a:ext uri="{9D8B030D-6E8A-4147-A177-3AD203B41FA5}">
                          <a16:colId xmlns:a16="http://schemas.microsoft.com/office/drawing/2014/main" val="2368639568"/>
                        </a:ext>
                      </a:extLst>
                    </a:gridCol>
                    <a:gridCol w="564491">
                      <a:extLst>
                        <a:ext uri="{9D8B030D-6E8A-4147-A177-3AD203B41FA5}">
                          <a16:colId xmlns:a16="http://schemas.microsoft.com/office/drawing/2014/main" val="2363104961"/>
                        </a:ext>
                      </a:extLst>
                    </a:gridCol>
                    <a:gridCol w="636941">
                      <a:extLst>
                        <a:ext uri="{9D8B030D-6E8A-4147-A177-3AD203B41FA5}">
                          <a16:colId xmlns:a16="http://schemas.microsoft.com/office/drawing/2014/main" val="1967822093"/>
                        </a:ext>
                      </a:extLst>
                    </a:gridCol>
                  </a:tblGrid>
                  <a:tr h="0">
                    <a:tc>
                      <a:txBody>
                        <a:bodyPr/>
                        <a:lstStyle/>
                        <a:p>
                          <a:pPr>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effectLst/>
                                        <a:latin typeface="Cambria Math" panose="02040503050406030204" pitchFamily="18" charset="0"/>
                                      </a:rPr>
                                    </m:ctrlPr>
                                  </m:sSubPr>
                                  <m:e>
                                    <m:r>
                                      <a:rPr lang="en-US" sz="1600" b="0" smtClean="0">
                                        <a:solidFill>
                                          <a:schemeClr val="tx1"/>
                                        </a:solidFill>
                                        <a:effectLst/>
                                        <a:latin typeface="Cambria Math" panose="02040503050406030204" pitchFamily="18" charset="0"/>
                                      </a:rPr>
                                      <m:t>𝑉</m:t>
                                    </m:r>
                                  </m:e>
                                  <m:sub>
                                    <m:r>
                                      <a:rPr lang="en-US" sz="1600" b="0" smtClean="0">
                                        <a:solidFill>
                                          <a:schemeClr val="tx1"/>
                                        </a:solidFill>
                                        <a:effectLst/>
                                        <a:latin typeface="Cambria Math" panose="02040503050406030204" pitchFamily="18" charset="0"/>
                                      </a:rPr>
                                      <m:t>𝜋</m:t>
                                    </m:r>
                                  </m:sub>
                                </m:sSub>
                                <m:d>
                                  <m:dPr>
                                    <m:ctrlPr>
                                      <a:rPr lang="en-SE" sz="1600" b="0" i="1">
                                        <a:solidFill>
                                          <a:schemeClr val="tx1"/>
                                        </a:solidFill>
                                        <a:effectLst/>
                                        <a:latin typeface="Cambria Math" panose="02040503050406030204" pitchFamily="18" charset="0"/>
                                      </a:rPr>
                                    </m:ctrlPr>
                                  </m:dPr>
                                  <m:e>
                                    <m:r>
                                      <a:rPr lang="en-US" sz="1600" b="0" smtClean="0">
                                        <a:solidFill>
                                          <a:schemeClr val="tx1"/>
                                        </a:solidFill>
                                        <a:effectLst/>
                                        <a:latin typeface="Cambria Math" panose="02040503050406030204" pitchFamily="18" charset="0"/>
                                      </a:rPr>
                                      <m:t>𝐵</m:t>
                                    </m:r>
                                  </m:e>
                                </m:d>
                              </m:oMath>
                            </m:oMathPara>
                          </a14:m>
                          <a:endParaRPr lang="en-SE" sz="2800" b="0" dirty="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effectLst/>
                                        <a:latin typeface="Cambria Math" panose="02040503050406030204" pitchFamily="18" charset="0"/>
                                      </a:rPr>
                                    </m:ctrlPr>
                                  </m:sSubPr>
                                  <m:e>
                                    <m:r>
                                      <a:rPr lang="en-US" sz="1600" b="0" smtClean="0">
                                        <a:solidFill>
                                          <a:schemeClr val="tx1"/>
                                        </a:solidFill>
                                        <a:effectLst/>
                                        <a:latin typeface="Cambria Math" panose="02040503050406030204" pitchFamily="18" charset="0"/>
                                      </a:rPr>
                                      <m:t>𝑉</m:t>
                                    </m:r>
                                  </m:e>
                                  <m:sub>
                                    <m:r>
                                      <a:rPr lang="en-US" sz="1600" b="0" smtClean="0">
                                        <a:solidFill>
                                          <a:schemeClr val="tx1"/>
                                        </a:solidFill>
                                        <a:effectLst/>
                                        <a:latin typeface="Cambria Math" panose="02040503050406030204" pitchFamily="18" charset="0"/>
                                      </a:rPr>
                                      <m:t>𝜋</m:t>
                                    </m:r>
                                  </m:sub>
                                </m:sSub>
                                <m:d>
                                  <m:dPr>
                                    <m:ctrlPr>
                                      <a:rPr lang="en-SE" sz="1600" b="0" i="1">
                                        <a:solidFill>
                                          <a:schemeClr val="tx1"/>
                                        </a:solidFill>
                                        <a:effectLst/>
                                        <a:latin typeface="Cambria Math" panose="02040503050406030204" pitchFamily="18" charset="0"/>
                                      </a:rPr>
                                    </m:ctrlPr>
                                  </m:dPr>
                                  <m:e>
                                    <m:r>
                                      <a:rPr lang="en-US" sz="1600" b="0" smtClean="0">
                                        <a:solidFill>
                                          <a:schemeClr val="tx1"/>
                                        </a:solidFill>
                                        <a:effectLst/>
                                        <a:latin typeface="Cambria Math" panose="02040503050406030204" pitchFamily="18" charset="0"/>
                                      </a:rPr>
                                      <m:t>𝐶</m:t>
                                    </m:r>
                                  </m:e>
                                </m:d>
                              </m:oMath>
                            </m:oMathPara>
                          </a14:m>
                          <a:endParaRPr lang="en-SE" sz="2800" b="0" dirty="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effectLst/>
                                        <a:latin typeface="Cambria Math" panose="02040503050406030204" pitchFamily="18" charset="0"/>
                                      </a:rPr>
                                    </m:ctrlPr>
                                  </m:sSubPr>
                                  <m:e>
                                    <m:r>
                                      <a:rPr lang="en-US" sz="1600" b="0" smtClean="0">
                                        <a:solidFill>
                                          <a:schemeClr val="tx1"/>
                                        </a:solidFill>
                                        <a:effectLst/>
                                        <a:latin typeface="Cambria Math" panose="02040503050406030204" pitchFamily="18" charset="0"/>
                                      </a:rPr>
                                      <m:t>𝑉</m:t>
                                    </m:r>
                                  </m:e>
                                  <m:sub>
                                    <m:r>
                                      <a:rPr lang="en-US" sz="1600" b="0" smtClean="0">
                                        <a:solidFill>
                                          <a:schemeClr val="tx1"/>
                                        </a:solidFill>
                                        <a:effectLst/>
                                        <a:latin typeface="Cambria Math" panose="02040503050406030204" pitchFamily="18" charset="0"/>
                                      </a:rPr>
                                      <m:t>𝜋</m:t>
                                    </m:r>
                                  </m:sub>
                                </m:sSub>
                                <m:d>
                                  <m:dPr>
                                    <m:ctrlPr>
                                      <a:rPr lang="en-SE" sz="1600" b="0" i="1">
                                        <a:solidFill>
                                          <a:schemeClr val="tx1"/>
                                        </a:solidFill>
                                        <a:effectLst/>
                                        <a:latin typeface="Cambria Math" panose="02040503050406030204" pitchFamily="18" charset="0"/>
                                      </a:rPr>
                                    </m:ctrlPr>
                                  </m:dPr>
                                  <m:e>
                                    <m:r>
                                      <a:rPr lang="en-US" sz="1600" b="0" i="1" smtClean="0">
                                        <a:solidFill>
                                          <a:schemeClr val="tx1"/>
                                        </a:solidFill>
                                        <a:effectLst/>
                                        <a:latin typeface="Cambria Math" panose="02040503050406030204" pitchFamily="18" charset="0"/>
                                      </a:rPr>
                                      <m:t>𝐸</m:t>
                                    </m:r>
                                  </m:e>
                                </m:d>
                              </m:oMath>
                            </m:oMathPara>
                          </a14:m>
                          <a:endParaRPr lang="en-SE" sz="2800" b="0" dirty="0">
                            <a:solidFill>
                              <a:schemeClr val="tx1"/>
                            </a:solidFill>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333860349"/>
                      </a:ext>
                    </a:extLst>
                  </a:tr>
                  <a:tr h="0">
                    <a:tc>
                      <a:txBody>
                        <a:bodyPr/>
                        <a:lstStyle/>
                        <a:p>
                          <a:pPr>
                            <a:lnSpc>
                              <a:spcPct val="150000"/>
                            </a:lnSpc>
                          </a:pPr>
                          <a:r>
                            <a:rPr lang="en-US" sz="1600" b="0" dirty="0">
                              <a:solidFill>
                                <a:schemeClr val="tx1"/>
                              </a:solidFill>
                              <a:effectLst/>
                            </a:rPr>
                            <a:t>Iter1</a:t>
                          </a:r>
                          <a:endParaRPr lang="en-SE" sz="2800" b="0" dirty="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r>
                                  <a:rPr lang="en-US" sz="1600" b="0" smtClean="0">
                                    <a:solidFill>
                                      <a:srgbClr val="C00000"/>
                                    </a:solidFill>
                                    <a:effectLst/>
                                    <a:latin typeface="Cambria Math" panose="02040503050406030204" pitchFamily="18" charset="0"/>
                                  </a:rPr>
                                  <m:t>−</m:t>
                                </m:r>
                                <m:r>
                                  <a:rPr lang="en-US" sz="1600" b="0" i="0" smtClean="0">
                                    <a:solidFill>
                                      <a:srgbClr val="C00000"/>
                                    </a:solidFill>
                                    <a:effectLst/>
                                    <a:latin typeface="Cambria Math" panose="02040503050406030204" pitchFamily="18" charset="0"/>
                                  </a:rPr>
                                  <m:t>6</m:t>
                                </m:r>
                              </m:oMath>
                            </m:oMathPara>
                          </a14:m>
                          <a:endParaRPr lang="en-SE" sz="2800" b="0" dirty="0">
                            <a:solidFill>
                              <a:srgbClr val="C00000"/>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r>
                                  <a:rPr lang="en-US" sz="1600" b="0" i="0" smtClean="0">
                                    <a:solidFill>
                                      <a:srgbClr val="C00000"/>
                                    </a:solidFill>
                                    <a:effectLst/>
                                    <a:latin typeface="Cambria Math" panose="02040503050406030204" pitchFamily="18" charset="0"/>
                                  </a:rPr>
                                  <m:t>−10</m:t>
                                </m:r>
                              </m:oMath>
                            </m:oMathPara>
                          </a14:m>
                          <a:endParaRPr lang="en-SE" sz="2800" b="0" dirty="0">
                            <a:solidFill>
                              <a:srgbClr val="C00000"/>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r>
                                  <a:rPr lang="en-US" sz="1600" b="0" smtClean="0">
                                    <a:solidFill>
                                      <a:srgbClr val="C00000"/>
                                    </a:solidFill>
                                    <a:effectLst/>
                                    <a:latin typeface="Cambria Math" panose="02040503050406030204" pitchFamily="18" charset="0"/>
                                  </a:rPr>
                                  <m:t>−</m:t>
                                </m:r>
                                <m:r>
                                  <a:rPr lang="en-US" sz="1600" b="0" i="0" smtClean="0">
                                    <a:solidFill>
                                      <a:srgbClr val="C00000"/>
                                    </a:solidFill>
                                    <a:effectLst/>
                                    <a:latin typeface="Cambria Math" panose="02040503050406030204" pitchFamily="18" charset="0"/>
                                  </a:rPr>
                                  <m:t>10</m:t>
                                </m:r>
                              </m:oMath>
                            </m:oMathPara>
                          </a14:m>
                          <a:endParaRPr lang="en-SE" sz="2800" b="0" dirty="0">
                            <a:solidFill>
                              <a:srgbClr val="C00000"/>
                            </a:solidFill>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956489735"/>
                      </a:ext>
                    </a:extLst>
                  </a:tr>
                  <a:tr h="0">
                    <a:tc>
                      <a:txBody>
                        <a:bodyPr/>
                        <a:lstStyle/>
                        <a:p>
                          <a:pPr>
                            <a:lnSpc>
                              <a:spcPct val="150000"/>
                            </a:lnSpc>
                          </a:pPr>
                          <a:r>
                            <a:rPr lang="en-US" sz="1600" b="0" kern="1200" dirty="0">
                              <a:solidFill>
                                <a:schemeClr val="tx1"/>
                              </a:solidFill>
                              <a:effectLst/>
                              <a:latin typeface="+mn-lt"/>
                              <a:ea typeface="+mn-ea"/>
                              <a:cs typeface="+mn-cs"/>
                            </a:rPr>
                            <a:t>Iter2</a:t>
                          </a:r>
                          <a:endParaRPr lang="en-SE" sz="1600" b="0" kern="1200" dirty="0">
                            <a:solidFill>
                              <a:schemeClr val="tx1"/>
                            </a:solidFill>
                            <a:effectLst/>
                            <a:latin typeface="+mn-lt"/>
                            <a:ea typeface="+mn-ea"/>
                            <a:cs typeface="+mn-cs"/>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r>
                                  <a:rPr lang="en-US" sz="1600" b="0" i="1" kern="1200" smtClean="0">
                                    <a:solidFill>
                                      <a:srgbClr val="C00000"/>
                                    </a:solidFill>
                                    <a:effectLst/>
                                    <a:latin typeface="Cambria Math" panose="02040503050406030204" pitchFamily="18" charset="0"/>
                                    <a:ea typeface="+mn-ea"/>
                                    <a:cs typeface="+mn-cs"/>
                                  </a:rPr>
                                  <m:t>5.3</m:t>
                                </m:r>
                              </m:oMath>
                            </m:oMathPara>
                          </a14:m>
                          <a:endParaRPr lang="en-SE" sz="1600" b="0" kern="1200" dirty="0">
                            <a:solidFill>
                              <a:srgbClr val="C00000"/>
                            </a:solidFill>
                            <a:effectLst/>
                            <a:latin typeface="+mn-lt"/>
                            <a:ea typeface="+mn-ea"/>
                            <a:cs typeface="+mn-cs"/>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r>
                                  <a:rPr lang="en-US" sz="1600" b="0" i="1" kern="1200" smtClean="0">
                                    <a:solidFill>
                                      <a:srgbClr val="C00000"/>
                                    </a:solidFill>
                                    <a:effectLst/>
                                    <a:latin typeface="Cambria Math" panose="02040503050406030204" pitchFamily="18" charset="0"/>
                                    <a:ea typeface="+mn-ea"/>
                                    <a:cs typeface="+mn-cs"/>
                                  </a:rPr>
                                  <m:t>6.5</m:t>
                                </m:r>
                              </m:oMath>
                            </m:oMathPara>
                          </a14:m>
                          <a:endParaRPr lang="en-SE" sz="1600" b="0" kern="1200" dirty="0">
                            <a:solidFill>
                              <a:srgbClr val="C00000"/>
                            </a:solidFill>
                            <a:effectLst/>
                            <a:latin typeface="+mn-lt"/>
                            <a:ea typeface="+mn-ea"/>
                            <a:cs typeface="+mn-cs"/>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r>
                                  <a:rPr lang="en-US" sz="1600" b="0" i="1" kern="1200" smtClean="0">
                                    <a:solidFill>
                                      <a:srgbClr val="C00000"/>
                                    </a:solidFill>
                                    <a:effectLst/>
                                    <a:latin typeface="Cambria Math" panose="02040503050406030204" pitchFamily="18" charset="0"/>
                                    <a:ea typeface="+mn-ea"/>
                                    <a:cs typeface="+mn-cs"/>
                                  </a:rPr>
                                  <m:t>5.3</m:t>
                                </m:r>
                              </m:oMath>
                            </m:oMathPara>
                          </a14:m>
                          <a:endParaRPr lang="en-SE" sz="1600" b="0" kern="1200" dirty="0">
                            <a:solidFill>
                              <a:srgbClr val="C00000"/>
                            </a:solidFill>
                            <a:effectLst/>
                            <a:latin typeface="+mn-lt"/>
                            <a:ea typeface="+mn-ea"/>
                            <a:cs typeface="+mn-cs"/>
                          </a:endParaRPr>
                        </a:p>
                      </a:txBody>
                      <a:tcPr marL="68580" marR="68580" marT="0" marB="0"/>
                    </a:tc>
                    <a:extLst>
                      <a:ext uri="{0D108BD9-81ED-4DB2-BD59-A6C34878D82A}">
                        <a16:rowId xmlns:a16="http://schemas.microsoft.com/office/drawing/2014/main" val="3775951849"/>
                      </a:ext>
                    </a:extLst>
                  </a:tr>
                </a:tbl>
              </a:graphicData>
            </a:graphic>
          </p:graphicFrame>
        </mc:Choice>
        <mc:Fallback xmlns="">
          <p:graphicFrame>
            <p:nvGraphicFramePr>
              <p:cNvPr id="41" name="Table 40">
                <a:extLst>
                  <a:ext uri="{FF2B5EF4-FFF2-40B4-BE49-F238E27FC236}">
                    <a16:creationId xmlns:a16="http://schemas.microsoft.com/office/drawing/2014/main" id="{43B17CA5-EDE1-47E5-BFE8-789572B59151}"/>
                  </a:ext>
                </a:extLst>
              </p:cNvPr>
              <p:cNvGraphicFramePr>
                <a:graphicFrameLocks noGrp="1"/>
              </p:cNvGraphicFramePr>
              <p:nvPr>
                <p:extLst>
                  <p:ext uri="{D42A27DB-BD31-4B8C-83A1-F6EECF244321}">
                    <p14:modId xmlns:p14="http://schemas.microsoft.com/office/powerpoint/2010/main" val="2104910639"/>
                  </p:ext>
                </p:extLst>
              </p:nvPr>
            </p:nvGraphicFramePr>
            <p:xfrm>
              <a:off x="6553200" y="5410200"/>
              <a:ext cx="2505482" cy="1097280"/>
            </p:xfrm>
            <a:graphic>
              <a:graphicData uri="http://schemas.openxmlformats.org/drawingml/2006/table">
                <a:tbl>
                  <a:tblPr firstRow="1" firstCol="1" bandRow="1">
                    <a:tableStyleId>{5C22544A-7EE6-4342-B048-85BDC9FD1C3A}</a:tableStyleId>
                  </a:tblPr>
                  <a:tblGrid>
                    <a:gridCol w="567204">
                      <a:extLst>
                        <a:ext uri="{9D8B030D-6E8A-4147-A177-3AD203B41FA5}">
                          <a16:colId xmlns:a16="http://schemas.microsoft.com/office/drawing/2014/main" val="248747933"/>
                        </a:ext>
                      </a:extLst>
                    </a:gridCol>
                    <a:gridCol w="736846">
                      <a:extLst>
                        <a:ext uri="{9D8B030D-6E8A-4147-A177-3AD203B41FA5}">
                          <a16:colId xmlns:a16="http://schemas.microsoft.com/office/drawing/2014/main" val="2368639568"/>
                        </a:ext>
                      </a:extLst>
                    </a:gridCol>
                    <a:gridCol w="564491">
                      <a:extLst>
                        <a:ext uri="{9D8B030D-6E8A-4147-A177-3AD203B41FA5}">
                          <a16:colId xmlns:a16="http://schemas.microsoft.com/office/drawing/2014/main" val="2363104961"/>
                        </a:ext>
                      </a:extLst>
                    </a:gridCol>
                    <a:gridCol w="636941">
                      <a:extLst>
                        <a:ext uri="{9D8B030D-6E8A-4147-A177-3AD203B41FA5}">
                          <a16:colId xmlns:a16="http://schemas.microsoft.com/office/drawing/2014/main" val="1967822093"/>
                        </a:ext>
                      </a:extLst>
                    </a:gridCol>
                  </a:tblGrid>
                  <a:tr h="365760">
                    <a:tc>
                      <a:txBody>
                        <a:bodyPr/>
                        <a:lstStyle/>
                        <a:p>
                          <a:pPr>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endParaRPr lang="en-SE"/>
                        </a:p>
                      </a:txBody>
                      <a:tcPr marL="68580" marR="68580" marT="0" marB="0">
                        <a:blipFill>
                          <a:blip r:embed="rId9"/>
                          <a:stretch>
                            <a:fillRect l="-78512" t="-1667" r="-166942" b="-223333"/>
                          </a:stretch>
                        </a:blipFill>
                      </a:tcPr>
                    </a:tc>
                    <a:tc>
                      <a:txBody>
                        <a:bodyPr/>
                        <a:lstStyle/>
                        <a:p>
                          <a:endParaRPr lang="en-SE"/>
                        </a:p>
                      </a:txBody>
                      <a:tcPr marL="68580" marR="68580" marT="0" marB="0">
                        <a:blipFill>
                          <a:blip r:embed="rId9"/>
                          <a:stretch>
                            <a:fillRect l="-232258" t="-1667" r="-117204" b="-223333"/>
                          </a:stretch>
                        </a:blipFill>
                      </a:tcPr>
                    </a:tc>
                    <a:tc>
                      <a:txBody>
                        <a:bodyPr/>
                        <a:lstStyle/>
                        <a:p>
                          <a:endParaRPr lang="en-SE"/>
                        </a:p>
                      </a:txBody>
                      <a:tcPr marL="68580" marR="68580" marT="0" marB="0">
                        <a:blipFill>
                          <a:blip r:embed="rId9"/>
                          <a:stretch>
                            <a:fillRect l="-294286" t="-1667" r="-3810" b="-223333"/>
                          </a:stretch>
                        </a:blipFill>
                      </a:tcPr>
                    </a:tc>
                    <a:extLst>
                      <a:ext uri="{0D108BD9-81ED-4DB2-BD59-A6C34878D82A}">
                        <a16:rowId xmlns:a16="http://schemas.microsoft.com/office/drawing/2014/main" val="2333860349"/>
                      </a:ext>
                    </a:extLst>
                  </a:tr>
                  <a:tr h="365760">
                    <a:tc>
                      <a:txBody>
                        <a:bodyPr/>
                        <a:lstStyle/>
                        <a:p>
                          <a:pPr>
                            <a:lnSpc>
                              <a:spcPct val="150000"/>
                            </a:lnSpc>
                          </a:pPr>
                          <a:r>
                            <a:rPr lang="en-US" sz="1600" b="0" dirty="0">
                              <a:solidFill>
                                <a:schemeClr val="tx1"/>
                              </a:solidFill>
                              <a:effectLst/>
                            </a:rPr>
                            <a:t>Iter1</a:t>
                          </a:r>
                          <a:endParaRPr lang="en-SE" sz="2800" b="0" dirty="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endParaRPr lang="en-SE"/>
                        </a:p>
                      </a:txBody>
                      <a:tcPr marL="68580" marR="68580" marT="0" marB="0">
                        <a:blipFill>
                          <a:blip r:embed="rId9"/>
                          <a:stretch>
                            <a:fillRect l="-78512" t="-100000" r="-166942" b="-119672"/>
                          </a:stretch>
                        </a:blipFill>
                      </a:tcPr>
                    </a:tc>
                    <a:tc>
                      <a:txBody>
                        <a:bodyPr/>
                        <a:lstStyle/>
                        <a:p>
                          <a:endParaRPr lang="en-SE"/>
                        </a:p>
                      </a:txBody>
                      <a:tcPr marL="68580" marR="68580" marT="0" marB="0">
                        <a:blipFill>
                          <a:blip r:embed="rId9"/>
                          <a:stretch>
                            <a:fillRect l="-232258" t="-100000" r="-117204" b="-119672"/>
                          </a:stretch>
                        </a:blipFill>
                      </a:tcPr>
                    </a:tc>
                    <a:tc>
                      <a:txBody>
                        <a:bodyPr/>
                        <a:lstStyle/>
                        <a:p>
                          <a:endParaRPr lang="en-SE"/>
                        </a:p>
                      </a:txBody>
                      <a:tcPr marL="68580" marR="68580" marT="0" marB="0">
                        <a:blipFill>
                          <a:blip r:embed="rId9"/>
                          <a:stretch>
                            <a:fillRect l="-294286" t="-100000" r="-3810" b="-119672"/>
                          </a:stretch>
                        </a:blipFill>
                      </a:tcPr>
                    </a:tc>
                    <a:extLst>
                      <a:ext uri="{0D108BD9-81ED-4DB2-BD59-A6C34878D82A}">
                        <a16:rowId xmlns:a16="http://schemas.microsoft.com/office/drawing/2014/main" val="2956489735"/>
                      </a:ext>
                    </a:extLst>
                  </a:tr>
                  <a:tr h="365760">
                    <a:tc>
                      <a:txBody>
                        <a:bodyPr/>
                        <a:lstStyle/>
                        <a:p>
                          <a:pPr>
                            <a:lnSpc>
                              <a:spcPct val="150000"/>
                            </a:lnSpc>
                          </a:pPr>
                          <a:r>
                            <a:rPr lang="en-US" sz="1600" b="0" kern="1200" dirty="0">
                              <a:solidFill>
                                <a:schemeClr val="tx1"/>
                              </a:solidFill>
                              <a:effectLst/>
                              <a:latin typeface="+mn-lt"/>
                              <a:ea typeface="+mn-ea"/>
                              <a:cs typeface="+mn-cs"/>
                            </a:rPr>
                            <a:t>Iter2</a:t>
                          </a:r>
                          <a:endParaRPr lang="en-SE" sz="1600" b="0" kern="1200" dirty="0">
                            <a:solidFill>
                              <a:schemeClr val="tx1"/>
                            </a:solidFill>
                            <a:effectLst/>
                            <a:latin typeface="+mn-lt"/>
                            <a:ea typeface="+mn-ea"/>
                            <a:cs typeface="+mn-cs"/>
                          </a:endParaRPr>
                        </a:p>
                      </a:txBody>
                      <a:tcPr marL="68580" marR="68580" marT="0" marB="0"/>
                    </a:tc>
                    <a:tc>
                      <a:txBody>
                        <a:bodyPr/>
                        <a:lstStyle/>
                        <a:p>
                          <a:endParaRPr lang="en-SE"/>
                        </a:p>
                      </a:txBody>
                      <a:tcPr marL="68580" marR="68580" marT="0" marB="0">
                        <a:blipFill>
                          <a:blip r:embed="rId9"/>
                          <a:stretch>
                            <a:fillRect l="-78512" t="-203333" r="-166942" b="-21667"/>
                          </a:stretch>
                        </a:blipFill>
                      </a:tcPr>
                    </a:tc>
                    <a:tc>
                      <a:txBody>
                        <a:bodyPr/>
                        <a:lstStyle/>
                        <a:p>
                          <a:endParaRPr lang="en-SE"/>
                        </a:p>
                      </a:txBody>
                      <a:tcPr marL="68580" marR="68580" marT="0" marB="0">
                        <a:blipFill>
                          <a:blip r:embed="rId9"/>
                          <a:stretch>
                            <a:fillRect l="-232258" t="-203333" r="-117204" b="-21667"/>
                          </a:stretch>
                        </a:blipFill>
                      </a:tcPr>
                    </a:tc>
                    <a:tc>
                      <a:txBody>
                        <a:bodyPr/>
                        <a:lstStyle/>
                        <a:p>
                          <a:endParaRPr lang="en-SE"/>
                        </a:p>
                      </a:txBody>
                      <a:tcPr marL="68580" marR="68580" marT="0" marB="0">
                        <a:blipFill>
                          <a:blip r:embed="rId9"/>
                          <a:stretch>
                            <a:fillRect l="-294286" t="-203333" r="-3810" b="-21667"/>
                          </a:stretch>
                        </a:blipFill>
                      </a:tcPr>
                    </a:tc>
                    <a:extLst>
                      <a:ext uri="{0D108BD9-81ED-4DB2-BD59-A6C34878D82A}">
                        <a16:rowId xmlns:a16="http://schemas.microsoft.com/office/drawing/2014/main" val="3775951849"/>
                      </a:ext>
                    </a:extLst>
                  </a:tr>
                </a:tbl>
              </a:graphicData>
            </a:graphic>
          </p:graphicFrame>
        </mc:Fallback>
      </mc:AlternateContent>
    </p:spTree>
    <p:extLst>
      <p:ext uri="{BB962C8B-B14F-4D97-AF65-F5344CB8AC3E}">
        <p14:creationId xmlns:p14="http://schemas.microsoft.com/office/powerpoint/2010/main" val="784363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9" y="-106362"/>
            <a:ext cx="8762968" cy="868362"/>
          </a:xfrm>
        </p:spPr>
        <p:txBody>
          <a:bodyPr/>
          <a:lstStyle/>
          <a:p>
            <a:r>
              <a:rPr lang="en-US" sz="2800" dirty="0"/>
              <a:t>Iter2 Policy Improvement</a:t>
            </a:r>
          </a:p>
        </p:txBody>
      </p:sp>
      <mc:AlternateContent xmlns:mc="http://schemas.openxmlformats.org/markup-compatibility/2006" xmlns:a14="http://schemas.microsoft.com/office/drawing/2010/main">
        <mc:Choice Requires="a14">
          <p:sp>
            <p:nvSpPr>
              <p:cNvPr id="29" name="Content Placeholder 2">
                <a:extLst>
                  <a:ext uri="{FF2B5EF4-FFF2-40B4-BE49-F238E27FC236}">
                    <a16:creationId xmlns:a16="http://schemas.microsoft.com/office/drawing/2014/main" id="{DB8E6228-5688-4480-97E1-C354C40D1C22}"/>
                  </a:ext>
                </a:extLst>
              </p:cNvPr>
              <p:cNvSpPr>
                <a:spLocks noGrp="1"/>
              </p:cNvSpPr>
              <p:nvPr>
                <p:ph idx="1"/>
              </p:nvPr>
            </p:nvSpPr>
            <p:spPr>
              <a:xfrm>
                <a:off x="433429" y="2649507"/>
                <a:ext cx="8229600" cy="4208493"/>
              </a:xfrm>
            </p:spPr>
            <p:txBody>
              <a:bodyPr>
                <a:normAutofit fontScale="47500" lnSpcReduction="20000"/>
              </a:bodyPr>
              <a:lstStyle/>
              <a:p>
                <a:r>
                  <a:rPr lang="en-US" dirty="0">
                    <a:ea typeface="ＭＳ Ｐゴシック" pitchFamily="34" charset="-128"/>
                  </a:rPr>
                  <a:t>Plugging in values from PE: </a:t>
                </a:r>
                <a14:m>
                  <m:oMath xmlns:m="http://schemas.openxmlformats.org/officeDocument/2006/math">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𝑉</m:t>
                        </m:r>
                      </m:e>
                      <m:sub>
                        <m:r>
                          <a:rPr lang="en-US" i="1">
                            <a:solidFill>
                              <a:srgbClr val="C00000"/>
                            </a:solidFill>
                            <a:latin typeface="Cambria Math" panose="02040503050406030204" pitchFamily="18" charset="0"/>
                          </a:rPr>
                          <m:t>𝜋</m:t>
                        </m:r>
                      </m:sub>
                    </m:sSub>
                    <m:d>
                      <m:dPr>
                        <m:ctrlPr>
                          <a:rPr lang="en-US" i="1">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𝐶</m:t>
                        </m:r>
                      </m:e>
                    </m:d>
                    <m:r>
                      <a:rPr lang="en-US" i="1">
                        <a:solidFill>
                          <a:srgbClr val="C00000"/>
                        </a:solidFill>
                        <a:latin typeface="Cambria Math" panose="02040503050406030204" pitchFamily="18" charset="0"/>
                      </a:rPr>
                      <m:t>=6.5, </m:t>
                    </m:r>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𝑉</m:t>
                        </m:r>
                      </m:e>
                      <m:sub>
                        <m:r>
                          <a:rPr lang="en-US" i="1">
                            <a:solidFill>
                              <a:srgbClr val="C00000"/>
                            </a:solidFill>
                            <a:latin typeface="Cambria Math" panose="02040503050406030204" pitchFamily="18" charset="0"/>
                          </a:rPr>
                          <m:t>𝜋</m:t>
                        </m:r>
                      </m:sub>
                    </m:sSub>
                    <m:d>
                      <m:dPr>
                        <m:ctrlPr>
                          <a:rPr lang="en-US" i="1">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𝐵</m:t>
                        </m:r>
                      </m:e>
                    </m:d>
                    <m:r>
                      <a:rPr lang="en-US" i="1">
                        <a:solidFill>
                          <a:srgbClr val="C00000"/>
                        </a:solidFill>
                        <a:latin typeface="Cambria Math" panose="02040503050406030204" pitchFamily="18" charset="0"/>
                      </a:rPr>
                      <m:t>=</m:t>
                    </m:r>
                    <m:r>
                      <a:rPr lang="en-US" altLang="zh-CN" i="1">
                        <a:solidFill>
                          <a:srgbClr val="C00000"/>
                        </a:solidFill>
                        <a:latin typeface="Cambria Math" panose="02040503050406030204" pitchFamily="18" charset="0"/>
                      </a:rPr>
                      <m:t>5.</m:t>
                    </m:r>
                    <m:r>
                      <a:rPr lang="en-US" altLang="zh-CN" b="0" i="1" smtClean="0">
                        <a:solidFill>
                          <a:srgbClr val="C00000"/>
                        </a:solidFill>
                        <a:latin typeface="Cambria Math" panose="02040503050406030204" pitchFamily="18" charset="0"/>
                      </a:rPr>
                      <m:t>3</m:t>
                    </m:r>
                    <m:r>
                      <a:rPr lang="en-US" i="1">
                        <a:solidFill>
                          <a:srgbClr val="C00000"/>
                        </a:solidFill>
                        <a:latin typeface="Cambria Math" panose="02040503050406030204" pitchFamily="18" charset="0"/>
                      </a:rPr>
                      <m:t>,</m:t>
                    </m:r>
                  </m:oMath>
                </a14:m>
                <a:r>
                  <a:rPr lang="en-US" dirty="0">
                    <a:solidFill>
                      <a:srgbClr val="C00000"/>
                    </a:solidFill>
                    <a:ea typeface="ＭＳ Ｐゴシック" pitchFamily="34" charset="-128"/>
                  </a:rPr>
                  <a:t> </a:t>
                </a:r>
                <a14:m>
                  <m:oMath xmlns:m="http://schemas.openxmlformats.org/officeDocument/2006/math">
                    <m:sSub>
                      <m:sSubPr>
                        <m:ctrlPr>
                          <a:rPr lang="en-US" i="1">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𝑉</m:t>
                        </m:r>
                      </m:e>
                      <m:sub>
                        <m:r>
                          <a:rPr lang="en-US" i="1">
                            <a:solidFill>
                              <a:srgbClr val="C00000"/>
                            </a:solidFill>
                            <a:latin typeface="Cambria Math" panose="02040503050406030204" pitchFamily="18" charset="0"/>
                          </a:rPr>
                          <m:t>𝜋</m:t>
                        </m:r>
                      </m:sub>
                    </m:sSub>
                    <m:d>
                      <m:dPr>
                        <m:ctrlPr>
                          <a:rPr lang="en-US" i="1">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𝐸</m:t>
                        </m:r>
                      </m:e>
                    </m:d>
                    <m:r>
                      <a:rPr lang="en-US" i="1">
                        <a:solidFill>
                          <a:srgbClr val="C00000"/>
                        </a:solidFill>
                        <a:latin typeface="Cambria Math" panose="02040503050406030204" pitchFamily="18" charset="0"/>
                      </a:rPr>
                      <m:t>=5.</m:t>
                    </m:r>
                    <m:r>
                      <a:rPr lang="en-US" b="0" i="1" smtClean="0">
                        <a:solidFill>
                          <a:srgbClr val="C00000"/>
                        </a:solidFill>
                        <a:latin typeface="Cambria Math" panose="02040503050406030204" pitchFamily="18" charset="0"/>
                      </a:rPr>
                      <m:t>3</m:t>
                    </m:r>
                  </m:oMath>
                </a14:m>
                <a:r>
                  <a:rPr lang="en-US" dirty="0">
                    <a:solidFill>
                      <a:schemeClr val="tx1"/>
                    </a:solidFill>
                    <a:ea typeface="ＭＳ Ｐゴシック" pitchFamily="34" charset="-128"/>
                  </a:rPr>
                  <a:t>, we get new policy </a:t>
                </a:r>
                <a14:m>
                  <m:oMath xmlns:m="http://schemas.openxmlformats.org/officeDocument/2006/math">
                    <m:sSup>
                      <m:sSupPr>
                        <m:ctrlPr>
                          <a:rPr lang="en-US" b="0" i="1" smtClean="0">
                            <a:solidFill>
                              <a:schemeClr val="tx1"/>
                            </a:solidFill>
                            <a:latin typeface="Cambria Math" panose="02040503050406030204" pitchFamily="18" charset="0"/>
                            <a:ea typeface="ＭＳ Ｐゴシック" pitchFamily="34" charset="-128"/>
                          </a:rPr>
                        </m:ctrlPr>
                      </m:sSupPr>
                      <m:e>
                        <m:r>
                          <a:rPr lang="en-US" b="0" i="1" smtClean="0">
                            <a:solidFill>
                              <a:schemeClr val="tx1"/>
                            </a:solidFill>
                            <a:latin typeface="Cambria Math" panose="02040503050406030204" pitchFamily="18" charset="0"/>
                            <a:ea typeface="ＭＳ Ｐゴシック" pitchFamily="34" charset="-128"/>
                          </a:rPr>
                          <m:t>𝜋</m:t>
                        </m:r>
                      </m:e>
                      <m:sup>
                        <m:r>
                          <a:rPr lang="en-US" b="0" i="1" smtClean="0">
                            <a:solidFill>
                              <a:schemeClr val="tx1"/>
                            </a:solidFill>
                            <a:latin typeface="Cambria Math" panose="02040503050406030204" pitchFamily="18" charset="0"/>
                            <a:ea typeface="ＭＳ Ｐゴシック" pitchFamily="34" charset="-128"/>
                          </a:rPr>
                          <m:t>′</m:t>
                        </m:r>
                      </m:sup>
                    </m:sSup>
                  </m:oMath>
                </a14:m>
                <a:endParaRPr lang="en-US" dirty="0">
                  <a:solidFill>
                    <a:schemeClr val="tx1"/>
                  </a:solidFill>
                  <a:ea typeface="ＭＳ Ｐゴシック" pitchFamily="34" charset="-128"/>
                </a:endParaRPr>
              </a:p>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𝜋</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𝐶</m:t>
                        </m:r>
                      </m:e>
                    </m:d>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m:rPr>
                                <m:sty m:val="p"/>
                              </m:rPr>
                              <a:rPr lang="en-US">
                                <a:latin typeface="Cambria Math" panose="02040503050406030204" pitchFamily="18" charset="0"/>
                              </a:rPr>
                              <m:t>a</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𝑙</m:t>
                                </m:r>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𝑑</m:t>
                                </m:r>
                              </m:e>
                            </m:d>
                          </m:lim>
                        </m:limLow>
                      </m:fName>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𝑎</m:t>
                            </m:r>
                          </m:e>
                        </m:d>
                      </m:e>
                    </m:func>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𝑟</m:t>
                    </m:r>
                  </m:oMath>
                </a14:m>
                <a:endParaRPr lang="en-US" i="1" dirty="0">
                  <a:latin typeface="Cambria Math" panose="02040503050406030204" pitchFamily="18" charset="0"/>
                </a:endParaRPr>
              </a:p>
              <a:p>
                <a:pPr lvl="1"/>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𝑙</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−2+.8</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2</m:t>
                    </m:r>
                    <m:r>
                      <a:rPr lang="en-US" i="1">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8⋅</m:t>
                    </m:r>
                    <m:r>
                      <a:rPr lang="en-US" b="0" i="1" smtClean="0">
                        <a:latin typeface="Cambria Math" panose="02040503050406030204" pitchFamily="18" charset="0"/>
                        <a:ea typeface="ＭＳ Ｐゴシック" pitchFamily="34" charset="-128"/>
                      </a:rPr>
                      <m:t>5.3</m:t>
                    </m:r>
                    <m:r>
                      <a:rPr lang="en-US" i="1">
                        <a:latin typeface="Cambria Math" panose="02040503050406030204" pitchFamily="18" charset="0"/>
                        <a:ea typeface="ＭＳ Ｐゴシック" pitchFamily="34" charset="-128"/>
                      </a:rPr>
                      <m:t>+.1⋅</m:t>
                    </m:r>
                    <m:r>
                      <a:rPr lang="en-US" b="0" i="1" smtClean="0">
                        <a:latin typeface="Cambria Math" panose="02040503050406030204" pitchFamily="18" charset="0"/>
                        <a:ea typeface="ＭＳ Ｐゴシック" pitchFamily="34" charset="-128"/>
                      </a:rPr>
                      <m:t>5.3≈2.8</m:t>
                    </m:r>
                  </m:oMath>
                </a14:m>
                <a:endParaRPr lang="en-US" i="1" dirty="0">
                  <a:latin typeface="Cambria Math" panose="02040503050406030204" pitchFamily="18" charset="0"/>
                  <a:ea typeface="ＭＳ Ｐゴシック" pitchFamily="34" charset="-128"/>
                </a:endParaRPr>
              </a:p>
              <a:p>
                <a:pPr lvl="1"/>
                <a14:m>
                  <m:oMath xmlns:m="http://schemas.openxmlformats.org/officeDocument/2006/math">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𝑞</m:t>
                        </m:r>
                      </m:e>
                      <m:sub>
                        <m:r>
                          <a:rPr lang="en-US" i="1">
                            <a:solidFill>
                              <a:srgbClr val="C00000"/>
                            </a:solidFill>
                            <a:latin typeface="Cambria Math" panose="02040503050406030204" pitchFamily="18" charset="0"/>
                          </a:rPr>
                          <m:t>𝜋</m:t>
                        </m:r>
                      </m:sub>
                    </m:sSub>
                    <m:d>
                      <m:dPr>
                        <m:ctrlPr>
                          <a:rPr lang="en-US" i="1">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𝐶</m:t>
                        </m:r>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𝑟</m:t>
                        </m:r>
                      </m:e>
                    </m:d>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ea typeface="ＭＳ Ｐゴシック" pitchFamily="34" charset="-128"/>
                      </a:rPr>
                      <m:t>6+.1</m:t>
                    </m:r>
                    <m:sSub>
                      <m:sSubPr>
                        <m:ctrlPr>
                          <a:rPr lang="en-US" i="1">
                            <a:solidFill>
                              <a:srgbClr val="C00000"/>
                            </a:solidFill>
                            <a:latin typeface="Cambria Math" panose="02040503050406030204" pitchFamily="18" charset="0"/>
                            <a:ea typeface="ＭＳ Ｐゴシック" pitchFamily="34" charset="-128"/>
                          </a:rPr>
                        </m:ctrlPr>
                      </m:sSubPr>
                      <m:e>
                        <m:r>
                          <a:rPr lang="en-US" i="1">
                            <a:solidFill>
                              <a:srgbClr val="C00000"/>
                            </a:solidFill>
                            <a:latin typeface="Cambria Math" panose="02040503050406030204" pitchFamily="18" charset="0"/>
                            <a:ea typeface="ＭＳ Ｐゴシック" pitchFamily="34" charset="-128"/>
                          </a:rPr>
                          <m:t>𝑣</m:t>
                        </m:r>
                      </m:e>
                      <m:sub>
                        <m:r>
                          <a:rPr lang="en-US" i="1">
                            <a:solidFill>
                              <a:srgbClr val="C00000"/>
                            </a:solidFill>
                            <a:latin typeface="Cambria Math" panose="02040503050406030204" pitchFamily="18" charset="0"/>
                            <a:ea typeface="ＭＳ Ｐゴシック" pitchFamily="34" charset="-128"/>
                          </a:rPr>
                          <m:t>𝜋</m:t>
                        </m:r>
                      </m:sub>
                    </m:sSub>
                    <m:d>
                      <m:dPr>
                        <m:ctrlPr>
                          <a:rPr lang="en-US" i="1">
                            <a:solidFill>
                              <a:srgbClr val="C00000"/>
                            </a:solidFill>
                            <a:latin typeface="Cambria Math" panose="02040503050406030204" pitchFamily="18" charset="0"/>
                            <a:ea typeface="ＭＳ Ｐゴシック" pitchFamily="34" charset="-128"/>
                          </a:rPr>
                        </m:ctrlPr>
                      </m:dPr>
                      <m:e>
                        <m:r>
                          <a:rPr lang="en-US" i="1">
                            <a:solidFill>
                              <a:srgbClr val="C00000"/>
                            </a:solidFill>
                            <a:latin typeface="Cambria Math" panose="02040503050406030204" pitchFamily="18" charset="0"/>
                            <a:ea typeface="ＭＳ Ｐゴシック" pitchFamily="34" charset="-128"/>
                          </a:rPr>
                          <m:t>𝐸</m:t>
                        </m:r>
                      </m:e>
                    </m:d>
                    <m:r>
                      <a:rPr lang="en-US" b="0" i="1" smtClean="0">
                        <a:solidFill>
                          <a:srgbClr val="C00000"/>
                        </a:solidFill>
                        <a:latin typeface="Cambria Math" panose="02040503050406030204" pitchFamily="18" charset="0"/>
                        <a:ea typeface="ＭＳ Ｐゴシック" pitchFamily="34" charset="-128"/>
                      </a:rPr>
                      <m:t>=6</m:t>
                    </m:r>
                    <m:r>
                      <a:rPr lang="en-US" i="1">
                        <a:solidFill>
                          <a:srgbClr val="C00000"/>
                        </a:solidFill>
                        <a:latin typeface="Cambria Math" panose="02040503050406030204" pitchFamily="18" charset="0"/>
                        <a:ea typeface="ＭＳ Ｐゴシック" pitchFamily="34" charset="-128"/>
                      </a:rPr>
                      <m:t>+.1⋅</m:t>
                    </m:r>
                    <m:r>
                      <a:rPr lang="en-US" b="0" i="1" smtClean="0">
                        <a:solidFill>
                          <a:srgbClr val="C00000"/>
                        </a:solidFill>
                        <a:latin typeface="Cambria Math" panose="02040503050406030204" pitchFamily="18" charset="0"/>
                        <a:ea typeface="ＭＳ Ｐゴシック" pitchFamily="34" charset="-128"/>
                      </a:rPr>
                      <m:t>5.3≈6.5</m:t>
                    </m:r>
                  </m:oMath>
                </a14:m>
                <a:endParaRPr lang="en-US" i="1" dirty="0">
                  <a:solidFill>
                    <a:srgbClr val="C00000"/>
                  </a:solidFill>
                  <a:latin typeface="Cambria Math" panose="02040503050406030204" pitchFamily="18" charset="0"/>
                  <a:ea typeface="ＭＳ Ｐゴシック" pitchFamily="34" charset="-128"/>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𝑢</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−8+.1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r>
                      <a:rPr lang="en-US" b="0" i="1" smtClean="0">
                        <a:latin typeface="Cambria Math" panose="02040503050406030204" pitchFamily="18" charset="0"/>
                        <a:ea typeface="ＭＳ Ｐゴシック" pitchFamily="34" charset="-128"/>
                      </a:rPr>
                      <m:t>=−8</m:t>
                    </m:r>
                    <m:r>
                      <a:rPr lang="en-US" i="1">
                        <a:latin typeface="Cambria Math" panose="02040503050406030204" pitchFamily="18" charset="0"/>
                        <a:ea typeface="ＭＳ Ｐゴシック" pitchFamily="34" charset="-128"/>
                      </a:rPr>
                      <m:t>+.1⋅5.3≈−</m:t>
                    </m:r>
                    <m:r>
                      <a:rPr lang="en-US" b="0" i="1" smtClean="0">
                        <a:latin typeface="Cambria Math" panose="02040503050406030204" pitchFamily="18" charset="0"/>
                        <a:ea typeface="ＭＳ Ｐゴシック" pitchFamily="34" charset="-128"/>
                      </a:rPr>
                      <m:t>7.5</m:t>
                    </m:r>
                  </m:oMath>
                </a14:m>
                <a:endParaRPr lang="en-US" dirty="0">
                  <a:ea typeface="ＭＳ Ｐゴシック" pitchFamily="34" charset="-128"/>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𝑑</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.8</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.8⋅</m:t>
                    </m:r>
                    <m:r>
                      <a:rPr lang="en-US" b="0" i="1" smtClean="0">
                        <a:latin typeface="Cambria Math" panose="02040503050406030204" pitchFamily="18" charset="0"/>
                        <a:ea typeface="ＭＳ Ｐゴシック" pitchFamily="34" charset="-128"/>
                      </a:rPr>
                      <m:t>5.3</m:t>
                    </m:r>
                    <m:r>
                      <a:rPr lang="en-US" i="1">
                        <a:latin typeface="Cambria Math" panose="02040503050406030204" pitchFamily="18" charset="0"/>
                        <a:ea typeface="ＭＳ Ｐゴシック" pitchFamily="34" charset="-128"/>
                      </a:rPr>
                      <m:t>+0.1⋅5.3≈4.</m:t>
                    </m:r>
                    <m:r>
                      <a:rPr lang="en-US" b="0" i="1" smtClean="0">
                        <a:latin typeface="Cambria Math" panose="02040503050406030204" pitchFamily="18" charset="0"/>
                        <a:ea typeface="ＭＳ Ｐゴシック" pitchFamily="34" charset="-128"/>
                      </a:rPr>
                      <m:t>8</m:t>
                    </m:r>
                  </m:oMath>
                </a14:m>
                <a:endParaRPr lang="en-US" i="1" dirty="0">
                  <a:latin typeface="Cambria Math" panose="02040503050406030204" pitchFamily="18" charset="0"/>
                </a:endParaRPr>
              </a:p>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𝜋</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b="0" i="1" smtClean="0">
                            <a:latin typeface="Cambria Math" panose="02040503050406030204" pitchFamily="18" charset="0"/>
                          </a:rPr>
                          <m:t>𝐵</m:t>
                        </m:r>
                      </m:e>
                    </m:d>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m:rPr>
                                <m:sty m:val="p"/>
                              </m:rPr>
                              <a:rPr lang="en-US">
                                <a:latin typeface="Cambria Math" panose="02040503050406030204" pitchFamily="18" charset="0"/>
                              </a:rPr>
                              <m:t>a</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𝑙</m:t>
                                </m:r>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𝑑</m:t>
                                </m:r>
                              </m:e>
                            </m:d>
                          </m:lim>
                        </m:limLow>
                      </m:fName>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𝑎</m:t>
                            </m:r>
                          </m:e>
                        </m:d>
                      </m:e>
                    </m:func>
                    <m:r>
                      <a:rPr lang="en-US" i="1">
                        <a:latin typeface="Cambria Math" panose="02040503050406030204" pitchFamily="18" charset="0"/>
                      </a:rPr>
                      <m:t>=</m:t>
                    </m:r>
                    <m:r>
                      <a:rPr lang="en-US" i="1" smtClean="0">
                        <a:solidFill>
                          <a:srgbClr val="C00000"/>
                        </a:solidFill>
                        <a:latin typeface="Cambria Math" panose="02040503050406030204" pitchFamily="18" charset="0"/>
                      </a:rPr>
                      <m:t>𝑟</m:t>
                    </m:r>
                  </m:oMath>
                </a14:m>
                <a:endParaRPr lang="en-US" i="1" dirty="0">
                  <a:latin typeface="Cambria Math" panose="02040503050406030204" pitchFamily="18" charset="0"/>
                </a:endParaRPr>
              </a:p>
              <a:p>
                <a:pPr lvl="1"/>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𝑙</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−1+</m:t>
                    </m:r>
                    <m:r>
                      <a:rPr lang="en-US" b="0" i="1" smtClean="0">
                        <a:latin typeface="Cambria Math" panose="02040503050406030204" pitchFamily="18" charset="0"/>
                        <a:ea typeface="ＭＳ Ｐゴシック" pitchFamily="34" charset="-128"/>
                      </a:rPr>
                      <m:t>5.3=4.3</m:t>
                    </m:r>
                  </m:oMath>
                </a14:m>
                <a:endParaRPr lang="en-US" i="1" dirty="0">
                  <a:latin typeface="Cambria Math" panose="02040503050406030204" pitchFamily="18" charset="0"/>
                </a:endParaRPr>
              </a:p>
              <a:p>
                <a:pPr lvl="1"/>
                <a14:m>
                  <m:oMath xmlns:m="http://schemas.openxmlformats.org/officeDocument/2006/math">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𝑞</m:t>
                        </m:r>
                      </m:e>
                      <m:sub>
                        <m:r>
                          <a:rPr lang="en-US" i="1">
                            <a:solidFill>
                              <a:srgbClr val="C00000"/>
                            </a:solidFill>
                            <a:latin typeface="Cambria Math" panose="02040503050406030204" pitchFamily="18" charset="0"/>
                          </a:rPr>
                          <m:t>𝜋</m:t>
                        </m:r>
                      </m:sub>
                    </m:sSub>
                    <m:d>
                      <m:dPr>
                        <m:ctrlPr>
                          <a:rPr lang="en-US" i="1" smtClean="0">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𝐵</m:t>
                        </m:r>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𝑟</m:t>
                        </m:r>
                      </m:e>
                    </m:d>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ea typeface="ＭＳ Ｐゴシック" pitchFamily="34" charset="-128"/>
                      </a:rPr>
                      <m:t>−1+.8</m:t>
                    </m:r>
                    <m:sSub>
                      <m:sSubPr>
                        <m:ctrlPr>
                          <a:rPr lang="en-US" i="1">
                            <a:solidFill>
                              <a:srgbClr val="C00000"/>
                            </a:solidFill>
                            <a:latin typeface="Cambria Math" panose="02040503050406030204" pitchFamily="18" charset="0"/>
                            <a:ea typeface="ＭＳ Ｐゴシック" pitchFamily="34" charset="-128"/>
                          </a:rPr>
                        </m:ctrlPr>
                      </m:sSubPr>
                      <m:e>
                        <m:r>
                          <a:rPr lang="en-US" i="1">
                            <a:solidFill>
                              <a:srgbClr val="C00000"/>
                            </a:solidFill>
                            <a:latin typeface="Cambria Math" panose="02040503050406030204" pitchFamily="18" charset="0"/>
                            <a:ea typeface="ＭＳ Ｐゴシック" pitchFamily="34" charset="-128"/>
                          </a:rPr>
                          <m:t>𝑣</m:t>
                        </m:r>
                      </m:e>
                      <m:sub>
                        <m:r>
                          <a:rPr lang="en-US" i="1">
                            <a:solidFill>
                              <a:srgbClr val="C00000"/>
                            </a:solidFill>
                            <a:latin typeface="Cambria Math" panose="02040503050406030204" pitchFamily="18" charset="0"/>
                            <a:ea typeface="ＭＳ Ｐゴシック" pitchFamily="34" charset="-128"/>
                          </a:rPr>
                          <m:t>𝜋</m:t>
                        </m:r>
                      </m:sub>
                    </m:sSub>
                    <m:d>
                      <m:dPr>
                        <m:ctrlPr>
                          <a:rPr lang="en-US" i="1">
                            <a:solidFill>
                              <a:srgbClr val="C00000"/>
                            </a:solidFill>
                            <a:latin typeface="Cambria Math" panose="02040503050406030204" pitchFamily="18" charset="0"/>
                            <a:ea typeface="ＭＳ Ｐゴシック" pitchFamily="34" charset="-128"/>
                          </a:rPr>
                        </m:ctrlPr>
                      </m:dPr>
                      <m:e>
                        <m:r>
                          <a:rPr lang="en-US" i="1">
                            <a:solidFill>
                              <a:srgbClr val="C00000"/>
                            </a:solidFill>
                            <a:latin typeface="Cambria Math" panose="02040503050406030204" pitchFamily="18" charset="0"/>
                            <a:ea typeface="ＭＳ Ｐゴシック" pitchFamily="34" charset="-128"/>
                          </a:rPr>
                          <m:t>𝐶</m:t>
                        </m:r>
                      </m:e>
                    </m:d>
                    <m:r>
                      <a:rPr lang="en-US" i="1">
                        <a:solidFill>
                          <a:srgbClr val="C00000"/>
                        </a:solidFill>
                        <a:latin typeface="Cambria Math" panose="02040503050406030204" pitchFamily="18" charset="0"/>
                        <a:ea typeface="ＭＳ Ｐゴシック" pitchFamily="34" charset="-128"/>
                      </a:rPr>
                      <m:t>+.2</m:t>
                    </m:r>
                    <m:sSub>
                      <m:sSubPr>
                        <m:ctrlPr>
                          <a:rPr lang="en-US" i="1">
                            <a:solidFill>
                              <a:srgbClr val="C00000"/>
                            </a:solidFill>
                            <a:latin typeface="Cambria Math" panose="02040503050406030204" pitchFamily="18" charset="0"/>
                            <a:ea typeface="ＭＳ Ｐゴシック" pitchFamily="34" charset="-128"/>
                          </a:rPr>
                        </m:ctrlPr>
                      </m:sSubPr>
                      <m:e>
                        <m:r>
                          <a:rPr lang="en-US" i="1">
                            <a:solidFill>
                              <a:srgbClr val="C00000"/>
                            </a:solidFill>
                            <a:latin typeface="Cambria Math" panose="02040503050406030204" pitchFamily="18" charset="0"/>
                            <a:ea typeface="ＭＳ Ｐゴシック" pitchFamily="34" charset="-128"/>
                          </a:rPr>
                          <m:t>𝑣</m:t>
                        </m:r>
                      </m:e>
                      <m:sub>
                        <m:r>
                          <a:rPr lang="en-US" i="1">
                            <a:solidFill>
                              <a:srgbClr val="C00000"/>
                            </a:solidFill>
                            <a:latin typeface="Cambria Math" panose="02040503050406030204" pitchFamily="18" charset="0"/>
                            <a:ea typeface="ＭＳ Ｐゴシック" pitchFamily="34" charset="-128"/>
                          </a:rPr>
                          <m:t>𝜋</m:t>
                        </m:r>
                      </m:sub>
                    </m:sSub>
                    <m:d>
                      <m:dPr>
                        <m:ctrlPr>
                          <a:rPr lang="en-US" i="1">
                            <a:solidFill>
                              <a:srgbClr val="C00000"/>
                            </a:solidFill>
                            <a:latin typeface="Cambria Math" panose="02040503050406030204" pitchFamily="18" charset="0"/>
                            <a:ea typeface="ＭＳ Ｐゴシック" pitchFamily="34" charset="-128"/>
                          </a:rPr>
                        </m:ctrlPr>
                      </m:dPr>
                      <m:e>
                        <m:r>
                          <a:rPr lang="en-US" i="1">
                            <a:solidFill>
                              <a:srgbClr val="C00000"/>
                            </a:solidFill>
                            <a:latin typeface="Cambria Math" panose="02040503050406030204" pitchFamily="18" charset="0"/>
                            <a:ea typeface="ＭＳ Ｐゴシック" pitchFamily="34" charset="-128"/>
                          </a:rPr>
                          <m:t>𝐵</m:t>
                        </m:r>
                      </m:e>
                    </m:d>
                    <m:r>
                      <a:rPr lang="en-US" b="0" i="1" smtClean="0">
                        <a:solidFill>
                          <a:srgbClr val="C00000"/>
                        </a:solidFill>
                        <a:latin typeface="Cambria Math" panose="02040503050406030204" pitchFamily="18" charset="0"/>
                        <a:ea typeface="ＭＳ Ｐゴシック" pitchFamily="34" charset="-128"/>
                      </a:rPr>
                      <m:t>=</m:t>
                    </m:r>
                    <m:r>
                      <a:rPr lang="en-US" i="1">
                        <a:solidFill>
                          <a:srgbClr val="C00000"/>
                        </a:solidFill>
                        <a:latin typeface="Cambria Math" panose="02040503050406030204" pitchFamily="18" charset="0"/>
                        <a:ea typeface="ＭＳ Ｐゴシック" pitchFamily="34" charset="-128"/>
                      </a:rPr>
                      <m:t>−1+</m:t>
                    </m:r>
                    <m:r>
                      <a:rPr lang="en-US" b="0" i="1" smtClean="0">
                        <a:solidFill>
                          <a:srgbClr val="C00000"/>
                        </a:solidFill>
                        <a:latin typeface="Cambria Math" panose="02040503050406030204" pitchFamily="18" charset="0"/>
                        <a:ea typeface="ＭＳ Ｐゴシック" pitchFamily="34" charset="-128"/>
                      </a:rPr>
                      <m:t>.8⋅6.5+.2⋅</m:t>
                    </m:r>
                    <m:r>
                      <a:rPr lang="en-US" i="1" smtClean="0">
                        <a:solidFill>
                          <a:srgbClr val="C00000"/>
                        </a:solidFill>
                        <a:latin typeface="Cambria Math" panose="02040503050406030204" pitchFamily="18" charset="0"/>
                        <a:ea typeface="ＭＳ Ｐゴシック" pitchFamily="34" charset="-128"/>
                      </a:rPr>
                      <m:t>5</m:t>
                    </m:r>
                    <m:r>
                      <a:rPr lang="en-US" b="0" i="1" smtClean="0">
                        <a:solidFill>
                          <a:srgbClr val="C00000"/>
                        </a:solidFill>
                        <a:latin typeface="Cambria Math" panose="02040503050406030204" pitchFamily="18" charset="0"/>
                        <a:ea typeface="ＭＳ Ｐゴシック" pitchFamily="34" charset="-128"/>
                      </a:rPr>
                      <m:t>.3</m:t>
                    </m:r>
                    <m:r>
                      <a:rPr lang="en-US" i="1">
                        <a:solidFill>
                          <a:srgbClr val="C00000"/>
                        </a:solidFill>
                        <a:latin typeface="Cambria Math" panose="02040503050406030204" pitchFamily="18" charset="0"/>
                        <a:ea typeface="ＭＳ Ｐゴシック" pitchFamily="34" charset="-128"/>
                      </a:rPr>
                      <m:t>≈</m:t>
                    </m:r>
                    <m:r>
                      <a:rPr lang="en-US" b="0" i="1" smtClean="0">
                        <a:solidFill>
                          <a:srgbClr val="C00000"/>
                        </a:solidFill>
                        <a:latin typeface="Cambria Math" panose="02040503050406030204" pitchFamily="18" charset="0"/>
                        <a:ea typeface="ＭＳ Ｐゴシック" pitchFamily="34" charset="-128"/>
                      </a:rPr>
                      <m:t>5.3</m:t>
                    </m:r>
                  </m:oMath>
                </a14:m>
                <a:endParaRPr lang="en-US" dirty="0">
                  <a:solidFill>
                    <a:srgbClr val="C00000"/>
                  </a:solidFill>
                  <a:latin typeface="Arial" panose="020B0604020202020204" pitchFamily="34" charset="0"/>
                  <a:cs typeface="Arial" panose="020B0604020202020204" pitchFamily="34" charset="0"/>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𝑢</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𝑑</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−1+.9</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𝐶</m:t>
                        </m:r>
                      </m:e>
                    </m:d>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−1+</m:t>
                    </m:r>
                    <m:r>
                      <a:rPr lang="en-US" b="0" i="1" smtClean="0">
                        <a:latin typeface="Cambria Math" panose="02040503050406030204" pitchFamily="18" charset="0"/>
                        <a:ea typeface="ＭＳ Ｐゴシック" pitchFamily="34" charset="-128"/>
                      </a:rPr>
                      <m:t>.9⋅</m:t>
                    </m:r>
                    <m:r>
                      <a:rPr lang="en-US" i="1" smtClean="0">
                        <a:latin typeface="Cambria Math" panose="02040503050406030204" pitchFamily="18" charset="0"/>
                        <a:ea typeface="ＭＳ Ｐゴシック" pitchFamily="34" charset="-128"/>
                      </a:rPr>
                      <m:t>5</m:t>
                    </m:r>
                    <m:r>
                      <a:rPr lang="en-US" b="0" i="1" smtClean="0">
                        <a:latin typeface="Cambria Math" panose="02040503050406030204" pitchFamily="18" charset="0"/>
                        <a:ea typeface="ＭＳ Ｐゴシック" pitchFamily="34" charset="-128"/>
                      </a:rPr>
                      <m:t>.3+.1⋅6.5</m:t>
                    </m:r>
                    <m:r>
                      <a:rPr lang="en-US" i="1">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4.4</m:t>
                    </m:r>
                  </m:oMath>
                </a14:m>
                <a:endParaRPr lang="en-US" i="1" dirty="0">
                  <a:latin typeface="Cambria Math" panose="02040503050406030204" pitchFamily="18" charset="0"/>
                  <a:ea typeface="ＭＳ Ｐゴシック" pitchFamily="34" charset="-128"/>
                </a:endParaRPr>
              </a:p>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𝜋</m:t>
                        </m:r>
                      </m:e>
                      <m:sup>
                        <m:r>
                          <a:rPr lang="en-US" i="1">
                            <a:latin typeface="Cambria Math" panose="02040503050406030204" pitchFamily="18" charset="0"/>
                          </a:rPr>
                          <m:t>′</m:t>
                        </m:r>
                      </m:sup>
                    </m:sSup>
                    <m:d>
                      <m:dPr>
                        <m:ctrlPr>
                          <a:rPr lang="en-US" i="1">
                            <a:latin typeface="Cambria Math" panose="02040503050406030204" pitchFamily="18" charset="0"/>
                          </a:rPr>
                        </m:ctrlPr>
                      </m:dPr>
                      <m:e>
                        <m:r>
                          <a:rPr lang="en-US" b="0" i="1" smtClean="0">
                            <a:latin typeface="Cambria Math" panose="02040503050406030204" pitchFamily="18" charset="0"/>
                          </a:rPr>
                          <m:t>𝐸</m:t>
                        </m:r>
                      </m:e>
                    </m:d>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b="0" i="0" smtClean="0">
                                <a:latin typeface="Cambria Math" panose="02040503050406030204" pitchFamily="18" charset="0"/>
                              </a:rPr>
                              <m:t>arg</m:t>
                            </m:r>
                            <m:r>
                              <m:rPr>
                                <m:sty m:val="p"/>
                              </m:rPr>
                              <a:rPr lang="en-US">
                                <a:latin typeface="Cambria Math" panose="02040503050406030204" pitchFamily="18" charset="0"/>
                              </a:rPr>
                              <m:t>max</m:t>
                            </m:r>
                          </m:e>
                          <m:lim>
                            <m:r>
                              <m:rPr>
                                <m:sty m:val="p"/>
                              </m:rPr>
                              <a:rPr lang="en-US">
                                <a:latin typeface="Cambria Math" panose="02040503050406030204" pitchFamily="18" charset="0"/>
                              </a:rPr>
                              <m:t>a</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𝑙</m:t>
                                </m:r>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𝑑</m:t>
                                </m:r>
                              </m:e>
                            </m:d>
                          </m:lim>
                        </m:limLow>
                      </m:fName>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b="0" i="1" smtClean="0">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𝑎</m:t>
                            </m:r>
                          </m:e>
                        </m:d>
                      </m:e>
                    </m:func>
                    <m:r>
                      <a:rPr lang="en-US" b="0" i="1" smtClean="0">
                        <a:latin typeface="Cambria Math" panose="02040503050406030204" pitchFamily="18" charset="0"/>
                      </a:rPr>
                      <m:t>=</m:t>
                    </m:r>
                    <m:r>
                      <a:rPr lang="en-US" b="0" i="1" smtClean="0">
                        <a:solidFill>
                          <a:srgbClr val="C00000"/>
                        </a:solidFill>
                        <a:latin typeface="Cambria Math" panose="02040503050406030204" pitchFamily="18" charset="0"/>
                      </a:rPr>
                      <m:t>𝑢</m:t>
                    </m:r>
                  </m:oMath>
                </a14:m>
                <a:endParaRPr lang="en-US" i="1" dirty="0">
                  <a:latin typeface="Cambria Math" panose="02040503050406030204" pitchFamily="18" charset="0"/>
                </a:endParaRPr>
              </a:p>
              <a:p>
                <a:pPr lvl="1"/>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𝑙</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𝑟</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−1+.9</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𝑉</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𝐶</m:t>
                        </m:r>
                      </m:e>
                    </m:d>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−1+.9⋅</m:t>
                    </m:r>
                    <m:r>
                      <a:rPr lang="en-US" i="1" smtClean="0">
                        <a:latin typeface="Cambria Math" panose="02040503050406030204" pitchFamily="18" charset="0"/>
                        <a:ea typeface="ＭＳ Ｐゴシック" pitchFamily="34" charset="-128"/>
                      </a:rPr>
                      <m:t>5</m:t>
                    </m:r>
                    <m:r>
                      <a:rPr lang="en-US" b="0" i="1" smtClean="0">
                        <a:latin typeface="Cambria Math" panose="02040503050406030204" pitchFamily="18" charset="0"/>
                        <a:ea typeface="ＭＳ Ｐゴシック" pitchFamily="34" charset="-128"/>
                      </a:rPr>
                      <m:t>.3</m:t>
                    </m:r>
                    <m:r>
                      <a:rPr lang="en-US" i="1">
                        <a:latin typeface="Cambria Math" panose="02040503050406030204" pitchFamily="18" charset="0"/>
                        <a:ea typeface="ＭＳ Ｐゴシック" pitchFamily="34" charset="-128"/>
                      </a:rPr>
                      <m:t>+.1⋅</m:t>
                    </m:r>
                    <m:r>
                      <a:rPr lang="en-US" b="0" i="1" smtClean="0">
                        <a:latin typeface="Cambria Math" panose="02040503050406030204" pitchFamily="18" charset="0"/>
                        <a:ea typeface="ＭＳ Ｐゴシック" pitchFamily="34" charset="-128"/>
                      </a:rPr>
                      <m:t>6.5</m:t>
                    </m:r>
                    <m:r>
                      <a:rPr lang="en-US" i="1">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4.4</m:t>
                    </m:r>
                  </m:oMath>
                </a14:m>
                <a:endParaRPr lang="en-US" i="1" dirty="0">
                  <a:latin typeface="Cambria Math" panose="02040503050406030204" pitchFamily="18" charset="0"/>
                  <a:ea typeface="ＭＳ Ｐゴシック" pitchFamily="34" charset="-128"/>
                </a:endParaRPr>
              </a:p>
              <a:p>
                <a:pPr lvl="1"/>
                <a14:m>
                  <m:oMath xmlns:m="http://schemas.openxmlformats.org/officeDocument/2006/math">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𝑞</m:t>
                        </m:r>
                      </m:e>
                      <m:sub>
                        <m:r>
                          <a:rPr lang="en-US" i="1">
                            <a:solidFill>
                              <a:srgbClr val="C00000"/>
                            </a:solidFill>
                            <a:latin typeface="Cambria Math" panose="02040503050406030204" pitchFamily="18" charset="0"/>
                          </a:rPr>
                          <m:t>𝜋</m:t>
                        </m:r>
                      </m:sub>
                    </m:sSub>
                    <m:d>
                      <m:dPr>
                        <m:ctrlPr>
                          <a:rPr lang="en-US" i="1">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𝐸</m:t>
                        </m:r>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𝑢</m:t>
                        </m:r>
                      </m:e>
                    </m:d>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ea typeface="ＭＳ Ｐゴシック" pitchFamily="34" charset="-128"/>
                      </a:rPr>
                      <m:t>−1+.8</m:t>
                    </m:r>
                    <m:sSub>
                      <m:sSubPr>
                        <m:ctrlPr>
                          <a:rPr lang="en-US" i="1">
                            <a:solidFill>
                              <a:srgbClr val="C00000"/>
                            </a:solidFill>
                            <a:latin typeface="Cambria Math" panose="02040503050406030204" pitchFamily="18" charset="0"/>
                            <a:ea typeface="ＭＳ Ｐゴシック" pitchFamily="34" charset="-128"/>
                          </a:rPr>
                        </m:ctrlPr>
                      </m:sSubPr>
                      <m:e>
                        <m:r>
                          <a:rPr lang="en-US" i="1">
                            <a:solidFill>
                              <a:srgbClr val="C00000"/>
                            </a:solidFill>
                            <a:latin typeface="Cambria Math" panose="02040503050406030204" pitchFamily="18" charset="0"/>
                            <a:ea typeface="ＭＳ Ｐゴシック" pitchFamily="34" charset="-128"/>
                          </a:rPr>
                          <m:t>𝑣</m:t>
                        </m:r>
                      </m:e>
                      <m:sub>
                        <m:r>
                          <a:rPr lang="en-US" i="1">
                            <a:solidFill>
                              <a:srgbClr val="C00000"/>
                            </a:solidFill>
                            <a:latin typeface="Cambria Math" panose="02040503050406030204" pitchFamily="18" charset="0"/>
                            <a:ea typeface="ＭＳ Ｐゴシック" pitchFamily="34" charset="-128"/>
                          </a:rPr>
                          <m:t>𝜋</m:t>
                        </m:r>
                      </m:sub>
                    </m:sSub>
                    <m:d>
                      <m:dPr>
                        <m:ctrlPr>
                          <a:rPr lang="en-US" i="1">
                            <a:solidFill>
                              <a:srgbClr val="C00000"/>
                            </a:solidFill>
                            <a:latin typeface="Cambria Math" panose="02040503050406030204" pitchFamily="18" charset="0"/>
                            <a:ea typeface="ＭＳ Ｐゴシック" pitchFamily="34" charset="-128"/>
                          </a:rPr>
                        </m:ctrlPr>
                      </m:dPr>
                      <m:e>
                        <m:r>
                          <a:rPr lang="en-US" i="1">
                            <a:solidFill>
                              <a:srgbClr val="C00000"/>
                            </a:solidFill>
                            <a:latin typeface="Cambria Math" panose="02040503050406030204" pitchFamily="18" charset="0"/>
                            <a:ea typeface="ＭＳ Ｐゴシック" pitchFamily="34" charset="-128"/>
                          </a:rPr>
                          <m:t>𝐶</m:t>
                        </m:r>
                      </m:e>
                    </m:d>
                    <m:r>
                      <a:rPr lang="en-US" i="1">
                        <a:solidFill>
                          <a:srgbClr val="C00000"/>
                        </a:solidFill>
                        <a:latin typeface="Cambria Math" panose="02040503050406030204" pitchFamily="18" charset="0"/>
                        <a:ea typeface="ＭＳ Ｐゴシック" pitchFamily="34" charset="-128"/>
                      </a:rPr>
                      <m:t>+.2</m:t>
                    </m:r>
                    <m:sSub>
                      <m:sSubPr>
                        <m:ctrlPr>
                          <a:rPr lang="en-US" i="1">
                            <a:solidFill>
                              <a:srgbClr val="C00000"/>
                            </a:solidFill>
                            <a:latin typeface="Cambria Math" panose="02040503050406030204" pitchFamily="18" charset="0"/>
                            <a:ea typeface="ＭＳ Ｐゴシック" pitchFamily="34" charset="-128"/>
                          </a:rPr>
                        </m:ctrlPr>
                      </m:sSubPr>
                      <m:e>
                        <m:r>
                          <a:rPr lang="en-US" i="1">
                            <a:solidFill>
                              <a:srgbClr val="C00000"/>
                            </a:solidFill>
                            <a:latin typeface="Cambria Math" panose="02040503050406030204" pitchFamily="18" charset="0"/>
                            <a:ea typeface="ＭＳ Ｐゴシック" pitchFamily="34" charset="-128"/>
                          </a:rPr>
                          <m:t>𝑣</m:t>
                        </m:r>
                      </m:e>
                      <m:sub>
                        <m:r>
                          <a:rPr lang="en-US" i="1">
                            <a:solidFill>
                              <a:srgbClr val="C00000"/>
                            </a:solidFill>
                            <a:latin typeface="Cambria Math" panose="02040503050406030204" pitchFamily="18" charset="0"/>
                            <a:ea typeface="ＭＳ Ｐゴシック" pitchFamily="34" charset="-128"/>
                          </a:rPr>
                          <m:t>𝜋</m:t>
                        </m:r>
                      </m:sub>
                    </m:sSub>
                    <m:d>
                      <m:dPr>
                        <m:ctrlPr>
                          <a:rPr lang="en-US" i="1">
                            <a:solidFill>
                              <a:srgbClr val="C00000"/>
                            </a:solidFill>
                            <a:latin typeface="Cambria Math" panose="02040503050406030204" pitchFamily="18" charset="0"/>
                            <a:ea typeface="ＭＳ Ｐゴシック" pitchFamily="34" charset="-128"/>
                          </a:rPr>
                        </m:ctrlPr>
                      </m:dPr>
                      <m:e>
                        <m:r>
                          <a:rPr lang="en-US" i="1">
                            <a:solidFill>
                              <a:srgbClr val="C00000"/>
                            </a:solidFill>
                            <a:latin typeface="Cambria Math" panose="02040503050406030204" pitchFamily="18" charset="0"/>
                            <a:ea typeface="ＭＳ Ｐゴシック" pitchFamily="34" charset="-128"/>
                          </a:rPr>
                          <m:t>𝐸</m:t>
                        </m:r>
                      </m:e>
                    </m:d>
                    <m:r>
                      <a:rPr lang="en-US" b="0" i="1" smtClean="0">
                        <a:solidFill>
                          <a:srgbClr val="C00000"/>
                        </a:solidFill>
                        <a:latin typeface="Cambria Math" panose="02040503050406030204" pitchFamily="18" charset="0"/>
                        <a:ea typeface="ＭＳ Ｐゴシック" pitchFamily="34" charset="-128"/>
                      </a:rPr>
                      <m:t>=</m:t>
                    </m:r>
                    <m:r>
                      <a:rPr lang="en-US" i="1">
                        <a:solidFill>
                          <a:srgbClr val="C00000"/>
                        </a:solidFill>
                        <a:latin typeface="Cambria Math" panose="02040503050406030204" pitchFamily="18" charset="0"/>
                        <a:ea typeface="ＭＳ Ｐゴシック" pitchFamily="34" charset="-128"/>
                      </a:rPr>
                      <m:t>−1+.8⋅</m:t>
                    </m:r>
                    <m:r>
                      <a:rPr lang="en-US" b="0" i="1" smtClean="0">
                        <a:solidFill>
                          <a:srgbClr val="C00000"/>
                        </a:solidFill>
                        <a:latin typeface="Cambria Math" panose="02040503050406030204" pitchFamily="18" charset="0"/>
                        <a:ea typeface="ＭＳ Ｐゴシック" pitchFamily="34" charset="-128"/>
                      </a:rPr>
                      <m:t>6.5</m:t>
                    </m:r>
                    <m:r>
                      <a:rPr lang="en-US" i="1">
                        <a:solidFill>
                          <a:srgbClr val="C00000"/>
                        </a:solidFill>
                        <a:latin typeface="Cambria Math" panose="02040503050406030204" pitchFamily="18" charset="0"/>
                        <a:ea typeface="ＭＳ Ｐゴシック" pitchFamily="34" charset="-128"/>
                      </a:rPr>
                      <m:t>+.2⋅</m:t>
                    </m:r>
                    <m:r>
                      <a:rPr lang="en-US" b="0" i="1" smtClean="0">
                        <a:solidFill>
                          <a:srgbClr val="C00000"/>
                        </a:solidFill>
                        <a:latin typeface="Cambria Math" panose="02040503050406030204" pitchFamily="18" charset="0"/>
                        <a:ea typeface="ＭＳ Ｐゴシック" pitchFamily="34" charset="-128"/>
                      </a:rPr>
                      <m:t>5.3</m:t>
                    </m:r>
                    <m:r>
                      <a:rPr lang="en-US" i="1">
                        <a:solidFill>
                          <a:srgbClr val="C00000"/>
                        </a:solidFill>
                        <a:latin typeface="Cambria Math" panose="02040503050406030204" pitchFamily="18" charset="0"/>
                        <a:ea typeface="ＭＳ Ｐゴシック" pitchFamily="34" charset="-128"/>
                      </a:rPr>
                      <m:t>≈</m:t>
                    </m:r>
                    <m:r>
                      <a:rPr lang="en-US" b="0" i="1" smtClean="0">
                        <a:solidFill>
                          <a:srgbClr val="C00000"/>
                        </a:solidFill>
                        <a:latin typeface="Cambria Math" panose="02040503050406030204" pitchFamily="18" charset="0"/>
                        <a:ea typeface="ＭＳ Ｐゴシック" pitchFamily="34" charset="-128"/>
                      </a:rPr>
                      <m:t>5.3</m:t>
                    </m:r>
                  </m:oMath>
                </a14:m>
                <a:endParaRPr lang="en-US" i="1" dirty="0">
                  <a:solidFill>
                    <a:srgbClr val="C00000"/>
                  </a:solidFill>
                  <a:latin typeface="Cambria Math" panose="02040503050406030204" pitchFamily="18" charset="0"/>
                  <a:ea typeface="ＭＳ Ｐゴシック" pitchFamily="34" charset="-128"/>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𝜋</m:t>
                        </m:r>
                      </m:sub>
                    </m:sSub>
                    <m:d>
                      <m:dPr>
                        <m:ctrlPr>
                          <a:rPr lang="en-US" i="1">
                            <a:latin typeface="Cambria Math" panose="02040503050406030204" pitchFamily="18" charset="0"/>
                          </a:rPr>
                        </m:ctrlPr>
                      </m:dPr>
                      <m:e>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𝑑</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𝜋</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−1+</m:t>
                    </m:r>
                    <m:r>
                      <a:rPr lang="en-US" b="0" i="1" smtClean="0">
                        <a:latin typeface="Cambria Math" panose="02040503050406030204" pitchFamily="18" charset="0"/>
                        <a:ea typeface="ＭＳ Ｐゴシック" pitchFamily="34" charset="-128"/>
                      </a:rPr>
                      <m:t>5.3</m:t>
                    </m:r>
                    <m:r>
                      <a:rPr lang="en-US" i="1">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4.3</m:t>
                    </m:r>
                  </m:oMath>
                </a14:m>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New policy is now stable (</a:t>
                </a:r>
                <a14:m>
                  <m:oMath xmlns:m="http://schemas.openxmlformats.org/officeDocument/2006/math">
                    <m:sSup>
                      <m:sSupPr>
                        <m:ctrlPr>
                          <a:rPr lang="en-US" i="1">
                            <a:latin typeface="Cambria Math" panose="02040503050406030204" pitchFamily="18" charset="0"/>
                            <a:cs typeface="Arial" panose="020B0604020202020204" pitchFamily="34" charset="0"/>
                          </a:rPr>
                        </m:ctrlPr>
                      </m:sSupPr>
                      <m:e>
                        <m:r>
                          <a:rPr lang="en-US" i="1">
                            <a:latin typeface="Cambria Math" panose="02040503050406030204" pitchFamily="18" charset="0"/>
                            <a:cs typeface="Arial" panose="020B0604020202020204" pitchFamily="34" charset="0"/>
                          </a:rPr>
                          <m:t>𝜋</m:t>
                        </m:r>
                      </m:e>
                      <m:sup>
                        <m:r>
                          <a:rPr lang="en-US" i="1">
                            <a:latin typeface="Cambria Math" panose="02040503050406030204" pitchFamily="18" charset="0"/>
                            <a:cs typeface="Arial" panose="020B0604020202020204" pitchFamily="34" charset="0"/>
                          </a:rPr>
                          <m:t>′</m:t>
                        </m:r>
                      </m:sup>
                    </m:sSup>
                    <m:r>
                      <a:rPr lang="en-US" i="1">
                        <a:latin typeface="Cambria Math" panose="02040503050406030204" pitchFamily="18" charset="0"/>
                        <a:cs typeface="Arial" panose="020B0604020202020204" pitchFamily="34" charset="0"/>
                      </a:rPr>
                      <m:t>=</m:t>
                    </m:r>
                    <m:r>
                      <a:rPr lang="en-US" i="1">
                        <a:latin typeface="Cambria Math" panose="02040503050406030204" pitchFamily="18" charset="0"/>
                        <a:cs typeface="Arial" panose="020B0604020202020204" pitchFamily="34" charset="0"/>
                      </a:rPr>
                      <m:t>𝜋</m:t>
                    </m:r>
                  </m:oMath>
                </a14:m>
                <a:r>
                  <a:rPr lang="en-US" dirty="0">
                    <a:latin typeface="Arial" panose="020B0604020202020204" pitchFamily="34" charset="0"/>
                    <a:cs typeface="Arial" panose="020B0604020202020204" pitchFamily="34" charset="0"/>
                  </a:rPr>
                  <a:t>), so we have found the optimal policy.</a:t>
                </a:r>
              </a:p>
            </p:txBody>
          </p:sp>
        </mc:Choice>
        <mc:Fallback xmlns="">
          <p:sp>
            <p:nvSpPr>
              <p:cNvPr id="29" name="Content Placeholder 2">
                <a:extLst>
                  <a:ext uri="{FF2B5EF4-FFF2-40B4-BE49-F238E27FC236}">
                    <a16:creationId xmlns:a16="http://schemas.microsoft.com/office/drawing/2014/main" id="{DB8E6228-5688-4480-97E1-C354C40D1C22}"/>
                  </a:ext>
                </a:extLst>
              </p:cNvPr>
              <p:cNvSpPr>
                <a:spLocks noGrp="1" noRot="1" noChangeAspect="1" noMove="1" noResize="1" noEditPoints="1" noAdjustHandles="1" noChangeArrowheads="1" noChangeShapeType="1" noTextEdit="1"/>
              </p:cNvSpPr>
              <p:nvPr>
                <p:ph idx="1"/>
              </p:nvPr>
            </p:nvSpPr>
            <p:spPr>
              <a:xfrm>
                <a:off x="433429" y="2649507"/>
                <a:ext cx="8229600" cy="4208493"/>
              </a:xfrm>
              <a:blipFill>
                <a:blip r:embed="rId3"/>
                <a:stretch>
                  <a:fillRect l="-222" t="-1449" b="-1159"/>
                </a:stretch>
              </a:blipFill>
            </p:spPr>
            <p:txBody>
              <a:bodyPr/>
              <a:lstStyle/>
              <a:p>
                <a:r>
                  <a:rPr lang="en-SE">
                    <a:noFill/>
                  </a:rPr>
                  <a:t> </a:t>
                </a:r>
              </a:p>
            </p:txBody>
          </p:sp>
        </mc:Fallback>
      </mc:AlternateContent>
      <p:sp>
        <p:nvSpPr>
          <p:cNvPr id="43" name="Slide Number Placeholder 3">
            <a:extLst>
              <a:ext uri="{FF2B5EF4-FFF2-40B4-BE49-F238E27FC236}">
                <a16:creationId xmlns:a16="http://schemas.microsoft.com/office/drawing/2014/main" id="{0D3FB89B-3201-4550-9A9A-939F8549DDC8}"/>
              </a:ext>
            </a:extLst>
          </p:cNvPr>
          <p:cNvSpPr>
            <a:spLocks noGrp="1"/>
          </p:cNvSpPr>
          <p:nvPr>
            <p:ph type="sldNum" sz="quarter" idx="12"/>
          </p:nvPr>
        </p:nvSpPr>
        <p:spPr>
          <a:xfrm>
            <a:off x="6934200" y="6530035"/>
            <a:ext cx="2133600" cy="244475"/>
          </a:xfrm>
        </p:spPr>
        <p:txBody>
          <a:bodyPr/>
          <a:lstStyle/>
          <a:p>
            <a:pPr>
              <a:defRPr/>
            </a:pPr>
            <a:fld id="{F57F456A-00AF-44E6-8D70-638C0D0130FF}" type="slidenum">
              <a:rPr lang="en-US" altLang="zh-CN" smtClean="0"/>
              <a:pPr>
                <a:defRPr/>
              </a:pPr>
              <a:t>51</a:t>
            </a:fld>
            <a:endParaRPr lang="en-US" altLang="zh-CN" dirty="0"/>
          </a:p>
        </p:txBody>
      </p:sp>
      <p:graphicFrame>
        <p:nvGraphicFramePr>
          <p:cNvPr id="52" name="Table 51">
            <a:extLst>
              <a:ext uri="{FF2B5EF4-FFF2-40B4-BE49-F238E27FC236}">
                <a16:creationId xmlns:a16="http://schemas.microsoft.com/office/drawing/2014/main" id="{C7233EBF-DB7C-4239-870C-3B24B2981004}"/>
              </a:ext>
            </a:extLst>
          </p:cNvPr>
          <p:cNvGraphicFramePr>
            <a:graphicFrameLocks noGrp="1"/>
          </p:cNvGraphicFramePr>
          <p:nvPr/>
        </p:nvGraphicFramePr>
        <p:xfrm>
          <a:off x="631337" y="609600"/>
          <a:ext cx="2000250" cy="1907484"/>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635828">
                <a:tc>
                  <a:txBody>
                    <a:bodyPr/>
                    <a:lstStyle/>
                    <a:p>
                      <a:pPr algn="ct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bg2"/>
                          </a:solidFill>
                          <a:effectLst/>
                          <a:uLnTx/>
                          <a:uFillTx/>
                          <a:latin typeface="Calibri" pitchFamily="34" charset="0"/>
                          <a:ea typeface="+mn-ea"/>
                          <a:cs typeface="+mn-cs"/>
                        </a:rPr>
                        <a:t>A</a:t>
                      </a:r>
                      <a:endParaRPr lang="en-US" sz="21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63582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B</a:t>
                      </a: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C</a:t>
                      </a: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808080"/>
                          </a:solidFill>
                          <a:effectLst/>
                          <a:uLnTx/>
                          <a:uFillTx/>
                          <a:latin typeface="Calibri" pitchFamily="34" charset="0"/>
                          <a:ea typeface="+mn-ea"/>
                          <a:cs typeface="+mn-cs"/>
                        </a:rPr>
                        <a:t>D</a:t>
                      </a:r>
                      <a:endParaRPr kumimoji="0" lang="en-US" sz="2100" b="0" i="0" u="none" strike="noStrike" kern="1200" cap="none" spc="0" normalizeH="0" baseline="0" noProof="0" dirty="0">
                        <a:ln>
                          <a:noFill/>
                        </a:ln>
                        <a:solidFill>
                          <a:schemeClr val="tx1"/>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5828">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8080"/>
                          </a:solidFill>
                          <a:effectLst/>
                          <a:uLnTx/>
                          <a:uFillTx/>
                          <a:latin typeface="Calibri" pitchFamily="34" charset="0"/>
                          <a:ea typeface="+mn-ea"/>
                          <a:cs typeface="+mn-cs"/>
                        </a:rPr>
                        <a:t>E</a:t>
                      </a:r>
                      <a:endParaRPr kumimoji="0" lang="en-US" sz="2400" b="0" i="0" u="none" strike="noStrike" kern="1200" cap="none" spc="0" normalizeH="0" baseline="0" noProof="0" dirty="0">
                        <a:ln>
                          <a:noFill/>
                        </a:ln>
                        <a:solidFill>
                          <a:srgbClr val="808080"/>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53" name="Rectangle 52">
            <a:extLst>
              <a:ext uri="{FF2B5EF4-FFF2-40B4-BE49-F238E27FC236}">
                <a16:creationId xmlns:a16="http://schemas.microsoft.com/office/drawing/2014/main" id="{7817A2BB-00AD-4DA4-B4B1-932686992270}"/>
              </a:ext>
            </a:extLst>
          </p:cNvPr>
          <p:cNvSpPr/>
          <p:nvPr/>
        </p:nvSpPr>
        <p:spPr>
          <a:xfrm>
            <a:off x="2073275" y="133276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54" name="Rectangle 53">
            <a:extLst>
              <a:ext uri="{FF2B5EF4-FFF2-40B4-BE49-F238E27FC236}">
                <a16:creationId xmlns:a16="http://schemas.microsoft.com/office/drawing/2014/main" id="{15A9331A-E1FE-43D2-B0E8-62E0F184E13A}"/>
              </a:ext>
            </a:extLst>
          </p:cNvPr>
          <p:cNvSpPr/>
          <p:nvPr/>
        </p:nvSpPr>
        <p:spPr>
          <a:xfrm>
            <a:off x="1400663" y="70411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55" name="Isosceles Triangle 54">
            <a:extLst>
              <a:ext uri="{FF2B5EF4-FFF2-40B4-BE49-F238E27FC236}">
                <a16:creationId xmlns:a16="http://schemas.microsoft.com/office/drawing/2014/main" id="{2988CBF3-CD1D-447E-8E71-5DF49AF951BA}"/>
              </a:ext>
            </a:extLst>
          </p:cNvPr>
          <p:cNvSpPr/>
          <p:nvPr/>
        </p:nvSpPr>
        <p:spPr>
          <a:xfrm rot="5400000">
            <a:off x="1144323" y="1491862"/>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56" name="Isosceles Triangle 55">
            <a:extLst>
              <a:ext uri="{FF2B5EF4-FFF2-40B4-BE49-F238E27FC236}">
                <a16:creationId xmlns:a16="http://schemas.microsoft.com/office/drawing/2014/main" id="{3E998837-135D-4C54-9918-3BF2D66CB99C}"/>
              </a:ext>
            </a:extLst>
          </p:cNvPr>
          <p:cNvSpPr/>
          <p:nvPr/>
        </p:nvSpPr>
        <p:spPr>
          <a:xfrm rot="5400000">
            <a:off x="1786161" y="1491863"/>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57" name="Isosceles Triangle 56">
            <a:extLst>
              <a:ext uri="{FF2B5EF4-FFF2-40B4-BE49-F238E27FC236}">
                <a16:creationId xmlns:a16="http://schemas.microsoft.com/office/drawing/2014/main" id="{91B9C62E-836E-400E-98F9-D778D44977D7}"/>
              </a:ext>
            </a:extLst>
          </p:cNvPr>
          <p:cNvSpPr/>
          <p:nvPr/>
        </p:nvSpPr>
        <p:spPr>
          <a:xfrm>
            <a:off x="1552331" y="1890549"/>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9843E403-D6E1-4E39-AF5F-355AC711490D}"/>
                  </a:ext>
                </a:extLst>
              </p:cNvPr>
              <p:cNvSpPr txBox="1"/>
              <p:nvPr/>
            </p:nvSpPr>
            <p:spPr>
              <a:xfrm>
                <a:off x="2057400" y="1539118"/>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58" name="TextBox 57">
                <a:extLst>
                  <a:ext uri="{FF2B5EF4-FFF2-40B4-BE49-F238E27FC236}">
                    <a16:creationId xmlns:a16="http://schemas.microsoft.com/office/drawing/2014/main" id="{9843E403-D6E1-4E39-AF5F-355AC711490D}"/>
                  </a:ext>
                </a:extLst>
              </p:cNvPr>
              <p:cNvSpPr txBox="1">
                <a:spLocks noRot="1" noChangeAspect="1" noMove="1" noResize="1" noEditPoints="1" noAdjustHandles="1" noChangeArrowheads="1" noChangeShapeType="1" noTextEdit="1"/>
              </p:cNvSpPr>
              <p:nvPr/>
            </p:nvSpPr>
            <p:spPr>
              <a:xfrm>
                <a:off x="2057400" y="1539118"/>
                <a:ext cx="685800" cy="307777"/>
              </a:xfrm>
              <a:prstGeom prst="rect">
                <a:avLst/>
              </a:prstGeom>
              <a:blipFill>
                <a:blip r:embed="rId5"/>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19885D73-B512-4336-B799-DB3D5BE1E362}"/>
                  </a:ext>
                </a:extLst>
              </p:cNvPr>
              <p:cNvSpPr txBox="1"/>
              <p:nvPr/>
            </p:nvSpPr>
            <p:spPr>
              <a:xfrm>
                <a:off x="1371600" y="926832"/>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59" name="TextBox 58">
                <a:extLst>
                  <a:ext uri="{FF2B5EF4-FFF2-40B4-BE49-F238E27FC236}">
                    <a16:creationId xmlns:a16="http://schemas.microsoft.com/office/drawing/2014/main" id="{19885D73-B512-4336-B799-DB3D5BE1E362}"/>
                  </a:ext>
                </a:extLst>
              </p:cNvPr>
              <p:cNvSpPr txBox="1">
                <a:spLocks noRot="1" noChangeAspect="1" noMove="1" noResize="1" noEditPoints="1" noAdjustHandles="1" noChangeArrowheads="1" noChangeShapeType="1" noTextEdit="1"/>
              </p:cNvSpPr>
              <p:nvPr/>
            </p:nvSpPr>
            <p:spPr>
              <a:xfrm>
                <a:off x="1371600" y="926832"/>
                <a:ext cx="685800" cy="307777"/>
              </a:xfrm>
              <a:prstGeom prst="rect">
                <a:avLst/>
              </a:prstGeom>
              <a:blipFill>
                <a:blip r:embed="rId6"/>
                <a:stretch>
                  <a:fillRect/>
                </a:stretch>
              </a:blipFill>
            </p:spPr>
            <p:txBody>
              <a:bodyPr/>
              <a:lstStyle/>
              <a:p>
                <a:r>
                  <a:rPr lang="en-SE">
                    <a:noFill/>
                  </a:rPr>
                  <a:t> </a:t>
                </a:r>
              </a:p>
            </p:txBody>
          </p:sp>
        </mc:Fallback>
      </mc:AlternateContent>
      <p:graphicFrame>
        <p:nvGraphicFramePr>
          <p:cNvPr id="60" name="Table 59">
            <a:extLst>
              <a:ext uri="{FF2B5EF4-FFF2-40B4-BE49-F238E27FC236}">
                <a16:creationId xmlns:a16="http://schemas.microsoft.com/office/drawing/2014/main" id="{FABC6220-10C0-4D51-986F-E852D5068300}"/>
              </a:ext>
            </a:extLst>
          </p:cNvPr>
          <p:cNvGraphicFramePr>
            <a:graphicFrameLocks noGrp="1"/>
          </p:cNvGraphicFramePr>
          <p:nvPr/>
        </p:nvGraphicFramePr>
        <p:xfrm>
          <a:off x="3907937" y="609600"/>
          <a:ext cx="2000250" cy="1907484"/>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635828">
                <a:tc>
                  <a:txBody>
                    <a:bodyPr/>
                    <a:lstStyle/>
                    <a:p>
                      <a:pPr algn="ct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bg2"/>
                          </a:solidFill>
                          <a:effectLst/>
                          <a:uLnTx/>
                          <a:uFillTx/>
                          <a:latin typeface="Calibri" pitchFamily="34" charset="0"/>
                          <a:ea typeface="+mn-ea"/>
                          <a:cs typeface="+mn-cs"/>
                        </a:rPr>
                        <a:t>A</a:t>
                      </a:r>
                      <a:endParaRPr lang="en-US" sz="21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63582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B</a:t>
                      </a: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C</a:t>
                      </a: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808080"/>
                          </a:solidFill>
                          <a:effectLst/>
                          <a:uLnTx/>
                          <a:uFillTx/>
                          <a:latin typeface="Calibri" pitchFamily="34" charset="0"/>
                          <a:ea typeface="+mn-ea"/>
                          <a:cs typeface="+mn-cs"/>
                        </a:rPr>
                        <a:t>D</a:t>
                      </a:r>
                      <a:endParaRPr kumimoji="0" lang="en-US" sz="2100" b="0" i="0" u="none" strike="noStrike" kern="1200" cap="none" spc="0" normalizeH="0" baseline="0" noProof="0" dirty="0">
                        <a:ln>
                          <a:noFill/>
                        </a:ln>
                        <a:solidFill>
                          <a:schemeClr val="tx1"/>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5828">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8080"/>
                          </a:solidFill>
                          <a:effectLst/>
                          <a:uLnTx/>
                          <a:uFillTx/>
                          <a:latin typeface="Calibri" pitchFamily="34" charset="0"/>
                          <a:ea typeface="+mn-ea"/>
                          <a:cs typeface="+mn-cs"/>
                        </a:rPr>
                        <a:t>E</a:t>
                      </a:r>
                      <a:endParaRPr kumimoji="0" lang="en-US" sz="2400" b="0" i="0" u="none" strike="noStrike" kern="1200" cap="none" spc="0" normalizeH="0" baseline="0" noProof="0" dirty="0">
                        <a:ln>
                          <a:noFill/>
                        </a:ln>
                        <a:solidFill>
                          <a:srgbClr val="808080"/>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61" name="Rectangle 60">
            <a:extLst>
              <a:ext uri="{FF2B5EF4-FFF2-40B4-BE49-F238E27FC236}">
                <a16:creationId xmlns:a16="http://schemas.microsoft.com/office/drawing/2014/main" id="{BEC859A3-F4E7-44D9-A3CF-B5D8FDF21458}"/>
              </a:ext>
            </a:extLst>
          </p:cNvPr>
          <p:cNvSpPr/>
          <p:nvPr/>
        </p:nvSpPr>
        <p:spPr>
          <a:xfrm>
            <a:off x="5349875" y="133276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62" name="Rectangle 61">
            <a:extLst>
              <a:ext uri="{FF2B5EF4-FFF2-40B4-BE49-F238E27FC236}">
                <a16:creationId xmlns:a16="http://schemas.microsoft.com/office/drawing/2014/main" id="{136301A8-E0D0-45AA-8892-BA6CF857D7BF}"/>
              </a:ext>
            </a:extLst>
          </p:cNvPr>
          <p:cNvSpPr/>
          <p:nvPr/>
        </p:nvSpPr>
        <p:spPr>
          <a:xfrm>
            <a:off x="4677263" y="70411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63" name="Isosceles Triangle 62">
            <a:extLst>
              <a:ext uri="{FF2B5EF4-FFF2-40B4-BE49-F238E27FC236}">
                <a16:creationId xmlns:a16="http://schemas.microsoft.com/office/drawing/2014/main" id="{EFAF29CD-FAC5-4E57-8E23-8D64EE259F8B}"/>
              </a:ext>
            </a:extLst>
          </p:cNvPr>
          <p:cNvSpPr/>
          <p:nvPr/>
        </p:nvSpPr>
        <p:spPr>
          <a:xfrm rot="5400000">
            <a:off x="4420923" y="1491862"/>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64" name="Isosceles Triangle 63">
            <a:extLst>
              <a:ext uri="{FF2B5EF4-FFF2-40B4-BE49-F238E27FC236}">
                <a16:creationId xmlns:a16="http://schemas.microsoft.com/office/drawing/2014/main" id="{6FA210D9-CD8F-463E-A378-158D94F61CB8}"/>
              </a:ext>
            </a:extLst>
          </p:cNvPr>
          <p:cNvSpPr/>
          <p:nvPr/>
        </p:nvSpPr>
        <p:spPr>
          <a:xfrm rot="5400000">
            <a:off x="5062761" y="1491863"/>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65" name="Isosceles Triangle 64">
            <a:extLst>
              <a:ext uri="{FF2B5EF4-FFF2-40B4-BE49-F238E27FC236}">
                <a16:creationId xmlns:a16="http://schemas.microsoft.com/office/drawing/2014/main" id="{53E4A00B-DEF4-4626-AD55-4AEF5CF5098E}"/>
              </a:ext>
            </a:extLst>
          </p:cNvPr>
          <p:cNvSpPr/>
          <p:nvPr/>
        </p:nvSpPr>
        <p:spPr>
          <a:xfrm>
            <a:off x="4828931" y="1890549"/>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39A19591-4D63-4B23-A94B-5D073A286110}"/>
                  </a:ext>
                </a:extLst>
              </p:cNvPr>
              <p:cNvSpPr txBox="1"/>
              <p:nvPr/>
            </p:nvSpPr>
            <p:spPr>
              <a:xfrm>
                <a:off x="5334000" y="1539118"/>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66" name="TextBox 65">
                <a:extLst>
                  <a:ext uri="{FF2B5EF4-FFF2-40B4-BE49-F238E27FC236}">
                    <a16:creationId xmlns:a16="http://schemas.microsoft.com/office/drawing/2014/main" id="{39A19591-4D63-4B23-A94B-5D073A286110}"/>
                  </a:ext>
                </a:extLst>
              </p:cNvPr>
              <p:cNvSpPr txBox="1">
                <a:spLocks noRot="1" noChangeAspect="1" noMove="1" noResize="1" noEditPoints="1" noAdjustHandles="1" noChangeArrowheads="1" noChangeShapeType="1" noTextEdit="1"/>
              </p:cNvSpPr>
              <p:nvPr/>
            </p:nvSpPr>
            <p:spPr>
              <a:xfrm>
                <a:off x="5334000" y="1539118"/>
                <a:ext cx="685800" cy="307777"/>
              </a:xfrm>
              <a:prstGeom prst="rect">
                <a:avLst/>
              </a:prstGeom>
              <a:blipFill>
                <a:blip r:embed="rId7"/>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93C054DD-A44C-44A4-A23B-3F744017A4C9}"/>
                  </a:ext>
                </a:extLst>
              </p:cNvPr>
              <p:cNvSpPr txBox="1"/>
              <p:nvPr/>
            </p:nvSpPr>
            <p:spPr>
              <a:xfrm>
                <a:off x="4648200" y="926832"/>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67" name="TextBox 66">
                <a:extLst>
                  <a:ext uri="{FF2B5EF4-FFF2-40B4-BE49-F238E27FC236}">
                    <a16:creationId xmlns:a16="http://schemas.microsoft.com/office/drawing/2014/main" id="{93C054DD-A44C-44A4-A23B-3F744017A4C9}"/>
                  </a:ext>
                </a:extLst>
              </p:cNvPr>
              <p:cNvSpPr txBox="1">
                <a:spLocks noRot="1" noChangeAspect="1" noMove="1" noResize="1" noEditPoints="1" noAdjustHandles="1" noChangeArrowheads="1" noChangeShapeType="1" noTextEdit="1"/>
              </p:cNvSpPr>
              <p:nvPr/>
            </p:nvSpPr>
            <p:spPr>
              <a:xfrm>
                <a:off x="4648200" y="926832"/>
                <a:ext cx="685800" cy="307777"/>
              </a:xfrm>
              <a:prstGeom prst="rect">
                <a:avLst/>
              </a:prstGeom>
              <a:blipFill>
                <a:blip r:embed="rId8"/>
                <a:stretch>
                  <a:fillRect/>
                </a:stretch>
              </a:blipFill>
            </p:spPr>
            <p:txBody>
              <a:bodyPr/>
              <a:lstStyle/>
              <a:p>
                <a:r>
                  <a:rPr lang="en-SE">
                    <a:noFill/>
                  </a:rPr>
                  <a:t> </a:t>
                </a:r>
              </a:p>
            </p:txBody>
          </p:sp>
        </mc:Fallback>
      </mc:AlternateContent>
      <p:sp>
        <p:nvSpPr>
          <p:cNvPr id="68" name="Arrow: Right 67">
            <a:extLst>
              <a:ext uri="{FF2B5EF4-FFF2-40B4-BE49-F238E27FC236}">
                <a16:creationId xmlns:a16="http://schemas.microsoft.com/office/drawing/2014/main" id="{B934717F-7C79-476E-B4D1-0D5AB32AF3DF}"/>
              </a:ext>
            </a:extLst>
          </p:cNvPr>
          <p:cNvSpPr/>
          <p:nvPr/>
        </p:nvSpPr>
        <p:spPr bwMode="auto">
          <a:xfrm>
            <a:off x="2845920" y="1319051"/>
            <a:ext cx="978408" cy="484632"/>
          </a:xfrm>
          <a:prstGeom prst="rightArrow">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dirty="0">
              <a:ln>
                <a:noFill/>
              </a:ln>
              <a:solidFill>
                <a:schemeClr val="tx1"/>
              </a:solidFill>
              <a:effectLst/>
              <a:latin typeface="Arial" charset="0"/>
            </a:endParaRPr>
          </a:p>
        </p:txBody>
      </p:sp>
      <p:sp>
        <p:nvSpPr>
          <p:cNvPr id="69" name="Rectangle 68">
            <a:extLst>
              <a:ext uri="{FF2B5EF4-FFF2-40B4-BE49-F238E27FC236}">
                <a16:creationId xmlns:a16="http://schemas.microsoft.com/office/drawing/2014/main" id="{BB60F8EC-E425-422F-BF87-CE4BC4BC4725}"/>
              </a:ext>
            </a:extLst>
          </p:cNvPr>
          <p:cNvSpPr/>
          <p:nvPr/>
        </p:nvSpPr>
        <p:spPr>
          <a:xfrm>
            <a:off x="2787045" y="807431"/>
            <a:ext cx="889987" cy="646331"/>
          </a:xfrm>
          <a:prstGeom prst="rect">
            <a:avLst/>
          </a:prstGeom>
        </p:spPr>
        <p:txBody>
          <a:bodyPr wrap="none">
            <a:spAutoFit/>
          </a:bodyPr>
          <a:lstStyle/>
          <a:p>
            <a:r>
              <a:rPr lang="en-US" dirty="0"/>
              <a:t>Policy</a:t>
            </a:r>
          </a:p>
          <a:p>
            <a:r>
              <a:rPr lang="en-US" dirty="0"/>
              <a:t>Improv</a:t>
            </a:r>
            <a:endParaRPr lang="en-SE" dirty="0"/>
          </a:p>
        </p:txBody>
      </p:sp>
      <p:sp>
        <p:nvSpPr>
          <p:cNvPr id="26" name="TextBox 25">
            <a:extLst>
              <a:ext uri="{FF2B5EF4-FFF2-40B4-BE49-F238E27FC236}">
                <a16:creationId xmlns:a16="http://schemas.microsoft.com/office/drawing/2014/main" id="{412DE0FD-5ED8-4C41-A513-4CE3750ED1F9}"/>
              </a:ext>
            </a:extLst>
          </p:cNvPr>
          <p:cNvSpPr txBox="1"/>
          <p:nvPr/>
        </p:nvSpPr>
        <p:spPr>
          <a:xfrm>
            <a:off x="719524" y="1590165"/>
            <a:ext cx="470000" cy="338554"/>
          </a:xfrm>
          <a:prstGeom prst="rect">
            <a:avLst/>
          </a:prstGeom>
          <a:noFill/>
        </p:spPr>
        <p:txBody>
          <a:bodyPr wrap="none" rtlCol="0">
            <a:spAutoFit/>
          </a:bodyPr>
          <a:lstStyle/>
          <a:p>
            <a:r>
              <a:rPr lang="en-US" sz="1600" dirty="0"/>
              <a:t>5.3</a:t>
            </a:r>
            <a:endParaRPr lang="en-SE" sz="1600" dirty="0"/>
          </a:p>
        </p:txBody>
      </p:sp>
      <p:sp>
        <p:nvSpPr>
          <p:cNvPr id="27" name="TextBox 26">
            <a:extLst>
              <a:ext uri="{FF2B5EF4-FFF2-40B4-BE49-F238E27FC236}">
                <a16:creationId xmlns:a16="http://schemas.microsoft.com/office/drawing/2014/main" id="{F20102DF-14BB-4B4F-8F20-C42D9B1616D9}"/>
              </a:ext>
            </a:extLst>
          </p:cNvPr>
          <p:cNvSpPr txBox="1"/>
          <p:nvPr/>
        </p:nvSpPr>
        <p:spPr>
          <a:xfrm>
            <a:off x="1404348" y="2221846"/>
            <a:ext cx="470000" cy="338554"/>
          </a:xfrm>
          <a:prstGeom prst="rect">
            <a:avLst/>
          </a:prstGeom>
          <a:noFill/>
        </p:spPr>
        <p:txBody>
          <a:bodyPr wrap="none" rtlCol="0">
            <a:spAutoFit/>
          </a:bodyPr>
          <a:lstStyle/>
          <a:p>
            <a:r>
              <a:rPr lang="en-US" sz="1600" dirty="0"/>
              <a:t>5.3</a:t>
            </a:r>
            <a:endParaRPr lang="en-SE" sz="1600" dirty="0"/>
          </a:p>
        </p:txBody>
      </p:sp>
      <p:sp>
        <p:nvSpPr>
          <p:cNvPr id="28" name="TextBox 27">
            <a:extLst>
              <a:ext uri="{FF2B5EF4-FFF2-40B4-BE49-F238E27FC236}">
                <a16:creationId xmlns:a16="http://schemas.microsoft.com/office/drawing/2014/main" id="{2A0E9038-2164-438A-B64E-2B461DC09517}"/>
              </a:ext>
            </a:extLst>
          </p:cNvPr>
          <p:cNvSpPr txBox="1"/>
          <p:nvPr/>
        </p:nvSpPr>
        <p:spPr>
          <a:xfrm>
            <a:off x="1435000" y="1593807"/>
            <a:ext cx="470000" cy="338554"/>
          </a:xfrm>
          <a:prstGeom prst="rect">
            <a:avLst/>
          </a:prstGeom>
          <a:noFill/>
        </p:spPr>
        <p:txBody>
          <a:bodyPr wrap="none" rtlCol="0">
            <a:spAutoFit/>
          </a:bodyPr>
          <a:lstStyle/>
          <a:p>
            <a:r>
              <a:rPr lang="en-US" sz="1600" dirty="0"/>
              <a:t>6.5</a:t>
            </a:r>
            <a:endParaRPr lang="en-SE" sz="1600" dirty="0"/>
          </a:p>
        </p:txBody>
      </p:sp>
      <p:sp>
        <p:nvSpPr>
          <p:cNvPr id="30" name="TextBox 29">
            <a:extLst>
              <a:ext uri="{FF2B5EF4-FFF2-40B4-BE49-F238E27FC236}">
                <a16:creationId xmlns:a16="http://schemas.microsoft.com/office/drawing/2014/main" id="{4100C59E-4829-4154-AE9D-DDE0A36AF89A}"/>
              </a:ext>
            </a:extLst>
          </p:cNvPr>
          <p:cNvSpPr txBox="1"/>
          <p:nvPr/>
        </p:nvSpPr>
        <p:spPr>
          <a:xfrm>
            <a:off x="4007792" y="1612222"/>
            <a:ext cx="470000" cy="338554"/>
          </a:xfrm>
          <a:prstGeom prst="rect">
            <a:avLst/>
          </a:prstGeom>
          <a:noFill/>
        </p:spPr>
        <p:txBody>
          <a:bodyPr wrap="none" rtlCol="0">
            <a:spAutoFit/>
          </a:bodyPr>
          <a:lstStyle/>
          <a:p>
            <a:r>
              <a:rPr lang="en-US" sz="1600" dirty="0"/>
              <a:t>5.3</a:t>
            </a:r>
            <a:endParaRPr lang="en-SE" sz="1600" dirty="0"/>
          </a:p>
        </p:txBody>
      </p:sp>
      <p:sp>
        <p:nvSpPr>
          <p:cNvPr id="31" name="TextBox 30">
            <a:extLst>
              <a:ext uri="{FF2B5EF4-FFF2-40B4-BE49-F238E27FC236}">
                <a16:creationId xmlns:a16="http://schemas.microsoft.com/office/drawing/2014/main" id="{3EE8BD68-54E1-4A59-B1A5-2B256745BB23}"/>
              </a:ext>
            </a:extLst>
          </p:cNvPr>
          <p:cNvSpPr txBox="1"/>
          <p:nvPr/>
        </p:nvSpPr>
        <p:spPr>
          <a:xfrm>
            <a:off x="4692616" y="2243903"/>
            <a:ext cx="470000" cy="338554"/>
          </a:xfrm>
          <a:prstGeom prst="rect">
            <a:avLst/>
          </a:prstGeom>
          <a:noFill/>
        </p:spPr>
        <p:txBody>
          <a:bodyPr wrap="none" rtlCol="0">
            <a:spAutoFit/>
          </a:bodyPr>
          <a:lstStyle/>
          <a:p>
            <a:r>
              <a:rPr lang="en-US" sz="1600" dirty="0"/>
              <a:t>5.3</a:t>
            </a:r>
            <a:endParaRPr lang="en-SE" sz="1600" dirty="0"/>
          </a:p>
        </p:txBody>
      </p:sp>
      <p:sp>
        <p:nvSpPr>
          <p:cNvPr id="32" name="TextBox 31">
            <a:extLst>
              <a:ext uri="{FF2B5EF4-FFF2-40B4-BE49-F238E27FC236}">
                <a16:creationId xmlns:a16="http://schemas.microsoft.com/office/drawing/2014/main" id="{BB353EE7-E6B3-423A-93CB-FEFDE8743367}"/>
              </a:ext>
            </a:extLst>
          </p:cNvPr>
          <p:cNvSpPr txBox="1"/>
          <p:nvPr/>
        </p:nvSpPr>
        <p:spPr>
          <a:xfrm>
            <a:off x="4711600" y="1615864"/>
            <a:ext cx="470000" cy="338554"/>
          </a:xfrm>
          <a:prstGeom prst="rect">
            <a:avLst/>
          </a:prstGeom>
          <a:noFill/>
        </p:spPr>
        <p:txBody>
          <a:bodyPr wrap="none" rtlCol="0">
            <a:spAutoFit/>
          </a:bodyPr>
          <a:lstStyle/>
          <a:p>
            <a:r>
              <a:rPr lang="en-US" sz="1600" dirty="0"/>
              <a:t>6.5</a:t>
            </a:r>
            <a:endParaRPr lang="en-SE" sz="1600" dirty="0"/>
          </a:p>
        </p:txBody>
      </p:sp>
    </p:spTree>
    <p:extLst>
      <p:ext uri="{BB962C8B-B14F-4D97-AF65-F5344CB8AC3E}">
        <p14:creationId xmlns:p14="http://schemas.microsoft.com/office/powerpoint/2010/main" val="16179729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5146A-2411-4D66-BD86-936CC1CB560B}"/>
              </a:ext>
            </a:extLst>
          </p:cNvPr>
          <p:cNvSpPr>
            <a:spLocks noGrp="1"/>
          </p:cNvSpPr>
          <p:nvPr>
            <p:ph type="title"/>
          </p:nvPr>
        </p:nvSpPr>
        <p:spPr/>
        <p:txBody>
          <a:bodyPr/>
          <a:lstStyle/>
          <a:p>
            <a:r>
              <a:rPr lang="en-US" dirty="0" err="1"/>
              <a:t>MiniGW</a:t>
            </a:r>
            <a:r>
              <a:rPr lang="en-US" dirty="0"/>
              <a:t> Example</a:t>
            </a:r>
            <a:endParaRPr lang="en-SE" dirty="0"/>
          </a:p>
        </p:txBody>
      </p:sp>
      <p:sp>
        <p:nvSpPr>
          <p:cNvPr id="3" name="Content Placeholder 2">
            <a:extLst>
              <a:ext uri="{FF2B5EF4-FFF2-40B4-BE49-F238E27FC236}">
                <a16:creationId xmlns:a16="http://schemas.microsoft.com/office/drawing/2014/main" id="{7A52ED14-A570-49EA-AD0A-845FEAE0D59D}"/>
              </a:ext>
            </a:extLst>
          </p:cNvPr>
          <p:cNvSpPr>
            <a:spLocks noGrp="1"/>
          </p:cNvSpPr>
          <p:nvPr>
            <p:ph idx="1"/>
          </p:nvPr>
        </p:nvSpPr>
        <p:spPr>
          <a:xfrm>
            <a:off x="457200" y="1295399"/>
            <a:ext cx="8229600" cy="5234635"/>
          </a:xfrm>
        </p:spPr>
        <p:txBody>
          <a:bodyPr>
            <a:normAutofit/>
          </a:bodyPr>
          <a:lstStyle/>
          <a:p>
            <a:r>
              <a:rPr lang="en-US" dirty="0"/>
              <a:t>Policy Iteration for Deterministic Environment</a:t>
            </a:r>
          </a:p>
          <a:p>
            <a:r>
              <a:rPr lang="en-US" dirty="0"/>
              <a:t>Policy Iteration for Stochastic Environment</a:t>
            </a:r>
          </a:p>
          <a:p>
            <a:r>
              <a:rPr lang="en-US" dirty="0">
                <a:solidFill>
                  <a:srgbClr val="C00000"/>
                </a:solidFill>
              </a:rPr>
              <a:t>Value Iteration for Deterministic Environment  </a:t>
            </a:r>
          </a:p>
          <a:p>
            <a:r>
              <a:rPr lang="en-US" dirty="0"/>
              <a:t>Value Iteration for Stochastic Environment</a:t>
            </a:r>
          </a:p>
          <a:p>
            <a:r>
              <a:rPr lang="en-US" dirty="0"/>
              <a:t>Model learning</a:t>
            </a:r>
            <a:endParaRPr lang="en-SE" dirty="0"/>
          </a:p>
        </p:txBody>
      </p:sp>
      <p:sp>
        <p:nvSpPr>
          <p:cNvPr id="4" name="Slide Number Placeholder 3">
            <a:extLst>
              <a:ext uri="{FF2B5EF4-FFF2-40B4-BE49-F238E27FC236}">
                <a16:creationId xmlns:a16="http://schemas.microsoft.com/office/drawing/2014/main" id="{C0567889-A50E-4D43-A72E-B5F2097A2CBC}"/>
              </a:ext>
            </a:extLst>
          </p:cNvPr>
          <p:cNvSpPr>
            <a:spLocks noGrp="1"/>
          </p:cNvSpPr>
          <p:nvPr>
            <p:ph type="sldNum" sz="quarter" idx="12"/>
          </p:nvPr>
        </p:nvSpPr>
        <p:spPr/>
        <p:txBody>
          <a:bodyPr/>
          <a:lstStyle/>
          <a:p>
            <a:pPr>
              <a:defRPr/>
            </a:pPr>
            <a:fld id="{F57F456A-00AF-44E6-8D70-638C0D0130FF}" type="slidenum">
              <a:rPr lang="en-US" altLang="zh-CN" smtClean="0"/>
              <a:pPr>
                <a:defRPr/>
              </a:pPr>
              <a:t>52</a:t>
            </a:fld>
            <a:endParaRPr lang="en-US" altLang="zh-CN"/>
          </a:p>
        </p:txBody>
      </p:sp>
    </p:spTree>
    <p:extLst>
      <p:ext uri="{BB962C8B-B14F-4D97-AF65-F5344CB8AC3E}">
        <p14:creationId xmlns:p14="http://schemas.microsoft.com/office/powerpoint/2010/main" val="40513222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9" y="-152400"/>
            <a:ext cx="8762968" cy="868362"/>
          </a:xfrm>
        </p:spPr>
        <p:txBody>
          <a:bodyPr/>
          <a:lstStyle/>
          <a:p>
            <a:r>
              <a:rPr lang="en-US" sz="3200" dirty="0">
                <a:solidFill>
                  <a:schemeClr val="tx1"/>
                </a:solidFill>
              </a:rPr>
              <a:t>Bellman </a:t>
            </a:r>
            <a:r>
              <a:rPr lang="en-US" sz="3200" dirty="0" err="1">
                <a:solidFill>
                  <a:schemeClr val="tx1"/>
                </a:solidFill>
              </a:rPr>
              <a:t>Opt</a:t>
            </a:r>
            <a:r>
              <a:rPr lang="en-US" sz="3200" dirty="0">
                <a:solidFill>
                  <a:schemeClr val="tx1"/>
                </a:solidFill>
              </a:rPr>
              <a:t> Equation </a:t>
            </a:r>
            <a:r>
              <a:rPr lang="en-US" sz="3200" dirty="0"/>
              <a:t>for Det Env</a:t>
            </a:r>
          </a:p>
        </p:txBody>
      </p:sp>
      <mc:AlternateContent xmlns:mc="http://schemas.openxmlformats.org/markup-compatibility/2006" xmlns:a14="http://schemas.microsoft.com/office/drawing/2010/main">
        <mc:Choice Requires="a14">
          <p:sp>
            <p:nvSpPr>
              <p:cNvPr id="29" name="Content Placeholder 2">
                <a:extLst>
                  <a:ext uri="{FF2B5EF4-FFF2-40B4-BE49-F238E27FC236}">
                    <a16:creationId xmlns:a16="http://schemas.microsoft.com/office/drawing/2014/main" id="{DB8E6228-5688-4480-97E1-C354C40D1C22}"/>
                  </a:ext>
                </a:extLst>
              </p:cNvPr>
              <p:cNvSpPr>
                <a:spLocks noGrp="1"/>
              </p:cNvSpPr>
              <p:nvPr>
                <p:ph idx="1"/>
              </p:nvPr>
            </p:nvSpPr>
            <p:spPr>
              <a:xfrm>
                <a:off x="228609" y="2584900"/>
                <a:ext cx="8762968" cy="4189610"/>
              </a:xfrm>
            </p:spPr>
            <p:txBody>
              <a:bodyPr>
                <a:normAutofit fontScale="47500" lnSpcReduction="20000"/>
              </a:bodyPr>
              <a:lstStyle/>
              <a:p>
                <a:r>
                  <a:rPr lang="en-US" sz="3300" dirty="0">
                    <a:solidFill>
                      <a:schemeClr val="tx1"/>
                    </a:solidFill>
                  </a:rPr>
                  <a:t>Bellman </a:t>
                </a:r>
                <a:r>
                  <a:rPr lang="en-US" sz="3300" dirty="0" err="1">
                    <a:solidFill>
                      <a:schemeClr val="tx1"/>
                    </a:solidFill>
                  </a:rPr>
                  <a:t>Opt</a:t>
                </a:r>
                <a:r>
                  <a:rPr lang="en-US" sz="3300" dirty="0">
                    <a:solidFill>
                      <a:schemeClr val="tx1"/>
                    </a:solidFill>
                  </a:rPr>
                  <a:t> Equation for Det Env: </a:t>
                </a:r>
                <a14:m>
                  <m:oMath xmlns:m="http://schemas.openxmlformats.org/officeDocument/2006/math">
                    <m:sSub>
                      <m:sSubPr>
                        <m:ctrlPr>
                          <a:rPr lang="en-US" sz="3300" i="1">
                            <a:solidFill>
                              <a:schemeClr val="tx1"/>
                            </a:solidFill>
                            <a:latin typeface="Cambria Math" panose="02040503050406030204" pitchFamily="18" charset="0"/>
                          </a:rPr>
                        </m:ctrlPr>
                      </m:sSubPr>
                      <m:e>
                        <m:r>
                          <a:rPr lang="en-US" sz="3300">
                            <a:solidFill>
                              <a:schemeClr val="tx1"/>
                            </a:solidFill>
                            <a:latin typeface="Cambria Math" panose="02040503050406030204" pitchFamily="18" charset="0"/>
                          </a:rPr>
                          <m:t>𝑣</m:t>
                        </m:r>
                      </m:e>
                      <m:sub>
                        <m:r>
                          <a:rPr lang="en-US" sz="3300">
                            <a:solidFill>
                              <a:schemeClr val="tx1"/>
                            </a:solidFill>
                            <a:latin typeface="Cambria Math" panose="02040503050406030204" pitchFamily="18" charset="0"/>
                          </a:rPr>
                          <m:t>∗</m:t>
                        </m:r>
                      </m:sub>
                    </m:sSub>
                    <m:d>
                      <m:dPr>
                        <m:ctrlPr>
                          <a:rPr lang="en-US" sz="3300" i="1">
                            <a:solidFill>
                              <a:schemeClr val="tx1"/>
                            </a:solidFill>
                            <a:latin typeface="Cambria Math" panose="02040503050406030204" pitchFamily="18" charset="0"/>
                          </a:rPr>
                        </m:ctrlPr>
                      </m:dPr>
                      <m:e>
                        <m:r>
                          <a:rPr lang="en-US" sz="3300">
                            <a:solidFill>
                              <a:schemeClr val="tx1"/>
                            </a:solidFill>
                            <a:latin typeface="Cambria Math" panose="02040503050406030204" pitchFamily="18" charset="0"/>
                          </a:rPr>
                          <m:t>𝑠</m:t>
                        </m:r>
                      </m:e>
                    </m:d>
                    <m:r>
                      <a:rPr lang="en-US" sz="3300">
                        <a:solidFill>
                          <a:schemeClr val="tx1"/>
                        </a:solidFill>
                        <a:latin typeface="Cambria Math" panose="02040503050406030204" pitchFamily="18" charset="0"/>
                      </a:rPr>
                      <m:t>=</m:t>
                    </m:r>
                    <m:limLow>
                      <m:limLowPr>
                        <m:ctrlPr>
                          <a:rPr lang="en-US" sz="3300" i="1">
                            <a:solidFill>
                              <a:schemeClr val="tx1"/>
                            </a:solidFill>
                            <a:latin typeface="Cambria Math" panose="02040503050406030204" pitchFamily="18" charset="0"/>
                          </a:rPr>
                        </m:ctrlPr>
                      </m:limLowPr>
                      <m:e>
                        <m:r>
                          <m:rPr>
                            <m:sty m:val="p"/>
                          </m:rPr>
                          <a:rPr lang="en-US" sz="3300">
                            <a:solidFill>
                              <a:schemeClr val="tx1"/>
                            </a:solidFill>
                            <a:latin typeface="Cambria Math" panose="02040503050406030204" pitchFamily="18" charset="0"/>
                          </a:rPr>
                          <m:t>max</m:t>
                        </m:r>
                      </m:e>
                      <m:lim>
                        <m:r>
                          <a:rPr lang="en-US" sz="3300">
                            <a:solidFill>
                              <a:schemeClr val="tx1"/>
                            </a:solidFill>
                            <a:latin typeface="Cambria Math" panose="02040503050406030204" pitchFamily="18" charset="0"/>
                          </a:rPr>
                          <m:t>𝑎</m:t>
                        </m:r>
                      </m:lim>
                    </m:limLow>
                    <m:r>
                      <a:rPr lang="en-US" sz="3300">
                        <a:solidFill>
                          <a:schemeClr val="tx1"/>
                        </a:solidFill>
                        <a:latin typeface="Cambria Math" panose="02040503050406030204" pitchFamily="18" charset="0"/>
                      </a:rPr>
                      <m:t> </m:t>
                    </m:r>
                    <m:sSub>
                      <m:sSubPr>
                        <m:ctrlPr>
                          <a:rPr lang="en-US" sz="3300" i="1">
                            <a:solidFill>
                              <a:schemeClr val="tx1"/>
                            </a:solidFill>
                            <a:latin typeface="Cambria Math" panose="02040503050406030204" pitchFamily="18" charset="0"/>
                          </a:rPr>
                        </m:ctrlPr>
                      </m:sSubPr>
                      <m:e>
                        <m:r>
                          <a:rPr lang="en-US" sz="3300">
                            <a:solidFill>
                              <a:schemeClr val="tx1"/>
                            </a:solidFill>
                            <a:latin typeface="Cambria Math" panose="02040503050406030204" pitchFamily="18" charset="0"/>
                          </a:rPr>
                          <m:t>𝑞</m:t>
                        </m:r>
                      </m:e>
                      <m:sub>
                        <m:r>
                          <a:rPr lang="en-US" sz="3300">
                            <a:solidFill>
                              <a:schemeClr val="tx1"/>
                            </a:solidFill>
                            <a:latin typeface="Cambria Math" panose="02040503050406030204" pitchFamily="18" charset="0"/>
                          </a:rPr>
                          <m:t>∗</m:t>
                        </m:r>
                      </m:sub>
                    </m:sSub>
                    <m:d>
                      <m:dPr>
                        <m:ctrlPr>
                          <a:rPr lang="en-US" sz="3300" i="1">
                            <a:solidFill>
                              <a:schemeClr val="tx1"/>
                            </a:solidFill>
                            <a:latin typeface="Cambria Math" panose="02040503050406030204" pitchFamily="18" charset="0"/>
                          </a:rPr>
                        </m:ctrlPr>
                      </m:dPr>
                      <m:e>
                        <m:r>
                          <a:rPr lang="en-US" sz="3300">
                            <a:solidFill>
                              <a:schemeClr val="tx1"/>
                            </a:solidFill>
                            <a:latin typeface="Cambria Math" panose="02040503050406030204" pitchFamily="18" charset="0"/>
                          </a:rPr>
                          <m:t>𝑠</m:t>
                        </m:r>
                        <m:r>
                          <a:rPr lang="en-US" sz="3300">
                            <a:solidFill>
                              <a:schemeClr val="tx1"/>
                            </a:solidFill>
                            <a:latin typeface="Cambria Math" panose="02040503050406030204" pitchFamily="18" charset="0"/>
                          </a:rPr>
                          <m:t>,</m:t>
                        </m:r>
                        <m:r>
                          <a:rPr lang="en-US" sz="3300">
                            <a:solidFill>
                              <a:schemeClr val="tx1"/>
                            </a:solidFill>
                            <a:latin typeface="Cambria Math" panose="02040503050406030204" pitchFamily="18" charset="0"/>
                          </a:rPr>
                          <m:t>𝑎</m:t>
                        </m:r>
                      </m:e>
                    </m:d>
                    <m:r>
                      <a:rPr lang="en-US" sz="3300">
                        <a:solidFill>
                          <a:schemeClr val="tx1"/>
                        </a:solidFill>
                        <a:latin typeface="Cambria Math" panose="02040503050406030204" pitchFamily="18" charset="0"/>
                      </a:rPr>
                      <m:t>;</m:t>
                    </m:r>
                    <m:sSub>
                      <m:sSubPr>
                        <m:ctrlPr>
                          <a:rPr lang="en-US" sz="3300" i="1">
                            <a:solidFill>
                              <a:schemeClr val="tx1"/>
                            </a:solidFill>
                            <a:latin typeface="Cambria Math" panose="02040503050406030204" pitchFamily="18" charset="0"/>
                          </a:rPr>
                        </m:ctrlPr>
                      </m:sSubPr>
                      <m:e>
                        <m:r>
                          <a:rPr lang="en-US" sz="3300">
                            <a:solidFill>
                              <a:schemeClr val="tx1"/>
                            </a:solidFill>
                            <a:latin typeface="Cambria Math" panose="02040503050406030204" pitchFamily="18" charset="0"/>
                          </a:rPr>
                          <m:t>𝑞</m:t>
                        </m:r>
                      </m:e>
                      <m:sub>
                        <m:r>
                          <a:rPr lang="en-US" sz="3300">
                            <a:solidFill>
                              <a:schemeClr val="tx1"/>
                            </a:solidFill>
                            <a:latin typeface="Cambria Math" panose="02040503050406030204" pitchFamily="18" charset="0"/>
                          </a:rPr>
                          <m:t>∗</m:t>
                        </m:r>
                      </m:sub>
                    </m:sSub>
                    <m:d>
                      <m:dPr>
                        <m:ctrlPr>
                          <a:rPr lang="en-US" sz="3300" i="1">
                            <a:solidFill>
                              <a:schemeClr val="tx1"/>
                            </a:solidFill>
                            <a:latin typeface="Cambria Math" panose="02040503050406030204" pitchFamily="18" charset="0"/>
                          </a:rPr>
                        </m:ctrlPr>
                      </m:dPr>
                      <m:e>
                        <m:r>
                          <a:rPr lang="en-US" sz="3300">
                            <a:solidFill>
                              <a:schemeClr val="tx1"/>
                            </a:solidFill>
                            <a:latin typeface="Cambria Math" panose="02040503050406030204" pitchFamily="18" charset="0"/>
                          </a:rPr>
                          <m:t>𝑠</m:t>
                        </m:r>
                        <m:r>
                          <a:rPr lang="en-US" sz="3300">
                            <a:solidFill>
                              <a:schemeClr val="tx1"/>
                            </a:solidFill>
                            <a:latin typeface="Cambria Math" panose="02040503050406030204" pitchFamily="18" charset="0"/>
                          </a:rPr>
                          <m:t>,</m:t>
                        </m:r>
                        <m:r>
                          <a:rPr lang="en-US" sz="3300">
                            <a:solidFill>
                              <a:schemeClr val="tx1"/>
                            </a:solidFill>
                            <a:latin typeface="Cambria Math" panose="02040503050406030204" pitchFamily="18" charset="0"/>
                          </a:rPr>
                          <m:t>𝑎</m:t>
                        </m:r>
                      </m:e>
                    </m:d>
                    <m:r>
                      <a:rPr lang="en-US" sz="3300">
                        <a:solidFill>
                          <a:schemeClr val="tx1"/>
                        </a:solidFill>
                        <a:latin typeface="Cambria Math" panose="02040503050406030204" pitchFamily="18" charset="0"/>
                      </a:rPr>
                      <m:t>=</m:t>
                    </m:r>
                    <m:sSubSup>
                      <m:sSubSupPr>
                        <m:ctrlPr>
                          <a:rPr lang="en-US" sz="3300" i="1">
                            <a:solidFill>
                              <a:schemeClr val="tx1"/>
                            </a:solidFill>
                            <a:latin typeface="Cambria Math" panose="02040503050406030204" pitchFamily="18" charset="0"/>
                          </a:rPr>
                        </m:ctrlPr>
                      </m:sSubSupPr>
                      <m:e>
                        <m:r>
                          <a:rPr lang="en-US" sz="3300">
                            <a:solidFill>
                              <a:schemeClr val="tx1"/>
                            </a:solidFill>
                            <a:latin typeface="Cambria Math" panose="02040503050406030204" pitchFamily="18" charset="0"/>
                          </a:rPr>
                          <m:t>𝑅</m:t>
                        </m:r>
                      </m:e>
                      <m:sub>
                        <m:r>
                          <a:rPr lang="en-US" sz="3300">
                            <a:solidFill>
                              <a:schemeClr val="tx1"/>
                            </a:solidFill>
                            <a:latin typeface="Cambria Math" panose="02040503050406030204" pitchFamily="18" charset="0"/>
                          </a:rPr>
                          <m:t>𝑠</m:t>
                        </m:r>
                      </m:sub>
                      <m:sup>
                        <m:r>
                          <a:rPr lang="en-US" sz="3300">
                            <a:solidFill>
                              <a:schemeClr val="tx1"/>
                            </a:solidFill>
                            <a:latin typeface="Cambria Math" panose="02040503050406030204" pitchFamily="18" charset="0"/>
                          </a:rPr>
                          <m:t>𝑎</m:t>
                        </m:r>
                      </m:sup>
                    </m:sSubSup>
                    <m:r>
                      <a:rPr lang="en-US" sz="3300">
                        <a:solidFill>
                          <a:schemeClr val="tx1"/>
                        </a:solidFill>
                        <a:latin typeface="Cambria Math" panose="02040503050406030204" pitchFamily="18" charset="0"/>
                      </a:rPr>
                      <m:t>+</m:t>
                    </m:r>
                    <m:r>
                      <a:rPr lang="en-US" sz="3300">
                        <a:solidFill>
                          <a:schemeClr val="tx1"/>
                        </a:solidFill>
                        <a:latin typeface="Cambria Math" panose="02040503050406030204" pitchFamily="18" charset="0"/>
                      </a:rPr>
                      <m:t>𝛾</m:t>
                    </m:r>
                    <m:sSub>
                      <m:sSubPr>
                        <m:ctrlPr>
                          <a:rPr lang="en-US" sz="3300" i="1">
                            <a:solidFill>
                              <a:schemeClr val="tx1"/>
                            </a:solidFill>
                            <a:latin typeface="Cambria Math" panose="02040503050406030204" pitchFamily="18" charset="0"/>
                          </a:rPr>
                        </m:ctrlPr>
                      </m:sSubPr>
                      <m:e>
                        <m:r>
                          <a:rPr lang="en-US" sz="3300">
                            <a:solidFill>
                              <a:schemeClr val="tx1"/>
                            </a:solidFill>
                            <a:latin typeface="Cambria Math" panose="02040503050406030204" pitchFamily="18" charset="0"/>
                          </a:rPr>
                          <m:t>𝑣</m:t>
                        </m:r>
                      </m:e>
                      <m:sub>
                        <m:r>
                          <a:rPr lang="en-US" sz="3300">
                            <a:solidFill>
                              <a:schemeClr val="tx1"/>
                            </a:solidFill>
                            <a:latin typeface="Cambria Math" panose="02040503050406030204" pitchFamily="18" charset="0"/>
                          </a:rPr>
                          <m:t>∗</m:t>
                        </m:r>
                      </m:sub>
                    </m:sSub>
                    <m:d>
                      <m:dPr>
                        <m:ctrlPr>
                          <a:rPr lang="en-US" sz="3300" i="1">
                            <a:solidFill>
                              <a:schemeClr val="tx1"/>
                            </a:solidFill>
                            <a:latin typeface="Cambria Math" panose="02040503050406030204" pitchFamily="18" charset="0"/>
                          </a:rPr>
                        </m:ctrlPr>
                      </m:dPr>
                      <m:e>
                        <m:r>
                          <a:rPr lang="en-US" sz="3300">
                            <a:solidFill>
                              <a:schemeClr val="tx1"/>
                            </a:solidFill>
                            <a:latin typeface="Cambria Math" panose="02040503050406030204" pitchFamily="18" charset="0"/>
                          </a:rPr>
                          <m:t>𝑠</m:t>
                        </m:r>
                        <m:r>
                          <a:rPr lang="en-US" sz="3300">
                            <a:solidFill>
                              <a:schemeClr val="tx1"/>
                            </a:solidFill>
                            <a:latin typeface="Cambria Math" panose="02040503050406030204" pitchFamily="18" charset="0"/>
                          </a:rPr>
                          <m:t>′</m:t>
                        </m:r>
                      </m:e>
                    </m:d>
                  </m:oMath>
                </a14:m>
                <a:endParaRPr lang="en-US" sz="3300" dirty="0">
                  <a:solidFill>
                    <a:schemeClr val="tx1"/>
                  </a:solidFill>
                </a:endParaRPr>
              </a:p>
              <a:p>
                <a14:m>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𝑣</m:t>
                        </m:r>
                      </m:e>
                      <m:sub>
                        <m:r>
                          <a:rPr lang="en-US" b="0" i="1" smtClean="0">
                            <a:solidFill>
                              <a:schemeClr val="tx1"/>
                            </a:solidFill>
                            <a:latin typeface="Cambria Math" panose="02040503050406030204" pitchFamily="18" charset="0"/>
                          </a:rPr>
                          <m:t>∗</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𝐶</m:t>
                        </m:r>
                      </m:e>
                    </m:d>
                    <m:r>
                      <a:rPr lang="en-US" i="1">
                        <a:solidFill>
                          <a:schemeClr val="tx1"/>
                        </a:solidFill>
                        <a:latin typeface="Cambria Math" panose="02040503050406030204" pitchFamily="18" charset="0"/>
                      </a:rPr>
                      <m:t>=</m:t>
                    </m:r>
                    <m:limLow>
                      <m:limLowPr>
                        <m:ctrlPr>
                          <a:rPr lang="en-US" i="1">
                            <a:solidFill>
                              <a:schemeClr val="tx1"/>
                            </a:solidFill>
                            <a:latin typeface="Cambria Math" panose="02040503050406030204" pitchFamily="18" charset="0"/>
                            <a:ea typeface="ＭＳ Ｐゴシック" pitchFamily="34" charset="-128"/>
                          </a:rPr>
                        </m:ctrlPr>
                      </m:limLowPr>
                      <m:e>
                        <m:r>
                          <m:rPr>
                            <m:sty m:val="p"/>
                          </m:rPr>
                          <a:rPr lang="en-US">
                            <a:solidFill>
                              <a:schemeClr val="tx1"/>
                            </a:solidFill>
                            <a:latin typeface="Cambria Math" panose="02040503050406030204" pitchFamily="18" charset="0"/>
                            <a:ea typeface="ＭＳ Ｐゴシック" pitchFamily="34" charset="-128"/>
                          </a:rPr>
                          <m:t>max</m:t>
                        </m:r>
                      </m:e>
                      <m:lim>
                        <m:r>
                          <a:rPr lang="en-US" i="1">
                            <a:solidFill>
                              <a:schemeClr val="tx1"/>
                            </a:solidFill>
                            <a:latin typeface="Cambria Math" panose="02040503050406030204" pitchFamily="18" charset="0"/>
                            <a:ea typeface="ＭＳ Ｐゴシック" pitchFamily="34" charset="-128"/>
                          </a:rPr>
                          <m:t>𝑎</m:t>
                        </m:r>
                      </m:lim>
                    </m:limLow>
                    <m:r>
                      <a:rPr lang="en-US" i="1">
                        <a:solidFill>
                          <a:schemeClr val="tx1"/>
                        </a:solidFill>
                        <a:latin typeface="Cambria Math" panose="02040503050406030204" pitchFamily="18" charset="0"/>
                        <a:ea typeface="ＭＳ Ｐゴシック" pitchFamily="34" charset="-128"/>
                      </a:rPr>
                      <m:t> </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𝑞</m:t>
                        </m:r>
                      </m:e>
                      <m:sub>
                        <m:r>
                          <a:rPr lang="en-US" b="0" i="1" smtClean="0">
                            <a:solidFill>
                              <a:schemeClr val="tx1"/>
                            </a:solidFill>
                            <a:latin typeface="Cambria Math" panose="02040503050406030204" pitchFamily="18" charset="0"/>
                          </a:rPr>
                          <m:t>∗</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𝐶</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𝑎</m:t>
                        </m:r>
                      </m:e>
                    </m:d>
                    <m:r>
                      <a:rPr lang="en-US" b="0" i="1" smtClean="0">
                        <a:solidFill>
                          <a:schemeClr val="tx1"/>
                        </a:solidFill>
                        <a:latin typeface="Cambria Math" panose="02040503050406030204" pitchFamily="18" charset="0"/>
                      </a:rPr>
                      <m:t>=</m:t>
                    </m:r>
                    <m:func>
                      <m:funcPr>
                        <m:ctrlPr>
                          <a:rPr lang="en-US" b="0" i="1" smtClean="0">
                            <a:latin typeface="Cambria Math" panose="02040503050406030204" pitchFamily="18" charset="0"/>
                            <a:ea typeface="ＭＳ Ｐゴシック" pitchFamily="34" charset="-128"/>
                          </a:rPr>
                        </m:ctrlPr>
                      </m:funcPr>
                      <m:fName>
                        <m:r>
                          <m:rPr>
                            <m:sty m:val="p"/>
                          </m:rPr>
                          <a:rPr lang="en-US" b="0" i="0" smtClean="0">
                            <a:latin typeface="Cambria Math" panose="02040503050406030204" pitchFamily="18" charset="0"/>
                            <a:ea typeface="ＭＳ Ｐゴシック" pitchFamily="34" charset="-128"/>
                          </a:rPr>
                          <m:t>max</m:t>
                        </m:r>
                      </m:fName>
                      <m:e>
                        <m:r>
                          <a:rPr lang="en-US" i="1">
                            <a:latin typeface="Cambria Math" panose="02040503050406030204" pitchFamily="18" charset="0"/>
                          </a:rPr>
                          <m:t>{</m:t>
                        </m:r>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r>
                          <a:rPr lang="en-US" i="1">
                            <a:latin typeface="Cambria Math" panose="02040503050406030204" pitchFamily="18" charset="0"/>
                            <a:ea typeface="ＭＳ Ｐゴシック" pitchFamily="34" charset="-128"/>
                          </a:rPr>
                          <m:t>, 9, −11,−1+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r>
                          <a:rPr lang="en-US" i="1">
                            <a:latin typeface="Cambria Math" panose="02040503050406030204" pitchFamily="18" charset="0"/>
                          </a:rPr>
                          <m:t>}</m:t>
                        </m:r>
                      </m:e>
                    </m:func>
                  </m:oMath>
                </a14:m>
                <a:endParaRPr lang="en-US" i="1" dirty="0">
                  <a:solidFill>
                    <a:schemeClr val="tx1"/>
                  </a:solidFill>
                  <a:latin typeface="Cambria Math" panose="02040503050406030204" pitchFamily="18" charset="0"/>
                </a:endParaRPr>
              </a:p>
              <a:p>
                <a:pPr lvl="1"/>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𝑞</m:t>
                        </m:r>
                      </m:e>
                      <m:sub>
                        <m:r>
                          <a:rPr lang="en-US" b="0" i="1" smtClean="0">
                            <a:solidFill>
                              <a:schemeClr val="tx1"/>
                            </a:solidFill>
                            <a:latin typeface="Cambria Math" panose="02040503050406030204" pitchFamily="18" charset="0"/>
                          </a:rPr>
                          <m:t>∗</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𝐶</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𝑙</m:t>
                        </m:r>
                      </m:e>
                    </m:d>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m:t>
                    </m:r>
                    <m:sSub>
                      <m:sSubPr>
                        <m:ctrlPr>
                          <a:rPr lang="en-US" i="1">
                            <a:solidFill>
                              <a:schemeClr val="tx1"/>
                            </a:solidFill>
                            <a:latin typeface="Cambria Math" panose="02040503050406030204" pitchFamily="18" charset="0"/>
                            <a:ea typeface="ＭＳ Ｐゴシック" pitchFamily="34" charset="-128"/>
                          </a:rPr>
                        </m:ctrlPr>
                      </m:sSubPr>
                      <m:e>
                        <m:r>
                          <a:rPr lang="en-US" i="1">
                            <a:solidFill>
                              <a:schemeClr val="tx1"/>
                            </a:solidFill>
                            <a:latin typeface="Cambria Math" panose="02040503050406030204" pitchFamily="18" charset="0"/>
                            <a:ea typeface="ＭＳ Ｐゴシック" pitchFamily="34" charset="-128"/>
                          </a:rPr>
                          <m:t>𝑣</m:t>
                        </m:r>
                      </m:e>
                      <m:sub>
                        <m:r>
                          <a:rPr lang="en-US" b="0" i="1" smtClean="0">
                            <a:solidFill>
                              <a:schemeClr val="tx1"/>
                            </a:solidFill>
                            <a:latin typeface="Cambria Math" panose="02040503050406030204" pitchFamily="18" charset="0"/>
                            <a:ea typeface="ＭＳ Ｐゴシック" pitchFamily="34" charset="-128"/>
                          </a:rPr>
                          <m:t>∗</m:t>
                        </m:r>
                      </m:sub>
                    </m:sSub>
                    <m:d>
                      <m:dPr>
                        <m:ctrlPr>
                          <a:rPr lang="en-US" i="1">
                            <a:solidFill>
                              <a:schemeClr val="tx1"/>
                            </a:solidFill>
                            <a:latin typeface="Cambria Math" panose="02040503050406030204" pitchFamily="18" charset="0"/>
                            <a:ea typeface="ＭＳ Ｐゴシック" pitchFamily="34" charset="-128"/>
                          </a:rPr>
                        </m:ctrlPr>
                      </m:dPr>
                      <m:e>
                        <m:r>
                          <a:rPr lang="en-US" i="1">
                            <a:solidFill>
                              <a:schemeClr val="tx1"/>
                            </a:solidFill>
                            <a:latin typeface="Cambria Math" panose="02040503050406030204" pitchFamily="18" charset="0"/>
                            <a:ea typeface="ＭＳ Ｐゴシック" pitchFamily="34" charset="-128"/>
                          </a:rPr>
                          <m:t>𝐵</m:t>
                        </m:r>
                      </m:e>
                    </m:d>
                  </m:oMath>
                </a14:m>
                <a:endParaRPr lang="en-US" i="1" dirty="0">
                  <a:solidFill>
                    <a:schemeClr val="tx1"/>
                  </a:solidFill>
                  <a:latin typeface="Cambria Math" panose="02040503050406030204" pitchFamily="18" charset="0"/>
                  <a:ea typeface="ＭＳ Ｐゴシック" pitchFamily="34" charset="-128"/>
                </a:endParaRPr>
              </a:p>
              <a:p>
                <a:pPr lvl="1"/>
                <a14:m>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𝑞</m:t>
                        </m:r>
                      </m:e>
                      <m:sub>
                        <m:r>
                          <a:rPr lang="en-US" b="0" i="1" smtClean="0">
                            <a:solidFill>
                              <a:schemeClr val="tx1"/>
                            </a:solidFill>
                            <a:latin typeface="Cambria Math" panose="02040503050406030204" pitchFamily="18" charset="0"/>
                          </a:rPr>
                          <m:t>∗</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𝐶</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𝑟</m:t>
                        </m:r>
                      </m:e>
                    </m:d>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m:t>
                    </m:r>
                    <m:r>
                      <a:rPr lang="en-US" b="0" i="1" smtClean="0">
                        <a:solidFill>
                          <a:schemeClr val="tx1"/>
                        </a:solidFill>
                        <a:latin typeface="Cambria Math" panose="02040503050406030204" pitchFamily="18" charset="0"/>
                        <a:ea typeface="ＭＳ Ｐゴシック" pitchFamily="34" charset="-128"/>
                      </a:rPr>
                      <m:t>𝑣</m:t>
                    </m:r>
                    <m:d>
                      <m:dPr>
                        <m:ctrlPr>
                          <a:rPr lang="en-US" i="1">
                            <a:solidFill>
                              <a:schemeClr val="tx1"/>
                            </a:solidFill>
                            <a:latin typeface="Cambria Math" panose="02040503050406030204" pitchFamily="18" charset="0"/>
                            <a:ea typeface="ＭＳ Ｐゴシック" pitchFamily="34" charset="-128"/>
                          </a:rPr>
                        </m:ctrlPr>
                      </m:dPr>
                      <m:e>
                        <m:r>
                          <a:rPr lang="en-US" i="1">
                            <a:solidFill>
                              <a:schemeClr val="tx1"/>
                            </a:solidFill>
                            <a:latin typeface="Cambria Math" panose="02040503050406030204" pitchFamily="18" charset="0"/>
                            <a:ea typeface="ＭＳ Ｐゴシック" pitchFamily="34" charset="-128"/>
                          </a:rPr>
                          <m:t>𝐷</m:t>
                        </m:r>
                      </m:e>
                    </m:d>
                    <m:r>
                      <a:rPr lang="en-US" b="0" i="1" smtClean="0">
                        <a:solidFill>
                          <a:schemeClr val="tx1"/>
                        </a:solidFill>
                        <a:latin typeface="Cambria Math" panose="02040503050406030204" pitchFamily="18" charset="0"/>
                        <a:ea typeface="ＭＳ Ｐゴシック" pitchFamily="34" charset="-128"/>
                      </a:rPr>
                      <m:t>=9</m:t>
                    </m:r>
                  </m:oMath>
                </a14:m>
                <a:endParaRPr lang="en-US" i="1" dirty="0">
                  <a:solidFill>
                    <a:schemeClr val="tx1"/>
                  </a:solidFill>
                  <a:latin typeface="Cambria Math" panose="02040503050406030204" pitchFamily="18" charset="0"/>
                  <a:ea typeface="ＭＳ Ｐゴシック" pitchFamily="34" charset="-128"/>
                </a:endParaRPr>
              </a:p>
              <a:p>
                <a:pPr lvl="1"/>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𝑞</m:t>
                        </m:r>
                      </m:e>
                      <m:sub>
                        <m:r>
                          <a:rPr lang="en-US" b="0" i="1" smtClean="0">
                            <a:solidFill>
                              <a:schemeClr val="tx1"/>
                            </a:solidFill>
                            <a:latin typeface="Cambria Math" panose="02040503050406030204" pitchFamily="18" charset="0"/>
                          </a:rPr>
                          <m:t>∗</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𝐶</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𝑢</m:t>
                        </m:r>
                      </m:e>
                    </m:d>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m:t>
                    </m:r>
                    <m:r>
                      <a:rPr lang="en-US" b="0" i="1" smtClean="0">
                        <a:solidFill>
                          <a:schemeClr val="tx1"/>
                        </a:solidFill>
                        <a:latin typeface="Cambria Math" panose="02040503050406030204" pitchFamily="18" charset="0"/>
                        <a:ea typeface="ＭＳ Ｐゴシック" pitchFamily="34" charset="-128"/>
                      </a:rPr>
                      <m:t>𝑣</m:t>
                    </m:r>
                    <m:d>
                      <m:dPr>
                        <m:ctrlPr>
                          <a:rPr lang="en-US" i="1">
                            <a:solidFill>
                              <a:schemeClr val="tx1"/>
                            </a:solidFill>
                            <a:latin typeface="Cambria Math" panose="02040503050406030204" pitchFamily="18" charset="0"/>
                            <a:ea typeface="ＭＳ Ｐゴシック" pitchFamily="34" charset="-128"/>
                          </a:rPr>
                        </m:ctrlPr>
                      </m:dPr>
                      <m:e>
                        <m:r>
                          <a:rPr lang="en-US" i="1">
                            <a:solidFill>
                              <a:schemeClr val="tx1"/>
                            </a:solidFill>
                            <a:latin typeface="Cambria Math" panose="02040503050406030204" pitchFamily="18" charset="0"/>
                            <a:ea typeface="ＭＳ Ｐゴシック" pitchFamily="34" charset="-128"/>
                          </a:rPr>
                          <m:t>𝐴</m:t>
                        </m:r>
                      </m:e>
                    </m:d>
                    <m:r>
                      <a:rPr lang="en-US" b="0" i="1" smtClean="0">
                        <a:solidFill>
                          <a:schemeClr val="tx1"/>
                        </a:solidFill>
                        <a:latin typeface="Cambria Math" panose="02040503050406030204" pitchFamily="18" charset="0"/>
                        <a:ea typeface="ＭＳ Ｐゴシック" pitchFamily="34" charset="-128"/>
                      </a:rPr>
                      <m:t>=−11</m:t>
                    </m:r>
                  </m:oMath>
                </a14:m>
                <a:endParaRPr lang="en-US" b="0" i="1" dirty="0">
                  <a:solidFill>
                    <a:schemeClr val="tx1"/>
                  </a:solidFill>
                  <a:latin typeface="Cambria Math" panose="02040503050406030204" pitchFamily="18" charset="0"/>
                  <a:ea typeface="ＭＳ Ｐゴシック" pitchFamily="34" charset="-128"/>
                </a:endParaRPr>
              </a:p>
              <a:p>
                <a:pPr lvl="1"/>
                <a14:m>
                  <m:oMath xmlns:m="http://schemas.openxmlformats.org/officeDocument/2006/math">
                    <m:sSub>
                      <m:sSubPr>
                        <m:ctrlPr>
                          <a:rPr lang="en-US" b="0" i="1" smtClean="0">
                            <a:solidFill>
                              <a:schemeClr val="tx1"/>
                            </a:solidFill>
                            <a:latin typeface="Cambria Math" panose="02040503050406030204" pitchFamily="18" charset="0"/>
                            <a:ea typeface="ＭＳ Ｐゴシック" pitchFamily="34" charset="-128"/>
                          </a:rPr>
                        </m:ctrlPr>
                      </m:sSubPr>
                      <m:e>
                        <m:r>
                          <a:rPr lang="en-US" b="0" i="1" smtClean="0">
                            <a:solidFill>
                              <a:schemeClr val="tx1"/>
                            </a:solidFill>
                            <a:latin typeface="Cambria Math" panose="02040503050406030204" pitchFamily="18" charset="0"/>
                            <a:ea typeface="ＭＳ Ｐゴシック" pitchFamily="34" charset="-128"/>
                          </a:rPr>
                          <m:t>𝑞</m:t>
                        </m:r>
                      </m:e>
                      <m:sub>
                        <m:r>
                          <a:rPr lang="en-US" b="0" i="1" smtClean="0">
                            <a:solidFill>
                              <a:schemeClr val="tx1"/>
                            </a:solidFill>
                            <a:latin typeface="Cambria Math" panose="02040503050406030204" pitchFamily="18" charset="0"/>
                            <a:ea typeface="ＭＳ Ｐゴシック" pitchFamily="34" charset="-128"/>
                          </a:rPr>
                          <m:t>∗</m:t>
                        </m:r>
                      </m:sub>
                    </m:sSub>
                    <m:d>
                      <m:dPr>
                        <m:ctrlPr>
                          <a:rPr lang="en-US" b="0" i="1" smtClean="0">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𝐶</m:t>
                        </m:r>
                        <m:r>
                          <a:rPr lang="en-US" b="0" i="1" smtClean="0">
                            <a:solidFill>
                              <a:schemeClr val="tx1"/>
                            </a:solidFill>
                            <a:latin typeface="Cambria Math" panose="02040503050406030204" pitchFamily="18" charset="0"/>
                            <a:ea typeface="ＭＳ Ｐゴシック" pitchFamily="34" charset="-128"/>
                          </a:rPr>
                          <m:t>,</m:t>
                        </m:r>
                        <m:r>
                          <a:rPr lang="en-US" b="0" i="1" smtClean="0">
                            <a:solidFill>
                              <a:schemeClr val="tx1"/>
                            </a:solidFill>
                            <a:latin typeface="Cambria Math" panose="02040503050406030204" pitchFamily="18" charset="0"/>
                            <a:ea typeface="ＭＳ Ｐゴシック" pitchFamily="34" charset="-128"/>
                          </a:rPr>
                          <m:t>𝑑</m:t>
                        </m:r>
                      </m:e>
                    </m:d>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m:t>
                    </m:r>
                    <m:sSub>
                      <m:sSubPr>
                        <m:ctrlPr>
                          <a:rPr lang="en-US" b="0" i="1" smtClean="0">
                            <a:solidFill>
                              <a:schemeClr val="tx1"/>
                            </a:solidFill>
                            <a:latin typeface="Cambria Math" panose="02040503050406030204" pitchFamily="18" charset="0"/>
                            <a:ea typeface="ＭＳ Ｐゴシック" pitchFamily="34" charset="-128"/>
                          </a:rPr>
                        </m:ctrlPr>
                      </m:sSubPr>
                      <m:e>
                        <m:r>
                          <a:rPr lang="en-US" i="1" smtClean="0">
                            <a:solidFill>
                              <a:schemeClr val="tx1"/>
                            </a:solidFill>
                            <a:latin typeface="Cambria Math" panose="02040503050406030204" pitchFamily="18" charset="0"/>
                            <a:ea typeface="ＭＳ Ｐゴシック" pitchFamily="34" charset="-128"/>
                          </a:rPr>
                          <m:t>𝑣</m:t>
                        </m:r>
                      </m:e>
                      <m:sub>
                        <m:r>
                          <a:rPr lang="en-US" b="0" i="1" smtClean="0">
                            <a:solidFill>
                              <a:schemeClr val="tx1"/>
                            </a:solidFill>
                            <a:latin typeface="Cambria Math" panose="02040503050406030204" pitchFamily="18" charset="0"/>
                            <a:ea typeface="ＭＳ Ｐゴシック" pitchFamily="34" charset="-128"/>
                          </a:rPr>
                          <m:t>∗</m:t>
                        </m:r>
                      </m:sub>
                    </m:sSub>
                    <m:d>
                      <m:dPr>
                        <m:ctrlPr>
                          <a:rPr lang="en-US" i="1">
                            <a:solidFill>
                              <a:schemeClr val="tx1"/>
                            </a:solidFill>
                            <a:latin typeface="Cambria Math" panose="02040503050406030204" pitchFamily="18" charset="0"/>
                            <a:ea typeface="ＭＳ Ｐゴシック" pitchFamily="34" charset="-128"/>
                          </a:rPr>
                        </m:ctrlPr>
                      </m:dPr>
                      <m:e>
                        <m:r>
                          <a:rPr lang="en-US" i="1">
                            <a:solidFill>
                              <a:schemeClr val="tx1"/>
                            </a:solidFill>
                            <a:latin typeface="Cambria Math" panose="02040503050406030204" pitchFamily="18" charset="0"/>
                            <a:ea typeface="ＭＳ Ｐゴシック" pitchFamily="34" charset="-128"/>
                          </a:rPr>
                          <m:t>𝐸</m:t>
                        </m:r>
                      </m:e>
                    </m:d>
                  </m:oMath>
                </a14:m>
                <a:endParaRPr lang="en-US" i="1" dirty="0">
                  <a:solidFill>
                    <a:schemeClr val="tx1"/>
                  </a:solidFill>
                  <a:latin typeface="Cambria Math" panose="02040503050406030204" pitchFamily="18" charset="0"/>
                  <a:ea typeface="ＭＳ Ｐゴシック" pitchFamily="34" charset="-128"/>
                </a:endParaRPr>
              </a:p>
              <a:p>
                <a14:m>
                  <m:oMath xmlns:m="http://schemas.openxmlformats.org/officeDocument/2006/math">
                    <m:sSub>
                      <m:sSubPr>
                        <m:ctrlPr>
                          <a:rPr lang="en-US" i="1">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𝑣</m:t>
                        </m:r>
                      </m:e>
                      <m:sub>
                        <m:r>
                          <a:rPr lang="en-US" b="0" i="1" smtClean="0">
                            <a:solidFill>
                              <a:schemeClr val="tx1"/>
                            </a:solidFill>
                            <a:latin typeface="Cambria Math" panose="02040503050406030204" pitchFamily="18" charset="0"/>
                          </a:rPr>
                          <m:t>∗</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𝐵</m:t>
                        </m:r>
                      </m:e>
                    </m:d>
                    <m:r>
                      <a:rPr lang="en-US" i="1">
                        <a:solidFill>
                          <a:schemeClr val="tx1"/>
                        </a:solidFill>
                        <a:latin typeface="Cambria Math" panose="02040503050406030204" pitchFamily="18" charset="0"/>
                      </a:rPr>
                      <m:t>=</m:t>
                    </m:r>
                    <m:limLow>
                      <m:limLowPr>
                        <m:ctrlPr>
                          <a:rPr lang="en-US" i="1">
                            <a:solidFill>
                              <a:schemeClr val="tx1"/>
                            </a:solidFill>
                            <a:latin typeface="Cambria Math" panose="02040503050406030204" pitchFamily="18" charset="0"/>
                            <a:ea typeface="ＭＳ Ｐゴシック" pitchFamily="34" charset="-128"/>
                          </a:rPr>
                        </m:ctrlPr>
                      </m:limLowPr>
                      <m:e>
                        <m:r>
                          <m:rPr>
                            <m:sty m:val="p"/>
                          </m:rPr>
                          <a:rPr lang="en-US">
                            <a:solidFill>
                              <a:schemeClr val="tx1"/>
                            </a:solidFill>
                            <a:latin typeface="Cambria Math" panose="02040503050406030204" pitchFamily="18" charset="0"/>
                            <a:ea typeface="ＭＳ Ｐゴシック" pitchFamily="34" charset="-128"/>
                          </a:rPr>
                          <m:t>max</m:t>
                        </m:r>
                      </m:e>
                      <m:lim>
                        <m:r>
                          <a:rPr lang="en-US" i="1">
                            <a:solidFill>
                              <a:schemeClr val="tx1"/>
                            </a:solidFill>
                            <a:latin typeface="Cambria Math" panose="02040503050406030204" pitchFamily="18" charset="0"/>
                            <a:ea typeface="ＭＳ Ｐゴシック" pitchFamily="34" charset="-128"/>
                          </a:rPr>
                          <m:t>𝑎</m:t>
                        </m:r>
                      </m:lim>
                    </m:limLow>
                    <m:r>
                      <a:rPr lang="en-US" i="1">
                        <a:solidFill>
                          <a:schemeClr val="tx1"/>
                        </a:solidFill>
                        <a:latin typeface="Cambria Math" panose="02040503050406030204" pitchFamily="18" charset="0"/>
                        <a:ea typeface="ＭＳ Ｐゴシック" pitchFamily="34" charset="-128"/>
                      </a:rPr>
                      <m:t> </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𝑞</m:t>
                        </m:r>
                      </m:e>
                      <m:sub>
                        <m:r>
                          <a:rPr lang="en-US" b="0" i="1" smtClean="0">
                            <a:solidFill>
                              <a:schemeClr val="tx1"/>
                            </a:solidFill>
                            <a:latin typeface="Cambria Math" panose="02040503050406030204" pitchFamily="18" charset="0"/>
                          </a:rPr>
                          <m:t>∗</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𝐵</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𝑎</m:t>
                        </m:r>
                      </m:e>
                    </m:d>
                    <m:r>
                      <a:rPr lang="en-US" b="0" i="1" smtClean="0">
                        <a:solidFill>
                          <a:schemeClr val="tx1"/>
                        </a:solidFill>
                        <a:latin typeface="Cambria Math" panose="02040503050406030204" pitchFamily="18" charset="0"/>
                      </a:rPr>
                      <m:t>=</m:t>
                    </m:r>
                    <m:func>
                      <m:funcPr>
                        <m:ctrlPr>
                          <a:rPr lang="en-US" i="1">
                            <a:latin typeface="Cambria Math" panose="02040503050406030204" pitchFamily="18" charset="0"/>
                            <a:ea typeface="ＭＳ Ｐゴシック" pitchFamily="34" charset="-128"/>
                          </a:rPr>
                        </m:ctrlPr>
                      </m:funcPr>
                      <m:fName>
                        <m:r>
                          <m:rPr>
                            <m:sty m:val="p"/>
                          </m:rPr>
                          <a:rPr lang="en-US">
                            <a:latin typeface="Cambria Math" panose="02040503050406030204" pitchFamily="18" charset="0"/>
                            <a:ea typeface="ＭＳ Ｐゴシック" pitchFamily="34" charset="-128"/>
                          </a:rPr>
                          <m:t>max</m:t>
                        </m:r>
                      </m:fName>
                      <m:e>
                        <m:r>
                          <a:rPr lang="en-US" i="1">
                            <a:latin typeface="Cambria Math" panose="02040503050406030204" pitchFamily="18" charset="0"/>
                          </a:rPr>
                          <m:t>{</m:t>
                        </m:r>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r>
                          <a:rPr lang="en-US" i="1">
                            <a:latin typeface="Cambria Math" panose="02040503050406030204" pitchFamily="18" charset="0"/>
                            <a:ea typeface="ＭＳ Ｐゴシック" pitchFamily="34" charset="-128"/>
                          </a:rPr>
                          <m:t>,</m:t>
                        </m:r>
                        <m:r>
                          <a:rPr lang="en-US" i="1" smtClean="0">
                            <a:latin typeface="Cambria Math" panose="02040503050406030204" pitchFamily="18" charset="0"/>
                            <a:ea typeface="ＭＳ Ｐゴシック" pitchFamily="34" charset="-128"/>
                          </a:rPr>
                          <m:t> </m:t>
                        </m:r>
                        <m:r>
                          <a:rPr lang="en-US">
                            <a:latin typeface="Cambria Math" panose="02040503050406030204" pitchFamily="18" charset="0"/>
                            <a:ea typeface="ＭＳ Ｐゴシック" pitchFamily="34" charset="-128"/>
                          </a:rPr>
                          <m:t>−1</m:t>
                        </m:r>
                        <m:r>
                          <a:rPr lang="en-US" i="1">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𝐶</m:t>
                            </m:r>
                          </m:e>
                        </m:d>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r>
                          <a:rPr lang="en-US" i="1">
                            <a:latin typeface="Cambria Math" panose="02040503050406030204" pitchFamily="18" charset="0"/>
                          </a:rPr>
                          <m:t>}</m:t>
                        </m:r>
                      </m:e>
                    </m:func>
                  </m:oMath>
                </a14:m>
                <a:endParaRPr lang="en-US" i="1" dirty="0">
                  <a:solidFill>
                    <a:schemeClr val="tx1"/>
                  </a:solidFill>
                  <a:latin typeface="Cambria Math" panose="02040503050406030204" pitchFamily="18" charset="0"/>
                  <a:ea typeface="ＭＳ Ｐゴシック" pitchFamily="34" charset="-128"/>
                </a:endParaRPr>
              </a:p>
              <a:p>
                <a:pPr lvl="1"/>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𝑞</m:t>
                        </m:r>
                      </m:e>
                      <m:sub>
                        <m:r>
                          <a:rPr lang="en-US" b="0" i="1" smtClean="0">
                            <a:solidFill>
                              <a:schemeClr val="tx1"/>
                            </a:solidFill>
                            <a:latin typeface="Cambria Math" panose="02040503050406030204" pitchFamily="18" charset="0"/>
                          </a:rPr>
                          <m:t>∗</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𝐵</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𝑙</m:t>
                        </m:r>
                      </m:e>
                    </m:d>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𝑞</m:t>
                        </m:r>
                      </m:e>
                      <m:sub>
                        <m:r>
                          <a:rPr lang="en-US" b="0" i="1" smtClean="0">
                            <a:solidFill>
                              <a:schemeClr val="tx1"/>
                            </a:solidFill>
                            <a:latin typeface="Cambria Math" panose="02040503050406030204" pitchFamily="18" charset="0"/>
                          </a:rPr>
                          <m:t>∗</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𝐵</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𝑢</m:t>
                        </m:r>
                      </m:e>
                    </m:d>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𝑞</m:t>
                        </m:r>
                      </m:e>
                      <m:sub>
                        <m:r>
                          <a:rPr lang="en-US" b="0" i="1" smtClean="0">
                            <a:solidFill>
                              <a:schemeClr val="tx1"/>
                            </a:solidFill>
                            <a:latin typeface="Cambria Math" panose="02040503050406030204" pitchFamily="18" charset="0"/>
                          </a:rPr>
                          <m:t>∗</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𝐵</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𝑑</m:t>
                        </m:r>
                      </m:e>
                    </m:d>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m:t>
                    </m:r>
                    <m:sSub>
                      <m:sSubPr>
                        <m:ctrlPr>
                          <a:rPr lang="en-US" i="1">
                            <a:solidFill>
                              <a:schemeClr val="tx1"/>
                            </a:solidFill>
                            <a:latin typeface="Cambria Math" panose="02040503050406030204" pitchFamily="18" charset="0"/>
                            <a:ea typeface="ＭＳ Ｐゴシック" pitchFamily="34" charset="-128"/>
                          </a:rPr>
                        </m:ctrlPr>
                      </m:sSubPr>
                      <m:e>
                        <m:r>
                          <a:rPr lang="en-US" i="1">
                            <a:solidFill>
                              <a:schemeClr val="tx1"/>
                            </a:solidFill>
                            <a:latin typeface="Cambria Math" panose="02040503050406030204" pitchFamily="18" charset="0"/>
                            <a:ea typeface="ＭＳ Ｐゴシック" pitchFamily="34" charset="-128"/>
                          </a:rPr>
                          <m:t>𝑣</m:t>
                        </m:r>
                      </m:e>
                      <m:sub>
                        <m:r>
                          <a:rPr lang="en-US" b="0" i="1" smtClean="0">
                            <a:solidFill>
                              <a:schemeClr val="tx1"/>
                            </a:solidFill>
                            <a:latin typeface="Cambria Math" panose="02040503050406030204" pitchFamily="18" charset="0"/>
                            <a:ea typeface="ＭＳ Ｐゴシック" pitchFamily="34" charset="-128"/>
                          </a:rPr>
                          <m:t>∗</m:t>
                        </m:r>
                      </m:sub>
                    </m:sSub>
                    <m:d>
                      <m:dPr>
                        <m:ctrlPr>
                          <a:rPr lang="en-US" i="1">
                            <a:solidFill>
                              <a:schemeClr val="tx1"/>
                            </a:solidFill>
                            <a:latin typeface="Cambria Math" panose="02040503050406030204" pitchFamily="18" charset="0"/>
                            <a:ea typeface="ＭＳ Ｐゴシック" pitchFamily="34" charset="-128"/>
                          </a:rPr>
                        </m:ctrlPr>
                      </m:dPr>
                      <m:e>
                        <m:r>
                          <a:rPr lang="en-US" i="1">
                            <a:solidFill>
                              <a:schemeClr val="tx1"/>
                            </a:solidFill>
                            <a:latin typeface="Cambria Math" panose="02040503050406030204" pitchFamily="18" charset="0"/>
                            <a:ea typeface="ＭＳ Ｐゴシック" pitchFamily="34" charset="-128"/>
                          </a:rPr>
                          <m:t>𝐵</m:t>
                        </m:r>
                      </m:e>
                    </m:d>
                  </m:oMath>
                </a14:m>
                <a:endParaRPr lang="en-US" i="1" dirty="0">
                  <a:solidFill>
                    <a:schemeClr val="tx1"/>
                  </a:solidFill>
                  <a:latin typeface="Cambria Math" panose="02040503050406030204" pitchFamily="18" charset="0"/>
                  <a:ea typeface="ＭＳ Ｐゴシック" pitchFamily="34" charset="-128"/>
                </a:endParaRPr>
              </a:p>
              <a:p>
                <a:pPr lvl="1"/>
                <a14:m>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𝑞</m:t>
                        </m:r>
                      </m:e>
                      <m:sub>
                        <m:r>
                          <a:rPr lang="en-US" b="0" i="1" smtClean="0">
                            <a:solidFill>
                              <a:schemeClr val="tx1"/>
                            </a:solidFill>
                            <a:latin typeface="Cambria Math" panose="02040503050406030204" pitchFamily="18" charset="0"/>
                          </a:rPr>
                          <m:t>∗</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𝐵</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𝑟</m:t>
                        </m:r>
                      </m:e>
                    </m:d>
                    <m:r>
                      <a:rPr lang="en-US" smtClean="0">
                        <a:solidFill>
                          <a:schemeClr val="tx1"/>
                        </a:solidFill>
                        <a:latin typeface="Cambria Math" panose="02040503050406030204" pitchFamily="18" charset="0"/>
                      </a:rPr>
                      <m:t>=</m:t>
                    </m:r>
                    <m:r>
                      <a:rPr lang="en-US" b="0" i="0"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m:t>
                    </m:r>
                    <m:sSub>
                      <m:sSubPr>
                        <m:ctrlPr>
                          <a:rPr lang="en-US" i="1" smtClean="0">
                            <a:solidFill>
                              <a:schemeClr val="tx1"/>
                            </a:solidFill>
                            <a:latin typeface="Cambria Math" panose="02040503050406030204" pitchFamily="18" charset="0"/>
                            <a:ea typeface="ＭＳ Ｐゴシック" pitchFamily="34" charset="-128"/>
                          </a:rPr>
                        </m:ctrlPr>
                      </m:sSubPr>
                      <m:e>
                        <m:r>
                          <a:rPr lang="en-US" i="1">
                            <a:solidFill>
                              <a:schemeClr val="tx1"/>
                            </a:solidFill>
                            <a:latin typeface="Cambria Math" panose="02040503050406030204" pitchFamily="18" charset="0"/>
                            <a:ea typeface="ＭＳ Ｐゴシック" pitchFamily="34" charset="-128"/>
                          </a:rPr>
                          <m:t>𝑣</m:t>
                        </m:r>
                      </m:e>
                      <m:sub>
                        <m:r>
                          <a:rPr lang="en-US" b="0" i="1" smtClean="0">
                            <a:solidFill>
                              <a:schemeClr val="tx1"/>
                            </a:solidFill>
                            <a:latin typeface="Cambria Math" panose="02040503050406030204" pitchFamily="18" charset="0"/>
                            <a:ea typeface="ＭＳ Ｐゴシック" pitchFamily="34" charset="-128"/>
                          </a:rPr>
                          <m:t>∗</m:t>
                        </m:r>
                      </m:sub>
                    </m:sSub>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𝐶</m:t>
                        </m:r>
                      </m:e>
                    </m:d>
                  </m:oMath>
                </a14:m>
                <a:endParaRPr lang="en-US" dirty="0">
                  <a:solidFill>
                    <a:schemeClr val="tx1"/>
                  </a:solidFill>
                  <a:ea typeface="ＭＳ Ｐゴシック" pitchFamily="34" charset="-128"/>
                </a:endParaRPr>
              </a:p>
              <a:p>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𝑣</m:t>
                        </m:r>
                      </m:e>
                      <m:sub>
                        <m:r>
                          <a:rPr lang="en-US" b="0" i="1" smtClean="0">
                            <a:solidFill>
                              <a:schemeClr val="tx1"/>
                            </a:solidFill>
                            <a:latin typeface="Cambria Math" panose="02040503050406030204" pitchFamily="18" charset="0"/>
                          </a:rPr>
                          <m:t>∗</m:t>
                        </m:r>
                      </m:sub>
                    </m:sSub>
                    <m:d>
                      <m:dPr>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𝐸</m:t>
                        </m:r>
                      </m:e>
                    </m:d>
                    <m:r>
                      <a:rPr lang="en-US" i="1">
                        <a:solidFill>
                          <a:schemeClr val="tx1"/>
                        </a:solidFill>
                        <a:latin typeface="Cambria Math" panose="02040503050406030204" pitchFamily="18" charset="0"/>
                      </a:rPr>
                      <m:t>=</m:t>
                    </m:r>
                    <m:limLow>
                      <m:limLowPr>
                        <m:ctrlPr>
                          <a:rPr lang="en-US" i="1">
                            <a:solidFill>
                              <a:schemeClr val="tx1"/>
                            </a:solidFill>
                            <a:latin typeface="Cambria Math" panose="02040503050406030204" pitchFamily="18" charset="0"/>
                            <a:ea typeface="ＭＳ Ｐゴシック" pitchFamily="34" charset="-128"/>
                          </a:rPr>
                        </m:ctrlPr>
                      </m:limLowPr>
                      <m:e>
                        <m:r>
                          <m:rPr>
                            <m:sty m:val="p"/>
                          </m:rPr>
                          <a:rPr lang="en-US">
                            <a:solidFill>
                              <a:schemeClr val="tx1"/>
                            </a:solidFill>
                            <a:latin typeface="Cambria Math" panose="02040503050406030204" pitchFamily="18" charset="0"/>
                            <a:ea typeface="ＭＳ Ｐゴシック" pitchFamily="34" charset="-128"/>
                          </a:rPr>
                          <m:t>max</m:t>
                        </m:r>
                      </m:e>
                      <m:lim>
                        <m:r>
                          <a:rPr lang="en-US" i="1">
                            <a:solidFill>
                              <a:schemeClr val="tx1"/>
                            </a:solidFill>
                            <a:latin typeface="Cambria Math" panose="02040503050406030204" pitchFamily="18" charset="0"/>
                            <a:ea typeface="ＭＳ Ｐゴシック" pitchFamily="34" charset="-128"/>
                          </a:rPr>
                          <m:t>𝑎</m:t>
                        </m:r>
                      </m:lim>
                    </m:limLow>
                    <m:r>
                      <a:rPr lang="en-US" i="1">
                        <a:solidFill>
                          <a:schemeClr val="tx1"/>
                        </a:solidFill>
                        <a:latin typeface="Cambria Math" panose="02040503050406030204" pitchFamily="18" charset="0"/>
                        <a:ea typeface="ＭＳ Ｐゴシック" pitchFamily="34" charset="-128"/>
                      </a:rPr>
                      <m:t> </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𝑞</m:t>
                        </m:r>
                      </m:e>
                      <m:sub>
                        <m:r>
                          <a:rPr lang="en-US" b="0" i="1" smtClean="0">
                            <a:solidFill>
                              <a:schemeClr val="tx1"/>
                            </a:solidFill>
                            <a:latin typeface="Cambria Math" panose="02040503050406030204" pitchFamily="18" charset="0"/>
                          </a:rPr>
                          <m:t>∗</m:t>
                        </m:r>
                      </m:sub>
                    </m:sSub>
                    <m:d>
                      <m:dPr>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𝐸</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𝑎</m:t>
                        </m:r>
                      </m:e>
                    </m:d>
                    <m:r>
                      <a:rPr lang="en-US" b="0" i="1" smtClean="0">
                        <a:solidFill>
                          <a:schemeClr val="tx1"/>
                        </a:solidFill>
                        <a:latin typeface="Cambria Math" panose="02040503050406030204" pitchFamily="18" charset="0"/>
                      </a:rPr>
                      <m:t>=</m:t>
                    </m:r>
                    <m:func>
                      <m:funcPr>
                        <m:ctrlPr>
                          <a:rPr lang="en-US" i="1">
                            <a:latin typeface="Cambria Math" panose="02040503050406030204" pitchFamily="18" charset="0"/>
                            <a:ea typeface="ＭＳ Ｐゴシック" pitchFamily="34" charset="-128"/>
                          </a:rPr>
                        </m:ctrlPr>
                      </m:funcPr>
                      <m:fName>
                        <m:r>
                          <m:rPr>
                            <m:sty m:val="p"/>
                          </m:rPr>
                          <a:rPr lang="en-US">
                            <a:latin typeface="Cambria Math" panose="02040503050406030204" pitchFamily="18" charset="0"/>
                            <a:ea typeface="ＭＳ Ｐゴシック" pitchFamily="34" charset="-128"/>
                          </a:rPr>
                          <m:t>max</m:t>
                        </m:r>
                      </m:fName>
                      <m:e>
                        <m:r>
                          <a:rPr lang="en-US" i="1">
                            <a:latin typeface="Cambria Math" panose="02040503050406030204" pitchFamily="18" charset="0"/>
                          </a:rPr>
                          <m:t>{</m:t>
                        </m:r>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m:t>
                            </m:r>
                          </m:sub>
                        </m:sSub>
                        <m:d>
                          <m:dPr>
                            <m:ctrlPr>
                              <a:rPr lang="en-US" i="1">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𝐸</m:t>
                            </m:r>
                          </m:e>
                        </m:d>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r>
                          <a:rPr lang="en-US" b="0" i="0" smtClean="0">
                            <a:latin typeface="Cambria Math" panose="02040503050406030204" pitchFamily="18" charset="0"/>
                            <a:ea typeface="ＭＳ Ｐゴシック" pitchFamily="34" charset="-128"/>
                          </a:rPr>
                          <m:t>, </m:t>
                        </m:r>
                        <m:r>
                          <a:rPr lang="en-US">
                            <a:latin typeface="Cambria Math" panose="02040503050406030204" pitchFamily="18" charset="0"/>
                            <a:ea typeface="ＭＳ Ｐゴシック" pitchFamily="34" charset="-128"/>
                          </a:rPr>
                          <m:t>−1</m:t>
                        </m:r>
                        <m:r>
                          <a:rPr lang="en-US" i="1">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𝐶</m:t>
                            </m:r>
                          </m:e>
                        </m:d>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r>
                          <a:rPr lang="en-US" i="1">
                            <a:latin typeface="Cambria Math" panose="02040503050406030204" pitchFamily="18" charset="0"/>
                          </a:rPr>
                          <m:t>}</m:t>
                        </m:r>
                      </m:e>
                    </m:func>
                  </m:oMath>
                </a14:m>
                <a:endParaRPr lang="en-US" i="1" dirty="0">
                  <a:solidFill>
                    <a:schemeClr val="tx1"/>
                  </a:solidFill>
                  <a:latin typeface="Cambria Math" panose="02040503050406030204" pitchFamily="18" charset="0"/>
                </a:endParaRPr>
              </a:p>
              <a:p>
                <a:pPr lvl="1"/>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𝑞</m:t>
                        </m:r>
                      </m:e>
                      <m:sub>
                        <m:r>
                          <a:rPr lang="en-US" b="0" i="1" smtClean="0">
                            <a:solidFill>
                              <a:schemeClr val="tx1"/>
                            </a:solidFill>
                            <a:latin typeface="Cambria Math" panose="02040503050406030204" pitchFamily="18" charset="0"/>
                          </a:rPr>
                          <m:t>∗</m:t>
                        </m:r>
                      </m:sub>
                    </m:sSub>
                    <m:d>
                      <m:dPr>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𝐸</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𝑙</m:t>
                        </m:r>
                      </m:e>
                    </m:d>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𝑞</m:t>
                        </m:r>
                      </m:e>
                      <m:sub>
                        <m:r>
                          <a:rPr lang="en-US" b="0" i="1" smtClean="0">
                            <a:solidFill>
                              <a:schemeClr val="tx1"/>
                            </a:solidFill>
                            <a:latin typeface="Cambria Math" panose="02040503050406030204" pitchFamily="18" charset="0"/>
                          </a:rPr>
                          <m:t>∗</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𝐸</m:t>
                        </m:r>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𝑟</m:t>
                        </m:r>
                      </m:e>
                    </m:d>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𝑞</m:t>
                        </m:r>
                      </m:e>
                      <m:sub>
                        <m:r>
                          <a:rPr lang="en-US" b="0" i="1" smtClean="0">
                            <a:solidFill>
                              <a:schemeClr val="tx1"/>
                            </a:solidFill>
                            <a:latin typeface="Cambria Math" panose="02040503050406030204" pitchFamily="18" charset="0"/>
                          </a:rPr>
                          <m:t>∗</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𝐸</m:t>
                        </m:r>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𝑑</m:t>
                        </m:r>
                      </m:e>
                    </m:d>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m:t>
                    </m:r>
                    <m:sSub>
                      <m:sSubPr>
                        <m:ctrlPr>
                          <a:rPr lang="en-US" i="1">
                            <a:solidFill>
                              <a:schemeClr val="tx1"/>
                            </a:solidFill>
                            <a:latin typeface="Cambria Math" panose="02040503050406030204" pitchFamily="18" charset="0"/>
                            <a:ea typeface="ＭＳ Ｐゴシック" pitchFamily="34" charset="-128"/>
                          </a:rPr>
                        </m:ctrlPr>
                      </m:sSubPr>
                      <m:e>
                        <m:r>
                          <a:rPr lang="en-US" i="1">
                            <a:solidFill>
                              <a:schemeClr val="tx1"/>
                            </a:solidFill>
                            <a:latin typeface="Cambria Math" panose="02040503050406030204" pitchFamily="18" charset="0"/>
                            <a:ea typeface="ＭＳ Ｐゴシック" pitchFamily="34" charset="-128"/>
                          </a:rPr>
                          <m:t>𝑣</m:t>
                        </m:r>
                      </m:e>
                      <m:sub>
                        <m:r>
                          <a:rPr lang="en-US" b="0" i="1" smtClean="0">
                            <a:solidFill>
                              <a:schemeClr val="tx1"/>
                            </a:solidFill>
                            <a:latin typeface="Cambria Math" panose="02040503050406030204" pitchFamily="18" charset="0"/>
                            <a:ea typeface="ＭＳ Ｐゴシック" pitchFamily="34" charset="-128"/>
                          </a:rPr>
                          <m:t>∗</m:t>
                        </m:r>
                      </m:sub>
                    </m:sSub>
                    <m:d>
                      <m:dPr>
                        <m:ctrlPr>
                          <a:rPr lang="en-US" i="1">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𝐸</m:t>
                        </m:r>
                      </m:e>
                    </m:d>
                  </m:oMath>
                </a14:m>
                <a:endParaRPr lang="en-US" i="1" dirty="0">
                  <a:solidFill>
                    <a:schemeClr val="tx1"/>
                  </a:solidFill>
                  <a:latin typeface="Cambria Math" panose="02040503050406030204" pitchFamily="18" charset="0"/>
                  <a:ea typeface="ＭＳ Ｐゴシック" pitchFamily="34" charset="-128"/>
                </a:endParaRPr>
              </a:p>
              <a:p>
                <a:pPr lvl="1"/>
                <a14:m>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𝑞</m:t>
                        </m:r>
                      </m:e>
                      <m:sub>
                        <m:r>
                          <a:rPr lang="en-US" b="0" i="1" smtClean="0">
                            <a:solidFill>
                              <a:schemeClr val="tx1"/>
                            </a:solidFill>
                            <a:latin typeface="Cambria Math" panose="02040503050406030204" pitchFamily="18" charset="0"/>
                          </a:rPr>
                          <m:t>∗</m:t>
                        </m:r>
                      </m:sub>
                    </m:sSub>
                    <m:d>
                      <m:dPr>
                        <m:ctrlPr>
                          <a:rPr lang="en-US" i="1">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𝐸</m:t>
                        </m:r>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𝑢</m:t>
                        </m:r>
                      </m:e>
                    </m:d>
                    <m:r>
                      <a:rPr lang="en-US">
                        <a:solidFill>
                          <a:schemeClr val="tx1"/>
                        </a:solidFill>
                        <a:latin typeface="Cambria Math" panose="02040503050406030204" pitchFamily="18" charset="0"/>
                      </a:rPr>
                      <m:t>=</m:t>
                    </m:r>
                  </m:oMath>
                </a14:m>
                <a:r>
                  <a:rPr lang="en-US" dirty="0">
                    <a:solidFill>
                      <a:schemeClr val="tx1"/>
                    </a:solidFill>
                    <a:ea typeface="ＭＳ Ｐゴシック" pitchFamily="34" charset="-128"/>
                  </a:rPr>
                  <a:t> </a:t>
                </a:r>
                <a14:m>
                  <m:oMath xmlns:m="http://schemas.openxmlformats.org/officeDocument/2006/math">
                    <m:r>
                      <a:rPr lang="en-US" b="0" i="1" smtClean="0">
                        <a:solidFill>
                          <a:schemeClr val="tx1"/>
                        </a:solidFill>
                        <a:latin typeface="Cambria Math" panose="02040503050406030204" pitchFamily="18" charset="0"/>
                        <a:ea typeface="ＭＳ Ｐゴシック" pitchFamily="34" charset="-128"/>
                      </a:rPr>
                      <m:t>−1</m:t>
                    </m:r>
                    <m:r>
                      <a:rPr lang="en-US" i="1">
                        <a:solidFill>
                          <a:schemeClr val="tx1"/>
                        </a:solidFill>
                        <a:latin typeface="Cambria Math" panose="02040503050406030204" pitchFamily="18" charset="0"/>
                        <a:ea typeface="ＭＳ Ｐゴシック" pitchFamily="34" charset="-128"/>
                      </a:rPr>
                      <m:t>+</m:t>
                    </m:r>
                    <m:sSub>
                      <m:sSubPr>
                        <m:ctrlPr>
                          <a:rPr lang="en-US" i="1">
                            <a:solidFill>
                              <a:schemeClr val="tx1"/>
                            </a:solidFill>
                            <a:latin typeface="Cambria Math" panose="02040503050406030204" pitchFamily="18" charset="0"/>
                            <a:ea typeface="ＭＳ Ｐゴシック" pitchFamily="34" charset="-128"/>
                          </a:rPr>
                        </m:ctrlPr>
                      </m:sSubPr>
                      <m:e>
                        <m:r>
                          <a:rPr lang="en-US" i="1">
                            <a:solidFill>
                              <a:schemeClr val="tx1"/>
                            </a:solidFill>
                            <a:latin typeface="Cambria Math" panose="02040503050406030204" pitchFamily="18" charset="0"/>
                            <a:ea typeface="ＭＳ Ｐゴシック" pitchFamily="34" charset="-128"/>
                          </a:rPr>
                          <m:t>𝑣</m:t>
                        </m:r>
                      </m:e>
                      <m:sub>
                        <m:r>
                          <a:rPr lang="en-US" b="0" i="1" smtClean="0">
                            <a:solidFill>
                              <a:schemeClr val="tx1"/>
                            </a:solidFill>
                            <a:latin typeface="Cambria Math" panose="02040503050406030204" pitchFamily="18" charset="0"/>
                            <a:ea typeface="ＭＳ Ｐゴシック" pitchFamily="34" charset="-128"/>
                          </a:rPr>
                          <m:t>∗</m:t>
                        </m:r>
                      </m:sub>
                    </m:sSub>
                    <m:d>
                      <m:dPr>
                        <m:ctrlPr>
                          <a:rPr lang="en-US" i="1">
                            <a:solidFill>
                              <a:schemeClr val="tx1"/>
                            </a:solidFill>
                            <a:latin typeface="Cambria Math" panose="02040503050406030204" pitchFamily="18" charset="0"/>
                            <a:ea typeface="ＭＳ Ｐゴシック" pitchFamily="34" charset="-128"/>
                          </a:rPr>
                        </m:ctrlPr>
                      </m:dPr>
                      <m:e>
                        <m:r>
                          <a:rPr lang="en-US" i="1">
                            <a:solidFill>
                              <a:schemeClr val="tx1"/>
                            </a:solidFill>
                            <a:latin typeface="Cambria Math" panose="02040503050406030204" pitchFamily="18" charset="0"/>
                            <a:ea typeface="ＭＳ Ｐゴシック" pitchFamily="34" charset="-128"/>
                          </a:rPr>
                          <m:t>𝐶</m:t>
                        </m:r>
                      </m:e>
                    </m:d>
                  </m:oMath>
                </a14:m>
                <a:endParaRPr lang="en-US" dirty="0">
                  <a:solidFill>
                    <a:schemeClr val="tx1"/>
                  </a:solidFill>
                  <a:ea typeface="ＭＳ Ｐゴシック" pitchFamily="34" charset="-128"/>
                </a:endParaRPr>
              </a:p>
              <a:p>
                <a:r>
                  <a:rPr lang="en-US" dirty="0">
                    <a:ea typeface="ＭＳ Ｐゴシック" pitchFamily="34" charset="-128"/>
                  </a:rPr>
                  <a:t>The set of non-linear equations cannot be solved analytically due to the </a:t>
                </a:r>
                <a14:m>
                  <m:oMath xmlns:m="http://schemas.openxmlformats.org/officeDocument/2006/math">
                    <m:r>
                      <m:rPr>
                        <m:sty m:val="p"/>
                      </m:rPr>
                      <a:rPr lang="en-US" i="1" dirty="0">
                        <a:latin typeface="Cambria Math" panose="02040503050406030204" pitchFamily="18" charset="0"/>
                        <a:ea typeface="ＭＳ Ｐゴシック" pitchFamily="34" charset="-128"/>
                      </a:rPr>
                      <m:t>max</m:t>
                    </m:r>
                  </m:oMath>
                </a14:m>
                <a:r>
                  <a:rPr lang="en-US" dirty="0">
                    <a:ea typeface="ＭＳ Ｐゴシック" pitchFamily="34" charset="-128"/>
                  </a:rPr>
                  <a:t> operator, so we need to use Value Iteration to find </a:t>
                </a:r>
                <a14:m>
                  <m:oMath xmlns:m="http://schemas.openxmlformats.org/officeDocument/2006/math">
                    <m:sSub>
                      <m:sSubPr>
                        <m:ctrlPr>
                          <a:rPr lang="en-US" sz="3300" i="1">
                            <a:latin typeface="Cambria Math" panose="02040503050406030204" pitchFamily="18" charset="0"/>
                            <a:ea typeface="ＭＳ Ｐゴシック" pitchFamily="34" charset="-128"/>
                          </a:rPr>
                        </m:ctrlPr>
                      </m:sSubPr>
                      <m:e>
                        <m:r>
                          <a:rPr lang="en-US" sz="3300">
                            <a:latin typeface="Cambria Math" panose="02040503050406030204" pitchFamily="18" charset="0"/>
                            <a:ea typeface="ＭＳ Ｐゴシック" pitchFamily="34" charset="-128"/>
                          </a:rPr>
                          <m:t>𝑣</m:t>
                        </m:r>
                      </m:e>
                      <m:sub>
                        <m:r>
                          <a:rPr lang="en-US" sz="3300">
                            <a:latin typeface="Cambria Math" panose="02040503050406030204" pitchFamily="18" charset="0"/>
                            <a:ea typeface="ＭＳ Ｐゴシック" pitchFamily="34" charset="-128"/>
                          </a:rPr>
                          <m:t>∗</m:t>
                        </m:r>
                      </m:sub>
                    </m:sSub>
                    <m:d>
                      <m:dPr>
                        <m:ctrlPr>
                          <a:rPr lang="en-US" sz="3300" i="1">
                            <a:latin typeface="Cambria Math" panose="02040503050406030204" pitchFamily="18" charset="0"/>
                            <a:ea typeface="ＭＳ Ｐゴシック" pitchFamily="34" charset="-128"/>
                          </a:rPr>
                        </m:ctrlPr>
                      </m:dPr>
                      <m:e>
                        <m:r>
                          <a:rPr lang="en-US" sz="3300">
                            <a:latin typeface="Cambria Math" panose="02040503050406030204" pitchFamily="18" charset="0"/>
                            <a:ea typeface="ＭＳ Ｐゴシック" pitchFamily="34" charset="-128"/>
                          </a:rPr>
                          <m:t>𝐶</m:t>
                        </m:r>
                      </m:e>
                    </m:d>
                    <m:r>
                      <a:rPr lang="en-US" sz="3300">
                        <a:latin typeface="Cambria Math" panose="02040503050406030204" pitchFamily="18" charset="0"/>
                        <a:ea typeface="ＭＳ Ｐゴシック" pitchFamily="34" charset="-128"/>
                      </a:rPr>
                      <m:t>,</m:t>
                    </m:r>
                    <m:sSub>
                      <m:sSubPr>
                        <m:ctrlPr>
                          <a:rPr lang="en-US" sz="3300" i="1">
                            <a:latin typeface="Cambria Math" panose="02040503050406030204" pitchFamily="18" charset="0"/>
                            <a:ea typeface="ＭＳ Ｐゴシック" pitchFamily="34" charset="-128"/>
                          </a:rPr>
                        </m:ctrlPr>
                      </m:sSubPr>
                      <m:e>
                        <m:r>
                          <a:rPr lang="en-US" sz="3300">
                            <a:latin typeface="Cambria Math" panose="02040503050406030204" pitchFamily="18" charset="0"/>
                            <a:ea typeface="ＭＳ Ｐゴシック" pitchFamily="34" charset="-128"/>
                          </a:rPr>
                          <m:t>𝑣</m:t>
                        </m:r>
                      </m:e>
                      <m:sub>
                        <m:r>
                          <a:rPr lang="en-US" sz="3300">
                            <a:latin typeface="Cambria Math" panose="02040503050406030204" pitchFamily="18" charset="0"/>
                            <a:ea typeface="ＭＳ Ｐゴシック" pitchFamily="34" charset="-128"/>
                          </a:rPr>
                          <m:t>∗</m:t>
                        </m:r>
                      </m:sub>
                    </m:sSub>
                    <m:d>
                      <m:dPr>
                        <m:ctrlPr>
                          <a:rPr lang="en-US" sz="3300" i="1">
                            <a:latin typeface="Cambria Math" panose="02040503050406030204" pitchFamily="18" charset="0"/>
                            <a:ea typeface="ＭＳ Ｐゴシック" pitchFamily="34" charset="-128"/>
                          </a:rPr>
                        </m:ctrlPr>
                      </m:dPr>
                      <m:e>
                        <m:r>
                          <a:rPr lang="en-US" sz="3300">
                            <a:latin typeface="Cambria Math" panose="02040503050406030204" pitchFamily="18" charset="0"/>
                            <a:ea typeface="ＭＳ Ｐゴシック" pitchFamily="34" charset="-128"/>
                          </a:rPr>
                          <m:t>𝐵</m:t>
                        </m:r>
                      </m:e>
                    </m:d>
                    <m:r>
                      <a:rPr lang="en-US" sz="3300">
                        <a:latin typeface="Cambria Math" panose="02040503050406030204" pitchFamily="18" charset="0"/>
                        <a:ea typeface="ＭＳ Ｐゴシック" pitchFamily="34" charset="-128"/>
                      </a:rPr>
                      <m:t>,</m:t>
                    </m:r>
                    <m:sSub>
                      <m:sSubPr>
                        <m:ctrlPr>
                          <a:rPr lang="en-US" sz="3300" i="1">
                            <a:latin typeface="Cambria Math" panose="02040503050406030204" pitchFamily="18" charset="0"/>
                            <a:ea typeface="ＭＳ Ｐゴシック" pitchFamily="34" charset="-128"/>
                          </a:rPr>
                        </m:ctrlPr>
                      </m:sSubPr>
                      <m:e>
                        <m:r>
                          <a:rPr lang="en-US" sz="3300">
                            <a:latin typeface="Cambria Math" panose="02040503050406030204" pitchFamily="18" charset="0"/>
                            <a:ea typeface="ＭＳ Ｐゴシック" pitchFamily="34" charset="-128"/>
                          </a:rPr>
                          <m:t>𝑣</m:t>
                        </m:r>
                      </m:e>
                      <m:sub>
                        <m:r>
                          <a:rPr lang="en-US" sz="3300">
                            <a:latin typeface="Cambria Math" panose="02040503050406030204" pitchFamily="18" charset="0"/>
                            <a:ea typeface="ＭＳ Ｐゴシック" pitchFamily="34" charset="-128"/>
                          </a:rPr>
                          <m:t>∗</m:t>
                        </m:r>
                      </m:sub>
                    </m:sSub>
                    <m:d>
                      <m:dPr>
                        <m:ctrlPr>
                          <a:rPr lang="en-US" sz="3300" i="1">
                            <a:latin typeface="Cambria Math" panose="02040503050406030204" pitchFamily="18" charset="0"/>
                            <a:ea typeface="ＭＳ Ｐゴシック" pitchFamily="34" charset="-128"/>
                          </a:rPr>
                        </m:ctrlPr>
                      </m:dPr>
                      <m:e>
                        <m:r>
                          <a:rPr lang="en-US" sz="3300">
                            <a:latin typeface="Cambria Math" panose="02040503050406030204" pitchFamily="18" charset="0"/>
                            <a:ea typeface="ＭＳ Ｐゴシック" pitchFamily="34" charset="-128"/>
                          </a:rPr>
                          <m:t>𝐸</m:t>
                        </m:r>
                      </m:e>
                    </m:d>
                  </m:oMath>
                </a14:m>
                <a:endParaRPr lang="en-US" sz="3300" dirty="0">
                  <a:ea typeface="ＭＳ Ｐゴシック" pitchFamily="34" charset="-128"/>
                </a:endParaRPr>
              </a:p>
            </p:txBody>
          </p:sp>
        </mc:Choice>
        <mc:Fallback xmlns="">
          <p:sp>
            <p:nvSpPr>
              <p:cNvPr id="29" name="Content Placeholder 2">
                <a:extLst>
                  <a:ext uri="{FF2B5EF4-FFF2-40B4-BE49-F238E27FC236}">
                    <a16:creationId xmlns:a16="http://schemas.microsoft.com/office/drawing/2014/main" id="{DB8E6228-5688-4480-97E1-C354C40D1C22}"/>
                  </a:ext>
                </a:extLst>
              </p:cNvPr>
              <p:cNvSpPr>
                <a:spLocks noGrp="1" noRot="1" noChangeAspect="1" noMove="1" noResize="1" noEditPoints="1" noAdjustHandles="1" noChangeArrowheads="1" noChangeShapeType="1" noTextEdit="1"/>
              </p:cNvSpPr>
              <p:nvPr>
                <p:ph idx="1"/>
              </p:nvPr>
            </p:nvSpPr>
            <p:spPr>
              <a:xfrm>
                <a:off x="228609" y="2584900"/>
                <a:ext cx="8762968" cy="4189610"/>
              </a:xfrm>
              <a:blipFill>
                <a:blip r:embed="rId3"/>
                <a:stretch>
                  <a:fillRect l="-278" t="-1601"/>
                </a:stretch>
              </a:blipFill>
            </p:spPr>
            <p:txBody>
              <a:bodyPr/>
              <a:lstStyle/>
              <a:p>
                <a:r>
                  <a:rPr lang="en-SE">
                    <a:noFill/>
                  </a:rPr>
                  <a:t> </a:t>
                </a:r>
              </a:p>
            </p:txBody>
          </p:sp>
        </mc:Fallback>
      </mc:AlternateContent>
      <p:graphicFrame>
        <p:nvGraphicFramePr>
          <p:cNvPr id="12" name="Table 11">
            <a:extLst>
              <a:ext uri="{FF2B5EF4-FFF2-40B4-BE49-F238E27FC236}">
                <a16:creationId xmlns:a16="http://schemas.microsoft.com/office/drawing/2014/main" id="{322E3242-A6EF-4CF7-9EAA-CE03B566B64F}"/>
              </a:ext>
            </a:extLst>
          </p:cNvPr>
          <p:cNvGraphicFramePr>
            <a:graphicFrameLocks noGrp="1"/>
          </p:cNvGraphicFramePr>
          <p:nvPr/>
        </p:nvGraphicFramePr>
        <p:xfrm>
          <a:off x="3571875" y="609600"/>
          <a:ext cx="2000250" cy="1907484"/>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635828">
                <a:tc>
                  <a:txBody>
                    <a:bodyPr/>
                    <a:lstStyle/>
                    <a:p>
                      <a:pPr algn="ct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bg2"/>
                          </a:solidFill>
                          <a:effectLst/>
                          <a:uLnTx/>
                          <a:uFillTx/>
                          <a:latin typeface="Calibri" pitchFamily="34" charset="0"/>
                          <a:ea typeface="+mn-ea"/>
                          <a:cs typeface="+mn-cs"/>
                        </a:rPr>
                        <a:t>A</a:t>
                      </a:r>
                      <a:endParaRPr lang="en-US" sz="21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63582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B</a:t>
                      </a: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C</a:t>
                      </a: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808080"/>
                          </a:solidFill>
                          <a:effectLst/>
                          <a:uLnTx/>
                          <a:uFillTx/>
                          <a:latin typeface="Calibri" pitchFamily="34" charset="0"/>
                          <a:ea typeface="+mn-ea"/>
                          <a:cs typeface="+mn-cs"/>
                        </a:rPr>
                        <a:t>D</a:t>
                      </a:r>
                      <a:endParaRPr kumimoji="0" lang="en-US" sz="2100" b="0" i="0" u="none" strike="noStrike" kern="1200" cap="none" spc="0" normalizeH="0" baseline="0" noProof="0" dirty="0">
                        <a:ln>
                          <a:noFill/>
                        </a:ln>
                        <a:solidFill>
                          <a:schemeClr val="tx1"/>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5828">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8080"/>
                          </a:solidFill>
                          <a:effectLst/>
                          <a:uLnTx/>
                          <a:uFillTx/>
                          <a:latin typeface="Calibri" pitchFamily="34" charset="0"/>
                          <a:ea typeface="+mn-ea"/>
                          <a:cs typeface="+mn-cs"/>
                        </a:rPr>
                        <a:t>E</a:t>
                      </a:r>
                      <a:endParaRPr kumimoji="0" lang="en-US" sz="2400" b="0" i="0" u="none" strike="noStrike" kern="1200" cap="none" spc="0" normalizeH="0" baseline="0" noProof="0" dirty="0">
                        <a:ln>
                          <a:noFill/>
                        </a:ln>
                        <a:solidFill>
                          <a:srgbClr val="808080"/>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13" name="Rectangle 12">
            <a:extLst>
              <a:ext uri="{FF2B5EF4-FFF2-40B4-BE49-F238E27FC236}">
                <a16:creationId xmlns:a16="http://schemas.microsoft.com/office/drawing/2014/main" id="{0FC21D50-60F6-4FCD-816E-9859E786A03C}"/>
              </a:ext>
            </a:extLst>
          </p:cNvPr>
          <p:cNvSpPr/>
          <p:nvPr/>
        </p:nvSpPr>
        <p:spPr>
          <a:xfrm>
            <a:off x="5013813" y="133276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14" name="Rectangle 13">
            <a:extLst>
              <a:ext uri="{FF2B5EF4-FFF2-40B4-BE49-F238E27FC236}">
                <a16:creationId xmlns:a16="http://schemas.microsoft.com/office/drawing/2014/main" id="{0CFE82B9-8430-4D95-AF05-633537741CA1}"/>
              </a:ext>
            </a:extLst>
          </p:cNvPr>
          <p:cNvSpPr/>
          <p:nvPr/>
        </p:nvSpPr>
        <p:spPr>
          <a:xfrm>
            <a:off x="4341201" y="70411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8BCCC9E-5F5D-42B8-BDE5-D63A540CCD09}"/>
                  </a:ext>
                </a:extLst>
              </p:cNvPr>
              <p:cNvSpPr txBox="1"/>
              <p:nvPr/>
            </p:nvSpPr>
            <p:spPr>
              <a:xfrm>
                <a:off x="4997938" y="1539118"/>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18" name="TextBox 17">
                <a:extLst>
                  <a:ext uri="{FF2B5EF4-FFF2-40B4-BE49-F238E27FC236}">
                    <a16:creationId xmlns:a16="http://schemas.microsoft.com/office/drawing/2014/main" id="{F8BCCC9E-5F5D-42B8-BDE5-D63A540CCD09}"/>
                  </a:ext>
                </a:extLst>
              </p:cNvPr>
              <p:cNvSpPr txBox="1">
                <a:spLocks noRot="1" noChangeAspect="1" noMove="1" noResize="1" noEditPoints="1" noAdjustHandles="1" noChangeArrowheads="1" noChangeShapeType="1" noTextEdit="1"/>
              </p:cNvSpPr>
              <p:nvPr/>
            </p:nvSpPr>
            <p:spPr>
              <a:xfrm>
                <a:off x="4997938" y="1539118"/>
                <a:ext cx="685800" cy="307777"/>
              </a:xfrm>
              <a:prstGeom prst="rect">
                <a:avLst/>
              </a:prstGeom>
              <a:blipFill>
                <a:blip r:embed="rId4"/>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1FBFAD1-DC03-40D7-8A3A-9044FDA07145}"/>
                  </a:ext>
                </a:extLst>
              </p:cNvPr>
              <p:cNvSpPr txBox="1"/>
              <p:nvPr/>
            </p:nvSpPr>
            <p:spPr>
              <a:xfrm>
                <a:off x="4312138" y="926832"/>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19" name="TextBox 18">
                <a:extLst>
                  <a:ext uri="{FF2B5EF4-FFF2-40B4-BE49-F238E27FC236}">
                    <a16:creationId xmlns:a16="http://schemas.microsoft.com/office/drawing/2014/main" id="{81FBFAD1-DC03-40D7-8A3A-9044FDA07145}"/>
                  </a:ext>
                </a:extLst>
              </p:cNvPr>
              <p:cNvSpPr txBox="1">
                <a:spLocks noRot="1" noChangeAspect="1" noMove="1" noResize="1" noEditPoints="1" noAdjustHandles="1" noChangeArrowheads="1" noChangeShapeType="1" noTextEdit="1"/>
              </p:cNvSpPr>
              <p:nvPr/>
            </p:nvSpPr>
            <p:spPr>
              <a:xfrm>
                <a:off x="4312138" y="926832"/>
                <a:ext cx="685800" cy="307777"/>
              </a:xfrm>
              <a:prstGeom prst="rect">
                <a:avLst/>
              </a:prstGeom>
              <a:blipFill>
                <a:blip r:embed="rId5"/>
                <a:stretch>
                  <a:fillRect/>
                </a:stretch>
              </a:blipFill>
            </p:spPr>
            <p:txBody>
              <a:bodyPr/>
              <a:lstStyle/>
              <a:p>
                <a:r>
                  <a:rPr lang="en-SE">
                    <a:noFill/>
                  </a:rPr>
                  <a:t> </a:t>
                </a:r>
              </a:p>
            </p:txBody>
          </p:sp>
        </mc:Fallback>
      </mc:AlternateContent>
      <p:pic>
        <p:nvPicPr>
          <p:cNvPr id="9" name="Picture 8">
            <a:extLst>
              <a:ext uri="{FF2B5EF4-FFF2-40B4-BE49-F238E27FC236}">
                <a16:creationId xmlns:a16="http://schemas.microsoft.com/office/drawing/2014/main" id="{3943B4A3-6F07-41D2-9E4E-77F00BBB44C2}"/>
              </a:ext>
            </a:extLst>
          </p:cNvPr>
          <p:cNvPicPr>
            <a:picLocks noChangeAspect="1"/>
          </p:cNvPicPr>
          <p:nvPr/>
        </p:nvPicPr>
        <p:blipFill>
          <a:blip r:embed="rId6"/>
          <a:stretch>
            <a:fillRect/>
          </a:stretch>
        </p:blipFill>
        <p:spPr>
          <a:xfrm>
            <a:off x="6705600" y="500192"/>
            <a:ext cx="2301852" cy="1974412"/>
          </a:xfrm>
          <a:prstGeom prst="rect">
            <a:avLst/>
          </a:prstGeom>
        </p:spPr>
      </p:pic>
      <p:sp>
        <p:nvSpPr>
          <p:cNvPr id="10" name="TextBox 9">
            <a:extLst>
              <a:ext uri="{FF2B5EF4-FFF2-40B4-BE49-F238E27FC236}">
                <a16:creationId xmlns:a16="http://schemas.microsoft.com/office/drawing/2014/main" id="{C0D25846-EAC3-4882-822F-F541FCD6B87C}"/>
              </a:ext>
            </a:extLst>
          </p:cNvPr>
          <p:cNvSpPr txBox="1"/>
          <p:nvPr/>
        </p:nvSpPr>
        <p:spPr>
          <a:xfrm>
            <a:off x="7848600" y="805917"/>
            <a:ext cx="617477" cy="307777"/>
          </a:xfrm>
          <a:prstGeom prst="rect">
            <a:avLst/>
          </a:prstGeom>
          <a:noFill/>
        </p:spPr>
        <p:txBody>
          <a:bodyPr wrap="none" rtlCol="0">
            <a:spAutoFit/>
          </a:bodyPr>
          <a:lstStyle/>
          <a:p>
            <a:r>
              <a:rPr lang="en-US" sz="1400" dirty="0"/>
              <a:t>BF=4</a:t>
            </a:r>
            <a:endParaRPr lang="en-SE" sz="1400" dirty="0"/>
          </a:p>
        </p:txBody>
      </p:sp>
      <p:sp>
        <p:nvSpPr>
          <p:cNvPr id="11" name="TextBox 10">
            <a:extLst>
              <a:ext uri="{FF2B5EF4-FFF2-40B4-BE49-F238E27FC236}">
                <a16:creationId xmlns:a16="http://schemas.microsoft.com/office/drawing/2014/main" id="{1CEC6CE8-74C4-42BD-BE6E-240E550E6D0F}"/>
              </a:ext>
            </a:extLst>
          </p:cNvPr>
          <p:cNvSpPr txBox="1"/>
          <p:nvPr/>
        </p:nvSpPr>
        <p:spPr>
          <a:xfrm>
            <a:off x="8087593" y="1292423"/>
            <a:ext cx="617477" cy="307777"/>
          </a:xfrm>
          <a:prstGeom prst="rect">
            <a:avLst/>
          </a:prstGeom>
          <a:noFill/>
        </p:spPr>
        <p:txBody>
          <a:bodyPr wrap="none" rtlCol="0">
            <a:spAutoFit/>
          </a:bodyPr>
          <a:lstStyle/>
          <a:p>
            <a:r>
              <a:rPr lang="en-US" sz="1400" dirty="0"/>
              <a:t>BF=1</a:t>
            </a:r>
            <a:endParaRPr lang="en-SE" sz="1400" dirty="0"/>
          </a:p>
        </p:txBody>
      </p:sp>
      <p:sp>
        <p:nvSpPr>
          <p:cNvPr id="15" name="Slide Number Placeholder 3">
            <a:extLst>
              <a:ext uri="{FF2B5EF4-FFF2-40B4-BE49-F238E27FC236}">
                <a16:creationId xmlns:a16="http://schemas.microsoft.com/office/drawing/2014/main" id="{2ACE20FD-F7BA-4AA9-8F50-D6D32BB832E5}"/>
              </a:ext>
            </a:extLst>
          </p:cNvPr>
          <p:cNvSpPr>
            <a:spLocks noGrp="1"/>
          </p:cNvSpPr>
          <p:nvPr>
            <p:ph type="sldNum" sz="quarter" idx="12"/>
          </p:nvPr>
        </p:nvSpPr>
        <p:spPr>
          <a:xfrm>
            <a:off x="6934200" y="6530035"/>
            <a:ext cx="2133600" cy="244475"/>
          </a:xfrm>
        </p:spPr>
        <p:txBody>
          <a:bodyPr/>
          <a:lstStyle/>
          <a:p>
            <a:pPr>
              <a:defRPr/>
            </a:pPr>
            <a:fld id="{F57F456A-00AF-44E6-8D70-638C0D0130FF}" type="slidenum">
              <a:rPr lang="en-US" altLang="zh-CN" smtClean="0"/>
              <a:pPr>
                <a:defRPr/>
              </a:pPr>
              <a:t>53</a:t>
            </a:fld>
            <a:endParaRPr lang="en-US" altLang="zh-CN" dirty="0"/>
          </a:p>
        </p:txBody>
      </p:sp>
    </p:spTree>
    <p:extLst>
      <p:ext uri="{BB962C8B-B14F-4D97-AF65-F5344CB8AC3E}">
        <p14:creationId xmlns:p14="http://schemas.microsoft.com/office/powerpoint/2010/main" val="39711228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9" y="-152400"/>
            <a:ext cx="8762968" cy="868362"/>
          </a:xfrm>
        </p:spPr>
        <p:txBody>
          <a:bodyPr/>
          <a:lstStyle/>
          <a:p>
            <a:r>
              <a:rPr lang="en-US" sz="3200" dirty="0"/>
              <a:t>Iter1 Value Iteration w. Det Env</a:t>
            </a:r>
          </a:p>
        </p:txBody>
      </p:sp>
      <mc:AlternateContent xmlns:mc="http://schemas.openxmlformats.org/markup-compatibility/2006" xmlns:a14="http://schemas.microsoft.com/office/drawing/2010/main">
        <mc:Choice Requires="a14">
          <p:sp>
            <p:nvSpPr>
              <p:cNvPr id="29" name="Content Placeholder 2">
                <a:extLst>
                  <a:ext uri="{FF2B5EF4-FFF2-40B4-BE49-F238E27FC236}">
                    <a16:creationId xmlns:a16="http://schemas.microsoft.com/office/drawing/2014/main" id="{DB8E6228-5688-4480-97E1-C354C40D1C22}"/>
                  </a:ext>
                </a:extLst>
              </p:cNvPr>
              <p:cNvSpPr>
                <a:spLocks noGrp="1"/>
              </p:cNvSpPr>
              <p:nvPr>
                <p:ph idx="1"/>
              </p:nvPr>
            </p:nvSpPr>
            <p:spPr>
              <a:xfrm>
                <a:off x="228609" y="2584900"/>
                <a:ext cx="8762968" cy="4189610"/>
              </a:xfrm>
            </p:spPr>
            <p:txBody>
              <a:bodyPr>
                <a:normAutofit fontScale="47500" lnSpcReduction="20000"/>
              </a:bodyPr>
              <a:lstStyle/>
              <a:p>
                <a:r>
                  <a:rPr lang="en-US" dirty="0"/>
                  <a:t>Value Iteration: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𝑘</m:t>
                        </m:r>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𝑎</m:t>
                        </m:r>
                      </m:lim>
                    </m:limLow>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𝑘</m:t>
                        </m:r>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r>
                      <a:rPr lang="en-US" b="0" i="1" smtClean="0">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𝑎</m:t>
                            </m:r>
                          </m:lim>
                        </m:limLow>
                      </m:fName>
                      <m:e>
                        <m:d>
                          <m:dPr>
                            <m:begChr m:val="["/>
                            <m:endChr m:val="]"/>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𝑘</m:t>
                                </m:r>
                              </m:sub>
                            </m:sSub>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d>
                          </m:e>
                        </m:d>
                      </m:e>
                    </m:func>
                  </m:oMath>
                </a14:m>
                <a:r>
                  <a:rPr lang="en-US" dirty="0">
                    <a:ea typeface="ＭＳ Ｐゴシック" pitchFamily="34" charset="-128"/>
                  </a:rPr>
                  <a:t> w. </a:t>
                </a:r>
                <a:r>
                  <a:rPr lang="en-US" dirty="0">
                    <a:solidFill>
                      <a:srgbClr val="C00000"/>
                    </a:solidFill>
                  </a:rPr>
                  <a:t>in-place updates</a:t>
                </a:r>
                <a:r>
                  <a:rPr lang="en-US" dirty="0"/>
                  <a:t>.</a:t>
                </a:r>
                <a:endParaRPr lang="en-US" dirty="0">
                  <a:ea typeface="ＭＳ Ｐゴシック" pitchFamily="34" charset="-128"/>
                </a:endParaRPr>
              </a:p>
              <a:p>
                <a:r>
                  <a:rPr lang="en-US" dirty="0">
                    <a:ea typeface="ＭＳ Ｐゴシック" pitchFamily="34" charset="-128"/>
                  </a:rPr>
                  <a:t>Initialize </a:t>
                </a:r>
                <a14:m>
                  <m:oMath xmlns:m="http://schemas.openxmlformats.org/officeDocument/2006/math">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0</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r>
                      <a:rPr lang="en-US" i="1">
                        <a:latin typeface="Cambria Math" panose="02040503050406030204" pitchFamily="18" charset="0"/>
                        <a:ea typeface="ＭＳ Ｐゴシック" pitchFamily="34" charset="-128"/>
                      </a:rPr>
                      <m:t>=</m:t>
                    </m:r>
                  </m:oMath>
                </a14:m>
                <a:r>
                  <a:rPr lang="en-US" dirty="0">
                    <a:ea typeface="ＭＳ Ｐゴシック" pitchFamily="34" charset="-128"/>
                  </a:rPr>
                  <a:t> </a:t>
                </a:r>
                <a14:m>
                  <m:oMath xmlns:m="http://schemas.openxmlformats.org/officeDocument/2006/math">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0</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𝐶</m:t>
                        </m:r>
                      </m:e>
                    </m:d>
                    <m:r>
                      <a:rPr lang="en-US" i="1">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0</m:t>
                        </m:r>
                      </m:sub>
                    </m:sSub>
                    <m:d>
                      <m:dPr>
                        <m:ctrlPr>
                          <a:rPr lang="en-US" i="1">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𝐸</m:t>
                        </m:r>
                      </m:e>
                    </m:d>
                    <m:r>
                      <a:rPr lang="en-US" i="1">
                        <a:latin typeface="Cambria Math" panose="02040503050406030204" pitchFamily="18" charset="0"/>
                        <a:ea typeface="ＭＳ Ｐゴシック" pitchFamily="34" charset="-128"/>
                      </a:rPr>
                      <m:t>=0</m:t>
                    </m:r>
                  </m:oMath>
                </a14:m>
                <a:r>
                  <a:rPr lang="en-US" dirty="0">
                    <a:ea typeface="ＭＳ Ｐゴシック" pitchFamily="34" charset="-128"/>
                  </a:rPr>
                  <a:t>. </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𝐶</m:t>
                        </m:r>
                      </m:e>
                    </m:d>
                    <m:r>
                      <a:rPr lang="en-US" i="1">
                        <a:latin typeface="Cambria Math" panose="02040503050406030204" pitchFamily="18" charset="0"/>
                      </a:rPr>
                      <m:t>=</m:t>
                    </m:r>
                    <m:limLow>
                      <m:limLowPr>
                        <m:ctrlPr>
                          <a:rPr lang="en-US" i="1">
                            <a:latin typeface="Cambria Math" panose="02040503050406030204" pitchFamily="18" charset="0"/>
                            <a:ea typeface="ＭＳ Ｐゴシック" pitchFamily="34" charset="-128"/>
                          </a:rPr>
                        </m:ctrlPr>
                      </m:limLowPr>
                      <m:e>
                        <m:r>
                          <m:rPr>
                            <m:sty m:val="p"/>
                          </m:rPr>
                          <a:rPr lang="en-US">
                            <a:latin typeface="Cambria Math" panose="02040503050406030204" pitchFamily="18" charset="0"/>
                            <a:ea typeface="ＭＳ Ｐゴシック" pitchFamily="34" charset="-128"/>
                          </a:rPr>
                          <m:t>max</m:t>
                        </m:r>
                      </m:e>
                      <m:lim>
                        <m:r>
                          <a:rPr lang="en-US" i="1">
                            <a:latin typeface="Cambria Math" panose="02040503050406030204" pitchFamily="18" charset="0"/>
                            <a:ea typeface="ＭＳ Ｐゴシック" pitchFamily="34" charset="-128"/>
                          </a:rPr>
                          <m:t>𝑎</m:t>
                        </m:r>
                      </m:lim>
                    </m:limLow>
                    <m:r>
                      <a:rPr lang="en-US" i="1">
                        <a:latin typeface="Cambria Math" panose="02040503050406030204" pitchFamily="18" charset="0"/>
                        <a:ea typeface="ＭＳ Ｐゴシック" pitchFamily="34" charset="-128"/>
                      </a:rPr>
                      <m:t> </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𝑎</m:t>
                        </m:r>
                      </m:e>
                    </m:d>
                    <m:r>
                      <a:rPr lang="en-US" i="1">
                        <a:latin typeface="Cambria Math" panose="02040503050406030204" pitchFamily="18" charset="0"/>
                      </a:rPr>
                      <m:t>=</m:t>
                    </m:r>
                    <m:func>
                      <m:funcPr>
                        <m:ctrlPr>
                          <a:rPr lang="en-US" i="1">
                            <a:latin typeface="Cambria Math" panose="02040503050406030204" pitchFamily="18" charset="0"/>
                            <a:ea typeface="ＭＳ Ｐゴシック" pitchFamily="34" charset="-128"/>
                          </a:rPr>
                        </m:ctrlPr>
                      </m:funcPr>
                      <m:fName>
                        <m:r>
                          <m:rPr>
                            <m:sty m:val="p"/>
                          </m:rPr>
                          <a:rPr lang="en-US">
                            <a:latin typeface="Cambria Math" panose="02040503050406030204" pitchFamily="18" charset="0"/>
                            <a:ea typeface="ＭＳ Ｐゴシック" pitchFamily="34" charset="-128"/>
                          </a:rPr>
                          <m:t>max</m:t>
                        </m:r>
                      </m:fName>
                      <m:e>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1</m:t>
                            </m:r>
                            <m:r>
                              <a:rPr lang="en-US" i="1">
                                <a:latin typeface="Cambria Math" panose="02040503050406030204" pitchFamily="18" charset="0"/>
                                <a:ea typeface="ＭＳ Ｐゴシック" pitchFamily="34" charset="-128"/>
                              </a:rPr>
                              <m:t>, </m:t>
                            </m:r>
                            <m:r>
                              <a:rPr lang="en-US" b="0" i="1" smtClean="0">
                                <a:latin typeface="Cambria Math" panose="02040503050406030204" pitchFamily="18" charset="0"/>
                                <a:ea typeface="ＭＳ Ｐゴシック" pitchFamily="34" charset="-128"/>
                              </a:rPr>
                              <m:t>9</m:t>
                            </m:r>
                            <m:r>
                              <a:rPr lang="en-US" i="1">
                                <a:latin typeface="Cambria Math" panose="02040503050406030204" pitchFamily="18" charset="0"/>
                              </a:rPr>
                              <m:t>,</m:t>
                            </m:r>
                            <m:r>
                              <a:rPr lang="en-US" i="1">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11</m:t>
                            </m:r>
                            <m:r>
                              <a:rPr lang="en-US" i="1">
                                <a:latin typeface="Cambria Math" panose="02040503050406030204" pitchFamily="18" charset="0"/>
                                <a:ea typeface="ＭＳ Ｐゴシック" pitchFamily="34" charset="-128"/>
                              </a:rPr>
                              <m:t>, </m:t>
                            </m:r>
                            <m:r>
                              <a:rPr lang="en-US" b="0" i="1" smtClean="0">
                                <a:latin typeface="Cambria Math" panose="02040503050406030204" pitchFamily="18" charset="0"/>
                                <a:ea typeface="ＭＳ Ｐゴシック" pitchFamily="34" charset="-128"/>
                              </a:rPr>
                              <m:t>−1</m:t>
                            </m:r>
                          </m:e>
                        </m:d>
                      </m:e>
                    </m:func>
                    <m:r>
                      <a:rPr lang="en-US" i="1">
                        <a:latin typeface="Cambria Math" panose="02040503050406030204" pitchFamily="18" charset="0"/>
                      </a:rPr>
                      <m:t>=</m:t>
                    </m:r>
                    <m:r>
                      <a:rPr lang="en-US" b="0" i="1" smtClean="0">
                        <a:solidFill>
                          <a:srgbClr val="C00000"/>
                        </a:solidFill>
                        <a:latin typeface="Cambria Math" panose="02040503050406030204" pitchFamily="18" charset="0"/>
                      </a:rPr>
                      <m:t>9</m:t>
                    </m:r>
                  </m:oMath>
                </a14:m>
                <a:endParaRPr lang="en-US" i="1" dirty="0">
                  <a:solidFill>
                    <a:srgbClr val="C00000"/>
                  </a:solidFill>
                  <a:latin typeface="Cambria Math" panose="02040503050406030204" pitchFamily="18" charset="0"/>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𝑙</m:t>
                        </m:r>
                      </m:e>
                    </m:d>
                    <m:r>
                      <a:rPr lang="en-US" i="1">
                        <a:latin typeface="Cambria Math" panose="02040503050406030204" pitchFamily="18" charset="0"/>
                      </a:rPr>
                      <m:t>=</m:t>
                    </m:r>
                    <m:r>
                      <a:rPr lang="en-US" b="0" i="1" smtClean="0">
                        <a:latin typeface="Cambria Math" panose="02040503050406030204" pitchFamily="18" charset="0"/>
                        <a:ea typeface="ＭＳ Ｐゴシック" pitchFamily="34" charset="-128"/>
                      </a:rPr>
                      <m:t>−1</m:t>
                    </m:r>
                    <m:r>
                      <a:rPr lang="en-US" i="1">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0</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r>
                      <a:rPr lang="en-US" i="1">
                        <a:latin typeface="Cambria Math" panose="02040503050406030204" pitchFamily="18" charset="0"/>
                        <a:ea typeface="ＭＳ Ｐゴシック" pitchFamily="34" charset="-128"/>
                      </a:rPr>
                      <m:t>=−1+0=−</m:t>
                    </m:r>
                    <m:r>
                      <a:rPr lang="en-US" b="0" i="1" smtClean="0">
                        <a:latin typeface="Cambria Math" panose="02040503050406030204" pitchFamily="18" charset="0"/>
                        <a:ea typeface="ＭＳ Ｐゴシック" pitchFamily="34" charset="-128"/>
                      </a:rPr>
                      <m:t>1</m:t>
                    </m:r>
                  </m:oMath>
                </a14:m>
                <a:endParaRPr lang="en-US" i="1" dirty="0">
                  <a:latin typeface="Cambria Math" panose="02040503050406030204" pitchFamily="18" charset="0"/>
                  <a:ea typeface="ＭＳ Ｐゴシック" pitchFamily="34" charset="-128"/>
                </a:endParaRPr>
              </a:p>
              <a:p>
                <a:pPr lvl="1"/>
                <a14:m>
                  <m:oMath xmlns:m="http://schemas.openxmlformats.org/officeDocument/2006/math">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𝑞</m:t>
                        </m:r>
                      </m:e>
                      <m:sub>
                        <m:r>
                          <a:rPr lang="en-US" i="1" smtClean="0">
                            <a:solidFill>
                              <a:srgbClr val="C00000"/>
                            </a:solidFill>
                            <a:latin typeface="Cambria Math" panose="02040503050406030204" pitchFamily="18" charset="0"/>
                          </a:rPr>
                          <m:t>1</m:t>
                        </m:r>
                      </m:sub>
                    </m:sSub>
                    <m:d>
                      <m:dPr>
                        <m:ctrlPr>
                          <a:rPr lang="en-US" i="1">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𝐶</m:t>
                        </m:r>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𝑟</m:t>
                        </m:r>
                      </m:e>
                    </m:d>
                    <m:r>
                      <a:rPr lang="en-US" i="1">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ea typeface="ＭＳ Ｐゴシック" pitchFamily="34" charset="-128"/>
                      </a:rPr>
                      <m:t>9</m:t>
                    </m:r>
                  </m:oMath>
                </a14:m>
                <a:endParaRPr lang="en-US" i="1" dirty="0">
                  <a:solidFill>
                    <a:srgbClr val="C00000"/>
                  </a:solidFill>
                  <a:latin typeface="Cambria Math" panose="02040503050406030204" pitchFamily="18" charset="0"/>
                  <a:ea typeface="ＭＳ Ｐゴシック" pitchFamily="34" charset="-128"/>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𝑢</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11</m:t>
                    </m:r>
                  </m:oMath>
                </a14:m>
                <a:endParaRPr lang="en-US" i="1" dirty="0">
                  <a:latin typeface="Cambria Math" panose="02040503050406030204" pitchFamily="18" charset="0"/>
                  <a:ea typeface="ＭＳ Ｐゴシック" pitchFamily="34" charset="-128"/>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𝑑</m:t>
                        </m:r>
                      </m:e>
                    </m:d>
                    <m:r>
                      <a:rPr lang="en-US" i="1">
                        <a:latin typeface="Cambria Math" panose="02040503050406030204" pitchFamily="18" charset="0"/>
                      </a:rPr>
                      <m:t>=</m:t>
                    </m:r>
                    <m:r>
                      <a:rPr lang="en-US" b="0" i="1" smtClean="0">
                        <a:latin typeface="Cambria Math" panose="02040503050406030204" pitchFamily="18" charset="0"/>
                        <a:ea typeface="ＭＳ Ｐゴシック" pitchFamily="34" charset="-128"/>
                      </a:rPr>
                      <m:t>−1</m:t>
                    </m:r>
                    <m:r>
                      <a:rPr lang="en-US" i="1">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0</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r>
                      <a:rPr lang="en-US" i="1">
                        <a:latin typeface="Cambria Math" panose="02040503050406030204" pitchFamily="18" charset="0"/>
                        <a:ea typeface="ＭＳ Ｐゴシック" pitchFamily="34" charset="-128"/>
                      </a:rPr>
                      <m:t>=−1+0=−</m:t>
                    </m:r>
                    <m:r>
                      <a:rPr lang="en-US" b="0" i="1" smtClean="0">
                        <a:latin typeface="Cambria Math" panose="02040503050406030204" pitchFamily="18" charset="0"/>
                        <a:ea typeface="ＭＳ Ｐゴシック" pitchFamily="34" charset="-128"/>
                      </a:rPr>
                      <m:t>1</m:t>
                    </m:r>
                  </m:oMath>
                </a14:m>
                <a:endParaRPr lang="en-US" i="1" dirty="0">
                  <a:latin typeface="Cambria Math" panose="02040503050406030204" pitchFamily="18" charset="0"/>
                  <a:ea typeface="ＭＳ Ｐゴシック" pitchFamily="34" charset="-128"/>
                </a:endParaRPr>
              </a:p>
              <a:p>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𝑣</m:t>
                        </m:r>
                      </m:e>
                      <m:sub>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𝐵</m:t>
                        </m:r>
                      </m:e>
                    </m:d>
                    <m:r>
                      <a:rPr lang="en-US" i="1">
                        <a:latin typeface="Cambria Math" panose="02040503050406030204" pitchFamily="18" charset="0"/>
                      </a:rPr>
                      <m:t>=</m:t>
                    </m:r>
                    <m:limLow>
                      <m:limLowPr>
                        <m:ctrlPr>
                          <a:rPr lang="en-US" i="1">
                            <a:latin typeface="Cambria Math" panose="02040503050406030204" pitchFamily="18" charset="0"/>
                            <a:ea typeface="ＭＳ Ｐゴシック" pitchFamily="34" charset="-128"/>
                          </a:rPr>
                        </m:ctrlPr>
                      </m:limLowPr>
                      <m:e>
                        <m:r>
                          <m:rPr>
                            <m:sty m:val="p"/>
                          </m:rPr>
                          <a:rPr lang="en-US">
                            <a:latin typeface="Cambria Math" panose="02040503050406030204" pitchFamily="18" charset="0"/>
                            <a:ea typeface="ＭＳ Ｐゴシック" pitchFamily="34" charset="-128"/>
                          </a:rPr>
                          <m:t>max</m:t>
                        </m:r>
                      </m:e>
                      <m:lim>
                        <m:r>
                          <a:rPr lang="en-US" i="1">
                            <a:latin typeface="Cambria Math" panose="02040503050406030204" pitchFamily="18" charset="0"/>
                            <a:ea typeface="ＭＳ Ｐゴシック" pitchFamily="34" charset="-128"/>
                          </a:rPr>
                          <m:t>𝑎</m:t>
                        </m:r>
                      </m:lim>
                    </m:limLow>
                    <m:r>
                      <a:rPr lang="en-US" i="1">
                        <a:latin typeface="Cambria Math" panose="02040503050406030204" pitchFamily="18" charset="0"/>
                        <a:ea typeface="ＭＳ Ｐゴシック" pitchFamily="34" charset="-128"/>
                      </a:rPr>
                      <m:t> </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𝑎</m:t>
                        </m:r>
                      </m:e>
                    </m:d>
                    <m:r>
                      <a:rPr lang="en-US" i="1">
                        <a:latin typeface="Cambria Math" panose="02040503050406030204" pitchFamily="18" charset="0"/>
                      </a:rPr>
                      <m:t>=</m:t>
                    </m:r>
                    <m:func>
                      <m:funcPr>
                        <m:ctrlPr>
                          <a:rPr lang="en-US" i="1">
                            <a:latin typeface="Cambria Math" panose="02040503050406030204" pitchFamily="18" charset="0"/>
                            <a:ea typeface="ＭＳ Ｐゴシック" pitchFamily="34" charset="-128"/>
                          </a:rPr>
                        </m:ctrlPr>
                      </m:funcPr>
                      <m:fName>
                        <m:r>
                          <m:rPr>
                            <m:sty m:val="p"/>
                          </m:rPr>
                          <a:rPr lang="en-US">
                            <a:latin typeface="Cambria Math" panose="02040503050406030204" pitchFamily="18" charset="0"/>
                            <a:ea typeface="ＭＳ Ｐゴシック" pitchFamily="34" charset="-128"/>
                          </a:rPr>
                          <m:t>max</m:t>
                        </m:r>
                      </m:fName>
                      <m:e>
                        <m:r>
                          <a:rPr lang="en-US" i="1">
                            <a:latin typeface="Cambria Math" panose="02040503050406030204" pitchFamily="18" charset="0"/>
                            <a:ea typeface="ＭＳ Ｐゴシック" pitchFamily="34" charset="-128"/>
                          </a:rPr>
                          <m:t>(</m:t>
                        </m:r>
                        <m:r>
                          <a:rPr lang="en-US" i="1" smtClean="0">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1, 8, −1, −1</m:t>
                        </m:r>
                      </m:e>
                    </m:func>
                    <m:r>
                      <a:rPr lang="en-US" i="1">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=8</m:t>
                    </m:r>
                  </m:oMath>
                </a14:m>
                <a:endParaRPr lang="en-US" i="1" dirty="0">
                  <a:latin typeface="Cambria Math" panose="02040503050406030204" pitchFamily="18" charset="0"/>
                  <a:ea typeface="ＭＳ Ｐゴシック" pitchFamily="34" charset="-128"/>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𝑙</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𝑢</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𝑑</m:t>
                        </m:r>
                      </m:e>
                    </m:d>
                    <m:r>
                      <a:rPr lang="en-US" i="1">
                        <a:latin typeface="Cambria Math" panose="02040503050406030204" pitchFamily="18" charset="0"/>
                      </a:rPr>
                      <m:t>=</m:t>
                    </m:r>
                    <m:r>
                      <a:rPr lang="en-US" b="0" i="1" smtClean="0">
                        <a:latin typeface="Cambria Math" panose="02040503050406030204" pitchFamily="18" charset="0"/>
                        <a:ea typeface="ＭＳ Ｐゴシック" pitchFamily="34" charset="-128"/>
                      </a:rPr>
                      <m:t>−1</m:t>
                    </m:r>
                    <m:r>
                      <a:rPr lang="en-US" i="1">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0</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r>
                      <a:rPr lang="en-US" i="1">
                        <a:latin typeface="Cambria Math" panose="02040503050406030204" pitchFamily="18" charset="0"/>
                        <a:ea typeface="ＭＳ Ｐゴシック" pitchFamily="34" charset="-128"/>
                      </a:rPr>
                      <m:t>=−1+0=−1</m:t>
                    </m:r>
                  </m:oMath>
                </a14:m>
                <a:endParaRPr lang="en-US" i="1" dirty="0">
                  <a:latin typeface="Cambria Math" panose="02040503050406030204" pitchFamily="18" charset="0"/>
                  <a:ea typeface="ＭＳ Ｐゴシック" pitchFamily="34" charset="-128"/>
                </a:endParaRPr>
              </a:p>
              <a:p>
                <a:pPr lvl="1"/>
                <a14:m>
                  <m:oMath xmlns:m="http://schemas.openxmlformats.org/officeDocument/2006/math">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𝑞</m:t>
                        </m:r>
                      </m:e>
                      <m:sub>
                        <m:r>
                          <a:rPr lang="en-US" i="1">
                            <a:solidFill>
                              <a:srgbClr val="C00000"/>
                            </a:solidFill>
                            <a:latin typeface="Cambria Math" panose="02040503050406030204" pitchFamily="18" charset="0"/>
                          </a:rPr>
                          <m:t>1</m:t>
                        </m:r>
                      </m:sub>
                    </m:sSub>
                    <m:d>
                      <m:dPr>
                        <m:ctrlPr>
                          <a:rPr lang="en-US" i="1">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𝐵</m:t>
                        </m:r>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𝑟</m:t>
                        </m:r>
                      </m:e>
                    </m:d>
                    <m:r>
                      <a:rPr lang="en-US" smtClean="0">
                        <a:solidFill>
                          <a:srgbClr val="C00000"/>
                        </a:solidFill>
                        <a:latin typeface="Cambria Math" panose="02040503050406030204" pitchFamily="18" charset="0"/>
                      </a:rPr>
                      <m:t>=</m:t>
                    </m:r>
                  </m:oMath>
                </a14:m>
                <a:r>
                  <a:rPr lang="en-US" dirty="0">
                    <a:solidFill>
                      <a:srgbClr val="C00000"/>
                    </a:solidFill>
                    <a:ea typeface="ＭＳ Ｐゴシック" pitchFamily="34" charset="-128"/>
                  </a:rPr>
                  <a:t> </a:t>
                </a:r>
                <a14:m>
                  <m:oMath xmlns:m="http://schemas.openxmlformats.org/officeDocument/2006/math">
                    <m:r>
                      <a:rPr lang="en-US" i="1">
                        <a:solidFill>
                          <a:srgbClr val="C00000"/>
                        </a:solidFill>
                        <a:latin typeface="Cambria Math" panose="02040503050406030204" pitchFamily="18" charset="0"/>
                        <a:ea typeface="ＭＳ Ｐゴシック" pitchFamily="34" charset="-128"/>
                      </a:rPr>
                      <m:t>𝑟</m:t>
                    </m:r>
                    <m:r>
                      <a:rPr lang="en-US" i="1">
                        <a:solidFill>
                          <a:srgbClr val="C00000"/>
                        </a:solidFill>
                        <a:latin typeface="Cambria Math" panose="02040503050406030204" pitchFamily="18" charset="0"/>
                        <a:ea typeface="ＭＳ Ｐゴシック" pitchFamily="34" charset="-128"/>
                      </a:rPr>
                      <m:t>+</m:t>
                    </m:r>
                    <m:sSub>
                      <m:sSubPr>
                        <m:ctrlPr>
                          <a:rPr lang="en-US" i="1" smtClean="0">
                            <a:solidFill>
                              <a:srgbClr val="C00000"/>
                            </a:solidFill>
                            <a:latin typeface="Cambria Math" panose="02040503050406030204" pitchFamily="18" charset="0"/>
                            <a:ea typeface="ＭＳ Ｐゴシック" pitchFamily="34" charset="-128"/>
                          </a:rPr>
                        </m:ctrlPr>
                      </m:sSubPr>
                      <m:e>
                        <m:r>
                          <a:rPr lang="en-US" i="1">
                            <a:solidFill>
                              <a:srgbClr val="C00000"/>
                            </a:solidFill>
                            <a:latin typeface="Cambria Math" panose="02040503050406030204" pitchFamily="18" charset="0"/>
                            <a:ea typeface="ＭＳ Ｐゴシック" pitchFamily="34" charset="-128"/>
                          </a:rPr>
                          <m:t>𝑣</m:t>
                        </m:r>
                      </m:e>
                      <m:sub>
                        <m:r>
                          <a:rPr lang="en-US" b="0" i="1" smtClean="0">
                            <a:solidFill>
                              <a:srgbClr val="C00000"/>
                            </a:solidFill>
                            <a:latin typeface="Cambria Math" panose="02040503050406030204" pitchFamily="18" charset="0"/>
                            <a:ea typeface="ＭＳ Ｐゴシック" pitchFamily="34" charset="-128"/>
                          </a:rPr>
                          <m:t>1</m:t>
                        </m:r>
                      </m:sub>
                    </m:sSub>
                    <m:d>
                      <m:dPr>
                        <m:ctrlPr>
                          <a:rPr lang="en-US" i="1">
                            <a:solidFill>
                              <a:srgbClr val="C00000"/>
                            </a:solidFill>
                            <a:latin typeface="Cambria Math" panose="02040503050406030204" pitchFamily="18" charset="0"/>
                            <a:ea typeface="ＭＳ Ｐゴシック" pitchFamily="34" charset="-128"/>
                          </a:rPr>
                        </m:ctrlPr>
                      </m:dPr>
                      <m:e>
                        <m:r>
                          <a:rPr lang="en-US" b="0" i="1" smtClean="0">
                            <a:solidFill>
                              <a:srgbClr val="C00000"/>
                            </a:solidFill>
                            <a:latin typeface="Cambria Math" panose="02040503050406030204" pitchFamily="18" charset="0"/>
                            <a:ea typeface="ＭＳ Ｐゴシック" pitchFamily="34" charset="-128"/>
                          </a:rPr>
                          <m:t>𝐶</m:t>
                        </m:r>
                      </m:e>
                    </m:d>
                    <m:r>
                      <a:rPr lang="en-US" i="1">
                        <a:solidFill>
                          <a:srgbClr val="C00000"/>
                        </a:solidFill>
                        <a:latin typeface="Cambria Math" panose="02040503050406030204" pitchFamily="18" charset="0"/>
                        <a:ea typeface="ＭＳ Ｐゴシック" pitchFamily="34" charset="-128"/>
                      </a:rPr>
                      <m:t>=−1+</m:t>
                    </m:r>
                    <m:r>
                      <a:rPr lang="en-US" b="0" i="1" smtClean="0">
                        <a:solidFill>
                          <a:srgbClr val="C00000"/>
                        </a:solidFill>
                        <a:latin typeface="Cambria Math" panose="02040503050406030204" pitchFamily="18" charset="0"/>
                        <a:ea typeface="ＭＳ Ｐゴシック" pitchFamily="34" charset="-128"/>
                      </a:rPr>
                      <m:t>9</m:t>
                    </m:r>
                    <m:r>
                      <a:rPr lang="en-US" i="1">
                        <a:solidFill>
                          <a:srgbClr val="C00000"/>
                        </a:solidFill>
                        <a:latin typeface="Cambria Math" panose="02040503050406030204" pitchFamily="18" charset="0"/>
                        <a:ea typeface="ＭＳ Ｐゴシック" pitchFamily="34" charset="-128"/>
                      </a:rPr>
                      <m:t>=</m:t>
                    </m:r>
                    <m:r>
                      <a:rPr lang="en-US" b="0" i="1" smtClean="0">
                        <a:solidFill>
                          <a:srgbClr val="C00000"/>
                        </a:solidFill>
                        <a:latin typeface="Cambria Math" panose="02040503050406030204" pitchFamily="18" charset="0"/>
                        <a:ea typeface="ＭＳ Ｐゴシック" pitchFamily="34" charset="-128"/>
                      </a:rPr>
                      <m:t>8</m:t>
                    </m:r>
                  </m:oMath>
                </a14:m>
                <a:r>
                  <a:rPr lang="en-US" i="1" dirty="0">
                    <a:solidFill>
                      <a:srgbClr val="C00000"/>
                    </a:solidFill>
                    <a:latin typeface="Cambria Math" panose="02040503050406030204" pitchFamily="18" charset="0"/>
                    <a:ea typeface="ＭＳ Ｐゴシック" pitchFamily="34" charset="-128"/>
                  </a:rPr>
                  <a:t>  </a:t>
                </a:r>
                <a:r>
                  <a:rPr lang="en-US" dirty="0">
                    <a:solidFill>
                      <a:schemeClr val="tx1"/>
                    </a:solidFill>
                    <a:ea typeface="ＭＳ Ｐゴシック" pitchFamily="34" charset="-128"/>
                  </a:rPr>
                  <a:t>(</a:t>
                </a:r>
                <a14:m>
                  <m:oMath xmlns:m="http://schemas.openxmlformats.org/officeDocument/2006/math">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b="0" i="1" smtClean="0">
                            <a:latin typeface="Cambria Math" panose="02040503050406030204" pitchFamily="18" charset="0"/>
                            <a:ea typeface="ＭＳ Ｐゴシック" pitchFamily="34" charset="-128"/>
                          </a:rPr>
                          <m:t>1</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𝐶</m:t>
                        </m:r>
                      </m:e>
                    </m:d>
                  </m:oMath>
                </a14:m>
                <a:r>
                  <a:rPr lang="en-US" dirty="0">
                    <a:solidFill>
                      <a:schemeClr val="tx1"/>
                    </a:solidFill>
                    <a:ea typeface="ＭＳ Ｐゴシック" pitchFamily="34" charset="-128"/>
                  </a:rPr>
                  <a:t> computed in the current iteration is used instead of </a:t>
                </a:r>
                <a14:m>
                  <m:oMath xmlns:m="http://schemas.openxmlformats.org/officeDocument/2006/math">
                    <m:sSub>
                      <m:sSubPr>
                        <m:ctrlPr>
                          <a:rPr lang="en-US" b="0" i="1" smtClean="0">
                            <a:solidFill>
                              <a:schemeClr val="tx1"/>
                            </a:solidFill>
                            <a:latin typeface="Cambria Math" panose="02040503050406030204" pitchFamily="18" charset="0"/>
                            <a:ea typeface="ＭＳ Ｐゴシック" pitchFamily="34" charset="-128"/>
                          </a:rPr>
                        </m:ctrlPr>
                      </m:sSubPr>
                      <m:e>
                        <m:r>
                          <a:rPr lang="en-US" b="0" i="1" smtClean="0">
                            <a:solidFill>
                              <a:schemeClr val="tx1"/>
                            </a:solidFill>
                            <a:latin typeface="Cambria Math" panose="02040503050406030204" pitchFamily="18" charset="0"/>
                            <a:ea typeface="ＭＳ Ｐゴシック" pitchFamily="34" charset="-128"/>
                          </a:rPr>
                          <m:t>𝑣</m:t>
                        </m:r>
                      </m:e>
                      <m:sub>
                        <m:r>
                          <a:rPr lang="en-US" b="0" i="1" smtClean="0">
                            <a:solidFill>
                              <a:schemeClr val="tx1"/>
                            </a:solidFill>
                            <a:latin typeface="Cambria Math" panose="02040503050406030204" pitchFamily="18" charset="0"/>
                            <a:ea typeface="ＭＳ Ｐゴシック" pitchFamily="34" charset="-128"/>
                          </a:rPr>
                          <m:t>0</m:t>
                        </m:r>
                      </m:sub>
                    </m:sSub>
                    <m:d>
                      <m:dPr>
                        <m:ctrlPr>
                          <a:rPr lang="en-US" b="0" i="1" smtClean="0">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𝐶</m:t>
                        </m:r>
                      </m:e>
                    </m:d>
                  </m:oMath>
                </a14:m>
                <a:r>
                  <a:rPr lang="en-US" dirty="0">
                    <a:solidFill>
                      <a:schemeClr val="tx1"/>
                    </a:solidFill>
                    <a:ea typeface="ＭＳ Ｐゴシック" pitchFamily="34" charset="-128"/>
                  </a:rPr>
                  <a:t>)</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1</m:t>
                        </m:r>
                      </m:sub>
                    </m:sSub>
                    <m:d>
                      <m:dPr>
                        <m:ctrlPr>
                          <a:rPr lang="en-US" i="1">
                            <a:latin typeface="Cambria Math" panose="02040503050406030204" pitchFamily="18" charset="0"/>
                          </a:rPr>
                        </m:ctrlPr>
                      </m:dPr>
                      <m:e>
                        <m:r>
                          <a:rPr lang="en-US" b="0" i="1" smtClean="0">
                            <a:latin typeface="Cambria Math" panose="02040503050406030204" pitchFamily="18" charset="0"/>
                          </a:rPr>
                          <m:t>𝐸</m:t>
                        </m:r>
                      </m:e>
                    </m:d>
                    <m:r>
                      <a:rPr lang="en-US" i="1">
                        <a:latin typeface="Cambria Math" panose="02040503050406030204" pitchFamily="18" charset="0"/>
                      </a:rPr>
                      <m:t>=</m:t>
                    </m:r>
                    <m:limLow>
                      <m:limLowPr>
                        <m:ctrlPr>
                          <a:rPr lang="en-US" i="1">
                            <a:latin typeface="Cambria Math" panose="02040503050406030204" pitchFamily="18" charset="0"/>
                            <a:ea typeface="ＭＳ Ｐゴシック" pitchFamily="34" charset="-128"/>
                          </a:rPr>
                        </m:ctrlPr>
                      </m:limLowPr>
                      <m:e>
                        <m:r>
                          <m:rPr>
                            <m:sty m:val="p"/>
                          </m:rPr>
                          <a:rPr lang="en-US">
                            <a:latin typeface="Cambria Math" panose="02040503050406030204" pitchFamily="18" charset="0"/>
                            <a:ea typeface="ＭＳ Ｐゴシック" pitchFamily="34" charset="-128"/>
                          </a:rPr>
                          <m:t>max</m:t>
                        </m:r>
                      </m:e>
                      <m:lim>
                        <m:r>
                          <a:rPr lang="en-US" i="1">
                            <a:latin typeface="Cambria Math" panose="02040503050406030204" pitchFamily="18" charset="0"/>
                            <a:ea typeface="ＭＳ Ｐゴシック" pitchFamily="34" charset="-128"/>
                          </a:rPr>
                          <m:t>𝑎</m:t>
                        </m:r>
                      </m:lim>
                    </m:limLow>
                    <m:r>
                      <a:rPr lang="en-US" i="1">
                        <a:latin typeface="Cambria Math" panose="02040503050406030204" pitchFamily="18" charset="0"/>
                        <a:ea typeface="ＭＳ Ｐゴシック" pitchFamily="34" charset="-128"/>
                      </a:rPr>
                      <m:t> </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1</m:t>
                        </m:r>
                      </m:sub>
                    </m:sSub>
                    <m:d>
                      <m:dPr>
                        <m:ctrlPr>
                          <a:rPr lang="en-US" i="1">
                            <a:latin typeface="Cambria Math" panose="02040503050406030204" pitchFamily="18" charset="0"/>
                          </a:rPr>
                        </m:ctrlPr>
                      </m:dPr>
                      <m:e>
                        <m:r>
                          <a:rPr lang="en-US" b="0" i="1" smtClean="0">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𝑎</m:t>
                        </m:r>
                      </m:e>
                    </m:d>
                    <m:r>
                      <a:rPr lang="en-US" i="1">
                        <a:latin typeface="Cambria Math" panose="02040503050406030204" pitchFamily="18" charset="0"/>
                      </a:rPr>
                      <m:t>=</m:t>
                    </m:r>
                    <m:func>
                      <m:funcPr>
                        <m:ctrlPr>
                          <a:rPr lang="en-US" i="1">
                            <a:latin typeface="Cambria Math" panose="02040503050406030204" pitchFamily="18" charset="0"/>
                            <a:ea typeface="ＭＳ Ｐゴシック" pitchFamily="34" charset="-128"/>
                          </a:rPr>
                        </m:ctrlPr>
                      </m:funcPr>
                      <m:fName>
                        <m:r>
                          <m:rPr>
                            <m:sty m:val="p"/>
                          </m:rPr>
                          <a:rPr lang="en-US">
                            <a:latin typeface="Cambria Math" panose="02040503050406030204" pitchFamily="18" charset="0"/>
                            <a:ea typeface="ＭＳ Ｐゴシック" pitchFamily="34" charset="-128"/>
                          </a:rPr>
                          <m:t>max</m:t>
                        </m:r>
                      </m:fName>
                      <m:e>
                        <m:r>
                          <a:rPr lang="en-US" i="1">
                            <a:latin typeface="Cambria Math" panose="02040503050406030204" pitchFamily="18" charset="0"/>
                            <a:ea typeface="ＭＳ Ｐゴシック" pitchFamily="34" charset="-128"/>
                          </a:rPr>
                          <m:t>(−1, </m:t>
                        </m:r>
                        <m:r>
                          <a:rPr lang="en-US" b="0" i="1" smtClean="0">
                            <a:latin typeface="Cambria Math" panose="02040503050406030204" pitchFamily="18" charset="0"/>
                            <a:ea typeface="ＭＳ Ｐゴシック" pitchFamily="34" charset="-128"/>
                          </a:rPr>
                          <m:t>−1, </m:t>
                        </m:r>
                        <m:r>
                          <a:rPr lang="en-US" i="1">
                            <a:latin typeface="Cambria Math" panose="02040503050406030204" pitchFamily="18" charset="0"/>
                            <a:ea typeface="ＭＳ Ｐゴシック" pitchFamily="34" charset="-128"/>
                          </a:rPr>
                          <m:t>8</m:t>
                        </m:r>
                        <m:r>
                          <a:rPr lang="en-US" b="0" i="1" smtClean="0">
                            <a:latin typeface="Cambria Math" panose="02040503050406030204" pitchFamily="18" charset="0"/>
                            <a:ea typeface="ＭＳ Ｐゴシック" pitchFamily="34" charset="-128"/>
                          </a:rPr>
                          <m:t>, −1</m:t>
                        </m:r>
                      </m:e>
                    </m:func>
                    <m:r>
                      <a:rPr lang="en-US" i="1">
                        <a:latin typeface="Cambria Math" panose="02040503050406030204" pitchFamily="18" charset="0"/>
                        <a:ea typeface="ＭＳ Ｐゴシック" pitchFamily="34" charset="-128"/>
                      </a:rPr>
                      <m:t>)=8</m:t>
                    </m:r>
                  </m:oMath>
                </a14:m>
                <a:endParaRPr lang="en-US" i="1" dirty="0">
                  <a:latin typeface="Cambria Math" panose="02040503050406030204" pitchFamily="18" charset="0"/>
                  <a:ea typeface="ＭＳ Ｐゴシック" pitchFamily="34" charset="-128"/>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1</m:t>
                        </m:r>
                      </m:sub>
                    </m:sSub>
                    <m:d>
                      <m:dPr>
                        <m:ctrlPr>
                          <a:rPr lang="en-US" i="1">
                            <a:latin typeface="Cambria Math" panose="02040503050406030204" pitchFamily="18" charset="0"/>
                          </a:rPr>
                        </m:ctrlPr>
                      </m:dPr>
                      <m:e>
                        <m:r>
                          <a:rPr lang="en-US" b="0" i="1" smtClean="0">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𝑙</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𝐸</m:t>
                        </m:r>
                        <m:r>
                          <a:rPr lang="en-US" i="1">
                            <a:latin typeface="Cambria Math" panose="02040503050406030204" pitchFamily="18" charset="0"/>
                          </a:rPr>
                          <m:t>,</m:t>
                        </m:r>
                        <m:r>
                          <a:rPr lang="en-US" b="0" i="1" smtClean="0">
                            <a:latin typeface="Cambria Math" panose="02040503050406030204" pitchFamily="18" charset="0"/>
                          </a:rPr>
                          <m:t>𝑟</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𝐸</m:t>
                        </m:r>
                        <m:r>
                          <a:rPr lang="en-US" i="1">
                            <a:latin typeface="Cambria Math" panose="02040503050406030204" pitchFamily="18" charset="0"/>
                          </a:rPr>
                          <m:t>,</m:t>
                        </m:r>
                        <m:r>
                          <a:rPr lang="en-US" b="0" i="1" smtClean="0">
                            <a:latin typeface="Cambria Math" panose="02040503050406030204" pitchFamily="18" charset="0"/>
                          </a:rPr>
                          <m:t>𝑑</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𝑟</m:t>
                    </m:r>
                    <m:r>
                      <a:rPr lang="en-US" i="1">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0</m:t>
                        </m:r>
                      </m:sub>
                    </m:sSub>
                    <m:d>
                      <m:dPr>
                        <m:ctrlPr>
                          <a:rPr lang="en-US" i="1">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𝐸</m:t>
                        </m:r>
                      </m:e>
                    </m:d>
                    <m:r>
                      <a:rPr lang="en-US" i="1">
                        <a:latin typeface="Cambria Math" panose="02040503050406030204" pitchFamily="18" charset="0"/>
                        <a:ea typeface="ＭＳ Ｐゴシック" pitchFamily="34" charset="-128"/>
                      </a:rPr>
                      <m:t>=−1+0=−1</m:t>
                    </m:r>
                  </m:oMath>
                </a14:m>
                <a:endParaRPr lang="en-US" i="1" dirty="0">
                  <a:latin typeface="Cambria Math" panose="02040503050406030204" pitchFamily="18" charset="0"/>
                  <a:ea typeface="ＭＳ Ｐゴシック" pitchFamily="34" charset="-128"/>
                </a:endParaRPr>
              </a:p>
              <a:p>
                <a:pPr lvl="1"/>
                <a14:m>
                  <m:oMath xmlns:m="http://schemas.openxmlformats.org/officeDocument/2006/math">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𝑞</m:t>
                        </m:r>
                      </m:e>
                      <m:sub>
                        <m:r>
                          <a:rPr lang="en-US" i="1">
                            <a:solidFill>
                              <a:srgbClr val="C00000"/>
                            </a:solidFill>
                            <a:latin typeface="Cambria Math" panose="02040503050406030204" pitchFamily="18" charset="0"/>
                          </a:rPr>
                          <m:t>1</m:t>
                        </m:r>
                      </m:sub>
                    </m:sSub>
                    <m:d>
                      <m:dPr>
                        <m:ctrlPr>
                          <a:rPr lang="en-US" i="1">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𝐸</m:t>
                        </m:r>
                        <m:r>
                          <a:rPr lang="en-US" i="1">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𝑢</m:t>
                        </m:r>
                      </m:e>
                    </m:d>
                    <m:r>
                      <a:rPr lang="en-US">
                        <a:solidFill>
                          <a:srgbClr val="C00000"/>
                        </a:solidFill>
                        <a:latin typeface="Cambria Math" panose="02040503050406030204" pitchFamily="18" charset="0"/>
                      </a:rPr>
                      <m:t>=</m:t>
                    </m:r>
                  </m:oMath>
                </a14:m>
                <a:r>
                  <a:rPr lang="en-US" dirty="0">
                    <a:solidFill>
                      <a:srgbClr val="C00000"/>
                    </a:solidFill>
                    <a:ea typeface="ＭＳ Ｐゴシック" pitchFamily="34" charset="-128"/>
                  </a:rPr>
                  <a:t> </a:t>
                </a:r>
                <a14:m>
                  <m:oMath xmlns:m="http://schemas.openxmlformats.org/officeDocument/2006/math">
                    <m:r>
                      <a:rPr lang="en-US" i="1">
                        <a:solidFill>
                          <a:srgbClr val="C00000"/>
                        </a:solidFill>
                        <a:latin typeface="Cambria Math" panose="02040503050406030204" pitchFamily="18" charset="0"/>
                        <a:ea typeface="ＭＳ Ｐゴシック" pitchFamily="34" charset="-128"/>
                      </a:rPr>
                      <m:t>𝑟</m:t>
                    </m:r>
                    <m:r>
                      <a:rPr lang="en-US" i="1">
                        <a:solidFill>
                          <a:srgbClr val="C00000"/>
                        </a:solidFill>
                        <a:latin typeface="Cambria Math" panose="02040503050406030204" pitchFamily="18" charset="0"/>
                        <a:ea typeface="ＭＳ Ｐゴシック" pitchFamily="34" charset="-128"/>
                      </a:rPr>
                      <m:t>+</m:t>
                    </m:r>
                    <m:sSub>
                      <m:sSubPr>
                        <m:ctrlPr>
                          <a:rPr lang="en-US" i="1">
                            <a:solidFill>
                              <a:srgbClr val="C00000"/>
                            </a:solidFill>
                            <a:latin typeface="Cambria Math" panose="02040503050406030204" pitchFamily="18" charset="0"/>
                            <a:ea typeface="ＭＳ Ｐゴシック" pitchFamily="34" charset="-128"/>
                          </a:rPr>
                        </m:ctrlPr>
                      </m:sSubPr>
                      <m:e>
                        <m:r>
                          <a:rPr lang="en-US" i="1">
                            <a:solidFill>
                              <a:srgbClr val="C00000"/>
                            </a:solidFill>
                            <a:latin typeface="Cambria Math" panose="02040503050406030204" pitchFamily="18" charset="0"/>
                            <a:ea typeface="ＭＳ Ｐゴシック" pitchFamily="34" charset="-128"/>
                          </a:rPr>
                          <m:t>𝑣</m:t>
                        </m:r>
                      </m:e>
                      <m:sub>
                        <m:r>
                          <a:rPr lang="en-US" i="1">
                            <a:solidFill>
                              <a:srgbClr val="C00000"/>
                            </a:solidFill>
                            <a:latin typeface="Cambria Math" panose="02040503050406030204" pitchFamily="18" charset="0"/>
                            <a:ea typeface="ＭＳ Ｐゴシック" pitchFamily="34" charset="-128"/>
                          </a:rPr>
                          <m:t>1</m:t>
                        </m:r>
                      </m:sub>
                    </m:sSub>
                    <m:d>
                      <m:dPr>
                        <m:ctrlPr>
                          <a:rPr lang="en-US" i="1">
                            <a:solidFill>
                              <a:srgbClr val="C00000"/>
                            </a:solidFill>
                            <a:latin typeface="Cambria Math" panose="02040503050406030204" pitchFamily="18" charset="0"/>
                            <a:ea typeface="ＭＳ Ｐゴシック" pitchFamily="34" charset="-128"/>
                          </a:rPr>
                        </m:ctrlPr>
                      </m:dPr>
                      <m:e>
                        <m:r>
                          <a:rPr lang="en-US" i="1">
                            <a:solidFill>
                              <a:srgbClr val="C00000"/>
                            </a:solidFill>
                            <a:latin typeface="Cambria Math" panose="02040503050406030204" pitchFamily="18" charset="0"/>
                            <a:ea typeface="ＭＳ Ｐゴシック" pitchFamily="34" charset="-128"/>
                          </a:rPr>
                          <m:t>𝐶</m:t>
                        </m:r>
                      </m:e>
                    </m:d>
                    <m:r>
                      <a:rPr lang="en-US" i="1">
                        <a:solidFill>
                          <a:srgbClr val="C00000"/>
                        </a:solidFill>
                        <a:latin typeface="Cambria Math" panose="02040503050406030204" pitchFamily="18" charset="0"/>
                        <a:ea typeface="ＭＳ Ｐゴシック" pitchFamily="34" charset="-128"/>
                      </a:rPr>
                      <m:t>=−1+9=8</m:t>
                    </m:r>
                  </m:oMath>
                </a14:m>
                <a:r>
                  <a:rPr lang="en-US" i="1" dirty="0">
                    <a:solidFill>
                      <a:srgbClr val="C00000"/>
                    </a:solidFill>
                    <a:latin typeface="Cambria Math" panose="02040503050406030204" pitchFamily="18" charset="0"/>
                    <a:ea typeface="ＭＳ Ｐゴシック" pitchFamily="34" charset="-128"/>
                  </a:rPr>
                  <a:t>  </a:t>
                </a:r>
                <a:r>
                  <a:rPr lang="en-US" dirty="0">
                    <a:ea typeface="ＭＳ Ｐゴシック" pitchFamily="34" charset="-128"/>
                  </a:rPr>
                  <a:t>(</a:t>
                </a:r>
                <a14:m>
                  <m:oMath xmlns:m="http://schemas.openxmlformats.org/officeDocument/2006/math">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1</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𝐶</m:t>
                        </m:r>
                      </m:e>
                    </m:d>
                  </m:oMath>
                </a14:m>
                <a:r>
                  <a:rPr lang="en-US" dirty="0">
                    <a:ea typeface="ＭＳ Ｐゴシック" pitchFamily="34" charset="-128"/>
                  </a:rPr>
                  <a:t> is used)</a:t>
                </a:r>
              </a:p>
              <a:p>
                <a:r>
                  <a:rPr lang="en-US" dirty="0">
                    <a:ea typeface="ＭＳ Ｐゴシック" pitchFamily="34" charset="-128"/>
                  </a:rPr>
                  <a:t>After 1</a:t>
                </a:r>
                <a:r>
                  <a:rPr lang="en-US" baseline="30000" dirty="0">
                    <a:ea typeface="ＭＳ Ｐゴシック" pitchFamily="34" charset="-128"/>
                  </a:rPr>
                  <a:t>st</a:t>
                </a:r>
                <a:r>
                  <a:rPr lang="en-US" dirty="0">
                    <a:ea typeface="ＭＳ Ｐゴシック" pitchFamily="34" charset="-128"/>
                  </a:rPr>
                  <a:t> iteration: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d>
                      <m:dPr>
                        <m:ctrlPr>
                          <a:rPr lang="en-US" i="1">
                            <a:latin typeface="Cambria Math" panose="02040503050406030204" pitchFamily="18" charset="0"/>
                          </a:rPr>
                        </m:ctrlPr>
                      </m:dPr>
                      <m:e>
                        <m:r>
                          <a:rPr lang="en-US" b="0" i="1" smtClean="0">
                            <a:latin typeface="Cambria Math" panose="02040503050406030204" pitchFamily="18" charset="0"/>
                          </a:rPr>
                          <m:t>𝐶</m:t>
                        </m:r>
                      </m:e>
                    </m:d>
                    <m:r>
                      <a:rPr lang="en-US" b="0" i="1" smtClean="0">
                        <a:latin typeface="Cambria Math" panose="02040503050406030204" pitchFamily="18" charset="0"/>
                      </a:rPr>
                      <m:t>=9,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𝐵</m:t>
                        </m:r>
                      </m:e>
                    </m:d>
                    <m:r>
                      <a:rPr lang="en-US" b="0" i="1" smtClean="0">
                        <a:latin typeface="Cambria Math" panose="02040503050406030204" pitchFamily="18" charset="0"/>
                      </a:rPr>
                      <m:t>=</m:t>
                    </m:r>
                    <m:r>
                      <a:rPr lang="en-US" altLang="zh-CN" i="1" smtClean="0">
                        <a:latin typeface="Cambria Math" panose="02040503050406030204" pitchFamily="18" charset="0"/>
                      </a:rPr>
                      <m:t>8</m:t>
                    </m:r>
                    <m:r>
                      <a:rPr lang="en-US" b="0" i="1" smtClean="0">
                        <a:latin typeface="Cambria Math" panose="02040503050406030204" pitchFamily="18" charset="0"/>
                      </a:rPr>
                      <m:t>,</m:t>
                    </m:r>
                  </m:oMath>
                </a14:m>
                <a:r>
                  <a:rPr lang="en-US" dirty="0">
                    <a:ea typeface="ＭＳ Ｐゴシック" pitchFamily="34" charset="-128"/>
                  </a:rPr>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d>
                      <m:dPr>
                        <m:ctrlPr>
                          <a:rPr lang="en-US" i="1">
                            <a:latin typeface="Cambria Math" panose="02040503050406030204" pitchFamily="18" charset="0"/>
                          </a:rPr>
                        </m:ctrlPr>
                      </m:dPr>
                      <m:e>
                        <m:r>
                          <a:rPr lang="en-US" b="0" i="1" smtClean="0">
                            <a:latin typeface="Cambria Math" panose="02040503050406030204" pitchFamily="18" charset="0"/>
                          </a:rPr>
                          <m:t>𝐸</m:t>
                        </m:r>
                      </m:e>
                    </m:d>
                    <m:r>
                      <a:rPr lang="en-US" i="1">
                        <a:latin typeface="Cambria Math" panose="02040503050406030204" pitchFamily="18" charset="0"/>
                      </a:rPr>
                      <m:t>=</m:t>
                    </m:r>
                    <m:r>
                      <a:rPr lang="en-US" b="0" i="1" smtClean="0">
                        <a:latin typeface="Cambria Math" panose="02040503050406030204" pitchFamily="18" charset="0"/>
                      </a:rPr>
                      <m:t>8</m:t>
                    </m:r>
                  </m:oMath>
                </a14:m>
                <a:endParaRPr lang="en-US" dirty="0">
                  <a:ea typeface="ＭＳ Ｐゴシック" pitchFamily="34" charset="-128"/>
                </a:endParaRPr>
              </a:p>
              <a:p>
                <a:endParaRPr lang="en-US" i="1" dirty="0">
                  <a:solidFill>
                    <a:srgbClr val="C00000"/>
                  </a:solidFill>
                  <a:latin typeface="Cambria Math" panose="02040503050406030204" pitchFamily="18" charset="0"/>
                  <a:ea typeface="ＭＳ Ｐゴシック" pitchFamily="34" charset="-128"/>
                </a:endParaRPr>
              </a:p>
            </p:txBody>
          </p:sp>
        </mc:Choice>
        <mc:Fallback xmlns="">
          <p:sp>
            <p:nvSpPr>
              <p:cNvPr id="29" name="Content Placeholder 2">
                <a:extLst>
                  <a:ext uri="{FF2B5EF4-FFF2-40B4-BE49-F238E27FC236}">
                    <a16:creationId xmlns:a16="http://schemas.microsoft.com/office/drawing/2014/main" id="{DB8E6228-5688-4480-97E1-C354C40D1C22}"/>
                  </a:ext>
                </a:extLst>
              </p:cNvPr>
              <p:cNvSpPr>
                <a:spLocks noGrp="1" noRot="1" noChangeAspect="1" noMove="1" noResize="1" noEditPoints="1" noAdjustHandles="1" noChangeArrowheads="1" noChangeShapeType="1" noTextEdit="1"/>
              </p:cNvSpPr>
              <p:nvPr>
                <p:ph idx="1"/>
              </p:nvPr>
            </p:nvSpPr>
            <p:spPr>
              <a:xfrm>
                <a:off x="228609" y="2584900"/>
                <a:ext cx="8762968" cy="4189610"/>
              </a:xfrm>
              <a:blipFill>
                <a:blip r:embed="rId3"/>
                <a:stretch>
                  <a:fillRect l="-278" t="-1310"/>
                </a:stretch>
              </a:blipFill>
            </p:spPr>
            <p:txBody>
              <a:bodyPr/>
              <a:lstStyle/>
              <a:p>
                <a:r>
                  <a:rPr lang="en-SE">
                    <a:noFill/>
                  </a:rPr>
                  <a:t> </a:t>
                </a:r>
              </a:p>
            </p:txBody>
          </p:sp>
        </mc:Fallback>
      </mc:AlternateContent>
      <p:graphicFrame>
        <p:nvGraphicFramePr>
          <p:cNvPr id="12" name="Table 11">
            <a:extLst>
              <a:ext uri="{FF2B5EF4-FFF2-40B4-BE49-F238E27FC236}">
                <a16:creationId xmlns:a16="http://schemas.microsoft.com/office/drawing/2014/main" id="{322E3242-A6EF-4CF7-9EAA-CE03B566B64F}"/>
              </a:ext>
            </a:extLst>
          </p:cNvPr>
          <p:cNvGraphicFramePr>
            <a:graphicFrameLocks noGrp="1"/>
          </p:cNvGraphicFramePr>
          <p:nvPr>
            <p:extLst>
              <p:ext uri="{D42A27DB-BD31-4B8C-83A1-F6EECF244321}">
                <p14:modId xmlns:p14="http://schemas.microsoft.com/office/powerpoint/2010/main" val="2972326958"/>
              </p:ext>
            </p:extLst>
          </p:nvPr>
        </p:nvGraphicFramePr>
        <p:xfrm>
          <a:off x="3984137" y="609600"/>
          <a:ext cx="2000250" cy="1907484"/>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635828">
                <a:tc>
                  <a:txBody>
                    <a:bodyPr/>
                    <a:lstStyle/>
                    <a:p>
                      <a:pPr algn="ct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bg2"/>
                          </a:solidFill>
                          <a:effectLst/>
                          <a:uLnTx/>
                          <a:uFillTx/>
                          <a:latin typeface="Calibri" pitchFamily="34" charset="0"/>
                          <a:ea typeface="+mn-ea"/>
                          <a:cs typeface="+mn-cs"/>
                        </a:rPr>
                        <a:t>A</a:t>
                      </a:r>
                      <a:endParaRPr lang="en-US" sz="21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63582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B</a:t>
                      </a: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C</a:t>
                      </a: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808080"/>
                          </a:solidFill>
                          <a:effectLst/>
                          <a:uLnTx/>
                          <a:uFillTx/>
                          <a:latin typeface="Calibri" pitchFamily="34" charset="0"/>
                          <a:ea typeface="+mn-ea"/>
                          <a:cs typeface="+mn-cs"/>
                        </a:rPr>
                        <a:t>D</a:t>
                      </a:r>
                      <a:endParaRPr kumimoji="0" lang="en-US" sz="2100" b="0" i="0" u="none" strike="noStrike" kern="1200" cap="none" spc="0" normalizeH="0" baseline="0" noProof="0" dirty="0">
                        <a:ln>
                          <a:noFill/>
                        </a:ln>
                        <a:solidFill>
                          <a:schemeClr val="tx1"/>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5828">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8080"/>
                          </a:solidFill>
                          <a:effectLst/>
                          <a:uLnTx/>
                          <a:uFillTx/>
                          <a:latin typeface="Calibri" pitchFamily="34" charset="0"/>
                          <a:ea typeface="+mn-ea"/>
                          <a:cs typeface="+mn-cs"/>
                        </a:rPr>
                        <a:t>E</a:t>
                      </a:r>
                      <a:endParaRPr kumimoji="0" lang="en-US" sz="2400" b="0" i="0" u="none" strike="noStrike" kern="1200" cap="none" spc="0" normalizeH="0" baseline="0" noProof="0" dirty="0">
                        <a:ln>
                          <a:noFill/>
                        </a:ln>
                        <a:solidFill>
                          <a:srgbClr val="808080"/>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13" name="Rectangle 12">
            <a:extLst>
              <a:ext uri="{FF2B5EF4-FFF2-40B4-BE49-F238E27FC236}">
                <a16:creationId xmlns:a16="http://schemas.microsoft.com/office/drawing/2014/main" id="{0FC21D50-60F6-4FCD-816E-9859E786A03C}"/>
              </a:ext>
            </a:extLst>
          </p:cNvPr>
          <p:cNvSpPr/>
          <p:nvPr/>
        </p:nvSpPr>
        <p:spPr>
          <a:xfrm>
            <a:off x="5426075" y="133276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14" name="Rectangle 13">
            <a:extLst>
              <a:ext uri="{FF2B5EF4-FFF2-40B4-BE49-F238E27FC236}">
                <a16:creationId xmlns:a16="http://schemas.microsoft.com/office/drawing/2014/main" id="{0CFE82B9-8430-4D95-AF05-633537741CA1}"/>
              </a:ext>
            </a:extLst>
          </p:cNvPr>
          <p:cNvSpPr/>
          <p:nvPr/>
        </p:nvSpPr>
        <p:spPr>
          <a:xfrm>
            <a:off x="4753463" y="70411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8BCCC9E-5F5D-42B8-BDE5-D63A540CCD09}"/>
                  </a:ext>
                </a:extLst>
              </p:cNvPr>
              <p:cNvSpPr txBox="1"/>
              <p:nvPr/>
            </p:nvSpPr>
            <p:spPr>
              <a:xfrm>
                <a:off x="5410200" y="1539118"/>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18" name="TextBox 17">
                <a:extLst>
                  <a:ext uri="{FF2B5EF4-FFF2-40B4-BE49-F238E27FC236}">
                    <a16:creationId xmlns:a16="http://schemas.microsoft.com/office/drawing/2014/main" id="{F8BCCC9E-5F5D-42B8-BDE5-D63A540CCD09}"/>
                  </a:ext>
                </a:extLst>
              </p:cNvPr>
              <p:cNvSpPr txBox="1">
                <a:spLocks noRot="1" noChangeAspect="1" noMove="1" noResize="1" noEditPoints="1" noAdjustHandles="1" noChangeArrowheads="1" noChangeShapeType="1" noTextEdit="1"/>
              </p:cNvSpPr>
              <p:nvPr/>
            </p:nvSpPr>
            <p:spPr>
              <a:xfrm>
                <a:off x="5410200" y="1539118"/>
                <a:ext cx="685800" cy="307777"/>
              </a:xfrm>
              <a:prstGeom prst="rect">
                <a:avLst/>
              </a:prstGeom>
              <a:blipFill>
                <a:blip r:embed="rId4"/>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1FBFAD1-DC03-40D7-8A3A-9044FDA07145}"/>
                  </a:ext>
                </a:extLst>
              </p:cNvPr>
              <p:cNvSpPr txBox="1"/>
              <p:nvPr/>
            </p:nvSpPr>
            <p:spPr>
              <a:xfrm>
                <a:off x="4724400" y="926832"/>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19" name="TextBox 18">
                <a:extLst>
                  <a:ext uri="{FF2B5EF4-FFF2-40B4-BE49-F238E27FC236}">
                    <a16:creationId xmlns:a16="http://schemas.microsoft.com/office/drawing/2014/main" id="{81FBFAD1-DC03-40D7-8A3A-9044FDA07145}"/>
                  </a:ext>
                </a:extLst>
              </p:cNvPr>
              <p:cNvSpPr txBox="1">
                <a:spLocks noRot="1" noChangeAspect="1" noMove="1" noResize="1" noEditPoints="1" noAdjustHandles="1" noChangeArrowheads="1" noChangeShapeType="1" noTextEdit="1"/>
              </p:cNvSpPr>
              <p:nvPr/>
            </p:nvSpPr>
            <p:spPr>
              <a:xfrm>
                <a:off x="4724400" y="926832"/>
                <a:ext cx="685800" cy="307777"/>
              </a:xfrm>
              <a:prstGeom prst="rect">
                <a:avLst/>
              </a:prstGeom>
              <a:blipFill>
                <a:blip r:embed="rId5"/>
                <a:stretch>
                  <a:fillRect/>
                </a:stretch>
              </a:blipFill>
            </p:spPr>
            <p:txBody>
              <a:bodyPr/>
              <a:lstStyle/>
              <a:p>
                <a:r>
                  <a:rPr lang="en-SE">
                    <a:noFill/>
                  </a:rPr>
                  <a:t> </a:t>
                </a:r>
              </a:p>
            </p:txBody>
          </p:sp>
        </mc:Fallback>
      </mc:AlternateContent>
      <p:pic>
        <p:nvPicPr>
          <p:cNvPr id="9" name="Picture 8">
            <a:extLst>
              <a:ext uri="{FF2B5EF4-FFF2-40B4-BE49-F238E27FC236}">
                <a16:creationId xmlns:a16="http://schemas.microsoft.com/office/drawing/2014/main" id="{3943B4A3-6F07-41D2-9E4E-77F00BBB44C2}"/>
              </a:ext>
            </a:extLst>
          </p:cNvPr>
          <p:cNvPicPr>
            <a:picLocks noChangeAspect="1"/>
          </p:cNvPicPr>
          <p:nvPr/>
        </p:nvPicPr>
        <p:blipFill>
          <a:blip r:embed="rId6"/>
          <a:stretch>
            <a:fillRect/>
          </a:stretch>
        </p:blipFill>
        <p:spPr>
          <a:xfrm>
            <a:off x="6705600" y="500192"/>
            <a:ext cx="2301852" cy="1974412"/>
          </a:xfrm>
          <a:prstGeom prst="rect">
            <a:avLst/>
          </a:prstGeom>
        </p:spPr>
      </p:pic>
      <p:sp>
        <p:nvSpPr>
          <p:cNvPr id="10" name="TextBox 9">
            <a:extLst>
              <a:ext uri="{FF2B5EF4-FFF2-40B4-BE49-F238E27FC236}">
                <a16:creationId xmlns:a16="http://schemas.microsoft.com/office/drawing/2014/main" id="{C0D25846-EAC3-4882-822F-F541FCD6B87C}"/>
              </a:ext>
            </a:extLst>
          </p:cNvPr>
          <p:cNvSpPr txBox="1"/>
          <p:nvPr/>
        </p:nvSpPr>
        <p:spPr>
          <a:xfrm>
            <a:off x="7848600" y="805917"/>
            <a:ext cx="617477" cy="307777"/>
          </a:xfrm>
          <a:prstGeom prst="rect">
            <a:avLst/>
          </a:prstGeom>
          <a:noFill/>
        </p:spPr>
        <p:txBody>
          <a:bodyPr wrap="none" rtlCol="0">
            <a:spAutoFit/>
          </a:bodyPr>
          <a:lstStyle/>
          <a:p>
            <a:r>
              <a:rPr lang="en-US" sz="1400" dirty="0"/>
              <a:t>BF=4</a:t>
            </a:r>
            <a:endParaRPr lang="en-SE" sz="1400" dirty="0"/>
          </a:p>
        </p:txBody>
      </p:sp>
      <p:sp>
        <p:nvSpPr>
          <p:cNvPr id="11" name="TextBox 10">
            <a:extLst>
              <a:ext uri="{FF2B5EF4-FFF2-40B4-BE49-F238E27FC236}">
                <a16:creationId xmlns:a16="http://schemas.microsoft.com/office/drawing/2014/main" id="{1CEC6CE8-74C4-42BD-BE6E-240E550E6D0F}"/>
              </a:ext>
            </a:extLst>
          </p:cNvPr>
          <p:cNvSpPr txBox="1"/>
          <p:nvPr/>
        </p:nvSpPr>
        <p:spPr>
          <a:xfrm>
            <a:off x="8087593" y="1292423"/>
            <a:ext cx="617477" cy="307777"/>
          </a:xfrm>
          <a:prstGeom prst="rect">
            <a:avLst/>
          </a:prstGeom>
          <a:noFill/>
        </p:spPr>
        <p:txBody>
          <a:bodyPr wrap="none" rtlCol="0">
            <a:spAutoFit/>
          </a:bodyPr>
          <a:lstStyle/>
          <a:p>
            <a:r>
              <a:rPr lang="en-US" sz="1400" dirty="0"/>
              <a:t>BF=1</a:t>
            </a:r>
            <a:endParaRPr lang="en-SE" sz="1400" dirty="0"/>
          </a:p>
        </p:txBody>
      </p:sp>
      <p:sp>
        <p:nvSpPr>
          <p:cNvPr id="15" name="Slide Number Placeholder 3">
            <a:extLst>
              <a:ext uri="{FF2B5EF4-FFF2-40B4-BE49-F238E27FC236}">
                <a16:creationId xmlns:a16="http://schemas.microsoft.com/office/drawing/2014/main" id="{2ACE20FD-F7BA-4AA9-8F50-D6D32BB832E5}"/>
              </a:ext>
            </a:extLst>
          </p:cNvPr>
          <p:cNvSpPr>
            <a:spLocks noGrp="1"/>
          </p:cNvSpPr>
          <p:nvPr>
            <p:ph type="sldNum" sz="quarter" idx="12"/>
          </p:nvPr>
        </p:nvSpPr>
        <p:spPr>
          <a:xfrm>
            <a:off x="6934200" y="6530035"/>
            <a:ext cx="2133600" cy="244475"/>
          </a:xfrm>
        </p:spPr>
        <p:txBody>
          <a:bodyPr/>
          <a:lstStyle/>
          <a:p>
            <a:pPr>
              <a:defRPr/>
            </a:pPr>
            <a:fld id="{F57F456A-00AF-44E6-8D70-638C0D0130FF}" type="slidenum">
              <a:rPr lang="en-US" altLang="zh-CN" smtClean="0"/>
              <a:pPr>
                <a:defRPr/>
              </a:pPr>
              <a:t>54</a:t>
            </a:fld>
            <a:endParaRPr lang="en-US" altLang="zh-CN" dirty="0"/>
          </a:p>
        </p:txBody>
      </p:sp>
      <p:sp>
        <p:nvSpPr>
          <p:cNvPr id="16" name="TextBox 15">
            <a:extLst>
              <a:ext uri="{FF2B5EF4-FFF2-40B4-BE49-F238E27FC236}">
                <a16:creationId xmlns:a16="http://schemas.microsoft.com/office/drawing/2014/main" id="{72588000-A45F-4FAB-8642-7D62837C1443}"/>
              </a:ext>
            </a:extLst>
          </p:cNvPr>
          <p:cNvSpPr txBox="1"/>
          <p:nvPr/>
        </p:nvSpPr>
        <p:spPr>
          <a:xfrm>
            <a:off x="4143246" y="1607126"/>
            <a:ext cx="298480" cy="338554"/>
          </a:xfrm>
          <a:prstGeom prst="rect">
            <a:avLst/>
          </a:prstGeom>
          <a:noFill/>
        </p:spPr>
        <p:txBody>
          <a:bodyPr wrap="none" rtlCol="0">
            <a:spAutoFit/>
          </a:bodyPr>
          <a:lstStyle/>
          <a:p>
            <a:r>
              <a:rPr lang="en-US" sz="1600" dirty="0"/>
              <a:t>8</a:t>
            </a:r>
            <a:endParaRPr lang="en-SE" sz="1600" dirty="0"/>
          </a:p>
        </p:txBody>
      </p:sp>
      <p:sp>
        <p:nvSpPr>
          <p:cNvPr id="17" name="TextBox 16">
            <a:extLst>
              <a:ext uri="{FF2B5EF4-FFF2-40B4-BE49-F238E27FC236}">
                <a16:creationId xmlns:a16="http://schemas.microsoft.com/office/drawing/2014/main" id="{EFBF0252-954B-47BB-A4C6-90326E1EB670}"/>
              </a:ext>
            </a:extLst>
          </p:cNvPr>
          <p:cNvSpPr txBox="1"/>
          <p:nvPr/>
        </p:nvSpPr>
        <p:spPr>
          <a:xfrm>
            <a:off x="4829046" y="2244088"/>
            <a:ext cx="298480" cy="338554"/>
          </a:xfrm>
          <a:prstGeom prst="rect">
            <a:avLst/>
          </a:prstGeom>
          <a:noFill/>
        </p:spPr>
        <p:txBody>
          <a:bodyPr wrap="none" rtlCol="0">
            <a:spAutoFit/>
          </a:bodyPr>
          <a:lstStyle/>
          <a:p>
            <a:r>
              <a:rPr lang="en-US" sz="1600" dirty="0"/>
              <a:t>8</a:t>
            </a:r>
            <a:endParaRPr lang="en-SE" sz="1600" dirty="0"/>
          </a:p>
        </p:txBody>
      </p:sp>
      <p:sp>
        <p:nvSpPr>
          <p:cNvPr id="20" name="TextBox 19">
            <a:extLst>
              <a:ext uri="{FF2B5EF4-FFF2-40B4-BE49-F238E27FC236}">
                <a16:creationId xmlns:a16="http://schemas.microsoft.com/office/drawing/2014/main" id="{C40421F1-56F7-494C-9F22-DD1B5DBDB662}"/>
              </a:ext>
            </a:extLst>
          </p:cNvPr>
          <p:cNvSpPr txBox="1"/>
          <p:nvPr/>
        </p:nvSpPr>
        <p:spPr>
          <a:xfrm>
            <a:off x="4822726" y="1600200"/>
            <a:ext cx="413013" cy="338554"/>
          </a:xfrm>
          <a:prstGeom prst="rect">
            <a:avLst/>
          </a:prstGeom>
          <a:noFill/>
        </p:spPr>
        <p:txBody>
          <a:bodyPr wrap="square" rtlCol="0">
            <a:spAutoFit/>
          </a:bodyPr>
          <a:lstStyle/>
          <a:p>
            <a:r>
              <a:rPr lang="en-US" sz="1600" dirty="0"/>
              <a:t>9</a:t>
            </a:r>
            <a:endParaRPr lang="en-SE" sz="1600" dirty="0"/>
          </a:p>
        </p:txBody>
      </p:sp>
      <p:graphicFrame>
        <p:nvGraphicFramePr>
          <p:cNvPr id="21" name="Table 20">
            <a:extLst>
              <a:ext uri="{FF2B5EF4-FFF2-40B4-BE49-F238E27FC236}">
                <a16:creationId xmlns:a16="http://schemas.microsoft.com/office/drawing/2014/main" id="{7A697571-3CE3-4E2D-9A85-8E8686AF188F}"/>
              </a:ext>
            </a:extLst>
          </p:cNvPr>
          <p:cNvGraphicFramePr>
            <a:graphicFrameLocks noGrp="1"/>
          </p:cNvGraphicFramePr>
          <p:nvPr>
            <p:extLst>
              <p:ext uri="{D42A27DB-BD31-4B8C-83A1-F6EECF244321}">
                <p14:modId xmlns:p14="http://schemas.microsoft.com/office/powerpoint/2010/main" val="2967406318"/>
              </p:ext>
            </p:extLst>
          </p:nvPr>
        </p:nvGraphicFramePr>
        <p:xfrm>
          <a:off x="685800" y="608762"/>
          <a:ext cx="2000250" cy="1907484"/>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635828">
                <a:tc>
                  <a:txBody>
                    <a:bodyPr/>
                    <a:lstStyle/>
                    <a:p>
                      <a:pPr algn="ct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bg2"/>
                          </a:solidFill>
                          <a:effectLst/>
                          <a:uLnTx/>
                          <a:uFillTx/>
                          <a:latin typeface="Calibri" pitchFamily="34" charset="0"/>
                          <a:ea typeface="+mn-ea"/>
                          <a:cs typeface="+mn-cs"/>
                        </a:rPr>
                        <a:t>A</a:t>
                      </a:r>
                      <a:endParaRPr lang="en-US" sz="21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63582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B</a:t>
                      </a: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C</a:t>
                      </a: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808080"/>
                          </a:solidFill>
                          <a:effectLst/>
                          <a:uLnTx/>
                          <a:uFillTx/>
                          <a:latin typeface="Calibri" pitchFamily="34" charset="0"/>
                          <a:ea typeface="+mn-ea"/>
                          <a:cs typeface="+mn-cs"/>
                        </a:rPr>
                        <a:t>D</a:t>
                      </a:r>
                      <a:endParaRPr kumimoji="0" lang="en-US" sz="2100" b="0" i="0" u="none" strike="noStrike" kern="1200" cap="none" spc="0" normalizeH="0" baseline="0" noProof="0" dirty="0">
                        <a:ln>
                          <a:noFill/>
                        </a:ln>
                        <a:solidFill>
                          <a:schemeClr val="tx1"/>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5828">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8080"/>
                          </a:solidFill>
                          <a:effectLst/>
                          <a:uLnTx/>
                          <a:uFillTx/>
                          <a:latin typeface="Calibri" pitchFamily="34" charset="0"/>
                          <a:ea typeface="+mn-ea"/>
                          <a:cs typeface="+mn-cs"/>
                        </a:rPr>
                        <a:t>E</a:t>
                      </a:r>
                      <a:endParaRPr kumimoji="0" lang="en-US" sz="2400" b="0" i="0" u="none" strike="noStrike" kern="1200" cap="none" spc="0" normalizeH="0" baseline="0" noProof="0" dirty="0">
                        <a:ln>
                          <a:noFill/>
                        </a:ln>
                        <a:solidFill>
                          <a:srgbClr val="808080"/>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22" name="Rectangle 21">
            <a:extLst>
              <a:ext uri="{FF2B5EF4-FFF2-40B4-BE49-F238E27FC236}">
                <a16:creationId xmlns:a16="http://schemas.microsoft.com/office/drawing/2014/main" id="{3968FE57-8F53-4BC8-8BD6-BDC2774FA557}"/>
              </a:ext>
            </a:extLst>
          </p:cNvPr>
          <p:cNvSpPr/>
          <p:nvPr/>
        </p:nvSpPr>
        <p:spPr>
          <a:xfrm>
            <a:off x="2127738" y="1331930"/>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23" name="Rectangle 22">
            <a:extLst>
              <a:ext uri="{FF2B5EF4-FFF2-40B4-BE49-F238E27FC236}">
                <a16:creationId xmlns:a16="http://schemas.microsoft.com/office/drawing/2014/main" id="{CBC06E58-0F48-451E-86C6-41C05EEDF890}"/>
              </a:ext>
            </a:extLst>
          </p:cNvPr>
          <p:cNvSpPr/>
          <p:nvPr/>
        </p:nvSpPr>
        <p:spPr>
          <a:xfrm>
            <a:off x="1455126" y="703280"/>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BDA5A0F-BBEF-4C2B-B175-14D85B265EB1}"/>
                  </a:ext>
                </a:extLst>
              </p:cNvPr>
              <p:cNvSpPr txBox="1"/>
              <p:nvPr/>
            </p:nvSpPr>
            <p:spPr>
              <a:xfrm>
                <a:off x="2111863" y="1538280"/>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24" name="TextBox 23">
                <a:extLst>
                  <a:ext uri="{FF2B5EF4-FFF2-40B4-BE49-F238E27FC236}">
                    <a16:creationId xmlns:a16="http://schemas.microsoft.com/office/drawing/2014/main" id="{9BDA5A0F-BBEF-4C2B-B175-14D85B265EB1}"/>
                  </a:ext>
                </a:extLst>
              </p:cNvPr>
              <p:cNvSpPr txBox="1">
                <a:spLocks noRot="1" noChangeAspect="1" noMove="1" noResize="1" noEditPoints="1" noAdjustHandles="1" noChangeArrowheads="1" noChangeShapeType="1" noTextEdit="1"/>
              </p:cNvSpPr>
              <p:nvPr/>
            </p:nvSpPr>
            <p:spPr>
              <a:xfrm>
                <a:off x="2111863" y="1538280"/>
                <a:ext cx="685800" cy="307777"/>
              </a:xfrm>
              <a:prstGeom prst="rect">
                <a:avLst/>
              </a:prstGeom>
              <a:blipFill>
                <a:blip r:embed="rId7"/>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2F15860-B88A-4443-878D-0C4A99124447}"/>
                  </a:ext>
                </a:extLst>
              </p:cNvPr>
              <p:cNvSpPr txBox="1"/>
              <p:nvPr/>
            </p:nvSpPr>
            <p:spPr>
              <a:xfrm>
                <a:off x="1426063" y="925994"/>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25" name="TextBox 24">
                <a:extLst>
                  <a:ext uri="{FF2B5EF4-FFF2-40B4-BE49-F238E27FC236}">
                    <a16:creationId xmlns:a16="http://schemas.microsoft.com/office/drawing/2014/main" id="{22F15860-B88A-4443-878D-0C4A99124447}"/>
                  </a:ext>
                </a:extLst>
              </p:cNvPr>
              <p:cNvSpPr txBox="1">
                <a:spLocks noRot="1" noChangeAspect="1" noMove="1" noResize="1" noEditPoints="1" noAdjustHandles="1" noChangeArrowheads="1" noChangeShapeType="1" noTextEdit="1"/>
              </p:cNvSpPr>
              <p:nvPr/>
            </p:nvSpPr>
            <p:spPr>
              <a:xfrm>
                <a:off x="1426063" y="925994"/>
                <a:ext cx="685800" cy="307777"/>
              </a:xfrm>
              <a:prstGeom prst="rect">
                <a:avLst/>
              </a:prstGeom>
              <a:blipFill>
                <a:blip r:embed="rId8"/>
                <a:stretch>
                  <a:fillRect/>
                </a:stretch>
              </a:blipFill>
            </p:spPr>
            <p:txBody>
              <a:bodyPr/>
              <a:lstStyle/>
              <a:p>
                <a:r>
                  <a:rPr lang="en-SE">
                    <a:noFill/>
                  </a:rPr>
                  <a:t> </a:t>
                </a:r>
              </a:p>
            </p:txBody>
          </p:sp>
        </mc:Fallback>
      </mc:AlternateContent>
      <p:sp>
        <p:nvSpPr>
          <p:cNvPr id="26" name="TextBox 25">
            <a:extLst>
              <a:ext uri="{FF2B5EF4-FFF2-40B4-BE49-F238E27FC236}">
                <a16:creationId xmlns:a16="http://schemas.microsoft.com/office/drawing/2014/main" id="{66D6CC84-368F-4FEE-B8C6-3EC9EC8228D9}"/>
              </a:ext>
            </a:extLst>
          </p:cNvPr>
          <p:cNvSpPr txBox="1"/>
          <p:nvPr/>
        </p:nvSpPr>
        <p:spPr>
          <a:xfrm>
            <a:off x="844909" y="1606288"/>
            <a:ext cx="298480" cy="338554"/>
          </a:xfrm>
          <a:prstGeom prst="rect">
            <a:avLst/>
          </a:prstGeom>
          <a:noFill/>
        </p:spPr>
        <p:txBody>
          <a:bodyPr wrap="none" rtlCol="0">
            <a:spAutoFit/>
          </a:bodyPr>
          <a:lstStyle/>
          <a:p>
            <a:r>
              <a:rPr lang="en-US" sz="1600" dirty="0"/>
              <a:t>0</a:t>
            </a:r>
            <a:endParaRPr lang="en-SE" sz="1600" dirty="0"/>
          </a:p>
        </p:txBody>
      </p:sp>
      <p:sp>
        <p:nvSpPr>
          <p:cNvPr id="27" name="TextBox 26">
            <a:extLst>
              <a:ext uri="{FF2B5EF4-FFF2-40B4-BE49-F238E27FC236}">
                <a16:creationId xmlns:a16="http://schemas.microsoft.com/office/drawing/2014/main" id="{2592D10D-17BE-4CB1-AA82-A342BC8F12DD}"/>
              </a:ext>
            </a:extLst>
          </p:cNvPr>
          <p:cNvSpPr txBox="1"/>
          <p:nvPr/>
        </p:nvSpPr>
        <p:spPr>
          <a:xfrm>
            <a:off x="1530709" y="2243250"/>
            <a:ext cx="298480" cy="338554"/>
          </a:xfrm>
          <a:prstGeom prst="rect">
            <a:avLst/>
          </a:prstGeom>
          <a:noFill/>
        </p:spPr>
        <p:txBody>
          <a:bodyPr wrap="none" rtlCol="0">
            <a:spAutoFit/>
          </a:bodyPr>
          <a:lstStyle/>
          <a:p>
            <a:r>
              <a:rPr lang="en-US" sz="1600" dirty="0"/>
              <a:t>0</a:t>
            </a:r>
            <a:endParaRPr lang="en-SE" sz="1600" dirty="0"/>
          </a:p>
        </p:txBody>
      </p:sp>
      <p:sp>
        <p:nvSpPr>
          <p:cNvPr id="28" name="TextBox 27">
            <a:extLst>
              <a:ext uri="{FF2B5EF4-FFF2-40B4-BE49-F238E27FC236}">
                <a16:creationId xmlns:a16="http://schemas.microsoft.com/office/drawing/2014/main" id="{541F295A-9D3F-4888-8FBB-5164E53F48EB}"/>
              </a:ext>
            </a:extLst>
          </p:cNvPr>
          <p:cNvSpPr txBox="1"/>
          <p:nvPr/>
        </p:nvSpPr>
        <p:spPr>
          <a:xfrm>
            <a:off x="1524389" y="1599362"/>
            <a:ext cx="413013" cy="338554"/>
          </a:xfrm>
          <a:prstGeom prst="rect">
            <a:avLst/>
          </a:prstGeom>
          <a:noFill/>
        </p:spPr>
        <p:txBody>
          <a:bodyPr wrap="square" rtlCol="0">
            <a:spAutoFit/>
          </a:bodyPr>
          <a:lstStyle/>
          <a:p>
            <a:r>
              <a:rPr lang="en-US" sz="1600" dirty="0"/>
              <a:t>0</a:t>
            </a:r>
            <a:endParaRPr lang="en-SE" sz="1600" dirty="0"/>
          </a:p>
        </p:txBody>
      </p:sp>
      <p:sp>
        <p:nvSpPr>
          <p:cNvPr id="30" name="Arrow: Right 29">
            <a:extLst>
              <a:ext uri="{FF2B5EF4-FFF2-40B4-BE49-F238E27FC236}">
                <a16:creationId xmlns:a16="http://schemas.microsoft.com/office/drawing/2014/main" id="{6574F8B9-E5EA-489F-85F0-5528AF459A76}"/>
              </a:ext>
            </a:extLst>
          </p:cNvPr>
          <p:cNvSpPr/>
          <p:nvPr/>
        </p:nvSpPr>
        <p:spPr bwMode="auto">
          <a:xfrm>
            <a:off x="2845920" y="1319051"/>
            <a:ext cx="978408" cy="484632"/>
          </a:xfrm>
          <a:prstGeom prst="rightArrow">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dirty="0">
              <a:ln>
                <a:noFill/>
              </a:ln>
              <a:solidFill>
                <a:schemeClr val="tx1"/>
              </a:solidFill>
              <a:effectLst/>
              <a:latin typeface="Arial" charset="0"/>
            </a:endParaRPr>
          </a:p>
        </p:txBody>
      </p:sp>
      <p:sp>
        <p:nvSpPr>
          <p:cNvPr id="31" name="Rectangle 30">
            <a:extLst>
              <a:ext uri="{FF2B5EF4-FFF2-40B4-BE49-F238E27FC236}">
                <a16:creationId xmlns:a16="http://schemas.microsoft.com/office/drawing/2014/main" id="{7F88AA88-3545-4EE8-8610-A500E3D7763F}"/>
              </a:ext>
            </a:extLst>
          </p:cNvPr>
          <p:cNvSpPr/>
          <p:nvPr/>
        </p:nvSpPr>
        <p:spPr>
          <a:xfrm>
            <a:off x="2787045" y="807431"/>
            <a:ext cx="757451" cy="646331"/>
          </a:xfrm>
          <a:prstGeom prst="rect">
            <a:avLst/>
          </a:prstGeom>
        </p:spPr>
        <p:txBody>
          <a:bodyPr wrap="none">
            <a:spAutoFit/>
          </a:bodyPr>
          <a:lstStyle/>
          <a:p>
            <a:r>
              <a:rPr lang="en-US" dirty="0"/>
              <a:t>Value</a:t>
            </a:r>
          </a:p>
          <a:p>
            <a:r>
              <a:rPr lang="en-US" dirty="0"/>
              <a:t>Iter1</a:t>
            </a:r>
            <a:endParaRPr lang="en-SE" dirty="0"/>
          </a:p>
        </p:txBody>
      </p:sp>
      <mc:AlternateContent xmlns:mc="http://schemas.openxmlformats.org/markup-compatibility/2006" xmlns:a14="http://schemas.microsoft.com/office/drawing/2010/main">
        <mc:Choice Requires="a14">
          <p:graphicFrame>
            <p:nvGraphicFramePr>
              <p:cNvPr id="32" name="Table 31">
                <a:extLst>
                  <a:ext uri="{FF2B5EF4-FFF2-40B4-BE49-F238E27FC236}">
                    <a16:creationId xmlns:a16="http://schemas.microsoft.com/office/drawing/2014/main" id="{C3AFD15C-2B84-4176-ABE8-3B3B62528C40}"/>
                  </a:ext>
                </a:extLst>
              </p:cNvPr>
              <p:cNvGraphicFramePr>
                <a:graphicFrameLocks noGrp="1"/>
              </p:cNvGraphicFramePr>
              <p:nvPr>
                <p:extLst>
                  <p:ext uri="{D42A27DB-BD31-4B8C-83A1-F6EECF244321}">
                    <p14:modId xmlns:p14="http://schemas.microsoft.com/office/powerpoint/2010/main" val="4246770032"/>
                  </p:ext>
                </p:extLst>
              </p:nvPr>
            </p:nvGraphicFramePr>
            <p:xfrm>
              <a:off x="6553200" y="5410200"/>
              <a:ext cx="2505482" cy="1052068"/>
            </p:xfrm>
            <a:graphic>
              <a:graphicData uri="http://schemas.openxmlformats.org/drawingml/2006/table">
                <a:tbl>
                  <a:tblPr firstRow="1" firstCol="1" bandRow="1">
                    <a:tableStyleId>{5C22544A-7EE6-4342-B048-85BDC9FD1C3A}</a:tableStyleId>
                  </a:tblPr>
                  <a:tblGrid>
                    <a:gridCol w="567204">
                      <a:extLst>
                        <a:ext uri="{9D8B030D-6E8A-4147-A177-3AD203B41FA5}">
                          <a16:colId xmlns:a16="http://schemas.microsoft.com/office/drawing/2014/main" val="248747933"/>
                        </a:ext>
                      </a:extLst>
                    </a:gridCol>
                    <a:gridCol w="736846">
                      <a:extLst>
                        <a:ext uri="{9D8B030D-6E8A-4147-A177-3AD203B41FA5}">
                          <a16:colId xmlns:a16="http://schemas.microsoft.com/office/drawing/2014/main" val="2368639568"/>
                        </a:ext>
                      </a:extLst>
                    </a:gridCol>
                    <a:gridCol w="564491">
                      <a:extLst>
                        <a:ext uri="{9D8B030D-6E8A-4147-A177-3AD203B41FA5}">
                          <a16:colId xmlns:a16="http://schemas.microsoft.com/office/drawing/2014/main" val="2363104961"/>
                        </a:ext>
                      </a:extLst>
                    </a:gridCol>
                    <a:gridCol w="636941">
                      <a:extLst>
                        <a:ext uri="{9D8B030D-6E8A-4147-A177-3AD203B41FA5}">
                          <a16:colId xmlns:a16="http://schemas.microsoft.com/office/drawing/2014/main" val="1967822093"/>
                        </a:ext>
                      </a:extLst>
                    </a:gridCol>
                  </a:tblGrid>
                  <a:tr h="0">
                    <a:tc>
                      <a:txBody>
                        <a:bodyPr/>
                        <a:lstStyle/>
                        <a:p>
                          <a:pPr>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effectLst/>
                                        <a:latin typeface="Cambria Math" panose="02040503050406030204" pitchFamily="18" charset="0"/>
                                      </a:rPr>
                                    </m:ctrlPr>
                                  </m:sSubPr>
                                  <m:e>
                                    <m:r>
                                      <a:rPr lang="en-US" sz="1600" b="0" smtClean="0">
                                        <a:solidFill>
                                          <a:schemeClr val="tx1"/>
                                        </a:solidFill>
                                        <a:effectLst/>
                                        <a:latin typeface="Cambria Math" panose="02040503050406030204" pitchFamily="18" charset="0"/>
                                      </a:rPr>
                                      <m:t>𝑉</m:t>
                                    </m:r>
                                  </m:e>
                                  <m:sub>
                                    <m:r>
                                      <a:rPr lang="en-US" sz="1600" b="0" smtClean="0">
                                        <a:solidFill>
                                          <a:schemeClr val="tx1"/>
                                        </a:solidFill>
                                        <a:effectLst/>
                                        <a:latin typeface="Cambria Math" panose="02040503050406030204" pitchFamily="18" charset="0"/>
                                      </a:rPr>
                                      <m:t>𝜋</m:t>
                                    </m:r>
                                  </m:sub>
                                </m:sSub>
                                <m:d>
                                  <m:dPr>
                                    <m:ctrlPr>
                                      <a:rPr lang="en-SE" sz="1600" b="0" i="1">
                                        <a:solidFill>
                                          <a:schemeClr val="tx1"/>
                                        </a:solidFill>
                                        <a:effectLst/>
                                        <a:latin typeface="Cambria Math" panose="02040503050406030204" pitchFamily="18" charset="0"/>
                                      </a:rPr>
                                    </m:ctrlPr>
                                  </m:dPr>
                                  <m:e>
                                    <m:r>
                                      <a:rPr lang="en-US" sz="1600" b="0" smtClean="0">
                                        <a:solidFill>
                                          <a:schemeClr val="tx1"/>
                                        </a:solidFill>
                                        <a:effectLst/>
                                        <a:latin typeface="Cambria Math" panose="02040503050406030204" pitchFamily="18" charset="0"/>
                                      </a:rPr>
                                      <m:t>𝐵</m:t>
                                    </m:r>
                                  </m:e>
                                </m:d>
                              </m:oMath>
                            </m:oMathPara>
                          </a14:m>
                          <a:endParaRPr lang="en-SE" sz="2800" b="0" dirty="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effectLst/>
                                        <a:latin typeface="Cambria Math" panose="02040503050406030204" pitchFamily="18" charset="0"/>
                                      </a:rPr>
                                    </m:ctrlPr>
                                  </m:sSubPr>
                                  <m:e>
                                    <m:r>
                                      <a:rPr lang="en-US" sz="1600" b="0" smtClean="0">
                                        <a:solidFill>
                                          <a:schemeClr val="tx1"/>
                                        </a:solidFill>
                                        <a:effectLst/>
                                        <a:latin typeface="Cambria Math" panose="02040503050406030204" pitchFamily="18" charset="0"/>
                                      </a:rPr>
                                      <m:t>𝑉</m:t>
                                    </m:r>
                                  </m:e>
                                  <m:sub>
                                    <m:r>
                                      <a:rPr lang="en-US" sz="1600" b="0" smtClean="0">
                                        <a:solidFill>
                                          <a:schemeClr val="tx1"/>
                                        </a:solidFill>
                                        <a:effectLst/>
                                        <a:latin typeface="Cambria Math" panose="02040503050406030204" pitchFamily="18" charset="0"/>
                                      </a:rPr>
                                      <m:t>𝜋</m:t>
                                    </m:r>
                                  </m:sub>
                                </m:sSub>
                                <m:d>
                                  <m:dPr>
                                    <m:ctrlPr>
                                      <a:rPr lang="en-SE" sz="1600" b="0" i="1">
                                        <a:solidFill>
                                          <a:schemeClr val="tx1"/>
                                        </a:solidFill>
                                        <a:effectLst/>
                                        <a:latin typeface="Cambria Math" panose="02040503050406030204" pitchFamily="18" charset="0"/>
                                      </a:rPr>
                                    </m:ctrlPr>
                                  </m:dPr>
                                  <m:e>
                                    <m:r>
                                      <a:rPr lang="en-US" sz="1600" b="0" smtClean="0">
                                        <a:solidFill>
                                          <a:schemeClr val="tx1"/>
                                        </a:solidFill>
                                        <a:effectLst/>
                                        <a:latin typeface="Cambria Math" panose="02040503050406030204" pitchFamily="18" charset="0"/>
                                      </a:rPr>
                                      <m:t>𝐶</m:t>
                                    </m:r>
                                  </m:e>
                                </m:d>
                              </m:oMath>
                            </m:oMathPara>
                          </a14:m>
                          <a:endParaRPr lang="en-SE" sz="2800" b="0" dirty="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effectLst/>
                                        <a:latin typeface="Cambria Math" panose="02040503050406030204" pitchFamily="18" charset="0"/>
                                      </a:rPr>
                                    </m:ctrlPr>
                                  </m:sSubPr>
                                  <m:e>
                                    <m:r>
                                      <a:rPr lang="en-US" sz="1600" b="0" smtClean="0">
                                        <a:solidFill>
                                          <a:schemeClr val="tx1"/>
                                        </a:solidFill>
                                        <a:effectLst/>
                                        <a:latin typeface="Cambria Math" panose="02040503050406030204" pitchFamily="18" charset="0"/>
                                      </a:rPr>
                                      <m:t>𝑉</m:t>
                                    </m:r>
                                  </m:e>
                                  <m:sub>
                                    <m:r>
                                      <a:rPr lang="en-US" sz="1600" b="0" smtClean="0">
                                        <a:solidFill>
                                          <a:schemeClr val="tx1"/>
                                        </a:solidFill>
                                        <a:effectLst/>
                                        <a:latin typeface="Cambria Math" panose="02040503050406030204" pitchFamily="18" charset="0"/>
                                      </a:rPr>
                                      <m:t>𝜋</m:t>
                                    </m:r>
                                  </m:sub>
                                </m:sSub>
                                <m:d>
                                  <m:dPr>
                                    <m:ctrlPr>
                                      <a:rPr lang="en-SE" sz="1600" b="0" i="1">
                                        <a:solidFill>
                                          <a:schemeClr val="tx1"/>
                                        </a:solidFill>
                                        <a:effectLst/>
                                        <a:latin typeface="Cambria Math" panose="02040503050406030204" pitchFamily="18" charset="0"/>
                                      </a:rPr>
                                    </m:ctrlPr>
                                  </m:dPr>
                                  <m:e>
                                    <m:r>
                                      <a:rPr lang="en-US" sz="1600" b="0" i="1" smtClean="0">
                                        <a:solidFill>
                                          <a:schemeClr val="tx1"/>
                                        </a:solidFill>
                                        <a:effectLst/>
                                        <a:latin typeface="Cambria Math" panose="02040503050406030204" pitchFamily="18" charset="0"/>
                                      </a:rPr>
                                      <m:t>𝐸</m:t>
                                    </m:r>
                                  </m:e>
                                </m:d>
                              </m:oMath>
                            </m:oMathPara>
                          </a14:m>
                          <a:endParaRPr lang="en-SE" sz="2800" b="0" dirty="0">
                            <a:solidFill>
                              <a:schemeClr val="tx1"/>
                            </a:solidFill>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333860349"/>
                      </a:ext>
                    </a:extLst>
                  </a:tr>
                  <a:tr h="0">
                    <a:tc>
                      <a:txBody>
                        <a:bodyPr/>
                        <a:lstStyle/>
                        <a:p>
                          <a:pPr>
                            <a:lnSpc>
                              <a:spcPct val="150000"/>
                            </a:lnSpc>
                          </a:pPr>
                          <a:r>
                            <a:rPr lang="en-US" sz="1600" b="0" dirty="0">
                              <a:solidFill>
                                <a:schemeClr val="tx1"/>
                              </a:solidFill>
                              <a:effectLst/>
                            </a:rPr>
                            <a:t>Iter1</a:t>
                          </a:r>
                          <a:endParaRPr lang="en-SE" sz="2800" b="0" dirty="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r>
                                  <a:rPr lang="en-US" sz="1600" b="0" i="1" smtClean="0">
                                    <a:solidFill>
                                      <a:srgbClr val="C00000"/>
                                    </a:solidFill>
                                    <a:effectLst/>
                                    <a:latin typeface="Cambria Math" panose="02040503050406030204" pitchFamily="18" charset="0"/>
                                  </a:rPr>
                                  <m:t>8</m:t>
                                </m:r>
                              </m:oMath>
                            </m:oMathPara>
                          </a14:m>
                          <a:endParaRPr lang="en-SE" sz="2800" b="0" dirty="0">
                            <a:solidFill>
                              <a:srgbClr val="C00000"/>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r>
                                  <a:rPr lang="en-US" sz="1600" b="0" i="0" smtClean="0">
                                    <a:solidFill>
                                      <a:srgbClr val="C00000"/>
                                    </a:solidFill>
                                    <a:effectLst/>
                                    <a:latin typeface="Cambria Math" panose="02040503050406030204" pitchFamily="18" charset="0"/>
                                  </a:rPr>
                                  <m:t>9</m:t>
                                </m:r>
                              </m:oMath>
                            </m:oMathPara>
                          </a14:m>
                          <a:endParaRPr lang="en-SE" sz="2800" b="0" dirty="0">
                            <a:solidFill>
                              <a:srgbClr val="C00000"/>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r>
                                  <a:rPr lang="en-US" sz="1600" b="0" i="1" smtClean="0">
                                    <a:solidFill>
                                      <a:srgbClr val="C00000"/>
                                    </a:solidFill>
                                    <a:effectLst/>
                                    <a:latin typeface="Cambria Math" panose="02040503050406030204" pitchFamily="18" charset="0"/>
                                  </a:rPr>
                                  <m:t>8</m:t>
                                </m:r>
                              </m:oMath>
                            </m:oMathPara>
                          </a14:m>
                          <a:endParaRPr lang="en-SE" sz="2800" b="0" dirty="0">
                            <a:solidFill>
                              <a:srgbClr val="C00000"/>
                            </a:solidFill>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956489735"/>
                      </a:ext>
                    </a:extLst>
                  </a:tr>
                  <a:tr h="0">
                    <a:tc>
                      <a:txBody>
                        <a:bodyPr/>
                        <a:lstStyle/>
                        <a:p>
                          <a:pPr>
                            <a:lnSpc>
                              <a:spcPct val="150000"/>
                            </a:lnSpc>
                          </a:pPr>
                          <a:r>
                            <a:rPr lang="en-US" sz="1600" b="0" kern="1200" dirty="0">
                              <a:solidFill>
                                <a:schemeClr val="tx1"/>
                              </a:solidFill>
                              <a:effectLst/>
                              <a:latin typeface="+mn-lt"/>
                              <a:ea typeface="+mn-ea"/>
                              <a:cs typeface="+mn-cs"/>
                            </a:rPr>
                            <a:t>Iter2</a:t>
                          </a:r>
                          <a:endParaRPr lang="en-SE" sz="1600" b="0" kern="1200" dirty="0">
                            <a:solidFill>
                              <a:schemeClr val="tx1"/>
                            </a:solidFill>
                            <a:effectLst/>
                            <a:latin typeface="+mn-lt"/>
                            <a:ea typeface="+mn-ea"/>
                            <a:cs typeface="+mn-cs"/>
                          </a:endParaRPr>
                        </a:p>
                      </a:txBody>
                      <a:tcPr marL="68580" marR="68580" marT="0" marB="0"/>
                    </a:tc>
                    <a:tc>
                      <a:txBody>
                        <a:bodyPr/>
                        <a:lstStyle/>
                        <a:p>
                          <a:pPr>
                            <a:lnSpc>
                              <a:spcPct val="150000"/>
                            </a:lnSpc>
                          </a:pPr>
                          <a:endParaRPr lang="en-SE" sz="1600" b="0" kern="1200" dirty="0">
                            <a:solidFill>
                              <a:srgbClr val="C00000"/>
                            </a:solidFill>
                            <a:effectLst/>
                            <a:latin typeface="+mn-lt"/>
                            <a:ea typeface="+mn-ea"/>
                            <a:cs typeface="+mn-cs"/>
                          </a:endParaRPr>
                        </a:p>
                      </a:txBody>
                      <a:tcPr marL="68580" marR="68580" marT="0" marB="0"/>
                    </a:tc>
                    <a:tc>
                      <a:txBody>
                        <a:bodyPr/>
                        <a:lstStyle/>
                        <a:p>
                          <a:pPr>
                            <a:lnSpc>
                              <a:spcPct val="150000"/>
                            </a:lnSpc>
                          </a:pPr>
                          <a:endParaRPr lang="en-SE" sz="1600" b="0" kern="1200" dirty="0">
                            <a:solidFill>
                              <a:srgbClr val="C00000"/>
                            </a:solidFill>
                            <a:effectLst/>
                            <a:latin typeface="+mn-lt"/>
                            <a:ea typeface="+mn-ea"/>
                            <a:cs typeface="+mn-cs"/>
                          </a:endParaRPr>
                        </a:p>
                      </a:txBody>
                      <a:tcPr marL="68580" marR="68580" marT="0" marB="0"/>
                    </a:tc>
                    <a:tc>
                      <a:txBody>
                        <a:bodyPr/>
                        <a:lstStyle/>
                        <a:p>
                          <a:pPr>
                            <a:lnSpc>
                              <a:spcPct val="150000"/>
                            </a:lnSpc>
                          </a:pPr>
                          <a:endParaRPr lang="en-SE" sz="1600" b="0" kern="1200" dirty="0">
                            <a:solidFill>
                              <a:srgbClr val="C00000"/>
                            </a:solidFill>
                            <a:effectLst/>
                            <a:latin typeface="+mn-lt"/>
                            <a:ea typeface="+mn-ea"/>
                            <a:cs typeface="+mn-cs"/>
                          </a:endParaRPr>
                        </a:p>
                      </a:txBody>
                      <a:tcPr marL="68580" marR="68580" marT="0" marB="0"/>
                    </a:tc>
                    <a:extLst>
                      <a:ext uri="{0D108BD9-81ED-4DB2-BD59-A6C34878D82A}">
                        <a16:rowId xmlns:a16="http://schemas.microsoft.com/office/drawing/2014/main" val="3775951849"/>
                      </a:ext>
                    </a:extLst>
                  </a:tr>
                </a:tbl>
              </a:graphicData>
            </a:graphic>
          </p:graphicFrame>
        </mc:Choice>
        <mc:Fallback xmlns="">
          <p:graphicFrame>
            <p:nvGraphicFramePr>
              <p:cNvPr id="32" name="Table 31">
                <a:extLst>
                  <a:ext uri="{FF2B5EF4-FFF2-40B4-BE49-F238E27FC236}">
                    <a16:creationId xmlns:a16="http://schemas.microsoft.com/office/drawing/2014/main" id="{C3AFD15C-2B84-4176-ABE8-3B3B62528C40}"/>
                  </a:ext>
                </a:extLst>
              </p:cNvPr>
              <p:cNvGraphicFramePr>
                <a:graphicFrameLocks noGrp="1"/>
              </p:cNvGraphicFramePr>
              <p:nvPr>
                <p:extLst>
                  <p:ext uri="{D42A27DB-BD31-4B8C-83A1-F6EECF244321}">
                    <p14:modId xmlns:p14="http://schemas.microsoft.com/office/powerpoint/2010/main" val="4246770032"/>
                  </p:ext>
                </p:extLst>
              </p:nvPr>
            </p:nvGraphicFramePr>
            <p:xfrm>
              <a:off x="6553200" y="5410200"/>
              <a:ext cx="2505482" cy="1052068"/>
            </p:xfrm>
            <a:graphic>
              <a:graphicData uri="http://schemas.openxmlformats.org/drawingml/2006/table">
                <a:tbl>
                  <a:tblPr firstRow="1" firstCol="1" bandRow="1">
                    <a:tableStyleId>{5C22544A-7EE6-4342-B048-85BDC9FD1C3A}</a:tableStyleId>
                  </a:tblPr>
                  <a:tblGrid>
                    <a:gridCol w="567204">
                      <a:extLst>
                        <a:ext uri="{9D8B030D-6E8A-4147-A177-3AD203B41FA5}">
                          <a16:colId xmlns:a16="http://schemas.microsoft.com/office/drawing/2014/main" val="248747933"/>
                        </a:ext>
                      </a:extLst>
                    </a:gridCol>
                    <a:gridCol w="736846">
                      <a:extLst>
                        <a:ext uri="{9D8B030D-6E8A-4147-A177-3AD203B41FA5}">
                          <a16:colId xmlns:a16="http://schemas.microsoft.com/office/drawing/2014/main" val="2368639568"/>
                        </a:ext>
                      </a:extLst>
                    </a:gridCol>
                    <a:gridCol w="564491">
                      <a:extLst>
                        <a:ext uri="{9D8B030D-6E8A-4147-A177-3AD203B41FA5}">
                          <a16:colId xmlns:a16="http://schemas.microsoft.com/office/drawing/2014/main" val="2363104961"/>
                        </a:ext>
                      </a:extLst>
                    </a:gridCol>
                    <a:gridCol w="636941">
                      <a:extLst>
                        <a:ext uri="{9D8B030D-6E8A-4147-A177-3AD203B41FA5}">
                          <a16:colId xmlns:a16="http://schemas.microsoft.com/office/drawing/2014/main" val="1967822093"/>
                        </a:ext>
                      </a:extLst>
                    </a:gridCol>
                  </a:tblGrid>
                  <a:tr h="365760">
                    <a:tc>
                      <a:txBody>
                        <a:bodyPr/>
                        <a:lstStyle/>
                        <a:p>
                          <a:pPr>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endParaRPr lang="en-SE"/>
                        </a:p>
                      </a:txBody>
                      <a:tcPr marL="68580" marR="68580" marT="0" marB="0">
                        <a:blipFill>
                          <a:blip r:embed="rId9"/>
                          <a:stretch>
                            <a:fillRect l="-78512" t="-1667" r="-166942" b="-223333"/>
                          </a:stretch>
                        </a:blipFill>
                      </a:tcPr>
                    </a:tc>
                    <a:tc>
                      <a:txBody>
                        <a:bodyPr/>
                        <a:lstStyle/>
                        <a:p>
                          <a:endParaRPr lang="en-SE"/>
                        </a:p>
                      </a:txBody>
                      <a:tcPr marL="68580" marR="68580" marT="0" marB="0">
                        <a:blipFill>
                          <a:blip r:embed="rId9"/>
                          <a:stretch>
                            <a:fillRect l="-232258" t="-1667" r="-117204" b="-223333"/>
                          </a:stretch>
                        </a:blipFill>
                      </a:tcPr>
                    </a:tc>
                    <a:tc>
                      <a:txBody>
                        <a:bodyPr/>
                        <a:lstStyle/>
                        <a:p>
                          <a:endParaRPr lang="en-SE"/>
                        </a:p>
                      </a:txBody>
                      <a:tcPr marL="68580" marR="68580" marT="0" marB="0">
                        <a:blipFill>
                          <a:blip r:embed="rId9"/>
                          <a:stretch>
                            <a:fillRect l="-294286" t="-1667" r="-3810" b="-223333"/>
                          </a:stretch>
                        </a:blipFill>
                      </a:tcPr>
                    </a:tc>
                    <a:extLst>
                      <a:ext uri="{0D108BD9-81ED-4DB2-BD59-A6C34878D82A}">
                        <a16:rowId xmlns:a16="http://schemas.microsoft.com/office/drawing/2014/main" val="2333860349"/>
                      </a:ext>
                    </a:extLst>
                  </a:tr>
                  <a:tr h="365760">
                    <a:tc>
                      <a:txBody>
                        <a:bodyPr/>
                        <a:lstStyle/>
                        <a:p>
                          <a:pPr>
                            <a:lnSpc>
                              <a:spcPct val="150000"/>
                            </a:lnSpc>
                          </a:pPr>
                          <a:r>
                            <a:rPr lang="en-US" sz="1600" b="0" dirty="0">
                              <a:solidFill>
                                <a:schemeClr val="tx1"/>
                              </a:solidFill>
                              <a:effectLst/>
                            </a:rPr>
                            <a:t>Iter1</a:t>
                          </a:r>
                          <a:endParaRPr lang="en-SE" sz="2800" b="0" dirty="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endParaRPr lang="en-SE"/>
                        </a:p>
                      </a:txBody>
                      <a:tcPr marL="68580" marR="68580" marT="0" marB="0">
                        <a:blipFill>
                          <a:blip r:embed="rId9"/>
                          <a:stretch>
                            <a:fillRect l="-78512" t="-100000" r="-166942" b="-119672"/>
                          </a:stretch>
                        </a:blipFill>
                      </a:tcPr>
                    </a:tc>
                    <a:tc>
                      <a:txBody>
                        <a:bodyPr/>
                        <a:lstStyle/>
                        <a:p>
                          <a:endParaRPr lang="en-SE"/>
                        </a:p>
                      </a:txBody>
                      <a:tcPr marL="68580" marR="68580" marT="0" marB="0">
                        <a:blipFill>
                          <a:blip r:embed="rId9"/>
                          <a:stretch>
                            <a:fillRect l="-232258" t="-100000" r="-117204" b="-119672"/>
                          </a:stretch>
                        </a:blipFill>
                      </a:tcPr>
                    </a:tc>
                    <a:tc>
                      <a:txBody>
                        <a:bodyPr/>
                        <a:lstStyle/>
                        <a:p>
                          <a:endParaRPr lang="en-SE"/>
                        </a:p>
                      </a:txBody>
                      <a:tcPr marL="68580" marR="68580" marT="0" marB="0">
                        <a:blipFill>
                          <a:blip r:embed="rId9"/>
                          <a:stretch>
                            <a:fillRect l="-294286" t="-100000" r="-3810" b="-119672"/>
                          </a:stretch>
                        </a:blipFill>
                      </a:tcPr>
                    </a:tc>
                    <a:extLst>
                      <a:ext uri="{0D108BD9-81ED-4DB2-BD59-A6C34878D82A}">
                        <a16:rowId xmlns:a16="http://schemas.microsoft.com/office/drawing/2014/main" val="2956489735"/>
                      </a:ext>
                    </a:extLst>
                  </a:tr>
                  <a:tr h="320548">
                    <a:tc>
                      <a:txBody>
                        <a:bodyPr/>
                        <a:lstStyle/>
                        <a:p>
                          <a:pPr>
                            <a:lnSpc>
                              <a:spcPct val="150000"/>
                            </a:lnSpc>
                          </a:pPr>
                          <a:r>
                            <a:rPr lang="en-US" sz="1600" b="0" kern="1200" dirty="0">
                              <a:solidFill>
                                <a:schemeClr val="tx1"/>
                              </a:solidFill>
                              <a:effectLst/>
                              <a:latin typeface="+mn-lt"/>
                              <a:ea typeface="+mn-ea"/>
                              <a:cs typeface="+mn-cs"/>
                            </a:rPr>
                            <a:t>Iter2</a:t>
                          </a:r>
                          <a:endParaRPr lang="en-SE" sz="1600" b="0" kern="1200" dirty="0">
                            <a:solidFill>
                              <a:schemeClr val="tx1"/>
                            </a:solidFill>
                            <a:effectLst/>
                            <a:latin typeface="+mn-lt"/>
                            <a:ea typeface="+mn-ea"/>
                            <a:cs typeface="+mn-cs"/>
                          </a:endParaRPr>
                        </a:p>
                      </a:txBody>
                      <a:tcPr marL="68580" marR="68580" marT="0" marB="0"/>
                    </a:tc>
                    <a:tc>
                      <a:txBody>
                        <a:bodyPr/>
                        <a:lstStyle/>
                        <a:p>
                          <a:pPr>
                            <a:lnSpc>
                              <a:spcPct val="150000"/>
                            </a:lnSpc>
                          </a:pPr>
                          <a:endParaRPr lang="en-SE" sz="1600" b="0" kern="1200" dirty="0">
                            <a:solidFill>
                              <a:srgbClr val="C00000"/>
                            </a:solidFill>
                            <a:effectLst/>
                            <a:latin typeface="+mn-lt"/>
                            <a:ea typeface="+mn-ea"/>
                            <a:cs typeface="+mn-cs"/>
                          </a:endParaRPr>
                        </a:p>
                      </a:txBody>
                      <a:tcPr marL="68580" marR="68580" marT="0" marB="0"/>
                    </a:tc>
                    <a:tc>
                      <a:txBody>
                        <a:bodyPr/>
                        <a:lstStyle/>
                        <a:p>
                          <a:pPr>
                            <a:lnSpc>
                              <a:spcPct val="150000"/>
                            </a:lnSpc>
                          </a:pPr>
                          <a:endParaRPr lang="en-SE" sz="1600" b="0" kern="1200" dirty="0">
                            <a:solidFill>
                              <a:srgbClr val="C00000"/>
                            </a:solidFill>
                            <a:effectLst/>
                            <a:latin typeface="+mn-lt"/>
                            <a:ea typeface="+mn-ea"/>
                            <a:cs typeface="+mn-cs"/>
                          </a:endParaRPr>
                        </a:p>
                      </a:txBody>
                      <a:tcPr marL="68580" marR="68580" marT="0" marB="0"/>
                    </a:tc>
                    <a:tc>
                      <a:txBody>
                        <a:bodyPr/>
                        <a:lstStyle/>
                        <a:p>
                          <a:pPr>
                            <a:lnSpc>
                              <a:spcPct val="150000"/>
                            </a:lnSpc>
                          </a:pPr>
                          <a:endParaRPr lang="en-SE" sz="1600" b="0" kern="1200" dirty="0">
                            <a:solidFill>
                              <a:srgbClr val="C00000"/>
                            </a:solidFill>
                            <a:effectLst/>
                            <a:latin typeface="+mn-lt"/>
                            <a:ea typeface="+mn-ea"/>
                            <a:cs typeface="+mn-cs"/>
                          </a:endParaRPr>
                        </a:p>
                      </a:txBody>
                      <a:tcPr marL="68580" marR="68580" marT="0" marB="0"/>
                    </a:tc>
                    <a:extLst>
                      <a:ext uri="{0D108BD9-81ED-4DB2-BD59-A6C34878D82A}">
                        <a16:rowId xmlns:a16="http://schemas.microsoft.com/office/drawing/2014/main" val="3775951849"/>
                      </a:ext>
                    </a:extLst>
                  </a:tr>
                </a:tbl>
              </a:graphicData>
            </a:graphic>
          </p:graphicFrame>
        </mc:Fallback>
      </mc:AlternateContent>
    </p:spTree>
    <p:extLst>
      <p:ext uri="{BB962C8B-B14F-4D97-AF65-F5344CB8AC3E}">
        <p14:creationId xmlns:p14="http://schemas.microsoft.com/office/powerpoint/2010/main" val="41914678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9" y="-219512"/>
            <a:ext cx="8762968" cy="868362"/>
          </a:xfrm>
        </p:spPr>
        <p:txBody>
          <a:bodyPr/>
          <a:lstStyle/>
          <a:p>
            <a:r>
              <a:rPr lang="en-US" sz="3200" dirty="0"/>
              <a:t>Iter2 Value Iteration w. Det Env</a:t>
            </a:r>
          </a:p>
        </p:txBody>
      </p:sp>
      <mc:AlternateContent xmlns:mc="http://schemas.openxmlformats.org/markup-compatibility/2006" xmlns:a14="http://schemas.microsoft.com/office/drawing/2010/main">
        <mc:Choice Requires="a14">
          <p:sp>
            <p:nvSpPr>
              <p:cNvPr id="29" name="Content Placeholder 2">
                <a:extLst>
                  <a:ext uri="{FF2B5EF4-FFF2-40B4-BE49-F238E27FC236}">
                    <a16:creationId xmlns:a16="http://schemas.microsoft.com/office/drawing/2014/main" id="{DB8E6228-5688-4480-97E1-C354C40D1C22}"/>
                  </a:ext>
                </a:extLst>
              </p:cNvPr>
              <p:cNvSpPr>
                <a:spLocks noGrp="1"/>
              </p:cNvSpPr>
              <p:nvPr>
                <p:ph idx="1"/>
              </p:nvPr>
            </p:nvSpPr>
            <p:spPr>
              <a:xfrm>
                <a:off x="0" y="2584900"/>
                <a:ext cx="6701375" cy="4349300"/>
              </a:xfrm>
            </p:spPr>
            <p:txBody>
              <a:bodyPr>
                <a:normAutofit fontScale="40000" lnSpcReduction="20000"/>
              </a:bodyPr>
              <a:lstStyle/>
              <a:p>
                <a:r>
                  <a:rPr lang="en-US" dirty="0"/>
                  <a:t>Value Iteration: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𝑘</m:t>
                        </m:r>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𝑎</m:t>
                        </m:r>
                      </m:lim>
                    </m:limLow>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𝑘</m:t>
                        </m:r>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r>
                      <a:rPr lang="en-US" b="0" i="1" smtClean="0">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𝑎</m:t>
                            </m:r>
                          </m:lim>
                        </m:limLow>
                      </m:fName>
                      <m:e>
                        <m:d>
                          <m:dPr>
                            <m:begChr m:val="["/>
                            <m:endChr m:val="]"/>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𝑘</m:t>
                                </m:r>
                              </m:sub>
                            </m:sSub>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d>
                          </m:e>
                        </m:d>
                      </m:e>
                    </m:func>
                  </m:oMath>
                </a14:m>
                <a:r>
                  <a:rPr lang="en-US" dirty="0">
                    <a:ea typeface="ＭＳ Ｐゴシック" pitchFamily="34" charset="-128"/>
                  </a:rPr>
                  <a:t> w. </a:t>
                </a:r>
                <a:r>
                  <a:rPr lang="en-US" dirty="0">
                    <a:solidFill>
                      <a:srgbClr val="C00000"/>
                    </a:solidFill>
                  </a:rPr>
                  <a:t>in-place updates</a:t>
                </a:r>
                <a:r>
                  <a:rPr lang="en-US" dirty="0"/>
                  <a:t>.</a:t>
                </a:r>
                <a:endParaRPr lang="en-US" dirty="0">
                  <a:ea typeface="ＭＳ Ｐゴシック" pitchFamily="34" charset="-128"/>
                </a:endParaRPr>
              </a:p>
              <a:p>
                <a:r>
                  <a:rPr lang="en-US" dirty="0">
                    <a:ea typeface="ＭＳ Ｐゴシック" pitchFamily="34" charset="-128"/>
                  </a:rPr>
                  <a:t>We have now </a:t>
                </a:r>
                <a14:m>
                  <m:oMath xmlns:m="http://schemas.openxmlformats.org/officeDocument/2006/math">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b="0" i="1" smtClean="0">
                            <a:latin typeface="Cambria Math" panose="02040503050406030204" pitchFamily="18" charset="0"/>
                            <a:ea typeface="ＭＳ Ｐゴシック" pitchFamily="34" charset="-128"/>
                          </a:rPr>
                          <m:t>1</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r>
                      <a:rPr lang="en-US" i="1">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b="0" i="1" smtClean="0">
                            <a:latin typeface="Cambria Math" panose="02040503050406030204" pitchFamily="18" charset="0"/>
                            <a:ea typeface="ＭＳ Ｐゴシック" pitchFamily="34" charset="-128"/>
                          </a:rPr>
                          <m:t>1</m:t>
                        </m:r>
                      </m:sub>
                    </m:sSub>
                    <m:d>
                      <m:dPr>
                        <m:ctrlPr>
                          <a:rPr lang="en-US" i="1">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𝐸</m:t>
                        </m:r>
                      </m:e>
                    </m:d>
                    <m:r>
                      <a:rPr lang="en-US" i="1">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8,</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1</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𝐶</m:t>
                        </m:r>
                      </m:e>
                    </m:d>
                    <m:r>
                      <a:rPr lang="en-US" i="1">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9</m:t>
                    </m:r>
                  </m:oMath>
                </a14:m>
                <a:r>
                  <a:rPr lang="en-US" dirty="0">
                    <a:ea typeface="ＭＳ Ｐゴシック" pitchFamily="34" charset="-128"/>
                  </a:rPr>
                  <a:t>. </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𝐶</m:t>
                        </m:r>
                      </m:e>
                    </m:d>
                    <m:r>
                      <a:rPr lang="en-US" i="1">
                        <a:latin typeface="Cambria Math" panose="02040503050406030204" pitchFamily="18" charset="0"/>
                      </a:rPr>
                      <m:t>=</m:t>
                    </m:r>
                    <m:limLow>
                      <m:limLowPr>
                        <m:ctrlPr>
                          <a:rPr lang="en-US" i="1">
                            <a:latin typeface="Cambria Math" panose="02040503050406030204" pitchFamily="18" charset="0"/>
                            <a:ea typeface="ＭＳ Ｐゴシック" pitchFamily="34" charset="-128"/>
                          </a:rPr>
                        </m:ctrlPr>
                      </m:limLowPr>
                      <m:e>
                        <m:r>
                          <m:rPr>
                            <m:sty m:val="p"/>
                          </m:rPr>
                          <a:rPr lang="en-US">
                            <a:latin typeface="Cambria Math" panose="02040503050406030204" pitchFamily="18" charset="0"/>
                            <a:ea typeface="ＭＳ Ｐゴシック" pitchFamily="34" charset="-128"/>
                          </a:rPr>
                          <m:t>max</m:t>
                        </m:r>
                      </m:e>
                      <m:lim>
                        <m:r>
                          <a:rPr lang="en-US" i="1">
                            <a:latin typeface="Cambria Math" panose="02040503050406030204" pitchFamily="18" charset="0"/>
                            <a:ea typeface="ＭＳ Ｐゴシック" pitchFamily="34" charset="-128"/>
                          </a:rPr>
                          <m:t>𝑎</m:t>
                        </m:r>
                      </m:lim>
                    </m:limLow>
                    <m:r>
                      <a:rPr lang="en-US" i="1">
                        <a:latin typeface="Cambria Math" panose="02040503050406030204" pitchFamily="18" charset="0"/>
                        <a:ea typeface="ＭＳ Ｐゴシック" pitchFamily="34" charset="-128"/>
                      </a:rPr>
                      <m:t> </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𝑎</m:t>
                        </m:r>
                      </m:e>
                    </m:d>
                    <m:r>
                      <a:rPr lang="en-US" i="1">
                        <a:latin typeface="Cambria Math" panose="02040503050406030204" pitchFamily="18" charset="0"/>
                      </a:rPr>
                      <m:t>=</m:t>
                    </m:r>
                    <m:func>
                      <m:funcPr>
                        <m:ctrlPr>
                          <a:rPr lang="en-US" i="1">
                            <a:latin typeface="Cambria Math" panose="02040503050406030204" pitchFamily="18" charset="0"/>
                            <a:ea typeface="ＭＳ Ｐゴシック" pitchFamily="34" charset="-128"/>
                          </a:rPr>
                        </m:ctrlPr>
                      </m:funcPr>
                      <m:fName>
                        <m:r>
                          <m:rPr>
                            <m:sty m:val="p"/>
                          </m:rPr>
                          <a:rPr lang="en-US">
                            <a:latin typeface="Cambria Math" panose="02040503050406030204" pitchFamily="18" charset="0"/>
                            <a:ea typeface="ＭＳ Ｐゴシック" pitchFamily="34" charset="-128"/>
                          </a:rPr>
                          <m:t>max</m:t>
                        </m:r>
                      </m:fName>
                      <m:e>
                        <m:d>
                          <m:dPr>
                            <m:ctrlPr>
                              <a:rPr lang="en-US" i="1">
                                <a:latin typeface="Cambria Math" panose="02040503050406030204" pitchFamily="18" charset="0"/>
                                <a:ea typeface="ＭＳ Ｐゴシック" pitchFamily="34" charset="-128"/>
                              </a:rPr>
                            </m:ctrlPr>
                          </m:dPr>
                          <m:e>
                            <m:r>
                              <a:rPr lang="en-US" i="1" smtClean="0">
                                <a:latin typeface="Cambria Math" panose="02040503050406030204" pitchFamily="18" charset="0"/>
                                <a:ea typeface="ＭＳ Ｐゴシック" pitchFamily="34" charset="-128"/>
                              </a:rPr>
                              <m:t>7</m:t>
                            </m:r>
                            <m:r>
                              <a:rPr lang="en-US" i="1">
                                <a:latin typeface="Cambria Math" panose="02040503050406030204" pitchFamily="18" charset="0"/>
                                <a:ea typeface="ＭＳ Ｐゴシック" pitchFamily="34" charset="-128"/>
                              </a:rPr>
                              <m:t>, </m:t>
                            </m:r>
                            <m:r>
                              <a:rPr lang="en-US" b="0" i="1" smtClean="0">
                                <a:latin typeface="Cambria Math" panose="02040503050406030204" pitchFamily="18" charset="0"/>
                                <a:ea typeface="ＭＳ Ｐゴシック" pitchFamily="34" charset="-128"/>
                              </a:rPr>
                              <m:t>9</m:t>
                            </m:r>
                            <m:r>
                              <a:rPr lang="en-US" i="1">
                                <a:latin typeface="Cambria Math" panose="02040503050406030204" pitchFamily="18" charset="0"/>
                              </a:rPr>
                              <m:t>,</m:t>
                            </m:r>
                            <m:r>
                              <a:rPr lang="en-US" i="1">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11</m:t>
                            </m:r>
                            <m:r>
                              <a:rPr lang="en-US" i="1">
                                <a:latin typeface="Cambria Math" panose="02040503050406030204" pitchFamily="18" charset="0"/>
                                <a:ea typeface="ＭＳ Ｐゴシック" pitchFamily="34" charset="-128"/>
                              </a:rPr>
                              <m:t>, </m:t>
                            </m:r>
                            <m:r>
                              <a:rPr lang="en-US" b="0" i="1" smtClean="0">
                                <a:latin typeface="Cambria Math" panose="02040503050406030204" pitchFamily="18" charset="0"/>
                                <a:ea typeface="ＭＳ Ｐゴシック" pitchFamily="34" charset="-128"/>
                              </a:rPr>
                              <m:t>7</m:t>
                            </m:r>
                          </m:e>
                        </m:d>
                      </m:e>
                    </m:func>
                    <m:r>
                      <a:rPr lang="en-US" i="1">
                        <a:latin typeface="Cambria Math" panose="02040503050406030204" pitchFamily="18" charset="0"/>
                      </a:rPr>
                      <m:t>=</m:t>
                    </m:r>
                    <m:r>
                      <a:rPr lang="en-US" b="0" i="1" smtClean="0">
                        <a:solidFill>
                          <a:srgbClr val="C00000"/>
                        </a:solidFill>
                        <a:latin typeface="Cambria Math" panose="02040503050406030204" pitchFamily="18" charset="0"/>
                      </a:rPr>
                      <m:t>9</m:t>
                    </m:r>
                  </m:oMath>
                </a14:m>
                <a:endParaRPr lang="en-US" i="1" dirty="0">
                  <a:solidFill>
                    <a:srgbClr val="C00000"/>
                  </a:solidFill>
                  <a:latin typeface="Cambria Math" panose="02040503050406030204" pitchFamily="18" charset="0"/>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𝑙</m:t>
                        </m:r>
                      </m:e>
                    </m:d>
                    <m:r>
                      <a:rPr lang="en-US" i="1">
                        <a:latin typeface="Cambria Math" panose="02040503050406030204" pitchFamily="18" charset="0"/>
                      </a:rPr>
                      <m:t>=</m:t>
                    </m:r>
                    <m:r>
                      <a:rPr lang="en-US" b="0" i="1" smtClean="0">
                        <a:latin typeface="Cambria Math" panose="02040503050406030204" pitchFamily="18" charset="0"/>
                        <a:ea typeface="ＭＳ Ｐゴシック" pitchFamily="34" charset="-128"/>
                      </a:rPr>
                      <m:t>−1</m:t>
                    </m:r>
                    <m:r>
                      <a:rPr lang="en-US" i="1">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b="0" i="1" smtClean="0">
                            <a:latin typeface="Cambria Math" panose="02040503050406030204" pitchFamily="18" charset="0"/>
                            <a:ea typeface="ＭＳ Ｐゴシック" pitchFamily="34" charset="-128"/>
                          </a:rPr>
                          <m:t>1</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r>
                      <a:rPr lang="en-US" i="1">
                        <a:latin typeface="Cambria Math" panose="02040503050406030204" pitchFamily="18" charset="0"/>
                        <a:ea typeface="ＭＳ Ｐゴシック" pitchFamily="34" charset="-128"/>
                      </a:rPr>
                      <m:t>=−1+</m:t>
                    </m:r>
                    <m:r>
                      <a:rPr lang="en-US" b="0" i="1" smtClean="0">
                        <a:latin typeface="Cambria Math" panose="02040503050406030204" pitchFamily="18" charset="0"/>
                        <a:ea typeface="ＭＳ Ｐゴシック" pitchFamily="34" charset="-128"/>
                      </a:rPr>
                      <m:t>8</m:t>
                    </m:r>
                    <m:r>
                      <a:rPr lang="en-US" i="1">
                        <a:latin typeface="Cambria Math" panose="02040503050406030204" pitchFamily="18" charset="0"/>
                        <a:ea typeface="ＭＳ Ｐゴシック" pitchFamily="34" charset="-128"/>
                      </a:rPr>
                      <m:t>=</m:t>
                    </m:r>
                    <m:r>
                      <a:rPr lang="en-US" i="1" smtClean="0">
                        <a:latin typeface="Cambria Math" panose="02040503050406030204" pitchFamily="18" charset="0"/>
                        <a:ea typeface="ＭＳ Ｐゴシック" pitchFamily="34" charset="-128"/>
                      </a:rPr>
                      <m:t>7</m:t>
                    </m:r>
                  </m:oMath>
                </a14:m>
                <a:endParaRPr lang="en-US" i="1" dirty="0">
                  <a:latin typeface="Cambria Math" panose="02040503050406030204" pitchFamily="18" charset="0"/>
                  <a:ea typeface="ＭＳ Ｐゴシック" pitchFamily="34" charset="-128"/>
                </a:endParaRPr>
              </a:p>
              <a:p>
                <a:pPr lvl="1"/>
                <a14:m>
                  <m:oMath xmlns:m="http://schemas.openxmlformats.org/officeDocument/2006/math">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𝑞</m:t>
                        </m:r>
                      </m:e>
                      <m:sub>
                        <m:r>
                          <a:rPr lang="en-US" b="0" i="1" smtClean="0">
                            <a:solidFill>
                              <a:srgbClr val="C00000"/>
                            </a:solidFill>
                            <a:latin typeface="Cambria Math" panose="02040503050406030204" pitchFamily="18" charset="0"/>
                          </a:rPr>
                          <m:t>2</m:t>
                        </m:r>
                      </m:sub>
                    </m:sSub>
                    <m:d>
                      <m:dPr>
                        <m:ctrlPr>
                          <a:rPr lang="en-US" i="1">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𝐶</m:t>
                        </m:r>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𝑟</m:t>
                        </m:r>
                      </m:e>
                    </m:d>
                    <m:r>
                      <a:rPr lang="en-US" i="1">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ea typeface="ＭＳ Ｐゴシック" pitchFamily="34" charset="-128"/>
                      </a:rPr>
                      <m:t>9</m:t>
                    </m:r>
                  </m:oMath>
                </a14:m>
                <a:endParaRPr lang="en-US" i="1" dirty="0">
                  <a:solidFill>
                    <a:srgbClr val="C00000"/>
                  </a:solidFill>
                  <a:latin typeface="Cambria Math" panose="02040503050406030204" pitchFamily="18" charset="0"/>
                  <a:ea typeface="ＭＳ Ｐゴシック" pitchFamily="34" charset="-128"/>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𝑢</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11</m:t>
                    </m:r>
                  </m:oMath>
                </a14:m>
                <a:endParaRPr lang="en-US" i="1" dirty="0">
                  <a:latin typeface="Cambria Math" panose="02040503050406030204" pitchFamily="18" charset="0"/>
                  <a:ea typeface="ＭＳ Ｐゴシック" pitchFamily="34" charset="-128"/>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𝑑</m:t>
                        </m:r>
                      </m:e>
                    </m:d>
                    <m:r>
                      <a:rPr lang="en-US" i="1">
                        <a:latin typeface="Cambria Math" panose="02040503050406030204" pitchFamily="18" charset="0"/>
                      </a:rPr>
                      <m:t>=</m:t>
                    </m:r>
                    <m:r>
                      <a:rPr lang="en-US" b="0" i="1" smtClean="0">
                        <a:latin typeface="Cambria Math" panose="02040503050406030204" pitchFamily="18" charset="0"/>
                        <a:ea typeface="ＭＳ Ｐゴシック" pitchFamily="34" charset="-128"/>
                      </a:rPr>
                      <m:t>−1</m:t>
                    </m:r>
                    <m:r>
                      <a:rPr lang="en-US" i="1">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b="0" i="1" smtClean="0">
                            <a:latin typeface="Cambria Math" panose="02040503050406030204" pitchFamily="18" charset="0"/>
                            <a:ea typeface="ＭＳ Ｐゴシック" pitchFamily="34" charset="-128"/>
                          </a:rPr>
                          <m:t>1</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r>
                      <a:rPr lang="en-US" i="1">
                        <a:latin typeface="Cambria Math" panose="02040503050406030204" pitchFamily="18" charset="0"/>
                        <a:ea typeface="ＭＳ Ｐゴシック" pitchFamily="34" charset="-128"/>
                      </a:rPr>
                      <m:t>=−1+</m:t>
                    </m:r>
                    <m:r>
                      <a:rPr lang="en-US" b="0" i="1" smtClean="0">
                        <a:latin typeface="Cambria Math" panose="02040503050406030204" pitchFamily="18" charset="0"/>
                        <a:ea typeface="ＭＳ Ｐゴシック" pitchFamily="34" charset="-128"/>
                      </a:rPr>
                      <m:t>8</m:t>
                    </m:r>
                    <m:r>
                      <a:rPr lang="en-US" i="1">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7</m:t>
                    </m:r>
                  </m:oMath>
                </a14:m>
                <a:endParaRPr lang="en-US" i="1" dirty="0">
                  <a:latin typeface="Cambria Math" panose="02040503050406030204" pitchFamily="18" charset="0"/>
                  <a:ea typeface="ＭＳ Ｐゴシック" pitchFamily="34" charset="-128"/>
                </a:endParaRPr>
              </a:p>
              <a:p>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𝐵</m:t>
                        </m:r>
                      </m:e>
                    </m:d>
                    <m:r>
                      <a:rPr lang="en-US" i="1">
                        <a:latin typeface="Cambria Math" panose="02040503050406030204" pitchFamily="18" charset="0"/>
                      </a:rPr>
                      <m:t>=</m:t>
                    </m:r>
                    <m:limLow>
                      <m:limLowPr>
                        <m:ctrlPr>
                          <a:rPr lang="en-US" i="1">
                            <a:latin typeface="Cambria Math" panose="02040503050406030204" pitchFamily="18" charset="0"/>
                            <a:ea typeface="ＭＳ Ｐゴシック" pitchFamily="34" charset="-128"/>
                          </a:rPr>
                        </m:ctrlPr>
                      </m:limLowPr>
                      <m:e>
                        <m:r>
                          <m:rPr>
                            <m:sty m:val="p"/>
                          </m:rPr>
                          <a:rPr lang="en-US">
                            <a:latin typeface="Cambria Math" panose="02040503050406030204" pitchFamily="18" charset="0"/>
                            <a:ea typeface="ＭＳ Ｐゴシック" pitchFamily="34" charset="-128"/>
                          </a:rPr>
                          <m:t>max</m:t>
                        </m:r>
                      </m:e>
                      <m:lim>
                        <m:r>
                          <a:rPr lang="en-US" i="1">
                            <a:latin typeface="Cambria Math" panose="02040503050406030204" pitchFamily="18" charset="0"/>
                            <a:ea typeface="ＭＳ Ｐゴシック" pitchFamily="34" charset="-128"/>
                          </a:rPr>
                          <m:t>𝑎</m:t>
                        </m:r>
                      </m:lim>
                    </m:limLow>
                    <m:r>
                      <a:rPr lang="en-US" i="1">
                        <a:latin typeface="Cambria Math" panose="02040503050406030204" pitchFamily="18" charset="0"/>
                        <a:ea typeface="ＭＳ Ｐゴシック" pitchFamily="34" charset="-128"/>
                      </a:rPr>
                      <m:t> </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𝑎</m:t>
                        </m:r>
                      </m:e>
                    </m:d>
                    <m:r>
                      <a:rPr lang="en-US" i="1">
                        <a:latin typeface="Cambria Math" panose="02040503050406030204" pitchFamily="18" charset="0"/>
                      </a:rPr>
                      <m:t>=</m:t>
                    </m:r>
                    <m:func>
                      <m:funcPr>
                        <m:ctrlPr>
                          <a:rPr lang="en-US" i="1">
                            <a:latin typeface="Cambria Math" panose="02040503050406030204" pitchFamily="18" charset="0"/>
                            <a:ea typeface="ＭＳ Ｐゴシック" pitchFamily="34" charset="-128"/>
                          </a:rPr>
                        </m:ctrlPr>
                      </m:funcPr>
                      <m:fName>
                        <m:r>
                          <m:rPr>
                            <m:sty m:val="p"/>
                          </m:rPr>
                          <a:rPr lang="en-US">
                            <a:latin typeface="Cambria Math" panose="02040503050406030204" pitchFamily="18" charset="0"/>
                            <a:ea typeface="ＭＳ Ｐゴシック" pitchFamily="34" charset="-128"/>
                          </a:rPr>
                          <m:t>max</m:t>
                        </m:r>
                      </m:fName>
                      <m:e>
                        <m:r>
                          <a:rPr lang="en-US" i="1">
                            <a:latin typeface="Cambria Math" panose="02040503050406030204" pitchFamily="18" charset="0"/>
                            <a:ea typeface="ＭＳ Ｐゴシック" pitchFamily="34" charset="-128"/>
                          </a:rPr>
                          <m:t>(</m:t>
                        </m:r>
                        <m:r>
                          <a:rPr lang="en-US" i="1" smtClean="0">
                            <a:latin typeface="Cambria Math" panose="02040503050406030204" pitchFamily="18" charset="0"/>
                            <a:ea typeface="ＭＳ Ｐゴシック" pitchFamily="34" charset="-128"/>
                          </a:rPr>
                          <m:t>7</m:t>
                        </m:r>
                        <m:r>
                          <a:rPr lang="en-US" b="0" i="1" smtClean="0">
                            <a:latin typeface="Cambria Math" panose="02040503050406030204" pitchFamily="18" charset="0"/>
                            <a:ea typeface="ＭＳ Ｐゴシック" pitchFamily="34" charset="-128"/>
                          </a:rPr>
                          <m:t>, 8, 7, 7</m:t>
                        </m:r>
                      </m:e>
                    </m:func>
                    <m:r>
                      <a:rPr lang="en-US" i="1">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=8</m:t>
                    </m:r>
                  </m:oMath>
                </a14:m>
                <a:endParaRPr lang="en-US" i="1" dirty="0">
                  <a:latin typeface="Cambria Math" panose="02040503050406030204" pitchFamily="18" charset="0"/>
                  <a:ea typeface="ＭＳ Ｐゴシック" pitchFamily="34" charset="-128"/>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𝑙</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𝑢</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𝑑</m:t>
                        </m:r>
                      </m:e>
                    </m:d>
                    <m:r>
                      <a:rPr lang="en-US" i="1">
                        <a:latin typeface="Cambria Math" panose="02040503050406030204" pitchFamily="18" charset="0"/>
                      </a:rPr>
                      <m:t>=</m:t>
                    </m:r>
                    <m:r>
                      <a:rPr lang="en-US" b="0" i="1" smtClean="0">
                        <a:latin typeface="Cambria Math" panose="02040503050406030204" pitchFamily="18" charset="0"/>
                        <a:ea typeface="ＭＳ Ｐゴシック" pitchFamily="34" charset="-128"/>
                      </a:rPr>
                      <m:t>−1</m:t>
                    </m:r>
                    <m:r>
                      <a:rPr lang="en-US" i="1">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b="0" i="1" smtClean="0">
                            <a:latin typeface="Cambria Math" panose="02040503050406030204" pitchFamily="18" charset="0"/>
                            <a:ea typeface="ＭＳ Ｐゴシック" pitchFamily="34" charset="-128"/>
                          </a:rPr>
                          <m:t>1</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r>
                      <a:rPr lang="en-US" i="1">
                        <a:latin typeface="Cambria Math" panose="02040503050406030204" pitchFamily="18" charset="0"/>
                        <a:ea typeface="ＭＳ Ｐゴシック" pitchFamily="34" charset="-128"/>
                      </a:rPr>
                      <m:t>=−1+</m:t>
                    </m:r>
                    <m:r>
                      <a:rPr lang="en-US" b="0" i="1" smtClean="0">
                        <a:latin typeface="Cambria Math" panose="02040503050406030204" pitchFamily="18" charset="0"/>
                        <a:ea typeface="ＭＳ Ｐゴシック" pitchFamily="34" charset="-128"/>
                      </a:rPr>
                      <m:t>8</m:t>
                    </m:r>
                    <m:r>
                      <a:rPr lang="en-US" i="1">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7</m:t>
                    </m:r>
                  </m:oMath>
                </a14:m>
                <a:endParaRPr lang="en-US" i="1" dirty="0">
                  <a:latin typeface="Cambria Math" panose="02040503050406030204" pitchFamily="18" charset="0"/>
                  <a:ea typeface="ＭＳ Ｐゴシック" pitchFamily="34" charset="-128"/>
                </a:endParaRPr>
              </a:p>
              <a:p>
                <a:pPr lvl="1"/>
                <a14:m>
                  <m:oMath xmlns:m="http://schemas.openxmlformats.org/officeDocument/2006/math">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𝑞</m:t>
                        </m:r>
                      </m:e>
                      <m:sub>
                        <m:r>
                          <a:rPr lang="en-US" b="0" i="1" smtClean="0">
                            <a:solidFill>
                              <a:srgbClr val="C00000"/>
                            </a:solidFill>
                            <a:latin typeface="Cambria Math" panose="02040503050406030204" pitchFamily="18" charset="0"/>
                          </a:rPr>
                          <m:t>2</m:t>
                        </m:r>
                      </m:sub>
                    </m:sSub>
                    <m:d>
                      <m:dPr>
                        <m:ctrlPr>
                          <a:rPr lang="en-US" i="1">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𝐵</m:t>
                        </m:r>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𝑟</m:t>
                        </m:r>
                      </m:e>
                    </m:d>
                    <m:r>
                      <a:rPr lang="en-US" smtClean="0">
                        <a:solidFill>
                          <a:srgbClr val="C00000"/>
                        </a:solidFill>
                        <a:latin typeface="Cambria Math" panose="02040503050406030204" pitchFamily="18" charset="0"/>
                      </a:rPr>
                      <m:t>=</m:t>
                    </m:r>
                  </m:oMath>
                </a14:m>
                <a:r>
                  <a:rPr lang="en-US" dirty="0">
                    <a:solidFill>
                      <a:srgbClr val="C00000"/>
                    </a:solidFill>
                    <a:ea typeface="ＭＳ Ｐゴシック" pitchFamily="34" charset="-128"/>
                  </a:rPr>
                  <a:t> </a:t>
                </a:r>
                <a14:m>
                  <m:oMath xmlns:m="http://schemas.openxmlformats.org/officeDocument/2006/math">
                    <m:r>
                      <a:rPr lang="en-US" b="0" i="1" smtClean="0">
                        <a:solidFill>
                          <a:srgbClr val="C00000"/>
                        </a:solidFill>
                        <a:latin typeface="Cambria Math" panose="02040503050406030204" pitchFamily="18" charset="0"/>
                        <a:ea typeface="ＭＳ Ｐゴシック" pitchFamily="34" charset="-128"/>
                      </a:rPr>
                      <m:t>−1</m:t>
                    </m:r>
                    <m:r>
                      <a:rPr lang="en-US" i="1">
                        <a:solidFill>
                          <a:srgbClr val="C00000"/>
                        </a:solidFill>
                        <a:latin typeface="Cambria Math" panose="02040503050406030204" pitchFamily="18" charset="0"/>
                        <a:ea typeface="ＭＳ Ｐゴシック" pitchFamily="34" charset="-128"/>
                      </a:rPr>
                      <m:t>+</m:t>
                    </m:r>
                    <m:sSub>
                      <m:sSubPr>
                        <m:ctrlPr>
                          <a:rPr lang="en-US" i="1" smtClean="0">
                            <a:solidFill>
                              <a:srgbClr val="C00000"/>
                            </a:solidFill>
                            <a:latin typeface="Cambria Math" panose="02040503050406030204" pitchFamily="18" charset="0"/>
                            <a:ea typeface="ＭＳ Ｐゴシック" pitchFamily="34" charset="-128"/>
                          </a:rPr>
                        </m:ctrlPr>
                      </m:sSubPr>
                      <m:e>
                        <m:r>
                          <a:rPr lang="en-US" i="1">
                            <a:solidFill>
                              <a:srgbClr val="C00000"/>
                            </a:solidFill>
                            <a:latin typeface="Cambria Math" panose="02040503050406030204" pitchFamily="18" charset="0"/>
                            <a:ea typeface="ＭＳ Ｐゴシック" pitchFamily="34" charset="-128"/>
                          </a:rPr>
                          <m:t>𝑣</m:t>
                        </m:r>
                      </m:e>
                      <m:sub>
                        <m:r>
                          <a:rPr lang="en-US" b="0" i="1" smtClean="0">
                            <a:solidFill>
                              <a:srgbClr val="C00000"/>
                            </a:solidFill>
                            <a:latin typeface="Cambria Math" panose="02040503050406030204" pitchFamily="18" charset="0"/>
                            <a:ea typeface="ＭＳ Ｐゴシック" pitchFamily="34" charset="-128"/>
                          </a:rPr>
                          <m:t>2</m:t>
                        </m:r>
                      </m:sub>
                    </m:sSub>
                    <m:d>
                      <m:dPr>
                        <m:ctrlPr>
                          <a:rPr lang="en-US" i="1">
                            <a:solidFill>
                              <a:srgbClr val="C00000"/>
                            </a:solidFill>
                            <a:latin typeface="Cambria Math" panose="02040503050406030204" pitchFamily="18" charset="0"/>
                            <a:ea typeface="ＭＳ Ｐゴシック" pitchFamily="34" charset="-128"/>
                          </a:rPr>
                        </m:ctrlPr>
                      </m:dPr>
                      <m:e>
                        <m:r>
                          <a:rPr lang="en-US" b="0" i="1" smtClean="0">
                            <a:solidFill>
                              <a:srgbClr val="C00000"/>
                            </a:solidFill>
                            <a:latin typeface="Cambria Math" panose="02040503050406030204" pitchFamily="18" charset="0"/>
                            <a:ea typeface="ＭＳ Ｐゴシック" pitchFamily="34" charset="-128"/>
                          </a:rPr>
                          <m:t>𝐶</m:t>
                        </m:r>
                      </m:e>
                    </m:d>
                    <m:r>
                      <a:rPr lang="en-US" i="1">
                        <a:solidFill>
                          <a:srgbClr val="C00000"/>
                        </a:solidFill>
                        <a:latin typeface="Cambria Math" panose="02040503050406030204" pitchFamily="18" charset="0"/>
                        <a:ea typeface="ＭＳ Ｐゴシック" pitchFamily="34" charset="-128"/>
                      </a:rPr>
                      <m:t>=−1+</m:t>
                    </m:r>
                    <m:r>
                      <a:rPr lang="en-US" b="0" i="1" smtClean="0">
                        <a:solidFill>
                          <a:srgbClr val="C00000"/>
                        </a:solidFill>
                        <a:latin typeface="Cambria Math" panose="02040503050406030204" pitchFamily="18" charset="0"/>
                        <a:ea typeface="ＭＳ Ｐゴシック" pitchFamily="34" charset="-128"/>
                      </a:rPr>
                      <m:t>9</m:t>
                    </m:r>
                    <m:r>
                      <a:rPr lang="en-US" i="1">
                        <a:solidFill>
                          <a:srgbClr val="C00000"/>
                        </a:solidFill>
                        <a:latin typeface="Cambria Math" panose="02040503050406030204" pitchFamily="18" charset="0"/>
                        <a:ea typeface="ＭＳ Ｐゴシック" pitchFamily="34" charset="-128"/>
                      </a:rPr>
                      <m:t>=</m:t>
                    </m:r>
                    <m:r>
                      <a:rPr lang="en-US" b="0" i="1" smtClean="0">
                        <a:solidFill>
                          <a:srgbClr val="C00000"/>
                        </a:solidFill>
                        <a:latin typeface="Cambria Math" panose="02040503050406030204" pitchFamily="18" charset="0"/>
                        <a:ea typeface="ＭＳ Ｐゴシック" pitchFamily="34" charset="-128"/>
                      </a:rPr>
                      <m:t>8</m:t>
                    </m:r>
                  </m:oMath>
                </a14:m>
                <a:r>
                  <a:rPr lang="en-US" i="1" dirty="0">
                    <a:solidFill>
                      <a:srgbClr val="C00000"/>
                    </a:solidFill>
                    <a:latin typeface="Cambria Math" panose="02040503050406030204" pitchFamily="18" charset="0"/>
                    <a:ea typeface="ＭＳ Ｐゴシック" pitchFamily="34" charset="-128"/>
                  </a:rPr>
                  <a:t>  </a:t>
                </a:r>
                <a:r>
                  <a:rPr lang="en-US" dirty="0">
                    <a:solidFill>
                      <a:schemeClr val="tx1"/>
                    </a:solidFill>
                    <a:ea typeface="ＭＳ Ｐゴシック" pitchFamily="34" charset="-128"/>
                  </a:rPr>
                  <a:t>(</a:t>
                </a:r>
                <a14:m>
                  <m:oMath xmlns:m="http://schemas.openxmlformats.org/officeDocument/2006/math">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b="0" i="1" smtClean="0">
                            <a:latin typeface="Cambria Math" panose="02040503050406030204" pitchFamily="18" charset="0"/>
                            <a:ea typeface="ＭＳ Ｐゴシック" pitchFamily="34" charset="-128"/>
                          </a:rPr>
                          <m:t>2</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𝐶</m:t>
                        </m:r>
                      </m:e>
                    </m:d>
                  </m:oMath>
                </a14:m>
                <a:r>
                  <a:rPr lang="en-US" dirty="0">
                    <a:solidFill>
                      <a:schemeClr val="tx1"/>
                    </a:solidFill>
                    <a:ea typeface="ＭＳ Ｐゴシック" pitchFamily="34" charset="-128"/>
                  </a:rPr>
                  <a:t> is used, which happens to be equal to </a:t>
                </a:r>
                <a14:m>
                  <m:oMath xmlns:m="http://schemas.openxmlformats.org/officeDocument/2006/math">
                    <m:sSub>
                      <m:sSubPr>
                        <m:ctrlPr>
                          <a:rPr lang="en-US" b="0" i="1" smtClean="0">
                            <a:solidFill>
                              <a:schemeClr val="tx1"/>
                            </a:solidFill>
                            <a:latin typeface="Cambria Math" panose="02040503050406030204" pitchFamily="18" charset="0"/>
                            <a:ea typeface="ＭＳ Ｐゴシック" pitchFamily="34" charset="-128"/>
                          </a:rPr>
                        </m:ctrlPr>
                      </m:sSubPr>
                      <m:e>
                        <m:r>
                          <a:rPr lang="en-US" b="0" i="1" smtClean="0">
                            <a:solidFill>
                              <a:schemeClr val="tx1"/>
                            </a:solidFill>
                            <a:latin typeface="Cambria Math" panose="02040503050406030204" pitchFamily="18" charset="0"/>
                            <a:ea typeface="ＭＳ Ｐゴシック" pitchFamily="34" charset="-128"/>
                          </a:rPr>
                          <m:t>𝑣</m:t>
                        </m:r>
                      </m:e>
                      <m:sub>
                        <m:r>
                          <a:rPr lang="en-US" b="0" i="1" smtClean="0">
                            <a:solidFill>
                              <a:schemeClr val="tx1"/>
                            </a:solidFill>
                            <a:latin typeface="Cambria Math" panose="02040503050406030204" pitchFamily="18" charset="0"/>
                            <a:ea typeface="ＭＳ Ｐゴシック" pitchFamily="34" charset="-128"/>
                          </a:rPr>
                          <m:t>1</m:t>
                        </m:r>
                      </m:sub>
                    </m:sSub>
                    <m:d>
                      <m:dPr>
                        <m:ctrlPr>
                          <a:rPr lang="en-US" b="0" i="1" smtClean="0">
                            <a:solidFill>
                              <a:schemeClr val="tx1"/>
                            </a:solidFill>
                            <a:latin typeface="Cambria Math" panose="02040503050406030204" pitchFamily="18" charset="0"/>
                            <a:ea typeface="ＭＳ Ｐゴシック" pitchFamily="34" charset="-128"/>
                          </a:rPr>
                        </m:ctrlPr>
                      </m:dPr>
                      <m:e>
                        <m:r>
                          <a:rPr lang="en-US" b="0" i="1" smtClean="0">
                            <a:solidFill>
                              <a:schemeClr val="tx1"/>
                            </a:solidFill>
                            <a:latin typeface="Cambria Math" panose="02040503050406030204" pitchFamily="18" charset="0"/>
                            <a:ea typeface="ＭＳ Ｐゴシック" pitchFamily="34" charset="-128"/>
                          </a:rPr>
                          <m:t>𝐶</m:t>
                        </m:r>
                      </m:e>
                    </m:d>
                  </m:oMath>
                </a14:m>
                <a:r>
                  <a:rPr lang="en-US" dirty="0">
                    <a:solidFill>
                      <a:schemeClr val="tx1"/>
                    </a:solidFill>
                    <a:ea typeface="ＭＳ Ｐゴシック" pitchFamily="34" charset="-128"/>
                  </a:rPr>
                  <a:t>)</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r>
                          <a:rPr lang="en-US" b="0" i="1" smtClean="0">
                            <a:latin typeface="Cambria Math" panose="02040503050406030204" pitchFamily="18" charset="0"/>
                          </a:rPr>
                          <m:t>𝐸</m:t>
                        </m:r>
                      </m:e>
                    </m:d>
                    <m:r>
                      <a:rPr lang="en-US" i="1">
                        <a:latin typeface="Cambria Math" panose="02040503050406030204" pitchFamily="18" charset="0"/>
                      </a:rPr>
                      <m:t>=</m:t>
                    </m:r>
                    <m:limLow>
                      <m:limLowPr>
                        <m:ctrlPr>
                          <a:rPr lang="en-US" i="1">
                            <a:latin typeface="Cambria Math" panose="02040503050406030204" pitchFamily="18" charset="0"/>
                            <a:ea typeface="ＭＳ Ｐゴシック" pitchFamily="34" charset="-128"/>
                          </a:rPr>
                        </m:ctrlPr>
                      </m:limLowPr>
                      <m:e>
                        <m:r>
                          <m:rPr>
                            <m:sty m:val="p"/>
                          </m:rPr>
                          <a:rPr lang="en-US">
                            <a:latin typeface="Cambria Math" panose="02040503050406030204" pitchFamily="18" charset="0"/>
                            <a:ea typeface="ＭＳ Ｐゴシック" pitchFamily="34" charset="-128"/>
                          </a:rPr>
                          <m:t>max</m:t>
                        </m:r>
                      </m:e>
                      <m:lim>
                        <m:r>
                          <a:rPr lang="en-US" i="1">
                            <a:latin typeface="Cambria Math" panose="02040503050406030204" pitchFamily="18" charset="0"/>
                            <a:ea typeface="ＭＳ Ｐゴシック" pitchFamily="34" charset="-128"/>
                          </a:rPr>
                          <m:t>𝑎</m:t>
                        </m:r>
                      </m:lim>
                    </m:limLow>
                    <m:r>
                      <a:rPr lang="en-US" i="1">
                        <a:latin typeface="Cambria Math" panose="02040503050406030204" pitchFamily="18" charset="0"/>
                        <a:ea typeface="ＭＳ Ｐゴシック" pitchFamily="34" charset="-128"/>
                      </a:rPr>
                      <m:t> </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r>
                          <a:rPr lang="en-US" b="0" i="1" smtClean="0">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𝑎</m:t>
                        </m:r>
                      </m:e>
                    </m:d>
                    <m:r>
                      <a:rPr lang="en-US" i="1">
                        <a:latin typeface="Cambria Math" panose="02040503050406030204" pitchFamily="18" charset="0"/>
                      </a:rPr>
                      <m:t>=</m:t>
                    </m:r>
                    <m:func>
                      <m:funcPr>
                        <m:ctrlPr>
                          <a:rPr lang="en-US" i="1">
                            <a:latin typeface="Cambria Math" panose="02040503050406030204" pitchFamily="18" charset="0"/>
                            <a:ea typeface="ＭＳ Ｐゴシック" pitchFamily="34" charset="-128"/>
                          </a:rPr>
                        </m:ctrlPr>
                      </m:funcPr>
                      <m:fName>
                        <m:r>
                          <m:rPr>
                            <m:sty m:val="p"/>
                          </m:rPr>
                          <a:rPr lang="en-US">
                            <a:latin typeface="Cambria Math" panose="02040503050406030204" pitchFamily="18" charset="0"/>
                            <a:ea typeface="ＭＳ Ｐゴシック" pitchFamily="34" charset="-128"/>
                          </a:rPr>
                          <m:t>max</m:t>
                        </m:r>
                      </m:fName>
                      <m:e>
                        <m:r>
                          <a:rPr lang="en-US" i="1">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7</m:t>
                        </m:r>
                        <m:r>
                          <a:rPr lang="en-US" i="1">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 7, </m:t>
                        </m:r>
                        <m:r>
                          <a:rPr lang="en-US" i="1">
                            <a:latin typeface="Cambria Math" panose="02040503050406030204" pitchFamily="18" charset="0"/>
                            <a:ea typeface="ＭＳ Ｐゴシック" pitchFamily="34" charset="-128"/>
                          </a:rPr>
                          <m:t>8</m:t>
                        </m:r>
                        <m:r>
                          <a:rPr lang="en-US" b="0" i="1" smtClean="0">
                            <a:latin typeface="Cambria Math" panose="02040503050406030204" pitchFamily="18" charset="0"/>
                            <a:ea typeface="ＭＳ Ｐゴシック" pitchFamily="34" charset="-128"/>
                          </a:rPr>
                          <m:t>, 7</m:t>
                        </m:r>
                      </m:e>
                    </m:func>
                    <m:r>
                      <a:rPr lang="en-US" i="1">
                        <a:latin typeface="Cambria Math" panose="02040503050406030204" pitchFamily="18" charset="0"/>
                        <a:ea typeface="ＭＳ Ｐゴシック" pitchFamily="34" charset="-128"/>
                      </a:rPr>
                      <m:t>)=8</m:t>
                    </m:r>
                  </m:oMath>
                </a14:m>
                <a:endParaRPr lang="en-US" i="1" dirty="0">
                  <a:latin typeface="Cambria Math" panose="02040503050406030204" pitchFamily="18" charset="0"/>
                  <a:ea typeface="ＭＳ Ｐゴシック" pitchFamily="34" charset="-128"/>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r>
                          <a:rPr lang="en-US" b="0" i="1" smtClean="0">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𝑙</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𝐸</m:t>
                        </m:r>
                        <m:r>
                          <a:rPr lang="en-US" i="1">
                            <a:latin typeface="Cambria Math" panose="02040503050406030204" pitchFamily="18" charset="0"/>
                          </a:rPr>
                          <m:t>,</m:t>
                        </m:r>
                        <m:r>
                          <a:rPr lang="en-US" b="0" i="1" smtClean="0">
                            <a:latin typeface="Cambria Math" panose="02040503050406030204" pitchFamily="18" charset="0"/>
                          </a:rPr>
                          <m:t>𝑟</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𝐸</m:t>
                        </m:r>
                        <m:r>
                          <a:rPr lang="en-US" i="1">
                            <a:latin typeface="Cambria Math" panose="02040503050406030204" pitchFamily="18" charset="0"/>
                          </a:rPr>
                          <m:t>,</m:t>
                        </m:r>
                        <m:r>
                          <a:rPr lang="en-US" b="0" i="1" smtClean="0">
                            <a:latin typeface="Cambria Math" panose="02040503050406030204" pitchFamily="18" charset="0"/>
                          </a:rPr>
                          <m:t>𝑑</m:t>
                        </m:r>
                      </m:e>
                    </m:d>
                    <m:r>
                      <a:rPr lang="en-US" i="1">
                        <a:latin typeface="Cambria Math" panose="02040503050406030204" pitchFamily="18" charset="0"/>
                      </a:rPr>
                      <m:t>=</m:t>
                    </m:r>
                    <m:r>
                      <a:rPr lang="en-US" b="0" i="1" smtClean="0">
                        <a:latin typeface="Cambria Math" panose="02040503050406030204" pitchFamily="18" charset="0"/>
                        <a:ea typeface="ＭＳ Ｐゴシック" pitchFamily="34" charset="-128"/>
                      </a:rPr>
                      <m:t>−1</m:t>
                    </m:r>
                    <m:r>
                      <a:rPr lang="en-US" i="1">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b="0" i="1" smtClean="0">
                            <a:latin typeface="Cambria Math" panose="02040503050406030204" pitchFamily="18" charset="0"/>
                            <a:ea typeface="ＭＳ Ｐゴシック" pitchFamily="34" charset="-128"/>
                          </a:rPr>
                          <m:t>1</m:t>
                        </m:r>
                      </m:sub>
                    </m:sSub>
                    <m:d>
                      <m:dPr>
                        <m:ctrlPr>
                          <a:rPr lang="en-US" i="1">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𝐸</m:t>
                        </m:r>
                      </m:e>
                    </m:d>
                    <m:r>
                      <a:rPr lang="en-US" i="1">
                        <a:latin typeface="Cambria Math" panose="02040503050406030204" pitchFamily="18" charset="0"/>
                        <a:ea typeface="ＭＳ Ｐゴシック" pitchFamily="34" charset="-128"/>
                      </a:rPr>
                      <m:t>=−1+</m:t>
                    </m:r>
                    <m:r>
                      <a:rPr lang="en-US" b="0" i="1" smtClean="0">
                        <a:latin typeface="Cambria Math" panose="02040503050406030204" pitchFamily="18" charset="0"/>
                        <a:ea typeface="ＭＳ Ｐゴシック" pitchFamily="34" charset="-128"/>
                      </a:rPr>
                      <m:t>8</m:t>
                    </m:r>
                    <m:r>
                      <a:rPr lang="en-US" i="1">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7</m:t>
                    </m:r>
                  </m:oMath>
                </a14:m>
                <a:endParaRPr lang="en-US" i="1" dirty="0">
                  <a:latin typeface="Cambria Math" panose="02040503050406030204" pitchFamily="18" charset="0"/>
                  <a:ea typeface="ＭＳ Ｐゴシック" pitchFamily="34" charset="-128"/>
                </a:endParaRPr>
              </a:p>
              <a:p>
                <a:pPr lvl="1"/>
                <a14:m>
                  <m:oMath xmlns:m="http://schemas.openxmlformats.org/officeDocument/2006/math">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𝑞</m:t>
                        </m:r>
                      </m:e>
                      <m:sub>
                        <m:r>
                          <a:rPr lang="en-US" b="0" i="1" smtClean="0">
                            <a:solidFill>
                              <a:srgbClr val="C00000"/>
                            </a:solidFill>
                            <a:latin typeface="Cambria Math" panose="02040503050406030204" pitchFamily="18" charset="0"/>
                          </a:rPr>
                          <m:t>2</m:t>
                        </m:r>
                      </m:sub>
                    </m:sSub>
                    <m:d>
                      <m:dPr>
                        <m:ctrlPr>
                          <a:rPr lang="en-US" i="1">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𝐸</m:t>
                        </m:r>
                        <m:r>
                          <a:rPr lang="en-US" i="1">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𝑢</m:t>
                        </m:r>
                      </m:e>
                    </m:d>
                    <m:r>
                      <a:rPr lang="en-US">
                        <a:solidFill>
                          <a:srgbClr val="C00000"/>
                        </a:solidFill>
                        <a:latin typeface="Cambria Math" panose="02040503050406030204" pitchFamily="18" charset="0"/>
                      </a:rPr>
                      <m:t>=</m:t>
                    </m:r>
                  </m:oMath>
                </a14:m>
                <a:r>
                  <a:rPr lang="en-US" dirty="0">
                    <a:solidFill>
                      <a:srgbClr val="C00000"/>
                    </a:solidFill>
                    <a:ea typeface="ＭＳ Ｐゴシック" pitchFamily="34" charset="-128"/>
                  </a:rPr>
                  <a:t> </a:t>
                </a:r>
                <a14:m>
                  <m:oMath xmlns:m="http://schemas.openxmlformats.org/officeDocument/2006/math">
                    <m:r>
                      <a:rPr lang="en-US" b="0" i="1" smtClean="0">
                        <a:solidFill>
                          <a:srgbClr val="C00000"/>
                        </a:solidFill>
                        <a:latin typeface="Cambria Math" panose="02040503050406030204" pitchFamily="18" charset="0"/>
                        <a:ea typeface="ＭＳ Ｐゴシック" pitchFamily="34" charset="-128"/>
                      </a:rPr>
                      <m:t>−1</m:t>
                    </m:r>
                    <m:r>
                      <a:rPr lang="en-US" i="1">
                        <a:solidFill>
                          <a:srgbClr val="C00000"/>
                        </a:solidFill>
                        <a:latin typeface="Cambria Math" panose="02040503050406030204" pitchFamily="18" charset="0"/>
                        <a:ea typeface="ＭＳ Ｐゴシック" pitchFamily="34" charset="-128"/>
                      </a:rPr>
                      <m:t>+</m:t>
                    </m:r>
                    <m:sSub>
                      <m:sSubPr>
                        <m:ctrlPr>
                          <a:rPr lang="en-US" i="1">
                            <a:solidFill>
                              <a:srgbClr val="C00000"/>
                            </a:solidFill>
                            <a:latin typeface="Cambria Math" panose="02040503050406030204" pitchFamily="18" charset="0"/>
                            <a:ea typeface="ＭＳ Ｐゴシック" pitchFamily="34" charset="-128"/>
                          </a:rPr>
                        </m:ctrlPr>
                      </m:sSubPr>
                      <m:e>
                        <m:r>
                          <a:rPr lang="en-US" i="1">
                            <a:solidFill>
                              <a:srgbClr val="C00000"/>
                            </a:solidFill>
                            <a:latin typeface="Cambria Math" panose="02040503050406030204" pitchFamily="18" charset="0"/>
                            <a:ea typeface="ＭＳ Ｐゴシック" pitchFamily="34" charset="-128"/>
                          </a:rPr>
                          <m:t>𝑣</m:t>
                        </m:r>
                      </m:e>
                      <m:sub>
                        <m:r>
                          <a:rPr lang="en-US" b="0" i="1" smtClean="0">
                            <a:solidFill>
                              <a:srgbClr val="C00000"/>
                            </a:solidFill>
                            <a:latin typeface="Cambria Math" panose="02040503050406030204" pitchFamily="18" charset="0"/>
                            <a:ea typeface="ＭＳ Ｐゴシック" pitchFamily="34" charset="-128"/>
                          </a:rPr>
                          <m:t>2</m:t>
                        </m:r>
                      </m:sub>
                    </m:sSub>
                    <m:d>
                      <m:dPr>
                        <m:ctrlPr>
                          <a:rPr lang="en-US" i="1">
                            <a:solidFill>
                              <a:srgbClr val="C00000"/>
                            </a:solidFill>
                            <a:latin typeface="Cambria Math" panose="02040503050406030204" pitchFamily="18" charset="0"/>
                            <a:ea typeface="ＭＳ Ｐゴシック" pitchFamily="34" charset="-128"/>
                          </a:rPr>
                        </m:ctrlPr>
                      </m:dPr>
                      <m:e>
                        <m:r>
                          <a:rPr lang="en-US" i="1">
                            <a:solidFill>
                              <a:srgbClr val="C00000"/>
                            </a:solidFill>
                            <a:latin typeface="Cambria Math" panose="02040503050406030204" pitchFamily="18" charset="0"/>
                            <a:ea typeface="ＭＳ Ｐゴシック" pitchFamily="34" charset="-128"/>
                          </a:rPr>
                          <m:t>𝐶</m:t>
                        </m:r>
                      </m:e>
                    </m:d>
                    <m:r>
                      <a:rPr lang="en-US" i="1">
                        <a:solidFill>
                          <a:srgbClr val="C00000"/>
                        </a:solidFill>
                        <a:latin typeface="Cambria Math" panose="02040503050406030204" pitchFamily="18" charset="0"/>
                        <a:ea typeface="ＭＳ Ｐゴシック" pitchFamily="34" charset="-128"/>
                      </a:rPr>
                      <m:t>=−1+9=8</m:t>
                    </m:r>
                  </m:oMath>
                </a14:m>
                <a:r>
                  <a:rPr lang="en-US" i="1" dirty="0">
                    <a:solidFill>
                      <a:srgbClr val="C00000"/>
                    </a:solidFill>
                    <a:latin typeface="Cambria Math" panose="02040503050406030204" pitchFamily="18" charset="0"/>
                    <a:ea typeface="ＭＳ Ｐゴシック" pitchFamily="34" charset="-128"/>
                  </a:rPr>
                  <a:t>  </a:t>
                </a:r>
                <a:r>
                  <a:rPr lang="en-US" dirty="0">
                    <a:ea typeface="ＭＳ Ｐゴシック" pitchFamily="34" charset="-128"/>
                  </a:rPr>
                  <a:t>(</a:t>
                </a:r>
                <a14:m>
                  <m:oMath xmlns:m="http://schemas.openxmlformats.org/officeDocument/2006/math">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b="0" i="1" smtClean="0">
                            <a:latin typeface="Cambria Math" panose="02040503050406030204" pitchFamily="18" charset="0"/>
                            <a:ea typeface="ＭＳ Ｐゴシック" pitchFamily="34" charset="-128"/>
                          </a:rPr>
                          <m:t>2</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𝐶</m:t>
                        </m:r>
                      </m:e>
                    </m:d>
                  </m:oMath>
                </a14:m>
                <a:r>
                  <a:rPr lang="en-US" dirty="0">
                    <a:ea typeface="ＭＳ Ｐゴシック" pitchFamily="34" charset="-128"/>
                  </a:rPr>
                  <a:t> is used)</a:t>
                </a:r>
                <a:endParaRPr lang="en-US" i="1" dirty="0">
                  <a:solidFill>
                    <a:srgbClr val="C00000"/>
                  </a:solidFill>
                  <a:latin typeface="Cambria Math" panose="02040503050406030204" pitchFamily="18" charset="0"/>
                  <a:ea typeface="ＭＳ Ｐゴシック" pitchFamily="34" charset="-128"/>
                </a:endParaRPr>
              </a:p>
              <a:p>
                <a:r>
                  <a:rPr lang="en-US" dirty="0">
                    <a:ea typeface="ＭＳ Ｐゴシック" pitchFamily="34" charset="-128"/>
                  </a:rPr>
                  <a:t>After 2</a:t>
                </a:r>
                <a:r>
                  <a:rPr lang="en-US" baseline="30000" dirty="0">
                    <a:ea typeface="ＭＳ Ｐゴシック" pitchFamily="34" charset="-128"/>
                  </a:rPr>
                  <a:t>nd</a:t>
                </a:r>
                <a:r>
                  <a:rPr lang="en-US" dirty="0">
                    <a:ea typeface="ＭＳ Ｐゴシック" pitchFamily="34" charset="-128"/>
                  </a:rPr>
                  <a:t> iteration: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𝐶</m:t>
                        </m:r>
                      </m:e>
                    </m:d>
                    <m:r>
                      <a:rPr lang="en-US" i="1">
                        <a:latin typeface="Cambria Math" panose="02040503050406030204" pitchFamily="18" charset="0"/>
                      </a:rPr>
                      <m:t>=9,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𝐵</m:t>
                        </m:r>
                      </m:e>
                    </m:d>
                    <m:r>
                      <a:rPr lang="en-US" i="1">
                        <a:latin typeface="Cambria Math" panose="02040503050406030204" pitchFamily="18" charset="0"/>
                      </a:rPr>
                      <m:t>=</m:t>
                    </m:r>
                    <m:r>
                      <a:rPr lang="en-US" altLang="zh-CN" i="1">
                        <a:latin typeface="Cambria Math" panose="02040503050406030204" pitchFamily="18" charset="0"/>
                      </a:rPr>
                      <m:t>8</m:t>
                    </m:r>
                    <m:r>
                      <a:rPr lang="en-US" i="1">
                        <a:latin typeface="Cambria Math" panose="02040503050406030204" pitchFamily="18" charset="0"/>
                      </a:rPr>
                      <m:t>,</m:t>
                    </m:r>
                  </m:oMath>
                </a14:m>
                <a:r>
                  <a:rPr lang="en-US" dirty="0">
                    <a:ea typeface="ＭＳ Ｐゴシック" pitchFamily="34" charset="-128"/>
                  </a:rPr>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sub>
                    </m:sSub>
                    <m:r>
                      <a:rPr lang="en-US" i="1">
                        <a:latin typeface="Cambria Math" panose="02040503050406030204" pitchFamily="18" charset="0"/>
                      </a:rPr>
                      <m:t>=8</m:t>
                    </m:r>
                  </m:oMath>
                </a14:m>
                <a:r>
                  <a:rPr lang="en-US" dirty="0">
                    <a:ea typeface="ＭＳ Ｐゴシック" pitchFamily="34" charset="-128"/>
                  </a:rPr>
                  <a:t>. VI has converged</a:t>
                </a:r>
                <a:r>
                  <a:rPr lang="zh-CN" altLang="en-US" dirty="0">
                    <a:ea typeface="ＭＳ Ｐゴシック" pitchFamily="34" charset="-128"/>
                  </a:rPr>
                  <a:t>，</a:t>
                </a:r>
                <a:r>
                  <a:rPr lang="en-US" dirty="0">
                    <a:ea typeface="ＭＳ Ｐゴシック" pitchFamily="34" charset="-128"/>
                  </a:rPr>
                  <a:t> so </a:t>
                </a:r>
                <a14:m>
                  <m:oMath xmlns:m="http://schemas.openxmlformats.org/officeDocument/2006/math">
                    <m:sSub>
                      <m:sSubPr>
                        <m:ctrlPr>
                          <a:rPr lang="en-US" i="1" smtClean="0">
                            <a:latin typeface="Cambria Math" panose="02040503050406030204" pitchFamily="18" charset="0"/>
                            <a:ea typeface="ＭＳ Ｐゴシック" pitchFamily="34" charset="-128"/>
                          </a:rPr>
                        </m:ctrlPr>
                      </m:sSubPr>
                      <m:e>
                        <m:r>
                          <a:rPr lang="en-US" b="0" i="1" smtClean="0">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m:t>
                        </m:r>
                      </m:e>
                    </m:d>
                    <m:r>
                      <a:rPr lang="en-US" i="1">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b="0" i="1" smtClean="0">
                            <a:latin typeface="Cambria Math" panose="02040503050406030204" pitchFamily="18" charset="0"/>
                            <a:ea typeface="ＭＳ Ｐゴシック" pitchFamily="34" charset="-128"/>
                          </a:rPr>
                          <m:t>𝑣</m:t>
                        </m:r>
                      </m:e>
                      <m:sub>
                        <m:r>
                          <a:rPr lang="en-US" b="0" i="1" smtClean="0">
                            <a:latin typeface="Cambria Math" panose="02040503050406030204" pitchFamily="18" charset="0"/>
                            <a:ea typeface="ＭＳ Ｐゴシック" pitchFamily="34" charset="-128"/>
                          </a:rPr>
                          <m:t>2</m:t>
                        </m:r>
                      </m:sub>
                    </m:sSub>
                    <m:r>
                      <a:rPr lang="en-US" i="1">
                        <a:latin typeface="Cambria Math" panose="02040503050406030204" pitchFamily="18" charset="0"/>
                        <a:ea typeface="ＭＳ Ｐゴシック" pitchFamily="34" charset="-128"/>
                      </a:rPr>
                      <m:t>(⋅)</m:t>
                    </m:r>
                  </m:oMath>
                </a14:m>
                <a:r>
                  <a:rPr lang="en-US" dirty="0">
                    <a:ea typeface="ＭＳ Ｐゴシック" pitchFamily="34" charset="-128"/>
                  </a:rPr>
                  <a:t>. </a:t>
                </a:r>
              </a:p>
              <a:p>
                <a:r>
                  <a:rPr lang="en-US" dirty="0">
                    <a:ea typeface="ＭＳ Ｐゴシック" pitchFamily="34" charset="-128"/>
                  </a:rPr>
                  <a:t>Optimal policy: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𝐶</m:t>
                        </m:r>
                      </m:e>
                    </m:d>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m:rPr>
                                <m:sty m:val="p"/>
                              </m:rPr>
                              <a:rPr lang="en-US">
                                <a:latin typeface="Cambria Math" panose="02040503050406030204" pitchFamily="18" charset="0"/>
                              </a:rPr>
                              <m:t>a</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𝑙</m:t>
                                </m:r>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𝑑</m:t>
                                </m:r>
                              </m:e>
                            </m:d>
                          </m:lim>
                        </m:limLow>
                      </m:fName>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𝑎</m:t>
                            </m:r>
                          </m:e>
                        </m:d>
                      </m:e>
                    </m:func>
                    <m:r>
                      <a:rPr lang="en-US" i="1">
                        <a:latin typeface="Cambria Math" panose="02040503050406030204" pitchFamily="18" charset="0"/>
                      </a:rPr>
                      <m:t>=</m:t>
                    </m:r>
                    <m:r>
                      <a:rPr lang="en-US" i="1">
                        <a:solidFill>
                          <a:srgbClr val="C00000"/>
                        </a:solidFill>
                        <a:latin typeface="Cambria Math" panose="02040503050406030204" pitchFamily="18" charset="0"/>
                      </a:rPr>
                      <m:t>𝑟</m:t>
                    </m:r>
                    <m:r>
                      <a:rPr lang="en-US" b="0" i="1" smtClean="0">
                        <a:solidFill>
                          <a:schemeClr val="tx1"/>
                        </a:solidFill>
                        <a:latin typeface="Cambria Math" panose="02040503050406030204" pitchFamily="18" charset="0"/>
                      </a:rPr>
                      <m:t>;</m:t>
                    </m:r>
                    <m:r>
                      <a:rPr lang="en-US" b="0" i="1" smtClean="0">
                        <a:solidFill>
                          <a:srgbClr val="C00000"/>
                        </a:solidFill>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𝜋</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b="0" i="1" smtClean="0">
                            <a:latin typeface="Cambria Math" panose="02040503050406030204" pitchFamily="18" charset="0"/>
                          </a:rPr>
                          <m:t>𝐵</m:t>
                        </m:r>
                      </m:e>
                    </m:d>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m:rPr>
                                <m:sty m:val="p"/>
                              </m:rPr>
                              <a:rPr lang="en-US">
                                <a:latin typeface="Cambria Math" panose="02040503050406030204" pitchFamily="18" charset="0"/>
                              </a:rPr>
                              <m:t>a</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𝑙</m:t>
                                </m:r>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𝑑</m:t>
                                </m:r>
                              </m:e>
                            </m:d>
                          </m:lim>
                        </m:limLow>
                      </m:fName>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b="0" i="1" smtClean="0">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𝑎</m:t>
                            </m:r>
                          </m:e>
                        </m:d>
                      </m:e>
                    </m:func>
                    <m:r>
                      <a:rPr lang="en-US" i="1">
                        <a:latin typeface="Cambria Math" panose="02040503050406030204" pitchFamily="18" charset="0"/>
                      </a:rPr>
                      <m:t>=</m:t>
                    </m:r>
                    <m:r>
                      <a:rPr lang="en-US" i="1">
                        <a:solidFill>
                          <a:srgbClr val="C00000"/>
                        </a:solidFill>
                        <a:latin typeface="Cambria Math" panose="02040503050406030204" pitchFamily="18" charset="0"/>
                      </a:rPr>
                      <m:t>𝑟</m:t>
                    </m:r>
                    <m:r>
                      <a:rPr lang="en-US" b="0" i="1" smtClean="0">
                        <a:solidFill>
                          <a:srgbClr val="C00000"/>
                        </a:solidFill>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𝜋</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b="0" i="1" smtClean="0">
                            <a:latin typeface="Cambria Math" panose="02040503050406030204" pitchFamily="18" charset="0"/>
                          </a:rPr>
                          <m:t>𝐸</m:t>
                        </m:r>
                      </m:e>
                    </m:d>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m:rPr>
                                <m:sty m:val="p"/>
                              </m:rPr>
                              <a:rPr lang="en-US">
                                <a:latin typeface="Cambria Math" panose="02040503050406030204" pitchFamily="18" charset="0"/>
                              </a:rPr>
                              <m:t>a</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𝑙</m:t>
                                </m:r>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𝑑</m:t>
                                </m:r>
                              </m:e>
                            </m:d>
                          </m:lim>
                        </m:limLow>
                      </m:fName>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b="0" i="1" smtClean="0">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𝑎</m:t>
                            </m:r>
                          </m:e>
                        </m:d>
                      </m:e>
                    </m:func>
                    <m:r>
                      <a:rPr lang="en-US" i="1">
                        <a:latin typeface="Cambria Math" panose="02040503050406030204" pitchFamily="18" charset="0"/>
                      </a:rPr>
                      <m:t>=</m:t>
                    </m:r>
                    <m:r>
                      <a:rPr lang="en-US" b="0" i="1" smtClean="0">
                        <a:solidFill>
                          <a:srgbClr val="C00000"/>
                        </a:solidFill>
                        <a:latin typeface="Cambria Math" panose="02040503050406030204" pitchFamily="18" charset="0"/>
                      </a:rPr>
                      <m:t>𝑢</m:t>
                    </m:r>
                  </m:oMath>
                </a14:m>
                <a:endParaRPr lang="en-US" i="1" dirty="0">
                  <a:latin typeface="Cambria Math" panose="02040503050406030204" pitchFamily="18" charset="0"/>
                </a:endParaRPr>
              </a:p>
            </p:txBody>
          </p:sp>
        </mc:Choice>
        <mc:Fallback xmlns="">
          <p:sp>
            <p:nvSpPr>
              <p:cNvPr id="29" name="Content Placeholder 2">
                <a:extLst>
                  <a:ext uri="{FF2B5EF4-FFF2-40B4-BE49-F238E27FC236}">
                    <a16:creationId xmlns:a16="http://schemas.microsoft.com/office/drawing/2014/main" id="{DB8E6228-5688-4480-97E1-C354C40D1C22}"/>
                  </a:ext>
                </a:extLst>
              </p:cNvPr>
              <p:cNvSpPr>
                <a:spLocks noGrp="1" noRot="1" noChangeAspect="1" noMove="1" noResize="1" noEditPoints="1" noAdjustHandles="1" noChangeArrowheads="1" noChangeShapeType="1" noTextEdit="1"/>
              </p:cNvSpPr>
              <p:nvPr>
                <p:ph idx="1"/>
              </p:nvPr>
            </p:nvSpPr>
            <p:spPr>
              <a:xfrm>
                <a:off x="0" y="2584900"/>
                <a:ext cx="6701375" cy="4349300"/>
              </a:xfrm>
              <a:blipFill>
                <a:blip r:embed="rId3"/>
                <a:stretch>
                  <a:fillRect l="-91" t="-980"/>
                </a:stretch>
              </a:blipFill>
            </p:spPr>
            <p:txBody>
              <a:bodyPr/>
              <a:lstStyle/>
              <a:p>
                <a:r>
                  <a:rPr lang="en-SE">
                    <a:noFill/>
                  </a:rPr>
                  <a:t> </a:t>
                </a:r>
              </a:p>
            </p:txBody>
          </p:sp>
        </mc:Fallback>
      </mc:AlternateContent>
      <p:pic>
        <p:nvPicPr>
          <p:cNvPr id="9" name="Picture 8">
            <a:extLst>
              <a:ext uri="{FF2B5EF4-FFF2-40B4-BE49-F238E27FC236}">
                <a16:creationId xmlns:a16="http://schemas.microsoft.com/office/drawing/2014/main" id="{3943B4A3-6F07-41D2-9E4E-77F00BBB44C2}"/>
              </a:ext>
            </a:extLst>
          </p:cNvPr>
          <p:cNvPicPr>
            <a:picLocks noChangeAspect="1"/>
          </p:cNvPicPr>
          <p:nvPr/>
        </p:nvPicPr>
        <p:blipFill>
          <a:blip r:embed="rId4"/>
          <a:stretch>
            <a:fillRect/>
          </a:stretch>
        </p:blipFill>
        <p:spPr>
          <a:xfrm>
            <a:off x="6783680" y="2619480"/>
            <a:ext cx="2301852" cy="1974412"/>
          </a:xfrm>
          <a:prstGeom prst="rect">
            <a:avLst/>
          </a:prstGeom>
        </p:spPr>
      </p:pic>
      <p:sp>
        <p:nvSpPr>
          <p:cNvPr id="10" name="TextBox 9">
            <a:extLst>
              <a:ext uri="{FF2B5EF4-FFF2-40B4-BE49-F238E27FC236}">
                <a16:creationId xmlns:a16="http://schemas.microsoft.com/office/drawing/2014/main" id="{C0D25846-EAC3-4882-822F-F541FCD6B87C}"/>
              </a:ext>
            </a:extLst>
          </p:cNvPr>
          <p:cNvSpPr txBox="1"/>
          <p:nvPr/>
        </p:nvSpPr>
        <p:spPr>
          <a:xfrm>
            <a:off x="7926680" y="2925205"/>
            <a:ext cx="617477" cy="307777"/>
          </a:xfrm>
          <a:prstGeom prst="rect">
            <a:avLst/>
          </a:prstGeom>
          <a:noFill/>
        </p:spPr>
        <p:txBody>
          <a:bodyPr wrap="none" rtlCol="0">
            <a:spAutoFit/>
          </a:bodyPr>
          <a:lstStyle/>
          <a:p>
            <a:r>
              <a:rPr lang="en-US" sz="1400" dirty="0"/>
              <a:t>BF=4</a:t>
            </a:r>
            <a:endParaRPr lang="en-SE" sz="1400" dirty="0"/>
          </a:p>
        </p:txBody>
      </p:sp>
      <p:sp>
        <p:nvSpPr>
          <p:cNvPr id="11" name="TextBox 10">
            <a:extLst>
              <a:ext uri="{FF2B5EF4-FFF2-40B4-BE49-F238E27FC236}">
                <a16:creationId xmlns:a16="http://schemas.microsoft.com/office/drawing/2014/main" id="{1CEC6CE8-74C4-42BD-BE6E-240E550E6D0F}"/>
              </a:ext>
            </a:extLst>
          </p:cNvPr>
          <p:cNvSpPr txBox="1"/>
          <p:nvPr/>
        </p:nvSpPr>
        <p:spPr>
          <a:xfrm>
            <a:off x="8165673" y="3411711"/>
            <a:ext cx="617477" cy="307777"/>
          </a:xfrm>
          <a:prstGeom prst="rect">
            <a:avLst/>
          </a:prstGeom>
          <a:noFill/>
        </p:spPr>
        <p:txBody>
          <a:bodyPr wrap="none" rtlCol="0">
            <a:spAutoFit/>
          </a:bodyPr>
          <a:lstStyle/>
          <a:p>
            <a:r>
              <a:rPr lang="en-US" sz="1400" dirty="0"/>
              <a:t>BF=1</a:t>
            </a:r>
            <a:endParaRPr lang="en-SE" sz="1400" dirty="0"/>
          </a:p>
        </p:txBody>
      </p:sp>
      <p:sp>
        <p:nvSpPr>
          <p:cNvPr id="15" name="Slide Number Placeholder 3">
            <a:extLst>
              <a:ext uri="{FF2B5EF4-FFF2-40B4-BE49-F238E27FC236}">
                <a16:creationId xmlns:a16="http://schemas.microsoft.com/office/drawing/2014/main" id="{2ACE20FD-F7BA-4AA9-8F50-D6D32BB832E5}"/>
              </a:ext>
            </a:extLst>
          </p:cNvPr>
          <p:cNvSpPr>
            <a:spLocks noGrp="1"/>
          </p:cNvSpPr>
          <p:nvPr>
            <p:ph type="sldNum" sz="quarter" idx="12"/>
          </p:nvPr>
        </p:nvSpPr>
        <p:spPr>
          <a:xfrm>
            <a:off x="6934200" y="6530035"/>
            <a:ext cx="2133600" cy="244475"/>
          </a:xfrm>
        </p:spPr>
        <p:txBody>
          <a:bodyPr/>
          <a:lstStyle/>
          <a:p>
            <a:pPr>
              <a:defRPr/>
            </a:pPr>
            <a:fld id="{F57F456A-00AF-44E6-8D70-638C0D0130FF}" type="slidenum">
              <a:rPr lang="en-US" altLang="zh-CN" smtClean="0"/>
              <a:pPr>
                <a:defRPr/>
              </a:pPr>
              <a:t>55</a:t>
            </a:fld>
            <a:endParaRPr lang="en-US" altLang="zh-CN" dirty="0"/>
          </a:p>
        </p:txBody>
      </p:sp>
      <p:graphicFrame>
        <p:nvGraphicFramePr>
          <p:cNvPr id="27" name="Table 26">
            <a:extLst>
              <a:ext uri="{FF2B5EF4-FFF2-40B4-BE49-F238E27FC236}">
                <a16:creationId xmlns:a16="http://schemas.microsoft.com/office/drawing/2014/main" id="{0CB2FC8C-8488-4A8E-BD24-DB209FA61889}"/>
              </a:ext>
            </a:extLst>
          </p:cNvPr>
          <p:cNvGraphicFramePr>
            <a:graphicFrameLocks noGrp="1"/>
          </p:cNvGraphicFramePr>
          <p:nvPr>
            <p:extLst>
              <p:ext uri="{D42A27DB-BD31-4B8C-83A1-F6EECF244321}">
                <p14:modId xmlns:p14="http://schemas.microsoft.com/office/powerpoint/2010/main" val="4201462018"/>
              </p:ext>
            </p:extLst>
          </p:nvPr>
        </p:nvGraphicFramePr>
        <p:xfrm>
          <a:off x="3450737" y="609600"/>
          <a:ext cx="2000250" cy="1907484"/>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635828">
                <a:tc>
                  <a:txBody>
                    <a:bodyPr/>
                    <a:lstStyle/>
                    <a:p>
                      <a:pPr algn="ct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bg2"/>
                          </a:solidFill>
                          <a:effectLst/>
                          <a:uLnTx/>
                          <a:uFillTx/>
                          <a:latin typeface="Calibri" pitchFamily="34" charset="0"/>
                          <a:ea typeface="+mn-ea"/>
                          <a:cs typeface="+mn-cs"/>
                        </a:rPr>
                        <a:t>A</a:t>
                      </a:r>
                      <a:endParaRPr lang="en-US" sz="21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63582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B</a:t>
                      </a: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C</a:t>
                      </a: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808080"/>
                          </a:solidFill>
                          <a:effectLst/>
                          <a:uLnTx/>
                          <a:uFillTx/>
                          <a:latin typeface="Calibri" pitchFamily="34" charset="0"/>
                          <a:ea typeface="+mn-ea"/>
                          <a:cs typeface="+mn-cs"/>
                        </a:rPr>
                        <a:t>D</a:t>
                      </a:r>
                      <a:endParaRPr kumimoji="0" lang="en-US" sz="2100" b="0" i="0" u="none" strike="noStrike" kern="1200" cap="none" spc="0" normalizeH="0" baseline="0" noProof="0" dirty="0">
                        <a:ln>
                          <a:noFill/>
                        </a:ln>
                        <a:solidFill>
                          <a:schemeClr val="tx1"/>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5828">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8080"/>
                          </a:solidFill>
                          <a:effectLst/>
                          <a:uLnTx/>
                          <a:uFillTx/>
                          <a:latin typeface="Calibri" pitchFamily="34" charset="0"/>
                          <a:ea typeface="+mn-ea"/>
                          <a:cs typeface="+mn-cs"/>
                        </a:rPr>
                        <a:t>E</a:t>
                      </a:r>
                      <a:endParaRPr kumimoji="0" lang="en-US" sz="2400" b="0" i="0" u="none" strike="noStrike" kern="1200" cap="none" spc="0" normalizeH="0" baseline="0" noProof="0" dirty="0">
                        <a:ln>
                          <a:noFill/>
                        </a:ln>
                        <a:solidFill>
                          <a:srgbClr val="808080"/>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28" name="Rectangle 27">
            <a:extLst>
              <a:ext uri="{FF2B5EF4-FFF2-40B4-BE49-F238E27FC236}">
                <a16:creationId xmlns:a16="http://schemas.microsoft.com/office/drawing/2014/main" id="{61D35018-56E9-4EEE-BF41-2DE5B6757D7E}"/>
              </a:ext>
            </a:extLst>
          </p:cNvPr>
          <p:cNvSpPr/>
          <p:nvPr/>
        </p:nvSpPr>
        <p:spPr>
          <a:xfrm>
            <a:off x="4892675" y="133276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30" name="Rectangle 29">
            <a:extLst>
              <a:ext uri="{FF2B5EF4-FFF2-40B4-BE49-F238E27FC236}">
                <a16:creationId xmlns:a16="http://schemas.microsoft.com/office/drawing/2014/main" id="{2665780B-A95C-4235-8094-2E7A2106EB12}"/>
              </a:ext>
            </a:extLst>
          </p:cNvPr>
          <p:cNvSpPr/>
          <p:nvPr/>
        </p:nvSpPr>
        <p:spPr>
          <a:xfrm>
            <a:off x="4220063" y="70411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06049939-25F3-4379-8A52-796D50543283}"/>
                  </a:ext>
                </a:extLst>
              </p:cNvPr>
              <p:cNvSpPr txBox="1"/>
              <p:nvPr/>
            </p:nvSpPr>
            <p:spPr>
              <a:xfrm>
                <a:off x="4876800" y="1539118"/>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31" name="TextBox 30">
                <a:extLst>
                  <a:ext uri="{FF2B5EF4-FFF2-40B4-BE49-F238E27FC236}">
                    <a16:creationId xmlns:a16="http://schemas.microsoft.com/office/drawing/2014/main" id="{06049939-25F3-4379-8A52-796D50543283}"/>
                  </a:ext>
                </a:extLst>
              </p:cNvPr>
              <p:cNvSpPr txBox="1">
                <a:spLocks noRot="1" noChangeAspect="1" noMove="1" noResize="1" noEditPoints="1" noAdjustHandles="1" noChangeArrowheads="1" noChangeShapeType="1" noTextEdit="1"/>
              </p:cNvSpPr>
              <p:nvPr/>
            </p:nvSpPr>
            <p:spPr>
              <a:xfrm>
                <a:off x="4876800" y="1539118"/>
                <a:ext cx="685800" cy="307777"/>
              </a:xfrm>
              <a:prstGeom prst="rect">
                <a:avLst/>
              </a:prstGeom>
              <a:blipFill>
                <a:blip r:embed="rId5"/>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E3E86605-93FC-486F-B151-3756F9EA42EB}"/>
                  </a:ext>
                </a:extLst>
              </p:cNvPr>
              <p:cNvSpPr txBox="1"/>
              <p:nvPr/>
            </p:nvSpPr>
            <p:spPr>
              <a:xfrm>
                <a:off x="4191000" y="926832"/>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32" name="TextBox 31">
                <a:extLst>
                  <a:ext uri="{FF2B5EF4-FFF2-40B4-BE49-F238E27FC236}">
                    <a16:creationId xmlns:a16="http://schemas.microsoft.com/office/drawing/2014/main" id="{E3E86605-93FC-486F-B151-3756F9EA42EB}"/>
                  </a:ext>
                </a:extLst>
              </p:cNvPr>
              <p:cNvSpPr txBox="1">
                <a:spLocks noRot="1" noChangeAspect="1" noMove="1" noResize="1" noEditPoints="1" noAdjustHandles="1" noChangeArrowheads="1" noChangeShapeType="1" noTextEdit="1"/>
              </p:cNvSpPr>
              <p:nvPr/>
            </p:nvSpPr>
            <p:spPr>
              <a:xfrm>
                <a:off x="4191000" y="926832"/>
                <a:ext cx="685800" cy="307777"/>
              </a:xfrm>
              <a:prstGeom prst="rect">
                <a:avLst/>
              </a:prstGeom>
              <a:blipFill>
                <a:blip r:embed="rId6"/>
                <a:stretch>
                  <a:fillRect/>
                </a:stretch>
              </a:blipFill>
            </p:spPr>
            <p:txBody>
              <a:bodyPr/>
              <a:lstStyle/>
              <a:p>
                <a:r>
                  <a:rPr lang="en-SE">
                    <a:noFill/>
                  </a:rPr>
                  <a:t> </a:t>
                </a:r>
              </a:p>
            </p:txBody>
          </p:sp>
        </mc:Fallback>
      </mc:AlternateContent>
      <p:sp>
        <p:nvSpPr>
          <p:cNvPr id="33" name="TextBox 32">
            <a:extLst>
              <a:ext uri="{FF2B5EF4-FFF2-40B4-BE49-F238E27FC236}">
                <a16:creationId xmlns:a16="http://schemas.microsoft.com/office/drawing/2014/main" id="{A53EB5C7-D028-4CEE-923A-FFB3A9324E7C}"/>
              </a:ext>
            </a:extLst>
          </p:cNvPr>
          <p:cNvSpPr txBox="1"/>
          <p:nvPr/>
        </p:nvSpPr>
        <p:spPr>
          <a:xfrm>
            <a:off x="3609846" y="1607126"/>
            <a:ext cx="298480" cy="338554"/>
          </a:xfrm>
          <a:prstGeom prst="rect">
            <a:avLst/>
          </a:prstGeom>
          <a:noFill/>
        </p:spPr>
        <p:txBody>
          <a:bodyPr wrap="none" rtlCol="0">
            <a:spAutoFit/>
          </a:bodyPr>
          <a:lstStyle/>
          <a:p>
            <a:r>
              <a:rPr lang="en-US" sz="1600" dirty="0"/>
              <a:t>8</a:t>
            </a:r>
            <a:endParaRPr lang="en-SE" sz="1600" dirty="0"/>
          </a:p>
        </p:txBody>
      </p:sp>
      <p:sp>
        <p:nvSpPr>
          <p:cNvPr id="34" name="TextBox 33">
            <a:extLst>
              <a:ext uri="{FF2B5EF4-FFF2-40B4-BE49-F238E27FC236}">
                <a16:creationId xmlns:a16="http://schemas.microsoft.com/office/drawing/2014/main" id="{E6DDF873-053C-4DE6-8FED-E5CFAE3ACCF4}"/>
              </a:ext>
            </a:extLst>
          </p:cNvPr>
          <p:cNvSpPr txBox="1"/>
          <p:nvPr/>
        </p:nvSpPr>
        <p:spPr>
          <a:xfrm>
            <a:off x="4295646" y="2244088"/>
            <a:ext cx="298480" cy="338554"/>
          </a:xfrm>
          <a:prstGeom prst="rect">
            <a:avLst/>
          </a:prstGeom>
          <a:noFill/>
        </p:spPr>
        <p:txBody>
          <a:bodyPr wrap="none" rtlCol="0">
            <a:spAutoFit/>
          </a:bodyPr>
          <a:lstStyle/>
          <a:p>
            <a:r>
              <a:rPr lang="en-US" sz="1600" dirty="0"/>
              <a:t>8</a:t>
            </a:r>
            <a:endParaRPr lang="en-SE" sz="1600" dirty="0"/>
          </a:p>
        </p:txBody>
      </p:sp>
      <p:sp>
        <p:nvSpPr>
          <p:cNvPr id="35" name="TextBox 34">
            <a:extLst>
              <a:ext uri="{FF2B5EF4-FFF2-40B4-BE49-F238E27FC236}">
                <a16:creationId xmlns:a16="http://schemas.microsoft.com/office/drawing/2014/main" id="{C5216E5D-15DA-4C50-B129-E659974841F2}"/>
              </a:ext>
            </a:extLst>
          </p:cNvPr>
          <p:cNvSpPr txBox="1"/>
          <p:nvPr/>
        </p:nvSpPr>
        <p:spPr>
          <a:xfrm>
            <a:off x="4289326" y="1600200"/>
            <a:ext cx="413013" cy="338554"/>
          </a:xfrm>
          <a:prstGeom prst="rect">
            <a:avLst/>
          </a:prstGeom>
          <a:noFill/>
        </p:spPr>
        <p:txBody>
          <a:bodyPr wrap="square" rtlCol="0">
            <a:spAutoFit/>
          </a:bodyPr>
          <a:lstStyle/>
          <a:p>
            <a:r>
              <a:rPr lang="en-US" sz="1600" dirty="0"/>
              <a:t>9</a:t>
            </a:r>
            <a:endParaRPr lang="en-SE" sz="1600" dirty="0"/>
          </a:p>
        </p:txBody>
      </p:sp>
      <p:graphicFrame>
        <p:nvGraphicFramePr>
          <p:cNvPr id="36" name="Table 35">
            <a:extLst>
              <a:ext uri="{FF2B5EF4-FFF2-40B4-BE49-F238E27FC236}">
                <a16:creationId xmlns:a16="http://schemas.microsoft.com/office/drawing/2014/main" id="{D9EA6D21-0FB4-4372-9438-258E24DE785C}"/>
              </a:ext>
            </a:extLst>
          </p:cNvPr>
          <p:cNvGraphicFramePr>
            <a:graphicFrameLocks noGrp="1"/>
          </p:cNvGraphicFramePr>
          <p:nvPr>
            <p:extLst>
              <p:ext uri="{D42A27DB-BD31-4B8C-83A1-F6EECF244321}">
                <p14:modId xmlns:p14="http://schemas.microsoft.com/office/powerpoint/2010/main" val="84414640"/>
              </p:ext>
            </p:extLst>
          </p:nvPr>
        </p:nvGraphicFramePr>
        <p:xfrm>
          <a:off x="250337" y="608762"/>
          <a:ext cx="2000250" cy="1907484"/>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635828">
                <a:tc>
                  <a:txBody>
                    <a:bodyPr/>
                    <a:lstStyle/>
                    <a:p>
                      <a:pPr algn="ct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bg2"/>
                          </a:solidFill>
                          <a:effectLst/>
                          <a:uLnTx/>
                          <a:uFillTx/>
                          <a:latin typeface="Calibri" pitchFamily="34" charset="0"/>
                          <a:ea typeface="+mn-ea"/>
                          <a:cs typeface="+mn-cs"/>
                        </a:rPr>
                        <a:t>A</a:t>
                      </a:r>
                      <a:endParaRPr lang="en-US" sz="21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63582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B</a:t>
                      </a: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C</a:t>
                      </a: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808080"/>
                          </a:solidFill>
                          <a:effectLst/>
                          <a:uLnTx/>
                          <a:uFillTx/>
                          <a:latin typeface="Calibri" pitchFamily="34" charset="0"/>
                          <a:ea typeface="+mn-ea"/>
                          <a:cs typeface="+mn-cs"/>
                        </a:rPr>
                        <a:t>D</a:t>
                      </a:r>
                      <a:endParaRPr kumimoji="0" lang="en-US" sz="2100" b="0" i="0" u="none" strike="noStrike" kern="1200" cap="none" spc="0" normalizeH="0" baseline="0" noProof="0" dirty="0">
                        <a:ln>
                          <a:noFill/>
                        </a:ln>
                        <a:solidFill>
                          <a:schemeClr val="tx1"/>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5828">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8080"/>
                          </a:solidFill>
                          <a:effectLst/>
                          <a:uLnTx/>
                          <a:uFillTx/>
                          <a:latin typeface="Calibri" pitchFamily="34" charset="0"/>
                          <a:ea typeface="+mn-ea"/>
                          <a:cs typeface="+mn-cs"/>
                        </a:rPr>
                        <a:t>E</a:t>
                      </a:r>
                      <a:endParaRPr kumimoji="0" lang="en-US" sz="2400" b="0" i="0" u="none" strike="noStrike" kern="1200" cap="none" spc="0" normalizeH="0" baseline="0" noProof="0" dirty="0">
                        <a:ln>
                          <a:noFill/>
                        </a:ln>
                        <a:solidFill>
                          <a:srgbClr val="808080"/>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37" name="Rectangle 36">
            <a:extLst>
              <a:ext uri="{FF2B5EF4-FFF2-40B4-BE49-F238E27FC236}">
                <a16:creationId xmlns:a16="http://schemas.microsoft.com/office/drawing/2014/main" id="{642EA582-A48B-44BC-A1D2-C7B2CD3165AA}"/>
              </a:ext>
            </a:extLst>
          </p:cNvPr>
          <p:cNvSpPr/>
          <p:nvPr/>
        </p:nvSpPr>
        <p:spPr>
          <a:xfrm>
            <a:off x="1692275" y="1331930"/>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38" name="Rectangle 37">
            <a:extLst>
              <a:ext uri="{FF2B5EF4-FFF2-40B4-BE49-F238E27FC236}">
                <a16:creationId xmlns:a16="http://schemas.microsoft.com/office/drawing/2014/main" id="{28DBBC7B-2319-4999-9DEB-46FBFA632B1C}"/>
              </a:ext>
            </a:extLst>
          </p:cNvPr>
          <p:cNvSpPr/>
          <p:nvPr/>
        </p:nvSpPr>
        <p:spPr>
          <a:xfrm>
            <a:off x="1019663" y="703280"/>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F4B1BB6F-497A-4DEF-810A-F91C9D9989F2}"/>
                  </a:ext>
                </a:extLst>
              </p:cNvPr>
              <p:cNvSpPr txBox="1"/>
              <p:nvPr/>
            </p:nvSpPr>
            <p:spPr>
              <a:xfrm>
                <a:off x="1676400" y="1538280"/>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39" name="TextBox 38">
                <a:extLst>
                  <a:ext uri="{FF2B5EF4-FFF2-40B4-BE49-F238E27FC236}">
                    <a16:creationId xmlns:a16="http://schemas.microsoft.com/office/drawing/2014/main" id="{F4B1BB6F-497A-4DEF-810A-F91C9D9989F2}"/>
                  </a:ext>
                </a:extLst>
              </p:cNvPr>
              <p:cNvSpPr txBox="1">
                <a:spLocks noRot="1" noChangeAspect="1" noMove="1" noResize="1" noEditPoints="1" noAdjustHandles="1" noChangeArrowheads="1" noChangeShapeType="1" noTextEdit="1"/>
              </p:cNvSpPr>
              <p:nvPr/>
            </p:nvSpPr>
            <p:spPr>
              <a:xfrm>
                <a:off x="1676400" y="1538280"/>
                <a:ext cx="685800" cy="307777"/>
              </a:xfrm>
              <a:prstGeom prst="rect">
                <a:avLst/>
              </a:prstGeom>
              <a:blipFill>
                <a:blip r:embed="rId5"/>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1783A59B-B183-47B7-92DE-459D561F990A}"/>
                  </a:ext>
                </a:extLst>
              </p:cNvPr>
              <p:cNvSpPr txBox="1"/>
              <p:nvPr/>
            </p:nvSpPr>
            <p:spPr>
              <a:xfrm>
                <a:off x="990600" y="925994"/>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40" name="TextBox 39">
                <a:extLst>
                  <a:ext uri="{FF2B5EF4-FFF2-40B4-BE49-F238E27FC236}">
                    <a16:creationId xmlns:a16="http://schemas.microsoft.com/office/drawing/2014/main" id="{1783A59B-B183-47B7-92DE-459D561F990A}"/>
                  </a:ext>
                </a:extLst>
              </p:cNvPr>
              <p:cNvSpPr txBox="1">
                <a:spLocks noRot="1" noChangeAspect="1" noMove="1" noResize="1" noEditPoints="1" noAdjustHandles="1" noChangeArrowheads="1" noChangeShapeType="1" noTextEdit="1"/>
              </p:cNvSpPr>
              <p:nvPr/>
            </p:nvSpPr>
            <p:spPr>
              <a:xfrm>
                <a:off x="990600" y="925994"/>
                <a:ext cx="685800" cy="307777"/>
              </a:xfrm>
              <a:prstGeom prst="rect">
                <a:avLst/>
              </a:prstGeom>
              <a:blipFill>
                <a:blip r:embed="rId7"/>
                <a:stretch>
                  <a:fillRect/>
                </a:stretch>
              </a:blipFill>
            </p:spPr>
            <p:txBody>
              <a:bodyPr/>
              <a:lstStyle/>
              <a:p>
                <a:r>
                  <a:rPr lang="en-SE">
                    <a:noFill/>
                  </a:rPr>
                  <a:t> </a:t>
                </a:r>
              </a:p>
            </p:txBody>
          </p:sp>
        </mc:Fallback>
      </mc:AlternateContent>
      <p:sp>
        <p:nvSpPr>
          <p:cNvPr id="41" name="TextBox 40">
            <a:extLst>
              <a:ext uri="{FF2B5EF4-FFF2-40B4-BE49-F238E27FC236}">
                <a16:creationId xmlns:a16="http://schemas.microsoft.com/office/drawing/2014/main" id="{315A61C6-395C-4C1A-9550-2B31A4951F78}"/>
              </a:ext>
            </a:extLst>
          </p:cNvPr>
          <p:cNvSpPr txBox="1"/>
          <p:nvPr/>
        </p:nvSpPr>
        <p:spPr>
          <a:xfrm>
            <a:off x="409446" y="1606288"/>
            <a:ext cx="298480" cy="338554"/>
          </a:xfrm>
          <a:prstGeom prst="rect">
            <a:avLst/>
          </a:prstGeom>
          <a:noFill/>
        </p:spPr>
        <p:txBody>
          <a:bodyPr wrap="none" rtlCol="0">
            <a:spAutoFit/>
          </a:bodyPr>
          <a:lstStyle/>
          <a:p>
            <a:r>
              <a:rPr lang="en-US" sz="1600" dirty="0"/>
              <a:t>8</a:t>
            </a:r>
            <a:endParaRPr lang="en-SE" sz="1600" dirty="0"/>
          </a:p>
        </p:txBody>
      </p:sp>
      <p:sp>
        <p:nvSpPr>
          <p:cNvPr id="42" name="TextBox 41">
            <a:extLst>
              <a:ext uri="{FF2B5EF4-FFF2-40B4-BE49-F238E27FC236}">
                <a16:creationId xmlns:a16="http://schemas.microsoft.com/office/drawing/2014/main" id="{4F836DCF-F8A8-4ABD-A2CC-249CE95DB9BF}"/>
              </a:ext>
            </a:extLst>
          </p:cNvPr>
          <p:cNvSpPr txBox="1"/>
          <p:nvPr/>
        </p:nvSpPr>
        <p:spPr>
          <a:xfrm>
            <a:off x="1095246" y="2243250"/>
            <a:ext cx="298480" cy="338554"/>
          </a:xfrm>
          <a:prstGeom prst="rect">
            <a:avLst/>
          </a:prstGeom>
          <a:noFill/>
        </p:spPr>
        <p:txBody>
          <a:bodyPr wrap="none" rtlCol="0">
            <a:spAutoFit/>
          </a:bodyPr>
          <a:lstStyle/>
          <a:p>
            <a:r>
              <a:rPr lang="en-US" sz="1600" dirty="0"/>
              <a:t>8</a:t>
            </a:r>
            <a:endParaRPr lang="en-SE" sz="1600" dirty="0"/>
          </a:p>
        </p:txBody>
      </p:sp>
      <p:sp>
        <p:nvSpPr>
          <p:cNvPr id="43" name="TextBox 42">
            <a:extLst>
              <a:ext uri="{FF2B5EF4-FFF2-40B4-BE49-F238E27FC236}">
                <a16:creationId xmlns:a16="http://schemas.microsoft.com/office/drawing/2014/main" id="{744F34E2-9F4C-4AFC-B8A2-981FDAA7A549}"/>
              </a:ext>
            </a:extLst>
          </p:cNvPr>
          <p:cNvSpPr txBox="1"/>
          <p:nvPr/>
        </p:nvSpPr>
        <p:spPr>
          <a:xfrm>
            <a:off x="1088926" y="1599362"/>
            <a:ext cx="413013" cy="338554"/>
          </a:xfrm>
          <a:prstGeom prst="rect">
            <a:avLst/>
          </a:prstGeom>
          <a:noFill/>
        </p:spPr>
        <p:txBody>
          <a:bodyPr wrap="square" rtlCol="0">
            <a:spAutoFit/>
          </a:bodyPr>
          <a:lstStyle/>
          <a:p>
            <a:r>
              <a:rPr lang="en-US" sz="1600" dirty="0"/>
              <a:t>9</a:t>
            </a:r>
            <a:endParaRPr lang="en-SE" sz="1600" dirty="0"/>
          </a:p>
        </p:txBody>
      </p:sp>
      <p:sp>
        <p:nvSpPr>
          <p:cNvPr id="44" name="Arrow: Right 43">
            <a:extLst>
              <a:ext uri="{FF2B5EF4-FFF2-40B4-BE49-F238E27FC236}">
                <a16:creationId xmlns:a16="http://schemas.microsoft.com/office/drawing/2014/main" id="{BF148A61-3199-456A-A1F7-45E3E417C29A}"/>
              </a:ext>
            </a:extLst>
          </p:cNvPr>
          <p:cNvSpPr/>
          <p:nvPr/>
        </p:nvSpPr>
        <p:spPr bwMode="auto">
          <a:xfrm>
            <a:off x="2410457" y="1319051"/>
            <a:ext cx="978408" cy="484632"/>
          </a:xfrm>
          <a:prstGeom prst="rightArrow">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dirty="0">
              <a:ln>
                <a:noFill/>
              </a:ln>
              <a:solidFill>
                <a:schemeClr val="tx1"/>
              </a:solidFill>
              <a:effectLst/>
              <a:latin typeface="Arial" charset="0"/>
            </a:endParaRPr>
          </a:p>
        </p:txBody>
      </p:sp>
      <p:sp>
        <p:nvSpPr>
          <p:cNvPr id="45" name="Rectangle 44">
            <a:extLst>
              <a:ext uri="{FF2B5EF4-FFF2-40B4-BE49-F238E27FC236}">
                <a16:creationId xmlns:a16="http://schemas.microsoft.com/office/drawing/2014/main" id="{D16E91C4-AC93-4DC6-88F9-A85AB07120EC}"/>
              </a:ext>
            </a:extLst>
          </p:cNvPr>
          <p:cNvSpPr/>
          <p:nvPr/>
        </p:nvSpPr>
        <p:spPr>
          <a:xfrm>
            <a:off x="2351582" y="807431"/>
            <a:ext cx="757451" cy="646331"/>
          </a:xfrm>
          <a:prstGeom prst="rect">
            <a:avLst/>
          </a:prstGeom>
        </p:spPr>
        <p:txBody>
          <a:bodyPr wrap="none">
            <a:spAutoFit/>
          </a:bodyPr>
          <a:lstStyle/>
          <a:p>
            <a:r>
              <a:rPr lang="en-US" dirty="0"/>
              <a:t>Value</a:t>
            </a:r>
          </a:p>
          <a:p>
            <a:r>
              <a:rPr lang="en-US" dirty="0"/>
              <a:t>Iter2</a:t>
            </a:r>
            <a:endParaRPr lang="en-SE" dirty="0"/>
          </a:p>
        </p:txBody>
      </p:sp>
      <p:sp>
        <p:nvSpPr>
          <p:cNvPr id="61" name="Arrow: Right 60">
            <a:extLst>
              <a:ext uri="{FF2B5EF4-FFF2-40B4-BE49-F238E27FC236}">
                <a16:creationId xmlns:a16="http://schemas.microsoft.com/office/drawing/2014/main" id="{D22A78C1-1880-4D31-ADCC-5E876A86F35C}"/>
              </a:ext>
            </a:extLst>
          </p:cNvPr>
          <p:cNvSpPr/>
          <p:nvPr/>
        </p:nvSpPr>
        <p:spPr bwMode="auto">
          <a:xfrm>
            <a:off x="5722967" y="1254509"/>
            <a:ext cx="978408" cy="484632"/>
          </a:xfrm>
          <a:prstGeom prst="rightArrow">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dirty="0">
              <a:ln>
                <a:noFill/>
              </a:ln>
              <a:solidFill>
                <a:schemeClr val="tx1"/>
              </a:solidFill>
              <a:effectLst/>
              <a:latin typeface="Arial" charset="0"/>
            </a:endParaRPr>
          </a:p>
        </p:txBody>
      </p:sp>
      <p:sp>
        <p:nvSpPr>
          <p:cNvPr id="62" name="Rectangle 61">
            <a:extLst>
              <a:ext uri="{FF2B5EF4-FFF2-40B4-BE49-F238E27FC236}">
                <a16:creationId xmlns:a16="http://schemas.microsoft.com/office/drawing/2014/main" id="{4D8BFAC7-0EE6-4C26-9A6C-DB800F8F7EBE}"/>
              </a:ext>
            </a:extLst>
          </p:cNvPr>
          <p:cNvSpPr/>
          <p:nvPr/>
        </p:nvSpPr>
        <p:spPr>
          <a:xfrm>
            <a:off x="5410200" y="708063"/>
            <a:ext cx="1706429" cy="646331"/>
          </a:xfrm>
          <a:prstGeom prst="rect">
            <a:avLst/>
          </a:prstGeom>
        </p:spPr>
        <p:txBody>
          <a:bodyPr wrap="none">
            <a:spAutoFit/>
          </a:bodyPr>
          <a:lstStyle/>
          <a:p>
            <a:r>
              <a:rPr lang="en-US" dirty="0"/>
              <a:t>Value Function</a:t>
            </a:r>
          </a:p>
          <a:p>
            <a:r>
              <a:rPr lang="en-US" dirty="0"/>
              <a:t>converged</a:t>
            </a:r>
          </a:p>
        </p:txBody>
      </p:sp>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2AD2E6B9-DEED-47E2-8FB8-4E200AD42EC0}"/>
                  </a:ext>
                </a:extLst>
              </p:cNvPr>
              <p:cNvSpPr/>
              <p:nvPr/>
            </p:nvSpPr>
            <p:spPr>
              <a:xfrm>
                <a:off x="5445169" y="1709658"/>
                <a:ext cx="1790683" cy="731739"/>
              </a:xfrm>
              <a:prstGeom prst="rect">
                <a:avLst/>
              </a:prstGeom>
            </p:spPr>
            <p:txBody>
              <a:bodyPr wrap="none">
                <a:spAutoFit/>
              </a:bodyPr>
              <a:lstStyle/>
              <a:p>
                <a:r>
                  <a:rPr lang="en-US" dirty="0"/>
                  <a:t>Optimal Policy </a:t>
                </a:r>
                <a:endParaRPr lang="en-US" b="0" i="1" dirty="0">
                  <a:latin typeface="Cambria Math" panose="02040503050406030204" pitchFamily="18" charset="0"/>
                </a:endParaRPr>
              </a:p>
              <a:p>
                <a14:m>
                  <m:oMath xmlns:m="http://schemas.openxmlformats.org/officeDocument/2006/math">
                    <m:func>
                      <m:funcPr>
                        <m:ctrlPr>
                          <a:rPr lang="en-US" b="0" i="1" dirty="0" smtClean="0">
                            <a:latin typeface="Cambria Math" panose="02040503050406030204" pitchFamily="18" charset="0"/>
                          </a:rPr>
                        </m:ctrlPr>
                      </m:funcPr>
                      <m:fName>
                        <m:r>
                          <m:rPr>
                            <m:sty m:val="p"/>
                          </m:rPr>
                          <a:rPr lang="en-US" b="0" i="0" dirty="0" smtClean="0">
                            <a:latin typeface="Cambria Math" panose="02040503050406030204" pitchFamily="18" charset="0"/>
                          </a:rPr>
                          <m:t>arg</m:t>
                        </m:r>
                        <m:limLow>
                          <m:limLowPr>
                            <m:ctrlPr>
                              <a:rPr lang="en-US" b="0" i="1" dirty="0" smtClean="0">
                                <a:latin typeface="Cambria Math" panose="02040503050406030204" pitchFamily="18" charset="0"/>
                              </a:rPr>
                            </m:ctrlPr>
                          </m:limLowPr>
                          <m:e>
                            <m:r>
                              <m:rPr>
                                <m:sty m:val="p"/>
                              </m:rPr>
                              <a:rPr lang="en-US" i="0" dirty="0" smtClean="0">
                                <a:latin typeface="Cambria Math" panose="02040503050406030204" pitchFamily="18" charset="0"/>
                              </a:rPr>
                              <m:t>max</m:t>
                            </m:r>
                          </m:e>
                          <m:lim>
                            <m:r>
                              <a:rPr lang="en-US" b="0" i="1" dirty="0" smtClean="0">
                                <a:latin typeface="Cambria Math" panose="02040503050406030204" pitchFamily="18" charset="0"/>
                              </a:rPr>
                              <m:t>𝑎</m:t>
                            </m:r>
                          </m:lim>
                        </m:limLow>
                      </m:fName>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𝑄</m:t>
                            </m:r>
                          </m:e>
                          <m:sub>
                            <m:r>
                              <a:rPr lang="en-US" b="0" i="1" dirty="0" smtClean="0">
                                <a:latin typeface="Cambria Math" panose="02040503050406030204" pitchFamily="18" charset="0"/>
                              </a:rPr>
                              <m:t>∗</m:t>
                            </m:r>
                          </m:sub>
                        </m:sSub>
                        <m:r>
                          <a:rPr lang="en-US" b="0" i="1" dirty="0" smtClean="0">
                            <a:latin typeface="Cambria Math" panose="02040503050406030204" pitchFamily="18" charset="0"/>
                          </a:rPr>
                          <m:t>(</m:t>
                        </m:r>
                        <m:r>
                          <a:rPr lang="en-US" b="0" i="1" dirty="0" smtClean="0">
                            <a:latin typeface="Cambria Math" panose="02040503050406030204" pitchFamily="18" charset="0"/>
                          </a:rPr>
                          <m:t>𝑠</m:t>
                        </m:r>
                        <m:r>
                          <a:rPr lang="en-US" b="0" i="1" dirty="0" smtClean="0">
                            <a:latin typeface="Cambria Math" panose="02040503050406030204" pitchFamily="18" charset="0"/>
                          </a:rPr>
                          <m:t>,</m:t>
                        </m:r>
                        <m:r>
                          <a:rPr lang="en-US" b="0" i="1" dirty="0" smtClean="0">
                            <a:latin typeface="Cambria Math" panose="02040503050406030204" pitchFamily="18" charset="0"/>
                          </a:rPr>
                          <m:t>𝑎</m:t>
                        </m:r>
                        <m:r>
                          <a:rPr lang="en-US" b="0" i="1" dirty="0" smtClean="0">
                            <a:latin typeface="Cambria Math" panose="02040503050406030204" pitchFamily="18" charset="0"/>
                          </a:rPr>
                          <m:t>)</m:t>
                        </m:r>
                      </m:e>
                    </m:func>
                  </m:oMath>
                </a14:m>
                <a:r>
                  <a:rPr lang="en-US" dirty="0"/>
                  <a:t> </a:t>
                </a:r>
              </a:p>
            </p:txBody>
          </p:sp>
        </mc:Choice>
        <mc:Fallback xmlns="">
          <p:sp>
            <p:nvSpPr>
              <p:cNvPr id="63" name="Rectangle 62">
                <a:extLst>
                  <a:ext uri="{FF2B5EF4-FFF2-40B4-BE49-F238E27FC236}">
                    <a16:creationId xmlns:a16="http://schemas.microsoft.com/office/drawing/2014/main" id="{2AD2E6B9-DEED-47E2-8FB8-4E200AD42EC0}"/>
                  </a:ext>
                </a:extLst>
              </p:cNvPr>
              <p:cNvSpPr>
                <a:spLocks noRot="1" noChangeAspect="1" noMove="1" noResize="1" noEditPoints="1" noAdjustHandles="1" noChangeArrowheads="1" noChangeShapeType="1" noTextEdit="1"/>
              </p:cNvSpPr>
              <p:nvPr/>
            </p:nvSpPr>
            <p:spPr>
              <a:xfrm>
                <a:off x="5445169" y="1709658"/>
                <a:ext cx="1790683" cy="731739"/>
              </a:xfrm>
              <a:prstGeom prst="rect">
                <a:avLst/>
              </a:prstGeom>
              <a:blipFill>
                <a:blip r:embed="rId8"/>
                <a:stretch>
                  <a:fillRect l="-2721" t="-4167"/>
                </a:stretch>
              </a:blipFill>
            </p:spPr>
            <p:txBody>
              <a:bodyPr/>
              <a:lstStyle/>
              <a:p>
                <a:r>
                  <a:rPr lang="en-SE">
                    <a:noFill/>
                  </a:rPr>
                  <a:t> </a:t>
                </a:r>
              </a:p>
            </p:txBody>
          </p:sp>
        </mc:Fallback>
      </mc:AlternateContent>
      <p:graphicFrame>
        <p:nvGraphicFramePr>
          <p:cNvPr id="64" name="Table 63">
            <a:extLst>
              <a:ext uri="{FF2B5EF4-FFF2-40B4-BE49-F238E27FC236}">
                <a16:creationId xmlns:a16="http://schemas.microsoft.com/office/drawing/2014/main" id="{F0AEA9AB-18E0-4C24-8649-0381C5CEC6BE}"/>
              </a:ext>
            </a:extLst>
          </p:cNvPr>
          <p:cNvGraphicFramePr>
            <a:graphicFrameLocks noGrp="1"/>
          </p:cNvGraphicFramePr>
          <p:nvPr>
            <p:extLst>
              <p:ext uri="{D42A27DB-BD31-4B8C-83A1-F6EECF244321}">
                <p14:modId xmlns:p14="http://schemas.microsoft.com/office/powerpoint/2010/main" val="1232151817"/>
              </p:ext>
            </p:extLst>
          </p:nvPr>
        </p:nvGraphicFramePr>
        <p:xfrm>
          <a:off x="7067106" y="608762"/>
          <a:ext cx="2000250" cy="1907484"/>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635828">
                <a:tc>
                  <a:txBody>
                    <a:bodyPr/>
                    <a:lstStyle/>
                    <a:p>
                      <a:pPr algn="ct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bg2"/>
                          </a:solidFill>
                          <a:effectLst/>
                          <a:uLnTx/>
                          <a:uFillTx/>
                          <a:latin typeface="Calibri" pitchFamily="34" charset="0"/>
                          <a:ea typeface="+mn-ea"/>
                          <a:cs typeface="+mn-cs"/>
                        </a:rPr>
                        <a:t>A</a:t>
                      </a:r>
                      <a:endParaRPr lang="en-US" sz="21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63582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B</a:t>
                      </a: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C</a:t>
                      </a: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808080"/>
                          </a:solidFill>
                          <a:effectLst/>
                          <a:uLnTx/>
                          <a:uFillTx/>
                          <a:latin typeface="Calibri" pitchFamily="34" charset="0"/>
                          <a:ea typeface="+mn-ea"/>
                          <a:cs typeface="+mn-cs"/>
                        </a:rPr>
                        <a:t>D</a:t>
                      </a:r>
                      <a:endParaRPr kumimoji="0" lang="en-US" sz="2100" b="0" i="0" u="none" strike="noStrike" kern="1200" cap="none" spc="0" normalizeH="0" baseline="0" noProof="0" dirty="0">
                        <a:ln>
                          <a:noFill/>
                        </a:ln>
                        <a:solidFill>
                          <a:schemeClr val="tx1"/>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5828">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8080"/>
                          </a:solidFill>
                          <a:effectLst/>
                          <a:uLnTx/>
                          <a:uFillTx/>
                          <a:latin typeface="Calibri" pitchFamily="34" charset="0"/>
                          <a:ea typeface="+mn-ea"/>
                          <a:cs typeface="+mn-cs"/>
                        </a:rPr>
                        <a:t>E</a:t>
                      </a:r>
                      <a:endParaRPr kumimoji="0" lang="en-US" sz="2400" b="0" i="0" u="none" strike="noStrike" kern="1200" cap="none" spc="0" normalizeH="0" baseline="0" noProof="0" dirty="0">
                        <a:ln>
                          <a:noFill/>
                        </a:ln>
                        <a:solidFill>
                          <a:srgbClr val="808080"/>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65" name="Rectangle 64">
            <a:extLst>
              <a:ext uri="{FF2B5EF4-FFF2-40B4-BE49-F238E27FC236}">
                <a16:creationId xmlns:a16="http://schemas.microsoft.com/office/drawing/2014/main" id="{953F59BF-5C3C-47CF-B943-B0F23E9E1042}"/>
              </a:ext>
            </a:extLst>
          </p:cNvPr>
          <p:cNvSpPr/>
          <p:nvPr/>
        </p:nvSpPr>
        <p:spPr>
          <a:xfrm>
            <a:off x="8509044" y="1331930"/>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66" name="Rectangle 65">
            <a:extLst>
              <a:ext uri="{FF2B5EF4-FFF2-40B4-BE49-F238E27FC236}">
                <a16:creationId xmlns:a16="http://schemas.microsoft.com/office/drawing/2014/main" id="{0BD8D7DF-4606-4150-AFDC-A906977A47F3}"/>
              </a:ext>
            </a:extLst>
          </p:cNvPr>
          <p:cNvSpPr/>
          <p:nvPr/>
        </p:nvSpPr>
        <p:spPr>
          <a:xfrm>
            <a:off x="7836432" y="703280"/>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67" name="Isosceles Triangle 66">
            <a:extLst>
              <a:ext uri="{FF2B5EF4-FFF2-40B4-BE49-F238E27FC236}">
                <a16:creationId xmlns:a16="http://schemas.microsoft.com/office/drawing/2014/main" id="{581D4BBA-0DE8-4B43-9E65-7EAE0B7C7124}"/>
              </a:ext>
            </a:extLst>
          </p:cNvPr>
          <p:cNvSpPr/>
          <p:nvPr/>
        </p:nvSpPr>
        <p:spPr>
          <a:xfrm rot="5400000">
            <a:off x="7580092" y="1491024"/>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68" name="Isosceles Triangle 67">
            <a:extLst>
              <a:ext uri="{FF2B5EF4-FFF2-40B4-BE49-F238E27FC236}">
                <a16:creationId xmlns:a16="http://schemas.microsoft.com/office/drawing/2014/main" id="{B5B8C545-CF28-44DA-94BB-9A94584654FB}"/>
              </a:ext>
            </a:extLst>
          </p:cNvPr>
          <p:cNvSpPr/>
          <p:nvPr/>
        </p:nvSpPr>
        <p:spPr>
          <a:xfrm rot="5400000">
            <a:off x="8221930" y="1491025"/>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69" name="Isosceles Triangle 68">
            <a:extLst>
              <a:ext uri="{FF2B5EF4-FFF2-40B4-BE49-F238E27FC236}">
                <a16:creationId xmlns:a16="http://schemas.microsoft.com/office/drawing/2014/main" id="{25CBC174-B98F-4EF5-94A3-D1139F571902}"/>
              </a:ext>
            </a:extLst>
          </p:cNvPr>
          <p:cNvSpPr/>
          <p:nvPr/>
        </p:nvSpPr>
        <p:spPr>
          <a:xfrm>
            <a:off x="7988100" y="1889711"/>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C8B927DA-635A-46B7-9A72-2F3300CFBB2D}"/>
                  </a:ext>
                </a:extLst>
              </p:cNvPr>
              <p:cNvSpPr txBox="1"/>
              <p:nvPr/>
            </p:nvSpPr>
            <p:spPr>
              <a:xfrm>
                <a:off x="8493169" y="1538280"/>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70" name="TextBox 69">
                <a:extLst>
                  <a:ext uri="{FF2B5EF4-FFF2-40B4-BE49-F238E27FC236}">
                    <a16:creationId xmlns:a16="http://schemas.microsoft.com/office/drawing/2014/main" id="{C8B927DA-635A-46B7-9A72-2F3300CFBB2D}"/>
                  </a:ext>
                </a:extLst>
              </p:cNvPr>
              <p:cNvSpPr txBox="1">
                <a:spLocks noRot="1" noChangeAspect="1" noMove="1" noResize="1" noEditPoints="1" noAdjustHandles="1" noChangeArrowheads="1" noChangeShapeType="1" noTextEdit="1"/>
              </p:cNvSpPr>
              <p:nvPr/>
            </p:nvSpPr>
            <p:spPr>
              <a:xfrm>
                <a:off x="8493169" y="1538280"/>
                <a:ext cx="685800" cy="307777"/>
              </a:xfrm>
              <a:prstGeom prst="rect">
                <a:avLst/>
              </a:prstGeom>
              <a:blipFill>
                <a:blip r:embed="rId9"/>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0C153C7B-2453-4329-A9BC-350AFB72243D}"/>
                  </a:ext>
                </a:extLst>
              </p:cNvPr>
              <p:cNvSpPr txBox="1"/>
              <p:nvPr/>
            </p:nvSpPr>
            <p:spPr>
              <a:xfrm>
                <a:off x="7807369" y="925994"/>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71" name="TextBox 70">
                <a:extLst>
                  <a:ext uri="{FF2B5EF4-FFF2-40B4-BE49-F238E27FC236}">
                    <a16:creationId xmlns:a16="http://schemas.microsoft.com/office/drawing/2014/main" id="{0C153C7B-2453-4329-A9BC-350AFB72243D}"/>
                  </a:ext>
                </a:extLst>
              </p:cNvPr>
              <p:cNvSpPr txBox="1">
                <a:spLocks noRot="1" noChangeAspect="1" noMove="1" noResize="1" noEditPoints="1" noAdjustHandles="1" noChangeArrowheads="1" noChangeShapeType="1" noTextEdit="1"/>
              </p:cNvSpPr>
              <p:nvPr/>
            </p:nvSpPr>
            <p:spPr>
              <a:xfrm>
                <a:off x="7807369" y="925994"/>
                <a:ext cx="685800" cy="307777"/>
              </a:xfrm>
              <a:prstGeom prst="rect">
                <a:avLst/>
              </a:prstGeom>
              <a:blipFill>
                <a:blip r:embed="rId7"/>
                <a:stretch>
                  <a:fillRect/>
                </a:stretch>
              </a:blipFill>
            </p:spPr>
            <p:txBody>
              <a:bodyPr/>
              <a:lstStyle/>
              <a:p>
                <a:r>
                  <a:rPr lang="en-SE">
                    <a:noFill/>
                  </a:rPr>
                  <a:t> </a:t>
                </a:r>
              </a:p>
            </p:txBody>
          </p:sp>
        </mc:Fallback>
      </mc:AlternateContent>
      <p:sp>
        <p:nvSpPr>
          <p:cNvPr id="72" name="TextBox 71">
            <a:extLst>
              <a:ext uri="{FF2B5EF4-FFF2-40B4-BE49-F238E27FC236}">
                <a16:creationId xmlns:a16="http://schemas.microsoft.com/office/drawing/2014/main" id="{609085EA-3470-4EFB-A1C2-DD7F8BFFFBD1}"/>
              </a:ext>
            </a:extLst>
          </p:cNvPr>
          <p:cNvSpPr txBox="1"/>
          <p:nvPr/>
        </p:nvSpPr>
        <p:spPr>
          <a:xfrm>
            <a:off x="7253919" y="1606826"/>
            <a:ext cx="298480" cy="338554"/>
          </a:xfrm>
          <a:prstGeom prst="rect">
            <a:avLst/>
          </a:prstGeom>
          <a:noFill/>
        </p:spPr>
        <p:txBody>
          <a:bodyPr wrap="none" rtlCol="0">
            <a:spAutoFit/>
          </a:bodyPr>
          <a:lstStyle/>
          <a:p>
            <a:r>
              <a:rPr lang="en-US" sz="1600" dirty="0"/>
              <a:t>8</a:t>
            </a:r>
            <a:endParaRPr lang="en-SE" sz="1600" dirty="0"/>
          </a:p>
        </p:txBody>
      </p:sp>
      <p:sp>
        <p:nvSpPr>
          <p:cNvPr id="73" name="TextBox 72">
            <a:extLst>
              <a:ext uri="{FF2B5EF4-FFF2-40B4-BE49-F238E27FC236}">
                <a16:creationId xmlns:a16="http://schemas.microsoft.com/office/drawing/2014/main" id="{1F66031D-29CA-4AD7-A497-810B4EE15912}"/>
              </a:ext>
            </a:extLst>
          </p:cNvPr>
          <p:cNvSpPr txBox="1"/>
          <p:nvPr/>
        </p:nvSpPr>
        <p:spPr>
          <a:xfrm>
            <a:off x="7939719" y="2243788"/>
            <a:ext cx="298480" cy="338554"/>
          </a:xfrm>
          <a:prstGeom prst="rect">
            <a:avLst/>
          </a:prstGeom>
          <a:noFill/>
        </p:spPr>
        <p:txBody>
          <a:bodyPr wrap="none" rtlCol="0">
            <a:spAutoFit/>
          </a:bodyPr>
          <a:lstStyle/>
          <a:p>
            <a:r>
              <a:rPr lang="en-US" sz="1600" dirty="0"/>
              <a:t>8</a:t>
            </a:r>
            <a:endParaRPr lang="en-SE" sz="1600" dirty="0"/>
          </a:p>
        </p:txBody>
      </p:sp>
      <p:sp>
        <p:nvSpPr>
          <p:cNvPr id="74" name="TextBox 73">
            <a:extLst>
              <a:ext uri="{FF2B5EF4-FFF2-40B4-BE49-F238E27FC236}">
                <a16:creationId xmlns:a16="http://schemas.microsoft.com/office/drawing/2014/main" id="{4A9837EE-5136-4917-8D3C-1B5E468383D2}"/>
              </a:ext>
            </a:extLst>
          </p:cNvPr>
          <p:cNvSpPr txBox="1"/>
          <p:nvPr/>
        </p:nvSpPr>
        <p:spPr>
          <a:xfrm>
            <a:off x="7933399" y="1599900"/>
            <a:ext cx="413013" cy="338554"/>
          </a:xfrm>
          <a:prstGeom prst="rect">
            <a:avLst/>
          </a:prstGeom>
          <a:noFill/>
        </p:spPr>
        <p:txBody>
          <a:bodyPr wrap="square" rtlCol="0">
            <a:spAutoFit/>
          </a:bodyPr>
          <a:lstStyle/>
          <a:p>
            <a:r>
              <a:rPr lang="en-US" sz="1600" dirty="0"/>
              <a:t>9</a:t>
            </a:r>
            <a:endParaRPr lang="en-SE" sz="1600" dirty="0"/>
          </a:p>
        </p:txBody>
      </p:sp>
      <mc:AlternateContent xmlns:mc="http://schemas.openxmlformats.org/markup-compatibility/2006" xmlns:a14="http://schemas.microsoft.com/office/drawing/2010/main">
        <mc:Choice Requires="a14">
          <p:graphicFrame>
            <p:nvGraphicFramePr>
              <p:cNvPr id="46" name="Table 45">
                <a:extLst>
                  <a:ext uri="{FF2B5EF4-FFF2-40B4-BE49-F238E27FC236}">
                    <a16:creationId xmlns:a16="http://schemas.microsoft.com/office/drawing/2014/main" id="{2E663E9D-143A-43B0-8159-E31E7DD71C8F}"/>
                  </a:ext>
                </a:extLst>
              </p:cNvPr>
              <p:cNvGraphicFramePr>
                <a:graphicFrameLocks noGrp="1"/>
              </p:cNvGraphicFramePr>
              <p:nvPr>
                <p:extLst>
                  <p:ext uri="{D42A27DB-BD31-4B8C-83A1-F6EECF244321}">
                    <p14:modId xmlns:p14="http://schemas.microsoft.com/office/powerpoint/2010/main" val="1477320971"/>
                  </p:ext>
                </p:extLst>
              </p:nvPr>
            </p:nvGraphicFramePr>
            <p:xfrm>
              <a:off x="6562318" y="5410200"/>
              <a:ext cx="2505482" cy="1097280"/>
            </p:xfrm>
            <a:graphic>
              <a:graphicData uri="http://schemas.openxmlformats.org/drawingml/2006/table">
                <a:tbl>
                  <a:tblPr firstRow="1" firstCol="1" bandRow="1">
                    <a:tableStyleId>{5C22544A-7EE6-4342-B048-85BDC9FD1C3A}</a:tableStyleId>
                  </a:tblPr>
                  <a:tblGrid>
                    <a:gridCol w="567204">
                      <a:extLst>
                        <a:ext uri="{9D8B030D-6E8A-4147-A177-3AD203B41FA5}">
                          <a16:colId xmlns:a16="http://schemas.microsoft.com/office/drawing/2014/main" val="248747933"/>
                        </a:ext>
                      </a:extLst>
                    </a:gridCol>
                    <a:gridCol w="736846">
                      <a:extLst>
                        <a:ext uri="{9D8B030D-6E8A-4147-A177-3AD203B41FA5}">
                          <a16:colId xmlns:a16="http://schemas.microsoft.com/office/drawing/2014/main" val="2368639568"/>
                        </a:ext>
                      </a:extLst>
                    </a:gridCol>
                    <a:gridCol w="564491">
                      <a:extLst>
                        <a:ext uri="{9D8B030D-6E8A-4147-A177-3AD203B41FA5}">
                          <a16:colId xmlns:a16="http://schemas.microsoft.com/office/drawing/2014/main" val="2363104961"/>
                        </a:ext>
                      </a:extLst>
                    </a:gridCol>
                    <a:gridCol w="636941">
                      <a:extLst>
                        <a:ext uri="{9D8B030D-6E8A-4147-A177-3AD203B41FA5}">
                          <a16:colId xmlns:a16="http://schemas.microsoft.com/office/drawing/2014/main" val="1967822093"/>
                        </a:ext>
                      </a:extLst>
                    </a:gridCol>
                  </a:tblGrid>
                  <a:tr h="0">
                    <a:tc>
                      <a:txBody>
                        <a:bodyPr/>
                        <a:lstStyle/>
                        <a:p>
                          <a:pPr>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effectLst/>
                                        <a:latin typeface="Cambria Math" panose="02040503050406030204" pitchFamily="18" charset="0"/>
                                      </a:rPr>
                                    </m:ctrlPr>
                                  </m:sSubPr>
                                  <m:e>
                                    <m:r>
                                      <a:rPr lang="en-US" sz="1600" b="0" smtClean="0">
                                        <a:solidFill>
                                          <a:schemeClr val="tx1"/>
                                        </a:solidFill>
                                        <a:effectLst/>
                                        <a:latin typeface="Cambria Math" panose="02040503050406030204" pitchFamily="18" charset="0"/>
                                      </a:rPr>
                                      <m:t>𝑉</m:t>
                                    </m:r>
                                  </m:e>
                                  <m:sub>
                                    <m:r>
                                      <a:rPr lang="en-US" sz="1600" b="0" smtClean="0">
                                        <a:solidFill>
                                          <a:schemeClr val="tx1"/>
                                        </a:solidFill>
                                        <a:effectLst/>
                                        <a:latin typeface="Cambria Math" panose="02040503050406030204" pitchFamily="18" charset="0"/>
                                      </a:rPr>
                                      <m:t>𝜋</m:t>
                                    </m:r>
                                  </m:sub>
                                </m:sSub>
                                <m:d>
                                  <m:dPr>
                                    <m:ctrlPr>
                                      <a:rPr lang="en-SE" sz="1600" b="0" i="1">
                                        <a:solidFill>
                                          <a:schemeClr val="tx1"/>
                                        </a:solidFill>
                                        <a:effectLst/>
                                        <a:latin typeface="Cambria Math" panose="02040503050406030204" pitchFamily="18" charset="0"/>
                                      </a:rPr>
                                    </m:ctrlPr>
                                  </m:dPr>
                                  <m:e>
                                    <m:r>
                                      <a:rPr lang="en-US" sz="1600" b="0" smtClean="0">
                                        <a:solidFill>
                                          <a:schemeClr val="tx1"/>
                                        </a:solidFill>
                                        <a:effectLst/>
                                        <a:latin typeface="Cambria Math" panose="02040503050406030204" pitchFamily="18" charset="0"/>
                                      </a:rPr>
                                      <m:t>𝐵</m:t>
                                    </m:r>
                                  </m:e>
                                </m:d>
                              </m:oMath>
                            </m:oMathPara>
                          </a14:m>
                          <a:endParaRPr lang="en-SE" sz="2800" b="0" dirty="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effectLst/>
                                        <a:latin typeface="Cambria Math" panose="02040503050406030204" pitchFamily="18" charset="0"/>
                                      </a:rPr>
                                    </m:ctrlPr>
                                  </m:sSubPr>
                                  <m:e>
                                    <m:r>
                                      <a:rPr lang="en-US" sz="1600" b="0" smtClean="0">
                                        <a:solidFill>
                                          <a:schemeClr val="tx1"/>
                                        </a:solidFill>
                                        <a:effectLst/>
                                        <a:latin typeface="Cambria Math" panose="02040503050406030204" pitchFamily="18" charset="0"/>
                                      </a:rPr>
                                      <m:t>𝑉</m:t>
                                    </m:r>
                                  </m:e>
                                  <m:sub>
                                    <m:r>
                                      <a:rPr lang="en-US" sz="1600" b="0" smtClean="0">
                                        <a:solidFill>
                                          <a:schemeClr val="tx1"/>
                                        </a:solidFill>
                                        <a:effectLst/>
                                        <a:latin typeface="Cambria Math" panose="02040503050406030204" pitchFamily="18" charset="0"/>
                                      </a:rPr>
                                      <m:t>𝜋</m:t>
                                    </m:r>
                                  </m:sub>
                                </m:sSub>
                                <m:d>
                                  <m:dPr>
                                    <m:ctrlPr>
                                      <a:rPr lang="en-SE" sz="1600" b="0" i="1">
                                        <a:solidFill>
                                          <a:schemeClr val="tx1"/>
                                        </a:solidFill>
                                        <a:effectLst/>
                                        <a:latin typeface="Cambria Math" panose="02040503050406030204" pitchFamily="18" charset="0"/>
                                      </a:rPr>
                                    </m:ctrlPr>
                                  </m:dPr>
                                  <m:e>
                                    <m:r>
                                      <a:rPr lang="en-US" sz="1600" b="0" smtClean="0">
                                        <a:solidFill>
                                          <a:schemeClr val="tx1"/>
                                        </a:solidFill>
                                        <a:effectLst/>
                                        <a:latin typeface="Cambria Math" panose="02040503050406030204" pitchFamily="18" charset="0"/>
                                      </a:rPr>
                                      <m:t>𝐶</m:t>
                                    </m:r>
                                  </m:e>
                                </m:d>
                              </m:oMath>
                            </m:oMathPara>
                          </a14:m>
                          <a:endParaRPr lang="en-SE" sz="2800" b="0" dirty="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effectLst/>
                                        <a:latin typeface="Cambria Math" panose="02040503050406030204" pitchFamily="18" charset="0"/>
                                      </a:rPr>
                                    </m:ctrlPr>
                                  </m:sSubPr>
                                  <m:e>
                                    <m:r>
                                      <a:rPr lang="en-US" sz="1600" b="0" smtClean="0">
                                        <a:solidFill>
                                          <a:schemeClr val="tx1"/>
                                        </a:solidFill>
                                        <a:effectLst/>
                                        <a:latin typeface="Cambria Math" panose="02040503050406030204" pitchFamily="18" charset="0"/>
                                      </a:rPr>
                                      <m:t>𝑉</m:t>
                                    </m:r>
                                  </m:e>
                                  <m:sub>
                                    <m:r>
                                      <a:rPr lang="en-US" sz="1600" b="0" smtClean="0">
                                        <a:solidFill>
                                          <a:schemeClr val="tx1"/>
                                        </a:solidFill>
                                        <a:effectLst/>
                                        <a:latin typeface="Cambria Math" panose="02040503050406030204" pitchFamily="18" charset="0"/>
                                      </a:rPr>
                                      <m:t>𝜋</m:t>
                                    </m:r>
                                  </m:sub>
                                </m:sSub>
                                <m:d>
                                  <m:dPr>
                                    <m:ctrlPr>
                                      <a:rPr lang="en-SE" sz="1600" b="0" i="1">
                                        <a:solidFill>
                                          <a:schemeClr val="tx1"/>
                                        </a:solidFill>
                                        <a:effectLst/>
                                        <a:latin typeface="Cambria Math" panose="02040503050406030204" pitchFamily="18" charset="0"/>
                                      </a:rPr>
                                    </m:ctrlPr>
                                  </m:dPr>
                                  <m:e>
                                    <m:r>
                                      <a:rPr lang="en-US" sz="1600" b="0" i="1" smtClean="0">
                                        <a:solidFill>
                                          <a:schemeClr val="tx1"/>
                                        </a:solidFill>
                                        <a:effectLst/>
                                        <a:latin typeface="Cambria Math" panose="02040503050406030204" pitchFamily="18" charset="0"/>
                                      </a:rPr>
                                      <m:t>𝐸</m:t>
                                    </m:r>
                                  </m:e>
                                </m:d>
                              </m:oMath>
                            </m:oMathPara>
                          </a14:m>
                          <a:endParaRPr lang="en-SE" sz="2800" b="0" dirty="0">
                            <a:solidFill>
                              <a:schemeClr val="tx1"/>
                            </a:solidFill>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333860349"/>
                      </a:ext>
                    </a:extLst>
                  </a:tr>
                  <a:tr h="0">
                    <a:tc>
                      <a:txBody>
                        <a:bodyPr/>
                        <a:lstStyle/>
                        <a:p>
                          <a:pPr>
                            <a:lnSpc>
                              <a:spcPct val="150000"/>
                            </a:lnSpc>
                          </a:pPr>
                          <a:r>
                            <a:rPr lang="en-US" sz="1600" b="0" dirty="0">
                              <a:solidFill>
                                <a:schemeClr val="tx1"/>
                              </a:solidFill>
                              <a:effectLst/>
                            </a:rPr>
                            <a:t>Iter1</a:t>
                          </a:r>
                          <a:endParaRPr lang="en-SE" sz="2800" b="0" dirty="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r>
                                  <a:rPr lang="en-US" sz="1600" b="0" i="1" smtClean="0">
                                    <a:solidFill>
                                      <a:srgbClr val="C00000"/>
                                    </a:solidFill>
                                    <a:effectLst/>
                                    <a:latin typeface="Cambria Math" panose="02040503050406030204" pitchFamily="18" charset="0"/>
                                  </a:rPr>
                                  <m:t>8</m:t>
                                </m:r>
                              </m:oMath>
                            </m:oMathPara>
                          </a14:m>
                          <a:endParaRPr lang="en-SE" sz="2800" b="0" dirty="0">
                            <a:solidFill>
                              <a:srgbClr val="C00000"/>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r>
                                  <a:rPr lang="en-US" sz="1600" b="0" i="0" smtClean="0">
                                    <a:solidFill>
                                      <a:srgbClr val="C00000"/>
                                    </a:solidFill>
                                    <a:effectLst/>
                                    <a:latin typeface="Cambria Math" panose="02040503050406030204" pitchFamily="18" charset="0"/>
                                  </a:rPr>
                                  <m:t>9</m:t>
                                </m:r>
                              </m:oMath>
                            </m:oMathPara>
                          </a14:m>
                          <a:endParaRPr lang="en-SE" sz="2800" b="0" dirty="0">
                            <a:solidFill>
                              <a:srgbClr val="C00000"/>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r>
                                  <a:rPr lang="en-US" sz="1600" b="0" i="1" smtClean="0">
                                    <a:solidFill>
                                      <a:srgbClr val="C00000"/>
                                    </a:solidFill>
                                    <a:effectLst/>
                                    <a:latin typeface="Cambria Math" panose="02040503050406030204" pitchFamily="18" charset="0"/>
                                  </a:rPr>
                                  <m:t>8</m:t>
                                </m:r>
                              </m:oMath>
                            </m:oMathPara>
                          </a14:m>
                          <a:endParaRPr lang="en-SE" sz="2800" b="0" dirty="0">
                            <a:solidFill>
                              <a:srgbClr val="C00000"/>
                            </a:solidFill>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956489735"/>
                      </a:ext>
                    </a:extLst>
                  </a:tr>
                  <a:tr h="0">
                    <a:tc>
                      <a:txBody>
                        <a:bodyPr/>
                        <a:lstStyle/>
                        <a:p>
                          <a:pPr>
                            <a:lnSpc>
                              <a:spcPct val="150000"/>
                            </a:lnSpc>
                          </a:pPr>
                          <a:r>
                            <a:rPr lang="en-US" sz="1600" b="0" kern="1200" dirty="0">
                              <a:solidFill>
                                <a:schemeClr val="tx1"/>
                              </a:solidFill>
                              <a:effectLst/>
                              <a:latin typeface="+mn-lt"/>
                              <a:ea typeface="+mn-ea"/>
                              <a:cs typeface="+mn-cs"/>
                            </a:rPr>
                            <a:t>Iter2</a:t>
                          </a:r>
                          <a:endParaRPr lang="en-SE" sz="1600" b="0" kern="1200" dirty="0">
                            <a:solidFill>
                              <a:schemeClr val="tx1"/>
                            </a:solidFill>
                            <a:effectLst/>
                            <a:latin typeface="+mn-lt"/>
                            <a:ea typeface="+mn-ea"/>
                            <a:cs typeface="+mn-cs"/>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r>
                                  <a:rPr lang="en-US" sz="1600" b="0" i="1" smtClean="0">
                                    <a:solidFill>
                                      <a:schemeClr val="tx1"/>
                                    </a:solidFill>
                                    <a:effectLst/>
                                    <a:latin typeface="Cambria Math" panose="02040503050406030204" pitchFamily="18" charset="0"/>
                                  </a:rPr>
                                  <m:t>8</m:t>
                                </m:r>
                              </m:oMath>
                            </m:oMathPara>
                          </a14:m>
                          <a:endParaRPr lang="en-SE" sz="2800" b="0" dirty="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r>
                                  <a:rPr lang="en-US" sz="1600" b="0" i="0" smtClean="0">
                                    <a:solidFill>
                                      <a:schemeClr val="tx1"/>
                                    </a:solidFill>
                                    <a:effectLst/>
                                    <a:latin typeface="Cambria Math" panose="02040503050406030204" pitchFamily="18" charset="0"/>
                                  </a:rPr>
                                  <m:t>9</m:t>
                                </m:r>
                              </m:oMath>
                            </m:oMathPara>
                          </a14:m>
                          <a:endParaRPr lang="en-SE" sz="2800" b="0" dirty="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r>
                                  <a:rPr lang="en-US" sz="1600" b="0" i="1" smtClean="0">
                                    <a:solidFill>
                                      <a:schemeClr val="tx1"/>
                                    </a:solidFill>
                                    <a:effectLst/>
                                    <a:latin typeface="Cambria Math" panose="02040503050406030204" pitchFamily="18" charset="0"/>
                                  </a:rPr>
                                  <m:t>8</m:t>
                                </m:r>
                              </m:oMath>
                            </m:oMathPara>
                          </a14:m>
                          <a:endParaRPr lang="en-SE" sz="2800" b="0" dirty="0">
                            <a:solidFill>
                              <a:schemeClr val="tx1"/>
                            </a:solidFill>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3775951849"/>
                      </a:ext>
                    </a:extLst>
                  </a:tr>
                </a:tbl>
              </a:graphicData>
            </a:graphic>
          </p:graphicFrame>
        </mc:Choice>
        <mc:Fallback xmlns="">
          <p:graphicFrame>
            <p:nvGraphicFramePr>
              <p:cNvPr id="46" name="Table 45">
                <a:extLst>
                  <a:ext uri="{FF2B5EF4-FFF2-40B4-BE49-F238E27FC236}">
                    <a16:creationId xmlns:a16="http://schemas.microsoft.com/office/drawing/2014/main" id="{2E663E9D-143A-43B0-8159-E31E7DD71C8F}"/>
                  </a:ext>
                </a:extLst>
              </p:cNvPr>
              <p:cNvGraphicFramePr>
                <a:graphicFrameLocks noGrp="1"/>
              </p:cNvGraphicFramePr>
              <p:nvPr>
                <p:extLst>
                  <p:ext uri="{D42A27DB-BD31-4B8C-83A1-F6EECF244321}">
                    <p14:modId xmlns:p14="http://schemas.microsoft.com/office/powerpoint/2010/main" val="1477320971"/>
                  </p:ext>
                </p:extLst>
              </p:nvPr>
            </p:nvGraphicFramePr>
            <p:xfrm>
              <a:off x="6562318" y="5410200"/>
              <a:ext cx="2505482" cy="1097280"/>
            </p:xfrm>
            <a:graphic>
              <a:graphicData uri="http://schemas.openxmlformats.org/drawingml/2006/table">
                <a:tbl>
                  <a:tblPr firstRow="1" firstCol="1" bandRow="1">
                    <a:tableStyleId>{5C22544A-7EE6-4342-B048-85BDC9FD1C3A}</a:tableStyleId>
                  </a:tblPr>
                  <a:tblGrid>
                    <a:gridCol w="567204">
                      <a:extLst>
                        <a:ext uri="{9D8B030D-6E8A-4147-A177-3AD203B41FA5}">
                          <a16:colId xmlns:a16="http://schemas.microsoft.com/office/drawing/2014/main" val="248747933"/>
                        </a:ext>
                      </a:extLst>
                    </a:gridCol>
                    <a:gridCol w="736846">
                      <a:extLst>
                        <a:ext uri="{9D8B030D-6E8A-4147-A177-3AD203B41FA5}">
                          <a16:colId xmlns:a16="http://schemas.microsoft.com/office/drawing/2014/main" val="2368639568"/>
                        </a:ext>
                      </a:extLst>
                    </a:gridCol>
                    <a:gridCol w="564491">
                      <a:extLst>
                        <a:ext uri="{9D8B030D-6E8A-4147-A177-3AD203B41FA5}">
                          <a16:colId xmlns:a16="http://schemas.microsoft.com/office/drawing/2014/main" val="2363104961"/>
                        </a:ext>
                      </a:extLst>
                    </a:gridCol>
                    <a:gridCol w="636941">
                      <a:extLst>
                        <a:ext uri="{9D8B030D-6E8A-4147-A177-3AD203B41FA5}">
                          <a16:colId xmlns:a16="http://schemas.microsoft.com/office/drawing/2014/main" val="1967822093"/>
                        </a:ext>
                      </a:extLst>
                    </a:gridCol>
                  </a:tblGrid>
                  <a:tr h="365760">
                    <a:tc>
                      <a:txBody>
                        <a:bodyPr/>
                        <a:lstStyle/>
                        <a:p>
                          <a:pPr>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endParaRPr lang="en-SE"/>
                        </a:p>
                      </a:txBody>
                      <a:tcPr marL="68580" marR="68580" marT="0" marB="0">
                        <a:blipFill>
                          <a:blip r:embed="rId10"/>
                          <a:stretch>
                            <a:fillRect l="-77686" t="-1667" r="-166942" b="-223333"/>
                          </a:stretch>
                        </a:blipFill>
                      </a:tcPr>
                    </a:tc>
                    <a:tc>
                      <a:txBody>
                        <a:bodyPr/>
                        <a:lstStyle/>
                        <a:p>
                          <a:endParaRPr lang="en-SE"/>
                        </a:p>
                      </a:txBody>
                      <a:tcPr marL="68580" marR="68580" marT="0" marB="0">
                        <a:blipFill>
                          <a:blip r:embed="rId10"/>
                          <a:stretch>
                            <a:fillRect l="-231183" t="-1667" r="-117204" b="-223333"/>
                          </a:stretch>
                        </a:blipFill>
                      </a:tcPr>
                    </a:tc>
                    <a:tc>
                      <a:txBody>
                        <a:bodyPr/>
                        <a:lstStyle/>
                        <a:p>
                          <a:endParaRPr lang="en-SE"/>
                        </a:p>
                      </a:txBody>
                      <a:tcPr marL="68580" marR="68580" marT="0" marB="0">
                        <a:blipFill>
                          <a:blip r:embed="rId10"/>
                          <a:stretch>
                            <a:fillRect l="-293333" t="-1667" r="-3810" b="-223333"/>
                          </a:stretch>
                        </a:blipFill>
                      </a:tcPr>
                    </a:tc>
                    <a:extLst>
                      <a:ext uri="{0D108BD9-81ED-4DB2-BD59-A6C34878D82A}">
                        <a16:rowId xmlns:a16="http://schemas.microsoft.com/office/drawing/2014/main" val="2333860349"/>
                      </a:ext>
                    </a:extLst>
                  </a:tr>
                  <a:tr h="365760">
                    <a:tc>
                      <a:txBody>
                        <a:bodyPr/>
                        <a:lstStyle/>
                        <a:p>
                          <a:pPr>
                            <a:lnSpc>
                              <a:spcPct val="150000"/>
                            </a:lnSpc>
                          </a:pPr>
                          <a:r>
                            <a:rPr lang="en-US" sz="1600" b="0" dirty="0">
                              <a:solidFill>
                                <a:schemeClr val="tx1"/>
                              </a:solidFill>
                              <a:effectLst/>
                            </a:rPr>
                            <a:t>Iter1</a:t>
                          </a:r>
                          <a:endParaRPr lang="en-SE" sz="2800" b="0" dirty="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endParaRPr lang="en-SE"/>
                        </a:p>
                      </a:txBody>
                      <a:tcPr marL="68580" marR="68580" marT="0" marB="0">
                        <a:blipFill>
                          <a:blip r:embed="rId10"/>
                          <a:stretch>
                            <a:fillRect l="-77686" t="-100000" r="-166942" b="-119672"/>
                          </a:stretch>
                        </a:blipFill>
                      </a:tcPr>
                    </a:tc>
                    <a:tc>
                      <a:txBody>
                        <a:bodyPr/>
                        <a:lstStyle/>
                        <a:p>
                          <a:endParaRPr lang="en-SE"/>
                        </a:p>
                      </a:txBody>
                      <a:tcPr marL="68580" marR="68580" marT="0" marB="0">
                        <a:blipFill>
                          <a:blip r:embed="rId10"/>
                          <a:stretch>
                            <a:fillRect l="-231183" t="-100000" r="-117204" b="-119672"/>
                          </a:stretch>
                        </a:blipFill>
                      </a:tcPr>
                    </a:tc>
                    <a:tc>
                      <a:txBody>
                        <a:bodyPr/>
                        <a:lstStyle/>
                        <a:p>
                          <a:endParaRPr lang="en-SE"/>
                        </a:p>
                      </a:txBody>
                      <a:tcPr marL="68580" marR="68580" marT="0" marB="0">
                        <a:blipFill>
                          <a:blip r:embed="rId10"/>
                          <a:stretch>
                            <a:fillRect l="-293333" t="-100000" r="-3810" b="-119672"/>
                          </a:stretch>
                        </a:blipFill>
                      </a:tcPr>
                    </a:tc>
                    <a:extLst>
                      <a:ext uri="{0D108BD9-81ED-4DB2-BD59-A6C34878D82A}">
                        <a16:rowId xmlns:a16="http://schemas.microsoft.com/office/drawing/2014/main" val="2956489735"/>
                      </a:ext>
                    </a:extLst>
                  </a:tr>
                  <a:tr h="365760">
                    <a:tc>
                      <a:txBody>
                        <a:bodyPr/>
                        <a:lstStyle/>
                        <a:p>
                          <a:pPr>
                            <a:lnSpc>
                              <a:spcPct val="150000"/>
                            </a:lnSpc>
                          </a:pPr>
                          <a:r>
                            <a:rPr lang="en-US" sz="1600" b="0" kern="1200" dirty="0">
                              <a:solidFill>
                                <a:schemeClr val="tx1"/>
                              </a:solidFill>
                              <a:effectLst/>
                              <a:latin typeface="+mn-lt"/>
                              <a:ea typeface="+mn-ea"/>
                              <a:cs typeface="+mn-cs"/>
                            </a:rPr>
                            <a:t>Iter2</a:t>
                          </a:r>
                          <a:endParaRPr lang="en-SE" sz="1600" b="0" kern="1200" dirty="0">
                            <a:solidFill>
                              <a:schemeClr val="tx1"/>
                            </a:solidFill>
                            <a:effectLst/>
                            <a:latin typeface="+mn-lt"/>
                            <a:ea typeface="+mn-ea"/>
                            <a:cs typeface="+mn-cs"/>
                          </a:endParaRPr>
                        </a:p>
                      </a:txBody>
                      <a:tcPr marL="68580" marR="68580" marT="0" marB="0"/>
                    </a:tc>
                    <a:tc>
                      <a:txBody>
                        <a:bodyPr/>
                        <a:lstStyle/>
                        <a:p>
                          <a:endParaRPr lang="en-SE"/>
                        </a:p>
                      </a:txBody>
                      <a:tcPr marL="68580" marR="68580" marT="0" marB="0">
                        <a:blipFill>
                          <a:blip r:embed="rId10"/>
                          <a:stretch>
                            <a:fillRect l="-77686" t="-203333" r="-166942" b="-21667"/>
                          </a:stretch>
                        </a:blipFill>
                      </a:tcPr>
                    </a:tc>
                    <a:tc>
                      <a:txBody>
                        <a:bodyPr/>
                        <a:lstStyle/>
                        <a:p>
                          <a:endParaRPr lang="en-SE"/>
                        </a:p>
                      </a:txBody>
                      <a:tcPr marL="68580" marR="68580" marT="0" marB="0">
                        <a:blipFill>
                          <a:blip r:embed="rId10"/>
                          <a:stretch>
                            <a:fillRect l="-231183" t="-203333" r="-117204" b="-21667"/>
                          </a:stretch>
                        </a:blipFill>
                      </a:tcPr>
                    </a:tc>
                    <a:tc>
                      <a:txBody>
                        <a:bodyPr/>
                        <a:lstStyle/>
                        <a:p>
                          <a:endParaRPr lang="en-SE"/>
                        </a:p>
                      </a:txBody>
                      <a:tcPr marL="68580" marR="68580" marT="0" marB="0">
                        <a:blipFill>
                          <a:blip r:embed="rId10"/>
                          <a:stretch>
                            <a:fillRect l="-293333" t="-203333" r="-3810" b="-21667"/>
                          </a:stretch>
                        </a:blipFill>
                      </a:tcPr>
                    </a:tc>
                    <a:extLst>
                      <a:ext uri="{0D108BD9-81ED-4DB2-BD59-A6C34878D82A}">
                        <a16:rowId xmlns:a16="http://schemas.microsoft.com/office/drawing/2014/main" val="3775951849"/>
                      </a:ext>
                    </a:extLst>
                  </a:tr>
                </a:tbl>
              </a:graphicData>
            </a:graphic>
          </p:graphicFrame>
        </mc:Fallback>
      </mc:AlternateContent>
    </p:spTree>
    <p:extLst>
      <p:ext uri="{BB962C8B-B14F-4D97-AF65-F5344CB8AC3E}">
        <p14:creationId xmlns:p14="http://schemas.microsoft.com/office/powerpoint/2010/main" val="27267112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5146A-2411-4D66-BD86-936CC1CB560B}"/>
              </a:ext>
            </a:extLst>
          </p:cNvPr>
          <p:cNvSpPr>
            <a:spLocks noGrp="1"/>
          </p:cNvSpPr>
          <p:nvPr>
            <p:ph type="title"/>
          </p:nvPr>
        </p:nvSpPr>
        <p:spPr/>
        <p:txBody>
          <a:bodyPr/>
          <a:lstStyle/>
          <a:p>
            <a:r>
              <a:rPr lang="en-US" dirty="0" err="1"/>
              <a:t>MiniGW</a:t>
            </a:r>
            <a:r>
              <a:rPr lang="en-US" dirty="0"/>
              <a:t> Example</a:t>
            </a:r>
            <a:endParaRPr lang="en-SE" dirty="0"/>
          </a:p>
        </p:txBody>
      </p:sp>
      <p:sp>
        <p:nvSpPr>
          <p:cNvPr id="3" name="Content Placeholder 2">
            <a:extLst>
              <a:ext uri="{FF2B5EF4-FFF2-40B4-BE49-F238E27FC236}">
                <a16:creationId xmlns:a16="http://schemas.microsoft.com/office/drawing/2014/main" id="{7A52ED14-A570-49EA-AD0A-845FEAE0D59D}"/>
              </a:ext>
            </a:extLst>
          </p:cNvPr>
          <p:cNvSpPr>
            <a:spLocks noGrp="1"/>
          </p:cNvSpPr>
          <p:nvPr>
            <p:ph idx="1"/>
          </p:nvPr>
        </p:nvSpPr>
        <p:spPr>
          <a:xfrm>
            <a:off x="457200" y="1295399"/>
            <a:ext cx="8229600" cy="5234635"/>
          </a:xfrm>
        </p:spPr>
        <p:txBody>
          <a:bodyPr>
            <a:normAutofit/>
          </a:bodyPr>
          <a:lstStyle/>
          <a:p>
            <a:r>
              <a:rPr lang="en-US" dirty="0"/>
              <a:t>Policy Iteration for Deterministic Environment</a:t>
            </a:r>
          </a:p>
          <a:p>
            <a:r>
              <a:rPr lang="en-US" dirty="0"/>
              <a:t>Policy Iteration for Stochastic Environment</a:t>
            </a:r>
          </a:p>
          <a:p>
            <a:r>
              <a:rPr lang="en-US" dirty="0"/>
              <a:t>Value Iteration for Deterministic Environment  </a:t>
            </a:r>
          </a:p>
          <a:p>
            <a:r>
              <a:rPr lang="en-US" dirty="0">
                <a:solidFill>
                  <a:srgbClr val="C00000"/>
                </a:solidFill>
              </a:rPr>
              <a:t>Value Iteration for Stochastic Environment</a:t>
            </a:r>
          </a:p>
          <a:p>
            <a:r>
              <a:rPr lang="en-US" dirty="0"/>
              <a:t>Model learning</a:t>
            </a:r>
            <a:endParaRPr lang="en-SE" dirty="0"/>
          </a:p>
        </p:txBody>
      </p:sp>
      <p:sp>
        <p:nvSpPr>
          <p:cNvPr id="4" name="Slide Number Placeholder 3">
            <a:extLst>
              <a:ext uri="{FF2B5EF4-FFF2-40B4-BE49-F238E27FC236}">
                <a16:creationId xmlns:a16="http://schemas.microsoft.com/office/drawing/2014/main" id="{C0567889-A50E-4D43-A72E-B5F2097A2CBC}"/>
              </a:ext>
            </a:extLst>
          </p:cNvPr>
          <p:cNvSpPr>
            <a:spLocks noGrp="1"/>
          </p:cNvSpPr>
          <p:nvPr>
            <p:ph type="sldNum" sz="quarter" idx="12"/>
          </p:nvPr>
        </p:nvSpPr>
        <p:spPr/>
        <p:txBody>
          <a:bodyPr/>
          <a:lstStyle/>
          <a:p>
            <a:pPr>
              <a:defRPr/>
            </a:pPr>
            <a:fld id="{F57F456A-00AF-44E6-8D70-638C0D0130FF}" type="slidenum">
              <a:rPr lang="en-US" altLang="zh-CN" smtClean="0"/>
              <a:pPr>
                <a:defRPr/>
              </a:pPr>
              <a:t>56</a:t>
            </a:fld>
            <a:endParaRPr lang="en-US" altLang="zh-CN"/>
          </a:p>
        </p:txBody>
      </p:sp>
    </p:spTree>
    <p:extLst>
      <p:ext uri="{BB962C8B-B14F-4D97-AF65-F5344CB8AC3E}">
        <p14:creationId xmlns:p14="http://schemas.microsoft.com/office/powerpoint/2010/main" val="10776834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9" y="-152400"/>
            <a:ext cx="8762968" cy="868362"/>
          </a:xfrm>
        </p:spPr>
        <p:txBody>
          <a:bodyPr/>
          <a:lstStyle/>
          <a:p>
            <a:r>
              <a:rPr lang="en-US" sz="3200" dirty="0">
                <a:solidFill>
                  <a:schemeClr val="tx1"/>
                </a:solidFill>
              </a:rPr>
              <a:t>Bellman </a:t>
            </a:r>
            <a:r>
              <a:rPr lang="en-US" sz="3200" dirty="0" err="1">
                <a:solidFill>
                  <a:schemeClr val="tx1"/>
                </a:solidFill>
              </a:rPr>
              <a:t>Opt</a:t>
            </a:r>
            <a:r>
              <a:rPr lang="en-US" sz="3200" dirty="0">
                <a:solidFill>
                  <a:schemeClr val="tx1"/>
                </a:solidFill>
              </a:rPr>
              <a:t> Equation </a:t>
            </a:r>
            <a:r>
              <a:rPr lang="en-US" sz="3200" dirty="0"/>
              <a:t>for Stochastic Env</a:t>
            </a:r>
          </a:p>
        </p:txBody>
      </p:sp>
      <mc:AlternateContent xmlns:mc="http://schemas.openxmlformats.org/markup-compatibility/2006" xmlns:a14="http://schemas.microsoft.com/office/drawing/2010/main">
        <mc:Choice Requires="a14">
          <p:sp>
            <p:nvSpPr>
              <p:cNvPr id="29" name="Content Placeholder 2">
                <a:extLst>
                  <a:ext uri="{FF2B5EF4-FFF2-40B4-BE49-F238E27FC236}">
                    <a16:creationId xmlns:a16="http://schemas.microsoft.com/office/drawing/2014/main" id="{DB8E6228-5688-4480-97E1-C354C40D1C22}"/>
                  </a:ext>
                </a:extLst>
              </p:cNvPr>
              <p:cNvSpPr>
                <a:spLocks noGrp="1"/>
              </p:cNvSpPr>
              <p:nvPr>
                <p:ph idx="1"/>
              </p:nvPr>
            </p:nvSpPr>
            <p:spPr>
              <a:xfrm>
                <a:off x="76199" y="2517084"/>
                <a:ext cx="8915377" cy="4493316"/>
              </a:xfrm>
            </p:spPr>
            <p:txBody>
              <a:bodyPr>
                <a:normAutofit fontScale="47500" lnSpcReduction="20000"/>
              </a:bodyPr>
              <a:lstStyle/>
              <a:p>
                <a:r>
                  <a:rPr lang="en-US" dirty="0"/>
                  <a:t>Bellman </a:t>
                </a:r>
                <a:r>
                  <a:rPr lang="en-US" dirty="0" err="1"/>
                  <a:t>Opt</a:t>
                </a:r>
                <a:r>
                  <a:rPr lang="en-US" dirty="0"/>
                  <a:t> Equation: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𝑎</m:t>
                        </m:r>
                      </m:lim>
                    </m:limLow>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sSup>
                          <m:sSupPr>
                            <m:ctrlPr>
                              <a:rPr lang="en-US" i="1">
                                <a:latin typeface="Cambria Math" panose="02040503050406030204" pitchFamily="18" charset="0"/>
                              </a:rPr>
                            </m:ctrlPr>
                          </m:sSupPr>
                          <m:e>
                            <m:r>
                              <a:rPr lang="en-US" i="1">
                                <a:latin typeface="Cambria Math" panose="02040503050406030204" pitchFamily="18" charset="0"/>
                              </a:rPr>
                              <m:t>𝑟</m:t>
                            </m:r>
                            <m:r>
                              <a:rPr lang="en-US" i="1">
                                <a:latin typeface="Cambria Math" panose="02040503050406030204" pitchFamily="18" charset="0"/>
                              </a:rPr>
                              <m:t>, </m:t>
                            </m:r>
                            <m:r>
                              <a:rPr lang="en-US" i="1">
                                <a:latin typeface="Cambria Math" panose="02040503050406030204" pitchFamily="18" charset="0"/>
                              </a:rPr>
                              <m:t>𝑠</m:t>
                            </m:r>
                          </m:e>
                          <m:sup>
                            <m:r>
                              <a:rPr lang="en-US" i="1">
                                <a:latin typeface="Cambria Math" panose="02040503050406030204" pitchFamily="18" charset="0"/>
                              </a:rPr>
                              <m:t>′</m:t>
                            </m:r>
                          </m:sup>
                        </m:sSup>
                      </m:sub>
                      <m:sup/>
                      <m:e>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e>
                    </m:nary>
                    <m:d>
                      <m:dPr>
                        <m:begChr m:val="["/>
                        <m:endChr m:val="]"/>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e>
                        </m:d>
                      </m:e>
                    </m:d>
                  </m:oMath>
                </a14:m>
                <a:endParaRPr lang="en-US" dirty="0">
                  <a:ea typeface="ＭＳ Ｐゴシック" pitchFamily="34" charset="-128"/>
                </a:endParaRPr>
              </a:p>
              <a:p>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𝐶</m:t>
                        </m:r>
                      </m:e>
                    </m:d>
                    <m:r>
                      <a:rPr lang="en-US" i="1">
                        <a:latin typeface="Cambria Math" panose="02040503050406030204" pitchFamily="18" charset="0"/>
                        <a:ea typeface="ＭＳ Ｐゴシック" pitchFamily="34" charset="-128"/>
                      </a:rPr>
                      <m:t>=</m:t>
                    </m:r>
                    <m:limLow>
                      <m:limLowPr>
                        <m:ctrlPr>
                          <a:rPr lang="en-US" i="1">
                            <a:latin typeface="Cambria Math" panose="02040503050406030204" pitchFamily="18" charset="0"/>
                            <a:ea typeface="ＭＳ Ｐゴシック" pitchFamily="34" charset="-128"/>
                          </a:rPr>
                        </m:ctrlPr>
                      </m:limLowPr>
                      <m:e>
                        <m:r>
                          <m:rPr>
                            <m:sty m:val="p"/>
                          </m:rPr>
                          <a:rPr lang="en-US">
                            <a:latin typeface="Cambria Math" panose="02040503050406030204" pitchFamily="18" charset="0"/>
                            <a:ea typeface="ＭＳ Ｐゴシック" pitchFamily="34" charset="-128"/>
                          </a:rPr>
                          <m:t>max</m:t>
                        </m:r>
                      </m:e>
                      <m:lim>
                        <m:r>
                          <a:rPr lang="en-US" i="1">
                            <a:latin typeface="Cambria Math" panose="02040503050406030204" pitchFamily="18" charset="0"/>
                            <a:ea typeface="ＭＳ Ｐゴシック" pitchFamily="34" charset="-128"/>
                          </a:rPr>
                          <m:t>𝑎</m:t>
                        </m:r>
                      </m:lim>
                    </m:limLow>
                    <m:r>
                      <a:rPr lang="en-US" b="0" i="1" smtClean="0">
                        <a:latin typeface="Cambria Math" panose="02040503050406030204" pitchFamily="18" charset="0"/>
                        <a:ea typeface="ＭＳ Ｐゴシック" pitchFamily="34" charset="-128"/>
                      </a:rPr>
                      <m:t> </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b="0" i="1" smtClean="0">
                            <a:latin typeface="Cambria Math" panose="02040503050406030204" pitchFamily="18" charset="0"/>
                          </a:rPr>
                          <m:t>𝑎</m:t>
                        </m:r>
                      </m:e>
                    </m:d>
                  </m:oMath>
                </a14:m>
                <a:endParaRPr lang="en-US" i="1" dirty="0">
                  <a:solidFill>
                    <a:srgbClr val="C00000"/>
                  </a:solidFill>
                  <a:latin typeface="Cambria Math" panose="02040503050406030204" pitchFamily="18" charset="0"/>
                </a:endParaRPr>
              </a:p>
              <a:p>
                <a:pPr lvl="1"/>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𝑙</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.8</m:t>
                    </m:r>
                    <m:r>
                      <a:rPr lang="en-US" b="0" i="1" smtClean="0">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b="0" i="1" smtClean="0">
                            <a:latin typeface="Cambria Math" panose="02040503050406030204" pitchFamily="18" charset="0"/>
                            <a:ea typeface="ＭＳ Ｐゴシック" pitchFamily="34" charset="-128"/>
                          </a:rPr>
                          <m:t>∗</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+.1[−1+</m:t>
                    </m:r>
                    <m:r>
                      <a:rPr lang="en-US" b="0" i="1" smtClean="0">
                        <a:latin typeface="Cambria Math" panose="02040503050406030204" pitchFamily="18" charset="0"/>
                        <a:ea typeface="ＭＳ Ｐゴシック" pitchFamily="34" charset="-128"/>
                      </a:rPr>
                      <m:t>𝑣</m:t>
                    </m:r>
                    <m:r>
                      <a:rPr lang="en-US" b="0" i="1" smtClean="0">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𝐴</m:t>
                    </m:r>
                    <m:r>
                      <a:rPr lang="en-US" b="0" i="1" smtClean="0">
                        <a:latin typeface="Cambria Math" panose="02040503050406030204" pitchFamily="18" charset="0"/>
                        <a:ea typeface="ＭＳ Ｐゴシック" pitchFamily="34" charset="-128"/>
                      </a:rPr>
                      <m:t>)]+.1[−1+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b="0" i="1" smtClean="0">
                            <a:latin typeface="Cambria Math" panose="02040503050406030204" pitchFamily="18" charset="0"/>
                            <a:ea typeface="ＭＳ Ｐゴシック" pitchFamily="34" charset="-128"/>
                          </a:rPr>
                          <m:t>∗</m:t>
                        </m:r>
                      </m:sub>
                    </m:sSub>
                    <m:d>
                      <m:dPr>
                        <m:ctrlPr>
                          <a:rPr lang="en-US" i="1">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𝐸</m:t>
                        </m:r>
                      </m:e>
                    </m:d>
                    <m:r>
                      <a:rPr lang="en-US" i="1">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=−2+</m:t>
                    </m:r>
                    <m:r>
                      <a:rPr lang="en-US" i="1">
                        <a:latin typeface="Cambria Math" panose="02040503050406030204" pitchFamily="18" charset="0"/>
                        <a:ea typeface="ＭＳ Ｐゴシック" pitchFamily="34" charset="-128"/>
                      </a:rPr>
                      <m:t>.8</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b="0" i="1" smtClean="0">
                            <a:latin typeface="Cambria Math" panose="02040503050406030204" pitchFamily="18" charset="0"/>
                            <a:ea typeface="ＭＳ Ｐゴシック" pitchFamily="34" charset="-128"/>
                          </a:rPr>
                          <m:t>∗</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b="0" i="1" smtClean="0">
                            <a:latin typeface="Cambria Math" panose="02040503050406030204" pitchFamily="18" charset="0"/>
                            <a:ea typeface="ＭＳ Ｐゴシック" pitchFamily="34" charset="-128"/>
                          </a:rPr>
                          <m:t>∗</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oMath>
                </a14:m>
                <a:endParaRPr lang="en-US" i="1" dirty="0">
                  <a:latin typeface="Cambria Math" panose="02040503050406030204" pitchFamily="18" charset="0"/>
                  <a:ea typeface="ＭＳ Ｐゴシック" pitchFamily="34" charset="-128"/>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b="0" i="1" smtClean="0">
                            <a:latin typeface="Cambria Math" panose="02040503050406030204" pitchFamily="18" charset="0"/>
                          </a:rPr>
                          <m:t>𝑟</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.8[−1+</m:t>
                    </m:r>
                    <m:r>
                      <a:rPr lang="en-US" b="0" i="1" smtClean="0">
                        <a:latin typeface="Cambria Math" panose="02040503050406030204" pitchFamily="18" charset="0"/>
                        <a:ea typeface="ＭＳ Ｐゴシック" pitchFamily="34" charset="-128"/>
                      </a:rPr>
                      <m:t>𝑣</m:t>
                    </m:r>
                    <m:d>
                      <m:dPr>
                        <m:ctrlPr>
                          <a:rPr lang="en-US" i="1">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𝐷</m:t>
                        </m:r>
                      </m:e>
                    </m:d>
                    <m:r>
                      <a:rPr lang="en-US" i="1">
                        <a:latin typeface="Cambria Math" panose="02040503050406030204" pitchFamily="18" charset="0"/>
                        <a:ea typeface="ＭＳ Ｐゴシック" pitchFamily="34" charset="-128"/>
                      </a:rPr>
                      <m:t>]</m:t>
                    </m:r>
                    <m:r>
                      <a:rPr lang="en-US" i="1" smtClean="0">
                        <a:latin typeface="Cambria Math" panose="02040503050406030204" pitchFamily="18" charset="0"/>
                        <a:ea typeface="ＭＳ Ｐゴシック" pitchFamily="34" charset="-128"/>
                      </a:rPr>
                      <m:t> </m:t>
                    </m:r>
                    <m:r>
                      <a:rPr lang="en-US" i="1">
                        <a:latin typeface="Cambria Math" panose="02040503050406030204" pitchFamily="18" charset="0"/>
                        <a:ea typeface="ＭＳ Ｐゴシック" pitchFamily="34" charset="-128"/>
                      </a:rPr>
                      <m:t>+.1[−1+</m:t>
                    </m:r>
                    <m:r>
                      <a:rPr lang="en-US" b="0" i="1" smtClean="0">
                        <a:latin typeface="Cambria Math" panose="02040503050406030204" pitchFamily="18" charset="0"/>
                        <a:ea typeface="ＭＳ Ｐゴシック" pitchFamily="34" charset="-128"/>
                      </a:rPr>
                      <m:t>𝑣</m:t>
                    </m:r>
                    <m:d>
                      <m:dPr>
                        <m:ctrlPr>
                          <a:rPr lang="en-US" i="1">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𝐴</m:t>
                        </m:r>
                      </m:e>
                    </m:d>
                    <m:r>
                      <a:rPr lang="en-US" i="1">
                        <a:latin typeface="Cambria Math" panose="02040503050406030204" pitchFamily="18" charset="0"/>
                        <a:ea typeface="ＭＳ Ｐゴシック" pitchFamily="34" charset="-128"/>
                      </a:rPr>
                      <m:t>]+.1[−1+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b="0" i="1" smtClean="0">
                            <a:latin typeface="Cambria Math" panose="02040503050406030204" pitchFamily="18" charset="0"/>
                            <a:ea typeface="ＭＳ Ｐゴシック" pitchFamily="34" charset="-128"/>
                          </a:rPr>
                          <m:t>∗</m:t>
                        </m:r>
                      </m:sub>
                    </m:sSub>
                    <m:d>
                      <m:dPr>
                        <m:ctrlPr>
                          <a:rPr lang="en-US" i="1">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𝐸</m:t>
                        </m:r>
                      </m:e>
                    </m:d>
                    <m:r>
                      <a:rPr lang="en-US" i="1">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=6+</m:t>
                    </m:r>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b="0" i="1" smtClean="0">
                            <a:latin typeface="Cambria Math" panose="02040503050406030204" pitchFamily="18" charset="0"/>
                            <a:ea typeface="ＭＳ Ｐゴシック" pitchFamily="34" charset="-128"/>
                          </a:rPr>
                          <m:t>∗</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oMath>
                </a14:m>
                <a:endParaRPr lang="en-US" i="1" dirty="0">
                  <a:latin typeface="Cambria Math" panose="02040503050406030204" pitchFamily="18" charset="0"/>
                  <a:ea typeface="ＭＳ Ｐゴシック" pitchFamily="34" charset="-128"/>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b="0" i="1" smtClean="0">
                            <a:latin typeface="Cambria Math" panose="02040503050406030204" pitchFamily="18" charset="0"/>
                          </a:rPr>
                          <m:t>𝑢</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.8[−1+</m:t>
                    </m:r>
                    <m:r>
                      <a:rPr lang="en-US" b="0" i="1" smtClean="0">
                        <a:latin typeface="Cambria Math" panose="02040503050406030204" pitchFamily="18" charset="0"/>
                        <a:ea typeface="ＭＳ Ｐゴシック" pitchFamily="34" charset="-128"/>
                      </a:rPr>
                      <m:t>𝑣</m:t>
                    </m:r>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𝐴</m:t>
                        </m:r>
                      </m:e>
                    </m:d>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+.1[−1+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b="0" i="1" smtClean="0">
                            <a:latin typeface="Cambria Math" panose="02040503050406030204" pitchFamily="18" charset="0"/>
                            <a:ea typeface="ＭＳ Ｐゴシック" pitchFamily="34" charset="-128"/>
                          </a:rPr>
                          <m:t>∗</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+.1[−1+</m:t>
                    </m:r>
                    <m:r>
                      <a:rPr lang="en-US" b="0" i="1" smtClean="0">
                        <a:latin typeface="Cambria Math" panose="02040503050406030204" pitchFamily="18" charset="0"/>
                        <a:ea typeface="ＭＳ Ｐゴシック" pitchFamily="34" charset="-128"/>
                      </a:rPr>
                      <m:t>𝑣</m:t>
                    </m:r>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𝐷</m:t>
                        </m:r>
                      </m:e>
                    </m:d>
                    <m:r>
                      <a:rPr lang="en-US" b="0" i="1" smtClean="0">
                        <a:latin typeface="Cambria Math" panose="02040503050406030204" pitchFamily="18" charset="0"/>
                        <a:ea typeface="ＭＳ Ｐゴシック" pitchFamily="34" charset="-128"/>
                      </a:rPr>
                      <m:t>]=−8+</m:t>
                    </m:r>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b="0" i="1" smtClean="0">
                            <a:latin typeface="Cambria Math" panose="02040503050406030204" pitchFamily="18" charset="0"/>
                            <a:ea typeface="ＭＳ Ｐゴシック" pitchFamily="34" charset="-128"/>
                          </a:rPr>
                          <m:t>∗</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oMath>
                </a14:m>
                <a:endParaRPr lang="en-US" dirty="0">
                  <a:ea typeface="ＭＳ Ｐゴシック" pitchFamily="34" charset="-128"/>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b="0" i="1" smtClean="0">
                            <a:latin typeface="Cambria Math" panose="02040503050406030204" pitchFamily="18" charset="0"/>
                          </a:rPr>
                          <m:t>𝑑</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.8[−1+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b="0" i="1" smtClean="0">
                            <a:latin typeface="Cambria Math" panose="02040503050406030204" pitchFamily="18" charset="0"/>
                            <a:ea typeface="ＭＳ Ｐゴシック" pitchFamily="34" charset="-128"/>
                          </a:rPr>
                          <m:t>∗</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+.1[−1+</m:t>
                    </m:r>
                    <m:sSub>
                      <m:sSubPr>
                        <m:ctrlPr>
                          <a:rPr lang="en-US" i="1" smtClean="0">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b="0" i="1" smtClean="0">
                            <a:latin typeface="Cambria Math" panose="02040503050406030204" pitchFamily="18" charset="0"/>
                            <a:ea typeface="ＭＳ Ｐゴシック" pitchFamily="34" charset="-128"/>
                          </a:rPr>
                          <m:t>∗</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+.1[−1+</m:t>
                    </m:r>
                    <m:r>
                      <a:rPr lang="en-US" b="0" i="1" smtClean="0">
                        <a:latin typeface="Cambria Math" panose="02040503050406030204" pitchFamily="18" charset="0"/>
                        <a:ea typeface="ＭＳ Ｐゴシック" pitchFamily="34" charset="-128"/>
                      </a:rPr>
                      <m:t>𝑣</m:t>
                    </m:r>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𝐷</m:t>
                        </m:r>
                      </m:e>
                    </m:d>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.8</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b="0" i="1" smtClean="0">
                            <a:latin typeface="Cambria Math" panose="02040503050406030204" pitchFamily="18" charset="0"/>
                            <a:ea typeface="ＭＳ Ｐゴシック" pitchFamily="34" charset="-128"/>
                          </a:rPr>
                          <m:t>∗</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b="0" i="1" smtClean="0">
                            <a:latin typeface="Cambria Math" panose="02040503050406030204" pitchFamily="18" charset="0"/>
                            <a:ea typeface="ＭＳ Ｐゴシック" pitchFamily="34" charset="-128"/>
                          </a:rPr>
                          <m:t>∗</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oMath>
                </a14:m>
                <a:endParaRPr lang="en-US" b="0" i="1" dirty="0">
                  <a:solidFill>
                    <a:schemeClr val="tx1"/>
                  </a:solidFill>
                  <a:latin typeface="Cambria Math" panose="02040503050406030204" pitchFamily="18" charset="0"/>
                </a:endParaRPr>
              </a:p>
              <a:p>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𝑣</m:t>
                        </m:r>
                      </m:e>
                      <m:sub>
                        <m:r>
                          <a:rPr lang="en-US" i="1">
                            <a:latin typeface="Cambria Math" panose="02040503050406030204" pitchFamily="18" charset="0"/>
                          </a:rPr>
                          <m:t>1</m:t>
                        </m:r>
                      </m:sub>
                    </m:sSub>
                    <m:d>
                      <m:dPr>
                        <m:ctrlPr>
                          <a:rPr lang="en-US" i="1">
                            <a:latin typeface="Cambria Math" panose="02040503050406030204" pitchFamily="18" charset="0"/>
                          </a:rPr>
                        </m:ctrlPr>
                      </m:dPr>
                      <m:e>
                        <m:r>
                          <a:rPr lang="en-US" b="0" i="1" smtClean="0">
                            <a:latin typeface="Cambria Math" panose="02040503050406030204" pitchFamily="18" charset="0"/>
                          </a:rPr>
                          <m:t>𝐵</m:t>
                        </m:r>
                      </m:e>
                    </m:d>
                    <m:r>
                      <a:rPr lang="en-US" i="1">
                        <a:latin typeface="Cambria Math" panose="02040503050406030204" pitchFamily="18" charset="0"/>
                        <a:ea typeface="ＭＳ Ｐゴシック" pitchFamily="34" charset="-128"/>
                      </a:rPr>
                      <m:t>=</m:t>
                    </m:r>
                    <m:limLow>
                      <m:limLowPr>
                        <m:ctrlPr>
                          <a:rPr lang="en-US" i="1">
                            <a:latin typeface="Cambria Math" panose="02040503050406030204" pitchFamily="18" charset="0"/>
                            <a:ea typeface="ＭＳ Ｐゴシック" pitchFamily="34" charset="-128"/>
                          </a:rPr>
                        </m:ctrlPr>
                      </m:limLowPr>
                      <m:e>
                        <m:r>
                          <m:rPr>
                            <m:sty m:val="p"/>
                          </m:rPr>
                          <a:rPr lang="en-US">
                            <a:latin typeface="Cambria Math" panose="02040503050406030204" pitchFamily="18" charset="0"/>
                            <a:ea typeface="ＭＳ Ｐゴシック" pitchFamily="34" charset="-128"/>
                          </a:rPr>
                          <m:t>max</m:t>
                        </m:r>
                      </m:e>
                      <m:lim>
                        <m:r>
                          <a:rPr lang="en-US" i="1">
                            <a:latin typeface="Cambria Math" panose="02040503050406030204" pitchFamily="18" charset="0"/>
                            <a:ea typeface="ＭＳ Ｐゴシック" pitchFamily="34" charset="-128"/>
                          </a:rPr>
                          <m:t>𝑎</m:t>
                        </m:r>
                      </m:lim>
                    </m:limLow>
                    <m:r>
                      <a:rPr lang="en-US" i="1">
                        <a:latin typeface="Cambria Math" panose="02040503050406030204" pitchFamily="18" charset="0"/>
                        <a:ea typeface="ＭＳ Ｐゴシック" pitchFamily="34" charset="-128"/>
                      </a:rPr>
                      <m:t> </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m:t>
                        </m:r>
                      </m:sub>
                    </m:sSub>
                    <m:d>
                      <m:dPr>
                        <m:ctrlPr>
                          <a:rPr lang="en-US" i="1">
                            <a:latin typeface="Cambria Math" panose="02040503050406030204" pitchFamily="18" charset="0"/>
                          </a:rPr>
                        </m:ctrlPr>
                      </m:dPr>
                      <m:e>
                        <m:r>
                          <a:rPr lang="en-US" b="0" i="1" smtClean="0">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𝑎</m:t>
                        </m:r>
                      </m:e>
                    </m:d>
                  </m:oMath>
                </a14:m>
                <a:endParaRPr lang="en-US" sz="3100" dirty="0">
                  <a:ea typeface="ＭＳ Ｐゴシック" pitchFamily="34" charset="-128"/>
                </a:endParaRPr>
              </a:p>
              <a:p>
                <a:pPr lvl="1"/>
                <a14:m>
                  <m:oMath xmlns:m="http://schemas.openxmlformats.org/officeDocument/2006/math">
                    <m:sSub>
                      <m:sSubPr>
                        <m:ctrlPr>
                          <a:rPr lang="en-US" sz="2400" i="1" smtClean="0">
                            <a:latin typeface="Cambria Math" panose="02040503050406030204" pitchFamily="18" charset="0"/>
                          </a:rPr>
                        </m:ctrlPr>
                      </m:sSubPr>
                      <m:e>
                        <m:r>
                          <a:rPr lang="en-US" sz="2400" i="1">
                            <a:latin typeface="Cambria Math" panose="02040503050406030204" pitchFamily="18" charset="0"/>
                          </a:rPr>
                          <m:t>𝑞</m:t>
                        </m:r>
                      </m:e>
                      <m:sub>
                        <m:r>
                          <a:rPr lang="en-US" sz="2400" b="0" i="1" smtClean="0">
                            <a:latin typeface="Cambria Math" panose="02040503050406030204" pitchFamily="18" charset="0"/>
                          </a:rPr>
                          <m:t>∗</m:t>
                        </m:r>
                      </m:sub>
                    </m:sSub>
                    <m:d>
                      <m:dPr>
                        <m:ctrlPr>
                          <a:rPr lang="en-US" sz="2400" i="1">
                            <a:latin typeface="Cambria Math" panose="02040503050406030204" pitchFamily="18" charset="0"/>
                          </a:rPr>
                        </m:ctrlPr>
                      </m:dPr>
                      <m:e>
                        <m:r>
                          <a:rPr lang="en-US" sz="2400" b="0" i="1" smtClean="0">
                            <a:latin typeface="Cambria Math" panose="02040503050406030204" pitchFamily="18" charset="0"/>
                          </a:rPr>
                          <m:t>𝐵</m:t>
                        </m:r>
                        <m:r>
                          <a:rPr lang="en-US" sz="2400" i="1">
                            <a:latin typeface="Cambria Math" panose="02040503050406030204" pitchFamily="18" charset="0"/>
                          </a:rPr>
                          <m:t>,</m:t>
                        </m:r>
                        <m:r>
                          <a:rPr lang="en-US" sz="2400" i="1">
                            <a:latin typeface="Cambria Math" panose="02040503050406030204" pitchFamily="18" charset="0"/>
                          </a:rPr>
                          <m:t>𝑙</m:t>
                        </m:r>
                      </m:e>
                    </m:d>
                    <m:r>
                      <a:rPr lang="en-US" sz="2400" i="1">
                        <a:latin typeface="Cambria Math" panose="02040503050406030204" pitchFamily="18" charset="0"/>
                      </a:rPr>
                      <m:t>=</m:t>
                    </m:r>
                    <m:r>
                      <a:rPr lang="en-US" sz="2400" i="1">
                        <a:latin typeface="Cambria Math" panose="02040503050406030204" pitchFamily="18" charset="0"/>
                        <a:ea typeface="ＭＳ Ｐゴシック" pitchFamily="34" charset="-128"/>
                      </a:rPr>
                      <m:t>1.0</m:t>
                    </m:r>
                    <m:d>
                      <m:dPr>
                        <m:begChr m:val="["/>
                        <m:endChr m:val="]"/>
                        <m:ctrlPr>
                          <a:rPr lang="en-US" sz="2400" i="1">
                            <a:latin typeface="Cambria Math" panose="02040503050406030204" pitchFamily="18" charset="0"/>
                            <a:ea typeface="ＭＳ Ｐゴシック" pitchFamily="34" charset="-128"/>
                          </a:rPr>
                        </m:ctrlPr>
                      </m:dPr>
                      <m:e>
                        <m:r>
                          <a:rPr lang="en-US" sz="2400" i="1">
                            <a:latin typeface="Cambria Math" panose="02040503050406030204" pitchFamily="18" charset="0"/>
                            <a:ea typeface="ＭＳ Ｐゴシック" pitchFamily="34" charset="-128"/>
                          </a:rPr>
                          <m:t>−1+</m:t>
                        </m:r>
                        <m:sSub>
                          <m:sSubPr>
                            <m:ctrlPr>
                              <a:rPr lang="en-US" sz="2400" i="1">
                                <a:latin typeface="Cambria Math" panose="02040503050406030204" pitchFamily="18" charset="0"/>
                                <a:ea typeface="ＭＳ Ｐゴシック" pitchFamily="34" charset="-128"/>
                              </a:rPr>
                            </m:ctrlPr>
                          </m:sSubPr>
                          <m:e>
                            <m:r>
                              <a:rPr lang="en-US" sz="2400" i="1">
                                <a:latin typeface="Cambria Math" panose="02040503050406030204" pitchFamily="18" charset="0"/>
                                <a:ea typeface="ＭＳ Ｐゴシック" pitchFamily="34" charset="-128"/>
                              </a:rPr>
                              <m:t>𝑣</m:t>
                            </m:r>
                          </m:e>
                          <m:sub>
                            <m:r>
                              <a:rPr lang="en-US" sz="2400" b="0" i="1" smtClean="0">
                                <a:latin typeface="Cambria Math" panose="02040503050406030204" pitchFamily="18" charset="0"/>
                                <a:ea typeface="ＭＳ Ｐゴシック" pitchFamily="34" charset="-128"/>
                              </a:rPr>
                              <m:t>∗</m:t>
                            </m:r>
                          </m:sub>
                        </m:sSub>
                        <m:d>
                          <m:dPr>
                            <m:ctrlPr>
                              <a:rPr lang="en-US" sz="2400" i="1">
                                <a:latin typeface="Cambria Math" panose="02040503050406030204" pitchFamily="18" charset="0"/>
                                <a:ea typeface="ＭＳ Ｐゴシック" pitchFamily="34" charset="-128"/>
                              </a:rPr>
                            </m:ctrlPr>
                          </m:dPr>
                          <m:e>
                            <m:r>
                              <a:rPr lang="en-US" sz="2400" i="1">
                                <a:latin typeface="Cambria Math" panose="02040503050406030204" pitchFamily="18" charset="0"/>
                                <a:ea typeface="ＭＳ Ｐゴシック" pitchFamily="34" charset="-128"/>
                              </a:rPr>
                              <m:t>𝐵</m:t>
                            </m:r>
                          </m:e>
                        </m:d>
                      </m:e>
                    </m:d>
                    <m:r>
                      <a:rPr lang="en-US" sz="2400" b="0" i="1" smtClean="0">
                        <a:latin typeface="Cambria Math" panose="02040503050406030204" pitchFamily="18" charset="0"/>
                        <a:ea typeface="ＭＳ Ｐゴシック" pitchFamily="34" charset="-128"/>
                      </a:rPr>
                      <m:t>=−1+</m:t>
                    </m:r>
                    <m:sSub>
                      <m:sSubPr>
                        <m:ctrlPr>
                          <a:rPr lang="en-US" sz="2400" i="1">
                            <a:latin typeface="Cambria Math" panose="02040503050406030204" pitchFamily="18" charset="0"/>
                            <a:ea typeface="ＭＳ Ｐゴシック" pitchFamily="34" charset="-128"/>
                          </a:rPr>
                        </m:ctrlPr>
                      </m:sSubPr>
                      <m:e>
                        <m:r>
                          <a:rPr lang="en-US" sz="2400" i="1">
                            <a:latin typeface="Cambria Math" panose="02040503050406030204" pitchFamily="18" charset="0"/>
                            <a:ea typeface="ＭＳ Ｐゴシック" pitchFamily="34" charset="-128"/>
                          </a:rPr>
                          <m:t>𝑣</m:t>
                        </m:r>
                      </m:e>
                      <m:sub>
                        <m:r>
                          <a:rPr lang="en-US" sz="2400" b="0" i="1" smtClean="0">
                            <a:latin typeface="Cambria Math" panose="02040503050406030204" pitchFamily="18" charset="0"/>
                            <a:ea typeface="ＭＳ Ｐゴシック" pitchFamily="34" charset="-128"/>
                          </a:rPr>
                          <m:t>∗</m:t>
                        </m:r>
                      </m:sub>
                    </m:sSub>
                    <m:d>
                      <m:dPr>
                        <m:ctrlPr>
                          <a:rPr lang="en-US" sz="2400" i="1">
                            <a:latin typeface="Cambria Math" panose="02040503050406030204" pitchFamily="18" charset="0"/>
                            <a:ea typeface="ＭＳ Ｐゴシック" pitchFamily="34" charset="-128"/>
                          </a:rPr>
                        </m:ctrlPr>
                      </m:dPr>
                      <m:e>
                        <m:r>
                          <a:rPr lang="en-US" sz="2400" i="1">
                            <a:latin typeface="Cambria Math" panose="02040503050406030204" pitchFamily="18" charset="0"/>
                            <a:ea typeface="ＭＳ Ｐゴシック" pitchFamily="34" charset="-128"/>
                          </a:rPr>
                          <m:t>𝐵</m:t>
                        </m:r>
                      </m:e>
                    </m:d>
                  </m:oMath>
                </a14:m>
                <a:endParaRPr lang="en-US" sz="2400" i="1" dirty="0">
                  <a:latin typeface="Cambria Math" panose="02040503050406030204" pitchFamily="18" charset="0"/>
                  <a:ea typeface="ＭＳ Ｐゴシック" pitchFamily="34" charset="-128"/>
                </a:endParaRPr>
              </a:p>
              <a:p>
                <a:pPr lvl="1"/>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𝑞</m:t>
                        </m:r>
                      </m:e>
                      <m:sub>
                        <m:r>
                          <a:rPr lang="en-US" sz="2400" b="0" i="1" smtClean="0">
                            <a:latin typeface="Cambria Math" panose="02040503050406030204" pitchFamily="18" charset="0"/>
                          </a:rPr>
                          <m:t>∗</m:t>
                        </m:r>
                      </m:sub>
                    </m:sSub>
                    <m:d>
                      <m:dPr>
                        <m:ctrlPr>
                          <a:rPr lang="en-US" sz="2400" i="1">
                            <a:latin typeface="Cambria Math" panose="02040503050406030204" pitchFamily="18" charset="0"/>
                          </a:rPr>
                        </m:ctrlPr>
                      </m:dPr>
                      <m:e>
                        <m:r>
                          <a:rPr lang="en-US" sz="2400" b="0" i="1" smtClean="0">
                            <a:latin typeface="Cambria Math" panose="02040503050406030204" pitchFamily="18" charset="0"/>
                          </a:rPr>
                          <m:t>𝐵</m:t>
                        </m:r>
                        <m:r>
                          <a:rPr lang="en-US" sz="2400" i="1">
                            <a:latin typeface="Cambria Math" panose="02040503050406030204" pitchFamily="18" charset="0"/>
                          </a:rPr>
                          <m:t>,</m:t>
                        </m:r>
                        <m:r>
                          <a:rPr lang="en-US" sz="2400" i="1">
                            <a:latin typeface="Cambria Math" panose="02040503050406030204" pitchFamily="18" charset="0"/>
                          </a:rPr>
                          <m:t>𝑟</m:t>
                        </m:r>
                      </m:e>
                    </m:d>
                    <m:r>
                      <a:rPr lang="en-US" sz="2400" i="1">
                        <a:latin typeface="Cambria Math" panose="02040503050406030204" pitchFamily="18" charset="0"/>
                      </a:rPr>
                      <m:t>=</m:t>
                    </m:r>
                    <m:r>
                      <a:rPr lang="en-US" sz="2400" i="1">
                        <a:latin typeface="Cambria Math" panose="02040503050406030204" pitchFamily="18" charset="0"/>
                        <a:ea typeface="ＭＳ Ｐゴシック" pitchFamily="34" charset="-128"/>
                      </a:rPr>
                      <m:t>.8</m:t>
                    </m:r>
                    <m:d>
                      <m:dPr>
                        <m:begChr m:val="["/>
                        <m:endChr m:val="]"/>
                        <m:ctrlPr>
                          <a:rPr lang="en-US" sz="2400" i="1">
                            <a:latin typeface="Cambria Math" panose="02040503050406030204" pitchFamily="18" charset="0"/>
                            <a:ea typeface="ＭＳ Ｐゴシック" pitchFamily="34" charset="-128"/>
                          </a:rPr>
                        </m:ctrlPr>
                      </m:dPr>
                      <m:e>
                        <m:r>
                          <a:rPr lang="en-US" sz="2400" i="1">
                            <a:latin typeface="Cambria Math" panose="02040503050406030204" pitchFamily="18" charset="0"/>
                            <a:ea typeface="ＭＳ Ｐゴシック" pitchFamily="34" charset="-128"/>
                          </a:rPr>
                          <m:t>−1+</m:t>
                        </m:r>
                        <m:sSub>
                          <m:sSubPr>
                            <m:ctrlPr>
                              <a:rPr lang="en-US" sz="2400" i="1">
                                <a:latin typeface="Cambria Math" panose="02040503050406030204" pitchFamily="18" charset="0"/>
                                <a:ea typeface="ＭＳ Ｐゴシック" pitchFamily="34" charset="-128"/>
                              </a:rPr>
                            </m:ctrlPr>
                          </m:sSubPr>
                          <m:e>
                            <m:r>
                              <a:rPr lang="en-US" sz="2400" i="1">
                                <a:latin typeface="Cambria Math" panose="02040503050406030204" pitchFamily="18" charset="0"/>
                                <a:ea typeface="ＭＳ Ｐゴシック" pitchFamily="34" charset="-128"/>
                              </a:rPr>
                              <m:t>𝑣</m:t>
                            </m:r>
                          </m:e>
                          <m:sub>
                            <m:r>
                              <a:rPr lang="en-US" sz="2400" b="0" i="1" smtClean="0">
                                <a:latin typeface="Cambria Math" panose="02040503050406030204" pitchFamily="18" charset="0"/>
                                <a:ea typeface="ＭＳ Ｐゴシック" pitchFamily="34" charset="-128"/>
                              </a:rPr>
                              <m:t>∗</m:t>
                            </m:r>
                          </m:sub>
                        </m:sSub>
                        <m:d>
                          <m:dPr>
                            <m:ctrlPr>
                              <a:rPr lang="en-US" sz="2400" i="1">
                                <a:latin typeface="Cambria Math" panose="02040503050406030204" pitchFamily="18" charset="0"/>
                                <a:ea typeface="ＭＳ Ｐゴシック" pitchFamily="34" charset="-128"/>
                              </a:rPr>
                            </m:ctrlPr>
                          </m:dPr>
                          <m:e>
                            <m:r>
                              <a:rPr lang="en-US" sz="2400" i="1">
                                <a:latin typeface="Cambria Math" panose="02040503050406030204" pitchFamily="18" charset="0"/>
                                <a:ea typeface="ＭＳ Ｐゴシック" pitchFamily="34" charset="-128"/>
                              </a:rPr>
                              <m:t>𝐶</m:t>
                            </m:r>
                          </m:e>
                        </m:d>
                      </m:e>
                    </m:d>
                    <m:r>
                      <a:rPr lang="en-US" sz="2400" i="1">
                        <a:latin typeface="Cambria Math" panose="02040503050406030204" pitchFamily="18" charset="0"/>
                        <a:ea typeface="ＭＳ Ｐゴシック" pitchFamily="34" charset="-128"/>
                      </a:rPr>
                      <m:t>+.2</m:t>
                    </m:r>
                    <m:d>
                      <m:dPr>
                        <m:begChr m:val="["/>
                        <m:endChr m:val="]"/>
                        <m:ctrlPr>
                          <a:rPr lang="en-US" sz="2400" i="1">
                            <a:latin typeface="Cambria Math" panose="02040503050406030204" pitchFamily="18" charset="0"/>
                            <a:ea typeface="ＭＳ Ｐゴシック" pitchFamily="34" charset="-128"/>
                          </a:rPr>
                        </m:ctrlPr>
                      </m:dPr>
                      <m:e>
                        <m:r>
                          <a:rPr lang="en-US" sz="2400" i="1">
                            <a:latin typeface="Cambria Math" panose="02040503050406030204" pitchFamily="18" charset="0"/>
                            <a:ea typeface="ＭＳ Ｐゴシック" pitchFamily="34" charset="-128"/>
                          </a:rPr>
                          <m:t>−1+</m:t>
                        </m:r>
                        <m:sSub>
                          <m:sSubPr>
                            <m:ctrlPr>
                              <a:rPr lang="en-US" sz="2400" i="1">
                                <a:latin typeface="Cambria Math" panose="02040503050406030204" pitchFamily="18" charset="0"/>
                                <a:ea typeface="ＭＳ Ｐゴシック" pitchFamily="34" charset="-128"/>
                              </a:rPr>
                            </m:ctrlPr>
                          </m:sSubPr>
                          <m:e>
                            <m:r>
                              <a:rPr lang="en-US" sz="2400" i="1">
                                <a:latin typeface="Cambria Math" panose="02040503050406030204" pitchFamily="18" charset="0"/>
                                <a:ea typeface="ＭＳ Ｐゴシック" pitchFamily="34" charset="-128"/>
                              </a:rPr>
                              <m:t>𝑣</m:t>
                            </m:r>
                          </m:e>
                          <m:sub>
                            <m:r>
                              <a:rPr lang="en-US" sz="2400" b="0" i="1" smtClean="0">
                                <a:latin typeface="Cambria Math" panose="02040503050406030204" pitchFamily="18" charset="0"/>
                                <a:ea typeface="ＭＳ Ｐゴシック" pitchFamily="34" charset="-128"/>
                              </a:rPr>
                              <m:t>∗</m:t>
                            </m:r>
                          </m:sub>
                        </m:sSub>
                        <m:d>
                          <m:dPr>
                            <m:ctrlPr>
                              <a:rPr lang="en-US" sz="2400" i="1">
                                <a:latin typeface="Cambria Math" panose="02040503050406030204" pitchFamily="18" charset="0"/>
                                <a:ea typeface="ＭＳ Ｐゴシック" pitchFamily="34" charset="-128"/>
                              </a:rPr>
                            </m:ctrlPr>
                          </m:dPr>
                          <m:e>
                            <m:r>
                              <a:rPr lang="en-US" sz="2400" i="1">
                                <a:latin typeface="Cambria Math" panose="02040503050406030204" pitchFamily="18" charset="0"/>
                                <a:ea typeface="ＭＳ Ｐゴシック" pitchFamily="34" charset="-128"/>
                              </a:rPr>
                              <m:t>𝐵</m:t>
                            </m:r>
                          </m:e>
                        </m:d>
                      </m:e>
                    </m:d>
                    <m:r>
                      <a:rPr lang="en-US" sz="2400" b="0" i="1" smtClean="0">
                        <a:latin typeface="Cambria Math" panose="02040503050406030204" pitchFamily="18" charset="0"/>
                        <a:ea typeface="ＭＳ Ｐゴシック" pitchFamily="34" charset="-128"/>
                      </a:rPr>
                      <m:t>=</m:t>
                    </m:r>
                    <m:r>
                      <a:rPr lang="en-US" sz="2400" i="1">
                        <a:latin typeface="Cambria Math" panose="02040503050406030204" pitchFamily="18" charset="0"/>
                        <a:ea typeface="ＭＳ Ｐゴシック" pitchFamily="34" charset="-128"/>
                      </a:rPr>
                      <m:t>−1+.8</m:t>
                    </m:r>
                    <m:sSub>
                      <m:sSubPr>
                        <m:ctrlPr>
                          <a:rPr lang="en-US" sz="2400" i="1">
                            <a:latin typeface="Cambria Math" panose="02040503050406030204" pitchFamily="18" charset="0"/>
                            <a:ea typeface="ＭＳ Ｐゴシック" pitchFamily="34" charset="-128"/>
                          </a:rPr>
                        </m:ctrlPr>
                      </m:sSubPr>
                      <m:e>
                        <m:r>
                          <a:rPr lang="en-US" sz="2400" i="1">
                            <a:latin typeface="Cambria Math" panose="02040503050406030204" pitchFamily="18" charset="0"/>
                            <a:ea typeface="ＭＳ Ｐゴシック" pitchFamily="34" charset="-128"/>
                          </a:rPr>
                          <m:t>𝑣</m:t>
                        </m:r>
                      </m:e>
                      <m:sub>
                        <m:r>
                          <a:rPr lang="en-US" sz="2400" b="0" i="1" smtClean="0">
                            <a:latin typeface="Cambria Math" panose="02040503050406030204" pitchFamily="18" charset="0"/>
                            <a:ea typeface="ＭＳ Ｐゴシック" pitchFamily="34" charset="-128"/>
                          </a:rPr>
                          <m:t>∗</m:t>
                        </m:r>
                      </m:sub>
                    </m:sSub>
                    <m:d>
                      <m:dPr>
                        <m:ctrlPr>
                          <a:rPr lang="en-US" sz="2400" i="1">
                            <a:latin typeface="Cambria Math" panose="02040503050406030204" pitchFamily="18" charset="0"/>
                            <a:ea typeface="ＭＳ Ｐゴシック" pitchFamily="34" charset="-128"/>
                          </a:rPr>
                        </m:ctrlPr>
                      </m:dPr>
                      <m:e>
                        <m:r>
                          <a:rPr lang="en-US" sz="2400" i="1">
                            <a:latin typeface="Cambria Math" panose="02040503050406030204" pitchFamily="18" charset="0"/>
                            <a:ea typeface="ＭＳ Ｐゴシック" pitchFamily="34" charset="-128"/>
                          </a:rPr>
                          <m:t>𝐶</m:t>
                        </m:r>
                      </m:e>
                    </m:d>
                    <m:r>
                      <a:rPr lang="en-US" sz="2400" i="1">
                        <a:latin typeface="Cambria Math" panose="02040503050406030204" pitchFamily="18" charset="0"/>
                        <a:ea typeface="ＭＳ Ｐゴシック" pitchFamily="34" charset="-128"/>
                      </a:rPr>
                      <m:t>+.2</m:t>
                    </m:r>
                    <m:sSub>
                      <m:sSubPr>
                        <m:ctrlPr>
                          <a:rPr lang="en-US" sz="2400" i="1">
                            <a:latin typeface="Cambria Math" panose="02040503050406030204" pitchFamily="18" charset="0"/>
                            <a:ea typeface="ＭＳ Ｐゴシック" pitchFamily="34" charset="-128"/>
                          </a:rPr>
                        </m:ctrlPr>
                      </m:sSubPr>
                      <m:e>
                        <m:r>
                          <a:rPr lang="en-US" sz="2400" i="1">
                            <a:latin typeface="Cambria Math" panose="02040503050406030204" pitchFamily="18" charset="0"/>
                            <a:ea typeface="ＭＳ Ｐゴシック" pitchFamily="34" charset="-128"/>
                          </a:rPr>
                          <m:t>𝑣</m:t>
                        </m:r>
                      </m:e>
                      <m:sub>
                        <m:r>
                          <a:rPr lang="en-US" sz="2400" b="0" i="1" smtClean="0">
                            <a:latin typeface="Cambria Math" panose="02040503050406030204" pitchFamily="18" charset="0"/>
                            <a:ea typeface="ＭＳ Ｐゴシック" pitchFamily="34" charset="-128"/>
                          </a:rPr>
                          <m:t>∗</m:t>
                        </m:r>
                      </m:sub>
                    </m:sSub>
                    <m:d>
                      <m:dPr>
                        <m:ctrlPr>
                          <a:rPr lang="en-US" sz="2400" i="1">
                            <a:latin typeface="Cambria Math" panose="02040503050406030204" pitchFamily="18" charset="0"/>
                            <a:ea typeface="ＭＳ Ｐゴシック" pitchFamily="34" charset="-128"/>
                          </a:rPr>
                        </m:ctrlPr>
                      </m:dPr>
                      <m:e>
                        <m:r>
                          <a:rPr lang="en-US" sz="2400" i="1">
                            <a:latin typeface="Cambria Math" panose="02040503050406030204" pitchFamily="18" charset="0"/>
                            <a:ea typeface="ＭＳ Ｐゴシック" pitchFamily="34" charset="-128"/>
                          </a:rPr>
                          <m:t>𝐵</m:t>
                        </m:r>
                      </m:e>
                    </m:d>
                  </m:oMath>
                </a14:m>
                <a:endParaRPr lang="en-US" sz="2400" i="1" dirty="0">
                  <a:latin typeface="Cambria Math" panose="02040503050406030204" pitchFamily="18" charset="0"/>
                  <a:ea typeface="ＭＳ Ｐゴシック" pitchFamily="34" charset="-128"/>
                </a:endParaRPr>
              </a:p>
              <a:p>
                <a:pPr lvl="1"/>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𝑞</m:t>
                        </m:r>
                      </m:e>
                      <m:sub>
                        <m:r>
                          <a:rPr lang="en-US" sz="2400" b="0" i="1" smtClean="0">
                            <a:latin typeface="Cambria Math" panose="02040503050406030204" pitchFamily="18" charset="0"/>
                          </a:rPr>
                          <m:t>∗</m:t>
                        </m:r>
                      </m:sub>
                    </m:sSub>
                    <m:d>
                      <m:dPr>
                        <m:ctrlPr>
                          <a:rPr lang="en-US" sz="2400" i="1">
                            <a:latin typeface="Cambria Math" panose="02040503050406030204" pitchFamily="18" charset="0"/>
                          </a:rPr>
                        </m:ctrlPr>
                      </m:dPr>
                      <m:e>
                        <m:r>
                          <a:rPr lang="en-US" sz="2400" b="0" i="1" smtClean="0">
                            <a:latin typeface="Cambria Math" panose="02040503050406030204" pitchFamily="18" charset="0"/>
                          </a:rPr>
                          <m:t>𝐵</m:t>
                        </m:r>
                        <m:r>
                          <a:rPr lang="en-US" sz="2400" i="1">
                            <a:latin typeface="Cambria Math" panose="02040503050406030204" pitchFamily="18" charset="0"/>
                          </a:rPr>
                          <m:t>,</m:t>
                        </m:r>
                        <m:r>
                          <a:rPr lang="en-US" sz="2400" i="1">
                            <a:latin typeface="Cambria Math" panose="02040503050406030204" pitchFamily="18" charset="0"/>
                          </a:rPr>
                          <m:t>𝑢</m:t>
                        </m:r>
                      </m:e>
                    </m:d>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𝑞</m:t>
                        </m:r>
                      </m:e>
                      <m:sub>
                        <m:r>
                          <a:rPr lang="en-US" sz="2400" b="0" i="1" smtClean="0">
                            <a:latin typeface="Cambria Math" panose="02040503050406030204" pitchFamily="18" charset="0"/>
                          </a:rPr>
                          <m:t>∗</m:t>
                        </m:r>
                      </m:sub>
                    </m:sSub>
                    <m:d>
                      <m:dPr>
                        <m:ctrlPr>
                          <a:rPr lang="en-US" sz="2400" i="1">
                            <a:latin typeface="Cambria Math" panose="02040503050406030204" pitchFamily="18" charset="0"/>
                          </a:rPr>
                        </m:ctrlPr>
                      </m:dPr>
                      <m:e>
                        <m:r>
                          <a:rPr lang="en-US" sz="2400" i="1">
                            <a:latin typeface="Cambria Math" panose="02040503050406030204" pitchFamily="18" charset="0"/>
                          </a:rPr>
                          <m:t>𝐵</m:t>
                        </m:r>
                        <m:r>
                          <a:rPr lang="en-US" sz="2400" i="1">
                            <a:latin typeface="Cambria Math" panose="02040503050406030204" pitchFamily="18" charset="0"/>
                          </a:rPr>
                          <m:t>,</m:t>
                        </m:r>
                        <m:r>
                          <a:rPr lang="en-US" sz="2400" i="1">
                            <a:latin typeface="Cambria Math" panose="02040503050406030204" pitchFamily="18" charset="0"/>
                          </a:rPr>
                          <m:t>𝑑</m:t>
                        </m:r>
                      </m:e>
                    </m:d>
                    <m:r>
                      <a:rPr lang="en-US" sz="2400" i="1">
                        <a:latin typeface="Cambria Math" panose="02040503050406030204" pitchFamily="18" charset="0"/>
                      </a:rPr>
                      <m:t>=</m:t>
                    </m:r>
                    <m:r>
                      <a:rPr lang="en-US" sz="2400" i="1">
                        <a:latin typeface="Cambria Math" panose="02040503050406030204" pitchFamily="18" charset="0"/>
                        <a:ea typeface="ＭＳ Ｐゴシック" pitchFamily="34" charset="-128"/>
                      </a:rPr>
                      <m:t>.9</m:t>
                    </m:r>
                    <m:d>
                      <m:dPr>
                        <m:begChr m:val="["/>
                        <m:endChr m:val="]"/>
                        <m:ctrlPr>
                          <a:rPr lang="en-US" sz="2400" i="1">
                            <a:latin typeface="Cambria Math" panose="02040503050406030204" pitchFamily="18" charset="0"/>
                            <a:ea typeface="ＭＳ Ｐゴシック" pitchFamily="34" charset="-128"/>
                          </a:rPr>
                        </m:ctrlPr>
                      </m:dPr>
                      <m:e>
                        <m:r>
                          <a:rPr lang="en-US" sz="2400" i="1">
                            <a:latin typeface="Cambria Math" panose="02040503050406030204" pitchFamily="18" charset="0"/>
                            <a:ea typeface="ＭＳ Ｐゴシック" pitchFamily="34" charset="-128"/>
                          </a:rPr>
                          <m:t>−1+</m:t>
                        </m:r>
                        <m:sSub>
                          <m:sSubPr>
                            <m:ctrlPr>
                              <a:rPr lang="en-US" sz="2400" i="1">
                                <a:latin typeface="Cambria Math" panose="02040503050406030204" pitchFamily="18" charset="0"/>
                                <a:ea typeface="ＭＳ Ｐゴシック" pitchFamily="34" charset="-128"/>
                              </a:rPr>
                            </m:ctrlPr>
                          </m:sSubPr>
                          <m:e>
                            <m:r>
                              <a:rPr lang="en-US" sz="2400" i="1">
                                <a:latin typeface="Cambria Math" panose="02040503050406030204" pitchFamily="18" charset="0"/>
                                <a:ea typeface="ＭＳ Ｐゴシック" pitchFamily="34" charset="-128"/>
                              </a:rPr>
                              <m:t>𝑣</m:t>
                            </m:r>
                          </m:e>
                          <m:sub>
                            <m:r>
                              <a:rPr lang="en-US" sz="2400" b="0" i="1" smtClean="0">
                                <a:latin typeface="Cambria Math" panose="02040503050406030204" pitchFamily="18" charset="0"/>
                                <a:ea typeface="ＭＳ Ｐゴシック" pitchFamily="34" charset="-128"/>
                              </a:rPr>
                              <m:t>∗</m:t>
                            </m:r>
                          </m:sub>
                        </m:sSub>
                        <m:d>
                          <m:dPr>
                            <m:ctrlPr>
                              <a:rPr lang="en-US" sz="2400" i="1">
                                <a:latin typeface="Cambria Math" panose="02040503050406030204" pitchFamily="18" charset="0"/>
                                <a:ea typeface="ＭＳ Ｐゴシック" pitchFamily="34" charset="-128"/>
                              </a:rPr>
                            </m:ctrlPr>
                          </m:dPr>
                          <m:e>
                            <m:r>
                              <a:rPr lang="en-US" sz="2400" i="1">
                                <a:latin typeface="Cambria Math" panose="02040503050406030204" pitchFamily="18" charset="0"/>
                                <a:ea typeface="ＭＳ Ｐゴシック" pitchFamily="34" charset="-128"/>
                              </a:rPr>
                              <m:t>𝐵</m:t>
                            </m:r>
                          </m:e>
                        </m:d>
                      </m:e>
                    </m:d>
                    <m:r>
                      <a:rPr lang="en-US" sz="2400" i="1">
                        <a:latin typeface="Cambria Math" panose="02040503050406030204" pitchFamily="18" charset="0"/>
                        <a:ea typeface="ＭＳ Ｐゴシック" pitchFamily="34" charset="-128"/>
                      </a:rPr>
                      <m:t>+.1</m:t>
                    </m:r>
                    <m:d>
                      <m:dPr>
                        <m:begChr m:val="["/>
                        <m:endChr m:val="]"/>
                        <m:ctrlPr>
                          <a:rPr lang="en-US" sz="2400" i="1">
                            <a:latin typeface="Cambria Math" panose="02040503050406030204" pitchFamily="18" charset="0"/>
                            <a:ea typeface="ＭＳ Ｐゴシック" pitchFamily="34" charset="-128"/>
                          </a:rPr>
                        </m:ctrlPr>
                      </m:dPr>
                      <m:e>
                        <m:r>
                          <a:rPr lang="en-US" sz="2400" i="1">
                            <a:latin typeface="Cambria Math" panose="02040503050406030204" pitchFamily="18" charset="0"/>
                            <a:ea typeface="ＭＳ Ｐゴシック" pitchFamily="34" charset="-128"/>
                          </a:rPr>
                          <m:t>−1+</m:t>
                        </m:r>
                        <m:sSub>
                          <m:sSubPr>
                            <m:ctrlPr>
                              <a:rPr lang="en-US" sz="2400" i="1">
                                <a:latin typeface="Cambria Math" panose="02040503050406030204" pitchFamily="18" charset="0"/>
                                <a:ea typeface="ＭＳ Ｐゴシック" pitchFamily="34" charset="-128"/>
                              </a:rPr>
                            </m:ctrlPr>
                          </m:sSubPr>
                          <m:e>
                            <m:r>
                              <a:rPr lang="en-US" sz="2400" i="1">
                                <a:latin typeface="Cambria Math" panose="02040503050406030204" pitchFamily="18" charset="0"/>
                                <a:ea typeface="ＭＳ Ｐゴシック" pitchFamily="34" charset="-128"/>
                              </a:rPr>
                              <m:t>𝑣</m:t>
                            </m:r>
                          </m:e>
                          <m:sub>
                            <m:r>
                              <a:rPr lang="en-US" sz="2400" i="1">
                                <a:latin typeface="Cambria Math" panose="02040503050406030204" pitchFamily="18" charset="0"/>
                                <a:ea typeface="ＭＳ Ｐゴシック" pitchFamily="34" charset="-128"/>
                              </a:rPr>
                              <m:t>𝜋</m:t>
                            </m:r>
                          </m:sub>
                        </m:sSub>
                        <m:d>
                          <m:dPr>
                            <m:ctrlPr>
                              <a:rPr lang="en-US" sz="2400" i="1">
                                <a:latin typeface="Cambria Math" panose="02040503050406030204" pitchFamily="18" charset="0"/>
                                <a:ea typeface="ＭＳ Ｐゴシック" pitchFamily="34" charset="-128"/>
                              </a:rPr>
                            </m:ctrlPr>
                          </m:dPr>
                          <m:e>
                            <m:r>
                              <a:rPr lang="en-US" sz="2400" i="1">
                                <a:latin typeface="Cambria Math" panose="02040503050406030204" pitchFamily="18" charset="0"/>
                                <a:ea typeface="ＭＳ Ｐゴシック" pitchFamily="34" charset="-128"/>
                              </a:rPr>
                              <m:t>𝐶</m:t>
                            </m:r>
                          </m:e>
                        </m:d>
                      </m:e>
                    </m:d>
                    <m:r>
                      <a:rPr lang="en-US" sz="2400" b="0" i="1" smtClean="0">
                        <a:latin typeface="Cambria Math" panose="02040503050406030204" pitchFamily="18" charset="0"/>
                        <a:ea typeface="ＭＳ Ｐゴシック" pitchFamily="34" charset="-128"/>
                      </a:rPr>
                      <m:t>=</m:t>
                    </m:r>
                    <m:r>
                      <a:rPr lang="en-US" sz="2400" i="1">
                        <a:latin typeface="Cambria Math" panose="02040503050406030204" pitchFamily="18" charset="0"/>
                        <a:ea typeface="ＭＳ Ｐゴシック" pitchFamily="34" charset="-128"/>
                      </a:rPr>
                      <m:t>−1+.9</m:t>
                    </m:r>
                    <m:sSub>
                      <m:sSubPr>
                        <m:ctrlPr>
                          <a:rPr lang="en-US" sz="2400" i="1">
                            <a:latin typeface="Cambria Math" panose="02040503050406030204" pitchFamily="18" charset="0"/>
                            <a:ea typeface="ＭＳ Ｐゴシック" pitchFamily="34" charset="-128"/>
                          </a:rPr>
                        </m:ctrlPr>
                      </m:sSubPr>
                      <m:e>
                        <m:r>
                          <a:rPr lang="en-US" sz="2400" i="1">
                            <a:latin typeface="Cambria Math" panose="02040503050406030204" pitchFamily="18" charset="0"/>
                            <a:ea typeface="ＭＳ Ｐゴシック" pitchFamily="34" charset="-128"/>
                          </a:rPr>
                          <m:t>𝑣</m:t>
                        </m:r>
                      </m:e>
                      <m:sub>
                        <m:r>
                          <a:rPr lang="en-US" sz="2400" b="0" i="1" smtClean="0">
                            <a:latin typeface="Cambria Math" panose="02040503050406030204" pitchFamily="18" charset="0"/>
                            <a:ea typeface="ＭＳ Ｐゴシック" pitchFamily="34" charset="-128"/>
                          </a:rPr>
                          <m:t>∗</m:t>
                        </m:r>
                      </m:sub>
                    </m:sSub>
                    <m:d>
                      <m:dPr>
                        <m:ctrlPr>
                          <a:rPr lang="en-US" sz="2400" i="1">
                            <a:latin typeface="Cambria Math" panose="02040503050406030204" pitchFamily="18" charset="0"/>
                            <a:ea typeface="ＭＳ Ｐゴシック" pitchFamily="34" charset="-128"/>
                          </a:rPr>
                        </m:ctrlPr>
                      </m:dPr>
                      <m:e>
                        <m:r>
                          <a:rPr lang="en-US" sz="2400" i="1">
                            <a:latin typeface="Cambria Math" panose="02040503050406030204" pitchFamily="18" charset="0"/>
                            <a:ea typeface="ＭＳ Ｐゴシック" pitchFamily="34" charset="-128"/>
                          </a:rPr>
                          <m:t>𝐵</m:t>
                        </m:r>
                      </m:e>
                    </m:d>
                    <m:r>
                      <a:rPr lang="en-US" sz="2400" i="1">
                        <a:latin typeface="Cambria Math" panose="02040503050406030204" pitchFamily="18" charset="0"/>
                        <a:ea typeface="ＭＳ Ｐゴシック" pitchFamily="34" charset="-128"/>
                      </a:rPr>
                      <m:t>+.1</m:t>
                    </m:r>
                    <m:sSub>
                      <m:sSubPr>
                        <m:ctrlPr>
                          <a:rPr lang="en-US" sz="2400" i="1">
                            <a:latin typeface="Cambria Math" panose="02040503050406030204" pitchFamily="18" charset="0"/>
                            <a:ea typeface="ＭＳ Ｐゴシック" pitchFamily="34" charset="-128"/>
                          </a:rPr>
                        </m:ctrlPr>
                      </m:sSubPr>
                      <m:e>
                        <m:r>
                          <a:rPr lang="en-US" sz="2400" i="1">
                            <a:latin typeface="Cambria Math" panose="02040503050406030204" pitchFamily="18" charset="0"/>
                            <a:ea typeface="ＭＳ Ｐゴシック" pitchFamily="34" charset="-128"/>
                          </a:rPr>
                          <m:t>𝑣</m:t>
                        </m:r>
                      </m:e>
                      <m:sub>
                        <m:r>
                          <a:rPr lang="en-US" sz="2400" b="0" i="1" smtClean="0">
                            <a:latin typeface="Cambria Math" panose="02040503050406030204" pitchFamily="18" charset="0"/>
                            <a:ea typeface="ＭＳ Ｐゴシック" pitchFamily="34" charset="-128"/>
                          </a:rPr>
                          <m:t>∗</m:t>
                        </m:r>
                      </m:sub>
                    </m:sSub>
                    <m:d>
                      <m:dPr>
                        <m:ctrlPr>
                          <a:rPr lang="en-US" sz="2400" i="1">
                            <a:latin typeface="Cambria Math" panose="02040503050406030204" pitchFamily="18" charset="0"/>
                            <a:ea typeface="ＭＳ Ｐゴシック" pitchFamily="34" charset="-128"/>
                          </a:rPr>
                        </m:ctrlPr>
                      </m:dPr>
                      <m:e>
                        <m:r>
                          <a:rPr lang="en-US" sz="2400" i="1">
                            <a:latin typeface="Cambria Math" panose="02040503050406030204" pitchFamily="18" charset="0"/>
                            <a:ea typeface="ＭＳ Ｐゴシック" pitchFamily="34" charset="-128"/>
                          </a:rPr>
                          <m:t>𝐶</m:t>
                        </m:r>
                      </m:e>
                    </m:d>
                  </m:oMath>
                </a14:m>
                <a:endParaRPr lang="en-US" sz="3100" dirty="0">
                  <a:ea typeface="ＭＳ Ｐゴシック" pitchFamily="34" charset="-128"/>
                </a:endParaRP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1</m:t>
                        </m:r>
                      </m:sub>
                    </m:sSub>
                    <m:d>
                      <m:dPr>
                        <m:ctrlPr>
                          <a:rPr lang="en-US" i="1">
                            <a:latin typeface="Cambria Math" panose="02040503050406030204" pitchFamily="18" charset="0"/>
                          </a:rPr>
                        </m:ctrlPr>
                      </m:dPr>
                      <m:e>
                        <m:r>
                          <a:rPr lang="en-US" b="0" i="1" smtClean="0">
                            <a:latin typeface="Cambria Math" panose="02040503050406030204" pitchFamily="18" charset="0"/>
                          </a:rPr>
                          <m:t>𝐸</m:t>
                        </m:r>
                      </m:e>
                    </m:d>
                    <m:r>
                      <a:rPr lang="en-US" i="1">
                        <a:latin typeface="Cambria Math" panose="02040503050406030204" pitchFamily="18" charset="0"/>
                        <a:ea typeface="ＭＳ Ｐゴシック" pitchFamily="34" charset="-128"/>
                      </a:rPr>
                      <m:t>=</m:t>
                    </m:r>
                    <m:limLow>
                      <m:limLowPr>
                        <m:ctrlPr>
                          <a:rPr lang="en-US" i="1">
                            <a:latin typeface="Cambria Math" panose="02040503050406030204" pitchFamily="18" charset="0"/>
                            <a:ea typeface="ＭＳ Ｐゴシック" pitchFamily="34" charset="-128"/>
                          </a:rPr>
                        </m:ctrlPr>
                      </m:limLowPr>
                      <m:e>
                        <m:r>
                          <m:rPr>
                            <m:sty m:val="p"/>
                          </m:rPr>
                          <a:rPr lang="en-US">
                            <a:latin typeface="Cambria Math" panose="02040503050406030204" pitchFamily="18" charset="0"/>
                            <a:ea typeface="ＭＳ Ｐゴシック" pitchFamily="34" charset="-128"/>
                          </a:rPr>
                          <m:t>max</m:t>
                        </m:r>
                      </m:e>
                      <m:lim>
                        <m:r>
                          <a:rPr lang="en-US" i="1">
                            <a:latin typeface="Cambria Math" panose="02040503050406030204" pitchFamily="18" charset="0"/>
                            <a:ea typeface="ＭＳ Ｐゴシック" pitchFamily="34" charset="-128"/>
                          </a:rPr>
                          <m:t>𝑎</m:t>
                        </m:r>
                      </m:lim>
                    </m:limLow>
                    <m:r>
                      <a:rPr lang="en-US" i="1">
                        <a:latin typeface="Cambria Math" panose="02040503050406030204" pitchFamily="18" charset="0"/>
                        <a:ea typeface="ＭＳ Ｐゴシック" pitchFamily="34" charset="-128"/>
                      </a:rPr>
                      <m:t> </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m:t>
                        </m:r>
                      </m:sub>
                    </m:sSub>
                    <m:d>
                      <m:dPr>
                        <m:ctrlPr>
                          <a:rPr lang="en-US" i="1">
                            <a:latin typeface="Cambria Math" panose="02040503050406030204" pitchFamily="18" charset="0"/>
                          </a:rPr>
                        </m:ctrlPr>
                      </m:dPr>
                      <m:e>
                        <m:r>
                          <a:rPr lang="en-US" b="0" i="1" smtClean="0">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𝑎</m:t>
                        </m:r>
                      </m:e>
                    </m:d>
                  </m:oMath>
                </a14:m>
                <a:endParaRPr lang="en-US" sz="3100" dirty="0">
                  <a:ea typeface="ＭＳ Ｐゴシック" pitchFamily="34" charset="-128"/>
                </a:endParaRPr>
              </a:p>
              <a:p>
                <a:pPr lvl="1"/>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m:t>
                        </m:r>
                      </m:sub>
                    </m:sSub>
                    <m:d>
                      <m:dPr>
                        <m:ctrlPr>
                          <a:rPr lang="en-US" i="1">
                            <a:latin typeface="Cambria Math" panose="02040503050406030204" pitchFamily="18" charset="0"/>
                          </a:rPr>
                        </m:ctrlPr>
                      </m:dPr>
                      <m:e>
                        <m:r>
                          <a:rPr lang="en-US" b="0" i="1" smtClean="0">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𝑙</m:t>
                        </m:r>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𝑟</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.9</m:t>
                    </m:r>
                    <m:d>
                      <m:dPr>
                        <m:begChr m:val="["/>
                        <m:endChr m:val="]"/>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b="0" i="1" smtClean="0">
                                <a:latin typeface="Cambria Math" panose="02040503050406030204" pitchFamily="18" charset="0"/>
                                <a:ea typeface="ＭＳ Ｐゴシック" pitchFamily="34" charset="-128"/>
                              </a:rPr>
                              <m:t>∗</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e>
                    </m:d>
                    <m:r>
                      <a:rPr lang="en-US" i="1">
                        <a:latin typeface="Cambria Math" panose="02040503050406030204" pitchFamily="18" charset="0"/>
                        <a:ea typeface="ＭＳ Ｐゴシック" pitchFamily="34" charset="-128"/>
                      </a:rPr>
                      <m:t>+.1</m:t>
                    </m:r>
                    <m:d>
                      <m:dPr>
                        <m:begChr m:val="["/>
                        <m:endChr m:val="]"/>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b="0" i="1" smtClean="0">
                                <a:latin typeface="Cambria Math" panose="02040503050406030204" pitchFamily="18" charset="0"/>
                                <a:ea typeface="ＭＳ Ｐゴシック" pitchFamily="34" charset="-128"/>
                              </a:rPr>
                              <m:t>𝑣</m:t>
                            </m:r>
                          </m:e>
                          <m:sub>
                            <m:r>
                              <a:rPr lang="en-US" b="0" i="1" smtClean="0">
                                <a:latin typeface="Cambria Math" panose="02040503050406030204" pitchFamily="18" charset="0"/>
                                <a:ea typeface="ＭＳ Ｐゴシック" pitchFamily="34" charset="-128"/>
                              </a:rPr>
                              <m:t>∗</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𝐶</m:t>
                            </m:r>
                          </m:e>
                        </m:d>
                      </m:e>
                    </m:d>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−1+.9</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b="0" i="1" smtClean="0">
                            <a:latin typeface="Cambria Math" panose="02040503050406030204" pitchFamily="18" charset="0"/>
                            <a:ea typeface="ＭＳ Ｐゴシック" pitchFamily="34" charset="-128"/>
                          </a:rPr>
                          <m:t>∗</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b="0" i="1" smtClean="0">
                            <a:latin typeface="Cambria Math" panose="02040503050406030204" pitchFamily="18" charset="0"/>
                            <a:ea typeface="ＭＳ Ｐゴシック" pitchFamily="34" charset="-128"/>
                          </a:rPr>
                          <m:t>𝑣</m:t>
                        </m:r>
                      </m:e>
                      <m:sub>
                        <m:r>
                          <a:rPr lang="en-US" b="0" i="1" smtClean="0">
                            <a:latin typeface="Cambria Math" panose="02040503050406030204" pitchFamily="18" charset="0"/>
                            <a:ea typeface="ＭＳ Ｐゴシック" pitchFamily="34" charset="-128"/>
                          </a:rPr>
                          <m:t>∗</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𝐶</m:t>
                        </m:r>
                      </m:e>
                    </m:d>
                  </m:oMath>
                </a14:m>
                <a:endParaRPr lang="en-US" i="1" dirty="0">
                  <a:latin typeface="Cambria Math" panose="02040503050406030204" pitchFamily="18" charset="0"/>
                  <a:ea typeface="ＭＳ Ｐゴシック" pitchFamily="34" charset="-128"/>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m:t>
                        </m:r>
                      </m:sub>
                    </m:sSub>
                    <m:d>
                      <m:dPr>
                        <m:ctrlPr>
                          <a:rPr lang="en-US" i="1">
                            <a:latin typeface="Cambria Math" panose="02040503050406030204" pitchFamily="18" charset="0"/>
                          </a:rPr>
                        </m:ctrlPr>
                      </m:dPr>
                      <m:e>
                        <m:r>
                          <a:rPr lang="en-US" b="0" i="1" smtClean="0">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𝑢</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.8</m:t>
                    </m:r>
                    <m:d>
                      <m:dPr>
                        <m:begChr m:val="["/>
                        <m:endChr m:val="]"/>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b="0" i="1" smtClean="0">
                                <a:latin typeface="Cambria Math" panose="02040503050406030204" pitchFamily="18" charset="0"/>
                                <a:ea typeface="ＭＳ Ｐゴシック" pitchFamily="34" charset="-128"/>
                              </a:rPr>
                              <m:t>∗</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𝐶</m:t>
                            </m:r>
                          </m:e>
                        </m:d>
                      </m:e>
                    </m:d>
                    <m:r>
                      <a:rPr lang="en-US" i="1">
                        <a:latin typeface="Cambria Math" panose="02040503050406030204" pitchFamily="18" charset="0"/>
                        <a:ea typeface="ＭＳ Ｐゴシック" pitchFamily="34" charset="-128"/>
                      </a:rPr>
                      <m:t>+.2</m:t>
                    </m:r>
                    <m:d>
                      <m:dPr>
                        <m:begChr m:val="["/>
                        <m:endChr m:val="]"/>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b="0" i="1" smtClean="0">
                                <a:latin typeface="Cambria Math" panose="02040503050406030204" pitchFamily="18" charset="0"/>
                                <a:ea typeface="ＭＳ Ｐゴシック" pitchFamily="34" charset="-128"/>
                              </a:rPr>
                              <m:t>∗</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e>
                    </m:d>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−1+.8</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b="0" i="1" smtClean="0">
                            <a:latin typeface="Cambria Math" panose="02040503050406030204" pitchFamily="18" charset="0"/>
                            <a:ea typeface="ＭＳ Ｐゴシック" pitchFamily="34" charset="-128"/>
                          </a:rPr>
                          <m:t>∗</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𝐶</m:t>
                        </m:r>
                      </m:e>
                    </m:d>
                    <m:r>
                      <a:rPr lang="en-US" i="1">
                        <a:latin typeface="Cambria Math" panose="02040503050406030204" pitchFamily="18" charset="0"/>
                        <a:ea typeface="ＭＳ Ｐゴシック" pitchFamily="34" charset="-128"/>
                      </a:rPr>
                      <m:t>+.2</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b="0" i="1" smtClean="0">
                            <a:latin typeface="Cambria Math" panose="02040503050406030204" pitchFamily="18" charset="0"/>
                            <a:ea typeface="ＭＳ Ｐゴシック" pitchFamily="34" charset="-128"/>
                          </a:rPr>
                          <m:t>∗</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oMath>
                </a14:m>
                <a:endParaRPr lang="en-US" i="1" dirty="0">
                  <a:latin typeface="Cambria Math" panose="02040503050406030204" pitchFamily="18" charset="0"/>
                  <a:ea typeface="ＭＳ Ｐゴシック" pitchFamily="34" charset="-128"/>
                </a:endParaRPr>
              </a:p>
              <a:p>
                <a:pPr lvl="1"/>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m:t>
                        </m:r>
                      </m:sub>
                    </m:sSub>
                    <m:d>
                      <m:dPr>
                        <m:ctrlPr>
                          <a:rPr lang="en-US" i="1">
                            <a:latin typeface="Cambria Math" panose="02040503050406030204" pitchFamily="18" charset="0"/>
                          </a:rPr>
                        </m:ctrlPr>
                      </m:dPr>
                      <m:e>
                        <m:r>
                          <a:rPr lang="en-US" b="0" i="1" smtClean="0">
                            <a:latin typeface="Cambria Math" panose="02040503050406030204" pitchFamily="18" charset="0"/>
                          </a:rPr>
                          <m:t>𝐸</m:t>
                        </m:r>
                        <m:r>
                          <a:rPr lang="en-US" i="1">
                            <a:latin typeface="Cambria Math" panose="02040503050406030204" pitchFamily="18" charset="0"/>
                          </a:rPr>
                          <m:t>,</m:t>
                        </m:r>
                        <m:r>
                          <a:rPr lang="en-US" b="0" i="1" smtClean="0">
                            <a:latin typeface="Cambria Math" panose="02040503050406030204" pitchFamily="18" charset="0"/>
                          </a:rPr>
                          <m:t>𝑑</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1.0</m:t>
                    </m:r>
                    <m:d>
                      <m:dPr>
                        <m:begChr m:val="["/>
                        <m:endChr m:val="]"/>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b="0" i="1" smtClean="0">
                                <a:latin typeface="Cambria Math" panose="02040503050406030204" pitchFamily="18" charset="0"/>
                                <a:ea typeface="ＭＳ Ｐゴシック" pitchFamily="34" charset="-128"/>
                              </a:rPr>
                              <m:t>∗</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e>
                    </m:d>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b="0" i="1" smtClean="0">
                            <a:latin typeface="Cambria Math" panose="02040503050406030204" pitchFamily="18" charset="0"/>
                            <a:ea typeface="ＭＳ Ｐゴシック" pitchFamily="34" charset="-128"/>
                          </a:rPr>
                          <m:t>∗</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oMath>
                </a14:m>
                <a:endParaRPr lang="en-US" i="1" dirty="0">
                  <a:latin typeface="Cambria Math" panose="02040503050406030204" pitchFamily="18" charset="0"/>
                  <a:ea typeface="ＭＳ Ｐゴシック" pitchFamily="34" charset="-128"/>
                </a:endParaRPr>
              </a:p>
              <a:p>
                <a:r>
                  <a:rPr lang="en-US" dirty="0">
                    <a:ea typeface="ＭＳ Ｐゴシック" pitchFamily="34" charset="-128"/>
                  </a:rPr>
                  <a:t>The set of non-linear equations cannot be solved analytically due to the </a:t>
                </a:r>
                <a14:m>
                  <m:oMath xmlns:m="http://schemas.openxmlformats.org/officeDocument/2006/math">
                    <m:r>
                      <m:rPr>
                        <m:sty m:val="p"/>
                      </m:rPr>
                      <a:rPr lang="en-US" i="1" dirty="0">
                        <a:latin typeface="Cambria Math" panose="02040503050406030204" pitchFamily="18" charset="0"/>
                        <a:ea typeface="ＭＳ Ｐゴシック" pitchFamily="34" charset="-128"/>
                      </a:rPr>
                      <m:t>max</m:t>
                    </m:r>
                  </m:oMath>
                </a14:m>
                <a:r>
                  <a:rPr lang="en-US" dirty="0">
                    <a:ea typeface="ＭＳ Ｐゴシック" pitchFamily="34" charset="-128"/>
                  </a:rPr>
                  <a:t> operator, so we need to use Value Iteration to find </a:t>
                </a:r>
                <a14:m>
                  <m:oMath xmlns:m="http://schemas.openxmlformats.org/officeDocument/2006/math">
                    <m:sSub>
                      <m:sSubPr>
                        <m:ctrlPr>
                          <a:rPr lang="en-US" sz="3300" i="1">
                            <a:latin typeface="Cambria Math" panose="02040503050406030204" pitchFamily="18" charset="0"/>
                            <a:ea typeface="ＭＳ Ｐゴシック" pitchFamily="34" charset="-128"/>
                          </a:rPr>
                        </m:ctrlPr>
                      </m:sSubPr>
                      <m:e>
                        <m:r>
                          <a:rPr lang="en-US" sz="3300">
                            <a:latin typeface="Cambria Math" panose="02040503050406030204" pitchFamily="18" charset="0"/>
                            <a:ea typeface="ＭＳ Ｐゴシック" pitchFamily="34" charset="-128"/>
                          </a:rPr>
                          <m:t>𝑣</m:t>
                        </m:r>
                      </m:e>
                      <m:sub>
                        <m:r>
                          <a:rPr lang="en-US" sz="3300">
                            <a:latin typeface="Cambria Math" panose="02040503050406030204" pitchFamily="18" charset="0"/>
                            <a:ea typeface="ＭＳ Ｐゴシック" pitchFamily="34" charset="-128"/>
                          </a:rPr>
                          <m:t>∗</m:t>
                        </m:r>
                      </m:sub>
                    </m:sSub>
                    <m:d>
                      <m:dPr>
                        <m:ctrlPr>
                          <a:rPr lang="en-US" sz="3300" i="1">
                            <a:latin typeface="Cambria Math" panose="02040503050406030204" pitchFamily="18" charset="0"/>
                            <a:ea typeface="ＭＳ Ｐゴシック" pitchFamily="34" charset="-128"/>
                          </a:rPr>
                        </m:ctrlPr>
                      </m:dPr>
                      <m:e>
                        <m:r>
                          <a:rPr lang="en-US" sz="3300">
                            <a:latin typeface="Cambria Math" panose="02040503050406030204" pitchFamily="18" charset="0"/>
                            <a:ea typeface="ＭＳ Ｐゴシック" pitchFamily="34" charset="-128"/>
                          </a:rPr>
                          <m:t>𝐶</m:t>
                        </m:r>
                      </m:e>
                    </m:d>
                    <m:r>
                      <a:rPr lang="en-US" sz="3300">
                        <a:latin typeface="Cambria Math" panose="02040503050406030204" pitchFamily="18" charset="0"/>
                        <a:ea typeface="ＭＳ Ｐゴシック" pitchFamily="34" charset="-128"/>
                      </a:rPr>
                      <m:t>,</m:t>
                    </m:r>
                    <m:sSub>
                      <m:sSubPr>
                        <m:ctrlPr>
                          <a:rPr lang="en-US" sz="3300" i="1">
                            <a:latin typeface="Cambria Math" panose="02040503050406030204" pitchFamily="18" charset="0"/>
                            <a:ea typeface="ＭＳ Ｐゴシック" pitchFamily="34" charset="-128"/>
                          </a:rPr>
                        </m:ctrlPr>
                      </m:sSubPr>
                      <m:e>
                        <m:r>
                          <a:rPr lang="en-US" sz="3300">
                            <a:latin typeface="Cambria Math" panose="02040503050406030204" pitchFamily="18" charset="0"/>
                            <a:ea typeface="ＭＳ Ｐゴシック" pitchFamily="34" charset="-128"/>
                          </a:rPr>
                          <m:t>𝑣</m:t>
                        </m:r>
                      </m:e>
                      <m:sub>
                        <m:r>
                          <a:rPr lang="en-US" sz="3300">
                            <a:latin typeface="Cambria Math" panose="02040503050406030204" pitchFamily="18" charset="0"/>
                            <a:ea typeface="ＭＳ Ｐゴシック" pitchFamily="34" charset="-128"/>
                          </a:rPr>
                          <m:t>∗</m:t>
                        </m:r>
                      </m:sub>
                    </m:sSub>
                    <m:d>
                      <m:dPr>
                        <m:ctrlPr>
                          <a:rPr lang="en-US" sz="3300" i="1">
                            <a:latin typeface="Cambria Math" panose="02040503050406030204" pitchFamily="18" charset="0"/>
                            <a:ea typeface="ＭＳ Ｐゴシック" pitchFamily="34" charset="-128"/>
                          </a:rPr>
                        </m:ctrlPr>
                      </m:dPr>
                      <m:e>
                        <m:r>
                          <a:rPr lang="en-US" sz="3300">
                            <a:latin typeface="Cambria Math" panose="02040503050406030204" pitchFamily="18" charset="0"/>
                            <a:ea typeface="ＭＳ Ｐゴシック" pitchFamily="34" charset="-128"/>
                          </a:rPr>
                          <m:t>𝐵</m:t>
                        </m:r>
                      </m:e>
                    </m:d>
                    <m:r>
                      <a:rPr lang="en-US" sz="3300">
                        <a:latin typeface="Cambria Math" panose="02040503050406030204" pitchFamily="18" charset="0"/>
                        <a:ea typeface="ＭＳ Ｐゴシック" pitchFamily="34" charset="-128"/>
                      </a:rPr>
                      <m:t>,</m:t>
                    </m:r>
                    <m:sSub>
                      <m:sSubPr>
                        <m:ctrlPr>
                          <a:rPr lang="en-US" sz="3300" i="1">
                            <a:latin typeface="Cambria Math" panose="02040503050406030204" pitchFamily="18" charset="0"/>
                            <a:ea typeface="ＭＳ Ｐゴシック" pitchFamily="34" charset="-128"/>
                          </a:rPr>
                        </m:ctrlPr>
                      </m:sSubPr>
                      <m:e>
                        <m:r>
                          <a:rPr lang="en-US" sz="3300">
                            <a:latin typeface="Cambria Math" panose="02040503050406030204" pitchFamily="18" charset="0"/>
                            <a:ea typeface="ＭＳ Ｐゴシック" pitchFamily="34" charset="-128"/>
                          </a:rPr>
                          <m:t>𝑣</m:t>
                        </m:r>
                      </m:e>
                      <m:sub>
                        <m:r>
                          <a:rPr lang="en-US" sz="3300">
                            <a:latin typeface="Cambria Math" panose="02040503050406030204" pitchFamily="18" charset="0"/>
                            <a:ea typeface="ＭＳ Ｐゴシック" pitchFamily="34" charset="-128"/>
                          </a:rPr>
                          <m:t>∗</m:t>
                        </m:r>
                      </m:sub>
                    </m:sSub>
                    <m:d>
                      <m:dPr>
                        <m:ctrlPr>
                          <a:rPr lang="en-US" sz="3300" i="1">
                            <a:latin typeface="Cambria Math" panose="02040503050406030204" pitchFamily="18" charset="0"/>
                            <a:ea typeface="ＭＳ Ｐゴシック" pitchFamily="34" charset="-128"/>
                          </a:rPr>
                        </m:ctrlPr>
                      </m:dPr>
                      <m:e>
                        <m:r>
                          <a:rPr lang="en-US" sz="3300">
                            <a:latin typeface="Cambria Math" panose="02040503050406030204" pitchFamily="18" charset="0"/>
                            <a:ea typeface="ＭＳ Ｐゴシック" pitchFamily="34" charset="-128"/>
                          </a:rPr>
                          <m:t>𝐸</m:t>
                        </m:r>
                      </m:e>
                    </m:d>
                  </m:oMath>
                </a14:m>
                <a:endParaRPr lang="en-US" sz="3300" dirty="0">
                  <a:ea typeface="ＭＳ Ｐゴシック" pitchFamily="34" charset="-128"/>
                </a:endParaRPr>
              </a:p>
            </p:txBody>
          </p:sp>
        </mc:Choice>
        <mc:Fallback xmlns="">
          <p:sp>
            <p:nvSpPr>
              <p:cNvPr id="29" name="Content Placeholder 2">
                <a:extLst>
                  <a:ext uri="{FF2B5EF4-FFF2-40B4-BE49-F238E27FC236}">
                    <a16:creationId xmlns:a16="http://schemas.microsoft.com/office/drawing/2014/main" id="{DB8E6228-5688-4480-97E1-C354C40D1C22}"/>
                  </a:ext>
                </a:extLst>
              </p:cNvPr>
              <p:cNvSpPr>
                <a:spLocks noGrp="1" noRot="1" noChangeAspect="1" noMove="1" noResize="1" noEditPoints="1" noAdjustHandles="1" noChangeArrowheads="1" noChangeShapeType="1" noTextEdit="1"/>
              </p:cNvSpPr>
              <p:nvPr>
                <p:ph idx="1"/>
              </p:nvPr>
            </p:nvSpPr>
            <p:spPr>
              <a:xfrm>
                <a:off x="76199" y="2517084"/>
                <a:ext cx="8915377" cy="4493316"/>
              </a:xfrm>
              <a:blipFill>
                <a:blip r:embed="rId3"/>
                <a:stretch>
                  <a:fillRect l="-205" t="-8820"/>
                </a:stretch>
              </a:blipFill>
            </p:spPr>
            <p:txBody>
              <a:bodyPr/>
              <a:lstStyle/>
              <a:p>
                <a:r>
                  <a:rPr lang="en-SE">
                    <a:noFill/>
                  </a:rPr>
                  <a:t> </a:t>
                </a:r>
              </a:p>
            </p:txBody>
          </p:sp>
        </mc:Fallback>
      </mc:AlternateContent>
      <p:graphicFrame>
        <p:nvGraphicFramePr>
          <p:cNvPr id="11" name="Table 10">
            <a:extLst>
              <a:ext uri="{FF2B5EF4-FFF2-40B4-BE49-F238E27FC236}">
                <a16:creationId xmlns:a16="http://schemas.microsoft.com/office/drawing/2014/main" id="{40D54483-CEAA-4EC3-B264-DD76395869AD}"/>
              </a:ext>
            </a:extLst>
          </p:cNvPr>
          <p:cNvGraphicFramePr>
            <a:graphicFrameLocks noGrp="1"/>
          </p:cNvGraphicFramePr>
          <p:nvPr/>
        </p:nvGraphicFramePr>
        <p:xfrm>
          <a:off x="3571875" y="533400"/>
          <a:ext cx="2000250" cy="1907484"/>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635828">
                <a:tc>
                  <a:txBody>
                    <a:bodyPr/>
                    <a:lstStyle/>
                    <a:p>
                      <a:pPr algn="ct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bg2"/>
                          </a:solidFill>
                          <a:effectLst/>
                          <a:uLnTx/>
                          <a:uFillTx/>
                          <a:latin typeface="Calibri" pitchFamily="34" charset="0"/>
                          <a:ea typeface="+mn-ea"/>
                          <a:cs typeface="+mn-cs"/>
                        </a:rPr>
                        <a:t>A</a:t>
                      </a:r>
                      <a:endParaRPr lang="en-US" sz="21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63582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B</a:t>
                      </a: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C</a:t>
                      </a: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808080"/>
                          </a:solidFill>
                          <a:effectLst/>
                          <a:uLnTx/>
                          <a:uFillTx/>
                          <a:latin typeface="Calibri" pitchFamily="34" charset="0"/>
                          <a:ea typeface="+mn-ea"/>
                          <a:cs typeface="+mn-cs"/>
                        </a:rPr>
                        <a:t>D</a:t>
                      </a:r>
                      <a:endParaRPr kumimoji="0" lang="en-US" sz="2100" b="0" i="0" u="none" strike="noStrike" kern="1200" cap="none" spc="0" normalizeH="0" baseline="0" noProof="0" dirty="0">
                        <a:ln>
                          <a:noFill/>
                        </a:ln>
                        <a:solidFill>
                          <a:schemeClr val="tx1"/>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5828">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8080"/>
                          </a:solidFill>
                          <a:effectLst/>
                          <a:uLnTx/>
                          <a:uFillTx/>
                          <a:latin typeface="Calibri" pitchFamily="34" charset="0"/>
                          <a:ea typeface="+mn-ea"/>
                          <a:cs typeface="+mn-cs"/>
                        </a:rPr>
                        <a:t>E</a:t>
                      </a:r>
                      <a:endParaRPr kumimoji="0" lang="en-US" sz="2400" b="0" i="0" u="none" strike="noStrike" kern="1200" cap="none" spc="0" normalizeH="0" baseline="0" noProof="0" dirty="0">
                        <a:ln>
                          <a:noFill/>
                        </a:ln>
                        <a:solidFill>
                          <a:srgbClr val="808080"/>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12" name="Rectangle 11">
            <a:extLst>
              <a:ext uri="{FF2B5EF4-FFF2-40B4-BE49-F238E27FC236}">
                <a16:creationId xmlns:a16="http://schemas.microsoft.com/office/drawing/2014/main" id="{1A78966F-D02D-441C-8AF6-E105742EB822}"/>
              </a:ext>
            </a:extLst>
          </p:cNvPr>
          <p:cNvSpPr/>
          <p:nvPr/>
        </p:nvSpPr>
        <p:spPr>
          <a:xfrm>
            <a:off x="5013813" y="125656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13" name="Rectangle 12">
            <a:extLst>
              <a:ext uri="{FF2B5EF4-FFF2-40B4-BE49-F238E27FC236}">
                <a16:creationId xmlns:a16="http://schemas.microsoft.com/office/drawing/2014/main" id="{DD659970-B99C-4031-9C57-01CA82F8F108}"/>
              </a:ext>
            </a:extLst>
          </p:cNvPr>
          <p:cNvSpPr/>
          <p:nvPr/>
        </p:nvSpPr>
        <p:spPr>
          <a:xfrm>
            <a:off x="4341201" y="62791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6EAE14C-EF66-4ADE-B630-611712A9C577}"/>
                  </a:ext>
                </a:extLst>
              </p:cNvPr>
              <p:cNvSpPr txBox="1"/>
              <p:nvPr/>
            </p:nvSpPr>
            <p:spPr>
              <a:xfrm>
                <a:off x="4997938" y="1462918"/>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14" name="TextBox 13">
                <a:extLst>
                  <a:ext uri="{FF2B5EF4-FFF2-40B4-BE49-F238E27FC236}">
                    <a16:creationId xmlns:a16="http://schemas.microsoft.com/office/drawing/2014/main" id="{F6EAE14C-EF66-4ADE-B630-611712A9C577}"/>
                  </a:ext>
                </a:extLst>
              </p:cNvPr>
              <p:cNvSpPr txBox="1">
                <a:spLocks noRot="1" noChangeAspect="1" noMove="1" noResize="1" noEditPoints="1" noAdjustHandles="1" noChangeArrowheads="1" noChangeShapeType="1" noTextEdit="1"/>
              </p:cNvSpPr>
              <p:nvPr/>
            </p:nvSpPr>
            <p:spPr>
              <a:xfrm>
                <a:off x="4997938" y="1462918"/>
                <a:ext cx="685800" cy="307777"/>
              </a:xfrm>
              <a:prstGeom prst="rect">
                <a:avLst/>
              </a:prstGeom>
              <a:blipFill>
                <a:blip r:embed="rId4"/>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40DB46B-D3D7-42BC-B961-B8E72191D722}"/>
                  </a:ext>
                </a:extLst>
              </p:cNvPr>
              <p:cNvSpPr txBox="1"/>
              <p:nvPr/>
            </p:nvSpPr>
            <p:spPr>
              <a:xfrm>
                <a:off x="4312138" y="850632"/>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15" name="TextBox 14">
                <a:extLst>
                  <a:ext uri="{FF2B5EF4-FFF2-40B4-BE49-F238E27FC236}">
                    <a16:creationId xmlns:a16="http://schemas.microsoft.com/office/drawing/2014/main" id="{140DB46B-D3D7-42BC-B961-B8E72191D722}"/>
                  </a:ext>
                </a:extLst>
              </p:cNvPr>
              <p:cNvSpPr txBox="1">
                <a:spLocks noRot="1" noChangeAspect="1" noMove="1" noResize="1" noEditPoints="1" noAdjustHandles="1" noChangeArrowheads="1" noChangeShapeType="1" noTextEdit="1"/>
              </p:cNvSpPr>
              <p:nvPr/>
            </p:nvSpPr>
            <p:spPr>
              <a:xfrm>
                <a:off x="4312138" y="850632"/>
                <a:ext cx="685800" cy="307777"/>
              </a:xfrm>
              <a:prstGeom prst="rect">
                <a:avLst/>
              </a:prstGeom>
              <a:blipFill>
                <a:blip r:embed="rId5"/>
                <a:stretch>
                  <a:fillRect/>
                </a:stretch>
              </a:blipFill>
            </p:spPr>
            <p:txBody>
              <a:bodyPr/>
              <a:lstStyle/>
              <a:p>
                <a:r>
                  <a:rPr lang="en-SE">
                    <a:noFill/>
                  </a:rPr>
                  <a:t> </a:t>
                </a:r>
              </a:p>
            </p:txBody>
          </p:sp>
        </mc:Fallback>
      </mc:AlternateContent>
      <p:pic>
        <p:nvPicPr>
          <p:cNvPr id="3" name="Picture 2">
            <a:extLst>
              <a:ext uri="{FF2B5EF4-FFF2-40B4-BE49-F238E27FC236}">
                <a16:creationId xmlns:a16="http://schemas.microsoft.com/office/drawing/2014/main" id="{AD05F54A-C327-4286-B4FB-CD4797DC77CA}"/>
              </a:ext>
            </a:extLst>
          </p:cNvPr>
          <p:cNvPicPr>
            <a:picLocks noChangeAspect="1"/>
          </p:cNvPicPr>
          <p:nvPr/>
        </p:nvPicPr>
        <p:blipFill>
          <a:blip r:embed="rId6"/>
          <a:stretch>
            <a:fillRect/>
          </a:stretch>
        </p:blipFill>
        <p:spPr>
          <a:xfrm>
            <a:off x="6705600" y="500192"/>
            <a:ext cx="2301852" cy="1974412"/>
          </a:xfrm>
          <a:prstGeom prst="rect">
            <a:avLst/>
          </a:prstGeom>
        </p:spPr>
      </p:pic>
      <p:sp>
        <p:nvSpPr>
          <p:cNvPr id="10" name="TextBox 9">
            <a:extLst>
              <a:ext uri="{FF2B5EF4-FFF2-40B4-BE49-F238E27FC236}">
                <a16:creationId xmlns:a16="http://schemas.microsoft.com/office/drawing/2014/main" id="{A6F7F98C-D331-46A8-8B7E-21DF9B882F65}"/>
              </a:ext>
            </a:extLst>
          </p:cNvPr>
          <p:cNvSpPr txBox="1"/>
          <p:nvPr/>
        </p:nvSpPr>
        <p:spPr>
          <a:xfrm>
            <a:off x="7848600" y="792162"/>
            <a:ext cx="617477" cy="307777"/>
          </a:xfrm>
          <a:prstGeom prst="rect">
            <a:avLst/>
          </a:prstGeom>
          <a:noFill/>
        </p:spPr>
        <p:txBody>
          <a:bodyPr wrap="none" rtlCol="0">
            <a:spAutoFit/>
          </a:bodyPr>
          <a:lstStyle/>
          <a:p>
            <a:r>
              <a:rPr lang="en-US" sz="1400" dirty="0"/>
              <a:t>BF=4</a:t>
            </a:r>
            <a:endParaRPr lang="en-SE" sz="1400" dirty="0"/>
          </a:p>
        </p:txBody>
      </p:sp>
      <p:sp>
        <p:nvSpPr>
          <p:cNvPr id="16" name="TextBox 15">
            <a:extLst>
              <a:ext uri="{FF2B5EF4-FFF2-40B4-BE49-F238E27FC236}">
                <a16:creationId xmlns:a16="http://schemas.microsoft.com/office/drawing/2014/main" id="{72FDAC02-31FC-40F8-AE19-40F36CEAEA99}"/>
              </a:ext>
            </a:extLst>
          </p:cNvPr>
          <p:cNvSpPr txBox="1"/>
          <p:nvPr/>
        </p:nvSpPr>
        <p:spPr>
          <a:xfrm>
            <a:off x="8087593" y="1278668"/>
            <a:ext cx="617477" cy="307777"/>
          </a:xfrm>
          <a:prstGeom prst="rect">
            <a:avLst/>
          </a:prstGeom>
          <a:noFill/>
        </p:spPr>
        <p:txBody>
          <a:bodyPr wrap="none" rtlCol="0">
            <a:spAutoFit/>
          </a:bodyPr>
          <a:lstStyle/>
          <a:p>
            <a:r>
              <a:rPr lang="en-US" sz="1400" dirty="0"/>
              <a:t>BF=3</a:t>
            </a:r>
            <a:endParaRPr lang="en-SE" sz="1400" dirty="0"/>
          </a:p>
        </p:txBody>
      </p:sp>
      <p:sp>
        <p:nvSpPr>
          <p:cNvPr id="17" name="Slide Number Placeholder 3">
            <a:extLst>
              <a:ext uri="{FF2B5EF4-FFF2-40B4-BE49-F238E27FC236}">
                <a16:creationId xmlns:a16="http://schemas.microsoft.com/office/drawing/2014/main" id="{8C932F35-E4E8-4D56-8984-C9D6E445189B}"/>
              </a:ext>
            </a:extLst>
          </p:cNvPr>
          <p:cNvSpPr>
            <a:spLocks noGrp="1"/>
          </p:cNvSpPr>
          <p:nvPr>
            <p:ph type="sldNum" sz="quarter" idx="12"/>
          </p:nvPr>
        </p:nvSpPr>
        <p:spPr>
          <a:xfrm>
            <a:off x="6934200" y="6530035"/>
            <a:ext cx="2133600" cy="244475"/>
          </a:xfrm>
        </p:spPr>
        <p:txBody>
          <a:bodyPr/>
          <a:lstStyle/>
          <a:p>
            <a:pPr>
              <a:defRPr/>
            </a:pPr>
            <a:fld id="{F57F456A-00AF-44E6-8D70-638C0D0130FF}" type="slidenum">
              <a:rPr lang="en-US" altLang="zh-CN" smtClean="0"/>
              <a:pPr>
                <a:defRPr/>
              </a:pPr>
              <a:t>57</a:t>
            </a:fld>
            <a:endParaRPr lang="en-US" altLang="zh-CN" dirty="0"/>
          </a:p>
        </p:txBody>
      </p:sp>
    </p:spTree>
    <p:extLst>
      <p:ext uri="{BB962C8B-B14F-4D97-AF65-F5344CB8AC3E}">
        <p14:creationId xmlns:p14="http://schemas.microsoft.com/office/powerpoint/2010/main" val="15207734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9" y="-152400"/>
            <a:ext cx="8762968" cy="868362"/>
          </a:xfrm>
        </p:spPr>
        <p:txBody>
          <a:bodyPr/>
          <a:lstStyle/>
          <a:p>
            <a:r>
              <a:rPr lang="en-US" sz="3200" dirty="0"/>
              <a:t>Iter1 Value Iteration w. </a:t>
            </a:r>
            <a:r>
              <a:rPr lang="en-US" sz="3200" dirty="0" err="1"/>
              <a:t>Sto</a:t>
            </a:r>
            <a:r>
              <a:rPr lang="en-US" sz="3200" dirty="0"/>
              <a:t> Env</a:t>
            </a:r>
          </a:p>
        </p:txBody>
      </p:sp>
      <mc:AlternateContent xmlns:mc="http://schemas.openxmlformats.org/markup-compatibility/2006" xmlns:a14="http://schemas.microsoft.com/office/drawing/2010/main">
        <mc:Choice Requires="a14">
          <p:sp>
            <p:nvSpPr>
              <p:cNvPr id="29" name="Content Placeholder 2">
                <a:extLst>
                  <a:ext uri="{FF2B5EF4-FFF2-40B4-BE49-F238E27FC236}">
                    <a16:creationId xmlns:a16="http://schemas.microsoft.com/office/drawing/2014/main" id="{DB8E6228-5688-4480-97E1-C354C40D1C22}"/>
                  </a:ext>
                </a:extLst>
              </p:cNvPr>
              <p:cNvSpPr>
                <a:spLocks noGrp="1"/>
              </p:cNvSpPr>
              <p:nvPr>
                <p:ph idx="1"/>
              </p:nvPr>
            </p:nvSpPr>
            <p:spPr>
              <a:xfrm>
                <a:off x="76199" y="2517084"/>
                <a:ext cx="8915377" cy="4493316"/>
              </a:xfrm>
            </p:spPr>
            <p:txBody>
              <a:bodyPr>
                <a:normAutofit fontScale="47500" lnSpcReduction="20000"/>
              </a:bodyPr>
              <a:lstStyle/>
              <a:p>
                <a:r>
                  <a:rPr lang="en-US" dirty="0"/>
                  <a:t>Value Iteration: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𝑘</m:t>
                        </m:r>
                        <m:r>
                          <a:rPr lang="en-US" b="0" i="1" smtClean="0">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oMath>
                </a14:m>
                <a:r>
                  <a:rPr lang="en-US" dirty="0"/>
                  <a:t> </a:t>
                </a:r>
                <a14:m>
                  <m:oMath xmlns:m="http://schemas.openxmlformats.org/officeDocument/2006/math">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𝑎</m:t>
                        </m:r>
                      </m:lim>
                    </m:limLow>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𝑘</m:t>
                        </m:r>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e>
                    </m:d>
                    <m:r>
                      <a:rPr lang="en-US" b="0" i="1" smtClean="0">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𝑎</m:t>
                            </m:r>
                          </m:lim>
                        </m:limLow>
                      </m:fName>
                      <m:e>
                        <m:d>
                          <m:dPr>
                            <m:begChr m:val="["/>
                            <m:endChr m:val="]"/>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nary>
                              <m:naryPr>
                                <m:chr m:val="∑"/>
                                <m:supHide m:val="on"/>
                                <m:ctrlPr>
                                  <a:rPr lang="en-US" i="1">
                                    <a:latin typeface="Cambria Math" panose="02040503050406030204" pitchFamily="18" charset="0"/>
                                  </a:rPr>
                                </m:ctrlPr>
                              </m:naryPr>
                              <m:sub>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sub>
                              <m:sup/>
                              <m:e>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e>
                            </m:nary>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𝑘</m:t>
                                </m:r>
                              </m:sub>
                            </m:sSub>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d>
                          </m:e>
                        </m:d>
                      </m:e>
                    </m:func>
                  </m:oMath>
                </a14:m>
                <a:r>
                  <a:rPr lang="en-US" dirty="0">
                    <a:ea typeface="ＭＳ Ｐゴシック" pitchFamily="34" charset="-128"/>
                  </a:rPr>
                  <a:t> w. </a:t>
                </a:r>
                <a:r>
                  <a:rPr lang="en-US" dirty="0">
                    <a:solidFill>
                      <a:srgbClr val="C00000"/>
                    </a:solidFill>
                  </a:rPr>
                  <a:t>in-place updates</a:t>
                </a:r>
                <a:r>
                  <a:rPr lang="en-US" dirty="0"/>
                  <a:t>.</a:t>
                </a:r>
                <a:endParaRPr lang="en-US" dirty="0">
                  <a:ea typeface="ＭＳ Ｐゴシック" pitchFamily="34" charset="-128"/>
                </a:endParaRPr>
              </a:p>
              <a:p>
                <a:r>
                  <a:rPr lang="en-US" dirty="0">
                    <a:ea typeface="ＭＳ Ｐゴシック" pitchFamily="34" charset="-128"/>
                  </a:rPr>
                  <a:t>Initialize </a:t>
                </a:r>
                <a14:m>
                  <m:oMath xmlns:m="http://schemas.openxmlformats.org/officeDocument/2006/math">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0</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r>
                      <a:rPr lang="en-US" i="1">
                        <a:latin typeface="Cambria Math" panose="02040503050406030204" pitchFamily="18" charset="0"/>
                        <a:ea typeface="ＭＳ Ｐゴシック" pitchFamily="34" charset="-128"/>
                      </a:rPr>
                      <m:t>=</m:t>
                    </m:r>
                  </m:oMath>
                </a14:m>
                <a:r>
                  <a:rPr lang="en-US" dirty="0">
                    <a:ea typeface="ＭＳ Ｐゴシック" pitchFamily="34" charset="-128"/>
                  </a:rPr>
                  <a:t> </a:t>
                </a:r>
                <a14:m>
                  <m:oMath xmlns:m="http://schemas.openxmlformats.org/officeDocument/2006/math">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0</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𝐶</m:t>
                        </m:r>
                      </m:e>
                    </m:d>
                    <m:r>
                      <a:rPr lang="en-US" i="1">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0</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r>
                      <a:rPr lang="en-US" i="1">
                        <a:latin typeface="Cambria Math" panose="02040503050406030204" pitchFamily="18" charset="0"/>
                        <a:ea typeface="ＭＳ Ｐゴシック" pitchFamily="34" charset="-128"/>
                      </a:rPr>
                      <m:t>=0</m:t>
                    </m:r>
                  </m:oMath>
                </a14:m>
                <a:r>
                  <a:rPr lang="en-US" dirty="0">
                    <a:ea typeface="ＭＳ Ｐゴシック" pitchFamily="34" charset="-128"/>
                  </a:rPr>
                  <a:t>. </a:t>
                </a:r>
              </a:p>
              <a:p>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𝐶</m:t>
                        </m:r>
                      </m:e>
                    </m:d>
                    <m:r>
                      <a:rPr lang="en-US" i="1">
                        <a:latin typeface="Cambria Math" panose="02040503050406030204" pitchFamily="18" charset="0"/>
                        <a:ea typeface="ＭＳ Ｐゴシック" pitchFamily="34" charset="-128"/>
                      </a:rPr>
                      <m:t>=</m:t>
                    </m:r>
                    <m:limLow>
                      <m:limLowPr>
                        <m:ctrlPr>
                          <a:rPr lang="en-US" i="1">
                            <a:latin typeface="Cambria Math" panose="02040503050406030204" pitchFamily="18" charset="0"/>
                            <a:ea typeface="ＭＳ Ｐゴシック" pitchFamily="34" charset="-128"/>
                          </a:rPr>
                        </m:ctrlPr>
                      </m:limLowPr>
                      <m:e>
                        <m:r>
                          <m:rPr>
                            <m:sty m:val="p"/>
                          </m:rPr>
                          <a:rPr lang="en-US">
                            <a:latin typeface="Cambria Math" panose="02040503050406030204" pitchFamily="18" charset="0"/>
                            <a:ea typeface="ＭＳ Ｐゴシック" pitchFamily="34" charset="-128"/>
                          </a:rPr>
                          <m:t>max</m:t>
                        </m:r>
                      </m:e>
                      <m:lim>
                        <m:r>
                          <a:rPr lang="en-US" i="1">
                            <a:latin typeface="Cambria Math" panose="02040503050406030204" pitchFamily="18" charset="0"/>
                            <a:ea typeface="ＭＳ Ｐゴシック" pitchFamily="34" charset="-128"/>
                          </a:rPr>
                          <m:t>𝑎</m:t>
                        </m:r>
                      </m:lim>
                    </m:limLow>
                    <m:r>
                      <a:rPr lang="en-US" b="0" i="1" smtClean="0">
                        <a:latin typeface="Cambria Math" panose="02040503050406030204" pitchFamily="18" charset="0"/>
                        <a:ea typeface="ＭＳ Ｐゴシック" pitchFamily="34" charset="-128"/>
                      </a:rPr>
                      <m:t> </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b="0" i="1" smtClean="0">
                            <a:latin typeface="Cambria Math" panose="02040503050406030204" pitchFamily="18" charset="0"/>
                          </a:rPr>
                          <m:t>𝑎</m:t>
                        </m:r>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max</m:t>
                        </m:r>
                      </m:fName>
                      <m:e>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−2, 6</m:t>
                            </m:r>
                            <m:r>
                              <a:rPr lang="en-US" i="1">
                                <a:latin typeface="Cambria Math" panose="02040503050406030204" pitchFamily="18" charset="0"/>
                              </a:rPr>
                              <m:t>,</m:t>
                            </m:r>
                            <m:r>
                              <a:rPr lang="en-US" i="1">
                                <a:latin typeface="Cambria Math" panose="02040503050406030204" pitchFamily="18" charset="0"/>
                                <a:ea typeface="ＭＳ Ｐゴシック" pitchFamily="34" charset="-128"/>
                              </a:rPr>
                              <m:t>−8, 0</m:t>
                            </m:r>
                          </m:e>
                        </m:d>
                      </m:e>
                    </m:func>
                    <m:r>
                      <a:rPr lang="en-US" i="1">
                        <a:latin typeface="Cambria Math" panose="02040503050406030204" pitchFamily="18" charset="0"/>
                      </a:rPr>
                      <m:t>=</m:t>
                    </m:r>
                    <m:r>
                      <a:rPr lang="en-US" b="0" i="1" smtClean="0">
                        <a:solidFill>
                          <a:srgbClr val="C00000"/>
                        </a:solidFill>
                        <a:latin typeface="Cambria Math" panose="02040503050406030204" pitchFamily="18" charset="0"/>
                      </a:rPr>
                      <m:t>6</m:t>
                    </m:r>
                  </m:oMath>
                </a14:m>
                <a:endParaRPr lang="en-US" i="1" dirty="0">
                  <a:solidFill>
                    <a:srgbClr val="C00000"/>
                  </a:solidFill>
                  <a:latin typeface="Cambria Math" panose="02040503050406030204" pitchFamily="18" charset="0"/>
                </a:endParaRP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d>
                      <m:dPr>
                        <m:ctrlPr>
                          <a:rPr lang="en-US" i="1">
                            <a:latin typeface="Cambria Math" panose="02040503050406030204" pitchFamily="18" charset="0"/>
                          </a:rPr>
                        </m:ctrlPr>
                      </m:dPr>
                      <m:e>
                        <m:r>
                          <a:rPr lang="en-US" b="0" i="1" smtClean="0">
                            <a:latin typeface="Cambria Math" panose="02040503050406030204" pitchFamily="18" charset="0"/>
                          </a:rPr>
                          <m:t>𝐶</m:t>
                        </m:r>
                        <m:r>
                          <a:rPr lang="en-US" i="1">
                            <a:latin typeface="Cambria Math" panose="02040503050406030204" pitchFamily="18" charset="0"/>
                          </a:rPr>
                          <m:t>,</m:t>
                        </m:r>
                        <m:r>
                          <a:rPr lang="en-US" b="0" i="1" smtClean="0">
                            <a:latin typeface="Cambria Math" panose="02040503050406030204" pitchFamily="18" charset="0"/>
                          </a:rPr>
                          <m:t>𝑙</m:t>
                        </m:r>
                      </m:e>
                    </m:d>
                    <m:r>
                      <a:rPr lang="en-US" b="0" i="1" smtClean="0">
                        <a:latin typeface="Cambria Math" panose="02040503050406030204" pitchFamily="18" charset="0"/>
                      </a:rPr>
                      <m:t>=</m:t>
                    </m:r>
                    <m:r>
                      <a:rPr lang="en-US" i="1">
                        <a:latin typeface="Cambria Math" panose="02040503050406030204" pitchFamily="18" charset="0"/>
                        <a:ea typeface="ＭＳ Ｐゴシック" pitchFamily="34" charset="-128"/>
                      </a:rPr>
                      <m:t>−2+.8</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b="0" i="1" smtClean="0">
                            <a:latin typeface="Cambria Math" panose="02040503050406030204" pitchFamily="18" charset="0"/>
                            <a:ea typeface="ＭＳ Ｐゴシック" pitchFamily="34" charset="-128"/>
                          </a:rPr>
                          <m:t>0</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b="0" i="1" smtClean="0">
                            <a:latin typeface="Cambria Math" panose="02040503050406030204" pitchFamily="18" charset="0"/>
                            <a:ea typeface="ＭＳ Ｐゴシック" pitchFamily="34" charset="-128"/>
                          </a:rPr>
                          <m:t>0</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r>
                      <a:rPr lang="en-US" b="0" i="1" smtClean="0">
                        <a:latin typeface="Cambria Math" panose="02040503050406030204" pitchFamily="18" charset="0"/>
                        <a:ea typeface="ＭＳ Ｐゴシック" pitchFamily="34" charset="-128"/>
                      </a:rPr>
                      <m:t>=−2+.8⋅0+</m:t>
                    </m:r>
                    <m:r>
                      <a:rPr lang="en-US" i="1">
                        <a:latin typeface="Cambria Math" panose="02040503050406030204" pitchFamily="18" charset="0"/>
                        <a:ea typeface="ＭＳ Ｐゴシック" pitchFamily="34" charset="-128"/>
                      </a:rPr>
                      <m:t>0.1⋅0</m:t>
                    </m:r>
                    <m:r>
                      <a:rPr lang="en-US" b="0" i="1" smtClean="0">
                        <a:latin typeface="Cambria Math" panose="02040503050406030204" pitchFamily="18" charset="0"/>
                        <a:ea typeface="ＭＳ Ｐゴシック" pitchFamily="34" charset="-128"/>
                      </a:rPr>
                      <m:t>=−2</m:t>
                    </m:r>
                  </m:oMath>
                </a14:m>
                <a:endParaRPr lang="en-US" i="1" dirty="0">
                  <a:latin typeface="Cambria Math" panose="02040503050406030204" pitchFamily="18" charset="0"/>
                  <a:ea typeface="ＭＳ Ｐゴシック" pitchFamily="34" charset="-128"/>
                </a:endParaRPr>
              </a:p>
              <a:p>
                <a:pPr lvl="1"/>
                <a14:m>
                  <m:oMath xmlns:m="http://schemas.openxmlformats.org/officeDocument/2006/math">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𝑞</m:t>
                        </m:r>
                      </m:e>
                      <m:sub>
                        <m:r>
                          <a:rPr lang="en-US" b="0" i="1" smtClean="0">
                            <a:solidFill>
                              <a:srgbClr val="C00000"/>
                            </a:solidFill>
                            <a:latin typeface="Cambria Math" panose="02040503050406030204" pitchFamily="18" charset="0"/>
                          </a:rPr>
                          <m:t>1</m:t>
                        </m:r>
                      </m:sub>
                    </m:sSub>
                    <m:d>
                      <m:dPr>
                        <m:ctrlPr>
                          <a:rPr lang="en-US" i="1">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𝐶</m:t>
                        </m:r>
                        <m:r>
                          <a:rPr lang="en-US" i="1">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𝑟</m:t>
                        </m:r>
                      </m:e>
                    </m:d>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ea typeface="ＭＳ Ｐゴシック" pitchFamily="34" charset="-128"/>
                      </a:rPr>
                      <m:t>6+.1</m:t>
                    </m:r>
                    <m:sSub>
                      <m:sSubPr>
                        <m:ctrlPr>
                          <a:rPr lang="en-US" i="1">
                            <a:solidFill>
                              <a:srgbClr val="C00000"/>
                            </a:solidFill>
                            <a:latin typeface="Cambria Math" panose="02040503050406030204" pitchFamily="18" charset="0"/>
                            <a:ea typeface="ＭＳ Ｐゴシック" pitchFamily="34" charset="-128"/>
                          </a:rPr>
                        </m:ctrlPr>
                      </m:sSubPr>
                      <m:e>
                        <m:r>
                          <a:rPr lang="en-US" i="1">
                            <a:solidFill>
                              <a:srgbClr val="C00000"/>
                            </a:solidFill>
                            <a:latin typeface="Cambria Math" panose="02040503050406030204" pitchFamily="18" charset="0"/>
                            <a:ea typeface="ＭＳ Ｐゴシック" pitchFamily="34" charset="-128"/>
                          </a:rPr>
                          <m:t>𝑣</m:t>
                        </m:r>
                      </m:e>
                      <m:sub>
                        <m:r>
                          <a:rPr lang="en-US" b="0" i="1" smtClean="0">
                            <a:solidFill>
                              <a:srgbClr val="C00000"/>
                            </a:solidFill>
                            <a:latin typeface="Cambria Math" panose="02040503050406030204" pitchFamily="18" charset="0"/>
                            <a:ea typeface="ＭＳ Ｐゴシック" pitchFamily="34" charset="-128"/>
                          </a:rPr>
                          <m:t>0</m:t>
                        </m:r>
                      </m:sub>
                    </m:sSub>
                    <m:d>
                      <m:dPr>
                        <m:ctrlPr>
                          <a:rPr lang="en-US" i="1">
                            <a:solidFill>
                              <a:srgbClr val="C00000"/>
                            </a:solidFill>
                            <a:latin typeface="Cambria Math" panose="02040503050406030204" pitchFamily="18" charset="0"/>
                            <a:ea typeface="ＭＳ Ｐゴシック" pitchFamily="34" charset="-128"/>
                          </a:rPr>
                        </m:ctrlPr>
                      </m:dPr>
                      <m:e>
                        <m:r>
                          <a:rPr lang="en-US" i="1">
                            <a:solidFill>
                              <a:srgbClr val="C00000"/>
                            </a:solidFill>
                            <a:latin typeface="Cambria Math" panose="02040503050406030204" pitchFamily="18" charset="0"/>
                            <a:ea typeface="ＭＳ Ｐゴシック" pitchFamily="34" charset="-128"/>
                          </a:rPr>
                          <m:t>𝐸</m:t>
                        </m:r>
                      </m:e>
                    </m:d>
                    <m:r>
                      <a:rPr lang="en-US" b="0" i="1" smtClean="0">
                        <a:solidFill>
                          <a:srgbClr val="C00000"/>
                        </a:solidFill>
                        <a:latin typeface="Cambria Math" panose="02040503050406030204" pitchFamily="18" charset="0"/>
                        <a:ea typeface="ＭＳ Ｐゴシック" pitchFamily="34" charset="-128"/>
                      </a:rPr>
                      <m:t>=</m:t>
                    </m:r>
                    <m:r>
                      <a:rPr lang="en-US" i="1" smtClean="0">
                        <a:solidFill>
                          <a:srgbClr val="C00000"/>
                        </a:solidFill>
                        <a:latin typeface="Cambria Math" panose="02040503050406030204" pitchFamily="18" charset="0"/>
                        <a:ea typeface="ＭＳ Ｐゴシック" pitchFamily="34" charset="-128"/>
                      </a:rPr>
                      <m:t>6</m:t>
                    </m:r>
                    <m:r>
                      <a:rPr lang="en-US" i="1">
                        <a:solidFill>
                          <a:srgbClr val="C00000"/>
                        </a:solidFill>
                        <a:latin typeface="Cambria Math" panose="02040503050406030204" pitchFamily="18" charset="0"/>
                        <a:ea typeface="ＭＳ Ｐゴシック" pitchFamily="34" charset="-128"/>
                      </a:rPr>
                      <m:t>+0.1⋅0=</m:t>
                    </m:r>
                    <m:r>
                      <a:rPr lang="en-US" b="0" i="1" smtClean="0">
                        <a:solidFill>
                          <a:srgbClr val="C00000"/>
                        </a:solidFill>
                        <a:latin typeface="Cambria Math" panose="02040503050406030204" pitchFamily="18" charset="0"/>
                        <a:ea typeface="ＭＳ Ｐゴシック" pitchFamily="34" charset="-128"/>
                      </a:rPr>
                      <m:t>6</m:t>
                    </m:r>
                  </m:oMath>
                </a14:m>
                <a:endParaRPr lang="en-US" i="1" dirty="0">
                  <a:solidFill>
                    <a:srgbClr val="C00000"/>
                  </a:solidFill>
                  <a:latin typeface="Cambria Math" panose="02040503050406030204" pitchFamily="18" charset="0"/>
                  <a:ea typeface="ＭＳ Ｐゴシック" pitchFamily="34" charset="-128"/>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b="0" i="1" smtClean="0">
                            <a:latin typeface="Cambria Math" panose="02040503050406030204" pitchFamily="18" charset="0"/>
                          </a:rPr>
                          <m:t>𝑢</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−8+.1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b="0" i="1" smtClean="0">
                            <a:latin typeface="Cambria Math" panose="02040503050406030204" pitchFamily="18" charset="0"/>
                            <a:ea typeface="ＭＳ Ｐゴシック" pitchFamily="34" charset="-128"/>
                          </a:rPr>
                          <m:t>0</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8</m:t>
                    </m:r>
                    <m:r>
                      <a:rPr lang="en-US" i="1">
                        <a:latin typeface="Cambria Math" panose="02040503050406030204" pitchFamily="18" charset="0"/>
                        <a:ea typeface="ＭＳ Ｐゴシック" pitchFamily="34" charset="-128"/>
                      </a:rPr>
                      <m:t>+0.1⋅0=−</m:t>
                    </m:r>
                    <m:r>
                      <a:rPr lang="en-US" b="0" i="1" smtClean="0">
                        <a:latin typeface="Cambria Math" panose="02040503050406030204" pitchFamily="18" charset="0"/>
                        <a:ea typeface="ＭＳ Ｐゴシック" pitchFamily="34" charset="-128"/>
                      </a:rPr>
                      <m:t>8</m:t>
                    </m:r>
                  </m:oMath>
                </a14:m>
                <a:endParaRPr lang="en-US" i="1" dirty="0">
                  <a:latin typeface="Cambria Math" panose="02040503050406030204" pitchFamily="18" charset="0"/>
                  <a:ea typeface="ＭＳ Ｐゴシック" pitchFamily="34" charset="-128"/>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b="0" i="1" smtClean="0">
                            <a:latin typeface="Cambria Math" panose="02040503050406030204" pitchFamily="18" charset="0"/>
                          </a:rPr>
                          <m:t>𝑑</m:t>
                        </m:r>
                      </m:e>
                    </m:d>
                    <m:r>
                      <a:rPr lang="en-US" i="1">
                        <a:latin typeface="Cambria Math" panose="02040503050406030204" pitchFamily="18" charset="0"/>
                        <a:ea typeface="ＭＳ Ｐゴシック" pitchFamily="34" charset="-128"/>
                      </a:rPr>
                      <m:t>=.8</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b="0" i="1" smtClean="0">
                            <a:latin typeface="Cambria Math" panose="02040503050406030204" pitchFamily="18" charset="0"/>
                            <a:ea typeface="ＭＳ Ｐゴシック" pitchFamily="34" charset="-128"/>
                          </a:rPr>
                          <m:t>0</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b="0" i="1" smtClean="0">
                            <a:latin typeface="Cambria Math" panose="02040503050406030204" pitchFamily="18" charset="0"/>
                            <a:ea typeface="ＭＳ Ｐゴシック" pitchFamily="34" charset="-128"/>
                          </a:rPr>
                          <m:t>0</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0.</m:t>
                    </m:r>
                    <m:r>
                      <a:rPr lang="en-US" b="0" i="1" smtClean="0">
                        <a:latin typeface="Cambria Math" panose="02040503050406030204" pitchFamily="18" charset="0"/>
                        <a:ea typeface="ＭＳ Ｐゴシック" pitchFamily="34" charset="-128"/>
                      </a:rPr>
                      <m:t>8</m:t>
                    </m:r>
                    <m:r>
                      <a:rPr lang="en-US" i="1">
                        <a:latin typeface="Cambria Math" panose="02040503050406030204" pitchFamily="18" charset="0"/>
                        <a:ea typeface="ＭＳ Ｐゴシック" pitchFamily="34" charset="-128"/>
                      </a:rPr>
                      <m:t>⋅0+0.1⋅0=</m:t>
                    </m:r>
                    <m:r>
                      <a:rPr lang="en-US" b="0" i="1" smtClean="0">
                        <a:latin typeface="Cambria Math" panose="02040503050406030204" pitchFamily="18" charset="0"/>
                        <a:ea typeface="ＭＳ Ｐゴシック" pitchFamily="34" charset="-128"/>
                      </a:rPr>
                      <m:t>0</m:t>
                    </m:r>
                  </m:oMath>
                </a14:m>
                <a:endParaRPr lang="en-US" i="1" dirty="0">
                  <a:latin typeface="Cambria Math" panose="02040503050406030204" pitchFamily="18" charset="0"/>
                  <a:ea typeface="ＭＳ Ｐゴシック" pitchFamily="34" charset="-128"/>
                </a:endParaRPr>
              </a:p>
              <a:p>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𝑣</m:t>
                        </m:r>
                      </m:e>
                      <m:sub>
                        <m:r>
                          <a:rPr lang="en-US" i="1">
                            <a:latin typeface="Cambria Math" panose="02040503050406030204" pitchFamily="18" charset="0"/>
                          </a:rPr>
                          <m:t>1</m:t>
                        </m:r>
                      </m:sub>
                    </m:sSub>
                    <m:d>
                      <m:dPr>
                        <m:ctrlPr>
                          <a:rPr lang="en-US" i="1">
                            <a:latin typeface="Cambria Math" panose="02040503050406030204" pitchFamily="18" charset="0"/>
                          </a:rPr>
                        </m:ctrlPr>
                      </m:dPr>
                      <m:e>
                        <m:r>
                          <a:rPr lang="en-US" b="0" i="1" smtClean="0">
                            <a:latin typeface="Cambria Math" panose="02040503050406030204" pitchFamily="18" charset="0"/>
                          </a:rPr>
                          <m:t>𝐵</m:t>
                        </m:r>
                      </m:e>
                    </m:d>
                    <m:r>
                      <a:rPr lang="en-US" i="1">
                        <a:latin typeface="Cambria Math" panose="02040503050406030204" pitchFamily="18" charset="0"/>
                        <a:ea typeface="ＭＳ Ｐゴシック" pitchFamily="34" charset="-128"/>
                      </a:rPr>
                      <m:t>=</m:t>
                    </m:r>
                    <m:limLow>
                      <m:limLowPr>
                        <m:ctrlPr>
                          <a:rPr lang="en-US" i="1">
                            <a:latin typeface="Cambria Math" panose="02040503050406030204" pitchFamily="18" charset="0"/>
                            <a:ea typeface="ＭＳ Ｐゴシック" pitchFamily="34" charset="-128"/>
                          </a:rPr>
                        </m:ctrlPr>
                      </m:limLowPr>
                      <m:e>
                        <m:r>
                          <m:rPr>
                            <m:sty m:val="p"/>
                          </m:rPr>
                          <a:rPr lang="en-US">
                            <a:latin typeface="Cambria Math" panose="02040503050406030204" pitchFamily="18" charset="0"/>
                            <a:ea typeface="ＭＳ Ｐゴシック" pitchFamily="34" charset="-128"/>
                          </a:rPr>
                          <m:t>max</m:t>
                        </m:r>
                      </m:e>
                      <m:lim>
                        <m:r>
                          <a:rPr lang="en-US" i="1">
                            <a:latin typeface="Cambria Math" panose="02040503050406030204" pitchFamily="18" charset="0"/>
                            <a:ea typeface="ＭＳ Ｐゴシック" pitchFamily="34" charset="-128"/>
                          </a:rPr>
                          <m:t>𝑎</m:t>
                        </m:r>
                      </m:lim>
                    </m:limLow>
                    <m:r>
                      <a:rPr lang="en-US" i="1">
                        <a:latin typeface="Cambria Math" panose="02040503050406030204" pitchFamily="18" charset="0"/>
                        <a:ea typeface="ＭＳ Ｐゴシック" pitchFamily="34" charset="-128"/>
                      </a:rPr>
                      <m:t> </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1</m:t>
                        </m:r>
                      </m:sub>
                    </m:sSub>
                    <m:d>
                      <m:dPr>
                        <m:ctrlPr>
                          <a:rPr lang="en-US" i="1">
                            <a:latin typeface="Cambria Math" panose="02040503050406030204" pitchFamily="18" charset="0"/>
                          </a:rPr>
                        </m:ctrlPr>
                      </m:dPr>
                      <m:e>
                        <m:r>
                          <a:rPr lang="en-US" b="0" i="1" smtClean="0">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𝑎</m:t>
                        </m:r>
                      </m:e>
                    </m:d>
                    <m:r>
                      <a:rPr lang="en-US" i="1">
                        <a:latin typeface="Cambria Math" panose="02040503050406030204" pitchFamily="18" charset="0"/>
                      </a:rPr>
                      <m:t>=</m:t>
                    </m:r>
                    <m:func>
                      <m:funcPr>
                        <m:ctrlPr>
                          <a:rPr lang="en-US" i="1">
                            <a:latin typeface="Cambria Math" panose="02040503050406030204" pitchFamily="18" charset="0"/>
                            <a:ea typeface="ＭＳ Ｐゴシック" pitchFamily="34" charset="-128"/>
                          </a:rPr>
                        </m:ctrlPr>
                      </m:funcPr>
                      <m:fName>
                        <m:r>
                          <m:rPr>
                            <m:sty m:val="p"/>
                          </m:rPr>
                          <a:rPr lang="en-US">
                            <a:latin typeface="Cambria Math" panose="02040503050406030204" pitchFamily="18" charset="0"/>
                            <a:ea typeface="ＭＳ Ｐゴシック" pitchFamily="34" charset="-128"/>
                          </a:rPr>
                          <m:t>max</m:t>
                        </m:r>
                      </m:fName>
                      <m:e>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1</m:t>
                            </m:r>
                            <m:r>
                              <a:rPr lang="en-US" i="1">
                                <a:latin typeface="Cambria Math" panose="02040503050406030204" pitchFamily="18" charset="0"/>
                                <a:ea typeface="ＭＳ Ｐゴシック" pitchFamily="34" charset="-128"/>
                              </a:rPr>
                              <m:t>, </m:t>
                            </m:r>
                            <m:r>
                              <a:rPr lang="en-US" b="0" i="1" smtClean="0">
                                <a:latin typeface="Cambria Math" panose="02040503050406030204" pitchFamily="18" charset="0"/>
                                <a:ea typeface="ＭＳ Ｐゴシック" pitchFamily="34" charset="-128"/>
                              </a:rPr>
                              <m:t>3.8</m:t>
                            </m:r>
                            <m:r>
                              <a:rPr lang="en-US" i="1">
                                <a:latin typeface="Cambria Math" panose="02040503050406030204" pitchFamily="18" charset="0"/>
                              </a:rPr>
                              <m:t>,</m:t>
                            </m:r>
                            <m:r>
                              <a:rPr lang="en-US" i="1">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0.4</m:t>
                            </m:r>
                            <m:r>
                              <a:rPr lang="en-US" i="1">
                                <a:latin typeface="Cambria Math" panose="02040503050406030204" pitchFamily="18" charset="0"/>
                                <a:ea typeface="ＭＳ Ｐゴシック" pitchFamily="34" charset="-128"/>
                              </a:rPr>
                              <m:t>, </m:t>
                            </m:r>
                            <m:r>
                              <a:rPr lang="en-US" b="0" i="1" smtClean="0">
                                <a:latin typeface="Cambria Math" panose="02040503050406030204" pitchFamily="18" charset="0"/>
                                <a:ea typeface="ＭＳ Ｐゴシック" pitchFamily="34" charset="-128"/>
                              </a:rPr>
                              <m:t>−0.4</m:t>
                            </m:r>
                          </m:e>
                        </m:d>
                      </m:e>
                    </m:func>
                    <m:r>
                      <a:rPr lang="en-US" i="1">
                        <a:latin typeface="Cambria Math" panose="02040503050406030204" pitchFamily="18" charset="0"/>
                      </a:rPr>
                      <m:t>=</m:t>
                    </m:r>
                    <m:r>
                      <a:rPr lang="en-US" b="0" i="1" smtClean="0">
                        <a:latin typeface="Cambria Math" panose="02040503050406030204" pitchFamily="18" charset="0"/>
                      </a:rPr>
                      <m:t>3.8</m:t>
                    </m:r>
                  </m:oMath>
                </a14:m>
                <a:endParaRPr lang="en-US" sz="3100" dirty="0">
                  <a:ea typeface="ＭＳ Ｐゴシック" pitchFamily="34" charset="-128"/>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1</m:t>
                        </m:r>
                      </m:sub>
                    </m:sSub>
                    <m:d>
                      <m:dPr>
                        <m:ctrlPr>
                          <a:rPr lang="en-US" i="1">
                            <a:latin typeface="Cambria Math" panose="02040503050406030204" pitchFamily="18" charset="0"/>
                          </a:rPr>
                        </m:ctrlPr>
                      </m:dPr>
                      <m:e>
                        <m:r>
                          <a:rPr lang="en-US" b="0" i="1" smtClean="0">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𝑙</m:t>
                        </m:r>
                      </m:e>
                    </m:d>
                    <m:r>
                      <a:rPr lang="en-US" i="1">
                        <a:latin typeface="Cambria Math" panose="02040503050406030204" pitchFamily="18" charset="0"/>
                      </a:rPr>
                      <m:t>=</m:t>
                    </m:r>
                    <m:r>
                      <a:rPr lang="en-US" b="0" i="1" smtClean="0">
                        <a:latin typeface="Cambria Math" panose="02040503050406030204" pitchFamily="18" charset="0"/>
                        <a:ea typeface="ＭＳ Ｐゴシック" pitchFamily="34" charset="-128"/>
                      </a:rPr>
                      <m:t>−1</m:t>
                    </m:r>
                    <m:r>
                      <a:rPr lang="en-US" i="1">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b="0" i="1" smtClean="0">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0</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r>
                      <a:rPr lang="en-US" i="1">
                        <a:latin typeface="Cambria Math" panose="02040503050406030204" pitchFamily="18" charset="0"/>
                        <a:ea typeface="ＭＳ Ｐゴシック" pitchFamily="34" charset="-128"/>
                      </a:rPr>
                      <m:t>=−1+0=−</m:t>
                    </m:r>
                    <m:r>
                      <a:rPr lang="en-US" b="0" i="1" smtClean="0">
                        <a:latin typeface="Cambria Math" panose="02040503050406030204" pitchFamily="18" charset="0"/>
                        <a:ea typeface="ＭＳ Ｐゴシック" pitchFamily="34" charset="-128"/>
                      </a:rPr>
                      <m:t>1</m:t>
                    </m:r>
                  </m:oMath>
                </a14:m>
                <a:endParaRPr lang="en-US" i="1" dirty="0">
                  <a:latin typeface="Cambria Math" panose="02040503050406030204" pitchFamily="18" charset="0"/>
                  <a:ea typeface="ＭＳ Ｐゴシック" pitchFamily="34" charset="-128"/>
                </a:endParaRPr>
              </a:p>
              <a:p>
                <a:pPr lvl="1"/>
                <a14:m>
                  <m:oMath xmlns:m="http://schemas.openxmlformats.org/officeDocument/2006/math">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𝑞</m:t>
                        </m:r>
                      </m:e>
                      <m:sub>
                        <m:r>
                          <a:rPr lang="en-US" b="0" i="1" smtClean="0">
                            <a:solidFill>
                              <a:srgbClr val="C00000"/>
                            </a:solidFill>
                            <a:latin typeface="Cambria Math" panose="02040503050406030204" pitchFamily="18" charset="0"/>
                          </a:rPr>
                          <m:t>1</m:t>
                        </m:r>
                      </m:sub>
                    </m:sSub>
                    <m:d>
                      <m:dPr>
                        <m:ctrlPr>
                          <a:rPr lang="en-US" i="1">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𝐵</m:t>
                        </m:r>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𝑟</m:t>
                        </m:r>
                      </m:e>
                    </m:d>
                    <m:r>
                      <a:rPr lang="en-US" b="0" i="0"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ea typeface="ＭＳ Ｐゴシック" pitchFamily="34" charset="-128"/>
                      </a:rPr>
                      <m:t>−1</m:t>
                    </m:r>
                    <m:r>
                      <a:rPr lang="en-US" i="1">
                        <a:solidFill>
                          <a:srgbClr val="C00000"/>
                        </a:solidFill>
                        <a:latin typeface="Cambria Math" panose="02040503050406030204" pitchFamily="18" charset="0"/>
                        <a:ea typeface="ＭＳ Ｐゴシック" pitchFamily="34" charset="-128"/>
                      </a:rPr>
                      <m:t>+.8</m:t>
                    </m:r>
                    <m:sSub>
                      <m:sSubPr>
                        <m:ctrlPr>
                          <a:rPr lang="en-US" i="1" smtClean="0">
                            <a:solidFill>
                              <a:srgbClr val="C00000"/>
                            </a:solidFill>
                            <a:latin typeface="Cambria Math" panose="02040503050406030204" pitchFamily="18" charset="0"/>
                            <a:ea typeface="ＭＳ Ｐゴシック" pitchFamily="34" charset="-128"/>
                          </a:rPr>
                        </m:ctrlPr>
                      </m:sSubPr>
                      <m:e>
                        <m:r>
                          <a:rPr lang="en-US" b="0" i="1" smtClean="0">
                            <a:solidFill>
                              <a:srgbClr val="C00000"/>
                            </a:solidFill>
                            <a:latin typeface="Cambria Math" panose="02040503050406030204" pitchFamily="18" charset="0"/>
                            <a:ea typeface="ＭＳ Ｐゴシック" pitchFamily="34" charset="-128"/>
                          </a:rPr>
                          <m:t>𝑣</m:t>
                        </m:r>
                      </m:e>
                      <m:sub>
                        <m:r>
                          <a:rPr lang="en-US" b="0" i="1" smtClean="0">
                            <a:solidFill>
                              <a:srgbClr val="C00000"/>
                            </a:solidFill>
                            <a:latin typeface="Cambria Math" panose="02040503050406030204" pitchFamily="18" charset="0"/>
                            <a:ea typeface="ＭＳ Ｐゴシック" pitchFamily="34" charset="-128"/>
                          </a:rPr>
                          <m:t>1</m:t>
                        </m:r>
                      </m:sub>
                    </m:sSub>
                    <m:d>
                      <m:dPr>
                        <m:ctrlPr>
                          <a:rPr lang="en-US" i="1">
                            <a:solidFill>
                              <a:srgbClr val="C00000"/>
                            </a:solidFill>
                            <a:latin typeface="Cambria Math" panose="02040503050406030204" pitchFamily="18" charset="0"/>
                            <a:ea typeface="ＭＳ Ｐゴシック" pitchFamily="34" charset="-128"/>
                          </a:rPr>
                        </m:ctrlPr>
                      </m:dPr>
                      <m:e>
                        <m:r>
                          <a:rPr lang="en-US" b="0" i="1" smtClean="0">
                            <a:solidFill>
                              <a:srgbClr val="C00000"/>
                            </a:solidFill>
                            <a:latin typeface="Cambria Math" panose="02040503050406030204" pitchFamily="18" charset="0"/>
                            <a:ea typeface="ＭＳ Ｐゴシック" pitchFamily="34" charset="-128"/>
                          </a:rPr>
                          <m:t>𝐶</m:t>
                        </m:r>
                      </m:e>
                    </m:d>
                    <m:r>
                      <a:rPr lang="en-US" i="1">
                        <a:solidFill>
                          <a:srgbClr val="C00000"/>
                        </a:solidFill>
                        <a:latin typeface="Cambria Math" panose="02040503050406030204" pitchFamily="18" charset="0"/>
                        <a:ea typeface="ＭＳ Ｐゴシック" pitchFamily="34" charset="-128"/>
                      </a:rPr>
                      <m:t>+.</m:t>
                    </m:r>
                    <m:r>
                      <a:rPr lang="en-US" b="0" i="1" smtClean="0">
                        <a:solidFill>
                          <a:srgbClr val="C00000"/>
                        </a:solidFill>
                        <a:latin typeface="Cambria Math" panose="02040503050406030204" pitchFamily="18" charset="0"/>
                        <a:ea typeface="ＭＳ Ｐゴシック" pitchFamily="34" charset="-128"/>
                      </a:rPr>
                      <m:t>2</m:t>
                    </m:r>
                    <m:sSub>
                      <m:sSubPr>
                        <m:ctrlPr>
                          <a:rPr lang="en-US" i="1">
                            <a:solidFill>
                              <a:srgbClr val="C00000"/>
                            </a:solidFill>
                            <a:latin typeface="Cambria Math" panose="02040503050406030204" pitchFamily="18" charset="0"/>
                            <a:ea typeface="ＭＳ Ｐゴシック" pitchFamily="34" charset="-128"/>
                          </a:rPr>
                        </m:ctrlPr>
                      </m:sSubPr>
                      <m:e>
                        <m:r>
                          <a:rPr lang="en-US" b="0" i="1" smtClean="0">
                            <a:solidFill>
                              <a:srgbClr val="C00000"/>
                            </a:solidFill>
                            <a:latin typeface="Cambria Math" panose="02040503050406030204" pitchFamily="18" charset="0"/>
                            <a:ea typeface="ＭＳ Ｐゴシック" pitchFamily="34" charset="-128"/>
                          </a:rPr>
                          <m:t>𝑣</m:t>
                        </m:r>
                      </m:e>
                      <m:sub>
                        <m:r>
                          <a:rPr lang="en-US" i="1">
                            <a:solidFill>
                              <a:srgbClr val="C00000"/>
                            </a:solidFill>
                            <a:latin typeface="Cambria Math" panose="02040503050406030204" pitchFamily="18" charset="0"/>
                            <a:ea typeface="ＭＳ Ｐゴシック" pitchFamily="34" charset="-128"/>
                          </a:rPr>
                          <m:t>0</m:t>
                        </m:r>
                      </m:sub>
                    </m:sSub>
                    <m:d>
                      <m:dPr>
                        <m:ctrlPr>
                          <a:rPr lang="en-US" i="1">
                            <a:solidFill>
                              <a:srgbClr val="C00000"/>
                            </a:solidFill>
                            <a:latin typeface="Cambria Math" panose="02040503050406030204" pitchFamily="18" charset="0"/>
                            <a:ea typeface="ＭＳ Ｐゴシック" pitchFamily="34" charset="-128"/>
                          </a:rPr>
                        </m:ctrlPr>
                      </m:dPr>
                      <m:e>
                        <m:r>
                          <a:rPr lang="en-US" b="0" i="1" smtClean="0">
                            <a:solidFill>
                              <a:srgbClr val="C00000"/>
                            </a:solidFill>
                            <a:latin typeface="Cambria Math" panose="02040503050406030204" pitchFamily="18" charset="0"/>
                            <a:ea typeface="ＭＳ Ｐゴシック" pitchFamily="34" charset="-128"/>
                          </a:rPr>
                          <m:t>𝐵</m:t>
                        </m:r>
                      </m:e>
                    </m:d>
                    <m:r>
                      <a:rPr lang="en-US" i="1">
                        <a:solidFill>
                          <a:srgbClr val="C00000"/>
                        </a:solidFill>
                        <a:latin typeface="Cambria Math" panose="02040503050406030204" pitchFamily="18" charset="0"/>
                        <a:ea typeface="ＭＳ Ｐゴシック" pitchFamily="34" charset="-128"/>
                      </a:rPr>
                      <m:t>=−1+.8⋅</m:t>
                    </m:r>
                    <m:r>
                      <a:rPr lang="en-US" b="0" i="1" smtClean="0">
                        <a:solidFill>
                          <a:srgbClr val="C00000"/>
                        </a:solidFill>
                        <a:latin typeface="Cambria Math" panose="02040503050406030204" pitchFamily="18" charset="0"/>
                        <a:ea typeface="ＭＳ Ｐゴシック" pitchFamily="34" charset="-128"/>
                      </a:rPr>
                      <m:t>6</m:t>
                    </m:r>
                    <m:r>
                      <a:rPr lang="en-US" i="1">
                        <a:solidFill>
                          <a:srgbClr val="C00000"/>
                        </a:solidFill>
                        <a:latin typeface="Cambria Math" panose="02040503050406030204" pitchFamily="18" charset="0"/>
                        <a:ea typeface="ＭＳ Ｐゴシック" pitchFamily="34" charset="-128"/>
                      </a:rPr>
                      <m:t>+.</m:t>
                    </m:r>
                    <m:r>
                      <a:rPr lang="en-US" b="0" i="1" smtClean="0">
                        <a:solidFill>
                          <a:srgbClr val="C00000"/>
                        </a:solidFill>
                        <a:latin typeface="Cambria Math" panose="02040503050406030204" pitchFamily="18" charset="0"/>
                        <a:ea typeface="ＭＳ Ｐゴシック" pitchFamily="34" charset="-128"/>
                      </a:rPr>
                      <m:t>2</m:t>
                    </m:r>
                    <m:r>
                      <a:rPr lang="en-US" i="1">
                        <a:solidFill>
                          <a:srgbClr val="C00000"/>
                        </a:solidFill>
                        <a:latin typeface="Cambria Math" panose="02040503050406030204" pitchFamily="18" charset="0"/>
                        <a:ea typeface="ＭＳ Ｐゴシック" pitchFamily="34" charset="-128"/>
                      </a:rPr>
                      <m:t>⋅0=</m:t>
                    </m:r>
                    <m:r>
                      <a:rPr lang="en-US" b="0" i="1" smtClean="0">
                        <a:solidFill>
                          <a:srgbClr val="C00000"/>
                        </a:solidFill>
                        <a:latin typeface="Cambria Math" panose="02040503050406030204" pitchFamily="18" charset="0"/>
                        <a:ea typeface="ＭＳ Ｐゴシック" pitchFamily="34" charset="-128"/>
                      </a:rPr>
                      <m:t>3.8</m:t>
                    </m:r>
                  </m:oMath>
                </a14:m>
                <a:endParaRPr lang="en-US" i="1" dirty="0">
                  <a:solidFill>
                    <a:srgbClr val="C00000"/>
                  </a:solidFill>
                  <a:latin typeface="Cambria Math" panose="02040503050406030204" pitchFamily="18" charset="0"/>
                  <a:ea typeface="ＭＳ Ｐゴシック" pitchFamily="34" charset="-128"/>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1</m:t>
                        </m:r>
                      </m:sub>
                    </m:sSub>
                    <m:d>
                      <m:dPr>
                        <m:ctrlPr>
                          <a:rPr lang="en-US" i="1">
                            <a:latin typeface="Cambria Math" panose="02040503050406030204" pitchFamily="18" charset="0"/>
                          </a:rPr>
                        </m:ctrlPr>
                      </m:dPr>
                      <m:e>
                        <m:r>
                          <a:rPr lang="en-US" b="0" i="1" smtClean="0">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𝑢</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𝑑</m:t>
                        </m:r>
                      </m:e>
                    </m:d>
                    <m:r>
                      <a:rPr lang="en-US" b="0" i="1" smtClean="0">
                        <a:latin typeface="Cambria Math" panose="02040503050406030204" pitchFamily="18" charset="0"/>
                      </a:rPr>
                      <m:t>=</m:t>
                    </m:r>
                    <m:r>
                      <a:rPr lang="en-US" b="0" i="1" smtClean="0">
                        <a:latin typeface="Cambria Math" panose="02040503050406030204" pitchFamily="18" charset="0"/>
                        <a:ea typeface="ＭＳ Ｐゴシック" pitchFamily="34" charset="-128"/>
                      </a:rPr>
                      <m:t>−1</m:t>
                    </m:r>
                    <m:r>
                      <a:rPr lang="en-US" i="1">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9</m:t>
                    </m:r>
                    <m:sSub>
                      <m:sSubPr>
                        <m:ctrlPr>
                          <a:rPr lang="en-US" i="1">
                            <a:latin typeface="Cambria Math" panose="02040503050406030204" pitchFamily="18" charset="0"/>
                            <a:ea typeface="ＭＳ Ｐゴシック" pitchFamily="34" charset="-128"/>
                          </a:rPr>
                        </m:ctrlPr>
                      </m:sSubPr>
                      <m:e>
                        <m:r>
                          <a:rPr lang="en-US" b="0" i="1" smtClean="0">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0</m:t>
                        </m:r>
                      </m:sub>
                    </m:sSub>
                    <m:d>
                      <m:dPr>
                        <m:ctrlPr>
                          <a:rPr lang="en-US" i="1">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𝐵</m:t>
                        </m:r>
                      </m:e>
                    </m:d>
                    <m:r>
                      <a:rPr lang="en-US" i="1">
                        <a:latin typeface="Cambria Math" panose="02040503050406030204" pitchFamily="18" charset="0"/>
                        <a:ea typeface="ＭＳ Ｐゴシック" pitchFamily="34" charset="-128"/>
                      </a:rPr>
                      <m:t>+.1</m:t>
                    </m:r>
                    <m:sSub>
                      <m:sSubPr>
                        <m:ctrlPr>
                          <a:rPr lang="en-US" i="1" smtClean="0">
                            <a:solidFill>
                              <a:srgbClr val="C00000"/>
                            </a:solidFill>
                            <a:latin typeface="Cambria Math" panose="02040503050406030204" pitchFamily="18" charset="0"/>
                            <a:ea typeface="ＭＳ Ｐゴシック" pitchFamily="34" charset="-128"/>
                          </a:rPr>
                        </m:ctrlPr>
                      </m:sSubPr>
                      <m:e>
                        <m:r>
                          <a:rPr lang="en-US" b="0" i="1" smtClean="0">
                            <a:solidFill>
                              <a:srgbClr val="C00000"/>
                            </a:solidFill>
                            <a:latin typeface="Cambria Math" panose="02040503050406030204" pitchFamily="18" charset="0"/>
                            <a:ea typeface="ＭＳ Ｐゴシック" pitchFamily="34" charset="-128"/>
                          </a:rPr>
                          <m:t>𝑣</m:t>
                        </m:r>
                      </m:e>
                      <m:sub>
                        <m:r>
                          <a:rPr lang="en-US" b="0" i="1" smtClean="0">
                            <a:solidFill>
                              <a:srgbClr val="C00000"/>
                            </a:solidFill>
                            <a:latin typeface="Cambria Math" panose="02040503050406030204" pitchFamily="18" charset="0"/>
                            <a:ea typeface="ＭＳ Ｐゴシック" pitchFamily="34" charset="-128"/>
                          </a:rPr>
                          <m:t>1</m:t>
                        </m:r>
                      </m:sub>
                    </m:sSub>
                    <m:d>
                      <m:dPr>
                        <m:ctrlPr>
                          <a:rPr lang="en-US" i="1">
                            <a:solidFill>
                              <a:srgbClr val="C00000"/>
                            </a:solidFill>
                            <a:latin typeface="Cambria Math" panose="02040503050406030204" pitchFamily="18" charset="0"/>
                            <a:ea typeface="ＭＳ Ｐゴシック" pitchFamily="34" charset="-128"/>
                          </a:rPr>
                        </m:ctrlPr>
                      </m:dPr>
                      <m:e>
                        <m:r>
                          <a:rPr lang="en-US" b="0" i="1" smtClean="0">
                            <a:solidFill>
                              <a:srgbClr val="C00000"/>
                            </a:solidFill>
                            <a:latin typeface="Cambria Math" panose="02040503050406030204" pitchFamily="18" charset="0"/>
                            <a:ea typeface="ＭＳ Ｐゴシック" pitchFamily="34" charset="-128"/>
                          </a:rPr>
                          <m:t>𝐶</m:t>
                        </m:r>
                      </m:e>
                    </m:d>
                    <m:r>
                      <a:rPr lang="en-US" i="1">
                        <a:latin typeface="Cambria Math" panose="02040503050406030204" pitchFamily="18" charset="0"/>
                        <a:ea typeface="ＭＳ Ｐゴシック" pitchFamily="34" charset="-128"/>
                      </a:rPr>
                      <m:t>=−1+.</m:t>
                    </m:r>
                    <m:r>
                      <a:rPr lang="en-US" b="0" i="1" smtClean="0">
                        <a:latin typeface="Cambria Math" panose="02040503050406030204" pitchFamily="18" charset="0"/>
                        <a:ea typeface="ＭＳ Ｐゴシック" pitchFamily="34" charset="-128"/>
                      </a:rPr>
                      <m:t>9⋅0</m:t>
                    </m:r>
                    <m:r>
                      <a:rPr lang="en-US" i="1">
                        <a:latin typeface="Cambria Math" panose="02040503050406030204" pitchFamily="18" charset="0"/>
                        <a:ea typeface="ＭＳ Ｐゴシック" pitchFamily="34" charset="-128"/>
                      </a:rPr>
                      <m:t>+.1⋅</m:t>
                    </m:r>
                    <m:r>
                      <a:rPr lang="en-US" b="0" i="1" smtClean="0">
                        <a:solidFill>
                          <a:srgbClr val="C00000"/>
                        </a:solidFill>
                        <a:latin typeface="Cambria Math" panose="02040503050406030204" pitchFamily="18" charset="0"/>
                        <a:ea typeface="ＭＳ Ｐゴシック" pitchFamily="34" charset="-128"/>
                      </a:rPr>
                      <m:t>6</m:t>
                    </m:r>
                    <m:r>
                      <a:rPr lang="en-US" i="1">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0.4</m:t>
                    </m:r>
                  </m:oMath>
                </a14:m>
                <a:endParaRPr lang="en-US" i="1" dirty="0">
                  <a:latin typeface="Cambria Math" panose="02040503050406030204" pitchFamily="18" charset="0"/>
                  <a:ea typeface="ＭＳ Ｐゴシック" pitchFamily="34" charset="-128"/>
                </a:endParaRP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1</m:t>
                        </m:r>
                      </m:sub>
                    </m:sSub>
                    <m:d>
                      <m:dPr>
                        <m:ctrlPr>
                          <a:rPr lang="en-US" i="1">
                            <a:latin typeface="Cambria Math" panose="02040503050406030204" pitchFamily="18" charset="0"/>
                          </a:rPr>
                        </m:ctrlPr>
                      </m:dPr>
                      <m:e>
                        <m:r>
                          <a:rPr lang="en-US" b="0" i="1" smtClean="0">
                            <a:latin typeface="Cambria Math" panose="02040503050406030204" pitchFamily="18" charset="0"/>
                          </a:rPr>
                          <m:t>𝐸</m:t>
                        </m:r>
                      </m:e>
                    </m:d>
                    <m:r>
                      <a:rPr lang="en-US" i="1">
                        <a:latin typeface="Cambria Math" panose="02040503050406030204" pitchFamily="18" charset="0"/>
                        <a:ea typeface="ＭＳ Ｐゴシック" pitchFamily="34" charset="-128"/>
                      </a:rPr>
                      <m:t>=</m:t>
                    </m:r>
                    <m:limLow>
                      <m:limLowPr>
                        <m:ctrlPr>
                          <a:rPr lang="en-US" i="1">
                            <a:latin typeface="Cambria Math" panose="02040503050406030204" pitchFamily="18" charset="0"/>
                            <a:ea typeface="ＭＳ Ｐゴシック" pitchFamily="34" charset="-128"/>
                          </a:rPr>
                        </m:ctrlPr>
                      </m:limLowPr>
                      <m:e>
                        <m:r>
                          <m:rPr>
                            <m:sty m:val="p"/>
                          </m:rPr>
                          <a:rPr lang="en-US">
                            <a:latin typeface="Cambria Math" panose="02040503050406030204" pitchFamily="18" charset="0"/>
                            <a:ea typeface="ＭＳ Ｐゴシック" pitchFamily="34" charset="-128"/>
                          </a:rPr>
                          <m:t>max</m:t>
                        </m:r>
                      </m:e>
                      <m:lim>
                        <m:r>
                          <a:rPr lang="en-US" i="1">
                            <a:latin typeface="Cambria Math" panose="02040503050406030204" pitchFamily="18" charset="0"/>
                            <a:ea typeface="ＭＳ Ｐゴシック" pitchFamily="34" charset="-128"/>
                          </a:rPr>
                          <m:t>𝑎</m:t>
                        </m:r>
                      </m:lim>
                    </m:limLow>
                    <m:r>
                      <a:rPr lang="en-US" i="1">
                        <a:latin typeface="Cambria Math" panose="02040503050406030204" pitchFamily="18" charset="0"/>
                        <a:ea typeface="ＭＳ Ｐゴシック" pitchFamily="34" charset="-128"/>
                      </a:rPr>
                      <m:t> </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1</m:t>
                        </m:r>
                      </m:sub>
                    </m:sSub>
                    <m:d>
                      <m:dPr>
                        <m:ctrlPr>
                          <a:rPr lang="en-US" i="1">
                            <a:latin typeface="Cambria Math" panose="02040503050406030204" pitchFamily="18" charset="0"/>
                          </a:rPr>
                        </m:ctrlPr>
                      </m:dPr>
                      <m:e>
                        <m:r>
                          <a:rPr lang="en-US" b="0" i="1" smtClean="0">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𝑎</m:t>
                        </m:r>
                      </m:e>
                    </m:d>
                    <m:r>
                      <a:rPr lang="en-US" i="1">
                        <a:latin typeface="Cambria Math" panose="02040503050406030204" pitchFamily="18" charset="0"/>
                      </a:rPr>
                      <m:t>=</m:t>
                    </m:r>
                    <m:func>
                      <m:funcPr>
                        <m:ctrlPr>
                          <a:rPr lang="en-US" i="1">
                            <a:latin typeface="Cambria Math" panose="02040503050406030204" pitchFamily="18" charset="0"/>
                            <a:ea typeface="ＭＳ Ｐゴシック" pitchFamily="34" charset="-128"/>
                          </a:rPr>
                        </m:ctrlPr>
                      </m:funcPr>
                      <m:fName>
                        <m:r>
                          <m:rPr>
                            <m:sty m:val="p"/>
                          </m:rPr>
                          <a:rPr lang="en-US">
                            <a:latin typeface="Cambria Math" panose="02040503050406030204" pitchFamily="18" charset="0"/>
                            <a:ea typeface="ＭＳ Ｐゴシック" pitchFamily="34" charset="-128"/>
                          </a:rPr>
                          <m:t>max</m:t>
                        </m:r>
                      </m:fName>
                      <m:e>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−0.4, −0.4</m:t>
                            </m:r>
                            <m:r>
                              <a:rPr lang="en-US" b="0" i="1" smtClean="0">
                                <a:latin typeface="Cambria Math" panose="02040503050406030204" pitchFamily="18" charset="0"/>
                                <a:ea typeface="ＭＳ Ｐゴシック" pitchFamily="34" charset="-128"/>
                              </a:rPr>
                              <m:t>, </m:t>
                            </m:r>
                            <m:r>
                              <a:rPr lang="en-US" i="1">
                                <a:latin typeface="Cambria Math" panose="02040503050406030204" pitchFamily="18" charset="0"/>
                                <a:ea typeface="ＭＳ Ｐゴシック" pitchFamily="34" charset="-128"/>
                              </a:rPr>
                              <m:t>3.8</m:t>
                            </m:r>
                            <m:r>
                              <a:rPr lang="en-US" i="1">
                                <a:latin typeface="Cambria Math" panose="02040503050406030204" pitchFamily="18" charset="0"/>
                              </a:rPr>
                              <m:t>,</m:t>
                            </m:r>
                            <m:r>
                              <a:rPr lang="en-US" b="0" i="1" smtClean="0">
                                <a:latin typeface="Cambria Math" panose="02040503050406030204" pitchFamily="18" charset="0"/>
                              </a:rPr>
                              <m:t> −1</m:t>
                            </m:r>
                          </m:e>
                        </m:d>
                      </m:e>
                    </m:func>
                    <m:r>
                      <a:rPr lang="en-US" i="1">
                        <a:latin typeface="Cambria Math" panose="02040503050406030204" pitchFamily="18" charset="0"/>
                      </a:rPr>
                      <m:t>=3.8</m:t>
                    </m:r>
                  </m:oMath>
                </a14:m>
                <a:endParaRPr lang="en-US" sz="3100" dirty="0">
                  <a:ea typeface="ＭＳ Ｐゴシック" pitchFamily="34" charset="-128"/>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1</m:t>
                        </m:r>
                      </m:sub>
                    </m:sSub>
                    <m:d>
                      <m:dPr>
                        <m:ctrlPr>
                          <a:rPr lang="en-US" i="1">
                            <a:latin typeface="Cambria Math" panose="02040503050406030204" pitchFamily="18" charset="0"/>
                          </a:rPr>
                        </m:ctrlPr>
                      </m:dPr>
                      <m:e>
                        <m:r>
                          <a:rPr lang="en-US" b="0" i="1" smtClean="0">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𝑙</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𝑟</m:t>
                        </m:r>
                      </m:e>
                    </m:d>
                    <m:r>
                      <a:rPr lang="en-US">
                        <a:latin typeface="Cambria Math" panose="02040503050406030204" pitchFamily="18" charset="0"/>
                      </a:rPr>
                      <m:t>=</m:t>
                    </m:r>
                    <m:r>
                      <a:rPr lang="en-US" b="0" i="1" smtClean="0">
                        <a:latin typeface="Cambria Math" panose="02040503050406030204" pitchFamily="18" charset="0"/>
                        <a:ea typeface="ＭＳ Ｐゴシック" pitchFamily="34" charset="-128"/>
                      </a:rPr>
                      <m:t>−1</m:t>
                    </m:r>
                    <m:r>
                      <a:rPr lang="en-US" i="1">
                        <a:latin typeface="Cambria Math" panose="02040503050406030204" pitchFamily="18" charset="0"/>
                        <a:ea typeface="ＭＳ Ｐゴシック" pitchFamily="34" charset="-128"/>
                      </a:rPr>
                      <m:t>+.9</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0</m:t>
                        </m:r>
                      </m:sub>
                    </m:sSub>
                    <m:d>
                      <m:dPr>
                        <m:ctrlPr>
                          <a:rPr lang="en-US" i="1">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𝐸</m:t>
                        </m:r>
                      </m:e>
                    </m:d>
                    <m:r>
                      <a:rPr lang="en-US" b="0" i="1" smtClean="0">
                        <a:latin typeface="Cambria Math" panose="02040503050406030204" pitchFamily="18" charset="0"/>
                        <a:ea typeface="ＭＳ Ｐゴシック" pitchFamily="34" charset="-128"/>
                      </a:rPr>
                      <m:t>+.1</m:t>
                    </m:r>
                    <m:sSub>
                      <m:sSubPr>
                        <m:ctrlPr>
                          <a:rPr lang="en-US" i="1">
                            <a:solidFill>
                              <a:srgbClr val="C00000"/>
                            </a:solidFill>
                            <a:latin typeface="Cambria Math" panose="02040503050406030204" pitchFamily="18" charset="0"/>
                            <a:ea typeface="ＭＳ Ｐゴシック" pitchFamily="34" charset="-128"/>
                          </a:rPr>
                        </m:ctrlPr>
                      </m:sSubPr>
                      <m:e>
                        <m:r>
                          <a:rPr lang="en-US" i="1">
                            <a:solidFill>
                              <a:srgbClr val="C00000"/>
                            </a:solidFill>
                            <a:latin typeface="Cambria Math" panose="02040503050406030204" pitchFamily="18" charset="0"/>
                            <a:ea typeface="ＭＳ Ｐゴシック" pitchFamily="34" charset="-128"/>
                          </a:rPr>
                          <m:t>𝑣</m:t>
                        </m:r>
                      </m:e>
                      <m:sub>
                        <m:r>
                          <a:rPr lang="en-US" i="1">
                            <a:solidFill>
                              <a:srgbClr val="C00000"/>
                            </a:solidFill>
                            <a:latin typeface="Cambria Math" panose="02040503050406030204" pitchFamily="18" charset="0"/>
                            <a:ea typeface="ＭＳ Ｐゴシック" pitchFamily="34" charset="-128"/>
                          </a:rPr>
                          <m:t>1</m:t>
                        </m:r>
                      </m:sub>
                    </m:sSub>
                    <m:d>
                      <m:dPr>
                        <m:ctrlPr>
                          <a:rPr lang="en-US" i="1">
                            <a:solidFill>
                              <a:srgbClr val="C00000"/>
                            </a:solidFill>
                            <a:latin typeface="Cambria Math" panose="02040503050406030204" pitchFamily="18" charset="0"/>
                            <a:ea typeface="ＭＳ Ｐゴシック" pitchFamily="34" charset="-128"/>
                          </a:rPr>
                        </m:ctrlPr>
                      </m:dPr>
                      <m:e>
                        <m:r>
                          <a:rPr lang="en-US" i="1">
                            <a:solidFill>
                              <a:srgbClr val="C00000"/>
                            </a:solidFill>
                            <a:latin typeface="Cambria Math" panose="02040503050406030204" pitchFamily="18" charset="0"/>
                            <a:ea typeface="ＭＳ Ｐゴシック" pitchFamily="34" charset="-128"/>
                          </a:rPr>
                          <m:t>𝐶</m:t>
                        </m:r>
                      </m:e>
                    </m:d>
                    <m:r>
                      <a:rPr lang="en-US" i="1">
                        <a:latin typeface="Cambria Math" panose="02040503050406030204" pitchFamily="18" charset="0"/>
                        <a:ea typeface="ＭＳ Ｐゴシック" pitchFamily="34" charset="-128"/>
                      </a:rPr>
                      <m:t>=−1+.9⋅0+.1⋅</m:t>
                    </m:r>
                    <m:r>
                      <a:rPr lang="en-US" i="1">
                        <a:solidFill>
                          <a:srgbClr val="C00000"/>
                        </a:solidFill>
                        <a:latin typeface="Cambria Math" panose="02040503050406030204" pitchFamily="18" charset="0"/>
                        <a:ea typeface="ＭＳ Ｐゴシック" pitchFamily="34" charset="-128"/>
                      </a:rPr>
                      <m:t>6</m:t>
                    </m:r>
                    <m:r>
                      <a:rPr lang="en-US" i="1">
                        <a:latin typeface="Cambria Math" panose="02040503050406030204" pitchFamily="18" charset="0"/>
                        <a:ea typeface="ＭＳ Ｐゴシック" pitchFamily="34" charset="-128"/>
                      </a:rPr>
                      <m:t>=−0.4</m:t>
                    </m:r>
                  </m:oMath>
                </a14:m>
                <a:endParaRPr lang="en-US" i="1" dirty="0">
                  <a:latin typeface="Cambria Math" panose="02040503050406030204" pitchFamily="18" charset="0"/>
                  <a:ea typeface="ＭＳ Ｐゴシック" pitchFamily="34" charset="-128"/>
                </a:endParaRPr>
              </a:p>
              <a:p>
                <a:pPr lvl="1"/>
                <a14:m>
                  <m:oMath xmlns:m="http://schemas.openxmlformats.org/officeDocument/2006/math">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𝑞</m:t>
                        </m:r>
                      </m:e>
                      <m:sub>
                        <m:r>
                          <a:rPr lang="en-US" i="1">
                            <a:solidFill>
                              <a:srgbClr val="C00000"/>
                            </a:solidFill>
                            <a:latin typeface="Cambria Math" panose="02040503050406030204" pitchFamily="18" charset="0"/>
                          </a:rPr>
                          <m:t>1</m:t>
                        </m:r>
                      </m:sub>
                    </m:sSub>
                    <m:d>
                      <m:dPr>
                        <m:ctrlPr>
                          <a:rPr lang="en-US" i="1">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𝐸</m:t>
                        </m:r>
                        <m:r>
                          <a:rPr lang="en-US" i="1">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𝑢</m:t>
                        </m:r>
                      </m:e>
                    </m:d>
                    <m:r>
                      <a:rPr lang="en-US">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ea typeface="ＭＳ Ｐゴシック" pitchFamily="34" charset="-128"/>
                      </a:rPr>
                      <m:t>−1</m:t>
                    </m:r>
                    <m:r>
                      <a:rPr lang="en-US" i="1">
                        <a:solidFill>
                          <a:srgbClr val="C00000"/>
                        </a:solidFill>
                        <a:latin typeface="Cambria Math" panose="02040503050406030204" pitchFamily="18" charset="0"/>
                        <a:ea typeface="ＭＳ Ｐゴシック" pitchFamily="34" charset="-128"/>
                      </a:rPr>
                      <m:t>+.8</m:t>
                    </m:r>
                    <m:sSub>
                      <m:sSubPr>
                        <m:ctrlPr>
                          <a:rPr lang="en-US" i="1">
                            <a:solidFill>
                              <a:srgbClr val="C00000"/>
                            </a:solidFill>
                            <a:latin typeface="Cambria Math" panose="02040503050406030204" pitchFamily="18" charset="0"/>
                            <a:ea typeface="ＭＳ Ｐゴシック" pitchFamily="34" charset="-128"/>
                          </a:rPr>
                        </m:ctrlPr>
                      </m:sSubPr>
                      <m:e>
                        <m:r>
                          <a:rPr lang="en-US" i="1">
                            <a:solidFill>
                              <a:srgbClr val="C00000"/>
                            </a:solidFill>
                            <a:latin typeface="Cambria Math" panose="02040503050406030204" pitchFamily="18" charset="0"/>
                            <a:ea typeface="ＭＳ Ｐゴシック" pitchFamily="34" charset="-128"/>
                          </a:rPr>
                          <m:t>𝑣</m:t>
                        </m:r>
                      </m:e>
                      <m:sub>
                        <m:r>
                          <a:rPr lang="en-US" i="1">
                            <a:solidFill>
                              <a:srgbClr val="C00000"/>
                            </a:solidFill>
                            <a:latin typeface="Cambria Math" panose="02040503050406030204" pitchFamily="18" charset="0"/>
                            <a:ea typeface="ＭＳ Ｐゴシック" pitchFamily="34" charset="-128"/>
                          </a:rPr>
                          <m:t>1</m:t>
                        </m:r>
                      </m:sub>
                    </m:sSub>
                    <m:d>
                      <m:dPr>
                        <m:ctrlPr>
                          <a:rPr lang="en-US" i="1">
                            <a:solidFill>
                              <a:srgbClr val="C00000"/>
                            </a:solidFill>
                            <a:latin typeface="Cambria Math" panose="02040503050406030204" pitchFamily="18" charset="0"/>
                            <a:ea typeface="ＭＳ Ｐゴシック" pitchFamily="34" charset="-128"/>
                          </a:rPr>
                        </m:ctrlPr>
                      </m:dPr>
                      <m:e>
                        <m:r>
                          <a:rPr lang="en-US" i="1">
                            <a:solidFill>
                              <a:srgbClr val="C00000"/>
                            </a:solidFill>
                            <a:latin typeface="Cambria Math" panose="02040503050406030204" pitchFamily="18" charset="0"/>
                            <a:ea typeface="ＭＳ Ｐゴシック" pitchFamily="34" charset="-128"/>
                          </a:rPr>
                          <m:t>𝐶</m:t>
                        </m:r>
                      </m:e>
                    </m:d>
                    <m:r>
                      <a:rPr lang="en-US" i="1">
                        <a:solidFill>
                          <a:srgbClr val="C00000"/>
                        </a:solidFill>
                        <a:latin typeface="Cambria Math" panose="02040503050406030204" pitchFamily="18" charset="0"/>
                        <a:ea typeface="ＭＳ Ｐゴシック" pitchFamily="34" charset="-128"/>
                      </a:rPr>
                      <m:t>+.2</m:t>
                    </m:r>
                    <m:sSub>
                      <m:sSubPr>
                        <m:ctrlPr>
                          <a:rPr lang="en-US" i="1">
                            <a:solidFill>
                              <a:srgbClr val="C00000"/>
                            </a:solidFill>
                            <a:latin typeface="Cambria Math" panose="02040503050406030204" pitchFamily="18" charset="0"/>
                            <a:ea typeface="ＭＳ Ｐゴシック" pitchFamily="34" charset="-128"/>
                          </a:rPr>
                        </m:ctrlPr>
                      </m:sSubPr>
                      <m:e>
                        <m:r>
                          <a:rPr lang="en-US" i="1">
                            <a:solidFill>
                              <a:srgbClr val="C00000"/>
                            </a:solidFill>
                            <a:latin typeface="Cambria Math" panose="02040503050406030204" pitchFamily="18" charset="0"/>
                            <a:ea typeface="ＭＳ Ｐゴシック" pitchFamily="34" charset="-128"/>
                          </a:rPr>
                          <m:t>𝑣</m:t>
                        </m:r>
                      </m:e>
                      <m:sub>
                        <m:r>
                          <a:rPr lang="en-US" i="1">
                            <a:solidFill>
                              <a:srgbClr val="C00000"/>
                            </a:solidFill>
                            <a:latin typeface="Cambria Math" panose="02040503050406030204" pitchFamily="18" charset="0"/>
                            <a:ea typeface="ＭＳ Ｐゴシック" pitchFamily="34" charset="-128"/>
                          </a:rPr>
                          <m:t>0</m:t>
                        </m:r>
                      </m:sub>
                    </m:sSub>
                    <m:d>
                      <m:dPr>
                        <m:ctrlPr>
                          <a:rPr lang="en-US" i="1">
                            <a:solidFill>
                              <a:srgbClr val="C00000"/>
                            </a:solidFill>
                            <a:latin typeface="Cambria Math" panose="02040503050406030204" pitchFamily="18" charset="0"/>
                            <a:ea typeface="ＭＳ Ｐゴシック" pitchFamily="34" charset="-128"/>
                          </a:rPr>
                        </m:ctrlPr>
                      </m:dPr>
                      <m:e>
                        <m:r>
                          <a:rPr lang="en-US" b="0" i="1" smtClean="0">
                            <a:solidFill>
                              <a:srgbClr val="C00000"/>
                            </a:solidFill>
                            <a:latin typeface="Cambria Math" panose="02040503050406030204" pitchFamily="18" charset="0"/>
                            <a:ea typeface="ＭＳ Ｐゴシック" pitchFamily="34" charset="-128"/>
                          </a:rPr>
                          <m:t>𝐸</m:t>
                        </m:r>
                      </m:e>
                    </m:d>
                    <m:r>
                      <a:rPr lang="en-US" i="1">
                        <a:solidFill>
                          <a:srgbClr val="C00000"/>
                        </a:solidFill>
                        <a:latin typeface="Cambria Math" panose="02040503050406030204" pitchFamily="18" charset="0"/>
                        <a:ea typeface="ＭＳ Ｐゴシック" pitchFamily="34" charset="-128"/>
                      </a:rPr>
                      <m:t>=−1+.8⋅6+.2⋅0=3.8</m:t>
                    </m:r>
                  </m:oMath>
                </a14:m>
                <a:endParaRPr lang="en-US" i="1" dirty="0">
                  <a:solidFill>
                    <a:srgbClr val="C00000"/>
                  </a:solidFill>
                  <a:latin typeface="Cambria Math" panose="02040503050406030204" pitchFamily="18" charset="0"/>
                  <a:ea typeface="ＭＳ Ｐゴシック" pitchFamily="34" charset="-128"/>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1</m:t>
                        </m:r>
                      </m:sub>
                    </m:sSub>
                    <m:d>
                      <m:dPr>
                        <m:ctrlPr>
                          <a:rPr lang="en-US" i="1">
                            <a:latin typeface="Cambria Math" panose="02040503050406030204" pitchFamily="18" charset="0"/>
                          </a:rPr>
                        </m:ctrlPr>
                      </m:dPr>
                      <m:e>
                        <m:r>
                          <a:rPr lang="en-US" b="0" i="1" smtClean="0">
                            <a:latin typeface="Cambria Math" panose="02040503050406030204" pitchFamily="18" charset="0"/>
                          </a:rPr>
                          <m:t>𝐸</m:t>
                        </m:r>
                        <m:r>
                          <a:rPr lang="en-US" i="1">
                            <a:latin typeface="Cambria Math" panose="02040503050406030204" pitchFamily="18" charset="0"/>
                          </a:rPr>
                          <m:t>,</m:t>
                        </m:r>
                        <m:r>
                          <a:rPr lang="en-US" b="0" i="1" smtClean="0">
                            <a:latin typeface="Cambria Math" panose="02040503050406030204" pitchFamily="18" charset="0"/>
                          </a:rPr>
                          <m:t>𝑑</m:t>
                        </m:r>
                      </m:e>
                    </m:d>
                    <m:r>
                      <a:rPr lang="en-US" i="1">
                        <a:latin typeface="Cambria Math" panose="02040503050406030204" pitchFamily="18" charset="0"/>
                      </a:rPr>
                      <m:t>=</m:t>
                    </m:r>
                    <m:r>
                      <a:rPr lang="en-US" b="0" i="1" smtClean="0">
                        <a:latin typeface="Cambria Math" panose="02040503050406030204" pitchFamily="18" charset="0"/>
                        <a:ea typeface="ＭＳ Ｐゴシック" pitchFamily="34" charset="-128"/>
                      </a:rPr>
                      <m:t>−1</m:t>
                    </m:r>
                    <m:r>
                      <a:rPr lang="en-US" i="1">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0</m:t>
                        </m:r>
                      </m:sub>
                    </m:sSub>
                    <m:d>
                      <m:dPr>
                        <m:ctrlPr>
                          <a:rPr lang="en-US" i="1">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𝐸</m:t>
                        </m:r>
                      </m:e>
                    </m:d>
                    <m:r>
                      <a:rPr lang="en-US" i="1">
                        <a:latin typeface="Cambria Math" panose="02040503050406030204" pitchFamily="18" charset="0"/>
                        <a:ea typeface="ＭＳ Ｐゴシック" pitchFamily="34" charset="-128"/>
                      </a:rPr>
                      <m:t>=−1+1.0⋅0=−1</m:t>
                    </m:r>
                  </m:oMath>
                </a14:m>
                <a:endParaRPr lang="en-US" sz="3000" dirty="0">
                  <a:ea typeface="ＭＳ Ｐゴシック" pitchFamily="34" charset="-128"/>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dirty="0"/>
                  <a:t>After 1</a:t>
                </a:r>
                <a:r>
                  <a:rPr lang="en-US" baseline="30000" dirty="0"/>
                  <a:t>st</a:t>
                </a:r>
                <a:r>
                  <a:rPr lang="en-US" dirty="0"/>
                  <a:t> iteration: </a:t>
                </a:r>
                <a14:m>
                  <m:oMath xmlns:m="http://schemas.openxmlformats.org/officeDocument/2006/math">
                    <m:sSub>
                      <m:sSubPr>
                        <m:ctrlP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3200" b="0" i="1" u="none" strike="noStrike" kern="0" cap="none" spc="0" normalizeH="0" baseline="0" noProof="0">
                            <a:ln>
                              <a:noFill/>
                            </a:ln>
                            <a:solidFill>
                              <a:srgbClr val="000000"/>
                            </a:solidFill>
                            <a:effectLst/>
                            <a:uLnTx/>
                            <a:uFillTx/>
                            <a:latin typeface="Cambria Math" panose="02040503050406030204" pitchFamily="18" charset="0"/>
                            <a:ea typeface="+mn-ea"/>
                            <a:cs typeface="+mn-cs"/>
                          </a:rPr>
                          <m:t>𝑉</m:t>
                        </m:r>
                      </m:e>
                      <m:sub>
                        <m:r>
                          <a:rPr kumimoji="0" lang="en-US" sz="3200" b="0" i="1" u="none" strike="noStrike" kern="0" cap="none" spc="0" normalizeH="0" baseline="0" noProof="0">
                            <a:ln>
                              <a:noFill/>
                            </a:ln>
                            <a:solidFill>
                              <a:srgbClr val="000000"/>
                            </a:solidFill>
                            <a:effectLst/>
                            <a:uLnTx/>
                            <a:uFillTx/>
                            <a:latin typeface="Cambria Math" panose="02040503050406030204" pitchFamily="18" charset="0"/>
                            <a:ea typeface="+mn-ea"/>
                            <a:cs typeface="+mn-cs"/>
                          </a:rPr>
                          <m:t>𝜋</m:t>
                        </m:r>
                      </m:sub>
                    </m:sSub>
                    <m:d>
                      <m:dPr>
                        <m:ctrlPr>
                          <a:rPr kumimoji="0" lang="en-US" sz="3200" b="0" i="1" u="none" strike="noStrike" kern="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𝐶</m:t>
                        </m:r>
                      </m:e>
                    </m:d>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=6, </m:t>
                    </m:r>
                    <m:sSub>
                      <m:sSubPr>
                        <m:ctrlP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3200" b="0" i="1" u="none" strike="noStrike" kern="0" cap="none" spc="0" normalizeH="0" baseline="0" noProof="0">
                            <a:ln>
                              <a:noFill/>
                            </a:ln>
                            <a:solidFill>
                              <a:srgbClr val="000000"/>
                            </a:solidFill>
                            <a:effectLst/>
                            <a:uLnTx/>
                            <a:uFillTx/>
                            <a:latin typeface="Cambria Math" panose="02040503050406030204" pitchFamily="18" charset="0"/>
                            <a:ea typeface="+mn-ea"/>
                            <a:cs typeface="+mn-cs"/>
                          </a:rPr>
                          <m:t>𝜋</m:t>
                        </m:r>
                      </m:sub>
                    </m:sSub>
                    <m:d>
                      <m:dPr>
                        <m:ctrlP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dPr>
                      <m:e>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𝐵</m:t>
                        </m:r>
                      </m:e>
                    </m:d>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=3.</m:t>
                    </m:r>
                    <m:r>
                      <a:rPr kumimoji="0" lang="en-US" altLang="zh-CN" sz="3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8</m:t>
                    </m:r>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oMath>
                </a14:m>
                <a:r>
                  <a:rPr kumimoji="0" lang="en-US" sz="3200" b="0" i="0" u="none" strike="noStrike" kern="0" cap="none" spc="0" normalizeH="0" baseline="0" noProof="0" dirty="0">
                    <a:ln>
                      <a:noFill/>
                    </a:ln>
                    <a:solidFill>
                      <a:srgbClr val="000000"/>
                    </a:solidFill>
                    <a:effectLst/>
                    <a:uLnTx/>
                    <a:uFillTx/>
                    <a:latin typeface="Arial"/>
                    <a:ea typeface="ＭＳ Ｐゴシック" pitchFamily="34" charset="-128"/>
                    <a:cs typeface="+mn-cs"/>
                  </a:rPr>
                  <a:t> </a:t>
                </a:r>
                <a14:m>
                  <m:oMath xmlns:m="http://schemas.openxmlformats.org/officeDocument/2006/math">
                    <m:sSub>
                      <m:sSubPr>
                        <m:ctrlP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3200" b="0" i="1" u="none" strike="noStrike" kern="0" cap="none" spc="0" normalizeH="0" baseline="0" noProof="0">
                            <a:ln>
                              <a:noFill/>
                            </a:ln>
                            <a:solidFill>
                              <a:srgbClr val="000000"/>
                            </a:solidFill>
                            <a:effectLst/>
                            <a:uLnTx/>
                            <a:uFillTx/>
                            <a:latin typeface="Cambria Math" panose="02040503050406030204" pitchFamily="18" charset="0"/>
                            <a:ea typeface="+mn-ea"/>
                            <a:cs typeface="+mn-cs"/>
                          </a:rPr>
                          <m:t>𝑉</m:t>
                        </m:r>
                      </m:e>
                      <m:sub>
                        <m:r>
                          <a:rPr kumimoji="0" lang="en-US" sz="3200" b="0" i="1" u="none" strike="noStrike" kern="0" cap="none" spc="0" normalizeH="0" baseline="0" noProof="0">
                            <a:ln>
                              <a:noFill/>
                            </a:ln>
                            <a:solidFill>
                              <a:srgbClr val="000000"/>
                            </a:solidFill>
                            <a:effectLst/>
                            <a:uLnTx/>
                            <a:uFillTx/>
                            <a:latin typeface="Cambria Math" panose="02040503050406030204" pitchFamily="18" charset="0"/>
                            <a:ea typeface="+mn-ea"/>
                            <a:cs typeface="+mn-cs"/>
                          </a:rPr>
                          <m:t>𝜋</m:t>
                        </m:r>
                      </m:sub>
                    </m:sSub>
                    <m:d>
                      <m:dPr>
                        <m:ctrlPr>
                          <a:rPr kumimoji="0" lang="en-US" sz="3200" b="0" i="1" u="none" strike="noStrike" kern="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𝐸</m:t>
                        </m:r>
                      </m:e>
                    </m:d>
                    <m:r>
                      <a:rPr kumimoji="0" lang="en-US" sz="3200" b="0" i="1" u="none" strike="noStrike" kern="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3.8</m:t>
                    </m:r>
                  </m:oMath>
                </a14:m>
                <a:endParaRPr kumimoji="0" lang="en-US" sz="3200" b="0" i="0" u="none" strike="noStrike" kern="0" cap="none" spc="0" normalizeH="0" baseline="0" noProof="0" dirty="0">
                  <a:ln>
                    <a:noFill/>
                  </a:ln>
                  <a:solidFill>
                    <a:srgbClr val="000000"/>
                  </a:solidFill>
                  <a:effectLst/>
                  <a:uLnTx/>
                  <a:uFillTx/>
                  <a:latin typeface="Arial"/>
                  <a:ea typeface="ＭＳ Ｐゴシック" pitchFamily="34" charset="-128"/>
                  <a:cs typeface="+mn-cs"/>
                </a:endParaRPr>
              </a:p>
              <a:p>
                <a:endParaRPr lang="en-US" sz="3400" dirty="0">
                  <a:ea typeface="ＭＳ Ｐゴシック" pitchFamily="34" charset="-128"/>
                </a:endParaRPr>
              </a:p>
            </p:txBody>
          </p:sp>
        </mc:Choice>
        <mc:Fallback xmlns="">
          <p:sp>
            <p:nvSpPr>
              <p:cNvPr id="29" name="Content Placeholder 2">
                <a:extLst>
                  <a:ext uri="{FF2B5EF4-FFF2-40B4-BE49-F238E27FC236}">
                    <a16:creationId xmlns:a16="http://schemas.microsoft.com/office/drawing/2014/main" id="{DB8E6228-5688-4480-97E1-C354C40D1C22}"/>
                  </a:ext>
                </a:extLst>
              </p:cNvPr>
              <p:cNvSpPr>
                <a:spLocks noGrp="1" noRot="1" noChangeAspect="1" noMove="1" noResize="1" noEditPoints="1" noAdjustHandles="1" noChangeArrowheads="1" noChangeShapeType="1" noTextEdit="1"/>
              </p:cNvSpPr>
              <p:nvPr>
                <p:ph idx="1"/>
              </p:nvPr>
            </p:nvSpPr>
            <p:spPr>
              <a:xfrm>
                <a:off x="76199" y="2517084"/>
                <a:ext cx="8915377" cy="4493316"/>
              </a:xfrm>
              <a:blipFill>
                <a:blip r:embed="rId3"/>
                <a:stretch>
                  <a:fillRect l="-205" t="-8548"/>
                </a:stretch>
              </a:blipFill>
            </p:spPr>
            <p:txBody>
              <a:bodyPr/>
              <a:lstStyle/>
              <a:p>
                <a:r>
                  <a:rPr lang="en-SE">
                    <a:noFill/>
                  </a:rPr>
                  <a:t> </a:t>
                </a:r>
              </a:p>
            </p:txBody>
          </p:sp>
        </mc:Fallback>
      </mc:AlternateContent>
      <p:graphicFrame>
        <p:nvGraphicFramePr>
          <p:cNvPr id="11" name="Table 10">
            <a:extLst>
              <a:ext uri="{FF2B5EF4-FFF2-40B4-BE49-F238E27FC236}">
                <a16:creationId xmlns:a16="http://schemas.microsoft.com/office/drawing/2014/main" id="{40D54483-CEAA-4EC3-B264-DD76395869AD}"/>
              </a:ext>
            </a:extLst>
          </p:cNvPr>
          <p:cNvGraphicFramePr>
            <a:graphicFrameLocks noGrp="1"/>
          </p:cNvGraphicFramePr>
          <p:nvPr>
            <p:extLst>
              <p:ext uri="{D42A27DB-BD31-4B8C-83A1-F6EECF244321}">
                <p14:modId xmlns:p14="http://schemas.microsoft.com/office/powerpoint/2010/main" val="4226274192"/>
              </p:ext>
            </p:extLst>
          </p:nvPr>
        </p:nvGraphicFramePr>
        <p:xfrm>
          <a:off x="3907937" y="533400"/>
          <a:ext cx="2000250" cy="1907484"/>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635828">
                <a:tc>
                  <a:txBody>
                    <a:bodyPr/>
                    <a:lstStyle/>
                    <a:p>
                      <a:pPr algn="ct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bg2"/>
                          </a:solidFill>
                          <a:effectLst/>
                          <a:uLnTx/>
                          <a:uFillTx/>
                          <a:latin typeface="Calibri" pitchFamily="34" charset="0"/>
                          <a:ea typeface="+mn-ea"/>
                          <a:cs typeface="+mn-cs"/>
                        </a:rPr>
                        <a:t>A</a:t>
                      </a:r>
                      <a:endParaRPr lang="en-US" sz="21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63582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B</a:t>
                      </a: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C</a:t>
                      </a: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808080"/>
                          </a:solidFill>
                          <a:effectLst/>
                          <a:uLnTx/>
                          <a:uFillTx/>
                          <a:latin typeface="Calibri" pitchFamily="34" charset="0"/>
                          <a:ea typeface="+mn-ea"/>
                          <a:cs typeface="+mn-cs"/>
                        </a:rPr>
                        <a:t>D</a:t>
                      </a:r>
                      <a:endParaRPr kumimoji="0" lang="en-US" sz="2100" b="0" i="0" u="none" strike="noStrike" kern="1200" cap="none" spc="0" normalizeH="0" baseline="0" noProof="0" dirty="0">
                        <a:ln>
                          <a:noFill/>
                        </a:ln>
                        <a:solidFill>
                          <a:schemeClr val="tx1"/>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5828">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8080"/>
                          </a:solidFill>
                          <a:effectLst/>
                          <a:uLnTx/>
                          <a:uFillTx/>
                          <a:latin typeface="Calibri" pitchFamily="34" charset="0"/>
                          <a:ea typeface="+mn-ea"/>
                          <a:cs typeface="+mn-cs"/>
                        </a:rPr>
                        <a:t>E</a:t>
                      </a:r>
                      <a:endParaRPr kumimoji="0" lang="en-US" sz="2400" b="0" i="0" u="none" strike="noStrike" kern="1200" cap="none" spc="0" normalizeH="0" baseline="0" noProof="0" dirty="0">
                        <a:ln>
                          <a:noFill/>
                        </a:ln>
                        <a:solidFill>
                          <a:srgbClr val="808080"/>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12" name="Rectangle 11">
            <a:extLst>
              <a:ext uri="{FF2B5EF4-FFF2-40B4-BE49-F238E27FC236}">
                <a16:creationId xmlns:a16="http://schemas.microsoft.com/office/drawing/2014/main" id="{1A78966F-D02D-441C-8AF6-E105742EB822}"/>
              </a:ext>
            </a:extLst>
          </p:cNvPr>
          <p:cNvSpPr/>
          <p:nvPr/>
        </p:nvSpPr>
        <p:spPr>
          <a:xfrm>
            <a:off x="5349875" y="125656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13" name="Rectangle 12">
            <a:extLst>
              <a:ext uri="{FF2B5EF4-FFF2-40B4-BE49-F238E27FC236}">
                <a16:creationId xmlns:a16="http://schemas.microsoft.com/office/drawing/2014/main" id="{DD659970-B99C-4031-9C57-01CA82F8F108}"/>
              </a:ext>
            </a:extLst>
          </p:cNvPr>
          <p:cNvSpPr/>
          <p:nvPr/>
        </p:nvSpPr>
        <p:spPr>
          <a:xfrm>
            <a:off x="4677263" y="62791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6EAE14C-EF66-4ADE-B630-611712A9C577}"/>
                  </a:ext>
                </a:extLst>
              </p:cNvPr>
              <p:cNvSpPr txBox="1"/>
              <p:nvPr/>
            </p:nvSpPr>
            <p:spPr>
              <a:xfrm>
                <a:off x="5334000" y="1462918"/>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14" name="TextBox 13">
                <a:extLst>
                  <a:ext uri="{FF2B5EF4-FFF2-40B4-BE49-F238E27FC236}">
                    <a16:creationId xmlns:a16="http://schemas.microsoft.com/office/drawing/2014/main" id="{F6EAE14C-EF66-4ADE-B630-611712A9C577}"/>
                  </a:ext>
                </a:extLst>
              </p:cNvPr>
              <p:cNvSpPr txBox="1">
                <a:spLocks noRot="1" noChangeAspect="1" noMove="1" noResize="1" noEditPoints="1" noAdjustHandles="1" noChangeArrowheads="1" noChangeShapeType="1" noTextEdit="1"/>
              </p:cNvSpPr>
              <p:nvPr/>
            </p:nvSpPr>
            <p:spPr>
              <a:xfrm>
                <a:off x="5334000" y="1462918"/>
                <a:ext cx="685800" cy="307777"/>
              </a:xfrm>
              <a:prstGeom prst="rect">
                <a:avLst/>
              </a:prstGeom>
              <a:blipFill>
                <a:blip r:embed="rId4"/>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40DB46B-D3D7-42BC-B961-B8E72191D722}"/>
                  </a:ext>
                </a:extLst>
              </p:cNvPr>
              <p:cNvSpPr txBox="1"/>
              <p:nvPr/>
            </p:nvSpPr>
            <p:spPr>
              <a:xfrm>
                <a:off x="4648200" y="850632"/>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15" name="TextBox 14">
                <a:extLst>
                  <a:ext uri="{FF2B5EF4-FFF2-40B4-BE49-F238E27FC236}">
                    <a16:creationId xmlns:a16="http://schemas.microsoft.com/office/drawing/2014/main" id="{140DB46B-D3D7-42BC-B961-B8E72191D722}"/>
                  </a:ext>
                </a:extLst>
              </p:cNvPr>
              <p:cNvSpPr txBox="1">
                <a:spLocks noRot="1" noChangeAspect="1" noMove="1" noResize="1" noEditPoints="1" noAdjustHandles="1" noChangeArrowheads="1" noChangeShapeType="1" noTextEdit="1"/>
              </p:cNvSpPr>
              <p:nvPr/>
            </p:nvSpPr>
            <p:spPr>
              <a:xfrm>
                <a:off x="4648200" y="850632"/>
                <a:ext cx="685800" cy="307777"/>
              </a:xfrm>
              <a:prstGeom prst="rect">
                <a:avLst/>
              </a:prstGeom>
              <a:blipFill>
                <a:blip r:embed="rId5"/>
                <a:stretch>
                  <a:fillRect/>
                </a:stretch>
              </a:blipFill>
            </p:spPr>
            <p:txBody>
              <a:bodyPr/>
              <a:lstStyle/>
              <a:p>
                <a:r>
                  <a:rPr lang="en-SE">
                    <a:noFill/>
                  </a:rPr>
                  <a:t> </a:t>
                </a:r>
              </a:p>
            </p:txBody>
          </p:sp>
        </mc:Fallback>
      </mc:AlternateContent>
      <p:pic>
        <p:nvPicPr>
          <p:cNvPr id="3" name="Picture 2">
            <a:extLst>
              <a:ext uri="{FF2B5EF4-FFF2-40B4-BE49-F238E27FC236}">
                <a16:creationId xmlns:a16="http://schemas.microsoft.com/office/drawing/2014/main" id="{AD05F54A-C327-4286-B4FB-CD4797DC77CA}"/>
              </a:ext>
            </a:extLst>
          </p:cNvPr>
          <p:cNvPicPr>
            <a:picLocks noChangeAspect="1"/>
          </p:cNvPicPr>
          <p:nvPr/>
        </p:nvPicPr>
        <p:blipFill>
          <a:blip r:embed="rId6"/>
          <a:stretch>
            <a:fillRect/>
          </a:stretch>
        </p:blipFill>
        <p:spPr>
          <a:xfrm>
            <a:off x="6705600" y="500192"/>
            <a:ext cx="2301852" cy="1974412"/>
          </a:xfrm>
          <a:prstGeom prst="rect">
            <a:avLst/>
          </a:prstGeom>
        </p:spPr>
      </p:pic>
      <p:sp>
        <p:nvSpPr>
          <p:cNvPr id="10" name="TextBox 9">
            <a:extLst>
              <a:ext uri="{FF2B5EF4-FFF2-40B4-BE49-F238E27FC236}">
                <a16:creationId xmlns:a16="http://schemas.microsoft.com/office/drawing/2014/main" id="{A6F7F98C-D331-46A8-8B7E-21DF9B882F65}"/>
              </a:ext>
            </a:extLst>
          </p:cNvPr>
          <p:cNvSpPr txBox="1"/>
          <p:nvPr/>
        </p:nvSpPr>
        <p:spPr>
          <a:xfrm>
            <a:off x="7848600" y="792162"/>
            <a:ext cx="617477" cy="307777"/>
          </a:xfrm>
          <a:prstGeom prst="rect">
            <a:avLst/>
          </a:prstGeom>
          <a:noFill/>
        </p:spPr>
        <p:txBody>
          <a:bodyPr wrap="none" rtlCol="0">
            <a:spAutoFit/>
          </a:bodyPr>
          <a:lstStyle/>
          <a:p>
            <a:r>
              <a:rPr lang="en-US" sz="1400" dirty="0"/>
              <a:t>BF=4</a:t>
            </a:r>
            <a:endParaRPr lang="en-SE" sz="1400" dirty="0"/>
          </a:p>
        </p:txBody>
      </p:sp>
      <p:sp>
        <p:nvSpPr>
          <p:cNvPr id="16" name="TextBox 15">
            <a:extLst>
              <a:ext uri="{FF2B5EF4-FFF2-40B4-BE49-F238E27FC236}">
                <a16:creationId xmlns:a16="http://schemas.microsoft.com/office/drawing/2014/main" id="{72FDAC02-31FC-40F8-AE19-40F36CEAEA99}"/>
              </a:ext>
            </a:extLst>
          </p:cNvPr>
          <p:cNvSpPr txBox="1"/>
          <p:nvPr/>
        </p:nvSpPr>
        <p:spPr>
          <a:xfrm>
            <a:off x="8087593" y="1278668"/>
            <a:ext cx="617477" cy="307777"/>
          </a:xfrm>
          <a:prstGeom prst="rect">
            <a:avLst/>
          </a:prstGeom>
          <a:noFill/>
        </p:spPr>
        <p:txBody>
          <a:bodyPr wrap="none" rtlCol="0">
            <a:spAutoFit/>
          </a:bodyPr>
          <a:lstStyle/>
          <a:p>
            <a:r>
              <a:rPr lang="en-US" sz="1400" dirty="0"/>
              <a:t>BF=3</a:t>
            </a:r>
            <a:endParaRPr lang="en-SE" sz="1400" dirty="0"/>
          </a:p>
        </p:txBody>
      </p:sp>
      <p:sp>
        <p:nvSpPr>
          <p:cNvPr id="17" name="Slide Number Placeholder 3">
            <a:extLst>
              <a:ext uri="{FF2B5EF4-FFF2-40B4-BE49-F238E27FC236}">
                <a16:creationId xmlns:a16="http://schemas.microsoft.com/office/drawing/2014/main" id="{8C932F35-E4E8-4D56-8984-C9D6E445189B}"/>
              </a:ext>
            </a:extLst>
          </p:cNvPr>
          <p:cNvSpPr>
            <a:spLocks noGrp="1"/>
          </p:cNvSpPr>
          <p:nvPr>
            <p:ph type="sldNum" sz="quarter" idx="12"/>
          </p:nvPr>
        </p:nvSpPr>
        <p:spPr>
          <a:xfrm>
            <a:off x="6934200" y="6530035"/>
            <a:ext cx="2133600" cy="244475"/>
          </a:xfrm>
        </p:spPr>
        <p:txBody>
          <a:bodyPr/>
          <a:lstStyle/>
          <a:p>
            <a:pPr>
              <a:defRPr/>
            </a:pPr>
            <a:fld id="{F57F456A-00AF-44E6-8D70-638C0D0130FF}" type="slidenum">
              <a:rPr lang="en-US" altLang="zh-CN" smtClean="0"/>
              <a:pPr>
                <a:defRPr/>
              </a:pPr>
              <a:t>58</a:t>
            </a:fld>
            <a:endParaRPr lang="en-US" altLang="zh-CN" dirty="0"/>
          </a:p>
        </p:txBody>
      </p:sp>
      <p:sp>
        <p:nvSpPr>
          <p:cNvPr id="18" name="TextBox 17">
            <a:extLst>
              <a:ext uri="{FF2B5EF4-FFF2-40B4-BE49-F238E27FC236}">
                <a16:creationId xmlns:a16="http://schemas.microsoft.com/office/drawing/2014/main" id="{2DFDCA9D-CCB6-467C-BC7C-1BE9380F0FA1}"/>
              </a:ext>
            </a:extLst>
          </p:cNvPr>
          <p:cNvSpPr txBox="1"/>
          <p:nvPr/>
        </p:nvSpPr>
        <p:spPr>
          <a:xfrm>
            <a:off x="4008594" y="1528429"/>
            <a:ext cx="470000" cy="338554"/>
          </a:xfrm>
          <a:prstGeom prst="rect">
            <a:avLst/>
          </a:prstGeom>
          <a:noFill/>
        </p:spPr>
        <p:txBody>
          <a:bodyPr wrap="none" rtlCol="0">
            <a:spAutoFit/>
          </a:bodyPr>
          <a:lstStyle/>
          <a:p>
            <a:r>
              <a:rPr lang="en-US" sz="1600" dirty="0"/>
              <a:t>3.8</a:t>
            </a:r>
            <a:endParaRPr lang="en-SE" sz="1600" dirty="0"/>
          </a:p>
        </p:txBody>
      </p:sp>
      <p:sp>
        <p:nvSpPr>
          <p:cNvPr id="19" name="TextBox 18">
            <a:extLst>
              <a:ext uri="{FF2B5EF4-FFF2-40B4-BE49-F238E27FC236}">
                <a16:creationId xmlns:a16="http://schemas.microsoft.com/office/drawing/2014/main" id="{26DC8F1D-E42E-4DB1-938D-0524781BB761}"/>
              </a:ext>
            </a:extLst>
          </p:cNvPr>
          <p:cNvSpPr txBox="1"/>
          <p:nvPr/>
        </p:nvSpPr>
        <p:spPr>
          <a:xfrm>
            <a:off x="4693418" y="2160110"/>
            <a:ext cx="470000" cy="338554"/>
          </a:xfrm>
          <a:prstGeom prst="rect">
            <a:avLst/>
          </a:prstGeom>
          <a:noFill/>
        </p:spPr>
        <p:txBody>
          <a:bodyPr wrap="none" rtlCol="0">
            <a:spAutoFit/>
          </a:bodyPr>
          <a:lstStyle/>
          <a:p>
            <a:r>
              <a:rPr lang="en-US" sz="1600" dirty="0"/>
              <a:t>3.8</a:t>
            </a:r>
            <a:endParaRPr lang="en-SE" sz="1600" dirty="0"/>
          </a:p>
        </p:txBody>
      </p:sp>
      <p:sp>
        <p:nvSpPr>
          <p:cNvPr id="20" name="TextBox 19">
            <a:extLst>
              <a:ext uri="{FF2B5EF4-FFF2-40B4-BE49-F238E27FC236}">
                <a16:creationId xmlns:a16="http://schemas.microsoft.com/office/drawing/2014/main" id="{A51B3E41-FF7A-4243-8271-E03A53971134}"/>
              </a:ext>
            </a:extLst>
          </p:cNvPr>
          <p:cNvSpPr txBox="1"/>
          <p:nvPr/>
        </p:nvSpPr>
        <p:spPr>
          <a:xfrm>
            <a:off x="4758822" y="1528429"/>
            <a:ext cx="298480" cy="338554"/>
          </a:xfrm>
          <a:prstGeom prst="rect">
            <a:avLst/>
          </a:prstGeom>
          <a:noFill/>
        </p:spPr>
        <p:txBody>
          <a:bodyPr wrap="none" rtlCol="0">
            <a:spAutoFit/>
          </a:bodyPr>
          <a:lstStyle/>
          <a:p>
            <a:r>
              <a:rPr lang="en-US" sz="1600" dirty="0"/>
              <a:t>6</a:t>
            </a:r>
            <a:endParaRPr lang="en-SE" sz="1600" dirty="0"/>
          </a:p>
        </p:txBody>
      </p:sp>
      <p:graphicFrame>
        <p:nvGraphicFramePr>
          <p:cNvPr id="21" name="Table 20">
            <a:extLst>
              <a:ext uri="{FF2B5EF4-FFF2-40B4-BE49-F238E27FC236}">
                <a16:creationId xmlns:a16="http://schemas.microsoft.com/office/drawing/2014/main" id="{DBD98E79-63FC-4676-BCDA-D02999A6CCF3}"/>
              </a:ext>
            </a:extLst>
          </p:cNvPr>
          <p:cNvGraphicFramePr>
            <a:graphicFrameLocks noGrp="1"/>
          </p:cNvGraphicFramePr>
          <p:nvPr>
            <p:extLst>
              <p:ext uri="{D42A27DB-BD31-4B8C-83A1-F6EECF244321}">
                <p14:modId xmlns:p14="http://schemas.microsoft.com/office/powerpoint/2010/main" val="3067252828"/>
              </p:ext>
            </p:extLst>
          </p:nvPr>
        </p:nvGraphicFramePr>
        <p:xfrm>
          <a:off x="744558" y="533400"/>
          <a:ext cx="2000250" cy="1907484"/>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635828">
                <a:tc>
                  <a:txBody>
                    <a:bodyPr/>
                    <a:lstStyle/>
                    <a:p>
                      <a:pPr algn="ct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bg2"/>
                          </a:solidFill>
                          <a:effectLst/>
                          <a:uLnTx/>
                          <a:uFillTx/>
                          <a:latin typeface="Calibri" pitchFamily="34" charset="0"/>
                          <a:ea typeface="+mn-ea"/>
                          <a:cs typeface="+mn-cs"/>
                        </a:rPr>
                        <a:t>A</a:t>
                      </a:r>
                      <a:endParaRPr lang="en-US" sz="21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63582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B</a:t>
                      </a: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C</a:t>
                      </a: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808080"/>
                          </a:solidFill>
                          <a:effectLst/>
                          <a:uLnTx/>
                          <a:uFillTx/>
                          <a:latin typeface="Calibri" pitchFamily="34" charset="0"/>
                          <a:ea typeface="+mn-ea"/>
                          <a:cs typeface="+mn-cs"/>
                        </a:rPr>
                        <a:t>D</a:t>
                      </a:r>
                      <a:endParaRPr kumimoji="0" lang="en-US" sz="2100" b="0" i="0" u="none" strike="noStrike" kern="1200" cap="none" spc="0" normalizeH="0" baseline="0" noProof="0" dirty="0">
                        <a:ln>
                          <a:noFill/>
                        </a:ln>
                        <a:solidFill>
                          <a:schemeClr val="tx1"/>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5828">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8080"/>
                          </a:solidFill>
                          <a:effectLst/>
                          <a:uLnTx/>
                          <a:uFillTx/>
                          <a:latin typeface="Calibri" pitchFamily="34" charset="0"/>
                          <a:ea typeface="+mn-ea"/>
                          <a:cs typeface="+mn-cs"/>
                        </a:rPr>
                        <a:t>E</a:t>
                      </a:r>
                      <a:endParaRPr kumimoji="0" lang="en-US" sz="2400" b="0" i="0" u="none" strike="noStrike" kern="1200" cap="none" spc="0" normalizeH="0" baseline="0" noProof="0" dirty="0">
                        <a:ln>
                          <a:noFill/>
                        </a:ln>
                        <a:solidFill>
                          <a:srgbClr val="808080"/>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22" name="Rectangle 21">
            <a:extLst>
              <a:ext uri="{FF2B5EF4-FFF2-40B4-BE49-F238E27FC236}">
                <a16:creationId xmlns:a16="http://schemas.microsoft.com/office/drawing/2014/main" id="{4B64FF85-6482-4EF7-BEDC-F23869593BD8}"/>
              </a:ext>
            </a:extLst>
          </p:cNvPr>
          <p:cNvSpPr/>
          <p:nvPr/>
        </p:nvSpPr>
        <p:spPr>
          <a:xfrm>
            <a:off x="2186496" y="125656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23" name="Rectangle 22">
            <a:extLst>
              <a:ext uri="{FF2B5EF4-FFF2-40B4-BE49-F238E27FC236}">
                <a16:creationId xmlns:a16="http://schemas.microsoft.com/office/drawing/2014/main" id="{C2CF991D-49B5-4069-A01D-1D18DF23927E}"/>
              </a:ext>
            </a:extLst>
          </p:cNvPr>
          <p:cNvSpPr/>
          <p:nvPr/>
        </p:nvSpPr>
        <p:spPr>
          <a:xfrm>
            <a:off x="1513884" y="62791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D37265A-FE58-4CB6-BE70-6912A243A7D4}"/>
                  </a:ext>
                </a:extLst>
              </p:cNvPr>
              <p:cNvSpPr txBox="1"/>
              <p:nvPr/>
            </p:nvSpPr>
            <p:spPr>
              <a:xfrm>
                <a:off x="2170621" y="1462918"/>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24" name="TextBox 23">
                <a:extLst>
                  <a:ext uri="{FF2B5EF4-FFF2-40B4-BE49-F238E27FC236}">
                    <a16:creationId xmlns:a16="http://schemas.microsoft.com/office/drawing/2014/main" id="{4D37265A-FE58-4CB6-BE70-6912A243A7D4}"/>
                  </a:ext>
                </a:extLst>
              </p:cNvPr>
              <p:cNvSpPr txBox="1">
                <a:spLocks noRot="1" noChangeAspect="1" noMove="1" noResize="1" noEditPoints="1" noAdjustHandles="1" noChangeArrowheads="1" noChangeShapeType="1" noTextEdit="1"/>
              </p:cNvSpPr>
              <p:nvPr/>
            </p:nvSpPr>
            <p:spPr>
              <a:xfrm>
                <a:off x="2170621" y="1462918"/>
                <a:ext cx="685800" cy="307777"/>
              </a:xfrm>
              <a:prstGeom prst="rect">
                <a:avLst/>
              </a:prstGeom>
              <a:blipFill>
                <a:blip r:embed="rId7"/>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15C6A59-1044-4523-8678-697CB225A917}"/>
                  </a:ext>
                </a:extLst>
              </p:cNvPr>
              <p:cNvSpPr txBox="1"/>
              <p:nvPr/>
            </p:nvSpPr>
            <p:spPr>
              <a:xfrm>
                <a:off x="1484821" y="850632"/>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25" name="TextBox 24">
                <a:extLst>
                  <a:ext uri="{FF2B5EF4-FFF2-40B4-BE49-F238E27FC236}">
                    <a16:creationId xmlns:a16="http://schemas.microsoft.com/office/drawing/2014/main" id="{E15C6A59-1044-4523-8678-697CB225A917}"/>
                  </a:ext>
                </a:extLst>
              </p:cNvPr>
              <p:cNvSpPr txBox="1">
                <a:spLocks noRot="1" noChangeAspect="1" noMove="1" noResize="1" noEditPoints="1" noAdjustHandles="1" noChangeArrowheads="1" noChangeShapeType="1" noTextEdit="1"/>
              </p:cNvSpPr>
              <p:nvPr/>
            </p:nvSpPr>
            <p:spPr>
              <a:xfrm>
                <a:off x="1484821" y="850632"/>
                <a:ext cx="685800" cy="307777"/>
              </a:xfrm>
              <a:prstGeom prst="rect">
                <a:avLst/>
              </a:prstGeom>
              <a:blipFill>
                <a:blip r:embed="rId5"/>
                <a:stretch>
                  <a:fillRect/>
                </a:stretch>
              </a:blipFill>
            </p:spPr>
            <p:txBody>
              <a:bodyPr/>
              <a:lstStyle/>
              <a:p>
                <a:r>
                  <a:rPr lang="en-SE">
                    <a:noFill/>
                  </a:rPr>
                  <a:t> </a:t>
                </a:r>
              </a:p>
            </p:txBody>
          </p:sp>
        </mc:Fallback>
      </mc:AlternateContent>
      <p:sp>
        <p:nvSpPr>
          <p:cNvPr id="26" name="TextBox 25">
            <a:extLst>
              <a:ext uri="{FF2B5EF4-FFF2-40B4-BE49-F238E27FC236}">
                <a16:creationId xmlns:a16="http://schemas.microsoft.com/office/drawing/2014/main" id="{842BF20D-6D4A-4C69-8F40-FD02E5A528F1}"/>
              </a:ext>
            </a:extLst>
          </p:cNvPr>
          <p:cNvSpPr txBox="1"/>
          <p:nvPr/>
        </p:nvSpPr>
        <p:spPr>
          <a:xfrm>
            <a:off x="903667" y="1530926"/>
            <a:ext cx="298480" cy="338554"/>
          </a:xfrm>
          <a:prstGeom prst="rect">
            <a:avLst/>
          </a:prstGeom>
          <a:noFill/>
        </p:spPr>
        <p:txBody>
          <a:bodyPr wrap="none" rtlCol="0">
            <a:spAutoFit/>
          </a:bodyPr>
          <a:lstStyle/>
          <a:p>
            <a:r>
              <a:rPr lang="en-US" sz="1600" dirty="0"/>
              <a:t>0</a:t>
            </a:r>
            <a:endParaRPr lang="en-SE" sz="1600" dirty="0"/>
          </a:p>
        </p:txBody>
      </p:sp>
      <p:sp>
        <p:nvSpPr>
          <p:cNvPr id="27" name="TextBox 26">
            <a:extLst>
              <a:ext uri="{FF2B5EF4-FFF2-40B4-BE49-F238E27FC236}">
                <a16:creationId xmlns:a16="http://schemas.microsoft.com/office/drawing/2014/main" id="{141F3C3C-6620-4F9F-8649-875A41139D50}"/>
              </a:ext>
            </a:extLst>
          </p:cNvPr>
          <p:cNvSpPr txBox="1"/>
          <p:nvPr/>
        </p:nvSpPr>
        <p:spPr>
          <a:xfrm>
            <a:off x="1589467" y="2167888"/>
            <a:ext cx="298480" cy="338554"/>
          </a:xfrm>
          <a:prstGeom prst="rect">
            <a:avLst/>
          </a:prstGeom>
          <a:noFill/>
        </p:spPr>
        <p:txBody>
          <a:bodyPr wrap="none" rtlCol="0">
            <a:spAutoFit/>
          </a:bodyPr>
          <a:lstStyle/>
          <a:p>
            <a:r>
              <a:rPr lang="en-US" sz="1600" dirty="0"/>
              <a:t>0</a:t>
            </a:r>
            <a:endParaRPr lang="en-SE" sz="1600" dirty="0"/>
          </a:p>
        </p:txBody>
      </p:sp>
      <p:sp>
        <p:nvSpPr>
          <p:cNvPr id="28" name="TextBox 27">
            <a:extLst>
              <a:ext uri="{FF2B5EF4-FFF2-40B4-BE49-F238E27FC236}">
                <a16:creationId xmlns:a16="http://schemas.microsoft.com/office/drawing/2014/main" id="{E7EECE6F-FD0B-44AA-8F0F-79743E541D86}"/>
              </a:ext>
            </a:extLst>
          </p:cNvPr>
          <p:cNvSpPr txBox="1"/>
          <p:nvPr/>
        </p:nvSpPr>
        <p:spPr>
          <a:xfrm>
            <a:off x="1583147" y="1524000"/>
            <a:ext cx="413013" cy="338554"/>
          </a:xfrm>
          <a:prstGeom prst="rect">
            <a:avLst/>
          </a:prstGeom>
          <a:noFill/>
        </p:spPr>
        <p:txBody>
          <a:bodyPr wrap="square" rtlCol="0">
            <a:spAutoFit/>
          </a:bodyPr>
          <a:lstStyle/>
          <a:p>
            <a:r>
              <a:rPr lang="en-US" sz="1600" dirty="0"/>
              <a:t>0</a:t>
            </a:r>
            <a:endParaRPr lang="en-SE" sz="1600" dirty="0"/>
          </a:p>
        </p:txBody>
      </p:sp>
      <p:sp>
        <p:nvSpPr>
          <p:cNvPr id="30" name="Arrow: Right 29">
            <a:extLst>
              <a:ext uri="{FF2B5EF4-FFF2-40B4-BE49-F238E27FC236}">
                <a16:creationId xmlns:a16="http://schemas.microsoft.com/office/drawing/2014/main" id="{E49722A9-1602-4652-8F40-46D9444C6609}"/>
              </a:ext>
            </a:extLst>
          </p:cNvPr>
          <p:cNvSpPr/>
          <p:nvPr/>
        </p:nvSpPr>
        <p:spPr bwMode="auto">
          <a:xfrm>
            <a:off x="2845920" y="1319051"/>
            <a:ext cx="978408" cy="484632"/>
          </a:xfrm>
          <a:prstGeom prst="rightArrow">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dirty="0">
              <a:ln>
                <a:noFill/>
              </a:ln>
              <a:solidFill>
                <a:schemeClr val="tx1"/>
              </a:solidFill>
              <a:effectLst/>
              <a:latin typeface="Arial" charset="0"/>
            </a:endParaRPr>
          </a:p>
        </p:txBody>
      </p:sp>
      <p:sp>
        <p:nvSpPr>
          <p:cNvPr id="31" name="Rectangle 30">
            <a:extLst>
              <a:ext uri="{FF2B5EF4-FFF2-40B4-BE49-F238E27FC236}">
                <a16:creationId xmlns:a16="http://schemas.microsoft.com/office/drawing/2014/main" id="{38BC180B-2919-48C0-A249-5A08E57E2CAE}"/>
              </a:ext>
            </a:extLst>
          </p:cNvPr>
          <p:cNvSpPr/>
          <p:nvPr/>
        </p:nvSpPr>
        <p:spPr>
          <a:xfrm>
            <a:off x="2900149" y="807431"/>
            <a:ext cx="757451" cy="646331"/>
          </a:xfrm>
          <a:prstGeom prst="rect">
            <a:avLst/>
          </a:prstGeom>
        </p:spPr>
        <p:txBody>
          <a:bodyPr wrap="none">
            <a:spAutoFit/>
          </a:bodyPr>
          <a:lstStyle/>
          <a:p>
            <a:r>
              <a:rPr lang="en-US" dirty="0"/>
              <a:t>Value</a:t>
            </a:r>
          </a:p>
          <a:p>
            <a:r>
              <a:rPr lang="en-US" dirty="0"/>
              <a:t>Iter1</a:t>
            </a:r>
            <a:endParaRPr lang="en-SE" dirty="0"/>
          </a:p>
        </p:txBody>
      </p:sp>
      <mc:AlternateContent xmlns:mc="http://schemas.openxmlformats.org/markup-compatibility/2006" xmlns:a14="http://schemas.microsoft.com/office/drawing/2010/main">
        <mc:Choice Requires="a14">
          <p:graphicFrame>
            <p:nvGraphicFramePr>
              <p:cNvPr id="32" name="Table 31">
                <a:extLst>
                  <a:ext uri="{FF2B5EF4-FFF2-40B4-BE49-F238E27FC236}">
                    <a16:creationId xmlns:a16="http://schemas.microsoft.com/office/drawing/2014/main" id="{42EC5006-55D7-446B-B9BA-794DD99E9BB6}"/>
                  </a:ext>
                </a:extLst>
              </p:cNvPr>
              <p:cNvGraphicFramePr>
                <a:graphicFrameLocks noGrp="1"/>
              </p:cNvGraphicFramePr>
              <p:nvPr>
                <p:extLst>
                  <p:ext uri="{D42A27DB-BD31-4B8C-83A1-F6EECF244321}">
                    <p14:modId xmlns:p14="http://schemas.microsoft.com/office/powerpoint/2010/main" val="1821797960"/>
                  </p:ext>
                </p:extLst>
              </p:nvPr>
            </p:nvGraphicFramePr>
            <p:xfrm>
              <a:off x="6553200" y="4218940"/>
              <a:ext cx="2505482" cy="2334260"/>
            </p:xfrm>
            <a:graphic>
              <a:graphicData uri="http://schemas.openxmlformats.org/drawingml/2006/table">
                <a:tbl>
                  <a:tblPr firstRow="1" firstCol="1" bandRow="1">
                    <a:tableStyleId>{5C22544A-7EE6-4342-B048-85BDC9FD1C3A}</a:tableStyleId>
                  </a:tblPr>
                  <a:tblGrid>
                    <a:gridCol w="567204">
                      <a:extLst>
                        <a:ext uri="{9D8B030D-6E8A-4147-A177-3AD203B41FA5}">
                          <a16:colId xmlns:a16="http://schemas.microsoft.com/office/drawing/2014/main" val="248747933"/>
                        </a:ext>
                      </a:extLst>
                    </a:gridCol>
                    <a:gridCol w="736846">
                      <a:extLst>
                        <a:ext uri="{9D8B030D-6E8A-4147-A177-3AD203B41FA5}">
                          <a16:colId xmlns:a16="http://schemas.microsoft.com/office/drawing/2014/main" val="2368639568"/>
                        </a:ext>
                      </a:extLst>
                    </a:gridCol>
                    <a:gridCol w="564491">
                      <a:extLst>
                        <a:ext uri="{9D8B030D-6E8A-4147-A177-3AD203B41FA5}">
                          <a16:colId xmlns:a16="http://schemas.microsoft.com/office/drawing/2014/main" val="2363104961"/>
                        </a:ext>
                      </a:extLst>
                    </a:gridCol>
                    <a:gridCol w="636941">
                      <a:extLst>
                        <a:ext uri="{9D8B030D-6E8A-4147-A177-3AD203B41FA5}">
                          <a16:colId xmlns:a16="http://schemas.microsoft.com/office/drawing/2014/main" val="1967822093"/>
                        </a:ext>
                      </a:extLst>
                    </a:gridCol>
                  </a:tblGrid>
                  <a:tr h="0">
                    <a:tc>
                      <a:txBody>
                        <a:bodyPr/>
                        <a:lstStyle/>
                        <a:p>
                          <a:pPr>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effectLst/>
                                        <a:latin typeface="Cambria Math" panose="02040503050406030204" pitchFamily="18" charset="0"/>
                                      </a:rPr>
                                    </m:ctrlPr>
                                  </m:sSubPr>
                                  <m:e>
                                    <m:r>
                                      <a:rPr lang="en-US" sz="1600" b="0" smtClean="0">
                                        <a:solidFill>
                                          <a:schemeClr val="tx1"/>
                                        </a:solidFill>
                                        <a:effectLst/>
                                        <a:latin typeface="Cambria Math" panose="02040503050406030204" pitchFamily="18" charset="0"/>
                                      </a:rPr>
                                      <m:t>𝑉</m:t>
                                    </m:r>
                                  </m:e>
                                  <m:sub>
                                    <m:r>
                                      <a:rPr lang="en-US" sz="1600" b="0" smtClean="0">
                                        <a:solidFill>
                                          <a:schemeClr val="tx1"/>
                                        </a:solidFill>
                                        <a:effectLst/>
                                        <a:latin typeface="Cambria Math" panose="02040503050406030204" pitchFamily="18" charset="0"/>
                                      </a:rPr>
                                      <m:t>𝜋</m:t>
                                    </m:r>
                                  </m:sub>
                                </m:sSub>
                                <m:d>
                                  <m:dPr>
                                    <m:ctrlPr>
                                      <a:rPr lang="en-SE" sz="1600" b="0" i="1">
                                        <a:solidFill>
                                          <a:schemeClr val="tx1"/>
                                        </a:solidFill>
                                        <a:effectLst/>
                                        <a:latin typeface="Cambria Math" panose="02040503050406030204" pitchFamily="18" charset="0"/>
                                      </a:rPr>
                                    </m:ctrlPr>
                                  </m:dPr>
                                  <m:e>
                                    <m:r>
                                      <a:rPr lang="en-US" sz="1600" b="0" smtClean="0">
                                        <a:solidFill>
                                          <a:schemeClr val="tx1"/>
                                        </a:solidFill>
                                        <a:effectLst/>
                                        <a:latin typeface="Cambria Math" panose="02040503050406030204" pitchFamily="18" charset="0"/>
                                      </a:rPr>
                                      <m:t>𝐵</m:t>
                                    </m:r>
                                  </m:e>
                                </m:d>
                              </m:oMath>
                            </m:oMathPara>
                          </a14:m>
                          <a:endParaRPr lang="en-SE" sz="2800" b="0" dirty="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effectLst/>
                                        <a:latin typeface="Cambria Math" panose="02040503050406030204" pitchFamily="18" charset="0"/>
                                      </a:rPr>
                                    </m:ctrlPr>
                                  </m:sSubPr>
                                  <m:e>
                                    <m:r>
                                      <a:rPr lang="en-US" sz="1600" b="0" smtClean="0">
                                        <a:solidFill>
                                          <a:schemeClr val="tx1"/>
                                        </a:solidFill>
                                        <a:effectLst/>
                                        <a:latin typeface="Cambria Math" panose="02040503050406030204" pitchFamily="18" charset="0"/>
                                      </a:rPr>
                                      <m:t>𝑉</m:t>
                                    </m:r>
                                  </m:e>
                                  <m:sub>
                                    <m:r>
                                      <a:rPr lang="en-US" sz="1600" b="0" smtClean="0">
                                        <a:solidFill>
                                          <a:schemeClr val="tx1"/>
                                        </a:solidFill>
                                        <a:effectLst/>
                                        <a:latin typeface="Cambria Math" panose="02040503050406030204" pitchFamily="18" charset="0"/>
                                      </a:rPr>
                                      <m:t>𝜋</m:t>
                                    </m:r>
                                  </m:sub>
                                </m:sSub>
                                <m:d>
                                  <m:dPr>
                                    <m:ctrlPr>
                                      <a:rPr lang="en-SE" sz="1600" b="0" i="1">
                                        <a:solidFill>
                                          <a:schemeClr val="tx1"/>
                                        </a:solidFill>
                                        <a:effectLst/>
                                        <a:latin typeface="Cambria Math" panose="02040503050406030204" pitchFamily="18" charset="0"/>
                                      </a:rPr>
                                    </m:ctrlPr>
                                  </m:dPr>
                                  <m:e>
                                    <m:r>
                                      <a:rPr lang="en-US" sz="1600" b="0" smtClean="0">
                                        <a:solidFill>
                                          <a:schemeClr val="tx1"/>
                                        </a:solidFill>
                                        <a:effectLst/>
                                        <a:latin typeface="Cambria Math" panose="02040503050406030204" pitchFamily="18" charset="0"/>
                                      </a:rPr>
                                      <m:t>𝐶</m:t>
                                    </m:r>
                                  </m:e>
                                </m:d>
                              </m:oMath>
                            </m:oMathPara>
                          </a14:m>
                          <a:endParaRPr lang="en-SE" sz="2800" b="0" dirty="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effectLst/>
                                        <a:latin typeface="Cambria Math" panose="02040503050406030204" pitchFamily="18" charset="0"/>
                                      </a:rPr>
                                    </m:ctrlPr>
                                  </m:sSubPr>
                                  <m:e>
                                    <m:r>
                                      <a:rPr lang="en-US" sz="1600" b="0" smtClean="0">
                                        <a:solidFill>
                                          <a:schemeClr val="tx1"/>
                                        </a:solidFill>
                                        <a:effectLst/>
                                        <a:latin typeface="Cambria Math" panose="02040503050406030204" pitchFamily="18" charset="0"/>
                                      </a:rPr>
                                      <m:t>𝑉</m:t>
                                    </m:r>
                                  </m:e>
                                  <m:sub>
                                    <m:r>
                                      <a:rPr lang="en-US" sz="1600" b="0" smtClean="0">
                                        <a:solidFill>
                                          <a:schemeClr val="tx1"/>
                                        </a:solidFill>
                                        <a:effectLst/>
                                        <a:latin typeface="Cambria Math" panose="02040503050406030204" pitchFamily="18" charset="0"/>
                                      </a:rPr>
                                      <m:t>𝜋</m:t>
                                    </m:r>
                                  </m:sub>
                                </m:sSub>
                                <m:d>
                                  <m:dPr>
                                    <m:ctrlPr>
                                      <a:rPr lang="en-SE" sz="1600" b="0" i="1">
                                        <a:solidFill>
                                          <a:schemeClr val="tx1"/>
                                        </a:solidFill>
                                        <a:effectLst/>
                                        <a:latin typeface="Cambria Math" panose="02040503050406030204" pitchFamily="18" charset="0"/>
                                      </a:rPr>
                                    </m:ctrlPr>
                                  </m:dPr>
                                  <m:e>
                                    <m:r>
                                      <a:rPr lang="en-US" sz="1600" b="0" i="1" smtClean="0">
                                        <a:solidFill>
                                          <a:schemeClr val="tx1"/>
                                        </a:solidFill>
                                        <a:effectLst/>
                                        <a:latin typeface="Cambria Math" panose="02040503050406030204" pitchFamily="18" charset="0"/>
                                      </a:rPr>
                                      <m:t>𝐸</m:t>
                                    </m:r>
                                  </m:e>
                                </m:d>
                              </m:oMath>
                            </m:oMathPara>
                          </a14:m>
                          <a:endParaRPr lang="en-SE" sz="2800" b="0" dirty="0">
                            <a:solidFill>
                              <a:schemeClr val="tx1"/>
                            </a:solidFill>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333860349"/>
                      </a:ext>
                    </a:extLst>
                  </a:tr>
                  <a:tr h="0">
                    <a:tc>
                      <a:txBody>
                        <a:bodyPr/>
                        <a:lstStyle/>
                        <a:p>
                          <a:pPr>
                            <a:lnSpc>
                              <a:spcPct val="150000"/>
                            </a:lnSpc>
                          </a:pPr>
                          <a:r>
                            <a:rPr lang="en-US" sz="1600" b="0" dirty="0">
                              <a:solidFill>
                                <a:schemeClr val="tx1"/>
                              </a:solidFill>
                              <a:effectLst/>
                            </a:rPr>
                            <a:t>Iter1</a:t>
                          </a:r>
                          <a:endParaRPr lang="en-SE" sz="2800" b="0" dirty="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r>
                                  <a:rPr lang="en-US" sz="1600" b="0" i="1" smtClean="0">
                                    <a:solidFill>
                                      <a:srgbClr val="C00000"/>
                                    </a:solidFill>
                                    <a:effectLst/>
                                    <a:latin typeface="Cambria Math" panose="02040503050406030204" pitchFamily="18" charset="0"/>
                                  </a:rPr>
                                  <m:t>3.80</m:t>
                                </m:r>
                              </m:oMath>
                            </m:oMathPara>
                          </a14:m>
                          <a:endParaRPr lang="en-SE" sz="2800" b="0" dirty="0">
                            <a:solidFill>
                              <a:srgbClr val="C00000"/>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r>
                                  <a:rPr lang="en-US" sz="1600" b="0" i="0" smtClean="0">
                                    <a:solidFill>
                                      <a:srgbClr val="C00000"/>
                                    </a:solidFill>
                                    <a:effectLst/>
                                    <a:latin typeface="Cambria Math" panose="02040503050406030204" pitchFamily="18" charset="0"/>
                                  </a:rPr>
                                  <m:t>6</m:t>
                                </m:r>
                              </m:oMath>
                            </m:oMathPara>
                          </a14:m>
                          <a:endParaRPr lang="en-SE" sz="2800" b="0" dirty="0">
                            <a:solidFill>
                              <a:srgbClr val="C00000"/>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r>
                                  <a:rPr lang="en-US" sz="1600" b="0" i="1" smtClean="0">
                                    <a:solidFill>
                                      <a:srgbClr val="C00000"/>
                                    </a:solidFill>
                                    <a:effectLst/>
                                    <a:latin typeface="Cambria Math" panose="02040503050406030204" pitchFamily="18" charset="0"/>
                                  </a:rPr>
                                  <m:t>3.80</m:t>
                                </m:r>
                              </m:oMath>
                            </m:oMathPara>
                          </a14:m>
                          <a:endParaRPr lang="en-SE" sz="2800" b="0" dirty="0">
                            <a:solidFill>
                              <a:srgbClr val="C00000"/>
                            </a:solidFill>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956489735"/>
                      </a:ext>
                    </a:extLst>
                  </a:tr>
                  <a:tr h="0">
                    <a:tc>
                      <a:txBody>
                        <a:bodyPr/>
                        <a:lstStyle/>
                        <a:p>
                          <a:pPr marL="0" algn="l" defTabSz="914400" rtl="0" eaLnBrk="1" latinLnBrk="0" hangingPunct="1">
                            <a:lnSpc>
                              <a:spcPct val="150000"/>
                            </a:lnSpc>
                          </a:pPr>
                          <a:r>
                            <a:rPr lang="en-US" sz="1600" b="0" kern="1200" dirty="0">
                              <a:solidFill>
                                <a:schemeClr val="tx1"/>
                              </a:solidFill>
                              <a:effectLst/>
                              <a:latin typeface="+mn-lt"/>
                              <a:ea typeface="+mn-ea"/>
                              <a:cs typeface="+mn-cs"/>
                            </a:rPr>
                            <a:t>Iter2</a:t>
                          </a:r>
                          <a:endParaRPr lang="en-SE" sz="16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pPr>
                          <a:endParaRPr lang="en-SE" sz="1600" b="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3775951849"/>
                      </a:ext>
                    </a:extLst>
                  </a:tr>
                  <a:tr h="0">
                    <a:tc>
                      <a:txBody>
                        <a:bodyPr/>
                        <a:lstStyle/>
                        <a:p>
                          <a:pPr marL="0" algn="l" defTabSz="914400" rtl="0" eaLnBrk="1" latinLnBrk="0" hangingPunct="1">
                            <a:lnSpc>
                              <a:spcPct val="150000"/>
                            </a:lnSpc>
                          </a:pPr>
                          <a:r>
                            <a:rPr lang="en-US" sz="1600" b="0" kern="1200" dirty="0">
                              <a:solidFill>
                                <a:schemeClr val="tx1"/>
                              </a:solidFill>
                              <a:effectLst/>
                              <a:latin typeface="+mn-lt"/>
                              <a:ea typeface="+mn-ea"/>
                              <a:cs typeface="+mn-cs"/>
                            </a:rPr>
                            <a:t>Iter3</a:t>
                          </a:r>
                          <a:endParaRPr lang="en-SE" sz="16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pPr>
                          <a:endParaRPr lang="en-SE" sz="1600" b="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266678774"/>
                      </a:ext>
                    </a:extLst>
                  </a:tr>
                  <a:tr h="0">
                    <a:tc>
                      <a:txBody>
                        <a:bodyPr/>
                        <a:lstStyle/>
                        <a:p>
                          <a:pPr marL="0" algn="l" defTabSz="914400" rtl="0" eaLnBrk="1" latinLnBrk="0" hangingPunct="1">
                            <a:lnSpc>
                              <a:spcPct val="150000"/>
                            </a:lnSpc>
                          </a:pPr>
                          <a:r>
                            <a:rPr lang="en-US" sz="1600" b="0" kern="1200" dirty="0">
                              <a:solidFill>
                                <a:schemeClr val="tx1"/>
                              </a:solidFill>
                              <a:effectLst/>
                              <a:latin typeface="+mn-lt"/>
                              <a:ea typeface="+mn-ea"/>
                              <a:cs typeface="+mn-cs"/>
                            </a:rPr>
                            <a:t>Iter4</a:t>
                          </a:r>
                          <a:endParaRPr lang="en-SE" sz="16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pPr>
                          <a:endParaRPr lang="en-SE" sz="1600" b="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3604836299"/>
                      </a:ext>
                    </a:extLst>
                  </a:tr>
                  <a:tr h="0">
                    <a:tc>
                      <a:txBody>
                        <a:bodyPr/>
                        <a:lstStyle/>
                        <a:p>
                          <a:pPr marL="0" algn="l" defTabSz="914400" rtl="0" eaLnBrk="1" latinLnBrk="0" hangingPunct="1">
                            <a:lnSpc>
                              <a:spcPct val="150000"/>
                            </a:lnSpc>
                          </a:pPr>
                          <a:r>
                            <a:rPr lang="en-US" sz="1600" b="0" kern="1200" dirty="0">
                              <a:solidFill>
                                <a:schemeClr val="tx1"/>
                              </a:solidFill>
                              <a:effectLst/>
                              <a:latin typeface="+mn-lt"/>
                              <a:ea typeface="+mn-ea"/>
                              <a:cs typeface="+mn-cs"/>
                            </a:rPr>
                            <a:t>Iter5</a:t>
                          </a:r>
                          <a:endParaRPr lang="en-SE" sz="16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pPr>
                          <a:endParaRPr lang="en-SE" sz="1600" b="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874958975"/>
                      </a:ext>
                    </a:extLst>
                  </a:tr>
                  <a:tr h="0">
                    <a:tc>
                      <a:txBody>
                        <a:bodyPr/>
                        <a:lstStyle/>
                        <a:p>
                          <a:pPr marL="0" algn="l" defTabSz="914400" rtl="0" eaLnBrk="1" latinLnBrk="0" hangingPunct="1">
                            <a:lnSpc>
                              <a:spcPct val="150000"/>
                            </a:lnSpc>
                          </a:pPr>
                          <a:r>
                            <a:rPr lang="en-US" sz="1600" b="0" kern="1200" dirty="0">
                              <a:solidFill>
                                <a:schemeClr val="tx1"/>
                              </a:solidFill>
                              <a:effectLst/>
                              <a:latin typeface="+mn-lt"/>
                              <a:ea typeface="+mn-ea"/>
                              <a:cs typeface="+mn-cs"/>
                            </a:rPr>
                            <a:t>Iter6</a:t>
                          </a:r>
                          <a:endParaRPr lang="en-SE" sz="16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pPr>
                          <a:endParaRPr lang="en-SE" sz="1600" b="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4053377632"/>
                      </a:ext>
                    </a:extLst>
                  </a:tr>
                </a:tbl>
              </a:graphicData>
            </a:graphic>
          </p:graphicFrame>
        </mc:Choice>
        <mc:Fallback xmlns="">
          <p:graphicFrame>
            <p:nvGraphicFramePr>
              <p:cNvPr id="32" name="Table 31">
                <a:extLst>
                  <a:ext uri="{FF2B5EF4-FFF2-40B4-BE49-F238E27FC236}">
                    <a16:creationId xmlns:a16="http://schemas.microsoft.com/office/drawing/2014/main" id="{42EC5006-55D7-446B-B9BA-794DD99E9BB6}"/>
                  </a:ext>
                </a:extLst>
              </p:cNvPr>
              <p:cNvGraphicFramePr>
                <a:graphicFrameLocks noGrp="1"/>
              </p:cNvGraphicFramePr>
              <p:nvPr>
                <p:extLst>
                  <p:ext uri="{D42A27DB-BD31-4B8C-83A1-F6EECF244321}">
                    <p14:modId xmlns:p14="http://schemas.microsoft.com/office/powerpoint/2010/main" val="1821797960"/>
                  </p:ext>
                </p:extLst>
              </p:nvPr>
            </p:nvGraphicFramePr>
            <p:xfrm>
              <a:off x="6553200" y="4218940"/>
              <a:ext cx="2505482" cy="2334260"/>
            </p:xfrm>
            <a:graphic>
              <a:graphicData uri="http://schemas.openxmlformats.org/drawingml/2006/table">
                <a:tbl>
                  <a:tblPr firstRow="1" firstCol="1" bandRow="1">
                    <a:tableStyleId>{5C22544A-7EE6-4342-B048-85BDC9FD1C3A}</a:tableStyleId>
                  </a:tblPr>
                  <a:tblGrid>
                    <a:gridCol w="567204">
                      <a:extLst>
                        <a:ext uri="{9D8B030D-6E8A-4147-A177-3AD203B41FA5}">
                          <a16:colId xmlns:a16="http://schemas.microsoft.com/office/drawing/2014/main" val="248747933"/>
                        </a:ext>
                      </a:extLst>
                    </a:gridCol>
                    <a:gridCol w="736846">
                      <a:extLst>
                        <a:ext uri="{9D8B030D-6E8A-4147-A177-3AD203B41FA5}">
                          <a16:colId xmlns:a16="http://schemas.microsoft.com/office/drawing/2014/main" val="2368639568"/>
                        </a:ext>
                      </a:extLst>
                    </a:gridCol>
                    <a:gridCol w="564491">
                      <a:extLst>
                        <a:ext uri="{9D8B030D-6E8A-4147-A177-3AD203B41FA5}">
                          <a16:colId xmlns:a16="http://schemas.microsoft.com/office/drawing/2014/main" val="2363104961"/>
                        </a:ext>
                      </a:extLst>
                    </a:gridCol>
                    <a:gridCol w="636941">
                      <a:extLst>
                        <a:ext uri="{9D8B030D-6E8A-4147-A177-3AD203B41FA5}">
                          <a16:colId xmlns:a16="http://schemas.microsoft.com/office/drawing/2014/main" val="1967822093"/>
                        </a:ext>
                      </a:extLst>
                    </a:gridCol>
                  </a:tblGrid>
                  <a:tr h="365760">
                    <a:tc>
                      <a:txBody>
                        <a:bodyPr/>
                        <a:lstStyle/>
                        <a:p>
                          <a:pPr>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endParaRPr lang="en-SE"/>
                        </a:p>
                      </a:txBody>
                      <a:tcPr marL="68580" marR="68580" marT="0" marB="0">
                        <a:blipFill>
                          <a:blip r:embed="rId8"/>
                          <a:stretch>
                            <a:fillRect l="-78512" t="-1667" r="-166942" b="-573333"/>
                          </a:stretch>
                        </a:blipFill>
                      </a:tcPr>
                    </a:tc>
                    <a:tc>
                      <a:txBody>
                        <a:bodyPr/>
                        <a:lstStyle/>
                        <a:p>
                          <a:endParaRPr lang="en-SE"/>
                        </a:p>
                      </a:txBody>
                      <a:tcPr marL="68580" marR="68580" marT="0" marB="0">
                        <a:blipFill>
                          <a:blip r:embed="rId8"/>
                          <a:stretch>
                            <a:fillRect l="-232258" t="-1667" r="-117204" b="-573333"/>
                          </a:stretch>
                        </a:blipFill>
                      </a:tcPr>
                    </a:tc>
                    <a:tc>
                      <a:txBody>
                        <a:bodyPr/>
                        <a:lstStyle/>
                        <a:p>
                          <a:endParaRPr lang="en-SE"/>
                        </a:p>
                      </a:txBody>
                      <a:tcPr marL="68580" marR="68580" marT="0" marB="0">
                        <a:blipFill>
                          <a:blip r:embed="rId8"/>
                          <a:stretch>
                            <a:fillRect l="-294286" t="-1667" r="-3810" b="-573333"/>
                          </a:stretch>
                        </a:blipFill>
                      </a:tcPr>
                    </a:tc>
                    <a:extLst>
                      <a:ext uri="{0D108BD9-81ED-4DB2-BD59-A6C34878D82A}">
                        <a16:rowId xmlns:a16="http://schemas.microsoft.com/office/drawing/2014/main" val="2333860349"/>
                      </a:ext>
                    </a:extLst>
                  </a:tr>
                  <a:tr h="365760">
                    <a:tc>
                      <a:txBody>
                        <a:bodyPr/>
                        <a:lstStyle/>
                        <a:p>
                          <a:pPr>
                            <a:lnSpc>
                              <a:spcPct val="150000"/>
                            </a:lnSpc>
                          </a:pPr>
                          <a:r>
                            <a:rPr lang="en-US" sz="1600" b="0" dirty="0">
                              <a:solidFill>
                                <a:schemeClr val="tx1"/>
                              </a:solidFill>
                              <a:effectLst/>
                            </a:rPr>
                            <a:t>Iter1</a:t>
                          </a:r>
                          <a:endParaRPr lang="en-SE" sz="2800" b="0" dirty="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endParaRPr lang="en-SE"/>
                        </a:p>
                      </a:txBody>
                      <a:tcPr marL="68580" marR="68580" marT="0" marB="0">
                        <a:blipFill>
                          <a:blip r:embed="rId8"/>
                          <a:stretch>
                            <a:fillRect l="-78512" t="-101667" r="-166942" b="-473333"/>
                          </a:stretch>
                        </a:blipFill>
                      </a:tcPr>
                    </a:tc>
                    <a:tc>
                      <a:txBody>
                        <a:bodyPr/>
                        <a:lstStyle/>
                        <a:p>
                          <a:endParaRPr lang="en-SE"/>
                        </a:p>
                      </a:txBody>
                      <a:tcPr marL="68580" marR="68580" marT="0" marB="0">
                        <a:blipFill>
                          <a:blip r:embed="rId8"/>
                          <a:stretch>
                            <a:fillRect l="-232258" t="-101667" r="-117204" b="-473333"/>
                          </a:stretch>
                        </a:blipFill>
                      </a:tcPr>
                    </a:tc>
                    <a:tc>
                      <a:txBody>
                        <a:bodyPr/>
                        <a:lstStyle/>
                        <a:p>
                          <a:endParaRPr lang="en-SE"/>
                        </a:p>
                      </a:txBody>
                      <a:tcPr marL="68580" marR="68580" marT="0" marB="0">
                        <a:blipFill>
                          <a:blip r:embed="rId8"/>
                          <a:stretch>
                            <a:fillRect l="-294286" t="-101667" r="-3810" b="-473333"/>
                          </a:stretch>
                        </a:blipFill>
                      </a:tcPr>
                    </a:tc>
                    <a:extLst>
                      <a:ext uri="{0D108BD9-81ED-4DB2-BD59-A6C34878D82A}">
                        <a16:rowId xmlns:a16="http://schemas.microsoft.com/office/drawing/2014/main" val="2956489735"/>
                      </a:ext>
                    </a:extLst>
                  </a:tr>
                  <a:tr h="320548">
                    <a:tc>
                      <a:txBody>
                        <a:bodyPr/>
                        <a:lstStyle/>
                        <a:p>
                          <a:pPr marL="0" algn="l" defTabSz="914400" rtl="0" eaLnBrk="1" latinLnBrk="0" hangingPunct="1">
                            <a:lnSpc>
                              <a:spcPct val="150000"/>
                            </a:lnSpc>
                          </a:pPr>
                          <a:r>
                            <a:rPr lang="en-US" sz="1600" b="0" kern="1200" dirty="0">
                              <a:solidFill>
                                <a:schemeClr val="tx1"/>
                              </a:solidFill>
                              <a:effectLst/>
                              <a:latin typeface="+mn-lt"/>
                              <a:ea typeface="+mn-ea"/>
                              <a:cs typeface="+mn-cs"/>
                            </a:rPr>
                            <a:t>Iter2</a:t>
                          </a:r>
                          <a:endParaRPr lang="en-SE" sz="16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pPr>
                          <a:endParaRPr lang="en-SE" sz="1600" b="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3775951849"/>
                      </a:ext>
                    </a:extLst>
                  </a:tr>
                  <a:tr h="320548">
                    <a:tc>
                      <a:txBody>
                        <a:bodyPr/>
                        <a:lstStyle/>
                        <a:p>
                          <a:pPr marL="0" algn="l" defTabSz="914400" rtl="0" eaLnBrk="1" latinLnBrk="0" hangingPunct="1">
                            <a:lnSpc>
                              <a:spcPct val="150000"/>
                            </a:lnSpc>
                          </a:pPr>
                          <a:r>
                            <a:rPr lang="en-US" sz="1600" b="0" kern="1200" dirty="0">
                              <a:solidFill>
                                <a:schemeClr val="tx1"/>
                              </a:solidFill>
                              <a:effectLst/>
                              <a:latin typeface="+mn-lt"/>
                              <a:ea typeface="+mn-ea"/>
                              <a:cs typeface="+mn-cs"/>
                            </a:rPr>
                            <a:t>Iter3</a:t>
                          </a:r>
                          <a:endParaRPr lang="en-SE" sz="16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pPr>
                          <a:endParaRPr lang="en-SE" sz="1600" b="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266678774"/>
                      </a:ext>
                    </a:extLst>
                  </a:tr>
                  <a:tr h="320548">
                    <a:tc>
                      <a:txBody>
                        <a:bodyPr/>
                        <a:lstStyle/>
                        <a:p>
                          <a:pPr marL="0" algn="l" defTabSz="914400" rtl="0" eaLnBrk="1" latinLnBrk="0" hangingPunct="1">
                            <a:lnSpc>
                              <a:spcPct val="150000"/>
                            </a:lnSpc>
                          </a:pPr>
                          <a:r>
                            <a:rPr lang="en-US" sz="1600" b="0" kern="1200" dirty="0">
                              <a:solidFill>
                                <a:schemeClr val="tx1"/>
                              </a:solidFill>
                              <a:effectLst/>
                              <a:latin typeface="+mn-lt"/>
                              <a:ea typeface="+mn-ea"/>
                              <a:cs typeface="+mn-cs"/>
                            </a:rPr>
                            <a:t>Iter4</a:t>
                          </a:r>
                          <a:endParaRPr lang="en-SE" sz="16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pPr>
                          <a:endParaRPr lang="en-SE" sz="1600" b="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3604836299"/>
                      </a:ext>
                    </a:extLst>
                  </a:tr>
                  <a:tr h="320548">
                    <a:tc>
                      <a:txBody>
                        <a:bodyPr/>
                        <a:lstStyle/>
                        <a:p>
                          <a:pPr marL="0" algn="l" defTabSz="914400" rtl="0" eaLnBrk="1" latinLnBrk="0" hangingPunct="1">
                            <a:lnSpc>
                              <a:spcPct val="150000"/>
                            </a:lnSpc>
                          </a:pPr>
                          <a:r>
                            <a:rPr lang="en-US" sz="1600" b="0" kern="1200" dirty="0">
                              <a:solidFill>
                                <a:schemeClr val="tx1"/>
                              </a:solidFill>
                              <a:effectLst/>
                              <a:latin typeface="+mn-lt"/>
                              <a:ea typeface="+mn-ea"/>
                              <a:cs typeface="+mn-cs"/>
                            </a:rPr>
                            <a:t>Iter5</a:t>
                          </a:r>
                          <a:endParaRPr lang="en-SE" sz="16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pPr>
                          <a:endParaRPr lang="en-SE" sz="1600" b="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874958975"/>
                      </a:ext>
                    </a:extLst>
                  </a:tr>
                  <a:tr h="320548">
                    <a:tc>
                      <a:txBody>
                        <a:bodyPr/>
                        <a:lstStyle/>
                        <a:p>
                          <a:pPr marL="0" algn="l" defTabSz="914400" rtl="0" eaLnBrk="1" latinLnBrk="0" hangingPunct="1">
                            <a:lnSpc>
                              <a:spcPct val="150000"/>
                            </a:lnSpc>
                          </a:pPr>
                          <a:r>
                            <a:rPr lang="en-US" sz="1600" b="0" kern="1200" dirty="0">
                              <a:solidFill>
                                <a:schemeClr val="tx1"/>
                              </a:solidFill>
                              <a:effectLst/>
                              <a:latin typeface="+mn-lt"/>
                              <a:ea typeface="+mn-ea"/>
                              <a:cs typeface="+mn-cs"/>
                            </a:rPr>
                            <a:t>Iter6</a:t>
                          </a:r>
                          <a:endParaRPr lang="en-SE" sz="16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pPr>
                          <a:endParaRPr lang="en-SE" sz="1600" b="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4053377632"/>
                      </a:ext>
                    </a:extLst>
                  </a:tr>
                </a:tbl>
              </a:graphicData>
            </a:graphic>
          </p:graphicFrame>
        </mc:Fallback>
      </mc:AlternateContent>
    </p:spTree>
    <p:extLst>
      <p:ext uri="{BB962C8B-B14F-4D97-AF65-F5344CB8AC3E}">
        <p14:creationId xmlns:p14="http://schemas.microsoft.com/office/powerpoint/2010/main" val="36019097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9" y="-152400"/>
            <a:ext cx="8762968" cy="868362"/>
          </a:xfrm>
        </p:spPr>
        <p:txBody>
          <a:bodyPr/>
          <a:lstStyle/>
          <a:p>
            <a:r>
              <a:rPr lang="en-US" sz="3200" dirty="0"/>
              <a:t>Iter2 Value Iteration w. </a:t>
            </a:r>
            <a:r>
              <a:rPr lang="en-US" sz="3200" dirty="0" err="1"/>
              <a:t>Sto</a:t>
            </a:r>
            <a:r>
              <a:rPr lang="en-US" sz="3200" dirty="0"/>
              <a:t> Env</a:t>
            </a:r>
          </a:p>
        </p:txBody>
      </p:sp>
      <mc:AlternateContent xmlns:mc="http://schemas.openxmlformats.org/markup-compatibility/2006" xmlns:a14="http://schemas.microsoft.com/office/drawing/2010/main">
        <mc:Choice Requires="a14">
          <p:sp>
            <p:nvSpPr>
              <p:cNvPr id="29" name="Content Placeholder 2">
                <a:extLst>
                  <a:ext uri="{FF2B5EF4-FFF2-40B4-BE49-F238E27FC236}">
                    <a16:creationId xmlns:a16="http://schemas.microsoft.com/office/drawing/2014/main" id="{DB8E6228-5688-4480-97E1-C354C40D1C22}"/>
                  </a:ext>
                </a:extLst>
              </p:cNvPr>
              <p:cNvSpPr>
                <a:spLocks noGrp="1"/>
              </p:cNvSpPr>
              <p:nvPr>
                <p:ph idx="1"/>
              </p:nvPr>
            </p:nvSpPr>
            <p:spPr>
              <a:xfrm>
                <a:off x="76199" y="2517084"/>
                <a:ext cx="8915377" cy="4493316"/>
              </a:xfrm>
            </p:spPr>
            <p:txBody>
              <a:bodyPr>
                <a:normAutofit fontScale="47500" lnSpcReduction="20000"/>
              </a:bodyPr>
              <a:lstStyle/>
              <a:p>
                <a:r>
                  <a:rPr lang="en-US" dirty="0"/>
                  <a:t>Value Iteration: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𝑘</m:t>
                        </m:r>
                        <m:r>
                          <a:rPr lang="en-US" b="0" i="1" smtClean="0">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oMath>
                </a14:m>
                <a:r>
                  <a:rPr lang="en-US" dirty="0"/>
                  <a:t> </a:t>
                </a:r>
                <a14:m>
                  <m:oMath xmlns:m="http://schemas.openxmlformats.org/officeDocument/2006/math">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𝑎</m:t>
                        </m:r>
                      </m:lim>
                    </m:limLow>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𝑘</m:t>
                        </m:r>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e>
                    </m:d>
                    <m:r>
                      <a:rPr lang="en-US" b="0" i="1" smtClean="0">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𝑎</m:t>
                            </m:r>
                          </m:lim>
                        </m:limLow>
                      </m:fName>
                      <m:e>
                        <m:d>
                          <m:dPr>
                            <m:begChr m:val="["/>
                            <m:endChr m:val="]"/>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𝛾</m:t>
                            </m:r>
                            <m:nary>
                              <m:naryPr>
                                <m:chr m:val="∑"/>
                                <m:supHide m:val="on"/>
                                <m:ctrlPr>
                                  <a:rPr lang="en-US" i="1">
                                    <a:latin typeface="Cambria Math" panose="02040503050406030204" pitchFamily="18" charset="0"/>
                                  </a:rPr>
                                </m:ctrlPr>
                              </m:naryPr>
                              <m:sub>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sub>
                              <m:sup/>
                              <m:e>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e>
                            </m:nary>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𝑘</m:t>
                                </m:r>
                              </m:sub>
                            </m:sSub>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𝑠</m:t>
                                    </m:r>
                                  </m:e>
                                  <m:sup>
                                    <m:r>
                                      <a:rPr lang="en-US" i="1">
                                        <a:latin typeface="Cambria Math" panose="02040503050406030204" pitchFamily="18" charset="0"/>
                                      </a:rPr>
                                      <m:t>′</m:t>
                                    </m:r>
                                  </m:sup>
                                </m:sSup>
                              </m:e>
                            </m:d>
                          </m:e>
                        </m:d>
                      </m:e>
                    </m:func>
                  </m:oMath>
                </a14:m>
                <a:r>
                  <a:rPr lang="en-US" dirty="0">
                    <a:ea typeface="ＭＳ Ｐゴシック" pitchFamily="34" charset="-128"/>
                  </a:rPr>
                  <a:t> w. </a:t>
                </a:r>
                <a:r>
                  <a:rPr lang="en-US" dirty="0">
                    <a:solidFill>
                      <a:srgbClr val="C00000"/>
                    </a:solidFill>
                  </a:rPr>
                  <a:t>in-place updates</a:t>
                </a:r>
                <a:r>
                  <a:rPr lang="en-US" dirty="0"/>
                  <a:t>.</a:t>
                </a:r>
                <a:endParaRPr lang="en-US" dirty="0">
                  <a:ea typeface="ＭＳ Ｐゴシック" pitchFamily="34" charset="-128"/>
                </a:endParaRPr>
              </a:p>
              <a:p>
                <a:r>
                  <a:rPr lang="en-US" dirty="0">
                    <a:ea typeface="ＭＳ Ｐゴシック" pitchFamily="34" charset="-128"/>
                  </a:rPr>
                  <a:t>Now: </a:t>
                </a:r>
                <a14:m>
                  <m:oMath xmlns:m="http://schemas.openxmlformats.org/officeDocument/2006/math">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b="0" i="1" smtClean="0">
                            <a:latin typeface="Cambria Math" panose="02040503050406030204" pitchFamily="18" charset="0"/>
                            <a:ea typeface="ＭＳ Ｐゴシック" pitchFamily="34" charset="-128"/>
                          </a:rPr>
                          <m:t>1</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r>
                      <a:rPr lang="en-US" i="1">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b="0" i="1" smtClean="0">
                            <a:latin typeface="Cambria Math" panose="02040503050406030204" pitchFamily="18" charset="0"/>
                            <a:ea typeface="ＭＳ Ｐゴシック" pitchFamily="34" charset="-128"/>
                          </a:rPr>
                          <m:t>1</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r>
                      <a:rPr lang="en-US" i="1">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3.8,</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b="0" i="1" smtClean="0">
                            <a:latin typeface="Cambria Math" panose="02040503050406030204" pitchFamily="18" charset="0"/>
                            <a:ea typeface="ＭＳ Ｐゴシック" pitchFamily="34" charset="-128"/>
                          </a:rPr>
                          <m:t>1</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𝐶</m:t>
                        </m:r>
                      </m:e>
                    </m:d>
                    <m:r>
                      <a:rPr lang="en-US" i="1">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6</m:t>
                    </m:r>
                  </m:oMath>
                </a14:m>
                <a:r>
                  <a:rPr lang="en-US" dirty="0">
                    <a:ea typeface="ＭＳ Ｐゴシック" pitchFamily="34" charset="-128"/>
                  </a:rPr>
                  <a:t>. </a:t>
                </a:r>
              </a:p>
              <a:p>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𝐶</m:t>
                        </m:r>
                      </m:e>
                    </m:d>
                    <m:r>
                      <a:rPr lang="en-US" i="1">
                        <a:latin typeface="Cambria Math" panose="02040503050406030204" pitchFamily="18" charset="0"/>
                        <a:ea typeface="ＭＳ Ｐゴシック" pitchFamily="34" charset="-128"/>
                      </a:rPr>
                      <m:t>=</m:t>
                    </m:r>
                    <m:limLow>
                      <m:limLowPr>
                        <m:ctrlPr>
                          <a:rPr lang="en-US" i="1">
                            <a:latin typeface="Cambria Math" panose="02040503050406030204" pitchFamily="18" charset="0"/>
                            <a:ea typeface="ＭＳ Ｐゴシック" pitchFamily="34" charset="-128"/>
                          </a:rPr>
                        </m:ctrlPr>
                      </m:limLowPr>
                      <m:e>
                        <m:r>
                          <m:rPr>
                            <m:sty m:val="p"/>
                          </m:rPr>
                          <a:rPr lang="en-US">
                            <a:latin typeface="Cambria Math" panose="02040503050406030204" pitchFamily="18" charset="0"/>
                            <a:ea typeface="ＭＳ Ｐゴシック" pitchFamily="34" charset="-128"/>
                          </a:rPr>
                          <m:t>max</m:t>
                        </m:r>
                      </m:e>
                      <m:lim>
                        <m:r>
                          <a:rPr lang="en-US" i="1">
                            <a:latin typeface="Cambria Math" panose="02040503050406030204" pitchFamily="18" charset="0"/>
                            <a:ea typeface="ＭＳ Ｐゴシック" pitchFamily="34" charset="-128"/>
                          </a:rPr>
                          <m:t>𝑎</m:t>
                        </m:r>
                      </m:lim>
                    </m:limLow>
                    <m:r>
                      <a:rPr lang="en-US" b="0" i="1" smtClean="0">
                        <a:latin typeface="Cambria Math" panose="02040503050406030204" pitchFamily="18" charset="0"/>
                        <a:ea typeface="ＭＳ Ｐゴシック" pitchFamily="34" charset="-128"/>
                      </a:rPr>
                      <m:t> </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b="0" i="1" smtClean="0">
                            <a:latin typeface="Cambria Math" panose="02040503050406030204" pitchFamily="18" charset="0"/>
                          </a:rPr>
                          <m:t>𝑎</m:t>
                        </m:r>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max</m:t>
                        </m:r>
                      </m:fName>
                      <m:e>
                        <m:d>
                          <m:dPr>
                            <m:ctrlPr>
                              <a:rPr lang="en-US" i="1">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1.42</m:t>
                            </m:r>
                            <m:r>
                              <a:rPr lang="en-US" i="1">
                                <a:latin typeface="Cambria Math" panose="02040503050406030204" pitchFamily="18" charset="0"/>
                                <a:ea typeface="ＭＳ Ｐゴシック" pitchFamily="34" charset="-128"/>
                              </a:rPr>
                              <m:t>, 6</m:t>
                            </m:r>
                            <m:r>
                              <a:rPr lang="en-US" b="0" i="1" smtClean="0">
                                <a:latin typeface="Cambria Math" panose="02040503050406030204" pitchFamily="18" charset="0"/>
                                <a:ea typeface="ＭＳ Ｐゴシック" pitchFamily="34" charset="-128"/>
                              </a:rPr>
                              <m:t>.38</m:t>
                            </m:r>
                            <m:r>
                              <a:rPr lang="en-US" i="1">
                                <a:latin typeface="Cambria Math" panose="02040503050406030204" pitchFamily="18" charset="0"/>
                              </a:rPr>
                              <m:t>,</m:t>
                            </m:r>
                            <m:r>
                              <a:rPr lang="en-US" i="1">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7.62</m:t>
                            </m:r>
                            <m:r>
                              <a:rPr lang="en-US" i="1">
                                <a:latin typeface="Cambria Math" panose="02040503050406030204" pitchFamily="18" charset="0"/>
                                <a:ea typeface="ＭＳ Ｐゴシック" pitchFamily="34" charset="-128"/>
                              </a:rPr>
                              <m:t>, </m:t>
                            </m:r>
                            <m:r>
                              <a:rPr lang="en-US" b="0" i="1" smtClean="0">
                                <a:latin typeface="Cambria Math" panose="02040503050406030204" pitchFamily="18" charset="0"/>
                                <a:ea typeface="ＭＳ Ｐゴシック" pitchFamily="34" charset="-128"/>
                              </a:rPr>
                              <m:t>3.42</m:t>
                            </m:r>
                          </m:e>
                        </m:d>
                      </m:e>
                    </m:func>
                    <m:r>
                      <a:rPr lang="en-US" i="1">
                        <a:latin typeface="Cambria Math" panose="02040503050406030204" pitchFamily="18" charset="0"/>
                      </a:rPr>
                      <m:t>=</m:t>
                    </m:r>
                    <m:r>
                      <a:rPr lang="en-US" b="0" i="1" smtClean="0">
                        <a:solidFill>
                          <a:srgbClr val="C00000"/>
                        </a:solidFill>
                        <a:latin typeface="Cambria Math" panose="02040503050406030204" pitchFamily="18" charset="0"/>
                      </a:rPr>
                      <m:t>6.38</m:t>
                    </m:r>
                  </m:oMath>
                </a14:m>
                <a:endParaRPr lang="en-US" i="1" dirty="0">
                  <a:solidFill>
                    <a:srgbClr val="C00000"/>
                  </a:solidFill>
                  <a:latin typeface="Cambria Math" panose="02040503050406030204" pitchFamily="18" charset="0"/>
                </a:endParaRP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r>
                          <a:rPr lang="en-US" b="0" i="1" smtClean="0">
                            <a:latin typeface="Cambria Math" panose="02040503050406030204" pitchFamily="18" charset="0"/>
                          </a:rPr>
                          <m:t>𝐶</m:t>
                        </m:r>
                        <m:r>
                          <a:rPr lang="en-US" i="1">
                            <a:latin typeface="Cambria Math" panose="02040503050406030204" pitchFamily="18" charset="0"/>
                          </a:rPr>
                          <m:t>,</m:t>
                        </m:r>
                        <m:r>
                          <a:rPr lang="en-US" b="0" i="1" smtClean="0">
                            <a:latin typeface="Cambria Math" panose="02040503050406030204" pitchFamily="18" charset="0"/>
                          </a:rPr>
                          <m:t>𝑙</m:t>
                        </m:r>
                      </m:e>
                    </m:d>
                    <m:r>
                      <a:rPr lang="en-US" b="0" i="1" smtClean="0">
                        <a:latin typeface="Cambria Math" panose="02040503050406030204" pitchFamily="18" charset="0"/>
                      </a:rPr>
                      <m:t>=</m:t>
                    </m:r>
                    <m:r>
                      <a:rPr lang="en-US" i="1">
                        <a:latin typeface="Cambria Math" panose="02040503050406030204" pitchFamily="18" charset="0"/>
                        <a:ea typeface="ＭＳ Ｐゴシック" pitchFamily="34" charset="-128"/>
                      </a:rPr>
                      <m:t>−2+.8</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b="0" i="1" smtClean="0">
                            <a:latin typeface="Cambria Math" panose="02040503050406030204" pitchFamily="18" charset="0"/>
                            <a:ea typeface="ＭＳ Ｐゴシック" pitchFamily="34" charset="-128"/>
                          </a:rPr>
                          <m:t>1</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b="0" i="1" smtClean="0">
                            <a:latin typeface="Cambria Math" panose="02040503050406030204" pitchFamily="18" charset="0"/>
                            <a:ea typeface="ＭＳ Ｐゴシック" pitchFamily="34" charset="-128"/>
                          </a:rPr>
                          <m:t>1</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r>
                      <a:rPr lang="en-US" b="0" i="1" smtClean="0">
                        <a:latin typeface="Cambria Math" panose="02040503050406030204" pitchFamily="18" charset="0"/>
                        <a:ea typeface="ＭＳ Ｐゴシック" pitchFamily="34" charset="-128"/>
                      </a:rPr>
                      <m:t>=−2+.8⋅3.8+.</m:t>
                    </m:r>
                    <m:r>
                      <a:rPr lang="en-US" i="1">
                        <a:latin typeface="Cambria Math" panose="02040503050406030204" pitchFamily="18" charset="0"/>
                        <a:ea typeface="ＭＳ Ｐゴシック" pitchFamily="34" charset="-128"/>
                      </a:rPr>
                      <m:t>1⋅</m:t>
                    </m:r>
                    <m:r>
                      <a:rPr lang="en-US" altLang="zh-CN" i="1">
                        <a:latin typeface="Cambria Math" panose="02040503050406030204" pitchFamily="18" charset="0"/>
                        <a:ea typeface="ＭＳ Ｐゴシック" pitchFamily="34" charset="-128"/>
                      </a:rPr>
                      <m:t>3.8</m:t>
                    </m:r>
                    <m:r>
                      <a:rPr lang="en-US" b="0" i="1" smtClean="0">
                        <a:latin typeface="Cambria Math" panose="02040503050406030204" pitchFamily="18" charset="0"/>
                        <a:ea typeface="ＭＳ Ｐゴシック" pitchFamily="34" charset="-128"/>
                      </a:rPr>
                      <m:t>=1.42</m:t>
                    </m:r>
                  </m:oMath>
                </a14:m>
                <a:endParaRPr lang="en-US" i="1" dirty="0">
                  <a:latin typeface="Cambria Math" panose="02040503050406030204" pitchFamily="18" charset="0"/>
                  <a:ea typeface="ＭＳ Ｐゴシック" pitchFamily="34" charset="-128"/>
                </a:endParaRPr>
              </a:p>
              <a:p>
                <a:pPr lvl="1"/>
                <a14:m>
                  <m:oMath xmlns:m="http://schemas.openxmlformats.org/officeDocument/2006/math">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𝑞</m:t>
                        </m:r>
                      </m:e>
                      <m:sub>
                        <m:r>
                          <a:rPr lang="en-US" b="0" i="1" smtClean="0">
                            <a:solidFill>
                              <a:srgbClr val="C00000"/>
                            </a:solidFill>
                            <a:latin typeface="Cambria Math" panose="02040503050406030204" pitchFamily="18" charset="0"/>
                          </a:rPr>
                          <m:t>2</m:t>
                        </m:r>
                      </m:sub>
                    </m:sSub>
                    <m:d>
                      <m:dPr>
                        <m:ctrlPr>
                          <a:rPr lang="en-US" i="1">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𝐶</m:t>
                        </m:r>
                        <m:r>
                          <a:rPr lang="en-US" i="1">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rPr>
                          <m:t>𝑟</m:t>
                        </m:r>
                      </m:e>
                    </m:d>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ea typeface="ＭＳ Ｐゴシック" pitchFamily="34" charset="-128"/>
                      </a:rPr>
                      <m:t>6+.1</m:t>
                    </m:r>
                    <m:sSub>
                      <m:sSubPr>
                        <m:ctrlPr>
                          <a:rPr lang="en-US" i="1">
                            <a:solidFill>
                              <a:srgbClr val="C00000"/>
                            </a:solidFill>
                            <a:latin typeface="Cambria Math" panose="02040503050406030204" pitchFamily="18" charset="0"/>
                            <a:ea typeface="ＭＳ Ｐゴシック" pitchFamily="34" charset="-128"/>
                          </a:rPr>
                        </m:ctrlPr>
                      </m:sSubPr>
                      <m:e>
                        <m:r>
                          <a:rPr lang="en-US" i="1">
                            <a:solidFill>
                              <a:srgbClr val="C00000"/>
                            </a:solidFill>
                            <a:latin typeface="Cambria Math" panose="02040503050406030204" pitchFamily="18" charset="0"/>
                            <a:ea typeface="ＭＳ Ｐゴシック" pitchFamily="34" charset="-128"/>
                          </a:rPr>
                          <m:t>𝑣</m:t>
                        </m:r>
                      </m:e>
                      <m:sub>
                        <m:r>
                          <a:rPr lang="en-US" b="0" i="1" smtClean="0">
                            <a:solidFill>
                              <a:srgbClr val="C00000"/>
                            </a:solidFill>
                            <a:latin typeface="Cambria Math" panose="02040503050406030204" pitchFamily="18" charset="0"/>
                            <a:ea typeface="ＭＳ Ｐゴシック" pitchFamily="34" charset="-128"/>
                          </a:rPr>
                          <m:t>1</m:t>
                        </m:r>
                      </m:sub>
                    </m:sSub>
                    <m:d>
                      <m:dPr>
                        <m:ctrlPr>
                          <a:rPr lang="en-US" i="1">
                            <a:solidFill>
                              <a:srgbClr val="C00000"/>
                            </a:solidFill>
                            <a:latin typeface="Cambria Math" panose="02040503050406030204" pitchFamily="18" charset="0"/>
                            <a:ea typeface="ＭＳ Ｐゴシック" pitchFamily="34" charset="-128"/>
                          </a:rPr>
                        </m:ctrlPr>
                      </m:dPr>
                      <m:e>
                        <m:r>
                          <a:rPr lang="en-US" i="1">
                            <a:solidFill>
                              <a:srgbClr val="C00000"/>
                            </a:solidFill>
                            <a:latin typeface="Cambria Math" panose="02040503050406030204" pitchFamily="18" charset="0"/>
                            <a:ea typeface="ＭＳ Ｐゴシック" pitchFamily="34" charset="-128"/>
                          </a:rPr>
                          <m:t>𝐸</m:t>
                        </m:r>
                      </m:e>
                    </m:d>
                    <m:r>
                      <a:rPr lang="en-US" i="1">
                        <a:solidFill>
                          <a:srgbClr val="C00000"/>
                        </a:solidFill>
                        <a:latin typeface="Cambria Math" panose="02040503050406030204" pitchFamily="18" charset="0"/>
                        <a:ea typeface="ＭＳ Ｐゴシック" pitchFamily="34" charset="-128"/>
                      </a:rPr>
                      <m:t>=</m:t>
                    </m:r>
                    <m:r>
                      <a:rPr lang="en-US" i="1" smtClean="0">
                        <a:solidFill>
                          <a:srgbClr val="C00000"/>
                        </a:solidFill>
                        <a:latin typeface="Cambria Math" panose="02040503050406030204" pitchFamily="18" charset="0"/>
                        <a:ea typeface="ＭＳ Ｐゴシック" pitchFamily="34" charset="-128"/>
                      </a:rPr>
                      <m:t>6</m:t>
                    </m:r>
                    <m:r>
                      <a:rPr lang="en-US" i="1">
                        <a:solidFill>
                          <a:srgbClr val="C00000"/>
                        </a:solidFill>
                        <a:latin typeface="Cambria Math" panose="02040503050406030204" pitchFamily="18" charset="0"/>
                        <a:ea typeface="ＭＳ Ｐゴシック" pitchFamily="34" charset="-128"/>
                      </a:rPr>
                      <m:t>+.1⋅</m:t>
                    </m:r>
                    <m:r>
                      <a:rPr lang="en-US" altLang="zh-CN" i="0">
                        <a:solidFill>
                          <a:srgbClr val="C00000"/>
                        </a:solidFill>
                        <a:latin typeface="Cambria Math" panose="02040503050406030204" pitchFamily="18" charset="0"/>
                        <a:ea typeface="ＭＳ Ｐゴシック" pitchFamily="34" charset="-128"/>
                      </a:rPr>
                      <m:t>3.8</m:t>
                    </m:r>
                    <m:r>
                      <a:rPr lang="en-US" i="0">
                        <a:solidFill>
                          <a:srgbClr val="C00000"/>
                        </a:solidFill>
                        <a:latin typeface="Cambria Math" panose="02040503050406030204" pitchFamily="18" charset="0"/>
                        <a:ea typeface="ＭＳ Ｐゴシック" pitchFamily="34" charset="-128"/>
                      </a:rPr>
                      <m:t>=</m:t>
                    </m:r>
                  </m:oMath>
                </a14:m>
                <a:r>
                  <a:rPr lang="en-US" dirty="0">
                    <a:solidFill>
                      <a:srgbClr val="C00000"/>
                    </a:solidFill>
                    <a:latin typeface="Cambria Math" panose="02040503050406030204" pitchFamily="18" charset="0"/>
                    <a:ea typeface="ＭＳ Ｐゴシック" pitchFamily="34" charset="-128"/>
                  </a:rPr>
                  <a:t>6.38</a:t>
                </a:r>
              </a:p>
              <a:p>
                <a:pPr lvl="1"/>
                <a14:m>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𝑞</m:t>
                        </m:r>
                      </m:e>
                      <m:sub>
                        <m:r>
                          <a:rPr lang="en-US" b="0" i="1" smtClean="0">
                            <a:solidFill>
                              <a:schemeClr val="tx1"/>
                            </a:solidFill>
                            <a:latin typeface="Cambria Math" panose="02040503050406030204" pitchFamily="18" charset="0"/>
                          </a:rPr>
                          <m:t>2</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𝐶</m:t>
                        </m:r>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𝑢</m:t>
                        </m:r>
                      </m:e>
                    </m:d>
                    <m:r>
                      <a:rPr lang="en-US" i="1">
                        <a:solidFill>
                          <a:schemeClr val="tx1"/>
                        </a:solidFill>
                        <a:latin typeface="Cambria Math" panose="02040503050406030204" pitchFamily="18" charset="0"/>
                      </a:rPr>
                      <m:t>=</m:t>
                    </m:r>
                    <m:r>
                      <a:rPr lang="en-US" i="1">
                        <a:latin typeface="Cambria Math" panose="02040503050406030204" pitchFamily="18" charset="0"/>
                        <a:ea typeface="ＭＳ Ｐゴシック" pitchFamily="34" charset="-128"/>
                      </a:rPr>
                      <m:t>−8+.1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b="0" i="1" smtClean="0">
                            <a:latin typeface="Cambria Math" panose="02040503050406030204" pitchFamily="18" charset="0"/>
                            <a:ea typeface="ＭＳ Ｐゴシック" pitchFamily="34" charset="-128"/>
                          </a:rPr>
                          <m:t>1</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r>
                      <a:rPr lang="en-US" i="1">
                        <a:solidFill>
                          <a:schemeClr val="tx1"/>
                        </a:solidFill>
                        <a:latin typeface="Cambria Math" panose="02040503050406030204" pitchFamily="18" charset="0"/>
                        <a:ea typeface="ＭＳ Ｐゴシック" pitchFamily="34" charset="-128"/>
                      </a:rPr>
                      <m:t>=−</m:t>
                    </m:r>
                    <m:r>
                      <a:rPr lang="en-US" b="0" i="1" smtClean="0">
                        <a:solidFill>
                          <a:schemeClr val="tx1"/>
                        </a:solidFill>
                        <a:latin typeface="Cambria Math" panose="02040503050406030204" pitchFamily="18" charset="0"/>
                        <a:ea typeface="ＭＳ Ｐゴシック" pitchFamily="34" charset="-128"/>
                      </a:rPr>
                      <m:t>8</m:t>
                    </m:r>
                    <m:r>
                      <a:rPr lang="en-US" i="1" smtClean="0">
                        <a:solidFill>
                          <a:schemeClr val="tx1"/>
                        </a:solidFill>
                        <a:latin typeface="Cambria Math" panose="02040503050406030204" pitchFamily="18" charset="0"/>
                        <a:ea typeface="ＭＳ Ｐゴシック" pitchFamily="34" charset="-128"/>
                      </a:rPr>
                      <m:t>+.1⋅</m:t>
                    </m:r>
                    <m:r>
                      <a:rPr lang="en-US" b="0" i="1" smtClean="0">
                        <a:solidFill>
                          <a:schemeClr val="tx1"/>
                        </a:solidFill>
                        <a:latin typeface="Cambria Math" panose="02040503050406030204" pitchFamily="18" charset="0"/>
                        <a:ea typeface="ＭＳ Ｐゴシック" pitchFamily="34" charset="-128"/>
                      </a:rPr>
                      <m:t>3.8</m:t>
                    </m:r>
                    <m:r>
                      <a:rPr lang="en-US" i="1">
                        <a:solidFill>
                          <a:schemeClr val="tx1"/>
                        </a:solidFill>
                        <a:latin typeface="Cambria Math" panose="02040503050406030204" pitchFamily="18" charset="0"/>
                        <a:ea typeface="ＭＳ Ｐゴシック" pitchFamily="34" charset="-128"/>
                      </a:rPr>
                      <m:t>=</m:t>
                    </m:r>
                    <m:r>
                      <a:rPr lang="en-US" b="0" i="1" smtClean="0">
                        <a:solidFill>
                          <a:schemeClr val="tx1"/>
                        </a:solidFill>
                        <a:latin typeface="Cambria Math" panose="02040503050406030204" pitchFamily="18" charset="0"/>
                        <a:ea typeface="ＭＳ Ｐゴシック" pitchFamily="34" charset="-128"/>
                      </a:rPr>
                      <m:t>−7.62</m:t>
                    </m:r>
                  </m:oMath>
                </a14:m>
                <a:endParaRPr lang="en-US" i="1" dirty="0">
                  <a:solidFill>
                    <a:schemeClr val="tx1"/>
                  </a:solidFill>
                  <a:latin typeface="Cambria Math" panose="02040503050406030204" pitchFamily="18" charset="0"/>
                  <a:ea typeface="ＭＳ Ｐゴシック" pitchFamily="34" charset="-128"/>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b="0" i="1" smtClean="0">
                            <a:latin typeface="Cambria Math" panose="02040503050406030204" pitchFamily="18" charset="0"/>
                          </a:rPr>
                          <m:t>𝑑</m:t>
                        </m:r>
                      </m:e>
                    </m:d>
                    <m:r>
                      <a:rPr lang="en-US" i="1">
                        <a:latin typeface="Cambria Math" panose="02040503050406030204" pitchFamily="18" charset="0"/>
                        <a:ea typeface="ＭＳ Ｐゴシック" pitchFamily="34" charset="-128"/>
                      </a:rPr>
                      <m:t>=.8</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b="0" i="1" smtClean="0">
                            <a:latin typeface="Cambria Math" panose="02040503050406030204" pitchFamily="18" charset="0"/>
                            <a:ea typeface="ＭＳ Ｐゴシック" pitchFamily="34" charset="-128"/>
                          </a:rPr>
                          <m:t>1</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b="0" i="1" smtClean="0">
                            <a:latin typeface="Cambria Math" panose="02040503050406030204" pitchFamily="18" charset="0"/>
                            <a:ea typeface="ＭＳ Ｐゴシック" pitchFamily="34" charset="-128"/>
                          </a:rPr>
                          <m:t>1</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r>
                      <a:rPr lang="en-US" i="1">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8</m:t>
                    </m:r>
                    <m:r>
                      <a:rPr lang="en-US" i="1">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3.8</m:t>
                    </m:r>
                    <m:r>
                      <a:rPr lang="en-US" i="1">
                        <a:latin typeface="Cambria Math" panose="02040503050406030204" pitchFamily="18" charset="0"/>
                        <a:ea typeface="ＭＳ Ｐゴシック" pitchFamily="34" charset="-128"/>
                      </a:rPr>
                      <m:t>+.1⋅</m:t>
                    </m:r>
                    <m:r>
                      <a:rPr lang="en-US" b="0" i="1" smtClean="0">
                        <a:latin typeface="Cambria Math" panose="02040503050406030204" pitchFamily="18" charset="0"/>
                        <a:ea typeface="ＭＳ Ｐゴシック" pitchFamily="34" charset="-128"/>
                      </a:rPr>
                      <m:t>3.8</m:t>
                    </m:r>
                    <m:r>
                      <a:rPr lang="en-US" i="1">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3.42</m:t>
                    </m:r>
                  </m:oMath>
                </a14:m>
                <a:endParaRPr lang="en-US" i="1" dirty="0">
                  <a:latin typeface="Cambria Math" panose="02040503050406030204" pitchFamily="18" charset="0"/>
                  <a:ea typeface="ＭＳ Ｐゴシック" pitchFamily="34" charset="-128"/>
                </a:endParaRPr>
              </a:p>
              <a:p>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r>
                          <a:rPr lang="en-US" b="0" i="1" smtClean="0">
                            <a:latin typeface="Cambria Math" panose="02040503050406030204" pitchFamily="18" charset="0"/>
                          </a:rPr>
                          <m:t>𝐵</m:t>
                        </m:r>
                      </m:e>
                    </m:d>
                    <m:r>
                      <a:rPr lang="en-US" i="1">
                        <a:latin typeface="Cambria Math" panose="02040503050406030204" pitchFamily="18" charset="0"/>
                        <a:ea typeface="ＭＳ Ｐゴシック" pitchFamily="34" charset="-128"/>
                      </a:rPr>
                      <m:t>=</m:t>
                    </m:r>
                    <m:limLow>
                      <m:limLowPr>
                        <m:ctrlPr>
                          <a:rPr lang="en-US" i="1">
                            <a:latin typeface="Cambria Math" panose="02040503050406030204" pitchFamily="18" charset="0"/>
                            <a:ea typeface="ＭＳ Ｐゴシック" pitchFamily="34" charset="-128"/>
                          </a:rPr>
                        </m:ctrlPr>
                      </m:limLowPr>
                      <m:e>
                        <m:r>
                          <m:rPr>
                            <m:sty m:val="p"/>
                          </m:rPr>
                          <a:rPr lang="en-US">
                            <a:latin typeface="Cambria Math" panose="02040503050406030204" pitchFamily="18" charset="0"/>
                            <a:ea typeface="ＭＳ Ｐゴシック" pitchFamily="34" charset="-128"/>
                          </a:rPr>
                          <m:t>max</m:t>
                        </m:r>
                      </m:e>
                      <m:lim>
                        <m:r>
                          <a:rPr lang="en-US" i="1">
                            <a:latin typeface="Cambria Math" panose="02040503050406030204" pitchFamily="18" charset="0"/>
                            <a:ea typeface="ＭＳ Ｐゴシック" pitchFamily="34" charset="-128"/>
                          </a:rPr>
                          <m:t>𝑎</m:t>
                        </m:r>
                      </m:lim>
                    </m:limLow>
                    <m:r>
                      <a:rPr lang="en-US" i="1">
                        <a:latin typeface="Cambria Math" panose="02040503050406030204" pitchFamily="18" charset="0"/>
                        <a:ea typeface="ＭＳ Ｐゴシック" pitchFamily="34" charset="-128"/>
                      </a:rPr>
                      <m:t> </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r>
                          <a:rPr lang="en-US" b="0" i="1" smtClean="0">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𝑎</m:t>
                        </m:r>
                      </m:e>
                    </m:d>
                    <m:r>
                      <a:rPr lang="en-US" i="1">
                        <a:latin typeface="Cambria Math" panose="02040503050406030204" pitchFamily="18" charset="0"/>
                      </a:rPr>
                      <m:t>=</m:t>
                    </m:r>
                    <m:func>
                      <m:funcPr>
                        <m:ctrlPr>
                          <a:rPr lang="en-US" i="1">
                            <a:latin typeface="Cambria Math" panose="02040503050406030204" pitchFamily="18" charset="0"/>
                            <a:ea typeface="ＭＳ Ｐゴシック" pitchFamily="34" charset="-128"/>
                          </a:rPr>
                        </m:ctrlPr>
                      </m:funcPr>
                      <m:fName>
                        <m:r>
                          <m:rPr>
                            <m:sty m:val="p"/>
                          </m:rPr>
                          <a:rPr lang="en-US">
                            <a:latin typeface="Cambria Math" panose="02040503050406030204" pitchFamily="18" charset="0"/>
                            <a:ea typeface="ＭＳ Ｐゴシック" pitchFamily="34" charset="-128"/>
                          </a:rPr>
                          <m:t>max</m:t>
                        </m:r>
                      </m:fName>
                      <m:e>
                        <m:d>
                          <m:dPr>
                            <m:ctrlPr>
                              <a:rPr lang="en-US" i="1">
                                <a:latin typeface="Cambria Math" panose="02040503050406030204" pitchFamily="18" charset="0"/>
                                <a:ea typeface="ＭＳ Ｐゴシック" pitchFamily="34" charset="-128"/>
                              </a:rPr>
                            </m:ctrlPr>
                          </m:dPr>
                          <m:e>
                            <m:r>
                              <a:rPr lang="en-US" i="1" smtClean="0">
                                <a:latin typeface="Cambria Math" panose="02040503050406030204" pitchFamily="18" charset="0"/>
                                <a:ea typeface="ＭＳ Ｐゴシック" pitchFamily="34" charset="-128"/>
                              </a:rPr>
                              <m:t>2</m:t>
                            </m:r>
                            <m:r>
                              <a:rPr lang="en-US" b="0" i="1" smtClean="0">
                                <a:latin typeface="Cambria Math" panose="02040503050406030204" pitchFamily="18" charset="0"/>
                                <a:ea typeface="ＭＳ Ｐゴシック" pitchFamily="34" charset="-128"/>
                              </a:rPr>
                              <m:t>.8</m:t>
                            </m:r>
                            <m:r>
                              <a:rPr lang="en-US" i="1">
                                <a:latin typeface="Cambria Math" panose="02040503050406030204" pitchFamily="18" charset="0"/>
                                <a:ea typeface="ＭＳ Ｐゴシック" pitchFamily="34" charset="-128"/>
                              </a:rPr>
                              <m:t>, </m:t>
                            </m:r>
                            <m:r>
                              <a:rPr lang="en-US" b="0" i="1" smtClean="0">
                                <a:latin typeface="Cambria Math" panose="02040503050406030204" pitchFamily="18" charset="0"/>
                                <a:ea typeface="ＭＳ Ｐゴシック" pitchFamily="34" charset="-128"/>
                              </a:rPr>
                              <m:t>4.86</m:t>
                            </m:r>
                            <m:r>
                              <a:rPr lang="en-US" i="1">
                                <a:latin typeface="Cambria Math" panose="02040503050406030204" pitchFamily="18" charset="0"/>
                              </a:rPr>
                              <m:t>,</m:t>
                            </m:r>
                            <m:r>
                              <a:rPr lang="en-US" b="0" i="1" smtClean="0">
                                <a:latin typeface="Cambria Math" panose="02040503050406030204" pitchFamily="18" charset="0"/>
                              </a:rPr>
                              <m:t> </m:t>
                            </m:r>
                            <m:r>
                              <a:rPr lang="en-US" i="1" smtClean="0">
                                <a:latin typeface="Cambria Math" panose="02040503050406030204" pitchFamily="18" charset="0"/>
                                <a:ea typeface="ＭＳ Ｐゴシック" pitchFamily="34" charset="-128"/>
                              </a:rPr>
                              <m:t>3</m:t>
                            </m:r>
                            <m:r>
                              <a:rPr lang="en-US" b="0" i="1" smtClean="0">
                                <a:latin typeface="Cambria Math" panose="02040503050406030204" pitchFamily="18" charset="0"/>
                                <a:ea typeface="ＭＳ Ｐゴシック" pitchFamily="34" charset="-128"/>
                              </a:rPr>
                              <m:t>.06, </m:t>
                            </m:r>
                            <m:r>
                              <a:rPr lang="en-US" i="1">
                                <a:latin typeface="Cambria Math" panose="02040503050406030204" pitchFamily="18" charset="0"/>
                                <a:ea typeface="ＭＳ Ｐゴシック" pitchFamily="34" charset="-128"/>
                              </a:rPr>
                              <m:t>3.06</m:t>
                            </m:r>
                          </m:e>
                        </m:d>
                      </m:e>
                    </m:func>
                    <m:r>
                      <a:rPr lang="en-US" i="1">
                        <a:latin typeface="Cambria Math" panose="02040503050406030204" pitchFamily="18" charset="0"/>
                      </a:rPr>
                      <m:t>=</m:t>
                    </m:r>
                    <m:r>
                      <a:rPr lang="en-US" b="0" i="1" smtClean="0">
                        <a:latin typeface="Cambria Math" panose="02040503050406030204" pitchFamily="18" charset="0"/>
                      </a:rPr>
                      <m:t>4.86</m:t>
                    </m:r>
                  </m:oMath>
                </a14:m>
                <a:endParaRPr lang="en-US" sz="3100" dirty="0">
                  <a:ea typeface="ＭＳ Ｐゴシック" pitchFamily="34" charset="-128"/>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r>
                          <a:rPr lang="en-US" b="0" i="1" smtClean="0">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𝑙</m:t>
                        </m:r>
                      </m:e>
                    </m:d>
                    <m:r>
                      <a:rPr lang="en-US" i="1">
                        <a:latin typeface="Cambria Math" panose="02040503050406030204" pitchFamily="18" charset="0"/>
                      </a:rPr>
                      <m:t>=</m:t>
                    </m:r>
                    <m:r>
                      <a:rPr lang="en-US" i="1">
                        <a:latin typeface="Cambria Math" panose="02040503050406030204" pitchFamily="18" charset="0"/>
                        <a:ea typeface="ＭＳ Ｐゴシック" pitchFamily="34" charset="-128"/>
                      </a:rPr>
                      <m:t>−1+</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b="0" i="1" smtClean="0">
                            <a:latin typeface="Cambria Math" panose="02040503050406030204" pitchFamily="18" charset="0"/>
                            <a:ea typeface="ＭＳ Ｐゴシック" pitchFamily="34" charset="-128"/>
                          </a:rPr>
                          <m:t>1</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r>
                      <a:rPr lang="en-US" b="0" i="1" smtClean="0">
                        <a:latin typeface="Cambria Math" panose="02040503050406030204" pitchFamily="18" charset="0"/>
                        <a:ea typeface="ＭＳ Ｐゴシック" pitchFamily="34" charset="-128"/>
                      </a:rPr>
                      <m:t>=</m:t>
                    </m:r>
                    <m:r>
                      <a:rPr lang="en-US" i="1">
                        <a:latin typeface="Cambria Math" panose="02040503050406030204" pitchFamily="18" charset="0"/>
                        <a:ea typeface="ＭＳ Ｐゴシック" pitchFamily="34" charset="-128"/>
                      </a:rPr>
                      <m:t>−1+</m:t>
                    </m:r>
                    <m:r>
                      <a:rPr lang="en-US" b="0" i="1" smtClean="0">
                        <a:latin typeface="Cambria Math" panose="02040503050406030204" pitchFamily="18" charset="0"/>
                        <a:ea typeface="ＭＳ Ｐゴシック" pitchFamily="34" charset="-128"/>
                      </a:rPr>
                      <m:t>1.0</m:t>
                    </m:r>
                    <m:r>
                      <a:rPr lang="en-US" i="1">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3.8</m:t>
                    </m:r>
                    <m:r>
                      <a:rPr lang="en-US" i="1">
                        <a:latin typeface="Cambria Math" panose="02040503050406030204" pitchFamily="18" charset="0"/>
                        <a:ea typeface="ＭＳ Ｐゴシック" pitchFamily="34" charset="-128"/>
                      </a:rPr>
                      <m:t>=</m:t>
                    </m:r>
                    <m:r>
                      <a:rPr lang="en-US" i="1" smtClean="0">
                        <a:latin typeface="Cambria Math" panose="02040503050406030204" pitchFamily="18" charset="0"/>
                        <a:ea typeface="ＭＳ Ｐゴシック" pitchFamily="34" charset="-128"/>
                      </a:rPr>
                      <m:t>2</m:t>
                    </m:r>
                    <m:r>
                      <a:rPr lang="en-US" b="0" i="1" smtClean="0">
                        <a:latin typeface="Cambria Math" panose="02040503050406030204" pitchFamily="18" charset="0"/>
                        <a:ea typeface="ＭＳ Ｐゴシック" pitchFamily="34" charset="-128"/>
                      </a:rPr>
                      <m:t>.8</m:t>
                    </m:r>
                  </m:oMath>
                </a14:m>
                <a:endParaRPr lang="en-US" i="1" dirty="0">
                  <a:latin typeface="Cambria Math" panose="02040503050406030204" pitchFamily="18" charset="0"/>
                  <a:ea typeface="ＭＳ Ｐゴシック" pitchFamily="34" charset="-128"/>
                </a:endParaRPr>
              </a:p>
              <a:p>
                <a:pPr lvl="1"/>
                <a14:m>
                  <m:oMath xmlns:m="http://schemas.openxmlformats.org/officeDocument/2006/math">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𝑞</m:t>
                        </m:r>
                      </m:e>
                      <m:sub>
                        <m:r>
                          <a:rPr lang="en-US" b="0" i="1" smtClean="0">
                            <a:solidFill>
                              <a:srgbClr val="C00000"/>
                            </a:solidFill>
                            <a:latin typeface="Cambria Math" panose="02040503050406030204" pitchFamily="18" charset="0"/>
                          </a:rPr>
                          <m:t>2</m:t>
                        </m:r>
                      </m:sub>
                    </m:sSub>
                    <m:d>
                      <m:dPr>
                        <m:ctrlPr>
                          <a:rPr lang="en-US" i="1">
                            <a:solidFill>
                              <a:srgbClr val="C00000"/>
                            </a:solidFill>
                            <a:latin typeface="Cambria Math" panose="02040503050406030204" pitchFamily="18" charset="0"/>
                          </a:rPr>
                        </m:ctrlPr>
                      </m:dPr>
                      <m:e>
                        <m:r>
                          <a:rPr lang="en-US" b="0" i="1" smtClean="0">
                            <a:solidFill>
                              <a:srgbClr val="C00000"/>
                            </a:solidFill>
                            <a:latin typeface="Cambria Math" panose="02040503050406030204" pitchFamily="18" charset="0"/>
                          </a:rPr>
                          <m:t>𝐵</m:t>
                        </m:r>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𝑟</m:t>
                        </m:r>
                      </m:e>
                    </m:d>
                    <m:r>
                      <a:rPr lang="en-US" b="0" i="0" smtClean="0">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ea typeface="ＭＳ Ｐゴシック" pitchFamily="34" charset="-128"/>
                      </a:rPr>
                      <m:t>−1</m:t>
                    </m:r>
                    <m:r>
                      <a:rPr lang="en-US" i="1">
                        <a:solidFill>
                          <a:srgbClr val="C00000"/>
                        </a:solidFill>
                        <a:latin typeface="Cambria Math" panose="02040503050406030204" pitchFamily="18" charset="0"/>
                        <a:ea typeface="ＭＳ Ｐゴシック" pitchFamily="34" charset="-128"/>
                      </a:rPr>
                      <m:t>+.8</m:t>
                    </m:r>
                    <m:sSub>
                      <m:sSubPr>
                        <m:ctrlPr>
                          <a:rPr lang="en-US" i="1" smtClean="0">
                            <a:solidFill>
                              <a:srgbClr val="C00000"/>
                            </a:solidFill>
                            <a:latin typeface="Cambria Math" panose="02040503050406030204" pitchFamily="18" charset="0"/>
                            <a:ea typeface="ＭＳ Ｐゴシック" pitchFamily="34" charset="-128"/>
                          </a:rPr>
                        </m:ctrlPr>
                      </m:sSubPr>
                      <m:e>
                        <m:r>
                          <a:rPr lang="en-US" b="0" i="1" smtClean="0">
                            <a:solidFill>
                              <a:srgbClr val="C00000"/>
                            </a:solidFill>
                            <a:latin typeface="Cambria Math" panose="02040503050406030204" pitchFamily="18" charset="0"/>
                            <a:ea typeface="ＭＳ Ｐゴシック" pitchFamily="34" charset="-128"/>
                          </a:rPr>
                          <m:t>𝑣</m:t>
                        </m:r>
                      </m:e>
                      <m:sub>
                        <m:r>
                          <a:rPr lang="en-US" b="0" i="1" smtClean="0">
                            <a:solidFill>
                              <a:srgbClr val="C00000"/>
                            </a:solidFill>
                            <a:latin typeface="Cambria Math" panose="02040503050406030204" pitchFamily="18" charset="0"/>
                            <a:ea typeface="ＭＳ Ｐゴシック" pitchFamily="34" charset="-128"/>
                          </a:rPr>
                          <m:t>2</m:t>
                        </m:r>
                      </m:sub>
                    </m:sSub>
                    <m:d>
                      <m:dPr>
                        <m:ctrlPr>
                          <a:rPr lang="en-US" i="1">
                            <a:solidFill>
                              <a:srgbClr val="C00000"/>
                            </a:solidFill>
                            <a:latin typeface="Cambria Math" panose="02040503050406030204" pitchFamily="18" charset="0"/>
                            <a:ea typeface="ＭＳ Ｐゴシック" pitchFamily="34" charset="-128"/>
                          </a:rPr>
                        </m:ctrlPr>
                      </m:dPr>
                      <m:e>
                        <m:r>
                          <a:rPr lang="en-US" b="0" i="1" smtClean="0">
                            <a:solidFill>
                              <a:srgbClr val="C00000"/>
                            </a:solidFill>
                            <a:latin typeface="Cambria Math" panose="02040503050406030204" pitchFamily="18" charset="0"/>
                            <a:ea typeface="ＭＳ Ｐゴシック" pitchFamily="34" charset="-128"/>
                          </a:rPr>
                          <m:t>𝐶</m:t>
                        </m:r>
                      </m:e>
                    </m:d>
                    <m:r>
                      <a:rPr lang="en-US" i="1">
                        <a:solidFill>
                          <a:srgbClr val="C00000"/>
                        </a:solidFill>
                        <a:latin typeface="Cambria Math" panose="02040503050406030204" pitchFamily="18" charset="0"/>
                        <a:ea typeface="ＭＳ Ｐゴシック" pitchFamily="34" charset="-128"/>
                      </a:rPr>
                      <m:t>+.</m:t>
                    </m:r>
                    <m:r>
                      <a:rPr lang="en-US" b="0" i="1" smtClean="0">
                        <a:solidFill>
                          <a:srgbClr val="C00000"/>
                        </a:solidFill>
                        <a:latin typeface="Cambria Math" panose="02040503050406030204" pitchFamily="18" charset="0"/>
                        <a:ea typeface="ＭＳ Ｐゴシック" pitchFamily="34" charset="-128"/>
                      </a:rPr>
                      <m:t>2</m:t>
                    </m:r>
                    <m:sSub>
                      <m:sSubPr>
                        <m:ctrlPr>
                          <a:rPr lang="en-US" i="1">
                            <a:solidFill>
                              <a:srgbClr val="C00000"/>
                            </a:solidFill>
                            <a:latin typeface="Cambria Math" panose="02040503050406030204" pitchFamily="18" charset="0"/>
                            <a:ea typeface="ＭＳ Ｐゴシック" pitchFamily="34" charset="-128"/>
                          </a:rPr>
                        </m:ctrlPr>
                      </m:sSubPr>
                      <m:e>
                        <m:r>
                          <a:rPr lang="en-US" b="0" i="1" smtClean="0">
                            <a:solidFill>
                              <a:srgbClr val="C00000"/>
                            </a:solidFill>
                            <a:latin typeface="Cambria Math" panose="02040503050406030204" pitchFamily="18" charset="0"/>
                            <a:ea typeface="ＭＳ Ｐゴシック" pitchFamily="34" charset="-128"/>
                          </a:rPr>
                          <m:t>𝑣</m:t>
                        </m:r>
                      </m:e>
                      <m:sub>
                        <m:r>
                          <a:rPr lang="en-US" b="0" i="1" smtClean="0">
                            <a:solidFill>
                              <a:srgbClr val="C00000"/>
                            </a:solidFill>
                            <a:latin typeface="Cambria Math" panose="02040503050406030204" pitchFamily="18" charset="0"/>
                            <a:ea typeface="ＭＳ Ｐゴシック" pitchFamily="34" charset="-128"/>
                          </a:rPr>
                          <m:t>1</m:t>
                        </m:r>
                      </m:sub>
                    </m:sSub>
                    <m:d>
                      <m:dPr>
                        <m:ctrlPr>
                          <a:rPr lang="en-US" i="1">
                            <a:solidFill>
                              <a:srgbClr val="C00000"/>
                            </a:solidFill>
                            <a:latin typeface="Cambria Math" panose="02040503050406030204" pitchFamily="18" charset="0"/>
                            <a:ea typeface="ＭＳ Ｐゴシック" pitchFamily="34" charset="-128"/>
                          </a:rPr>
                        </m:ctrlPr>
                      </m:dPr>
                      <m:e>
                        <m:r>
                          <a:rPr lang="en-US" b="0" i="1" smtClean="0">
                            <a:solidFill>
                              <a:srgbClr val="C00000"/>
                            </a:solidFill>
                            <a:latin typeface="Cambria Math" panose="02040503050406030204" pitchFamily="18" charset="0"/>
                            <a:ea typeface="ＭＳ Ｐゴシック" pitchFamily="34" charset="-128"/>
                          </a:rPr>
                          <m:t>𝐵</m:t>
                        </m:r>
                      </m:e>
                    </m:d>
                    <m:r>
                      <a:rPr lang="en-US" i="1">
                        <a:solidFill>
                          <a:srgbClr val="C00000"/>
                        </a:solidFill>
                        <a:latin typeface="Cambria Math" panose="02040503050406030204" pitchFamily="18" charset="0"/>
                        <a:ea typeface="ＭＳ Ｐゴシック" pitchFamily="34" charset="-128"/>
                      </a:rPr>
                      <m:t>=−1+.8⋅</m:t>
                    </m:r>
                    <m:r>
                      <a:rPr lang="en-US" b="0" i="1" smtClean="0">
                        <a:solidFill>
                          <a:srgbClr val="C00000"/>
                        </a:solidFill>
                        <a:latin typeface="Cambria Math" panose="02040503050406030204" pitchFamily="18" charset="0"/>
                        <a:ea typeface="ＭＳ Ｐゴシック" pitchFamily="34" charset="-128"/>
                      </a:rPr>
                      <m:t>6.38</m:t>
                    </m:r>
                    <m:r>
                      <a:rPr lang="en-US" i="1">
                        <a:solidFill>
                          <a:srgbClr val="C00000"/>
                        </a:solidFill>
                        <a:latin typeface="Cambria Math" panose="02040503050406030204" pitchFamily="18" charset="0"/>
                        <a:ea typeface="ＭＳ Ｐゴシック" pitchFamily="34" charset="-128"/>
                      </a:rPr>
                      <m:t>+</m:t>
                    </m:r>
                    <m:r>
                      <a:rPr lang="en-US" i="1" smtClean="0">
                        <a:solidFill>
                          <a:srgbClr val="C00000"/>
                        </a:solidFill>
                        <a:latin typeface="Cambria Math" panose="02040503050406030204" pitchFamily="18" charset="0"/>
                        <a:ea typeface="ＭＳ Ｐゴシック" pitchFamily="34" charset="-128"/>
                      </a:rPr>
                      <m:t>.</m:t>
                    </m:r>
                    <m:r>
                      <a:rPr lang="en-US" b="0" i="1" smtClean="0">
                        <a:solidFill>
                          <a:srgbClr val="C00000"/>
                        </a:solidFill>
                        <a:latin typeface="Cambria Math" panose="02040503050406030204" pitchFamily="18" charset="0"/>
                        <a:ea typeface="ＭＳ Ｐゴシック" pitchFamily="34" charset="-128"/>
                      </a:rPr>
                      <m:t>2</m:t>
                    </m:r>
                    <m:r>
                      <a:rPr lang="en-US" i="1">
                        <a:solidFill>
                          <a:srgbClr val="C00000"/>
                        </a:solidFill>
                        <a:latin typeface="Cambria Math" panose="02040503050406030204" pitchFamily="18" charset="0"/>
                        <a:ea typeface="ＭＳ Ｐゴシック" pitchFamily="34" charset="-128"/>
                      </a:rPr>
                      <m:t>⋅</m:t>
                    </m:r>
                    <m:r>
                      <a:rPr lang="en-US" b="0" i="1" smtClean="0">
                        <a:solidFill>
                          <a:srgbClr val="C00000"/>
                        </a:solidFill>
                        <a:latin typeface="Cambria Math" panose="02040503050406030204" pitchFamily="18" charset="0"/>
                        <a:ea typeface="ＭＳ Ｐゴシック" pitchFamily="34" charset="-128"/>
                      </a:rPr>
                      <m:t>3.8</m:t>
                    </m:r>
                    <m:r>
                      <a:rPr lang="en-US" i="1">
                        <a:solidFill>
                          <a:srgbClr val="C00000"/>
                        </a:solidFill>
                        <a:latin typeface="Cambria Math" panose="02040503050406030204" pitchFamily="18" charset="0"/>
                        <a:ea typeface="ＭＳ Ｐゴシック" pitchFamily="34" charset="-128"/>
                      </a:rPr>
                      <m:t>=</m:t>
                    </m:r>
                    <m:r>
                      <a:rPr lang="en-US" b="0" i="1" smtClean="0">
                        <a:solidFill>
                          <a:srgbClr val="C00000"/>
                        </a:solidFill>
                        <a:latin typeface="Cambria Math" panose="02040503050406030204" pitchFamily="18" charset="0"/>
                        <a:ea typeface="ＭＳ Ｐゴシック" pitchFamily="34" charset="-128"/>
                      </a:rPr>
                      <m:t>4.86</m:t>
                    </m:r>
                  </m:oMath>
                </a14:m>
                <a:endParaRPr lang="en-US" i="1" dirty="0">
                  <a:solidFill>
                    <a:srgbClr val="C00000"/>
                  </a:solidFill>
                  <a:latin typeface="Cambria Math" panose="02040503050406030204" pitchFamily="18" charset="0"/>
                  <a:ea typeface="ＭＳ Ｐゴシック" pitchFamily="34" charset="-128"/>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r>
                          <a:rPr lang="en-US" b="0" i="1" smtClean="0">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𝑢</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𝑑</m:t>
                        </m:r>
                      </m:e>
                    </m:d>
                    <m:r>
                      <a:rPr lang="en-US" b="0" i="1" smtClean="0">
                        <a:latin typeface="Cambria Math" panose="02040503050406030204" pitchFamily="18" charset="0"/>
                      </a:rPr>
                      <m:t>=</m:t>
                    </m:r>
                    <m:r>
                      <a:rPr lang="en-US" b="0" i="1" smtClean="0">
                        <a:latin typeface="Cambria Math" panose="02040503050406030204" pitchFamily="18" charset="0"/>
                        <a:ea typeface="ＭＳ Ｐゴシック" pitchFamily="34" charset="-128"/>
                      </a:rPr>
                      <m:t>−1</m:t>
                    </m:r>
                    <m:r>
                      <a:rPr lang="en-US" i="1">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9</m:t>
                    </m:r>
                    <m:sSub>
                      <m:sSubPr>
                        <m:ctrlPr>
                          <a:rPr lang="en-US" i="1">
                            <a:latin typeface="Cambria Math" panose="02040503050406030204" pitchFamily="18" charset="0"/>
                            <a:ea typeface="ＭＳ Ｐゴシック" pitchFamily="34" charset="-128"/>
                          </a:rPr>
                        </m:ctrlPr>
                      </m:sSubPr>
                      <m:e>
                        <m:r>
                          <a:rPr lang="en-US" b="0" i="1" smtClean="0">
                            <a:latin typeface="Cambria Math" panose="02040503050406030204" pitchFamily="18" charset="0"/>
                            <a:ea typeface="ＭＳ Ｐゴシック" pitchFamily="34" charset="-128"/>
                          </a:rPr>
                          <m:t>𝑣</m:t>
                        </m:r>
                      </m:e>
                      <m:sub>
                        <m:r>
                          <a:rPr lang="en-US" b="0" i="1" smtClean="0">
                            <a:latin typeface="Cambria Math" panose="02040503050406030204" pitchFamily="18" charset="0"/>
                            <a:ea typeface="ＭＳ Ｐゴシック" pitchFamily="34" charset="-128"/>
                          </a:rPr>
                          <m:t>1</m:t>
                        </m:r>
                      </m:sub>
                    </m:sSub>
                    <m:d>
                      <m:dPr>
                        <m:ctrlPr>
                          <a:rPr lang="en-US" i="1">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𝐵</m:t>
                        </m:r>
                      </m:e>
                    </m:d>
                    <m:r>
                      <a:rPr lang="en-US" i="1">
                        <a:latin typeface="Cambria Math" panose="02040503050406030204" pitchFamily="18" charset="0"/>
                        <a:ea typeface="ＭＳ Ｐゴシック" pitchFamily="34" charset="-128"/>
                      </a:rPr>
                      <m:t>+.1</m:t>
                    </m:r>
                    <m:sSub>
                      <m:sSubPr>
                        <m:ctrlPr>
                          <a:rPr lang="en-US" i="1" smtClean="0">
                            <a:solidFill>
                              <a:srgbClr val="C00000"/>
                            </a:solidFill>
                            <a:latin typeface="Cambria Math" panose="02040503050406030204" pitchFamily="18" charset="0"/>
                            <a:ea typeface="ＭＳ Ｐゴシック" pitchFamily="34" charset="-128"/>
                          </a:rPr>
                        </m:ctrlPr>
                      </m:sSubPr>
                      <m:e>
                        <m:r>
                          <a:rPr lang="en-US" b="0" i="1" smtClean="0">
                            <a:solidFill>
                              <a:srgbClr val="C00000"/>
                            </a:solidFill>
                            <a:latin typeface="Cambria Math" panose="02040503050406030204" pitchFamily="18" charset="0"/>
                            <a:ea typeface="ＭＳ Ｐゴシック" pitchFamily="34" charset="-128"/>
                          </a:rPr>
                          <m:t>𝑣</m:t>
                        </m:r>
                      </m:e>
                      <m:sub>
                        <m:r>
                          <a:rPr lang="en-US" b="0" i="1" smtClean="0">
                            <a:solidFill>
                              <a:srgbClr val="C00000"/>
                            </a:solidFill>
                            <a:latin typeface="Cambria Math" panose="02040503050406030204" pitchFamily="18" charset="0"/>
                            <a:ea typeface="ＭＳ Ｐゴシック" pitchFamily="34" charset="-128"/>
                          </a:rPr>
                          <m:t>2</m:t>
                        </m:r>
                      </m:sub>
                    </m:sSub>
                    <m:d>
                      <m:dPr>
                        <m:ctrlPr>
                          <a:rPr lang="en-US" i="1">
                            <a:solidFill>
                              <a:srgbClr val="C00000"/>
                            </a:solidFill>
                            <a:latin typeface="Cambria Math" panose="02040503050406030204" pitchFamily="18" charset="0"/>
                            <a:ea typeface="ＭＳ Ｐゴシック" pitchFamily="34" charset="-128"/>
                          </a:rPr>
                        </m:ctrlPr>
                      </m:dPr>
                      <m:e>
                        <m:r>
                          <a:rPr lang="en-US" b="0" i="1" smtClean="0">
                            <a:solidFill>
                              <a:srgbClr val="C00000"/>
                            </a:solidFill>
                            <a:latin typeface="Cambria Math" panose="02040503050406030204" pitchFamily="18" charset="0"/>
                            <a:ea typeface="ＭＳ Ｐゴシック" pitchFamily="34" charset="-128"/>
                          </a:rPr>
                          <m:t>𝐶</m:t>
                        </m:r>
                      </m:e>
                    </m:d>
                    <m:r>
                      <a:rPr lang="en-US" i="1">
                        <a:latin typeface="Cambria Math" panose="02040503050406030204" pitchFamily="18" charset="0"/>
                        <a:ea typeface="ＭＳ Ｐゴシック" pitchFamily="34" charset="-128"/>
                      </a:rPr>
                      <m:t>=−1+.</m:t>
                    </m:r>
                    <m:r>
                      <a:rPr lang="en-US" b="0" i="1" smtClean="0">
                        <a:latin typeface="Cambria Math" panose="02040503050406030204" pitchFamily="18" charset="0"/>
                        <a:ea typeface="ＭＳ Ｐゴシック" pitchFamily="34" charset="-128"/>
                      </a:rPr>
                      <m:t>9⋅3.8</m:t>
                    </m:r>
                    <m:r>
                      <a:rPr lang="en-US" i="1">
                        <a:latin typeface="Cambria Math" panose="02040503050406030204" pitchFamily="18" charset="0"/>
                        <a:ea typeface="ＭＳ Ｐゴシック" pitchFamily="34" charset="-128"/>
                      </a:rPr>
                      <m:t>+.1⋅</m:t>
                    </m:r>
                    <m:r>
                      <a:rPr lang="en-US" b="0" i="1" smtClean="0">
                        <a:solidFill>
                          <a:srgbClr val="C00000"/>
                        </a:solidFill>
                        <a:latin typeface="Cambria Math" panose="02040503050406030204" pitchFamily="18" charset="0"/>
                        <a:ea typeface="ＭＳ Ｐゴシック" pitchFamily="34" charset="-128"/>
                      </a:rPr>
                      <m:t>6.38</m:t>
                    </m:r>
                    <m:r>
                      <a:rPr lang="en-US" b="0" i="1" smtClean="0">
                        <a:latin typeface="Cambria Math" panose="02040503050406030204" pitchFamily="18" charset="0"/>
                        <a:ea typeface="ＭＳ Ｐゴシック" pitchFamily="34" charset="-128"/>
                      </a:rPr>
                      <m:t>≈</m:t>
                    </m:r>
                    <m:r>
                      <a:rPr lang="en-US" i="1" smtClean="0">
                        <a:latin typeface="Cambria Math" panose="02040503050406030204" pitchFamily="18" charset="0"/>
                        <a:ea typeface="ＭＳ Ｐゴシック" pitchFamily="34" charset="-128"/>
                      </a:rPr>
                      <m:t>3</m:t>
                    </m:r>
                    <m:r>
                      <a:rPr lang="en-US" b="0" i="1" smtClean="0">
                        <a:latin typeface="Cambria Math" panose="02040503050406030204" pitchFamily="18" charset="0"/>
                        <a:ea typeface="ＭＳ Ｐゴシック" pitchFamily="34" charset="-128"/>
                      </a:rPr>
                      <m:t>.06</m:t>
                    </m:r>
                  </m:oMath>
                </a14:m>
                <a:endParaRPr lang="en-US" i="1" dirty="0">
                  <a:latin typeface="Cambria Math" panose="02040503050406030204" pitchFamily="18" charset="0"/>
                  <a:ea typeface="ＭＳ Ｐゴシック" pitchFamily="34" charset="-128"/>
                </a:endParaRP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r>
                          <a:rPr lang="en-US" b="0" i="1" smtClean="0">
                            <a:latin typeface="Cambria Math" panose="02040503050406030204" pitchFamily="18" charset="0"/>
                          </a:rPr>
                          <m:t>𝐸</m:t>
                        </m:r>
                      </m:e>
                    </m:d>
                    <m:r>
                      <a:rPr lang="en-US" i="1">
                        <a:latin typeface="Cambria Math" panose="02040503050406030204" pitchFamily="18" charset="0"/>
                        <a:ea typeface="ＭＳ Ｐゴシック" pitchFamily="34" charset="-128"/>
                      </a:rPr>
                      <m:t>=</m:t>
                    </m:r>
                    <m:limLow>
                      <m:limLowPr>
                        <m:ctrlPr>
                          <a:rPr lang="en-US" i="1">
                            <a:latin typeface="Cambria Math" panose="02040503050406030204" pitchFamily="18" charset="0"/>
                            <a:ea typeface="ＭＳ Ｐゴシック" pitchFamily="34" charset="-128"/>
                          </a:rPr>
                        </m:ctrlPr>
                      </m:limLowPr>
                      <m:e>
                        <m:r>
                          <m:rPr>
                            <m:sty m:val="p"/>
                          </m:rPr>
                          <a:rPr lang="en-US">
                            <a:latin typeface="Cambria Math" panose="02040503050406030204" pitchFamily="18" charset="0"/>
                            <a:ea typeface="ＭＳ Ｐゴシック" pitchFamily="34" charset="-128"/>
                          </a:rPr>
                          <m:t>max</m:t>
                        </m:r>
                      </m:e>
                      <m:lim>
                        <m:r>
                          <a:rPr lang="en-US" i="1">
                            <a:latin typeface="Cambria Math" panose="02040503050406030204" pitchFamily="18" charset="0"/>
                            <a:ea typeface="ＭＳ Ｐゴシック" pitchFamily="34" charset="-128"/>
                          </a:rPr>
                          <m:t>𝑎</m:t>
                        </m:r>
                      </m:lim>
                    </m:limLow>
                    <m:r>
                      <a:rPr lang="en-US" i="1">
                        <a:latin typeface="Cambria Math" panose="02040503050406030204" pitchFamily="18" charset="0"/>
                        <a:ea typeface="ＭＳ Ｐゴシック" pitchFamily="34" charset="-128"/>
                      </a:rPr>
                      <m:t> </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r>
                          <a:rPr lang="en-US" b="0" i="1" smtClean="0">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𝑎</m:t>
                        </m:r>
                      </m:e>
                    </m:d>
                    <m:r>
                      <a:rPr lang="en-US" i="1">
                        <a:latin typeface="Cambria Math" panose="02040503050406030204" pitchFamily="18" charset="0"/>
                      </a:rPr>
                      <m:t>=</m:t>
                    </m:r>
                    <m:func>
                      <m:funcPr>
                        <m:ctrlPr>
                          <a:rPr lang="en-US" i="1">
                            <a:latin typeface="Cambria Math" panose="02040503050406030204" pitchFamily="18" charset="0"/>
                            <a:ea typeface="ＭＳ Ｐゴシック" pitchFamily="34" charset="-128"/>
                          </a:rPr>
                        </m:ctrlPr>
                      </m:funcPr>
                      <m:fName>
                        <m:r>
                          <m:rPr>
                            <m:sty m:val="p"/>
                          </m:rPr>
                          <a:rPr lang="en-US">
                            <a:latin typeface="Cambria Math" panose="02040503050406030204" pitchFamily="18" charset="0"/>
                            <a:ea typeface="ＭＳ Ｐゴシック" pitchFamily="34" charset="-128"/>
                          </a:rPr>
                          <m:t>max</m:t>
                        </m:r>
                      </m:fName>
                      <m:e>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3.06</m:t>
                            </m:r>
                            <m:r>
                              <a:rPr lang="en-US" b="0" i="1" smtClean="0">
                                <a:latin typeface="Cambria Math" panose="02040503050406030204" pitchFamily="18" charset="0"/>
                                <a:ea typeface="ＭＳ Ｐゴシック" pitchFamily="34" charset="-128"/>
                              </a:rPr>
                              <m:t>, </m:t>
                            </m:r>
                            <m:r>
                              <a:rPr lang="en-US" i="1">
                                <a:latin typeface="Cambria Math" panose="02040503050406030204" pitchFamily="18" charset="0"/>
                                <a:ea typeface="ＭＳ Ｐゴシック" pitchFamily="34" charset="-128"/>
                              </a:rPr>
                              <m:t>3.06,</m:t>
                            </m:r>
                            <m:r>
                              <a:rPr lang="en-US" b="0" i="1" smtClean="0">
                                <a:latin typeface="Cambria Math" panose="02040503050406030204" pitchFamily="18" charset="0"/>
                                <a:ea typeface="ＭＳ Ｐゴシック" pitchFamily="34" charset="-128"/>
                              </a:rPr>
                              <m:t> </m:t>
                            </m:r>
                            <m:r>
                              <a:rPr lang="en-US" i="1">
                                <a:latin typeface="Cambria Math" panose="02040503050406030204" pitchFamily="18" charset="0"/>
                                <a:ea typeface="ＭＳ Ｐゴシック" pitchFamily="34" charset="-128"/>
                              </a:rPr>
                              <m:t>4.</m:t>
                            </m:r>
                            <m:r>
                              <a:rPr lang="en-US" b="0" i="1" smtClean="0">
                                <a:latin typeface="Cambria Math" panose="02040503050406030204" pitchFamily="18" charset="0"/>
                                <a:ea typeface="ＭＳ Ｐゴシック" pitchFamily="34" charset="-128"/>
                              </a:rPr>
                              <m:t>8</m:t>
                            </m:r>
                            <m:r>
                              <a:rPr lang="en-US" i="1">
                                <a:latin typeface="Cambria Math" panose="02040503050406030204" pitchFamily="18" charset="0"/>
                                <a:ea typeface="ＭＳ Ｐゴシック" pitchFamily="34" charset="-128"/>
                              </a:rPr>
                              <m:t>6</m:t>
                            </m:r>
                            <m:r>
                              <a:rPr lang="en-US" b="0" i="1" smtClean="0">
                                <a:latin typeface="Cambria Math" panose="02040503050406030204" pitchFamily="18" charset="0"/>
                                <a:ea typeface="ＭＳ Ｐゴシック" pitchFamily="34" charset="-128"/>
                              </a:rPr>
                              <m:t>, </m:t>
                            </m:r>
                            <m:r>
                              <a:rPr lang="en-US" i="1">
                                <a:latin typeface="Cambria Math" panose="02040503050406030204" pitchFamily="18" charset="0"/>
                                <a:ea typeface="ＭＳ Ｐゴシック" pitchFamily="34" charset="-128"/>
                              </a:rPr>
                              <m:t>2.8</m:t>
                            </m:r>
                          </m:e>
                        </m:d>
                      </m:e>
                    </m:func>
                    <m:r>
                      <a:rPr lang="en-US" i="1">
                        <a:latin typeface="Cambria Math" panose="02040503050406030204" pitchFamily="18" charset="0"/>
                      </a:rPr>
                      <m:t>=4.</m:t>
                    </m:r>
                    <m:r>
                      <a:rPr lang="en-US" b="0" i="1" smtClean="0">
                        <a:latin typeface="Cambria Math" panose="02040503050406030204" pitchFamily="18" charset="0"/>
                      </a:rPr>
                      <m:t>8</m:t>
                    </m:r>
                    <m:r>
                      <a:rPr lang="en-US" i="1">
                        <a:latin typeface="Cambria Math" panose="02040503050406030204" pitchFamily="18" charset="0"/>
                      </a:rPr>
                      <m:t>6</m:t>
                    </m:r>
                  </m:oMath>
                </a14:m>
                <a:endParaRPr lang="en-US" sz="3100" dirty="0">
                  <a:ea typeface="ＭＳ Ｐゴシック" pitchFamily="34" charset="-128"/>
                </a:endParaRPr>
              </a:p>
              <a:p>
                <a:pPr lvl="1"/>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r>
                          <a:rPr lang="en-US" b="0" i="1" smtClean="0">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𝑙</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𝑟</m:t>
                        </m:r>
                      </m:e>
                    </m:d>
                    <m:r>
                      <a:rPr lang="en-US">
                        <a:latin typeface="Cambria Math" panose="02040503050406030204" pitchFamily="18" charset="0"/>
                      </a:rPr>
                      <m:t>=</m:t>
                    </m:r>
                    <m:r>
                      <a:rPr lang="en-US" b="0" i="1" smtClean="0">
                        <a:latin typeface="Cambria Math" panose="02040503050406030204" pitchFamily="18" charset="0"/>
                        <a:ea typeface="ＭＳ Ｐゴシック" pitchFamily="34" charset="-128"/>
                      </a:rPr>
                      <m:t>−1</m:t>
                    </m:r>
                    <m:r>
                      <a:rPr lang="en-US" i="1">
                        <a:latin typeface="Cambria Math" panose="02040503050406030204" pitchFamily="18" charset="0"/>
                        <a:ea typeface="ＭＳ Ｐゴシック" pitchFamily="34" charset="-128"/>
                      </a:rPr>
                      <m:t>+.9</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b="0" i="1" smtClean="0">
                            <a:latin typeface="Cambria Math" panose="02040503050406030204" pitchFamily="18" charset="0"/>
                            <a:ea typeface="ＭＳ Ｐゴシック" pitchFamily="34" charset="-128"/>
                          </a:rPr>
                          <m:t>1</m:t>
                        </m:r>
                      </m:sub>
                    </m:sSub>
                    <m:d>
                      <m:dPr>
                        <m:ctrlPr>
                          <a:rPr lang="en-US" i="1">
                            <a:latin typeface="Cambria Math" panose="02040503050406030204" pitchFamily="18" charset="0"/>
                            <a:ea typeface="ＭＳ Ｐゴシック" pitchFamily="34" charset="-128"/>
                          </a:rPr>
                        </m:ctrlPr>
                      </m:dPr>
                      <m:e>
                        <m:r>
                          <a:rPr lang="en-US" b="0" i="1" smtClean="0">
                            <a:latin typeface="Cambria Math" panose="02040503050406030204" pitchFamily="18" charset="0"/>
                            <a:ea typeface="ＭＳ Ｐゴシック" pitchFamily="34" charset="-128"/>
                          </a:rPr>
                          <m:t>𝐸</m:t>
                        </m:r>
                      </m:e>
                    </m:d>
                    <m:r>
                      <a:rPr lang="en-US" b="0" i="1" smtClean="0">
                        <a:latin typeface="Cambria Math" panose="02040503050406030204" pitchFamily="18" charset="0"/>
                        <a:ea typeface="ＭＳ Ｐゴシック" pitchFamily="34" charset="-128"/>
                      </a:rPr>
                      <m:t>+.1</m:t>
                    </m:r>
                    <m:sSub>
                      <m:sSubPr>
                        <m:ctrlPr>
                          <a:rPr lang="en-US" i="1">
                            <a:solidFill>
                              <a:srgbClr val="C00000"/>
                            </a:solidFill>
                            <a:latin typeface="Cambria Math" panose="02040503050406030204" pitchFamily="18" charset="0"/>
                            <a:ea typeface="ＭＳ Ｐゴシック" pitchFamily="34" charset="-128"/>
                          </a:rPr>
                        </m:ctrlPr>
                      </m:sSubPr>
                      <m:e>
                        <m:r>
                          <a:rPr lang="en-US" i="1">
                            <a:solidFill>
                              <a:srgbClr val="C00000"/>
                            </a:solidFill>
                            <a:latin typeface="Cambria Math" panose="02040503050406030204" pitchFamily="18" charset="0"/>
                            <a:ea typeface="ＭＳ Ｐゴシック" pitchFamily="34" charset="-128"/>
                          </a:rPr>
                          <m:t>𝑣</m:t>
                        </m:r>
                      </m:e>
                      <m:sub>
                        <m:r>
                          <a:rPr lang="en-US" b="0" i="1" smtClean="0">
                            <a:solidFill>
                              <a:srgbClr val="C00000"/>
                            </a:solidFill>
                            <a:latin typeface="Cambria Math" panose="02040503050406030204" pitchFamily="18" charset="0"/>
                            <a:ea typeface="ＭＳ Ｐゴシック" pitchFamily="34" charset="-128"/>
                          </a:rPr>
                          <m:t>2</m:t>
                        </m:r>
                      </m:sub>
                    </m:sSub>
                    <m:d>
                      <m:dPr>
                        <m:ctrlPr>
                          <a:rPr lang="en-US" i="1">
                            <a:solidFill>
                              <a:srgbClr val="C00000"/>
                            </a:solidFill>
                            <a:latin typeface="Cambria Math" panose="02040503050406030204" pitchFamily="18" charset="0"/>
                            <a:ea typeface="ＭＳ Ｐゴシック" pitchFamily="34" charset="-128"/>
                          </a:rPr>
                        </m:ctrlPr>
                      </m:dPr>
                      <m:e>
                        <m:r>
                          <a:rPr lang="en-US" i="1">
                            <a:solidFill>
                              <a:srgbClr val="C00000"/>
                            </a:solidFill>
                            <a:latin typeface="Cambria Math" panose="02040503050406030204" pitchFamily="18" charset="0"/>
                            <a:ea typeface="ＭＳ Ｐゴシック" pitchFamily="34" charset="-128"/>
                          </a:rPr>
                          <m:t>𝐶</m:t>
                        </m:r>
                      </m:e>
                    </m:d>
                    <m:r>
                      <a:rPr lang="en-US" i="1">
                        <a:latin typeface="Cambria Math" panose="02040503050406030204" pitchFamily="18" charset="0"/>
                        <a:ea typeface="ＭＳ Ｐゴシック" pitchFamily="34" charset="-128"/>
                      </a:rPr>
                      <m:t>=−1+.9⋅</m:t>
                    </m:r>
                    <m:r>
                      <a:rPr lang="en-US" b="0" i="1" smtClean="0">
                        <a:latin typeface="Cambria Math" panose="02040503050406030204" pitchFamily="18" charset="0"/>
                        <a:ea typeface="ＭＳ Ｐゴシック" pitchFamily="34" charset="-128"/>
                      </a:rPr>
                      <m:t>3.8</m:t>
                    </m:r>
                    <m:r>
                      <a:rPr lang="en-US" i="1">
                        <a:latin typeface="Cambria Math" panose="02040503050406030204" pitchFamily="18" charset="0"/>
                        <a:ea typeface="ＭＳ Ｐゴシック" pitchFamily="34" charset="-128"/>
                      </a:rPr>
                      <m:t>+.1⋅</m:t>
                    </m:r>
                    <m:r>
                      <a:rPr lang="en-US" i="1">
                        <a:solidFill>
                          <a:srgbClr val="C00000"/>
                        </a:solidFill>
                        <a:latin typeface="Cambria Math" panose="02040503050406030204" pitchFamily="18" charset="0"/>
                        <a:ea typeface="ＭＳ Ｐゴシック" pitchFamily="34" charset="-128"/>
                      </a:rPr>
                      <m:t>6</m:t>
                    </m:r>
                    <m:r>
                      <a:rPr lang="en-US" b="0" i="1" smtClean="0">
                        <a:solidFill>
                          <a:srgbClr val="C00000"/>
                        </a:solidFill>
                        <a:latin typeface="Cambria Math" panose="02040503050406030204" pitchFamily="18" charset="0"/>
                        <a:ea typeface="ＭＳ Ｐゴシック" pitchFamily="34" charset="-128"/>
                      </a:rPr>
                      <m:t>.38</m:t>
                    </m:r>
                    <m:r>
                      <a:rPr lang="en-US" i="1">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3.06</m:t>
                    </m:r>
                  </m:oMath>
                </a14:m>
                <a:endParaRPr lang="en-US" i="1" dirty="0">
                  <a:latin typeface="Cambria Math" panose="02040503050406030204" pitchFamily="18" charset="0"/>
                  <a:ea typeface="ＭＳ Ｐゴシック" pitchFamily="34" charset="-128"/>
                </a:endParaRPr>
              </a:p>
              <a:p>
                <a:pPr lvl="1"/>
                <a14:m>
                  <m:oMath xmlns:m="http://schemas.openxmlformats.org/officeDocument/2006/math">
                    <m:sSub>
                      <m:sSubPr>
                        <m:ctrlPr>
                          <a:rPr lang="en-US" i="1" smtClean="0">
                            <a:solidFill>
                              <a:srgbClr val="C00000"/>
                            </a:solidFill>
                            <a:latin typeface="Cambria Math" panose="02040503050406030204" pitchFamily="18" charset="0"/>
                          </a:rPr>
                        </m:ctrlPr>
                      </m:sSubPr>
                      <m:e>
                        <m:r>
                          <a:rPr lang="en-US" i="1">
                            <a:solidFill>
                              <a:srgbClr val="C00000"/>
                            </a:solidFill>
                            <a:latin typeface="Cambria Math" panose="02040503050406030204" pitchFamily="18" charset="0"/>
                          </a:rPr>
                          <m:t>𝑞</m:t>
                        </m:r>
                      </m:e>
                      <m:sub>
                        <m:r>
                          <a:rPr lang="en-US" i="1">
                            <a:solidFill>
                              <a:srgbClr val="C00000"/>
                            </a:solidFill>
                            <a:latin typeface="Cambria Math" panose="02040503050406030204" pitchFamily="18" charset="0"/>
                          </a:rPr>
                          <m:t>2</m:t>
                        </m:r>
                      </m:sub>
                    </m:sSub>
                    <m:d>
                      <m:dPr>
                        <m:ctrlPr>
                          <a:rPr lang="en-US" i="1">
                            <a:solidFill>
                              <a:srgbClr val="C00000"/>
                            </a:solidFill>
                            <a:latin typeface="Cambria Math" panose="02040503050406030204" pitchFamily="18" charset="0"/>
                          </a:rPr>
                        </m:ctrlPr>
                      </m:dPr>
                      <m:e>
                        <m:r>
                          <a:rPr lang="en-US" i="1">
                            <a:solidFill>
                              <a:srgbClr val="C00000"/>
                            </a:solidFill>
                            <a:latin typeface="Cambria Math" panose="02040503050406030204" pitchFamily="18" charset="0"/>
                          </a:rPr>
                          <m:t>𝐸</m:t>
                        </m:r>
                        <m:r>
                          <a:rPr lang="en-US" i="1">
                            <a:solidFill>
                              <a:srgbClr val="C00000"/>
                            </a:solidFill>
                            <a:latin typeface="Cambria Math" panose="02040503050406030204" pitchFamily="18" charset="0"/>
                          </a:rPr>
                          <m:t>,</m:t>
                        </m:r>
                        <m:r>
                          <a:rPr lang="en-US" i="1">
                            <a:solidFill>
                              <a:srgbClr val="C00000"/>
                            </a:solidFill>
                            <a:latin typeface="Cambria Math" panose="02040503050406030204" pitchFamily="18" charset="0"/>
                          </a:rPr>
                          <m:t>𝑢</m:t>
                        </m:r>
                      </m:e>
                    </m:d>
                    <m:r>
                      <a:rPr lang="en-US">
                        <a:solidFill>
                          <a:srgbClr val="C00000"/>
                        </a:solidFill>
                        <a:latin typeface="Cambria Math" panose="02040503050406030204" pitchFamily="18" charset="0"/>
                      </a:rPr>
                      <m:t>=</m:t>
                    </m:r>
                    <m:r>
                      <a:rPr lang="en-US" b="0" i="1" smtClean="0">
                        <a:solidFill>
                          <a:srgbClr val="C00000"/>
                        </a:solidFill>
                        <a:latin typeface="Cambria Math" panose="02040503050406030204" pitchFamily="18" charset="0"/>
                        <a:ea typeface="ＭＳ Ｐゴシック" pitchFamily="34" charset="-128"/>
                      </a:rPr>
                      <m:t>−1</m:t>
                    </m:r>
                    <m:r>
                      <a:rPr lang="en-US" i="1">
                        <a:solidFill>
                          <a:srgbClr val="C00000"/>
                        </a:solidFill>
                        <a:latin typeface="Cambria Math" panose="02040503050406030204" pitchFamily="18" charset="0"/>
                        <a:ea typeface="ＭＳ Ｐゴシック" pitchFamily="34" charset="-128"/>
                      </a:rPr>
                      <m:t>+.8</m:t>
                    </m:r>
                    <m:sSub>
                      <m:sSubPr>
                        <m:ctrlPr>
                          <a:rPr lang="en-US" i="1">
                            <a:solidFill>
                              <a:srgbClr val="C00000"/>
                            </a:solidFill>
                            <a:latin typeface="Cambria Math" panose="02040503050406030204" pitchFamily="18" charset="0"/>
                            <a:ea typeface="ＭＳ Ｐゴシック" pitchFamily="34" charset="-128"/>
                          </a:rPr>
                        </m:ctrlPr>
                      </m:sSubPr>
                      <m:e>
                        <m:r>
                          <a:rPr lang="en-US" i="1">
                            <a:solidFill>
                              <a:srgbClr val="C00000"/>
                            </a:solidFill>
                            <a:latin typeface="Cambria Math" panose="02040503050406030204" pitchFamily="18" charset="0"/>
                            <a:ea typeface="ＭＳ Ｐゴシック" pitchFamily="34" charset="-128"/>
                          </a:rPr>
                          <m:t>𝑣</m:t>
                        </m:r>
                      </m:e>
                      <m:sub>
                        <m:r>
                          <a:rPr lang="en-US" i="1">
                            <a:solidFill>
                              <a:srgbClr val="C00000"/>
                            </a:solidFill>
                            <a:latin typeface="Cambria Math" panose="02040503050406030204" pitchFamily="18" charset="0"/>
                            <a:ea typeface="ＭＳ Ｐゴシック" pitchFamily="34" charset="-128"/>
                          </a:rPr>
                          <m:t>2</m:t>
                        </m:r>
                      </m:sub>
                    </m:sSub>
                    <m:d>
                      <m:dPr>
                        <m:ctrlPr>
                          <a:rPr lang="en-US" i="1">
                            <a:solidFill>
                              <a:srgbClr val="C00000"/>
                            </a:solidFill>
                            <a:latin typeface="Cambria Math" panose="02040503050406030204" pitchFamily="18" charset="0"/>
                            <a:ea typeface="ＭＳ Ｐゴシック" pitchFamily="34" charset="-128"/>
                          </a:rPr>
                        </m:ctrlPr>
                      </m:dPr>
                      <m:e>
                        <m:r>
                          <a:rPr lang="en-US" i="1">
                            <a:solidFill>
                              <a:srgbClr val="C00000"/>
                            </a:solidFill>
                            <a:latin typeface="Cambria Math" panose="02040503050406030204" pitchFamily="18" charset="0"/>
                            <a:ea typeface="ＭＳ Ｐゴシック" pitchFamily="34" charset="-128"/>
                          </a:rPr>
                          <m:t>𝐶</m:t>
                        </m:r>
                      </m:e>
                    </m:d>
                    <m:r>
                      <a:rPr lang="en-US" i="1">
                        <a:solidFill>
                          <a:srgbClr val="C00000"/>
                        </a:solidFill>
                        <a:latin typeface="Cambria Math" panose="02040503050406030204" pitchFamily="18" charset="0"/>
                        <a:ea typeface="ＭＳ Ｐゴシック" pitchFamily="34" charset="-128"/>
                      </a:rPr>
                      <m:t>+.2</m:t>
                    </m:r>
                    <m:sSub>
                      <m:sSubPr>
                        <m:ctrlPr>
                          <a:rPr lang="en-US" i="1">
                            <a:solidFill>
                              <a:srgbClr val="C00000"/>
                            </a:solidFill>
                            <a:latin typeface="Cambria Math" panose="02040503050406030204" pitchFamily="18" charset="0"/>
                            <a:ea typeface="ＭＳ Ｐゴシック" pitchFamily="34" charset="-128"/>
                          </a:rPr>
                        </m:ctrlPr>
                      </m:sSubPr>
                      <m:e>
                        <m:r>
                          <a:rPr lang="en-US" i="1">
                            <a:solidFill>
                              <a:srgbClr val="C00000"/>
                            </a:solidFill>
                            <a:latin typeface="Cambria Math" panose="02040503050406030204" pitchFamily="18" charset="0"/>
                            <a:ea typeface="ＭＳ Ｐゴシック" pitchFamily="34" charset="-128"/>
                          </a:rPr>
                          <m:t>𝑣</m:t>
                        </m:r>
                      </m:e>
                      <m:sub>
                        <m:r>
                          <a:rPr lang="en-US" i="1">
                            <a:solidFill>
                              <a:srgbClr val="C00000"/>
                            </a:solidFill>
                            <a:latin typeface="Cambria Math" panose="02040503050406030204" pitchFamily="18" charset="0"/>
                            <a:ea typeface="ＭＳ Ｐゴシック" pitchFamily="34" charset="-128"/>
                          </a:rPr>
                          <m:t>1</m:t>
                        </m:r>
                      </m:sub>
                    </m:sSub>
                    <m:d>
                      <m:dPr>
                        <m:ctrlPr>
                          <a:rPr lang="en-US" i="1">
                            <a:solidFill>
                              <a:srgbClr val="C00000"/>
                            </a:solidFill>
                            <a:latin typeface="Cambria Math" panose="02040503050406030204" pitchFamily="18" charset="0"/>
                            <a:ea typeface="ＭＳ Ｐゴシック" pitchFamily="34" charset="-128"/>
                          </a:rPr>
                        </m:ctrlPr>
                      </m:dPr>
                      <m:e>
                        <m:r>
                          <a:rPr lang="en-US" i="1">
                            <a:solidFill>
                              <a:srgbClr val="C00000"/>
                            </a:solidFill>
                            <a:latin typeface="Cambria Math" panose="02040503050406030204" pitchFamily="18" charset="0"/>
                            <a:ea typeface="ＭＳ Ｐゴシック" pitchFamily="34" charset="-128"/>
                          </a:rPr>
                          <m:t>𝐸</m:t>
                        </m:r>
                      </m:e>
                    </m:d>
                    <m:r>
                      <a:rPr lang="en-US" i="1">
                        <a:solidFill>
                          <a:srgbClr val="C00000"/>
                        </a:solidFill>
                        <a:latin typeface="Cambria Math" panose="02040503050406030204" pitchFamily="18" charset="0"/>
                        <a:ea typeface="ＭＳ Ｐゴシック" pitchFamily="34" charset="-128"/>
                      </a:rPr>
                      <m:t>=−1+.8⋅6</m:t>
                    </m:r>
                    <m:r>
                      <a:rPr lang="en-US" b="0" i="1" smtClean="0">
                        <a:solidFill>
                          <a:srgbClr val="C00000"/>
                        </a:solidFill>
                        <a:latin typeface="Cambria Math" panose="02040503050406030204" pitchFamily="18" charset="0"/>
                        <a:ea typeface="ＭＳ Ｐゴシック" pitchFamily="34" charset="-128"/>
                      </a:rPr>
                      <m:t>.38</m:t>
                    </m:r>
                    <m:r>
                      <a:rPr lang="en-US" i="1">
                        <a:solidFill>
                          <a:srgbClr val="C00000"/>
                        </a:solidFill>
                        <a:latin typeface="Cambria Math" panose="02040503050406030204" pitchFamily="18" charset="0"/>
                        <a:ea typeface="ＭＳ Ｐゴシック" pitchFamily="34" charset="-128"/>
                      </a:rPr>
                      <m:t>+.</m:t>
                    </m:r>
                    <m:r>
                      <a:rPr lang="en-US" i="1" smtClean="0">
                        <a:solidFill>
                          <a:srgbClr val="C00000"/>
                        </a:solidFill>
                        <a:latin typeface="Cambria Math" panose="02040503050406030204" pitchFamily="18" charset="0"/>
                        <a:ea typeface="ＭＳ Ｐゴシック" pitchFamily="34" charset="-128"/>
                      </a:rPr>
                      <m:t>2⋅3.8</m:t>
                    </m:r>
                    <m:r>
                      <a:rPr lang="en-US" i="1">
                        <a:solidFill>
                          <a:srgbClr val="C00000"/>
                        </a:solidFill>
                        <a:latin typeface="Cambria Math" panose="02040503050406030204" pitchFamily="18" charset="0"/>
                        <a:ea typeface="ＭＳ Ｐゴシック" pitchFamily="34" charset="-128"/>
                      </a:rPr>
                      <m:t>≈</m:t>
                    </m:r>
                    <m:r>
                      <a:rPr lang="en-US" b="0" i="1" smtClean="0">
                        <a:solidFill>
                          <a:srgbClr val="C00000"/>
                        </a:solidFill>
                        <a:latin typeface="Cambria Math" panose="02040503050406030204" pitchFamily="18" charset="0"/>
                        <a:ea typeface="ＭＳ Ｐゴシック" pitchFamily="34" charset="-128"/>
                      </a:rPr>
                      <m:t>4.86</m:t>
                    </m:r>
                  </m:oMath>
                </a14:m>
                <a:endParaRPr lang="en-US" i="1" dirty="0">
                  <a:solidFill>
                    <a:srgbClr val="C00000"/>
                  </a:solidFill>
                  <a:latin typeface="Cambria Math" panose="02040503050406030204" pitchFamily="18" charset="0"/>
                  <a:ea typeface="ＭＳ Ｐゴシック" pitchFamily="34" charset="-128"/>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𝑑</m:t>
                        </m:r>
                      </m:e>
                    </m:d>
                    <m:r>
                      <a:rPr lang="en-US" i="1">
                        <a:latin typeface="Cambria Math" panose="02040503050406030204" pitchFamily="18" charset="0"/>
                      </a:rPr>
                      <m:t>=</m:t>
                    </m:r>
                    <m:r>
                      <a:rPr lang="en-US" b="0" i="1" smtClean="0">
                        <a:latin typeface="Cambria Math" panose="02040503050406030204" pitchFamily="18" charset="0"/>
                        <a:ea typeface="ＭＳ Ｐゴシック" pitchFamily="34" charset="-128"/>
                      </a:rPr>
                      <m:t>−1</m:t>
                    </m:r>
                    <m:r>
                      <a:rPr lang="en-US" i="1">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1</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r>
                      <a:rPr lang="en-US" i="1">
                        <a:latin typeface="Cambria Math" panose="02040503050406030204" pitchFamily="18" charset="0"/>
                        <a:ea typeface="ＭＳ Ｐゴシック" pitchFamily="34" charset="-128"/>
                      </a:rPr>
                      <m:t>=−1+3.8=2.8</m:t>
                    </m:r>
                  </m:oMath>
                </a14:m>
                <a:endParaRPr lang="en-US" i="1" dirty="0">
                  <a:latin typeface="Cambria Math" panose="02040503050406030204" pitchFamily="18" charset="0"/>
                </a:endParaRPr>
              </a:p>
              <a:p>
                <a:r>
                  <a:rPr lang="en-US" dirty="0"/>
                  <a:t>After 2</a:t>
                </a:r>
                <a:r>
                  <a:rPr lang="en-US" baseline="30000" dirty="0"/>
                  <a:t>nd</a:t>
                </a:r>
                <a:r>
                  <a:rPr lang="en-US" dirty="0"/>
                  <a:t> iteration: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𝑉</m:t>
                        </m:r>
                      </m:e>
                      <m:sub>
                        <m:r>
                          <a:rPr lang="en-US">
                            <a:latin typeface="Cambria Math" panose="02040503050406030204" pitchFamily="18" charset="0"/>
                          </a:rPr>
                          <m:t>𝜋</m:t>
                        </m:r>
                      </m:sub>
                    </m:sSub>
                    <m:d>
                      <m:dPr>
                        <m:ctrlPr>
                          <a:rPr lang="en-US" i="1">
                            <a:latin typeface="Cambria Math" panose="02040503050406030204" pitchFamily="18" charset="0"/>
                          </a:rPr>
                        </m:ctrlPr>
                      </m:dPr>
                      <m:e>
                        <m:r>
                          <a:rPr lang="en-US">
                            <a:latin typeface="Cambria Math" panose="02040503050406030204" pitchFamily="18" charset="0"/>
                          </a:rPr>
                          <m:t>𝐶</m:t>
                        </m:r>
                      </m:e>
                    </m:d>
                    <m:r>
                      <a:rPr lang="en-US">
                        <a:latin typeface="Cambria Math" panose="02040503050406030204" pitchFamily="18" charset="0"/>
                      </a:rPr>
                      <m:t>=6.38, </m:t>
                    </m:r>
                    <m:sSub>
                      <m:sSubPr>
                        <m:ctrlPr>
                          <a:rPr lang="en-US" i="1">
                            <a:latin typeface="Cambria Math" panose="02040503050406030204" pitchFamily="18" charset="0"/>
                          </a:rPr>
                        </m:ctrlPr>
                      </m:sSubPr>
                      <m:e>
                        <m:r>
                          <a:rPr lang="en-US">
                            <a:latin typeface="Cambria Math" panose="02040503050406030204" pitchFamily="18" charset="0"/>
                          </a:rPr>
                          <m:t>𝑉</m:t>
                        </m:r>
                      </m:e>
                      <m:sub>
                        <m:r>
                          <a:rPr lang="en-US">
                            <a:latin typeface="Cambria Math" panose="02040503050406030204" pitchFamily="18" charset="0"/>
                          </a:rPr>
                          <m:t>𝜋</m:t>
                        </m:r>
                      </m:sub>
                    </m:sSub>
                    <m:d>
                      <m:dPr>
                        <m:ctrlPr>
                          <a:rPr lang="en-US" i="1">
                            <a:latin typeface="Cambria Math" panose="02040503050406030204" pitchFamily="18" charset="0"/>
                          </a:rPr>
                        </m:ctrlPr>
                      </m:dPr>
                      <m:e>
                        <m:r>
                          <a:rPr lang="en-US">
                            <a:latin typeface="Cambria Math" panose="02040503050406030204" pitchFamily="18" charset="0"/>
                          </a:rPr>
                          <m:t>𝐵</m:t>
                        </m:r>
                      </m:e>
                    </m:d>
                    <m:r>
                      <a:rPr lang="en-US">
                        <a:latin typeface="Cambria Math" panose="02040503050406030204" pitchFamily="18" charset="0"/>
                      </a:rPr>
                      <m:t>=4.86,</m:t>
                    </m:r>
                  </m:oMath>
                </a14:m>
                <a:r>
                  <a:rPr lang="en-US" dirty="0"/>
                  <a:t>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𝑉</m:t>
                        </m:r>
                      </m:e>
                      <m:sub>
                        <m:r>
                          <a:rPr lang="en-US">
                            <a:latin typeface="Cambria Math" panose="02040503050406030204" pitchFamily="18" charset="0"/>
                          </a:rPr>
                          <m:t>𝜋</m:t>
                        </m:r>
                      </m:sub>
                    </m:sSub>
                    <m:d>
                      <m:dPr>
                        <m:ctrlPr>
                          <a:rPr lang="en-US" i="1">
                            <a:latin typeface="Cambria Math" panose="02040503050406030204" pitchFamily="18" charset="0"/>
                          </a:rPr>
                        </m:ctrlPr>
                      </m:dPr>
                      <m:e>
                        <m:r>
                          <a:rPr lang="en-US">
                            <a:latin typeface="Cambria Math" panose="02040503050406030204" pitchFamily="18" charset="0"/>
                          </a:rPr>
                          <m:t>𝐸</m:t>
                        </m:r>
                      </m:e>
                    </m:d>
                    <m:r>
                      <a:rPr lang="en-US">
                        <a:latin typeface="Cambria Math" panose="02040503050406030204" pitchFamily="18" charset="0"/>
                      </a:rPr>
                      <m:t>=4.86</m:t>
                    </m:r>
                  </m:oMath>
                </a14:m>
                <a:endParaRPr lang="en-US" dirty="0"/>
              </a:p>
            </p:txBody>
          </p:sp>
        </mc:Choice>
        <mc:Fallback xmlns="">
          <p:sp>
            <p:nvSpPr>
              <p:cNvPr id="29" name="Content Placeholder 2">
                <a:extLst>
                  <a:ext uri="{FF2B5EF4-FFF2-40B4-BE49-F238E27FC236}">
                    <a16:creationId xmlns:a16="http://schemas.microsoft.com/office/drawing/2014/main" id="{DB8E6228-5688-4480-97E1-C354C40D1C22}"/>
                  </a:ext>
                </a:extLst>
              </p:cNvPr>
              <p:cNvSpPr>
                <a:spLocks noGrp="1" noRot="1" noChangeAspect="1" noMove="1" noResize="1" noEditPoints="1" noAdjustHandles="1" noChangeArrowheads="1" noChangeShapeType="1" noTextEdit="1"/>
              </p:cNvSpPr>
              <p:nvPr>
                <p:ph idx="1"/>
              </p:nvPr>
            </p:nvSpPr>
            <p:spPr>
              <a:xfrm>
                <a:off x="76199" y="2517084"/>
                <a:ext cx="8915377" cy="4493316"/>
              </a:xfrm>
              <a:blipFill>
                <a:blip r:embed="rId3"/>
                <a:stretch>
                  <a:fillRect l="-205" t="-8548"/>
                </a:stretch>
              </a:blipFill>
            </p:spPr>
            <p:txBody>
              <a:bodyPr/>
              <a:lstStyle/>
              <a:p>
                <a:r>
                  <a:rPr lang="en-SE">
                    <a:noFill/>
                  </a:rPr>
                  <a:t> </a:t>
                </a:r>
              </a:p>
            </p:txBody>
          </p:sp>
        </mc:Fallback>
      </mc:AlternateContent>
      <p:graphicFrame>
        <p:nvGraphicFramePr>
          <p:cNvPr id="11" name="Table 10">
            <a:extLst>
              <a:ext uri="{FF2B5EF4-FFF2-40B4-BE49-F238E27FC236}">
                <a16:creationId xmlns:a16="http://schemas.microsoft.com/office/drawing/2014/main" id="{40D54483-CEAA-4EC3-B264-DD76395869AD}"/>
              </a:ext>
            </a:extLst>
          </p:cNvPr>
          <p:cNvGraphicFramePr>
            <a:graphicFrameLocks noGrp="1"/>
          </p:cNvGraphicFramePr>
          <p:nvPr>
            <p:extLst>
              <p:ext uri="{D42A27DB-BD31-4B8C-83A1-F6EECF244321}">
                <p14:modId xmlns:p14="http://schemas.microsoft.com/office/powerpoint/2010/main" val="3057678846"/>
              </p:ext>
            </p:extLst>
          </p:nvPr>
        </p:nvGraphicFramePr>
        <p:xfrm>
          <a:off x="3886200" y="533400"/>
          <a:ext cx="2000250" cy="1907484"/>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635828">
                <a:tc>
                  <a:txBody>
                    <a:bodyPr/>
                    <a:lstStyle/>
                    <a:p>
                      <a:pPr algn="ct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bg2"/>
                          </a:solidFill>
                          <a:effectLst/>
                          <a:uLnTx/>
                          <a:uFillTx/>
                          <a:latin typeface="Calibri" pitchFamily="34" charset="0"/>
                          <a:ea typeface="+mn-ea"/>
                          <a:cs typeface="+mn-cs"/>
                        </a:rPr>
                        <a:t>A</a:t>
                      </a:r>
                      <a:endParaRPr lang="en-US" sz="21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63582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B</a:t>
                      </a: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C</a:t>
                      </a: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808080"/>
                          </a:solidFill>
                          <a:effectLst/>
                          <a:uLnTx/>
                          <a:uFillTx/>
                          <a:latin typeface="Calibri" pitchFamily="34" charset="0"/>
                          <a:ea typeface="+mn-ea"/>
                          <a:cs typeface="+mn-cs"/>
                        </a:rPr>
                        <a:t>D</a:t>
                      </a:r>
                      <a:endParaRPr kumimoji="0" lang="en-US" sz="2100" b="0" i="0" u="none" strike="noStrike" kern="1200" cap="none" spc="0" normalizeH="0" baseline="0" noProof="0" dirty="0">
                        <a:ln>
                          <a:noFill/>
                        </a:ln>
                        <a:solidFill>
                          <a:schemeClr val="tx1"/>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5828">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8080"/>
                          </a:solidFill>
                          <a:effectLst/>
                          <a:uLnTx/>
                          <a:uFillTx/>
                          <a:latin typeface="Calibri" pitchFamily="34" charset="0"/>
                          <a:ea typeface="+mn-ea"/>
                          <a:cs typeface="+mn-cs"/>
                        </a:rPr>
                        <a:t>E</a:t>
                      </a:r>
                      <a:endParaRPr kumimoji="0" lang="en-US" sz="2400" b="0" i="0" u="none" strike="noStrike" kern="1200" cap="none" spc="0" normalizeH="0" baseline="0" noProof="0" dirty="0">
                        <a:ln>
                          <a:noFill/>
                        </a:ln>
                        <a:solidFill>
                          <a:srgbClr val="808080"/>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12" name="Rectangle 11">
            <a:extLst>
              <a:ext uri="{FF2B5EF4-FFF2-40B4-BE49-F238E27FC236}">
                <a16:creationId xmlns:a16="http://schemas.microsoft.com/office/drawing/2014/main" id="{1A78966F-D02D-441C-8AF6-E105742EB822}"/>
              </a:ext>
            </a:extLst>
          </p:cNvPr>
          <p:cNvSpPr/>
          <p:nvPr/>
        </p:nvSpPr>
        <p:spPr>
          <a:xfrm>
            <a:off x="5328138" y="125656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13" name="Rectangle 12">
            <a:extLst>
              <a:ext uri="{FF2B5EF4-FFF2-40B4-BE49-F238E27FC236}">
                <a16:creationId xmlns:a16="http://schemas.microsoft.com/office/drawing/2014/main" id="{DD659970-B99C-4031-9C57-01CA82F8F108}"/>
              </a:ext>
            </a:extLst>
          </p:cNvPr>
          <p:cNvSpPr/>
          <p:nvPr/>
        </p:nvSpPr>
        <p:spPr>
          <a:xfrm>
            <a:off x="4655526" y="62791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F6EAE14C-EF66-4ADE-B630-611712A9C577}"/>
                  </a:ext>
                </a:extLst>
              </p:cNvPr>
              <p:cNvSpPr txBox="1"/>
              <p:nvPr/>
            </p:nvSpPr>
            <p:spPr>
              <a:xfrm>
                <a:off x="5312263" y="1462918"/>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14" name="TextBox 13">
                <a:extLst>
                  <a:ext uri="{FF2B5EF4-FFF2-40B4-BE49-F238E27FC236}">
                    <a16:creationId xmlns:a16="http://schemas.microsoft.com/office/drawing/2014/main" id="{F6EAE14C-EF66-4ADE-B630-611712A9C577}"/>
                  </a:ext>
                </a:extLst>
              </p:cNvPr>
              <p:cNvSpPr txBox="1">
                <a:spLocks noRot="1" noChangeAspect="1" noMove="1" noResize="1" noEditPoints="1" noAdjustHandles="1" noChangeArrowheads="1" noChangeShapeType="1" noTextEdit="1"/>
              </p:cNvSpPr>
              <p:nvPr/>
            </p:nvSpPr>
            <p:spPr>
              <a:xfrm>
                <a:off x="5312263" y="1462918"/>
                <a:ext cx="685800" cy="307777"/>
              </a:xfrm>
              <a:prstGeom prst="rect">
                <a:avLst/>
              </a:prstGeom>
              <a:blipFill>
                <a:blip r:embed="rId4"/>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40DB46B-D3D7-42BC-B961-B8E72191D722}"/>
                  </a:ext>
                </a:extLst>
              </p:cNvPr>
              <p:cNvSpPr txBox="1"/>
              <p:nvPr/>
            </p:nvSpPr>
            <p:spPr>
              <a:xfrm>
                <a:off x="4626463" y="850632"/>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15" name="TextBox 14">
                <a:extLst>
                  <a:ext uri="{FF2B5EF4-FFF2-40B4-BE49-F238E27FC236}">
                    <a16:creationId xmlns:a16="http://schemas.microsoft.com/office/drawing/2014/main" id="{140DB46B-D3D7-42BC-B961-B8E72191D722}"/>
                  </a:ext>
                </a:extLst>
              </p:cNvPr>
              <p:cNvSpPr txBox="1">
                <a:spLocks noRot="1" noChangeAspect="1" noMove="1" noResize="1" noEditPoints="1" noAdjustHandles="1" noChangeArrowheads="1" noChangeShapeType="1" noTextEdit="1"/>
              </p:cNvSpPr>
              <p:nvPr/>
            </p:nvSpPr>
            <p:spPr>
              <a:xfrm>
                <a:off x="4626463" y="850632"/>
                <a:ext cx="685800" cy="307777"/>
              </a:xfrm>
              <a:prstGeom prst="rect">
                <a:avLst/>
              </a:prstGeom>
              <a:blipFill>
                <a:blip r:embed="rId5"/>
                <a:stretch>
                  <a:fillRect/>
                </a:stretch>
              </a:blipFill>
            </p:spPr>
            <p:txBody>
              <a:bodyPr/>
              <a:lstStyle/>
              <a:p>
                <a:r>
                  <a:rPr lang="en-SE">
                    <a:noFill/>
                  </a:rPr>
                  <a:t> </a:t>
                </a:r>
              </a:p>
            </p:txBody>
          </p:sp>
        </mc:Fallback>
      </mc:AlternateContent>
      <p:pic>
        <p:nvPicPr>
          <p:cNvPr id="3" name="Picture 2">
            <a:extLst>
              <a:ext uri="{FF2B5EF4-FFF2-40B4-BE49-F238E27FC236}">
                <a16:creationId xmlns:a16="http://schemas.microsoft.com/office/drawing/2014/main" id="{AD05F54A-C327-4286-B4FB-CD4797DC77CA}"/>
              </a:ext>
            </a:extLst>
          </p:cNvPr>
          <p:cNvPicPr>
            <a:picLocks noChangeAspect="1"/>
          </p:cNvPicPr>
          <p:nvPr/>
        </p:nvPicPr>
        <p:blipFill>
          <a:blip r:embed="rId6"/>
          <a:stretch>
            <a:fillRect/>
          </a:stretch>
        </p:blipFill>
        <p:spPr>
          <a:xfrm>
            <a:off x="6705600" y="500192"/>
            <a:ext cx="2301852" cy="1974412"/>
          </a:xfrm>
          <a:prstGeom prst="rect">
            <a:avLst/>
          </a:prstGeom>
        </p:spPr>
      </p:pic>
      <p:sp>
        <p:nvSpPr>
          <p:cNvPr id="10" name="TextBox 9">
            <a:extLst>
              <a:ext uri="{FF2B5EF4-FFF2-40B4-BE49-F238E27FC236}">
                <a16:creationId xmlns:a16="http://schemas.microsoft.com/office/drawing/2014/main" id="{A6F7F98C-D331-46A8-8B7E-21DF9B882F65}"/>
              </a:ext>
            </a:extLst>
          </p:cNvPr>
          <p:cNvSpPr txBox="1"/>
          <p:nvPr/>
        </p:nvSpPr>
        <p:spPr>
          <a:xfrm>
            <a:off x="7848600" y="792162"/>
            <a:ext cx="617477" cy="307777"/>
          </a:xfrm>
          <a:prstGeom prst="rect">
            <a:avLst/>
          </a:prstGeom>
          <a:noFill/>
        </p:spPr>
        <p:txBody>
          <a:bodyPr wrap="none" rtlCol="0">
            <a:spAutoFit/>
          </a:bodyPr>
          <a:lstStyle/>
          <a:p>
            <a:r>
              <a:rPr lang="en-US" sz="1400" dirty="0"/>
              <a:t>BF=4</a:t>
            </a:r>
            <a:endParaRPr lang="en-SE" sz="1400" dirty="0"/>
          </a:p>
        </p:txBody>
      </p:sp>
      <p:sp>
        <p:nvSpPr>
          <p:cNvPr id="16" name="TextBox 15">
            <a:extLst>
              <a:ext uri="{FF2B5EF4-FFF2-40B4-BE49-F238E27FC236}">
                <a16:creationId xmlns:a16="http://schemas.microsoft.com/office/drawing/2014/main" id="{72FDAC02-31FC-40F8-AE19-40F36CEAEA99}"/>
              </a:ext>
            </a:extLst>
          </p:cNvPr>
          <p:cNvSpPr txBox="1"/>
          <p:nvPr/>
        </p:nvSpPr>
        <p:spPr>
          <a:xfrm>
            <a:off x="8087593" y="1278668"/>
            <a:ext cx="617477" cy="307777"/>
          </a:xfrm>
          <a:prstGeom prst="rect">
            <a:avLst/>
          </a:prstGeom>
          <a:noFill/>
        </p:spPr>
        <p:txBody>
          <a:bodyPr wrap="none" rtlCol="0">
            <a:spAutoFit/>
          </a:bodyPr>
          <a:lstStyle/>
          <a:p>
            <a:r>
              <a:rPr lang="en-US" sz="1400" dirty="0"/>
              <a:t>BF=3</a:t>
            </a:r>
            <a:endParaRPr lang="en-SE" sz="1400" dirty="0"/>
          </a:p>
        </p:txBody>
      </p:sp>
      <p:sp>
        <p:nvSpPr>
          <p:cNvPr id="17" name="Slide Number Placeholder 3">
            <a:extLst>
              <a:ext uri="{FF2B5EF4-FFF2-40B4-BE49-F238E27FC236}">
                <a16:creationId xmlns:a16="http://schemas.microsoft.com/office/drawing/2014/main" id="{8C932F35-E4E8-4D56-8984-C9D6E445189B}"/>
              </a:ext>
            </a:extLst>
          </p:cNvPr>
          <p:cNvSpPr>
            <a:spLocks noGrp="1"/>
          </p:cNvSpPr>
          <p:nvPr>
            <p:ph type="sldNum" sz="quarter" idx="12"/>
          </p:nvPr>
        </p:nvSpPr>
        <p:spPr>
          <a:xfrm>
            <a:off x="6934200" y="6530035"/>
            <a:ext cx="2133600" cy="244475"/>
          </a:xfrm>
        </p:spPr>
        <p:txBody>
          <a:bodyPr/>
          <a:lstStyle/>
          <a:p>
            <a:pPr>
              <a:defRPr/>
            </a:pPr>
            <a:fld id="{F57F456A-00AF-44E6-8D70-638C0D0130FF}" type="slidenum">
              <a:rPr lang="en-US" altLang="zh-CN" smtClean="0"/>
              <a:pPr>
                <a:defRPr/>
              </a:pPr>
              <a:t>59</a:t>
            </a:fld>
            <a:endParaRPr lang="en-US" altLang="zh-CN" dirty="0"/>
          </a:p>
        </p:txBody>
      </p:sp>
      <p:sp>
        <p:nvSpPr>
          <p:cNvPr id="18" name="TextBox 17">
            <a:extLst>
              <a:ext uri="{FF2B5EF4-FFF2-40B4-BE49-F238E27FC236}">
                <a16:creationId xmlns:a16="http://schemas.microsoft.com/office/drawing/2014/main" id="{DC6B8E2E-A7E4-4947-9AF1-D3F927760CA4}"/>
              </a:ext>
            </a:extLst>
          </p:cNvPr>
          <p:cNvSpPr txBox="1"/>
          <p:nvPr/>
        </p:nvSpPr>
        <p:spPr>
          <a:xfrm>
            <a:off x="3940293" y="1540849"/>
            <a:ext cx="583814" cy="338554"/>
          </a:xfrm>
          <a:prstGeom prst="rect">
            <a:avLst/>
          </a:prstGeom>
          <a:noFill/>
        </p:spPr>
        <p:txBody>
          <a:bodyPr wrap="none" rtlCol="0">
            <a:spAutoFit/>
          </a:bodyPr>
          <a:lstStyle/>
          <a:p>
            <a:r>
              <a:rPr lang="en-US" sz="1600" dirty="0"/>
              <a:t>4.86</a:t>
            </a:r>
            <a:endParaRPr lang="en-SE" sz="1600" dirty="0"/>
          </a:p>
        </p:txBody>
      </p:sp>
      <p:sp>
        <p:nvSpPr>
          <p:cNvPr id="19" name="TextBox 18">
            <a:extLst>
              <a:ext uri="{FF2B5EF4-FFF2-40B4-BE49-F238E27FC236}">
                <a16:creationId xmlns:a16="http://schemas.microsoft.com/office/drawing/2014/main" id="{E815E4CC-A72A-49DD-84F9-30CAD7A17EC3}"/>
              </a:ext>
            </a:extLst>
          </p:cNvPr>
          <p:cNvSpPr txBox="1"/>
          <p:nvPr/>
        </p:nvSpPr>
        <p:spPr>
          <a:xfrm>
            <a:off x="4592219" y="2171817"/>
            <a:ext cx="583814" cy="338554"/>
          </a:xfrm>
          <a:prstGeom prst="rect">
            <a:avLst/>
          </a:prstGeom>
          <a:noFill/>
        </p:spPr>
        <p:txBody>
          <a:bodyPr wrap="none" rtlCol="0">
            <a:spAutoFit/>
          </a:bodyPr>
          <a:lstStyle/>
          <a:p>
            <a:r>
              <a:rPr lang="en-US" sz="1600" dirty="0"/>
              <a:t>4.86</a:t>
            </a:r>
            <a:endParaRPr lang="en-SE" sz="1600" dirty="0"/>
          </a:p>
        </p:txBody>
      </p:sp>
      <p:sp>
        <p:nvSpPr>
          <p:cNvPr id="20" name="TextBox 19">
            <a:extLst>
              <a:ext uri="{FF2B5EF4-FFF2-40B4-BE49-F238E27FC236}">
                <a16:creationId xmlns:a16="http://schemas.microsoft.com/office/drawing/2014/main" id="{1799EE50-2B97-45E7-8D79-B5293C50F133}"/>
              </a:ext>
            </a:extLst>
          </p:cNvPr>
          <p:cNvSpPr txBox="1"/>
          <p:nvPr/>
        </p:nvSpPr>
        <p:spPr>
          <a:xfrm>
            <a:off x="4602009" y="1540849"/>
            <a:ext cx="583814" cy="338554"/>
          </a:xfrm>
          <a:prstGeom prst="rect">
            <a:avLst/>
          </a:prstGeom>
          <a:noFill/>
        </p:spPr>
        <p:txBody>
          <a:bodyPr wrap="none" rtlCol="0">
            <a:spAutoFit/>
          </a:bodyPr>
          <a:lstStyle/>
          <a:p>
            <a:r>
              <a:rPr lang="en-US" sz="1600" dirty="0"/>
              <a:t>6.38</a:t>
            </a:r>
            <a:endParaRPr lang="en-SE" sz="1600" dirty="0"/>
          </a:p>
        </p:txBody>
      </p:sp>
      <p:graphicFrame>
        <p:nvGraphicFramePr>
          <p:cNvPr id="21" name="Table 20">
            <a:extLst>
              <a:ext uri="{FF2B5EF4-FFF2-40B4-BE49-F238E27FC236}">
                <a16:creationId xmlns:a16="http://schemas.microsoft.com/office/drawing/2014/main" id="{E8F23F9D-A95E-4710-B815-54AD8845CC2B}"/>
              </a:ext>
            </a:extLst>
          </p:cNvPr>
          <p:cNvGraphicFramePr>
            <a:graphicFrameLocks noGrp="1"/>
          </p:cNvGraphicFramePr>
          <p:nvPr>
            <p:extLst>
              <p:ext uri="{D42A27DB-BD31-4B8C-83A1-F6EECF244321}">
                <p14:modId xmlns:p14="http://schemas.microsoft.com/office/powerpoint/2010/main" val="195545598"/>
              </p:ext>
            </p:extLst>
          </p:nvPr>
        </p:nvGraphicFramePr>
        <p:xfrm>
          <a:off x="744558" y="533400"/>
          <a:ext cx="2000250" cy="1907484"/>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635828">
                <a:tc>
                  <a:txBody>
                    <a:bodyPr/>
                    <a:lstStyle/>
                    <a:p>
                      <a:pPr algn="ct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bg2"/>
                          </a:solidFill>
                          <a:effectLst/>
                          <a:uLnTx/>
                          <a:uFillTx/>
                          <a:latin typeface="Calibri" pitchFamily="34" charset="0"/>
                          <a:ea typeface="+mn-ea"/>
                          <a:cs typeface="+mn-cs"/>
                        </a:rPr>
                        <a:t>A</a:t>
                      </a:r>
                      <a:endParaRPr lang="en-US" sz="21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63582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B</a:t>
                      </a: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C</a:t>
                      </a: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808080"/>
                          </a:solidFill>
                          <a:effectLst/>
                          <a:uLnTx/>
                          <a:uFillTx/>
                          <a:latin typeface="Calibri" pitchFamily="34" charset="0"/>
                          <a:ea typeface="+mn-ea"/>
                          <a:cs typeface="+mn-cs"/>
                        </a:rPr>
                        <a:t>D</a:t>
                      </a:r>
                      <a:endParaRPr kumimoji="0" lang="en-US" sz="2100" b="0" i="0" u="none" strike="noStrike" kern="1200" cap="none" spc="0" normalizeH="0" baseline="0" noProof="0" dirty="0">
                        <a:ln>
                          <a:noFill/>
                        </a:ln>
                        <a:solidFill>
                          <a:schemeClr val="tx1"/>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5828">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8080"/>
                          </a:solidFill>
                          <a:effectLst/>
                          <a:uLnTx/>
                          <a:uFillTx/>
                          <a:latin typeface="Calibri" pitchFamily="34" charset="0"/>
                          <a:ea typeface="+mn-ea"/>
                          <a:cs typeface="+mn-cs"/>
                        </a:rPr>
                        <a:t>E</a:t>
                      </a:r>
                      <a:endParaRPr kumimoji="0" lang="en-US" sz="2400" b="0" i="0" u="none" strike="noStrike" kern="1200" cap="none" spc="0" normalizeH="0" baseline="0" noProof="0" dirty="0">
                        <a:ln>
                          <a:noFill/>
                        </a:ln>
                        <a:solidFill>
                          <a:srgbClr val="808080"/>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22" name="Rectangle 21">
            <a:extLst>
              <a:ext uri="{FF2B5EF4-FFF2-40B4-BE49-F238E27FC236}">
                <a16:creationId xmlns:a16="http://schemas.microsoft.com/office/drawing/2014/main" id="{B15D71B5-8A0D-4D39-AA4C-95AEFFF38EB5}"/>
              </a:ext>
            </a:extLst>
          </p:cNvPr>
          <p:cNvSpPr/>
          <p:nvPr/>
        </p:nvSpPr>
        <p:spPr>
          <a:xfrm>
            <a:off x="2186496" y="125656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23" name="Rectangle 22">
            <a:extLst>
              <a:ext uri="{FF2B5EF4-FFF2-40B4-BE49-F238E27FC236}">
                <a16:creationId xmlns:a16="http://schemas.microsoft.com/office/drawing/2014/main" id="{9F1D9C8A-9F5E-44FB-A310-6F17512008DB}"/>
              </a:ext>
            </a:extLst>
          </p:cNvPr>
          <p:cNvSpPr/>
          <p:nvPr/>
        </p:nvSpPr>
        <p:spPr>
          <a:xfrm>
            <a:off x="1513884" y="62791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2420A1AA-4342-4F00-9479-77136FDB93E3}"/>
                  </a:ext>
                </a:extLst>
              </p:cNvPr>
              <p:cNvSpPr txBox="1"/>
              <p:nvPr/>
            </p:nvSpPr>
            <p:spPr>
              <a:xfrm>
                <a:off x="2170621" y="1462918"/>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24" name="TextBox 23">
                <a:extLst>
                  <a:ext uri="{FF2B5EF4-FFF2-40B4-BE49-F238E27FC236}">
                    <a16:creationId xmlns:a16="http://schemas.microsoft.com/office/drawing/2014/main" id="{2420A1AA-4342-4F00-9479-77136FDB93E3}"/>
                  </a:ext>
                </a:extLst>
              </p:cNvPr>
              <p:cNvSpPr txBox="1">
                <a:spLocks noRot="1" noChangeAspect="1" noMove="1" noResize="1" noEditPoints="1" noAdjustHandles="1" noChangeArrowheads="1" noChangeShapeType="1" noTextEdit="1"/>
              </p:cNvSpPr>
              <p:nvPr/>
            </p:nvSpPr>
            <p:spPr>
              <a:xfrm>
                <a:off x="2170621" y="1462918"/>
                <a:ext cx="685800" cy="307777"/>
              </a:xfrm>
              <a:prstGeom prst="rect">
                <a:avLst/>
              </a:prstGeom>
              <a:blipFill>
                <a:blip r:embed="rId4"/>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96B6E1F-0210-4341-B1DF-ACD220756535}"/>
                  </a:ext>
                </a:extLst>
              </p:cNvPr>
              <p:cNvSpPr txBox="1"/>
              <p:nvPr/>
            </p:nvSpPr>
            <p:spPr>
              <a:xfrm>
                <a:off x="1484821" y="850632"/>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25" name="TextBox 24">
                <a:extLst>
                  <a:ext uri="{FF2B5EF4-FFF2-40B4-BE49-F238E27FC236}">
                    <a16:creationId xmlns:a16="http://schemas.microsoft.com/office/drawing/2014/main" id="{096B6E1F-0210-4341-B1DF-ACD220756535}"/>
                  </a:ext>
                </a:extLst>
              </p:cNvPr>
              <p:cNvSpPr txBox="1">
                <a:spLocks noRot="1" noChangeAspect="1" noMove="1" noResize="1" noEditPoints="1" noAdjustHandles="1" noChangeArrowheads="1" noChangeShapeType="1" noTextEdit="1"/>
              </p:cNvSpPr>
              <p:nvPr/>
            </p:nvSpPr>
            <p:spPr>
              <a:xfrm>
                <a:off x="1484821" y="850632"/>
                <a:ext cx="685800" cy="307777"/>
              </a:xfrm>
              <a:prstGeom prst="rect">
                <a:avLst/>
              </a:prstGeom>
              <a:blipFill>
                <a:blip r:embed="rId5"/>
                <a:stretch>
                  <a:fillRect/>
                </a:stretch>
              </a:blipFill>
            </p:spPr>
            <p:txBody>
              <a:bodyPr/>
              <a:lstStyle/>
              <a:p>
                <a:r>
                  <a:rPr lang="en-SE">
                    <a:noFill/>
                  </a:rPr>
                  <a:t> </a:t>
                </a:r>
              </a:p>
            </p:txBody>
          </p:sp>
        </mc:Fallback>
      </mc:AlternateContent>
      <p:sp>
        <p:nvSpPr>
          <p:cNvPr id="30" name="Arrow: Right 29">
            <a:extLst>
              <a:ext uri="{FF2B5EF4-FFF2-40B4-BE49-F238E27FC236}">
                <a16:creationId xmlns:a16="http://schemas.microsoft.com/office/drawing/2014/main" id="{51289E5D-D5C1-4B18-9BE5-FF97CFB14DB7}"/>
              </a:ext>
            </a:extLst>
          </p:cNvPr>
          <p:cNvSpPr/>
          <p:nvPr/>
        </p:nvSpPr>
        <p:spPr bwMode="auto">
          <a:xfrm>
            <a:off x="2845920" y="1319051"/>
            <a:ext cx="978408" cy="484632"/>
          </a:xfrm>
          <a:prstGeom prst="rightArrow">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dirty="0">
              <a:ln>
                <a:noFill/>
              </a:ln>
              <a:solidFill>
                <a:schemeClr val="tx1"/>
              </a:solidFill>
              <a:effectLst/>
              <a:latin typeface="Arial" charset="0"/>
            </a:endParaRPr>
          </a:p>
        </p:txBody>
      </p:sp>
      <p:sp>
        <p:nvSpPr>
          <p:cNvPr id="31" name="Rectangle 30">
            <a:extLst>
              <a:ext uri="{FF2B5EF4-FFF2-40B4-BE49-F238E27FC236}">
                <a16:creationId xmlns:a16="http://schemas.microsoft.com/office/drawing/2014/main" id="{25F942F0-15AB-4233-A51D-8AD93C6017DF}"/>
              </a:ext>
            </a:extLst>
          </p:cNvPr>
          <p:cNvSpPr/>
          <p:nvPr/>
        </p:nvSpPr>
        <p:spPr>
          <a:xfrm>
            <a:off x="2895600" y="807431"/>
            <a:ext cx="757451" cy="646331"/>
          </a:xfrm>
          <a:prstGeom prst="rect">
            <a:avLst/>
          </a:prstGeom>
        </p:spPr>
        <p:txBody>
          <a:bodyPr wrap="none">
            <a:spAutoFit/>
          </a:bodyPr>
          <a:lstStyle/>
          <a:p>
            <a:r>
              <a:rPr lang="en-US" dirty="0"/>
              <a:t>Value</a:t>
            </a:r>
          </a:p>
          <a:p>
            <a:r>
              <a:rPr lang="en-US" dirty="0"/>
              <a:t>Iter2</a:t>
            </a:r>
            <a:endParaRPr lang="en-SE" dirty="0"/>
          </a:p>
        </p:txBody>
      </p:sp>
      <p:sp>
        <p:nvSpPr>
          <p:cNvPr id="32" name="TextBox 31">
            <a:extLst>
              <a:ext uri="{FF2B5EF4-FFF2-40B4-BE49-F238E27FC236}">
                <a16:creationId xmlns:a16="http://schemas.microsoft.com/office/drawing/2014/main" id="{4D827001-D1E3-4D05-888F-50E8377F7D5E}"/>
              </a:ext>
            </a:extLst>
          </p:cNvPr>
          <p:cNvSpPr txBox="1"/>
          <p:nvPr/>
        </p:nvSpPr>
        <p:spPr>
          <a:xfrm>
            <a:off x="828426" y="1527182"/>
            <a:ext cx="470000" cy="338554"/>
          </a:xfrm>
          <a:prstGeom prst="rect">
            <a:avLst/>
          </a:prstGeom>
          <a:noFill/>
        </p:spPr>
        <p:txBody>
          <a:bodyPr wrap="none" rtlCol="0">
            <a:spAutoFit/>
          </a:bodyPr>
          <a:lstStyle/>
          <a:p>
            <a:r>
              <a:rPr lang="en-US" sz="1600" dirty="0"/>
              <a:t>3.8</a:t>
            </a:r>
            <a:endParaRPr lang="en-SE" sz="1600" dirty="0"/>
          </a:p>
        </p:txBody>
      </p:sp>
      <p:sp>
        <p:nvSpPr>
          <p:cNvPr id="33" name="TextBox 32">
            <a:extLst>
              <a:ext uri="{FF2B5EF4-FFF2-40B4-BE49-F238E27FC236}">
                <a16:creationId xmlns:a16="http://schemas.microsoft.com/office/drawing/2014/main" id="{89BC0AF0-C0F7-4777-9FDA-4C0A9003CA5B}"/>
              </a:ext>
            </a:extLst>
          </p:cNvPr>
          <p:cNvSpPr txBox="1"/>
          <p:nvPr/>
        </p:nvSpPr>
        <p:spPr>
          <a:xfrm>
            <a:off x="1513250" y="2158863"/>
            <a:ext cx="470000" cy="338554"/>
          </a:xfrm>
          <a:prstGeom prst="rect">
            <a:avLst/>
          </a:prstGeom>
          <a:noFill/>
        </p:spPr>
        <p:txBody>
          <a:bodyPr wrap="none" rtlCol="0">
            <a:spAutoFit/>
          </a:bodyPr>
          <a:lstStyle/>
          <a:p>
            <a:r>
              <a:rPr lang="en-US" sz="1600" dirty="0"/>
              <a:t>3.8</a:t>
            </a:r>
            <a:endParaRPr lang="en-SE" sz="1600" dirty="0"/>
          </a:p>
        </p:txBody>
      </p:sp>
      <p:sp>
        <p:nvSpPr>
          <p:cNvPr id="34" name="TextBox 33">
            <a:extLst>
              <a:ext uri="{FF2B5EF4-FFF2-40B4-BE49-F238E27FC236}">
                <a16:creationId xmlns:a16="http://schemas.microsoft.com/office/drawing/2014/main" id="{671C0944-93D2-4EDC-84B3-90CEC5589040}"/>
              </a:ext>
            </a:extLst>
          </p:cNvPr>
          <p:cNvSpPr txBox="1"/>
          <p:nvPr/>
        </p:nvSpPr>
        <p:spPr>
          <a:xfrm>
            <a:off x="1578654" y="1527182"/>
            <a:ext cx="298480" cy="338554"/>
          </a:xfrm>
          <a:prstGeom prst="rect">
            <a:avLst/>
          </a:prstGeom>
          <a:noFill/>
        </p:spPr>
        <p:txBody>
          <a:bodyPr wrap="none" rtlCol="0">
            <a:spAutoFit/>
          </a:bodyPr>
          <a:lstStyle/>
          <a:p>
            <a:r>
              <a:rPr lang="en-US" sz="1600" dirty="0"/>
              <a:t>6</a:t>
            </a:r>
            <a:endParaRPr lang="en-SE" sz="1600" dirty="0"/>
          </a:p>
        </p:txBody>
      </p:sp>
      <mc:AlternateContent xmlns:mc="http://schemas.openxmlformats.org/markup-compatibility/2006" xmlns:a14="http://schemas.microsoft.com/office/drawing/2010/main">
        <mc:Choice Requires="a14">
          <p:graphicFrame>
            <p:nvGraphicFramePr>
              <p:cNvPr id="26" name="Table 25">
                <a:extLst>
                  <a:ext uri="{FF2B5EF4-FFF2-40B4-BE49-F238E27FC236}">
                    <a16:creationId xmlns:a16="http://schemas.microsoft.com/office/drawing/2014/main" id="{AF2181DC-27E7-450C-9672-BD5647B55D64}"/>
                  </a:ext>
                </a:extLst>
              </p:cNvPr>
              <p:cNvGraphicFramePr>
                <a:graphicFrameLocks noGrp="1"/>
              </p:cNvGraphicFramePr>
              <p:nvPr>
                <p:extLst>
                  <p:ext uri="{D42A27DB-BD31-4B8C-83A1-F6EECF244321}">
                    <p14:modId xmlns:p14="http://schemas.microsoft.com/office/powerpoint/2010/main" val="176277896"/>
                  </p:ext>
                </p:extLst>
              </p:nvPr>
            </p:nvGraphicFramePr>
            <p:xfrm>
              <a:off x="6553200" y="4218940"/>
              <a:ext cx="2505482" cy="2379472"/>
            </p:xfrm>
            <a:graphic>
              <a:graphicData uri="http://schemas.openxmlformats.org/drawingml/2006/table">
                <a:tbl>
                  <a:tblPr firstRow="1" firstCol="1" bandRow="1">
                    <a:tableStyleId>{5C22544A-7EE6-4342-B048-85BDC9FD1C3A}</a:tableStyleId>
                  </a:tblPr>
                  <a:tblGrid>
                    <a:gridCol w="567204">
                      <a:extLst>
                        <a:ext uri="{9D8B030D-6E8A-4147-A177-3AD203B41FA5}">
                          <a16:colId xmlns:a16="http://schemas.microsoft.com/office/drawing/2014/main" val="248747933"/>
                        </a:ext>
                      </a:extLst>
                    </a:gridCol>
                    <a:gridCol w="736846">
                      <a:extLst>
                        <a:ext uri="{9D8B030D-6E8A-4147-A177-3AD203B41FA5}">
                          <a16:colId xmlns:a16="http://schemas.microsoft.com/office/drawing/2014/main" val="2368639568"/>
                        </a:ext>
                      </a:extLst>
                    </a:gridCol>
                    <a:gridCol w="564491">
                      <a:extLst>
                        <a:ext uri="{9D8B030D-6E8A-4147-A177-3AD203B41FA5}">
                          <a16:colId xmlns:a16="http://schemas.microsoft.com/office/drawing/2014/main" val="2363104961"/>
                        </a:ext>
                      </a:extLst>
                    </a:gridCol>
                    <a:gridCol w="636941">
                      <a:extLst>
                        <a:ext uri="{9D8B030D-6E8A-4147-A177-3AD203B41FA5}">
                          <a16:colId xmlns:a16="http://schemas.microsoft.com/office/drawing/2014/main" val="1967822093"/>
                        </a:ext>
                      </a:extLst>
                    </a:gridCol>
                  </a:tblGrid>
                  <a:tr h="0">
                    <a:tc>
                      <a:txBody>
                        <a:bodyPr/>
                        <a:lstStyle/>
                        <a:p>
                          <a:pPr>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effectLst/>
                                        <a:latin typeface="Cambria Math" panose="02040503050406030204" pitchFamily="18" charset="0"/>
                                      </a:rPr>
                                    </m:ctrlPr>
                                  </m:sSubPr>
                                  <m:e>
                                    <m:r>
                                      <a:rPr lang="en-US" sz="1600" b="0" smtClean="0">
                                        <a:solidFill>
                                          <a:schemeClr val="tx1"/>
                                        </a:solidFill>
                                        <a:effectLst/>
                                        <a:latin typeface="Cambria Math" panose="02040503050406030204" pitchFamily="18" charset="0"/>
                                      </a:rPr>
                                      <m:t>𝑉</m:t>
                                    </m:r>
                                  </m:e>
                                  <m:sub>
                                    <m:r>
                                      <a:rPr lang="en-US" sz="1600" b="0" smtClean="0">
                                        <a:solidFill>
                                          <a:schemeClr val="tx1"/>
                                        </a:solidFill>
                                        <a:effectLst/>
                                        <a:latin typeface="Cambria Math" panose="02040503050406030204" pitchFamily="18" charset="0"/>
                                      </a:rPr>
                                      <m:t>𝜋</m:t>
                                    </m:r>
                                  </m:sub>
                                </m:sSub>
                                <m:d>
                                  <m:dPr>
                                    <m:ctrlPr>
                                      <a:rPr lang="en-SE" sz="1600" b="0" i="1">
                                        <a:solidFill>
                                          <a:schemeClr val="tx1"/>
                                        </a:solidFill>
                                        <a:effectLst/>
                                        <a:latin typeface="Cambria Math" panose="02040503050406030204" pitchFamily="18" charset="0"/>
                                      </a:rPr>
                                    </m:ctrlPr>
                                  </m:dPr>
                                  <m:e>
                                    <m:r>
                                      <a:rPr lang="en-US" sz="1600" b="0" smtClean="0">
                                        <a:solidFill>
                                          <a:schemeClr val="tx1"/>
                                        </a:solidFill>
                                        <a:effectLst/>
                                        <a:latin typeface="Cambria Math" panose="02040503050406030204" pitchFamily="18" charset="0"/>
                                      </a:rPr>
                                      <m:t>𝐵</m:t>
                                    </m:r>
                                  </m:e>
                                </m:d>
                              </m:oMath>
                            </m:oMathPara>
                          </a14:m>
                          <a:endParaRPr lang="en-SE" sz="2800" b="0" dirty="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effectLst/>
                                        <a:latin typeface="Cambria Math" panose="02040503050406030204" pitchFamily="18" charset="0"/>
                                      </a:rPr>
                                    </m:ctrlPr>
                                  </m:sSubPr>
                                  <m:e>
                                    <m:r>
                                      <a:rPr lang="en-US" sz="1600" b="0" smtClean="0">
                                        <a:solidFill>
                                          <a:schemeClr val="tx1"/>
                                        </a:solidFill>
                                        <a:effectLst/>
                                        <a:latin typeface="Cambria Math" panose="02040503050406030204" pitchFamily="18" charset="0"/>
                                      </a:rPr>
                                      <m:t>𝑉</m:t>
                                    </m:r>
                                  </m:e>
                                  <m:sub>
                                    <m:r>
                                      <a:rPr lang="en-US" sz="1600" b="0" smtClean="0">
                                        <a:solidFill>
                                          <a:schemeClr val="tx1"/>
                                        </a:solidFill>
                                        <a:effectLst/>
                                        <a:latin typeface="Cambria Math" panose="02040503050406030204" pitchFamily="18" charset="0"/>
                                      </a:rPr>
                                      <m:t>𝜋</m:t>
                                    </m:r>
                                  </m:sub>
                                </m:sSub>
                                <m:d>
                                  <m:dPr>
                                    <m:ctrlPr>
                                      <a:rPr lang="en-SE" sz="1600" b="0" i="1">
                                        <a:solidFill>
                                          <a:schemeClr val="tx1"/>
                                        </a:solidFill>
                                        <a:effectLst/>
                                        <a:latin typeface="Cambria Math" panose="02040503050406030204" pitchFamily="18" charset="0"/>
                                      </a:rPr>
                                    </m:ctrlPr>
                                  </m:dPr>
                                  <m:e>
                                    <m:r>
                                      <a:rPr lang="en-US" sz="1600" b="0" smtClean="0">
                                        <a:solidFill>
                                          <a:schemeClr val="tx1"/>
                                        </a:solidFill>
                                        <a:effectLst/>
                                        <a:latin typeface="Cambria Math" panose="02040503050406030204" pitchFamily="18" charset="0"/>
                                      </a:rPr>
                                      <m:t>𝐶</m:t>
                                    </m:r>
                                  </m:e>
                                </m:d>
                              </m:oMath>
                            </m:oMathPara>
                          </a14:m>
                          <a:endParaRPr lang="en-SE" sz="2800" b="0" dirty="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effectLst/>
                                        <a:latin typeface="Cambria Math" panose="02040503050406030204" pitchFamily="18" charset="0"/>
                                      </a:rPr>
                                    </m:ctrlPr>
                                  </m:sSubPr>
                                  <m:e>
                                    <m:r>
                                      <a:rPr lang="en-US" sz="1600" b="0" smtClean="0">
                                        <a:solidFill>
                                          <a:schemeClr val="tx1"/>
                                        </a:solidFill>
                                        <a:effectLst/>
                                        <a:latin typeface="Cambria Math" panose="02040503050406030204" pitchFamily="18" charset="0"/>
                                      </a:rPr>
                                      <m:t>𝑉</m:t>
                                    </m:r>
                                  </m:e>
                                  <m:sub>
                                    <m:r>
                                      <a:rPr lang="en-US" sz="1600" b="0" smtClean="0">
                                        <a:solidFill>
                                          <a:schemeClr val="tx1"/>
                                        </a:solidFill>
                                        <a:effectLst/>
                                        <a:latin typeface="Cambria Math" panose="02040503050406030204" pitchFamily="18" charset="0"/>
                                      </a:rPr>
                                      <m:t>𝜋</m:t>
                                    </m:r>
                                  </m:sub>
                                </m:sSub>
                                <m:d>
                                  <m:dPr>
                                    <m:ctrlPr>
                                      <a:rPr lang="en-SE" sz="1600" b="0" i="1">
                                        <a:solidFill>
                                          <a:schemeClr val="tx1"/>
                                        </a:solidFill>
                                        <a:effectLst/>
                                        <a:latin typeface="Cambria Math" panose="02040503050406030204" pitchFamily="18" charset="0"/>
                                      </a:rPr>
                                    </m:ctrlPr>
                                  </m:dPr>
                                  <m:e>
                                    <m:r>
                                      <a:rPr lang="en-US" sz="1600" b="0" i="1" smtClean="0">
                                        <a:solidFill>
                                          <a:schemeClr val="tx1"/>
                                        </a:solidFill>
                                        <a:effectLst/>
                                        <a:latin typeface="Cambria Math" panose="02040503050406030204" pitchFamily="18" charset="0"/>
                                      </a:rPr>
                                      <m:t>𝐸</m:t>
                                    </m:r>
                                  </m:e>
                                </m:d>
                              </m:oMath>
                            </m:oMathPara>
                          </a14:m>
                          <a:endParaRPr lang="en-SE" sz="2800" b="0" dirty="0">
                            <a:solidFill>
                              <a:schemeClr val="tx1"/>
                            </a:solidFill>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333860349"/>
                      </a:ext>
                    </a:extLst>
                  </a:tr>
                  <a:tr h="0">
                    <a:tc>
                      <a:txBody>
                        <a:bodyPr/>
                        <a:lstStyle/>
                        <a:p>
                          <a:pPr>
                            <a:lnSpc>
                              <a:spcPct val="150000"/>
                            </a:lnSpc>
                          </a:pPr>
                          <a:r>
                            <a:rPr lang="en-US" sz="1600" b="0" dirty="0">
                              <a:solidFill>
                                <a:schemeClr val="tx1"/>
                              </a:solidFill>
                              <a:effectLst/>
                            </a:rPr>
                            <a:t>Iter1</a:t>
                          </a:r>
                          <a:endParaRPr lang="en-SE" sz="2800" b="0" dirty="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r>
                                  <a:rPr lang="en-US" sz="1600" b="0" i="1" smtClean="0">
                                    <a:solidFill>
                                      <a:srgbClr val="C00000"/>
                                    </a:solidFill>
                                    <a:effectLst/>
                                    <a:latin typeface="Cambria Math" panose="02040503050406030204" pitchFamily="18" charset="0"/>
                                  </a:rPr>
                                  <m:t>3.80</m:t>
                                </m:r>
                              </m:oMath>
                            </m:oMathPara>
                          </a14:m>
                          <a:endParaRPr lang="en-SE" sz="2800" b="0" dirty="0">
                            <a:solidFill>
                              <a:srgbClr val="C00000"/>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r>
                                  <a:rPr lang="en-US" sz="1600" b="0" i="0" smtClean="0">
                                    <a:solidFill>
                                      <a:srgbClr val="C00000"/>
                                    </a:solidFill>
                                    <a:effectLst/>
                                    <a:latin typeface="Cambria Math" panose="02040503050406030204" pitchFamily="18" charset="0"/>
                                  </a:rPr>
                                  <m:t>6</m:t>
                                </m:r>
                              </m:oMath>
                            </m:oMathPara>
                          </a14:m>
                          <a:endParaRPr lang="en-SE" sz="2800" b="0" dirty="0">
                            <a:solidFill>
                              <a:srgbClr val="C00000"/>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r>
                                  <a:rPr lang="en-US" sz="1600" b="0" i="1" smtClean="0">
                                    <a:solidFill>
                                      <a:srgbClr val="C00000"/>
                                    </a:solidFill>
                                    <a:effectLst/>
                                    <a:latin typeface="Cambria Math" panose="02040503050406030204" pitchFamily="18" charset="0"/>
                                  </a:rPr>
                                  <m:t>3.80</m:t>
                                </m:r>
                              </m:oMath>
                            </m:oMathPara>
                          </a14:m>
                          <a:endParaRPr lang="en-SE" sz="2800" b="0" dirty="0">
                            <a:solidFill>
                              <a:srgbClr val="C00000"/>
                            </a:solidFill>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956489735"/>
                      </a:ext>
                    </a:extLst>
                  </a:tr>
                  <a:tr h="0">
                    <a:tc>
                      <a:txBody>
                        <a:bodyPr/>
                        <a:lstStyle/>
                        <a:p>
                          <a:pPr marL="0" algn="l" defTabSz="914400" rtl="0" eaLnBrk="1" latinLnBrk="0" hangingPunct="1">
                            <a:lnSpc>
                              <a:spcPct val="150000"/>
                            </a:lnSpc>
                          </a:pPr>
                          <a:r>
                            <a:rPr lang="en-US" sz="1600" b="0" kern="1200" dirty="0">
                              <a:solidFill>
                                <a:schemeClr val="tx1"/>
                              </a:solidFill>
                              <a:effectLst/>
                              <a:latin typeface="+mn-lt"/>
                              <a:ea typeface="+mn-ea"/>
                              <a:cs typeface="+mn-cs"/>
                            </a:rPr>
                            <a:t>Iter2</a:t>
                          </a:r>
                          <a:endParaRPr lang="en-SE" sz="1600" b="0" kern="1200" dirty="0">
                            <a:solidFill>
                              <a:schemeClr val="tx1"/>
                            </a:solidFill>
                            <a:effectLst/>
                            <a:latin typeface="+mn-lt"/>
                            <a:ea typeface="+mn-ea"/>
                            <a:cs typeface="+mn-cs"/>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r>
                                  <a:rPr lang="en-US" sz="1600" b="0" i="1" smtClean="0">
                                    <a:solidFill>
                                      <a:srgbClr val="C00000"/>
                                    </a:solidFill>
                                    <a:effectLst/>
                                    <a:latin typeface="Cambria Math" panose="02040503050406030204" pitchFamily="18" charset="0"/>
                                  </a:rPr>
                                  <m:t>4.86</m:t>
                                </m:r>
                              </m:oMath>
                            </m:oMathPara>
                          </a14:m>
                          <a:endParaRPr lang="en-SE" sz="2800" b="0" dirty="0">
                            <a:solidFill>
                              <a:srgbClr val="C00000"/>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r>
                                  <a:rPr lang="en-US" sz="1600" b="0" i="0" smtClean="0">
                                    <a:solidFill>
                                      <a:srgbClr val="C00000"/>
                                    </a:solidFill>
                                    <a:effectLst/>
                                    <a:latin typeface="Cambria Math" panose="02040503050406030204" pitchFamily="18" charset="0"/>
                                  </a:rPr>
                                  <m:t>6.38</m:t>
                                </m:r>
                              </m:oMath>
                            </m:oMathPara>
                          </a14:m>
                          <a:endParaRPr lang="en-SE" sz="2800" b="0" dirty="0">
                            <a:solidFill>
                              <a:srgbClr val="C00000"/>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r>
                                  <a:rPr lang="en-US" sz="1600" b="0" i="1" smtClean="0">
                                    <a:solidFill>
                                      <a:srgbClr val="C00000"/>
                                    </a:solidFill>
                                    <a:effectLst/>
                                    <a:latin typeface="Cambria Math" panose="02040503050406030204" pitchFamily="18" charset="0"/>
                                  </a:rPr>
                                  <m:t>4.86</m:t>
                                </m:r>
                              </m:oMath>
                            </m:oMathPara>
                          </a14:m>
                          <a:endParaRPr lang="en-SE" sz="2800" b="0" dirty="0">
                            <a:solidFill>
                              <a:srgbClr val="C00000"/>
                            </a:solidFill>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3775951849"/>
                      </a:ext>
                    </a:extLst>
                  </a:tr>
                  <a:tr h="0">
                    <a:tc>
                      <a:txBody>
                        <a:bodyPr/>
                        <a:lstStyle/>
                        <a:p>
                          <a:pPr marL="0" algn="l" defTabSz="914400" rtl="0" eaLnBrk="1" latinLnBrk="0" hangingPunct="1">
                            <a:lnSpc>
                              <a:spcPct val="150000"/>
                            </a:lnSpc>
                          </a:pPr>
                          <a:r>
                            <a:rPr lang="en-US" sz="1600" b="0" kern="1200" dirty="0">
                              <a:solidFill>
                                <a:schemeClr val="tx1"/>
                              </a:solidFill>
                              <a:effectLst/>
                              <a:latin typeface="+mn-lt"/>
                              <a:ea typeface="+mn-ea"/>
                              <a:cs typeface="+mn-cs"/>
                            </a:rPr>
                            <a:t>Iter3</a:t>
                          </a:r>
                          <a:endParaRPr lang="en-SE" sz="16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pPr>
                          <a:endParaRPr lang="en-SE" sz="1600" b="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266678774"/>
                      </a:ext>
                    </a:extLst>
                  </a:tr>
                  <a:tr h="0">
                    <a:tc>
                      <a:txBody>
                        <a:bodyPr/>
                        <a:lstStyle/>
                        <a:p>
                          <a:pPr marL="0" algn="l" defTabSz="914400" rtl="0" eaLnBrk="1" latinLnBrk="0" hangingPunct="1">
                            <a:lnSpc>
                              <a:spcPct val="150000"/>
                            </a:lnSpc>
                          </a:pPr>
                          <a:r>
                            <a:rPr lang="en-US" sz="1600" b="0" kern="1200" dirty="0">
                              <a:solidFill>
                                <a:schemeClr val="tx1"/>
                              </a:solidFill>
                              <a:effectLst/>
                              <a:latin typeface="+mn-lt"/>
                              <a:ea typeface="+mn-ea"/>
                              <a:cs typeface="+mn-cs"/>
                            </a:rPr>
                            <a:t>Iter4</a:t>
                          </a:r>
                          <a:endParaRPr lang="en-SE" sz="16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pPr>
                          <a:endParaRPr lang="en-SE" sz="1600" b="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3604836299"/>
                      </a:ext>
                    </a:extLst>
                  </a:tr>
                  <a:tr h="0">
                    <a:tc>
                      <a:txBody>
                        <a:bodyPr/>
                        <a:lstStyle/>
                        <a:p>
                          <a:pPr marL="0" algn="l" defTabSz="914400" rtl="0" eaLnBrk="1" latinLnBrk="0" hangingPunct="1">
                            <a:lnSpc>
                              <a:spcPct val="150000"/>
                            </a:lnSpc>
                          </a:pPr>
                          <a:r>
                            <a:rPr lang="en-US" sz="1600" b="0" kern="1200" dirty="0">
                              <a:solidFill>
                                <a:schemeClr val="tx1"/>
                              </a:solidFill>
                              <a:effectLst/>
                              <a:latin typeface="+mn-lt"/>
                              <a:ea typeface="+mn-ea"/>
                              <a:cs typeface="+mn-cs"/>
                            </a:rPr>
                            <a:t>Iter5</a:t>
                          </a:r>
                          <a:endParaRPr lang="en-SE" sz="16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pPr>
                          <a:endParaRPr lang="en-SE" sz="1600" b="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874958975"/>
                      </a:ext>
                    </a:extLst>
                  </a:tr>
                  <a:tr h="0">
                    <a:tc>
                      <a:txBody>
                        <a:bodyPr/>
                        <a:lstStyle/>
                        <a:p>
                          <a:pPr marL="0" algn="l" defTabSz="914400" rtl="0" eaLnBrk="1" latinLnBrk="0" hangingPunct="1">
                            <a:lnSpc>
                              <a:spcPct val="150000"/>
                            </a:lnSpc>
                          </a:pPr>
                          <a:r>
                            <a:rPr lang="en-US" sz="1600" b="0" kern="1200" dirty="0">
                              <a:solidFill>
                                <a:schemeClr val="tx1"/>
                              </a:solidFill>
                              <a:effectLst/>
                              <a:latin typeface="+mn-lt"/>
                              <a:ea typeface="+mn-ea"/>
                              <a:cs typeface="+mn-cs"/>
                            </a:rPr>
                            <a:t>Iter6</a:t>
                          </a:r>
                          <a:endParaRPr lang="en-SE" sz="16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pPr>
                          <a:endParaRPr lang="en-SE" sz="1600" b="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4053377632"/>
                      </a:ext>
                    </a:extLst>
                  </a:tr>
                </a:tbl>
              </a:graphicData>
            </a:graphic>
          </p:graphicFrame>
        </mc:Choice>
        <mc:Fallback xmlns="">
          <p:graphicFrame>
            <p:nvGraphicFramePr>
              <p:cNvPr id="26" name="Table 25">
                <a:extLst>
                  <a:ext uri="{FF2B5EF4-FFF2-40B4-BE49-F238E27FC236}">
                    <a16:creationId xmlns:a16="http://schemas.microsoft.com/office/drawing/2014/main" id="{AF2181DC-27E7-450C-9672-BD5647B55D64}"/>
                  </a:ext>
                </a:extLst>
              </p:cNvPr>
              <p:cNvGraphicFramePr>
                <a:graphicFrameLocks noGrp="1"/>
              </p:cNvGraphicFramePr>
              <p:nvPr>
                <p:extLst>
                  <p:ext uri="{D42A27DB-BD31-4B8C-83A1-F6EECF244321}">
                    <p14:modId xmlns:p14="http://schemas.microsoft.com/office/powerpoint/2010/main" val="176277896"/>
                  </p:ext>
                </p:extLst>
              </p:nvPr>
            </p:nvGraphicFramePr>
            <p:xfrm>
              <a:off x="6553200" y="4218940"/>
              <a:ext cx="2505482" cy="2379472"/>
            </p:xfrm>
            <a:graphic>
              <a:graphicData uri="http://schemas.openxmlformats.org/drawingml/2006/table">
                <a:tbl>
                  <a:tblPr firstRow="1" firstCol="1" bandRow="1">
                    <a:tableStyleId>{5C22544A-7EE6-4342-B048-85BDC9FD1C3A}</a:tableStyleId>
                  </a:tblPr>
                  <a:tblGrid>
                    <a:gridCol w="567204">
                      <a:extLst>
                        <a:ext uri="{9D8B030D-6E8A-4147-A177-3AD203B41FA5}">
                          <a16:colId xmlns:a16="http://schemas.microsoft.com/office/drawing/2014/main" val="248747933"/>
                        </a:ext>
                      </a:extLst>
                    </a:gridCol>
                    <a:gridCol w="736846">
                      <a:extLst>
                        <a:ext uri="{9D8B030D-6E8A-4147-A177-3AD203B41FA5}">
                          <a16:colId xmlns:a16="http://schemas.microsoft.com/office/drawing/2014/main" val="2368639568"/>
                        </a:ext>
                      </a:extLst>
                    </a:gridCol>
                    <a:gridCol w="564491">
                      <a:extLst>
                        <a:ext uri="{9D8B030D-6E8A-4147-A177-3AD203B41FA5}">
                          <a16:colId xmlns:a16="http://schemas.microsoft.com/office/drawing/2014/main" val="2363104961"/>
                        </a:ext>
                      </a:extLst>
                    </a:gridCol>
                    <a:gridCol w="636941">
                      <a:extLst>
                        <a:ext uri="{9D8B030D-6E8A-4147-A177-3AD203B41FA5}">
                          <a16:colId xmlns:a16="http://schemas.microsoft.com/office/drawing/2014/main" val="1967822093"/>
                        </a:ext>
                      </a:extLst>
                    </a:gridCol>
                  </a:tblGrid>
                  <a:tr h="365760">
                    <a:tc>
                      <a:txBody>
                        <a:bodyPr/>
                        <a:lstStyle/>
                        <a:p>
                          <a:pPr>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endParaRPr lang="en-SE"/>
                        </a:p>
                      </a:txBody>
                      <a:tcPr marL="68580" marR="68580" marT="0" marB="0">
                        <a:blipFill>
                          <a:blip r:embed="rId7"/>
                          <a:stretch>
                            <a:fillRect l="-78512" t="-1667" r="-166942" b="-585000"/>
                          </a:stretch>
                        </a:blipFill>
                      </a:tcPr>
                    </a:tc>
                    <a:tc>
                      <a:txBody>
                        <a:bodyPr/>
                        <a:lstStyle/>
                        <a:p>
                          <a:endParaRPr lang="en-SE"/>
                        </a:p>
                      </a:txBody>
                      <a:tcPr marL="68580" marR="68580" marT="0" marB="0">
                        <a:blipFill>
                          <a:blip r:embed="rId7"/>
                          <a:stretch>
                            <a:fillRect l="-232258" t="-1667" r="-117204" b="-585000"/>
                          </a:stretch>
                        </a:blipFill>
                      </a:tcPr>
                    </a:tc>
                    <a:tc>
                      <a:txBody>
                        <a:bodyPr/>
                        <a:lstStyle/>
                        <a:p>
                          <a:endParaRPr lang="en-SE"/>
                        </a:p>
                      </a:txBody>
                      <a:tcPr marL="68580" marR="68580" marT="0" marB="0">
                        <a:blipFill>
                          <a:blip r:embed="rId7"/>
                          <a:stretch>
                            <a:fillRect l="-294286" t="-1667" r="-3810" b="-585000"/>
                          </a:stretch>
                        </a:blipFill>
                      </a:tcPr>
                    </a:tc>
                    <a:extLst>
                      <a:ext uri="{0D108BD9-81ED-4DB2-BD59-A6C34878D82A}">
                        <a16:rowId xmlns:a16="http://schemas.microsoft.com/office/drawing/2014/main" val="2333860349"/>
                      </a:ext>
                    </a:extLst>
                  </a:tr>
                  <a:tr h="365760">
                    <a:tc>
                      <a:txBody>
                        <a:bodyPr/>
                        <a:lstStyle/>
                        <a:p>
                          <a:pPr>
                            <a:lnSpc>
                              <a:spcPct val="150000"/>
                            </a:lnSpc>
                          </a:pPr>
                          <a:r>
                            <a:rPr lang="en-US" sz="1600" b="0" dirty="0">
                              <a:solidFill>
                                <a:schemeClr val="tx1"/>
                              </a:solidFill>
                              <a:effectLst/>
                            </a:rPr>
                            <a:t>Iter1</a:t>
                          </a:r>
                          <a:endParaRPr lang="en-SE" sz="2800" b="0" dirty="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endParaRPr lang="en-SE"/>
                        </a:p>
                      </a:txBody>
                      <a:tcPr marL="68580" marR="68580" marT="0" marB="0">
                        <a:blipFill>
                          <a:blip r:embed="rId7"/>
                          <a:stretch>
                            <a:fillRect l="-78512" t="-101667" r="-166942" b="-485000"/>
                          </a:stretch>
                        </a:blipFill>
                      </a:tcPr>
                    </a:tc>
                    <a:tc>
                      <a:txBody>
                        <a:bodyPr/>
                        <a:lstStyle/>
                        <a:p>
                          <a:endParaRPr lang="en-SE"/>
                        </a:p>
                      </a:txBody>
                      <a:tcPr marL="68580" marR="68580" marT="0" marB="0">
                        <a:blipFill>
                          <a:blip r:embed="rId7"/>
                          <a:stretch>
                            <a:fillRect l="-232258" t="-101667" r="-117204" b="-485000"/>
                          </a:stretch>
                        </a:blipFill>
                      </a:tcPr>
                    </a:tc>
                    <a:tc>
                      <a:txBody>
                        <a:bodyPr/>
                        <a:lstStyle/>
                        <a:p>
                          <a:endParaRPr lang="en-SE"/>
                        </a:p>
                      </a:txBody>
                      <a:tcPr marL="68580" marR="68580" marT="0" marB="0">
                        <a:blipFill>
                          <a:blip r:embed="rId7"/>
                          <a:stretch>
                            <a:fillRect l="-294286" t="-101667" r="-3810" b="-485000"/>
                          </a:stretch>
                        </a:blipFill>
                      </a:tcPr>
                    </a:tc>
                    <a:extLst>
                      <a:ext uri="{0D108BD9-81ED-4DB2-BD59-A6C34878D82A}">
                        <a16:rowId xmlns:a16="http://schemas.microsoft.com/office/drawing/2014/main" val="2956489735"/>
                      </a:ext>
                    </a:extLst>
                  </a:tr>
                  <a:tr h="365760">
                    <a:tc>
                      <a:txBody>
                        <a:bodyPr/>
                        <a:lstStyle/>
                        <a:p>
                          <a:pPr marL="0" algn="l" defTabSz="914400" rtl="0" eaLnBrk="1" latinLnBrk="0" hangingPunct="1">
                            <a:lnSpc>
                              <a:spcPct val="150000"/>
                            </a:lnSpc>
                          </a:pPr>
                          <a:r>
                            <a:rPr lang="en-US" sz="1600" b="0" kern="1200" dirty="0">
                              <a:solidFill>
                                <a:schemeClr val="tx1"/>
                              </a:solidFill>
                              <a:effectLst/>
                              <a:latin typeface="+mn-lt"/>
                              <a:ea typeface="+mn-ea"/>
                              <a:cs typeface="+mn-cs"/>
                            </a:rPr>
                            <a:t>Iter2</a:t>
                          </a:r>
                          <a:endParaRPr lang="en-SE" sz="1600" b="0" kern="1200" dirty="0">
                            <a:solidFill>
                              <a:schemeClr val="tx1"/>
                            </a:solidFill>
                            <a:effectLst/>
                            <a:latin typeface="+mn-lt"/>
                            <a:ea typeface="+mn-ea"/>
                            <a:cs typeface="+mn-cs"/>
                          </a:endParaRPr>
                        </a:p>
                      </a:txBody>
                      <a:tcPr marL="68580" marR="68580" marT="0" marB="0"/>
                    </a:tc>
                    <a:tc>
                      <a:txBody>
                        <a:bodyPr/>
                        <a:lstStyle/>
                        <a:p>
                          <a:endParaRPr lang="en-SE"/>
                        </a:p>
                      </a:txBody>
                      <a:tcPr marL="68580" marR="68580" marT="0" marB="0">
                        <a:blipFill>
                          <a:blip r:embed="rId7"/>
                          <a:stretch>
                            <a:fillRect l="-78512" t="-201667" r="-166942" b="-385000"/>
                          </a:stretch>
                        </a:blipFill>
                      </a:tcPr>
                    </a:tc>
                    <a:tc>
                      <a:txBody>
                        <a:bodyPr/>
                        <a:lstStyle/>
                        <a:p>
                          <a:endParaRPr lang="en-SE"/>
                        </a:p>
                      </a:txBody>
                      <a:tcPr marL="68580" marR="68580" marT="0" marB="0">
                        <a:blipFill>
                          <a:blip r:embed="rId7"/>
                          <a:stretch>
                            <a:fillRect l="-232258" t="-201667" r="-117204" b="-385000"/>
                          </a:stretch>
                        </a:blipFill>
                      </a:tcPr>
                    </a:tc>
                    <a:tc>
                      <a:txBody>
                        <a:bodyPr/>
                        <a:lstStyle/>
                        <a:p>
                          <a:endParaRPr lang="en-SE"/>
                        </a:p>
                      </a:txBody>
                      <a:tcPr marL="68580" marR="68580" marT="0" marB="0">
                        <a:blipFill>
                          <a:blip r:embed="rId7"/>
                          <a:stretch>
                            <a:fillRect l="-294286" t="-201667" r="-3810" b="-385000"/>
                          </a:stretch>
                        </a:blipFill>
                      </a:tcPr>
                    </a:tc>
                    <a:extLst>
                      <a:ext uri="{0D108BD9-81ED-4DB2-BD59-A6C34878D82A}">
                        <a16:rowId xmlns:a16="http://schemas.microsoft.com/office/drawing/2014/main" val="3775951849"/>
                      </a:ext>
                    </a:extLst>
                  </a:tr>
                  <a:tr h="320548">
                    <a:tc>
                      <a:txBody>
                        <a:bodyPr/>
                        <a:lstStyle/>
                        <a:p>
                          <a:pPr marL="0" algn="l" defTabSz="914400" rtl="0" eaLnBrk="1" latinLnBrk="0" hangingPunct="1">
                            <a:lnSpc>
                              <a:spcPct val="150000"/>
                            </a:lnSpc>
                          </a:pPr>
                          <a:r>
                            <a:rPr lang="en-US" sz="1600" b="0" kern="1200" dirty="0">
                              <a:solidFill>
                                <a:schemeClr val="tx1"/>
                              </a:solidFill>
                              <a:effectLst/>
                              <a:latin typeface="+mn-lt"/>
                              <a:ea typeface="+mn-ea"/>
                              <a:cs typeface="+mn-cs"/>
                            </a:rPr>
                            <a:t>Iter3</a:t>
                          </a:r>
                          <a:endParaRPr lang="en-SE" sz="16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pPr>
                          <a:endParaRPr lang="en-SE" sz="1600" b="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266678774"/>
                      </a:ext>
                    </a:extLst>
                  </a:tr>
                  <a:tr h="320548">
                    <a:tc>
                      <a:txBody>
                        <a:bodyPr/>
                        <a:lstStyle/>
                        <a:p>
                          <a:pPr marL="0" algn="l" defTabSz="914400" rtl="0" eaLnBrk="1" latinLnBrk="0" hangingPunct="1">
                            <a:lnSpc>
                              <a:spcPct val="150000"/>
                            </a:lnSpc>
                          </a:pPr>
                          <a:r>
                            <a:rPr lang="en-US" sz="1600" b="0" kern="1200" dirty="0">
                              <a:solidFill>
                                <a:schemeClr val="tx1"/>
                              </a:solidFill>
                              <a:effectLst/>
                              <a:latin typeface="+mn-lt"/>
                              <a:ea typeface="+mn-ea"/>
                              <a:cs typeface="+mn-cs"/>
                            </a:rPr>
                            <a:t>Iter4</a:t>
                          </a:r>
                          <a:endParaRPr lang="en-SE" sz="16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pPr>
                          <a:endParaRPr lang="en-SE" sz="1600" b="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3604836299"/>
                      </a:ext>
                    </a:extLst>
                  </a:tr>
                  <a:tr h="320548">
                    <a:tc>
                      <a:txBody>
                        <a:bodyPr/>
                        <a:lstStyle/>
                        <a:p>
                          <a:pPr marL="0" algn="l" defTabSz="914400" rtl="0" eaLnBrk="1" latinLnBrk="0" hangingPunct="1">
                            <a:lnSpc>
                              <a:spcPct val="150000"/>
                            </a:lnSpc>
                          </a:pPr>
                          <a:r>
                            <a:rPr lang="en-US" sz="1600" b="0" kern="1200" dirty="0">
                              <a:solidFill>
                                <a:schemeClr val="tx1"/>
                              </a:solidFill>
                              <a:effectLst/>
                              <a:latin typeface="+mn-lt"/>
                              <a:ea typeface="+mn-ea"/>
                              <a:cs typeface="+mn-cs"/>
                            </a:rPr>
                            <a:t>Iter5</a:t>
                          </a:r>
                          <a:endParaRPr lang="en-SE" sz="16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pPr>
                          <a:endParaRPr lang="en-SE" sz="1600" b="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874958975"/>
                      </a:ext>
                    </a:extLst>
                  </a:tr>
                  <a:tr h="320548">
                    <a:tc>
                      <a:txBody>
                        <a:bodyPr/>
                        <a:lstStyle/>
                        <a:p>
                          <a:pPr marL="0" algn="l" defTabSz="914400" rtl="0" eaLnBrk="1" latinLnBrk="0" hangingPunct="1">
                            <a:lnSpc>
                              <a:spcPct val="150000"/>
                            </a:lnSpc>
                          </a:pPr>
                          <a:r>
                            <a:rPr lang="en-US" sz="1600" b="0" kern="1200" dirty="0">
                              <a:solidFill>
                                <a:schemeClr val="tx1"/>
                              </a:solidFill>
                              <a:effectLst/>
                              <a:latin typeface="+mn-lt"/>
                              <a:ea typeface="+mn-ea"/>
                              <a:cs typeface="+mn-cs"/>
                            </a:rPr>
                            <a:t>Iter6</a:t>
                          </a:r>
                          <a:endParaRPr lang="en-SE" sz="16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pPr>
                          <a:endParaRPr lang="en-SE" sz="1600" b="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4053377632"/>
                      </a:ext>
                    </a:extLst>
                  </a:tr>
                </a:tbl>
              </a:graphicData>
            </a:graphic>
          </p:graphicFrame>
        </mc:Fallback>
      </mc:AlternateContent>
    </p:spTree>
    <p:extLst>
      <p:ext uri="{BB962C8B-B14F-4D97-AF65-F5344CB8AC3E}">
        <p14:creationId xmlns:p14="http://schemas.microsoft.com/office/powerpoint/2010/main" val="1413538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BD570-48D3-46D8-837A-4E6ADDCF2D2C}"/>
              </a:ext>
            </a:extLst>
          </p:cNvPr>
          <p:cNvSpPr>
            <a:spLocks noGrp="1"/>
          </p:cNvSpPr>
          <p:nvPr>
            <p:ph type="title"/>
          </p:nvPr>
        </p:nvSpPr>
        <p:spPr/>
        <p:txBody>
          <a:bodyPr/>
          <a:lstStyle/>
          <a:p>
            <a:r>
              <a:rPr lang="en-US" dirty="0"/>
              <a:t>An Example MDP</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5DA2C53-8BEC-4003-9848-76B95A67D15F}"/>
                  </a:ext>
                </a:extLst>
              </p:cNvPr>
              <p:cNvSpPr>
                <a:spLocks noGrp="1"/>
              </p:cNvSpPr>
              <p:nvPr>
                <p:ph idx="1"/>
              </p:nvPr>
            </p:nvSpPr>
            <p:spPr>
              <a:xfrm>
                <a:off x="457200" y="1066800"/>
                <a:ext cx="8229600" cy="1828800"/>
              </a:xfrm>
            </p:spPr>
            <p:txBody>
              <a:bodyPr>
                <a:normAutofit fontScale="62500" lnSpcReduction="20000"/>
              </a:bodyPr>
              <a:lstStyle/>
              <a:p>
                <a:r>
                  <a:rPr lang="en-US" dirty="0"/>
                  <a:t>Green nodes denote 3 states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2</m:t>
                        </m:r>
                      </m:sub>
                    </m:sSub>
                  </m:oMath>
                </a14:m>
                <a:r>
                  <a:rPr lang="en-US" dirty="0"/>
                  <a:t>; Red nodes denote 2 possible actions </a:t>
                </a:r>
                <a14:m>
                  <m:oMath xmlns:m="http://schemas.openxmlformats.org/officeDocument/2006/math">
                    <m:sSub>
                      <m:sSubPr>
                        <m:ctrlPr>
                          <a:rPr lang="en-US" b="0" i="1" smtClean="0">
                            <a:latin typeface="Cambria Math" panose="02040503050406030204" pitchFamily="18" charset="0"/>
                          </a:rPr>
                        </m:ctrlPr>
                      </m:sSub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𝑎</m:t>
                        </m:r>
                      </m:e>
                      <m:sub>
                        <m:r>
                          <a:rPr lang="en-US" b="0" i="1" smtClean="0">
                            <a:latin typeface="Cambria Math" panose="02040503050406030204" pitchFamily="18" charset="0"/>
                          </a:rPr>
                          <m:t>1</m:t>
                        </m:r>
                      </m:sub>
                    </m:sSub>
                  </m:oMath>
                </a14:m>
                <a:r>
                  <a:rPr lang="en-US" dirty="0"/>
                  <a:t> in each state. Each red node can also be denoted as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oMath>
                </a14:m>
                <a:r>
                  <a:rPr lang="en-US" dirty="0"/>
                  <a:t>. </a:t>
                </a:r>
              </a:p>
              <a:p>
                <a:r>
                  <a:rPr lang="en-US" dirty="0"/>
                  <a:t>Agent taking action </a:t>
                </a:r>
                <a14:m>
                  <m:oMath xmlns:m="http://schemas.openxmlformats.org/officeDocument/2006/math">
                    <m:r>
                      <a:rPr lang="en-US" i="1">
                        <a:latin typeface="Cambria Math" panose="02040503050406030204" pitchFamily="18" charset="0"/>
                      </a:rPr>
                      <m:t>𝑎</m:t>
                    </m:r>
                  </m:oMath>
                </a14:m>
                <a:r>
                  <a:rPr lang="en-US" dirty="0"/>
                  <a:t> in state </a:t>
                </a:r>
                <a14:m>
                  <m:oMath xmlns:m="http://schemas.openxmlformats.org/officeDocument/2006/math">
                    <m:r>
                      <a:rPr lang="en-US" b="0" i="1" smtClean="0">
                        <a:latin typeface="Cambria Math" panose="02040503050406030204" pitchFamily="18" charset="0"/>
                      </a:rPr>
                      <m:t>𝑠</m:t>
                    </m:r>
                  </m:oMath>
                </a14:m>
                <a:r>
                  <a:rPr lang="en-US" dirty="0"/>
                  <a:t> may get different reward </a:t>
                </a:r>
                <a14:m>
                  <m:oMath xmlns:m="http://schemas.openxmlformats.org/officeDocument/2006/math">
                    <m:r>
                      <a:rPr lang="en-US" b="0" i="1" smtClean="0">
                        <a:latin typeface="Cambria Math" panose="02040503050406030204" pitchFamily="18" charset="0"/>
                      </a:rPr>
                      <m:t>𝑟</m:t>
                    </m:r>
                  </m:oMath>
                </a14:m>
                <a:r>
                  <a:rPr lang="en-US" dirty="0"/>
                  <a:t> and next state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a:t>, denoted as state transition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a:t>, due to environment uncertainty (all rewards are 0 expect </a:t>
                </a:r>
                <a14:m>
                  <m:oMath xmlns:m="http://schemas.openxmlformats.org/officeDocument/2006/math">
                    <m:r>
                      <a:rPr lang="en-US" b="0" i="1" smtClean="0">
                        <a:latin typeface="Cambria Math" panose="02040503050406030204" pitchFamily="18" charset="0"/>
                      </a:rPr>
                      <m:t>+5</m:t>
                    </m:r>
                  </m:oMath>
                </a14:m>
                <a:r>
                  <a:rPr lang="en-US" dirty="0"/>
                  <a:t> and </a:t>
                </a:r>
                <a14:m>
                  <m:oMath xmlns:m="http://schemas.openxmlformats.org/officeDocument/2006/math">
                    <m:r>
                      <a:rPr lang="en-US" b="0" i="1" smtClean="0">
                        <a:latin typeface="Cambria Math" panose="02040503050406030204" pitchFamily="18" charset="0"/>
                      </a:rPr>
                      <m:t>−1</m:t>
                    </m:r>
                  </m:oMath>
                </a14:m>
                <a:r>
                  <a:rPr lang="en-US" dirty="0"/>
                  <a:t> show in fig).</a:t>
                </a:r>
              </a:p>
            </p:txBody>
          </p:sp>
        </mc:Choice>
        <mc:Fallback xmlns="">
          <p:sp>
            <p:nvSpPr>
              <p:cNvPr id="3" name="Content Placeholder 2">
                <a:extLst>
                  <a:ext uri="{FF2B5EF4-FFF2-40B4-BE49-F238E27FC236}">
                    <a16:creationId xmlns:a16="http://schemas.microsoft.com/office/drawing/2014/main" id="{15DA2C53-8BEC-4003-9848-76B95A67D15F}"/>
                  </a:ext>
                </a:extLst>
              </p:cNvPr>
              <p:cNvSpPr>
                <a:spLocks noGrp="1" noRot="1" noChangeAspect="1" noMove="1" noResize="1" noEditPoints="1" noAdjustHandles="1" noChangeArrowheads="1" noChangeShapeType="1" noTextEdit="1"/>
              </p:cNvSpPr>
              <p:nvPr>
                <p:ph idx="1"/>
              </p:nvPr>
            </p:nvSpPr>
            <p:spPr>
              <a:xfrm>
                <a:off x="457200" y="1066800"/>
                <a:ext cx="8229600" cy="1828800"/>
              </a:xfrm>
              <a:blipFill>
                <a:blip r:embed="rId3"/>
                <a:stretch>
                  <a:fillRect l="-667" t="-4667" r="-815"/>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9EC6112A-F651-4925-9EFE-29AD3979C4FB}"/>
              </a:ext>
            </a:extLst>
          </p:cNvPr>
          <p:cNvSpPr>
            <a:spLocks noGrp="1"/>
          </p:cNvSpPr>
          <p:nvPr>
            <p:ph type="sldNum" sz="quarter" idx="12"/>
          </p:nvPr>
        </p:nvSpPr>
        <p:spPr/>
        <p:txBody>
          <a:bodyPr/>
          <a:lstStyle/>
          <a:p>
            <a:pPr>
              <a:defRPr/>
            </a:pPr>
            <a:fld id="{F57F456A-00AF-44E6-8D70-638C0D0130FF}" type="slidenum">
              <a:rPr lang="en-US" altLang="zh-CN" smtClean="0"/>
              <a:pPr>
                <a:defRPr/>
              </a:pPr>
              <a:t>6</a:t>
            </a:fld>
            <a:endParaRPr lang="en-US" altLang="zh-CN"/>
          </a:p>
        </p:txBody>
      </p:sp>
      <p:pic>
        <p:nvPicPr>
          <p:cNvPr id="5" name="Picture 4">
            <a:extLst>
              <a:ext uri="{FF2B5EF4-FFF2-40B4-BE49-F238E27FC236}">
                <a16:creationId xmlns:a16="http://schemas.microsoft.com/office/drawing/2014/main" id="{83824E9D-00AD-4B13-8F9B-A9D3B245AECA}"/>
              </a:ext>
            </a:extLst>
          </p:cNvPr>
          <p:cNvPicPr>
            <a:picLocks noChangeAspect="1"/>
          </p:cNvPicPr>
          <p:nvPr/>
        </p:nvPicPr>
        <p:blipFill>
          <a:blip r:embed="rId4"/>
          <a:stretch>
            <a:fillRect/>
          </a:stretch>
        </p:blipFill>
        <p:spPr>
          <a:xfrm>
            <a:off x="2057400" y="2762219"/>
            <a:ext cx="5029200" cy="3991319"/>
          </a:xfrm>
          <a:prstGeom prst="rect">
            <a:avLst/>
          </a:prstGeom>
        </p:spPr>
      </p:pic>
    </p:spTree>
    <p:extLst>
      <p:ext uri="{BB962C8B-B14F-4D97-AF65-F5344CB8AC3E}">
        <p14:creationId xmlns:p14="http://schemas.microsoft.com/office/powerpoint/2010/main" val="36501434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51503-79FA-418B-A87C-B0B0D15BD12A}"/>
              </a:ext>
            </a:extLst>
          </p:cNvPr>
          <p:cNvSpPr>
            <a:spLocks noGrp="1"/>
          </p:cNvSpPr>
          <p:nvPr>
            <p:ph type="title"/>
          </p:nvPr>
        </p:nvSpPr>
        <p:spPr>
          <a:xfrm>
            <a:off x="152400" y="274638"/>
            <a:ext cx="8763000" cy="718280"/>
          </a:xfrm>
        </p:spPr>
        <p:txBody>
          <a:bodyPr/>
          <a:lstStyle/>
          <a:p>
            <a:r>
              <a:rPr lang="en-US" sz="3200" dirty="0"/>
              <a:t>Iter6 Value Iteration w. </a:t>
            </a:r>
            <a:r>
              <a:rPr lang="en-US" sz="3200" dirty="0" err="1"/>
              <a:t>Sto</a:t>
            </a:r>
            <a:r>
              <a:rPr lang="en-US" sz="3200" dirty="0"/>
              <a:t> Env</a:t>
            </a:r>
            <a:endParaRPr lang="en-SE" sz="32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BFB035A-6BBD-4769-8A62-B1EC977BDBCA}"/>
                  </a:ext>
                </a:extLst>
              </p:cNvPr>
              <p:cNvSpPr>
                <a:spLocks noGrp="1"/>
              </p:cNvSpPr>
              <p:nvPr>
                <p:ph idx="1"/>
              </p:nvPr>
            </p:nvSpPr>
            <p:spPr>
              <a:xfrm>
                <a:off x="1" y="1022944"/>
                <a:ext cx="5482662" cy="5682656"/>
              </a:xfrm>
            </p:spPr>
            <p:txBody>
              <a:bodyPr>
                <a:normAutofit fontScale="92500"/>
              </a:bodyPr>
              <a:lstStyle/>
              <a:p>
                <a:r>
                  <a:rPr lang="en-US" dirty="0">
                    <a:ea typeface="ＭＳ Ｐゴシック" pitchFamily="34" charset="-128"/>
                  </a:rPr>
                  <a:t>Value functions </a:t>
                </a:r>
                <a14:m>
                  <m:oMath xmlns:m="http://schemas.openxmlformats.org/officeDocument/2006/math">
                    <m:sSub>
                      <m:sSubPr>
                        <m:ctrlPr>
                          <a:rPr lang="en-US" b="0" i="1" smtClean="0">
                            <a:latin typeface="Cambria Math" panose="02040503050406030204" pitchFamily="18" charset="0"/>
                            <a:ea typeface="ＭＳ Ｐゴシック" pitchFamily="34" charset="-128"/>
                          </a:rPr>
                        </m:ctrlPr>
                      </m:sSubPr>
                      <m:e>
                        <m:r>
                          <a:rPr lang="en-US" b="0" i="1" smtClean="0">
                            <a:latin typeface="Cambria Math" panose="02040503050406030204" pitchFamily="18" charset="0"/>
                            <a:ea typeface="ＭＳ Ｐゴシック" pitchFamily="34" charset="-128"/>
                          </a:rPr>
                          <m:t>𝑣</m:t>
                        </m:r>
                      </m:e>
                      <m:sub>
                        <m:r>
                          <a:rPr lang="en-US" b="0" i="1" smtClean="0">
                            <a:latin typeface="Cambria Math" panose="02040503050406030204" pitchFamily="18" charset="0"/>
                            <a:ea typeface="ＭＳ Ｐゴシック" pitchFamily="34" charset="-128"/>
                          </a:rPr>
                          <m:t>∗</m:t>
                        </m:r>
                      </m:sub>
                    </m:sSub>
                    <m:r>
                      <a:rPr lang="en-US" b="0" i="1" smtClean="0">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𝑠</m:t>
                    </m:r>
                    <m:r>
                      <a:rPr lang="en-US" b="0" i="1" smtClean="0">
                        <a:latin typeface="Cambria Math" panose="02040503050406030204" pitchFamily="18" charset="0"/>
                        <a:ea typeface="ＭＳ Ｐゴシック" pitchFamily="34" charset="-128"/>
                      </a:rPr>
                      <m:t>)</m:t>
                    </m:r>
                  </m:oMath>
                </a14:m>
                <a:r>
                  <a:rPr lang="en-US" dirty="0">
                    <a:ea typeface="ＭＳ Ｐゴシック" pitchFamily="34" charset="-128"/>
                  </a:rPr>
                  <a:t> converged to </a:t>
                </a:r>
                <a14:m>
                  <m:oMath xmlns:m="http://schemas.openxmlformats.org/officeDocument/2006/math">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𝐶</m:t>
                        </m:r>
                      </m:e>
                    </m:d>
                    <m:r>
                      <a:rPr lang="en-US" i="1">
                        <a:latin typeface="Cambria Math" panose="02040503050406030204" pitchFamily="18" charset="0"/>
                        <a:ea typeface="ＭＳ Ｐゴシック" pitchFamily="34" charset="-128"/>
                      </a:rPr>
                      <m:t>=6.53,</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𝐵</m:t>
                        </m:r>
                      </m:e>
                    </m:d>
                    <m:r>
                      <a:rPr lang="en-US" i="1">
                        <a:latin typeface="Cambria Math" panose="02040503050406030204" pitchFamily="18" charset="0"/>
                        <a:ea typeface="ＭＳ Ｐゴシック" pitchFamily="34" charset="-128"/>
                      </a:rPr>
                      <m:t>=</m:t>
                    </m:r>
                    <m:sSub>
                      <m:sSubPr>
                        <m:ctrlPr>
                          <a:rPr lang="en-US" i="1">
                            <a:latin typeface="Cambria Math" panose="02040503050406030204" pitchFamily="18" charset="0"/>
                            <a:ea typeface="ＭＳ Ｐゴシック" pitchFamily="34" charset="-128"/>
                          </a:rPr>
                        </m:ctrlPr>
                      </m:sSubPr>
                      <m:e>
                        <m:r>
                          <a:rPr lang="en-US" i="1">
                            <a:latin typeface="Cambria Math" panose="02040503050406030204" pitchFamily="18" charset="0"/>
                            <a:ea typeface="ＭＳ Ｐゴシック" pitchFamily="34" charset="-128"/>
                          </a:rPr>
                          <m:t>𝑣</m:t>
                        </m:r>
                      </m:e>
                      <m:sub>
                        <m:r>
                          <a:rPr lang="en-US" i="1">
                            <a:latin typeface="Cambria Math" panose="02040503050406030204" pitchFamily="18" charset="0"/>
                            <a:ea typeface="ＭＳ Ｐゴシック" pitchFamily="34" charset="-128"/>
                          </a:rPr>
                          <m:t>∗</m:t>
                        </m:r>
                      </m:sub>
                    </m:sSub>
                    <m:d>
                      <m:dPr>
                        <m:ctrlPr>
                          <a:rPr lang="en-US" i="1">
                            <a:latin typeface="Cambria Math" panose="02040503050406030204" pitchFamily="18" charset="0"/>
                            <a:ea typeface="ＭＳ Ｐゴシック" pitchFamily="34" charset="-128"/>
                          </a:rPr>
                        </m:ctrlPr>
                      </m:dPr>
                      <m:e>
                        <m:r>
                          <a:rPr lang="en-US" i="1">
                            <a:latin typeface="Cambria Math" panose="02040503050406030204" pitchFamily="18" charset="0"/>
                            <a:ea typeface="ＭＳ Ｐゴシック" pitchFamily="34" charset="-128"/>
                          </a:rPr>
                          <m:t>𝐸</m:t>
                        </m:r>
                      </m:e>
                    </m:d>
                    <m:r>
                      <a:rPr lang="en-US" i="1">
                        <a:latin typeface="Cambria Math" panose="02040503050406030204" pitchFamily="18" charset="0"/>
                        <a:ea typeface="ＭＳ Ｐゴシック" pitchFamily="34" charset="-128"/>
                      </a:rPr>
                      <m:t>=5.28</m:t>
                    </m:r>
                  </m:oMath>
                </a14:m>
                <a:r>
                  <a:rPr lang="en-US" dirty="0">
                    <a:ea typeface="ＭＳ Ｐゴシック" pitchFamily="34" charset="-128"/>
                  </a:rPr>
                  <a:t> after 6 iterations with threshold condition </a:t>
                </a:r>
                <a14:m>
                  <m:oMath xmlns:m="http://schemas.openxmlformats.org/officeDocument/2006/math">
                    <m:r>
                      <m:rPr>
                        <m:sty m:val="p"/>
                      </m:rPr>
                      <a:rPr lang="en-US" b="0" i="0" smtClean="0">
                        <a:latin typeface="Cambria Math" panose="02040503050406030204" pitchFamily="18" charset="0"/>
                        <a:ea typeface="ＭＳ Ｐゴシック" pitchFamily="34" charset="-128"/>
                      </a:rPr>
                      <m:t>Δ</m:t>
                    </m:r>
                    <m:r>
                      <a:rPr lang="en-US" b="0" i="1" smtClean="0">
                        <a:latin typeface="Cambria Math" panose="02040503050406030204" pitchFamily="18" charset="0"/>
                        <a:ea typeface="ＭＳ Ｐゴシック" pitchFamily="34" charset="-128"/>
                      </a:rPr>
                      <m:t>≤</m:t>
                    </m:r>
                    <m:r>
                      <a:rPr lang="en-US" b="0" i="1" smtClean="0">
                        <a:latin typeface="Cambria Math" panose="02040503050406030204" pitchFamily="18" charset="0"/>
                        <a:ea typeface="ＭＳ Ｐゴシック" pitchFamily="34" charset="-128"/>
                      </a:rPr>
                      <m:t>𝜃</m:t>
                    </m:r>
                    <m:r>
                      <a:rPr lang="en-US" b="0" i="1" smtClean="0">
                        <a:latin typeface="Cambria Math" panose="02040503050406030204" pitchFamily="18" charset="0"/>
                        <a:ea typeface="ＭＳ Ｐゴシック" pitchFamily="34" charset="-128"/>
                      </a:rPr>
                      <m:t>=0.01</m:t>
                    </m:r>
                  </m:oMath>
                </a14:m>
                <a:r>
                  <a:rPr lang="en-US" dirty="0">
                    <a:ea typeface="ＭＳ Ｐゴシック" pitchFamily="34" charset="-128"/>
                  </a:rPr>
                  <a:t>. We can get the optimal policy:</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𝜋</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𝐶</m:t>
                        </m:r>
                      </m:e>
                    </m:d>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m:rPr>
                                <m:sty m:val="p"/>
                              </m:rPr>
                              <a:rPr lang="en-US">
                                <a:latin typeface="Cambria Math" panose="02040503050406030204" pitchFamily="18" charset="0"/>
                              </a:rPr>
                              <m:t>a</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𝑙</m:t>
                                </m:r>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𝑑</m:t>
                                </m:r>
                              </m:e>
                            </m:d>
                          </m:lim>
                        </m:limLow>
                      </m:fName>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𝑎</m:t>
                            </m:r>
                          </m:e>
                        </m:d>
                      </m:e>
                    </m:func>
                    <m:r>
                      <a:rPr lang="en-US" b="0" i="1" smtClean="0">
                        <a:latin typeface="Cambria Math" panose="02040503050406030204" pitchFamily="18" charset="0"/>
                      </a:rPr>
                      <m:t>=</m:t>
                    </m:r>
                    <m:r>
                      <a:rPr lang="en-US" i="1">
                        <a:solidFill>
                          <a:srgbClr val="C00000"/>
                        </a:solidFill>
                        <a:latin typeface="Cambria Math" panose="02040503050406030204" pitchFamily="18" charset="0"/>
                      </a:rPr>
                      <m:t>𝑟</m:t>
                    </m:r>
                    <m:r>
                      <a:rPr lang="en-US" i="1">
                        <a:solidFill>
                          <a:srgbClr val="C00000"/>
                        </a:solidFill>
                        <a:latin typeface="Cambria Math" panose="02040503050406030204" pitchFamily="18" charset="0"/>
                      </a:rPr>
                      <m:t> </m:t>
                    </m:r>
                  </m:oMath>
                </a14:m>
                <a:endParaRPr lang="en-US" i="1" dirty="0">
                  <a:solidFill>
                    <a:srgbClr val="C00000"/>
                  </a:solidFill>
                  <a:latin typeface="Cambria Math" panose="02040503050406030204" pitchFamily="18" charset="0"/>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𝜋</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𝐵</m:t>
                        </m:r>
                      </m:e>
                    </m:d>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m:rPr>
                                <m:sty m:val="p"/>
                              </m:rPr>
                              <a:rPr lang="en-US">
                                <a:latin typeface="Cambria Math" panose="02040503050406030204" pitchFamily="18" charset="0"/>
                              </a:rPr>
                              <m:t>a</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𝑙</m:t>
                                </m:r>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𝑑</m:t>
                                </m:r>
                              </m:e>
                            </m:d>
                          </m:lim>
                        </m:limLow>
                      </m:fName>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𝐵</m:t>
                            </m:r>
                            <m:r>
                              <a:rPr lang="en-US" i="1">
                                <a:latin typeface="Cambria Math" panose="02040503050406030204" pitchFamily="18" charset="0"/>
                              </a:rPr>
                              <m:t>,</m:t>
                            </m:r>
                            <m:r>
                              <a:rPr lang="en-US" i="1">
                                <a:latin typeface="Cambria Math" panose="02040503050406030204" pitchFamily="18" charset="0"/>
                              </a:rPr>
                              <m:t>𝑎</m:t>
                            </m:r>
                          </m:e>
                        </m:d>
                      </m:e>
                    </m:func>
                    <m:r>
                      <a:rPr lang="en-US" i="1">
                        <a:latin typeface="Cambria Math" panose="02040503050406030204" pitchFamily="18" charset="0"/>
                      </a:rPr>
                      <m:t>=</m:t>
                    </m:r>
                    <m:r>
                      <a:rPr lang="en-US" i="1">
                        <a:solidFill>
                          <a:srgbClr val="C00000"/>
                        </a:solidFill>
                        <a:latin typeface="Cambria Math" panose="02040503050406030204" pitchFamily="18" charset="0"/>
                      </a:rPr>
                      <m:t>𝑟</m:t>
                    </m:r>
                    <m:r>
                      <a:rPr lang="en-US" i="1">
                        <a:solidFill>
                          <a:srgbClr val="C00000"/>
                        </a:solidFill>
                        <a:latin typeface="Cambria Math" panose="02040503050406030204" pitchFamily="18" charset="0"/>
                      </a:rPr>
                      <m:t>;</m:t>
                    </m:r>
                  </m:oMath>
                </a14:m>
                <a:endParaRPr lang="en-US" i="1" dirty="0">
                  <a:solidFill>
                    <a:srgbClr val="C00000"/>
                  </a:solidFill>
                  <a:latin typeface="Cambria Math" panose="02040503050406030204" pitchFamily="18" charset="0"/>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𝜋</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𝐸</m:t>
                        </m:r>
                      </m:e>
                    </m:d>
                    <m:r>
                      <a:rPr lang="en-US" i="1">
                        <a:latin typeface="Cambria Math" panose="02040503050406030204" pitchFamily="18" charset="0"/>
                      </a:rPr>
                      <m:t>=</m:t>
                    </m:r>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argmax</m:t>
                            </m:r>
                          </m:e>
                          <m:lim>
                            <m:r>
                              <m:rPr>
                                <m:sty m:val="p"/>
                              </m:rPr>
                              <a:rPr lang="en-US">
                                <a:latin typeface="Cambria Math" panose="02040503050406030204" pitchFamily="18" charset="0"/>
                              </a:rPr>
                              <m:t>a</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𝑙</m:t>
                                </m:r>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𝑢</m:t>
                                </m:r>
                                <m:r>
                                  <a:rPr lang="en-US" i="1">
                                    <a:latin typeface="Cambria Math" panose="02040503050406030204" pitchFamily="18" charset="0"/>
                                  </a:rPr>
                                  <m:t>,</m:t>
                                </m:r>
                                <m:r>
                                  <a:rPr lang="en-US" i="1">
                                    <a:latin typeface="Cambria Math" panose="02040503050406030204" pitchFamily="18" charset="0"/>
                                  </a:rPr>
                                  <m:t>𝑑</m:t>
                                </m:r>
                              </m:e>
                            </m:d>
                          </m:lim>
                        </m:limLow>
                      </m:fName>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m:t>
                            </m:r>
                          </m:sub>
                        </m:sSub>
                        <m:d>
                          <m:dPr>
                            <m:ctrlPr>
                              <a:rPr lang="en-US" i="1">
                                <a:latin typeface="Cambria Math" panose="02040503050406030204" pitchFamily="18" charset="0"/>
                              </a:rPr>
                            </m:ctrlPr>
                          </m:dPr>
                          <m:e>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𝑎</m:t>
                            </m:r>
                          </m:e>
                        </m:d>
                      </m:e>
                    </m:func>
                    <m:r>
                      <a:rPr lang="en-US" i="1">
                        <a:latin typeface="Cambria Math" panose="02040503050406030204" pitchFamily="18" charset="0"/>
                      </a:rPr>
                      <m:t>=</m:t>
                    </m:r>
                    <m:r>
                      <a:rPr lang="en-US" i="1">
                        <a:solidFill>
                          <a:srgbClr val="C00000"/>
                        </a:solidFill>
                        <a:latin typeface="Cambria Math" panose="02040503050406030204" pitchFamily="18" charset="0"/>
                      </a:rPr>
                      <m:t>𝑢</m:t>
                    </m:r>
                  </m:oMath>
                </a14:m>
                <a:endParaRPr lang="en-US" i="1" dirty="0">
                  <a:latin typeface="Cambria Math" panose="02040503050406030204" pitchFamily="18" charset="0"/>
                </a:endParaRPr>
              </a:p>
              <a:p>
                <a:endParaRPr lang="en-SE" dirty="0"/>
              </a:p>
            </p:txBody>
          </p:sp>
        </mc:Choice>
        <mc:Fallback xmlns="">
          <p:sp>
            <p:nvSpPr>
              <p:cNvPr id="3" name="Content Placeholder 2">
                <a:extLst>
                  <a:ext uri="{FF2B5EF4-FFF2-40B4-BE49-F238E27FC236}">
                    <a16:creationId xmlns:a16="http://schemas.microsoft.com/office/drawing/2014/main" id="{ABFB035A-6BBD-4769-8A62-B1EC977BDBCA}"/>
                  </a:ext>
                </a:extLst>
              </p:cNvPr>
              <p:cNvSpPr>
                <a:spLocks noGrp="1" noRot="1" noChangeAspect="1" noMove="1" noResize="1" noEditPoints="1" noAdjustHandles="1" noChangeArrowheads="1" noChangeShapeType="1" noTextEdit="1"/>
              </p:cNvSpPr>
              <p:nvPr>
                <p:ph idx="1"/>
              </p:nvPr>
            </p:nvSpPr>
            <p:spPr>
              <a:xfrm>
                <a:off x="1" y="1022944"/>
                <a:ext cx="5482662" cy="5682656"/>
              </a:xfrm>
              <a:blipFill>
                <a:blip r:embed="rId3"/>
                <a:stretch>
                  <a:fillRect l="-2225" t="-1395" r="-2002"/>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DA93A4E8-05DD-4EC5-9F18-9B1B9F024B8B}"/>
              </a:ext>
            </a:extLst>
          </p:cNvPr>
          <p:cNvSpPr>
            <a:spLocks noGrp="1"/>
          </p:cNvSpPr>
          <p:nvPr>
            <p:ph type="sldNum" sz="quarter" idx="12"/>
          </p:nvPr>
        </p:nvSpPr>
        <p:spPr/>
        <p:txBody>
          <a:bodyPr/>
          <a:lstStyle/>
          <a:p>
            <a:pPr>
              <a:defRPr/>
            </a:pPr>
            <a:fld id="{F57F456A-00AF-44E6-8D70-638C0D0130FF}" type="slidenum">
              <a:rPr lang="en-US" altLang="zh-CN" smtClean="0"/>
              <a:pPr>
                <a:defRPr/>
              </a:pPr>
              <a:t>60</a:t>
            </a:fld>
            <a:endParaRPr lang="en-US" altLang="zh-CN"/>
          </a:p>
        </p:txBody>
      </p:sp>
      <p:sp>
        <p:nvSpPr>
          <p:cNvPr id="22" name="Arrow: Right 21">
            <a:extLst>
              <a:ext uri="{FF2B5EF4-FFF2-40B4-BE49-F238E27FC236}">
                <a16:creationId xmlns:a16="http://schemas.microsoft.com/office/drawing/2014/main" id="{270B9C4F-DD7B-4C50-99A5-6C2C4438C8FC}"/>
              </a:ext>
            </a:extLst>
          </p:cNvPr>
          <p:cNvSpPr/>
          <p:nvPr/>
        </p:nvSpPr>
        <p:spPr bwMode="auto">
          <a:xfrm>
            <a:off x="5655876" y="1648653"/>
            <a:ext cx="978408" cy="484632"/>
          </a:xfrm>
          <a:prstGeom prst="rightArrow">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dirty="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5EE2FC7F-0564-4F2B-889F-8C0F6DA6A858}"/>
                  </a:ext>
                </a:extLst>
              </p:cNvPr>
              <p:cNvSpPr/>
              <p:nvPr/>
            </p:nvSpPr>
            <p:spPr>
              <a:xfrm>
                <a:off x="5378078" y="2103802"/>
                <a:ext cx="1790683" cy="731739"/>
              </a:xfrm>
              <a:prstGeom prst="rect">
                <a:avLst/>
              </a:prstGeom>
            </p:spPr>
            <p:txBody>
              <a:bodyPr wrap="none">
                <a:spAutoFit/>
              </a:bodyPr>
              <a:lstStyle/>
              <a:p>
                <a:r>
                  <a:rPr lang="en-US" dirty="0"/>
                  <a:t>Optimal Policy </a:t>
                </a:r>
                <a:endParaRPr lang="en-US" b="0" i="1" dirty="0">
                  <a:latin typeface="Cambria Math" panose="02040503050406030204" pitchFamily="18" charset="0"/>
                </a:endParaRPr>
              </a:p>
              <a:p>
                <a14:m>
                  <m:oMath xmlns:m="http://schemas.openxmlformats.org/officeDocument/2006/math">
                    <m:func>
                      <m:funcPr>
                        <m:ctrlPr>
                          <a:rPr lang="en-US" b="0" i="1" dirty="0" smtClean="0">
                            <a:latin typeface="Cambria Math" panose="02040503050406030204" pitchFamily="18" charset="0"/>
                          </a:rPr>
                        </m:ctrlPr>
                      </m:funcPr>
                      <m:fName>
                        <m:r>
                          <m:rPr>
                            <m:sty m:val="p"/>
                          </m:rPr>
                          <a:rPr lang="en-US" b="0" i="0" dirty="0" smtClean="0">
                            <a:latin typeface="Cambria Math" panose="02040503050406030204" pitchFamily="18" charset="0"/>
                          </a:rPr>
                          <m:t>arg</m:t>
                        </m:r>
                        <m:limLow>
                          <m:limLowPr>
                            <m:ctrlPr>
                              <a:rPr lang="en-US" b="0" i="1" dirty="0" smtClean="0">
                                <a:latin typeface="Cambria Math" panose="02040503050406030204" pitchFamily="18" charset="0"/>
                              </a:rPr>
                            </m:ctrlPr>
                          </m:limLowPr>
                          <m:e>
                            <m:r>
                              <m:rPr>
                                <m:sty m:val="p"/>
                              </m:rPr>
                              <a:rPr lang="en-US" i="0" dirty="0" smtClean="0">
                                <a:latin typeface="Cambria Math" panose="02040503050406030204" pitchFamily="18" charset="0"/>
                              </a:rPr>
                              <m:t>max</m:t>
                            </m:r>
                          </m:e>
                          <m:lim>
                            <m:r>
                              <a:rPr lang="en-US" b="0" i="1" dirty="0" smtClean="0">
                                <a:latin typeface="Cambria Math" panose="02040503050406030204" pitchFamily="18" charset="0"/>
                              </a:rPr>
                              <m:t>𝑎</m:t>
                            </m:r>
                          </m:lim>
                        </m:limLow>
                      </m:fName>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𝑄</m:t>
                            </m:r>
                          </m:e>
                          <m:sub>
                            <m:r>
                              <a:rPr lang="en-US" b="0" i="1" dirty="0" smtClean="0">
                                <a:latin typeface="Cambria Math" panose="02040503050406030204" pitchFamily="18" charset="0"/>
                              </a:rPr>
                              <m:t>∗</m:t>
                            </m:r>
                          </m:sub>
                        </m:sSub>
                        <m:r>
                          <a:rPr lang="en-US" b="0" i="1" dirty="0" smtClean="0">
                            <a:latin typeface="Cambria Math" panose="02040503050406030204" pitchFamily="18" charset="0"/>
                          </a:rPr>
                          <m:t>(</m:t>
                        </m:r>
                        <m:r>
                          <a:rPr lang="en-US" b="0" i="1" dirty="0" smtClean="0">
                            <a:latin typeface="Cambria Math" panose="02040503050406030204" pitchFamily="18" charset="0"/>
                          </a:rPr>
                          <m:t>𝑠</m:t>
                        </m:r>
                        <m:r>
                          <a:rPr lang="en-US" b="0" i="1" dirty="0" smtClean="0">
                            <a:latin typeface="Cambria Math" panose="02040503050406030204" pitchFamily="18" charset="0"/>
                          </a:rPr>
                          <m:t>,</m:t>
                        </m:r>
                        <m:r>
                          <a:rPr lang="en-US" b="0" i="1" dirty="0" smtClean="0">
                            <a:latin typeface="Cambria Math" panose="02040503050406030204" pitchFamily="18" charset="0"/>
                          </a:rPr>
                          <m:t>𝑎</m:t>
                        </m:r>
                        <m:r>
                          <a:rPr lang="en-US" b="0" i="1" dirty="0" smtClean="0">
                            <a:latin typeface="Cambria Math" panose="02040503050406030204" pitchFamily="18" charset="0"/>
                          </a:rPr>
                          <m:t>)</m:t>
                        </m:r>
                      </m:e>
                    </m:func>
                  </m:oMath>
                </a14:m>
                <a:r>
                  <a:rPr lang="en-US" dirty="0"/>
                  <a:t> </a:t>
                </a:r>
              </a:p>
            </p:txBody>
          </p:sp>
        </mc:Choice>
        <mc:Fallback xmlns="">
          <p:sp>
            <p:nvSpPr>
              <p:cNvPr id="23" name="Rectangle 22">
                <a:extLst>
                  <a:ext uri="{FF2B5EF4-FFF2-40B4-BE49-F238E27FC236}">
                    <a16:creationId xmlns:a16="http://schemas.microsoft.com/office/drawing/2014/main" id="{5EE2FC7F-0564-4F2B-889F-8C0F6DA6A858}"/>
                  </a:ext>
                </a:extLst>
              </p:cNvPr>
              <p:cNvSpPr>
                <a:spLocks noRot="1" noChangeAspect="1" noMove="1" noResize="1" noEditPoints="1" noAdjustHandles="1" noChangeArrowheads="1" noChangeShapeType="1" noTextEdit="1"/>
              </p:cNvSpPr>
              <p:nvPr/>
            </p:nvSpPr>
            <p:spPr>
              <a:xfrm>
                <a:off x="5378078" y="2103802"/>
                <a:ext cx="1790683" cy="731739"/>
              </a:xfrm>
              <a:prstGeom prst="rect">
                <a:avLst/>
              </a:prstGeom>
              <a:blipFill>
                <a:blip r:embed="rId10"/>
                <a:stretch>
                  <a:fillRect l="-2721" t="-4167"/>
                </a:stretch>
              </a:blipFill>
            </p:spPr>
            <p:txBody>
              <a:bodyPr/>
              <a:lstStyle/>
              <a:p>
                <a:r>
                  <a:rPr lang="en-SE">
                    <a:noFill/>
                  </a:rPr>
                  <a:t> </a:t>
                </a:r>
              </a:p>
            </p:txBody>
          </p:sp>
        </mc:Fallback>
      </mc:AlternateContent>
      <p:graphicFrame>
        <p:nvGraphicFramePr>
          <p:cNvPr id="24" name="Table 23">
            <a:extLst>
              <a:ext uri="{FF2B5EF4-FFF2-40B4-BE49-F238E27FC236}">
                <a16:creationId xmlns:a16="http://schemas.microsoft.com/office/drawing/2014/main" id="{8D0E1C06-9D66-42E1-88B0-4B6261D07CEA}"/>
              </a:ext>
            </a:extLst>
          </p:cNvPr>
          <p:cNvGraphicFramePr>
            <a:graphicFrameLocks noGrp="1"/>
          </p:cNvGraphicFramePr>
          <p:nvPr>
            <p:extLst>
              <p:ext uri="{D42A27DB-BD31-4B8C-83A1-F6EECF244321}">
                <p14:modId xmlns:p14="http://schemas.microsoft.com/office/powerpoint/2010/main" val="3756024969"/>
              </p:ext>
            </p:extLst>
          </p:nvPr>
        </p:nvGraphicFramePr>
        <p:xfrm>
          <a:off x="7067550" y="1022944"/>
          <a:ext cx="2000250" cy="1907484"/>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635828">
                <a:tc>
                  <a:txBody>
                    <a:bodyPr/>
                    <a:lstStyle/>
                    <a:p>
                      <a:pPr algn="ct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bg2"/>
                          </a:solidFill>
                          <a:effectLst/>
                          <a:uLnTx/>
                          <a:uFillTx/>
                          <a:latin typeface="Calibri" pitchFamily="34" charset="0"/>
                          <a:ea typeface="+mn-ea"/>
                          <a:cs typeface="+mn-cs"/>
                        </a:rPr>
                        <a:t>A</a:t>
                      </a:r>
                      <a:endParaRPr lang="en-US" sz="21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63582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B</a:t>
                      </a: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C</a:t>
                      </a: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808080"/>
                          </a:solidFill>
                          <a:effectLst/>
                          <a:uLnTx/>
                          <a:uFillTx/>
                          <a:latin typeface="Calibri" pitchFamily="34" charset="0"/>
                          <a:ea typeface="+mn-ea"/>
                          <a:cs typeface="+mn-cs"/>
                        </a:rPr>
                        <a:t>D</a:t>
                      </a:r>
                      <a:endParaRPr kumimoji="0" lang="en-US" sz="2100" b="0" i="0" u="none" strike="noStrike" kern="1200" cap="none" spc="0" normalizeH="0" baseline="0" noProof="0" dirty="0">
                        <a:ln>
                          <a:noFill/>
                        </a:ln>
                        <a:solidFill>
                          <a:schemeClr val="tx1"/>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5828">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8080"/>
                          </a:solidFill>
                          <a:effectLst/>
                          <a:uLnTx/>
                          <a:uFillTx/>
                          <a:latin typeface="Calibri" pitchFamily="34" charset="0"/>
                          <a:ea typeface="+mn-ea"/>
                          <a:cs typeface="+mn-cs"/>
                        </a:rPr>
                        <a:t>E</a:t>
                      </a:r>
                      <a:endParaRPr kumimoji="0" lang="en-US" sz="2400" b="0" i="0" u="none" strike="noStrike" kern="1200" cap="none" spc="0" normalizeH="0" baseline="0" noProof="0" dirty="0">
                        <a:ln>
                          <a:noFill/>
                        </a:ln>
                        <a:solidFill>
                          <a:srgbClr val="808080"/>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25" name="Rectangle 24">
            <a:extLst>
              <a:ext uri="{FF2B5EF4-FFF2-40B4-BE49-F238E27FC236}">
                <a16:creationId xmlns:a16="http://schemas.microsoft.com/office/drawing/2014/main" id="{B011F6EE-7E6E-4C87-B342-EFE5FBC63D59}"/>
              </a:ext>
            </a:extLst>
          </p:cNvPr>
          <p:cNvSpPr/>
          <p:nvPr/>
        </p:nvSpPr>
        <p:spPr>
          <a:xfrm>
            <a:off x="8509488" y="1746112"/>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26" name="Rectangle 25">
            <a:extLst>
              <a:ext uri="{FF2B5EF4-FFF2-40B4-BE49-F238E27FC236}">
                <a16:creationId xmlns:a16="http://schemas.microsoft.com/office/drawing/2014/main" id="{562DF781-0C35-4305-BCE7-F7D6E9D87DC9}"/>
              </a:ext>
            </a:extLst>
          </p:cNvPr>
          <p:cNvSpPr/>
          <p:nvPr/>
        </p:nvSpPr>
        <p:spPr>
          <a:xfrm>
            <a:off x="7836876" y="1117462"/>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27" name="Isosceles Triangle 26">
            <a:extLst>
              <a:ext uri="{FF2B5EF4-FFF2-40B4-BE49-F238E27FC236}">
                <a16:creationId xmlns:a16="http://schemas.microsoft.com/office/drawing/2014/main" id="{518EA294-C77D-4F87-BFF9-07A6CA4AA499}"/>
              </a:ext>
            </a:extLst>
          </p:cNvPr>
          <p:cNvSpPr/>
          <p:nvPr/>
        </p:nvSpPr>
        <p:spPr>
          <a:xfrm rot="5400000">
            <a:off x="7580536" y="1905206"/>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28" name="Isosceles Triangle 27">
            <a:extLst>
              <a:ext uri="{FF2B5EF4-FFF2-40B4-BE49-F238E27FC236}">
                <a16:creationId xmlns:a16="http://schemas.microsoft.com/office/drawing/2014/main" id="{30969684-5235-4CA1-94D6-84B11E1BB879}"/>
              </a:ext>
            </a:extLst>
          </p:cNvPr>
          <p:cNvSpPr/>
          <p:nvPr/>
        </p:nvSpPr>
        <p:spPr>
          <a:xfrm rot="5400000">
            <a:off x="8222374" y="1905207"/>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29" name="Isosceles Triangle 28">
            <a:extLst>
              <a:ext uri="{FF2B5EF4-FFF2-40B4-BE49-F238E27FC236}">
                <a16:creationId xmlns:a16="http://schemas.microsoft.com/office/drawing/2014/main" id="{2D2BB0B1-15F2-47D4-BF66-B23ECECDC21C}"/>
              </a:ext>
            </a:extLst>
          </p:cNvPr>
          <p:cNvSpPr/>
          <p:nvPr/>
        </p:nvSpPr>
        <p:spPr>
          <a:xfrm>
            <a:off x="7988544" y="2303893"/>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D4877D2C-0C28-4C29-9770-FF8CB25524BD}"/>
                  </a:ext>
                </a:extLst>
              </p:cNvPr>
              <p:cNvSpPr txBox="1"/>
              <p:nvPr/>
            </p:nvSpPr>
            <p:spPr>
              <a:xfrm>
                <a:off x="8493613" y="1952462"/>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30" name="TextBox 29">
                <a:extLst>
                  <a:ext uri="{FF2B5EF4-FFF2-40B4-BE49-F238E27FC236}">
                    <a16:creationId xmlns:a16="http://schemas.microsoft.com/office/drawing/2014/main" id="{D4877D2C-0C28-4C29-9770-FF8CB25524BD}"/>
                  </a:ext>
                </a:extLst>
              </p:cNvPr>
              <p:cNvSpPr txBox="1">
                <a:spLocks noRot="1" noChangeAspect="1" noMove="1" noResize="1" noEditPoints="1" noAdjustHandles="1" noChangeArrowheads="1" noChangeShapeType="1" noTextEdit="1"/>
              </p:cNvSpPr>
              <p:nvPr/>
            </p:nvSpPr>
            <p:spPr>
              <a:xfrm>
                <a:off x="8493613" y="1952462"/>
                <a:ext cx="685800" cy="307777"/>
              </a:xfrm>
              <a:prstGeom prst="rect">
                <a:avLst/>
              </a:prstGeom>
              <a:blipFill>
                <a:blip r:embed="rId11"/>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D446F0D9-4A7F-47A6-9DA5-9C536C130B7C}"/>
                  </a:ext>
                </a:extLst>
              </p:cNvPr>
              <p:cNvSpPr txBox="1"/>
              <p:nvPr/>
            </p:nvSpPr>
            <p:spPr>
              <a:xfrm>
                <a:off x="7807813" y="1340176"/>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31" name="TextBox 30">
                <a:extLst>
                  <a:ext uri="{FF2B5EF4-FFF2-40B4-BE49-F238E27FC236}">
                    <a16:creationId xmlns:a16="http://schemas.microsoft.com/office/drawing/2014/main" id="{D446F0D9-4A7F-47A6-9DA5-9C536C130B7C}"/>
                  </a:ext>
                </a:extLst>
              </p:cNvPr>
              <p:cNvSpPr txBox="1">
                <a:spLocks noRot="1" noChangeAspect="1" noMove="1" noResize="1" noEditPoints="1" noAdjustHandles="1" noChangeArrowheads="1" noChangeShapeType="1" noTextEdit="1"/>
              </p:cNvSpPr>
              <p:nvPr/>
            </p:nvSpPr>
            <p:spPr>
              <a:xfrm>
                <a:off x="7807813" y="1340176"/>
                <a:ext cx="685800" cy="307777"/>
              </a:xfrm>
              <a:prstGeom prst="rect">
                <a:avLst/>
              </a:prstGeom>
              <a:blipFill>
                <a:blip r:embed="rId12"/>
                <a:stretch>
                  <a:fillRect/>
                </a:stretch>
              </a:blipFill>
            </p:spPr>
            <p:txBody>
              <a:bodyPr/>
              <a:lstStyle/>
              <a:p>
                <a:r>
                  <a:rPr lang="en-SE">
                    <a:noFill/>
                  </a:rPr>
                  <a:t> </a:t>
                </a:r>
              </a:p>
            </p:txBody>
          </p:sp>
        </mc:Fallback>
      </mc:AlternateContent>
      <p:sp>
        <p:nvSpPr>
          <p:cNvPr id="32" name="TextBox 31">
            <a:extLst>
              <a:ext uri="{FF2B5EF4-FFF2-40B4-BE49-F238E27FC236}">
                <a16:creationId xmlns:a16="http://schemas.microsoft.com/office/drawing/2014/main" id="{D444BFCB-5A8D-4159-BB7F-6FB1F0C32355}"/>
              </a:ext>
            </a:extLst>
          </p:cNvPr>
          <p:cNvSpPr txBox="1"/>
          <p:nvPr/>
        </p:nvSpPr>
        <p:spPr>
          <a:xfrm>
            <a:off x="7087678" y="2012869"/>
            <a:ext cx="583814" cy="338554"/>
          </a:xfrm>
          <a:prstGeom prst="rect">
            <a:avLst/>
          </a:prstGeom>
          <a:noFill/>
        </p:spPr>
        <p:txBody>
          <a:bodyPr wrap="none" rtlCol="0">
            <a:spAutoFit/>
          </a:bodyPr>
          <a:lstStyle/>
          <a:p>
            <a:r>
              <a:rPr lang="en-US" sz="1600" dirty="0"/>
              <a:t>5.28</a:t>
            </a:r>
            <a:endParaRPr lang="en-SE" sz="1600" dirty="0"/>
          </a:p>
        </p:txBody>
      </p:sp>
      <p:sp>
        <p:nvSpPr>
          <p:cNvPr id="33" name="TextBox 32">
            <a:extLst>
              <a:ext uri="{FF2B5EF4-FFF2-40B4-BE49-F238E27FC236}">
                <a16:creationId xmlns:a16="http://schemas.microsoft.com/office/drawing/2014/main" id="{AE1B9EF4-C39B-4C11-BF7C-84ED5155EF30}"/>
              </a:ext>
            </a:extLst>
          </p:cNvPr>
          <p:cNvSpPr txBox="1"/>
          <p:nvPr/>
        </p:nvSpPr>
        <p:spPr>
          <a:xfrm>
            <a:off x="7739604" y="2643837"/>
            <a:ext cx="583814" cy="338554"/>
          </a:xfrm>
          <a:prstGeom prst="rect">
            <a:avLst/>
          </a:prstGeom>
          <a:noFill/>
        </p:spPr>
        <p:txBody>
          <a:bodyPr wrap="none" rtlCol="0">
            <a:spAutoFit/>
          </a:bodyPr>
          <a:lstStyle/>
          <a:p>
            <a:r>
              <a:rPr lang="en-US" sz="1600" dirty="0"/>
              <a:t>5.28</a:t>
            </a:r>
            <a:endParaRPr lang="en-SE" sz="1600" dirty="0"/>
          </a:p>
        </p:txBody>
      </p:sp>
      <p:sp>
        <p:nvSpPr>
          <p:cNvPr id="34" name="TextBox 33">
            <a:extLst>
              <a:ext uri="{FF2B5EF4-FFF2-40B4-BE49-F238E27FC236}">
                <a16:creationId xmlns:a16="http://schemas.microsoft.com/office/drawing/2014/main" id="{D64FE0C9-4D41-467A-A845-AE02AB19AAA9}"/>
              </a:ext>
            </a:extLst>
          </p:cNvPr>
          <p:cNvSpPr txBox="1"/>
          <p:nvPr/>
        </p:nvSpPr>
        <p:spPr>
          <a:xfrm>
            <a:off x="7749394" y="2012869"/>
            <a:ext cx="583814" cy="338554"/>
          </a:xfrm>
          <a:prstGeom prst="rect">
            <a:avLst/>
          </a:prstGeom>
          <a:noFill/>
        </p:spPr>
        <p:txBody>
          <a:bodyPr wrap="none" rtlCol="0">
            <a:spAutoFit/>
          </a:bodyPr>
          <a:lstStyle/>
          <a:p>
            <a:r>
              <a:rPr lang="en-US" sz="1600" dirty="0"/>
              <a:t>6.53</a:t>
            </a:r>
            <a:endParaRPr lang="en-SE" sz="1600" dirty="0"/>
          </a:p>
        </p:txBody>
      </p:sp>
      <p:sp>
        <p:nvSpPr>
          <p:cNvPr id="35" name="Rectangle 34">
            <a:extLst>
              <a:ext uri="{FF2B5EF4-FFF2-40B4-BE49-F238E27FC236}">
                <a16:creationId xmlns:a16="http://schemas.microsoft.com/office/drawing/2014/main" id="{085238E2-3061-48CA-8995-E0A403DC977A}"/>
              </a:ext>
            </a:extLst>
          </p:cNvPr>
          <p:cNvSpPr/>
          <p:nvPr/>
        </p:nvSpPr>
        <p:spPr>
          <a:xfrm>
            <a:off x="5420204" y="1082074"/>
            <a:ext cx="1706429" cy="646331"/>
          </a:xfrm>
          <a:prstGeom prst="rect">
            <a:avLst/>
          </a:prstGeom>
        </p:spPr>
        <p:txBody>
          <a:bodyPr wrap="none">
            <a:spAutoFit/>
          </a:bodyPr>
          <a:lstStyle/>
          <a:p>
            <a:r>
              <a:rPr lang="en-US" dirty="0"/>
              <a:t>Value Function</a:t>
            </a:r>
          </a:p>
          <a:p>
            <a:r>
              <a:rPr lang="en-US" dirty="0"/>
              <a:t>converged</a:t>
            </a:r>
          </a:p>
        </p:txBody>
      </p:sp>
      <mc:AlternateContent xmlns:mc="http://schemas.openxmlformats.org/markup-compatibility/2006" xmlns:a14="http://schemas.microsoft.com/office/drawing/2010/main">
        <mc:Choice Requires="a14">
          <p:graphicFrame>
            <p:nvGraphicFramePr>
              <p:cNvPr id="36" name="Table 35">
                <a:extLst>
                  <a:ext uri="{FF2B5EF4-FFF2-40B4-BE49-F238E27FC236}">
                    <a16:creationId xmlns:a16="http://schemas.microsoft.com/office/drawing/2014/main" id="{6761F85E-392D-44F4-BEED-44F7BC00BD33}"/>
                  </a:ext>
                </a:extLst>
              </p:cNvPr>
              <p:cNvGraphicFramePr>
                <a:graphicFrameLocks noGrp="1"/>
              </p:cNvGraphicFramePr>
              <p:nvPr>
                <p:extLst>
                  <p:ext uri="{D42A27DB-BD31-4B8C-83A1-F6EECF244321}">
                    <p14:modId xmlns:p14="http://schemas.microsoft.com/office/powerpoint/2010/main" val="1128272742"/>
                  </p:ext>
                </p:extLst>
              </p:nvPr>
            </p:nvGraphicFramePr>
            <p:xfrm>
              <a:off x="6553200" y="3992880"/>
              <a:ext cx="2505482" cy="2560320"/>
            </p:xfrm>
            <a:graphic>
              <a:graphicData uri="http://schemas.openxmlformats.org/drawingml/2006/table">
                <a:tbl>
                  <a:tblPr firstRow="1" firstCol="1" bandRow="1">
                    <a:tableStyleId>{5C22544A-7EE6-4342-B048-85BDC9FD1C3A}</a:tableStyleId>
                  </a:tblPr>
                  <a:tblGrid>
                    <a:gridCol w="567204">
                      <a:extLst>
                        <a:ext uri="{9D8B030D-6E8A-4147-A177-3AD203B41FA5}">
                          <a16:colId xmlns:a16="http://schemas.microsoft.com/office/drawing/2014/main" val="248747933"/>
                        </a:ext>
                      </a:extLst>
                    </a:gridCol>
                    <a:gridCol w="736846">
                      <a:extLst>
                        <a:ext uri="{9D8B030D-6E8A-4147-A177-3AD203B41FA5}">
                          <a16:colId xmlns:a16="http://schemas.microsoft.com/office/drawing/2014/main" val="2368639568"/>
                        </a:ext>
                      </a:extLst>
                    </a:gridCol>
                    <a:gridCol w="564491">
                      <a:extLst>
                        <a:ext uri="{9D8B030D-6E8A-4147-A177-3AD203B41FA5}">
                          <a16:colId xmlns:a16="http://schemas.microsoft.com/office/drawing/2014/main" val="2363104961"/>
                        </a:ext>
                      </a:extLst>
                    </a:gridCol>
                    <a:gridCol w="636941">
                      <a:extLst>
                        <a:ext uri="{9D8B030D-6E8A-4147-A177-3AD203B41FA5}">
                          <a16:colId xmlns:a16="http://schemas.microsoft.com/office/drawing/2014/main" val="1967822093"/>
                        </a:ext>
                      </a:extLst>
                    </a:gridCol>
                  </a:tblGrid>
                  <a:tr h="0">
                    <a:tc>
                      <a:txBody>
                        <a:bodyPr/>
                        <a:lstStyle/>
                        <a:p>
                          <a:pPr>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effectLst/>
                                        <a:latin typeface="Cambria Math" panose="02040503050406030204" pitchFamily="18" charset="0"/>
                                      </a:rPr>
                                    </m:ctrlPr>
                                  </m:sSubPr>
                                  <m:e>
                                    <m:r>
                                      <a:rPr lang="en-US" sz="1600" b="0" smtClean="0">
                                        <a:solidFill>
                                          <a:schemeClr val="tx1"/>
                                        </a:solidFill>
                                        <a:effectLst/>
                                        <a:latin typeface="Cambria Math" panose="02040503050406030204" pitchFamily="18" charset="0"/>
                                      </a:rPr>
                                      <m:t>𝑉</m:t>
                                    </m:r>
                                  </m:e>
                                  <m:sub>
                                    <m:r>
                                      <a:rPr lang="en-US" sz="1600" b="0" smtClean="0">
                                        <a:solidFill>
                                          <a:schemeClr val="tx1"/>
                                        </a:solidFill>
                                        <a:effectLst/>
                                        <a:latin typeface="Cambria Math" panose="02040503050406030204" pitchFamily="18" charset="0"/>
                                      </a:rPr>
                                      <m:t>𝜋</m:t>
                                    </m:r>
                                  </m:sub>
                                </m:sSub>
                                <m:d>
                                  <m:dPr>
                                    <m:ctrlPr>
                                      <a:rPr lang="en-SE" sz="1600" b="0" i="1">
                                        <a:solidFill>
                                          <a:schemeClr val="tx1"/>
                                        </a:solidFill>
                                        <a:effectLst/>
                                        <a:latin typeface="Cambria Math" panose="02040503050406030204" pitchFamily="18" charset="0"/>
                                      </a:rPr>
                                    </m:ctrlPr>
                                  </m:dPr>
                                  <m:e>
                                    <m:r>
                                      <a:rPr lang="en-US" sz="1600" b="0" smtClean="0">
                                        <a:solidFill>
                                          <a:schemeClr val="tx1"/>
                                        </a:solidFill>
                                        <a:effectLst/>
                                        <a:latin typeface="Cambria Math" panose="02040503050406030204" pitchFamily="18" charset="0"/>
                                      </a:rPr>
                                      <m:t>𝐵</m:t>
                                    </m:r>
                                  </m:e>
                                </m:d>
                              </m:oMath>
                            </m:oMathPara>
                          </a14:m>
                          <a:endParaRPr lang="en-SE" sz="2800" b="0" dirty="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effectLst/>
                                        <a:latin typeface="Cambria Math" panose="02040503050406030204" pitchFamily="18" charset="0"/>
                                      </a:rPr>
                                    </m:ctrlPr>
                                  </m:sSubPr>
                                  <m:e>
                                    <m:r>
                                      <a:rPr lang="en-US" sz="1600" b="0" smtClean="0">
                                        <a:solidFill>
                                          <a:schemeClr val="tx1"/>
                                        </a:solidFill>
                                        <a:effectLst/>
                                        <a:latin typeface="Cambria Math" panose="02040503050406030204" pitchFamily="18" charset="0"/>
                                      </a:rPr>
                                      <m:t>𝑉</m:t>
                                    </m:r>
                                  </m:e>
                                  <m:sub>
                                    <m:r>
                                      <a:rPr lang="en-US" sz="1600" b="0" smtClean="0">
                                        <a:solidFill>
                                          <a:schemeClr val="tx1"/>
                                        </a:solidFill>
                                        <a:effectLst/>
                                        <a:latin typeface="Cambria Math" panose="02040503050406030204" pitchFamily="18" charset="0"/>
                                      </a:rPr>
                                      <m:t>𝜋</m:t>
                                    </m:r>
                                  </m:sub>
                                </m:sSub>
                                <m:d>
                                  <m:dPr>
                                    <m:ctrlPr>
                                      <a:rPr lang="en-SE" sz="1600" b="0" i="1">
                                        <a:solidFill>
                                          <a:schemeClr val="tx1"/>
                                        </a:solidFill>
                                        <a:effectLst/>
                                        <a:latin typeface="Cambria Math" panose="02040503050406030204" pitchFamily="18" charset="0"/>
                                      </a:rPr>
                                    </m:ctrlPr>
                                  </m:dPr>
                                  <m:e>
                                    <m:r>
                                      <a:rPr lang="en-US" sz="1600" b="0" smtClean="0">
                                        <a:solidFill>
                                          <a:schemeClr val="tx1"/>
                                        </a:solidFill>
                                        <a:effectLst/>
                                        <a:latin typeface="Cambria Math" panose="02040503050406030204" pitchFamily="18" charset="0"/>
                                      </a:rPr>
                                      <m:t>𝐶</m:t>
                                    </m:r>
                                  </m:e>
                                </m:d>
                              </m:oMath>
                            </m:oMathPara>
                          </a14:m>
                          <a:endParaRPr lang="en-SE" sz="2800" b="0" dirty="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effectLst/>
                                        <a:latin typeface="Cambria Math" panose="02040503050406030204" pitchFamily="18" charset="0"/>
                                      </a:rPr>
                                    </m:ctrlPr>
                                  </m:sSubPr>
                                  <m:e>
                                    <m:r>
                                      <a:rPr lang="en-US" sz="1600" b="0" smtClean="0">
                                        <a:solidFill>
                                          <a:schemeClr val="tx1"/>
                                        </a:solidFill>
                                        <a:effectLst/>
                                        <a:latin typeface="Cambria Math" panose="02040503050406030204" pitchFamily="18" charset="0"/>
                                      </a:rPr>
                                      <m:t>𝑉</m:t>
                                    </m:r>
                                  </m:e>
                                  <m:sub>
                                    <m:r>
                                      <a:rPr lang="en-US" sz="1600" b="0" smtClean="0">
                                        <a:solidFill>
                                          <a:schemeClr val="tx1"/>
                                        </a:solidFill>
                                        <a:effectLst/>
                                        <a:latin typeface="Cambria Math" panose="02040503050406030204" pitchFamily="18" charset="0"/>
                                      </a:rPr>
                                      <m:t>𝜋</m:t>
                                    </m:r>
                                  </m:sub>
                                </m:sSub>
                                <m:d>
                                  <m:dPr>
                                    <m:ctrlPr>
                                      <a:rPr lang="en-SE" sz="1600" b="0" i="1">
                                        <a:solidFill>
                                          <a:schemeClr val="tx1"/>
                                        </a:solidFill>
                                        <a:effectLst/>
                                        <a:latin typeface="Cambria Math" panose="02040503050406030204" pitchFamily="18" charset="0"/>
                                      </a:rPr>
                                    </m:ctrlPr>
                                  </m:dPr>
                                  <m:e>
                                    <m:r>
                                      <a:rPr lang="en-US" sz="1600" b="0" i="1" smtClean="0">
                                        <a:solidFill>
                                          <a:schemeClr val="tx1"/>
                                        </a:solidFill>
                                        <a:effectLst/>
                                        <a:latin typeface="Cambria Math" panose="02040503050406030204" pitchFamily="18" charset="0"/>
                                      </a:rPr>
                                      <m:t>𝐸</m:t>
                                    </m:r>
                                  </m:e>
                                </m:d>
                              </m:oMath>
                            </m:oMathPara>
                          </a14:m>
                          <a:endParaRPr lang="en-SE" sz="2800" b="0" dirty="0">
                            <a:solidFill>
                              <a:schemeClr val="tx1"/>
                            </a:solidFill>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333860349"/>
                      </a:ext>
                    </a:extLst>
                  </a:tr>
                  <a:tr h="0">
                    <a:tc>
                      <a:txBody>
                        <a:bodyPr/>
                        <a:lstStyle/>
                        <a:p>
                          <a:pPr>
                            <a:lnSpc>
                              <a:spcPct val="150000"/>
                            </a:lnSpc>
                          </a:pPr>
                          <a:r>
                            <a:rPr lang="en-US" sz="1600" b="0" dirty="0">
                              <a:solidFill>
                                <a:schemeClr val="tx1"/>
                              </a:solidFill>
                              <a:effectLst/>
                            </a:rPr>
                            <a:t>Iter1</a:t>
                          </a:r>
                          <a:endParaRPr lang="en-SE" sz="2800" b="0" dirty="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r>
                                  <a:rPr lang="en-US" sz="1600" b="0" i="1" smtClean="0">
                                    <a:solidFill>
                                      <a:srgbClr val="C00000"/>
                                    </a:solidFill>
                                    <a:effectLst/>
                                    <a:latin typeface="Cambria Math" panose="02040503050406030204" pitchFamily="18" charset="0"/>
                                  </a:rPr>
                                  <m:t>3.80</m:t>
                                </m:r>
                              </m:oMath>
                            </m:oMathPara>
                          </a14:m>
                          <a:endParaRPr lang="en-SE" sz="2800" b="0" dirty="0">
                            <a:solidFill>
                              <a:srgbClr val="C00000"/>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r>
                                  <a:rPr lang="en-US" sz="1600" b="0" i="0" smtClean="0">
                                    <a:solidFill>
                                      <a:srgbClr val="C00000"/>
                                    </a:solidFill>
                                    <a:effectLst/>
                                    <a:latin typeface="Cambria Math" panose="02040503050406030204" pitchFamily="18" charset="0"/>
                                  </a:rPr>
                                  <m:t>6</m:t>
                                </m:r>
                              </m:oMath>
                            </m:oMathPara>
                          </a14:m>
                          <a:endParaRPr lang="en-SE" sz="2800" b="0" dirty="0">
                            <a:solidFill>
                              <a:srgbClr val="C00000"/>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r>
                                  <a:rPr lang="en-US" sz="1600" b="0" i="1" smtClean="0">
                                    <a:solidFill>
                                      <a:srgbClr val="C00000"/>
                                    </a:solidFill>
                                    <a:effectLst/>
                                    <a:latin typeface="Cambria Math" panose="02040503050406030204" pitchFamily="18" charset="0"/>
                                  </a:rPr>
                                  <m:t>3.80</m:t>
                                </m:r>
                              </m:oMath>
                            </m:oMathPara>
                          </a14:m>
                          <a:endParaRPr lang="en-SE" sz="2800" b="0" dirty="0">
                            <a:solidFill>
                              <a:srgbClr val="C00000"/>
                            </a:solidFill>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2956489735"/>
                      </a:ext>
                    </a:extLst>
                  </a:tr>
                  <a:tr h="0">
                    <a:tc>
                      <a:txBody>
                        <a:bodyPr/>
                        <a:lstStyle/>
                        <a:p>
                          <a:pPr>
                            <a:lnSpc>
                              <a:spcPct val="150000"/>
                            </a:lnSpc>
                          </a:pPr>
                          <a:r>
                            <a:rPr lang="en-US" sz="1600" b="0" kern="1200" dirty="0">
                              <a:solidFill>
                                <a:schemeClr val="tx1"/>
                              </a:solidFill>
                              <a:effectLst/>
                              <a:latin typeface="+mn-lt"/>
                              <a:ea typeface="+mn-ea"/>
                              <a:cs typeface="+mn-cs"/>
                            </a:rPr>
                            <a:t>Iter2</a:t>
                          </a:r>
                          <a:endParaRPr lang="en-SE" sz="1600" b="0" kern="1200" dirty="0">
                            <a:solidFill>
                              <a:schemeClr val="tx1"/>
                            </a:solidFill>
                            <a:effectLst/>
                            <a:latin typeface="+mn-lt"/>
                            <a:ea typeface="+mn-ea"/>
                            <a:cs typeface="+mn-cs"/>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r>
                                  <a:rPr lang="en-US" sz="1600" b="0" i="1" smtClean="0">
                                    <a:solidFill>
                                      <a:srgbClr val="C00000"/>
                                    </a:solidFill>
                                    <a:effectLst/>
                                    <a:latin typeface="Cambria Math" panose="02040503050406030204" pitchFamily="18" charset="0"/>
                                  </a:rPr>
                                  <m:t>4.86</m:t>
                                </m:r>
                              </m:oMath>
                            </m:oMathPara>
                          </a14:m>
                          <a:endParaRPr lang="en-SE" sz="2800" b="0" dirty="0">
                            <a:solidFill>
                              <a:srgbClr val="C00000"/>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r>
                                  <a:rPr lang="en-US" sz="1600" b="0" i="0" smtClean="0">
                                    <a:solidFill>
                                      <a:srgbClr val="C00000"/>
                                    </a:solidFill>
                                    <a:effectLst/>
                                    <a:latin typeface="Cambria Math" panose="02040503050406030204" pitchFamily="18" charset="0"/>
                                  </a:rPr>
                                  <m:t>6.38</m:t>
                                </m:r>
                              </m:oMath>
                            </m:oMathPara>
                          </a14:m>
                          <a:endParaRPr lang="en-SE" sz="2800" b="0" dirty="0">
                            <a:solidFill>
                              <a:srgbClr val="C00000"/>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r>
                                  <a:rPr lang="en-US" sz="1600" b="0" i="1" smtClean="0">
                                    <a:solidFill>
                                      <a:srgbClr val="C00000"/>
                                    </a:solidFill>
                                    <a:effectLst/>
                                    <a:latin typeface="Cambria Math" panose="02040503050406030204" pitchFamily="18" charset="0"/>
                                  </a:rPr>
                                  <m:t>4.86</m:t>
                                </m:r>
                              </m:oMath>
                            </m:oMathPara>
                          </a14:m>
                          <a:endParaRPr lang="en-SE" sz="2800" b="0" dirty="0">
                            <a:solidFill>
                              <a:srgbClr val="C00000"/>
                            </a:solidFill>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3775951849"/>
                      </a:ext>
                    </a:extLst>
                  </a:tr>
                  <a:tr h="0">
                    <a:tc>
                      <a:txBody>
                        <a:bodyPr/>
                        <a:lstStyle/>
                        <a:p>
                          <a:pPr>
                            <a:lnSpc>
                              <a:spcPct val="150000"/>
                            </a:lnSpc>
                          </a:pPr>
                          <a:r>
                            <a:rPr lang="en-US" sz="1600" b="0" kern="1200" dirty="0">
                              <a:solidFill>
                                <a:schemeClr val="tx1"/>
                              </a:solidFill>
                              <a:effectLst/>
                              <a:latin typeface="+mn-lt"/>
                              <a:ea typeface="+mn-ea"/>
                              <a:cs typeface="+mn-cs"/>
                            </a:rPr>
                            <a:t>Iter3</a:t>
                          </a:r>
                          <a:endParaRPr lang="en-SE" sz="1600" b="0" kern="1200" dirty="0">
                            <a:solidFill>
                              <a:schemeClr val="tx1"/>
                            </a:solidFill>
                            <a:effectLst/>
                            <a:latin typeface="+mn-lt"/>
                            <a:ea typeface="+mn-ea"/>
                            <a:cs typeface="+mn-cs"/>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r>
                                  <a:rPr lang="en-US" sz="1600" b="0" i="1" smtClean="0">
                                    <a:solidFill>
                                      <a:srgbClr val="C00000"/>
                                    </a:solidFill>
                                    <a:effectLst/>
                                    <a:latin typeface="Cambria Math" panose="02040503050406030204" pitchFamily="18" charset="0"/>
                                  </a:rPr>
                                  <m:t>5.16</m:t>
                                </m:r>
                              </m:oMath>
                            </m:oMathPara>
                          </a14:m>
                          <a:endParaRPr lang="en-SE" sz="2800" b="0" dirty="0">
                            <a:solidFill>
                              <a:srgbClr val="C00000"/>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r>
                                  <a:rPr lang="en-US" sz="1600" b="0" i="0" smtClean="0">
                                    <a:solidFill>
                                      <a:srgbClr val="C00000"/>
                                    </a:solidFill>
                                    <a:effectLst/>
                                    <a:latin typeface="Cambria Math" panose="02040503050406030204" pitchFamily="18" charset="0"/>
                                  </a:rPr>
                                  <m:t>6.49</m:t>
                                </m:r>
                              </m:oMath>
                            </m:oMathPara>
                          </a14:m>
                          <a:endParaRPr lang="en-SE" sz="2800" b="0" dirty="0">
                            <a:solidFill>
                              <a:srgbClr val="C00000"/>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r>
                                  <a:rPr lang="en-US" sz="1600" b="0" i="1" smtClean="0">
                                    <a:solidFill>
                                      <a:srgbClr val="C00000"/>
                                    </a:solidFill>
                                    <a:effectLst/>
                                    <a:latin typeface="Cambria Math" panose="02040503050406030204" pitchFamily="18" charset="0"/>
                                  </a:rPr>
                                  <m:t>5.16</m:t>
                                </m:r>
                              </m:oMath>
                            </m:oMathPara>
                          </a14:m>
                          <a:endParaRPr lang="en-SE" sz="2800" b="0" dirty="0">
                            <a:solidFill>
                              <a:srgbClr val="C00000"/>
                            </a:solidFill>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1266678774"/>
                      </a:ext>
                    </a:extLst>
                  </a:tr>
                  <a:tr h="0">
                    <a:tc>
                      <a:txBody>
                        <a:bodyPr/>
                        <a:lstStyle/>
                        <a:p>
                          <a:pPr>
                            <a:lnSpc>
                              <a:spcPct val="150000"/>
                            </a:lnSpc>
                          </a:pPr>
                          <a:r>
                            <a:rPr lang="en-US" sz="1600" b="0" kern="1200" dirty="0">
                              <a:solidFill>
                                <a:schemeClr val="tx1"/>
                              </a:solidFill>
                              <a:effectLst/>
                              <a:latin typeface="+mn-lt"/>
                              <a:ea typeface="+mn-ea"/>
                              <a:cs typeface="+mn-cs"/>
                            </a:rPr>
                            <a:t>Iter4</a:t>
                          </a:r>
                          <a:endParaRPr lang="en-SE" sz="1600" b="0" kern="1200" dirty="0">
                            <a:solidFill>
                              <a:schemeClr val="tx1"/>
                            </a:solidFill>
                            <a:effectLst/>
                            <a:latin typeface="+mn-lt"/>
                            <a:ea typeface="+mn-ea"/>
                            <a:cs typeface="+mn-cs"/>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r>
                                  <a:rPr lang="en-US" sz="1600" b="0" i="1" smtClean="0">
                                    <a:solidFill>
                                      <a:srgbClr val="C00000"/>
                                    </a:solidFill>
                                    <a:effectLst/>
                                    <a:latin typeface="Cambria Math" panose="02040503050406030204" pitchFamily="18" charset="0"/>
                                  </a:rPr>
                                  <m:t>5.25</m:t>
                                </m:r>
                              </m:oMath>
                            </m:oMathPara>
                          </a14:m>
                          <a:endParaRPr lang="en-SE" sz="2800" b="0" dirty="0">
                            <a:solidFill>
                              <a:srgbClr val="C00000"/>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r>
                                  <a:rPr lang="en-US" sz="1600" b="0" i="0" smtClean="0">
                                    <a:solidFill>
                                      <a:srgbClr val="C00000"/>
                                    </a:solidFill>
                                    <a:effectLst/>
                                    <a:latin typeface="Cambria Math" panose="02040503050406030204" pitchFamily="18" charset="0"/>
                                  </a:rPr>
                                  <m:t>6.52</m:t>
                                </m:r>
                              </m:oMath>
                            </m:oMathPara>
                          </a14:m>
                          <a:endParaRPr lang="en-SE" sz="2800" b="0" dirty="0">
                            <a:solidFill>
                              <a:srgbClr val="C00000"/>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r>
                                  <a:rPr lang="en-US" sz="1600" b="0" i="1" smtClean="0">
                                    <a:solidFill>
                                      <a:srgbClr val="C00000"/>
                                    </a:solidFill>
                                    <a:effectLst/>
                                    <a:latin typeface="Cambria Math" panose="02040503050406030204" pitchFamily="18" charset="0"/>
                                  </a:rPr>
                                  <m:t>5.25</m:t>
                                </m:r>
                              </m:oMath>
                            </m:oMathPara>
                          </a14:m>
                          <a:endParaRPr lang="en-SE" sz="2800" b="0" dirty="0">
                            <a:solidFill>
                              <a:srgbClr val="C00000"/>
                            </a:solidFill>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3604836299"/>
                      </a:ext>
                    </a:extLst>
                  </a:tr>
                  <a:tr h="0">
                    <a:tc>
                      <a:txBody>
                        <a:bodyPr/>
                        <a:lstStyle/>
                        <a:p>
                          <a:pPr>
                            <a:lnSpc>
                              <a:spcPct val="150000"/>
                            </a:lnSpc>
                          </a:pPr>
                          <a:r>
                            <a:rPr lang="en-US" sz="1600" b="0" kern="1200" dirty="0">
                              <a:solidFill>
                                <a:schemeClr val="tx1"/>
                              </a:solidFill>
                              <a:effectLst/>
                              <a:latin typeface="+mn-lt"/>
                              <a:ea typeface="+mn-ea"/>
                              <a:cs typeface="+mn-cs"/>
                            </a:rPr>
                            <a:t>Iter5</a:t>
                          </a:r>
                          <a:endParaRPr lang="en-SE" sz="1600" b="0" kern="1200" dirty="0">
                            <a:solidFill>
                              <a:schemeClr val="tx1"/>
                            </a:solidFill>
                            <a:effectLst/>
                            <a:latin typeface="+mn-lt"/>
                            <a:ea typeface="+mn-ea"/>
                            <a:cs typeface="+mn-cs"/>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r>
                                  <a:rPr lang="en-US" sz="1600" b="0" i="1" smtClean="0">
                                    <a:solidFill>
                                      <a:srgbClr val="C00000"/>
                                    </a:solidFill>
                                    <a:effectLst/>
                                    <a:latin typeface="Cambria Math" panose="02040503050406030204" pitchFamily="18" charset="0"/>
                                  </a:rPr>
                                  <m:t>5.27</m:t>
                                </m:r>
                              </m:oMath>
                            </m:oMathPara>
                          </a14:m>
                          <a:endParaRPr lang="en-SE" sz="2800" b="0" dirty="0">
                            <a:solidFill>
                              <a:srgbClr val="C00000"/>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r>
                                  <a:rPr lang="en-US" sz="1600" b="0" i="0" smtClean="0">
                                    <a:solidFill>
                                      <a:schemeClr val="tx1"/>
                                    </a:solidFill>
                                    <a:effectLst/>
                                    <a:latin typeface="Cambria Math" panose="02040503050406030204" pitchFamily="18" charset="0"/>
                                  </a:rPr>
                                  <m:t>6.52</m:t>
                                </m:r>
                              </m:oMath>
                            </m:oMathPara>
                          </a14:m>
                          <a:endParaRPr lang="en-SE" sz="2800" b="0" dirty="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r>
                                  <a:rPr lang="en-US" sz="1600" b="0" i="1" smtClean="0">
                                    <a:solidFill>
                                      <a:srgbClr val="C00000"/>
                                    </a:solidFill>
                                    <a:effectLst/>
                                    <a:latin typeface="Cambria Math" panose="02040503050406030204" pitchFamily="18" charset="0"/>
                                  </a:rPr>
                                  <m:t>5.27</m:t>
                                </m:r>
                              </m:oMath>
                            </m:oMathPara>
                          </a14:m>
                          <a:endParaRPr lang="en-SE" sz="2800" b="0" dirty="0">
                            <a:solidFill>
                              <a:srgbClr val="C00000"/>
                            </a:solidFill>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1874958975"/>
                      </a:ext>
                    </a:extLst>
                  </a:tr>
                  <a:tr h="0">
                    <a:tc>
                      <a:txBody>
                        <a:bodyPr/>
                        <a:lstStyle/>
                        <a:p>
                          <a:pPr>
                            <a:lnSpc>
                              <a:spcPct val="150000"/>
                            </a:lnSpc>
                          </a:pPr>
                          <a:r>
                            <a:rPr lang="en-US" sz="1600" b="0" kern="1200" dirty="0">
                              <a:solidFill>
                                <a:schemeClr val="tx1"/>
                              </a:solidFill>
                              <a:effectLst/>
                              <a:latin typeface="+mn-lt"/>
                              <a:ea typeface="+mn-ea"/>
                              <a:cs typeface="+mn-cs"/>
                            </a:rPr>
                            <a:t>Iter6</a:t>
                          </a:r>
                          <a:endParaRPr lang="en-SE" sz="1600" b="0" kern="1200" dirty="0">
                            <a:solidFill>
                              <a:schemeClr val="tx1"/>
                            </a:solidFill>
                            <a:effectLst/>
                            <a:latin typeface="+mn-lt"/>
                            <a:ea typeface="+mn-ea"/>
                            <a:cs typeface="+mn-cs"/>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r>
                                  <a:rPr lang="en-US" sz="1600" b="0" i="1" smtClean="0">
                                    <a:solidFill>
                                      <a:srgbClr val="C00000"/>
                                    </a:solidFill>
                                    <a:effectLst/>
                                    <a:latin typeface="Cambria Math" panose="02040503050406030204" pitchFamily="18" charset="0"/>
                                  </a:rPr>
                                  <m:t>5.28</m:t>
                                </m:r>
                              </m:oMath>
                            </m:oMathPara>
                          </a14:m>
                          <a:endParaRPr lang="en-SE" sz="2800" b="0" dirty="0">
                            <a:solidFill>
                              <a:srgbClr val="C00000"/>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r>
                                  <a:rPr lang="en-US" sz="1600" b="0" i="0" smtClean="0">
                                    <a:solidFill>
                                      <a:srgbClr val="C00000"/>
                                    </a:solidFill>
                                    <a:effectLst/>
                                    <a:latin typeface="Cambria Math" panose="02040503050406030204" pitchFamily="18" charset="0"/>
                                  </a:rPr>
                                  <m:t>6.53</m:t>
                                </m:r>
                              </m:oMath>
                            </m:oMathPara>
                          </a14:m>
                          <a:endParaRPr lang="en-SE" sz="2800" b="0" dirty="0">
                            <a:solidFill>
                              <a:srgbClr val="C00000"/>
                            </a:solidFill>
                            <a:effectLst/>
                            <a:latin typeface="Times New Roman" panose="02020603050405020304" pitchFamily="18" charset="0"/>
                            <a:ea typeface="SimSun" panose="02010600030101010101" pitchFamily="2" charset="-122"/>
                          </a:endParaRPr>
                        </a:p>
                      </a:txBody>
                      <a:tcPr marL="68580" marR="68580" marT="0" marB="0"/>
                    </a:tc>
                    <a:tc>
                      <a:txBody>
                        <a:bodyPr/>
                        <a:lstStyle/>
                        <a:p>
                          <a:pPr>
                            <a:lnSpc>
                              <a:spcPct val="150000"/>
                            </a:lnSpc>
                          </a:pPr>
                          <a14:m>
                            <m:oMathPara xmlns:m="http://schemas.openxmlformats.org/officeDocument/2006/math">
                              <m:oMathParaPr>
                                <m:jc m:val="centerGroup"/>
                              </m:oMathParaPr>
                              <m:oMath xmlns:m="http://schemas.openxmlformats.org/officeDocument/2006/math">
                                <m:r>
                                  <a:rPr lang="en-US" sz="1600" b="0" i="1" smtClean="0">
                                    <a:solidFill>
                                      <a:srgbClr val="C00000"/>
                                    </a:solidFill>
                                    <a:effectLst/>
                                    <a:latin typeface="Cambria Math" panose="02040503050406030204" pitchFamily="18" charset="0"/>
                                  </a:rPr>
                                  <m:t>5.28</m:t>
                                </m:r>
                              </m:oMath>
                            </m:oMathPara>
                          </a14:m>
                          <a:endParaRPr lang="en-SE" sz="2800" b="0" dirty="0">
                            <a:solidFill>
                              <a:srgbClr val="C00000"/>
                            </a:solidFill>
                            <a:effectLst/>
                            <a:latin typeface="Times New Roman" panose="02020603050405020304" pitchFamily="18" charset="0"/>
                            <a:ea typeface="SimSun" panose="02010600030101010101" pitchFamily="2" charset="-122"/>
                          </a:endParaRPr>
                        </a:p>
                      </a:txBody>
                      <a:tcPr marL="68580" marR="68580" marT="0" marB="0"/>
                    </a:tc>
                    <a:extLst>
                      <a:ext uri="{0D108BD9-81ED-4DB2-BD59-A6C34878D82A}">
                        <a16:rowId xmlns:a16="http://schemas.microsoft.com/office/drawing/2014/main" val="4053377632"/>
                      </a:ext>
                    </a:extLst>
                  </a:tr>
                </a:tbl>
              </a:graphicData>
            </a:graphic>
          </p:graphicFrame>
        </mc:Choice>
        <mc:Fallback xmlns="">
          <p:graphicFrame>
            <p:nvGraphicFramePr>
              <p:cNvPr id="36" name="Table 35">
                <a:extLst>
                  <a:ext uri="{FF2B5EF4-FFF2-40B4-BE49-F238E27FC236}">
                    <a16:creationId xmlns:a16="http://schemas.microsoft.com/office/drawing/2014/main" id="{6761F85E-392D-44F4-BEED-44F7BC00BD33}"/>
                  </a:ext>
                </a:extLst>
              </p:cNvPr>
              <p:cNvGraphicFramePr>
                <a:graphicFrameLocks noGrp="1"/>
              </p:cNvGraphicFramePr>
              <p:nvPr>
                <p:extLst>
                  <p:ext uri="{D42A27DB-BD31-4B8C-83A1-F6EECF244321}">
                    <p14:modId xmlns:p14="http://schemas.microsoft.com/office/powerpoint/2010/main" val="1128272742"/>
                  </p:ext>
                </p:extLst>
              </p:nvPr>
            </p:nvGraphicFramePr>
            <p:xfrm>
              <a:off x="6553200" y="3992880"/>
              <a:ext cx="2505482" cy="2560320"/>
            </p:xfrm>
            <a:graphic>
              <a:graphicData uri="http://schemas.openxmlformats.org/drawingml/2006/table">
                <a:tbl>
                  <a:tblPr firstRow="1" firstCol="1" bandRow="1">
                    <a:tableStyleId>{5C22544A-7EE6-4342-B048-85BDC9FD1C3A}</a:tableStyleId>
                  </a:tblPr>
                  <a:tblGrid>
                    <a:gridCol w="567204">
                      <a:extLst>
                        <a:ext uri="{9D8B030D-6E8A-4147-A177-3AD203B41FA5}">
                          <a16:colId xmlns:a16="http://schemas.microsoft.com/office/drawing/2014/main" val="248747933"/>
                        </a:ext>
                      </a:extLst>
                    </a:gridCol>
                    <a:gridCol w="736846">
                      <a:extLst>
                        <a:ext uri="{9D8B030D-6E8A-4147-A177-3AD203B41FA5}">
                          <a16:colId xmlns:a16="http://schemas.microsoft.com/office/drawing/2014/main" val="2368639568"/>
                        </a:ext>
                      </a:extLst>
                    </a:gridCol>
                    <a:gridCol w="564491">
                      <a:extLst>
                        <a:ext uri="{9D8B030D-6E8A-4147-A177-3AD203B41FA5}">
                          <a16:colId xmlns:a16="http://schemas.microsoft.com/office/drawing/2014/main" val="2363104961"/>
                        </a:ext>
                      </a:extLst>
                    </a:gridCol>
                    <a:gridCol w="636941">
                      <a:extLst>
                        <a:ext uri="{9D8B030D-6E8A-4147-A177-3AD203B41FA5}">
                          <a16:colId xmlns:a16="http://schemas.microsoft.com/office/drawing/2014/main" val="1967822093"/>
                        </a:ext>
                      </a:extLst>
                    </a:gridCol>
                  </a:tblGrid>
                  <a:tr h="365760">
                    <a:tc>
                      <a:txBody>
                        <a:bodyPr/>
                        <a:lstStyle/>
                        <a:p>
                          <a:pPr>
                            <a:lnSpc>
                              <a:spcPct val="150000"/>
                            </a:lnSpc>
                          </a:pPr>
                          <a:endParaRPr lang="en-SE" sz="1600" b="0" kern="1200" dirty="0">
                            <a:solidFill>
                              <a:schemeClr val="tx1"/>
                            </a:solidFill>
                            <a:effectLst/>
                            <a:latin typeface="+mn-lt"/>
                            <a:ea typeface="+mn-ea"/>
                            <a:cs typeface="+mn-cs"/>
                          </a:endParaRPr>
                        </a:p>
                      </a:txBody>
                      <a:tcPr marL="68580" marR="68580" marT="0" marB="0"/>
                    </a:tc>
                    <a:tc>
                      <a:txBody>
                        <a:bodyPr/>
                        <a:lstStyle/>
                        <a:p>
                          <a:endParaRPr lang="en-SE"/>
                        </a:p>
                      </a:txBody>
                      <a:tcPr marL="68580" marR="68580" marT="0" marB="0">
                        <a:blipFill>
                          <a:blip r:embed="rId13"/>
                          <a:stretch>
                            <a:fillRect l="-78512" t="-3333" r="-166942" b="-621667"/>
                          </a:stretch>
                        </a:blipFill>
                      </a:tcPr>
                    </a:tc>
                    <a:tc>
                      <a:txBody>
                        <a:bodyPr/>
                        <a:lstStyle/>
                        <a:p>
                          <a:endParaRPr lang="en-SE"/>
                        </a:p>
                      </a:txBody>
                      <a:tcPr marL="68580" marR="68580" marT="0" marB="0">
                        <a:blipFill>
                          <a:blip r:embed="rId13"/>
                          <a:stretch>
                            <a:fillRect l="-232258" t="-3333" r="-117204" b="-621667"/>
                          </a:stretch>
                        </a:blipFill>
                      </a:tcPr>
                    </a:tc>
                    <a:tc>
                      <a:txBody>
                        <a:bodyPr/>
                        <a:lstStyle/>
                        <a:p>
                          <a:endParaRPr lang="en-SE"/>
                        </a:p>
                      </a:txBody>
                      <a:tcPr marL="68580" marR="68580" marT="0" marB="0">
                        <a:blipFill>
                          <a:blip r:embed="rId13"/>
                          <a:stretch>
                            <a:fillRect l="-294286" t="-3333" r="-3810" b="-621667"/>
                          </a:stretch>
                        </a:blipFill>
                      </a:tcPr>
                    </a:tc>
                    <a:extLst>
                      <a:ext uri="{0D108BD9-81ED-4DB2-BD59-A6C34878D82A}">
                        <a16:rowId xmlns:a16="http://schemas.microsoft.com/office/drawing/2014/main" val="2333860349"/>
                      </a:ext>
                    </a:extLst>
                  </a:tr>
                  <a:tr h="365760">
                    <a:tc>
                      <a:txBody>
                        <a:bodyPr/>
                        <a:lstStyle/>
                        <a:p>
                          <a:pPr>
                            <a:lnSpc>
                              <a:spcPct val="150000"/>
                            </a:lnSpc>
                          </a:pPr>
                          <a:r>
                            <a:rPr lang="en-US" sz="1600" b="0" dirty="0">
                              <a:solidFill>
                                <a:schemeClr val="tx1"/>
                              </a:solidFill>
                              <a:effectLst/>
                            </a:rPr>
                            <a:t>Iter1</a:t>
                          </a:r>
                          <a:endParaRPr lang="en-SE" sz="2800" b="0" dirty="0">
                            <a:solidFill>
                              <a:schemeClr val="tx1"/>
                            </a:solidFill>
                            <a:effectLst/>
                            <a:latin typeface="Times New Roman" panose="02020603050405020304" pitchFamily="18" charset="0"/>
                            <a:ea typeface="SimSun" panose="02010600030101010101" pitchFamily="2" charset="-122"/>
                          </a:endParaRPr>
                        </a:p>
                      </a:txBody>
                      <a:tcPr marL="68580" marR="68580" marT="0" marB="0"/>
                    </a:tc>
                    <a:tc>
                      <a:txBody>
                        <a:bodyPr/>
                        <a:lstStyle/>
                        <a:p>
                          <a:endParaRPr lang="en-SE"/>
                        </a:p>
                      </a:txBody>
                      <a:tcPr marL="68580" marR="68580" marT="0" marB="0">
                        <a:blipFill>
                          <a:blip r:embed="rId13"/>
                          <a:stretch>
                            <a:fillRect l="-78512" t="-103333" r="-166942" b="-521667"/>
                          </a:stretch>
                        </a:blipFill>
                      </a:tcPr>
                    </a:tc>
                    <a:tc>
                      <a:txBody>
                        <a:bodyPr/>
                        <a:lstStyle/>
                        <a:p>
                          <a:endParaRPr lang="en-SE"/>
                        </a:p>
                      </a:txBody>
                      <a:tcPr marL="68580" marR="68580" marT="0" marB="0">
                        <a:blipFill>
                          <a:blip r:embed="rId13"/>
                          <a:stretch>
                            <a:fillRect l="-232258" t="-103333" r="-117204" b="-521667"/>
                          </a:stretch>
                        </a:blipFill>
                      </a:tcPr>
                    </a:tc>
                    <a:tc>
                      <a:txBody>
                        <a:bodyPr/>
                        <a:lstStyle/>
                        <a:p>
                          <a:endParaRPr lang="en-SE"/>
                        </a:p>
                      </a:txBody>
                      <a:tcPr marL="68580" marR="68580" marT="0" marB="0">
                        <a:blipFill>
                          <a:blip r:embed="rId13"/>
                          <a:stretch>
                            <a:fillRect l="-294286" t="-103333" r="-3810" b="-521667"/>
                          </a:stretch>
                        </a:blipFill>
                      </a:tcPr>
                    </a:tc>
                    <a:extLst>
                      <a:ext uri="{0D108BD9-81ED-4DB2-BD59-A6C34878D82A}">
                        <a16:rowId xmlns:a16="http://schemas.microsoft.com/office/drawing/2014/main" val="2956489735"/>
                      </a:ext>
                    </a:extLst>
                  </a:tr>
                  <a:tr h="365760">
                    <a:tc>
                      <a:txBody>
                        <a:bodyPr/>
                        <a:lstStyle/>
                        <a:p>
                          <a:pPr>
                            <a:lnSpc>
                              <a:spcPct val="150000"/>
                            </a:lnSpc>
                          </a:pPr>
                          <a:r>
                            <a:rPr lang="en-US" sz="1600" b="0" kern="1200" dirty="0">
                              <a:solidFill>
                                <a:schemeClr val="tx1"/>
                              </a:solidFill>
                              <a:effectLst/>
                              <a:latin typeface="+mn-lt"/>
                              <a:ea typeface="+mn-ea"/>
                              <a:cs typeface="+mn-cs"/>
                            </a:rPr>
                            <a:t>Iter2</a:t>
                          </a:r>
                          <a:endParaRPr lang="en-SE" sz="1600" b="0" kern="1200" dirty="0">
                            <a:solidFill>
                              <a:schemeClr val="tx1"/>
                            </a:solidFill>
                            <a:effectLst/>
                            <a:latin typeface="+mn-lt"/>
                            <a:ea typeface="+mn-ea"/>
                            <a:cs typeface="+mn-cs"/>
                          </a:endParaRPr>
                        </a:p>
                      </a:txBody>
                      <a:tcPr marL="68580" marR="68580" marT="0" marB="0"/>
                    </a:tc>
                    <a:tc>
                      <a:txBody>
                        <a:bodyPr/>
                        <a:lstStyle/>
                        <a:p>
                          <a:endParaRPr lang="en-SE"/>
                        </a:p>
                      </a:txBody>
                      <a:tcPr marL="68580" marR="68580" marT="0" marB="0">
                        <a:blipFill>
                          <a:blip r:embed="rId13"/>
                          <a:stretch>
                            <a:fillRect l="-78512" t="-203333" r="-166942" b="-421667"/>
                          </a:stretch>
                        </a:blipFill>
                      </a:tcPr>
                    </a:tc>
                    <a:tc>
                      <a:txBody>
                        <a:bodyPr/>
                        <a:lstStyle/>
                        <a:p>
                          <a:endParaRPr lang="en-SE"/>
                        </a:p>
                      </a:txBody>
                      <a:tcPr marL="68580" marR="68580" marT="0" marB="0">
                        <a:blipFill>
                          <a:blip r:embed="rId13"/>
                          <a:stretch>
                            <a:fillRect l="-232258" t="-203333" r="-117204" b="-421667"/>
                          </a:stretch>
                        </a:blipFill>
                      </a:tcPr>
                    </a:tc>
                    <a:tc>
                      <a:txBody>
                        <a:bodyPr/>
                        <a:lstStyle/>
                        <a:p>
                          <a:endParaRPr lang="en-SE"/>
                        </a:p>
                      </a:txBody>
                      <a:tcPr marL="68580" marR="68580" marT="0" marB="0">
                        <a:blipFill>
                          <a:blip r:embed="rId13"/>
                          <a:stretch>
                            <a:fillRect l="-294286" t="-203333" r="-3810" b="-421667"/>
                          </a:stretch>
                        </a:blipFill>
                      </a:tcPr>
                    </a:tc>
                    <a:extLst>
                      <a:ext uri="{0D108BD9-81ED-4DB2-BD59-A6C34878D82A}">
                        <a16:rowId xmlns:a16="http://schemas.microsoft.com/office/drawing/2014/main" val="3775951849"/>
                      </a:ext>
                    </a:extLst>
                  </a:tr>
                  <a:tr h="365760">
                    <a:tc>
                      <a:txBody>
                        <a:bodyPr/>
                        <a:lstStyle/>
                        <a:p>
                          <a:pPr>
                            <a:lnSpc>
                              <a:spcPct val="150000"/>
                            </a:lnSpc>
                          </a:pPr>
                          <a:r>
                            <a:rPr lang="en-US" sz="1600" b="0" kern="1200" dirty="0">
                              <a:solidFill>
                                <a:schemeClr val="tx1"/>
                              </a:solidFill>
                              <a:effectLst/>
                              <a:latin typeface="+mn-lt"/>
                              <a:ea typeface="+mn-ea"/>
                              <a:cs typeface="+mn-cs"/>
                            </a:rPr>
                            <a:t>Iter3</a:t>
                          </a:r>
                          <a:endParaRPr lang="en-SE" sz="1600" b="0" kern="1200" dirty="0">
                            <a:solidFill>
                              <a:schemeClr val="tx1"/>
                            </a:solidFill>
                            <a:effectLst/>
                            <a:latin typeface="+mn-lt"/>
                            <a:ea typeface="+mn-ea"/>
                            <a:cs typeface="+mn-cs"/>
                          </a:endParaRPr>
                        </a:p>
                      </a:txBody>
                      <a:tcPr marL="68580" marR="68580" marT="0" marB="0"/>
                    </a:tc>
                    <a:tc>
                      <a:txBody>
                        <a:bodyPr/>
                        <a:lstStyle/>
                        <a:p>
                          <a:endParaRPr lang="en-SE"/>
                        </a:p>
                      </a:txBody>
                      <a:tcPr marL="68580" marR="68580" marT="0" marB="0">
                        <a:blipFill>
                          <a:blip r:embed="rId13"/>
                          <a:stretch>
                            <a:fillRect l="-78512" t="-303333" r="-166942" b="-321667"/>
                          </a:stretch>
                        </a:blipFill>
                      </a:tcPr>
                    </a:tc>
                    <a:tc>
                      <a:txBody>
                        <a:bodyPr/>
                        <a:lstStyle/>
                        <a:p>
                          <a:endParaRPr lang="en-SE"/>
                        </a:p>
                      </a:txBody>
                      <a:tcPr marL="68580" marR="68580" marT="0" marB="0">
                        <a:blipFill>
                          <a:blip r:embed="rId13"/>
                          <a:stretch>
                            <a:fillRect l="-232258" t="-303333" r="-117204" b="-321667"/>
                          </a:stretch>
                        </a:blipFill>
                      </a:tcPr>
                    </a:tc>
                    <a:tc>
                      <a:txBody>
                        <a:bodyPr/>
                        <a:lstStyle/>
                        <a:p>
                          <a:endParaRPr lang="en-SE"/>
                        </a:p>
                      </a:txBody>
                      <a:tcPr marL="68580" marR="68580" marT="0" marB="0">
                        <a:blipFill>
                          <a:blip r:embed="rId13"/>
                          <a:stretch>
                            <a:fillRect l="-294286" t="-303333" r="-3810" b="-321667"/>
                          </a:stretch>
                        </a:blipFill>
                      </a:tcPr>
                    </a:tc>
                    <a:extLst>
                      <a:ext uri="{0D108BD9-81ED-4DB2-BD59-A6C34878D82A}">
                        <a16:rowId xmlns:a16="http://schemas.microsoft.com/office/drawing/2014/main" val="1266678774"/>
                      </a:ext>
                    </a:extLst>
                  </a:tr>
                  <a:tr h="365760">
                    <a:tc>
                      <a:txBody>
                        <a:bodyPr/>
                        <a:lstStyle/>
                        <a:p>
                          <a:pPr>
                            <a:lnSpc>
                              <a:spcPct val="150000"/>
                            </a:lnSpc>
                          </a:pPr>
                          <a:r>
                            <a:rPr lang="en-US" sz="1600" b="0" kern="1200" dirty="0">
                              <a:solidFill>
                                <a:schemeClr val="tx1"/>
                              </a:solidFill>
                              <a:effectLst/>
                              <a:latin typeface="+mn-lt"/>
                              <a:ea typeface="+mn-ea"/>
                              <a:cs typeface="+mn-cs"/>
                            </a:rPr>
                            <a:t>Iter4</a:t>
                          </a:r>
                          <a:endParaRPr lang="en-SE" sz="1600" b="0" kern="1200" dirty="0">
                            <a:solidFill>
                              <a:schemeClr val="tx1"/>
                            </a:solidFill>
                            <a:effectLst/>
                            <a:latin typeface="+mn-lt"/>
                            <a:ea typeface="+mn-ea"/>
                            <a:cs typeface="+mn-cs"/>
                          </a:endParaRPr>
                        </a:p>
                      </a:txBody>
                      <a:tcPr marL="68580" marR="68580" marT="0" marB="0"/>
                    </a:tc>
                    <a:tc>
                      <a:txBody>
                        <a:bodyPr/>
                        <a:lstStyle/>
                        <a:p>
                          <a:endParaRPr lang="en-SE"/>
                        </a:p>
                      </a:txBody>
                      <a:tcPr marL="68580" marR="68580" marT="0" marB="0">
                        <a:blipFill>
                          <a:blip r:embed="rId13"/>
                          <a:stretch>
                            <a:fillRect l="-78512" t="-403333" r="-166942" b="-221667"/>
                          </a:stretch>
                        </a:blipFill>
                      </a:tcPr>
                    </a:tc>
                    <a:tc>
                      <a:txBody>
                        <a:bodyPr/>
                        <a:lstStyle/>
                        <a:p>
                          <a:endParaRPr lang="en-SE"/>
                        </a:p>
                      </a:txBody>
                      <a:tcPr marL="68580" marR="68580" marT="0" marB="0">
                        <a:blipFill>
                          <a:blip r:embed="rId13"/>
                          <a:stretch>
                            <a:fillRect l="-232258" t="-403333" r="-117204" b="-221667"/>
                          </a:stretch>
                        </a:blipFill>
                      </a:tcPr>
                    </a:tc>
                    <a:tc>
                      <a:txBody>
                        <a:bodyPr/>
                        <a:lstStyle/>
                        <a:p>
                          <a:endParaRPr lang="en-SE"/>
                        </a:p>
                      </a:txBody>
                      <a:tcPr marL="68580" marR="68580" marT="0" marB="0">
                        <a:blipFill>
                          <a:blip r:embed="rId13"/>
                          <a:stretch>
                            <a:fillRect l="-294286" t="-403333" r="-3810" b="-221667"/>
                          </a:stretch>
                        </a:blipFill>
                      </a:tcPr>
                    </a:tc>
                    <a:extLst>
                      <a:ext uri="{0D108BD9-81ED-4DB2-BD59-A6C34878D82A}">
                        <a16:rowId xmlns:a16="http://schemas.microsoft.com/office/drawing/2014/main" val="3604836299"/>
                      </a:ext>
                    </a:extLst>
                  </a:tr>
                  <a:tr h="365760">
                    <a:tc>
                      <a:txBody>
                        <a:bodyPr/>
                        <a:lstStyle/>
                        <a:p>
                          <a:pPr>
                            <a:lnSpc>
                              <a:spcPct val="150000"/>
                            </a:lnSpc>
                          </a:pPr>
                          <a:r>
                            <a:rPr lang="en-US" sz="1600" b="0" kern="1200" dirty="0">
                              <a:solidFill>
                                <a:schemeClr val="tx1"/>
                              </a:solidFill>
                              <a:effectLst/>
                              <a:latin typeface="+mn-lt"/>
                              <a:ea typeface="+mn-ea"/>
                              <a:cs typeface="+mn-cs"/>
                            </a:rPr>
                            <a:t>Iter5</a:t>
                          </a:r>
                          <a:endParaRPr lang="en-SE" sz="1600" b="0" kern="1200" dirty="0">
                            <a:solidFill>
                              <a:schemeClr val="tx1"/>
                            </a:solidFill>
                            <a:effectLst/>
                            <a:latin typeface="+mn-lt"/>
                            <a:ea typeface="+mn-ea"/>
                            <a:cs typeface="+mn-cs"/>
                          </a:endParaRPr>
                        </a:p>
                      </a:txBody>
                      <a:tcPr marL="68580" marR="68580" marT="0" marB="0"/>
                    </a:tc>
                    <a:tc>
                      <a:txBody>
                        <a:bodyPr/>
                        <a:lstStyle/>
                        <a:p>
                          <a:endParaRPr lang="en-SE"/>
                        </a:p>
                      </a:txBody>
                      <a:tcPr marL="68580" marR="68580" marT="0" marB="0">
                        <a:blipFill>
                          <a:blip r:embed="rId13"/>
                          <a:stretch>
                            <a:fillRect l="-78512" t="-503333" r="-166942" b="-121667"/>
                          </a:stretch>
                        </a:blipFill>
                      </a:tcPr>
                    </a:tc>
                    <a:tc>
                      <a:txBody>
                        <a:bodyPr/>
                        <a:lstStyle/>
                        <a:p>
                          <a:endParaRPr lang="en-SE"/>
                        </a:p>
                      </a:txBody>
                      <a:tcPr marL="68580" marR="68580" marT="0" marB="0">
                        <a:blipFill>
                          <a:blip r:embed="rId13"/>
                          <a:stretch>
                            <a:fillRect l="-232258" t="-503333" r="-117204" b="-121667"/>
                          </a:stretch>
                        </a:blipFill>
                      </a:tcPr>
                    </a:tc>
                    <a:tc>
                      <a:txBody>
                        <a:bodyPr/>
                        <a:lstStyle/>
                        <a:p>
                          <a:endParaRPr lang="en-SE"/>
                        </a:p>
                      </a:txBody>
                      <a:tcPr marL="68580" marR="68580" marT="0" marB="0">
                        <a:blipFill>
                          <a:blip r:embed="rId13"/>
                          <a:stretch>
                            <a:fillRect l="-294286" t="-503333" r="-3810" b="-121667"/>
                          </a:stretch>
                        </a:blipFill>
                      </a:tcPr>
                    </a:tc>
                    <a:extLst>
                      <a:ext uri="{0D108BD9-81ED-4DB2-BD59-A6C34878D82A}">
                        <a16:rowId xmlns:a16="http://schemas.microsoft.com/office/drawing/2014/main" val="1874958975"/>
                      </a:ext>
                    </a:extLst>
                  </a:tr>
                  <a:tr h="365760">
                    <a:tc>
                      <a:txBody>
                        <a:bodyPr/>
                        <a:lstStyle/>
                        <a:p>
                          <a:pPr>
                            <a:lnSpc>
                              <a:spcPct val="150000"/>
                            </a:lnSpc>
                          </a:pPr>
                          <a:r>
                            <a:rPr lang="en-US" sz="1600" b="0" kern="1200" dirty="0">
                              <a:solidFill>
                                <a:schemeClr val="tx1"/>
                              </a:solidFill>
                              <a:effectLst/>
                              <a:latin typeface="+mn-lt"/>
                              <a:ea typeface="+mn-ea"/>
                              <a:cs typeface="+mn-cs"/>
                            </a:rPr>
                            <a:t>Iter6</a:t>
                          </a:r>
                          <a:endParaRPr lang="en-SE" sz="1600" b="0" kern="1200" dirty="0">
                            <a:solidFill>
                              <a:schemeClr val="tx1"/>
                            </a:solidFill>
                            <a:effectLst/>
                            <a:latin typeface="+mn-lt"/>
                            <a:ea typeface="+mn-ea"/>
                            <a:cs typeface="+mn-cs"/>
                          </a:endParaRPr>
                        </a:p>
                      </a:txBody>
                      <a:tcPr marL="68580" marR="68580" marT="0" marB="0"/>
                    </a:tc>
                    <a:tc>
                      <a:txBody>
                        <a:bodyPr/>
                        <a:lstStyle/>
                        <a:p>
                          <a:endParaRPr lang="en-SE"/>
                        </a:p>
                      </a:txBody>
                      <a:tcPr marL="68580" marR="68580" marT="0" marB="0">
                        <a:blipFill>
                          <a:blip r:embed="rId13"/>
                          <a:stretch>
                            <a:fillRect l="-78512" t="-603333" r="-166942" b="-21667"/>
                          </a:stretch>
                        </a:blipFill>
                      </a:tcPr>
                    </a:tc>
                    <a:tc>
                      <a:txBody>
                        <a:bodyPr/>
                        <a:lstStyle/>
                        <a:p>
                          <a:endParaRPr lang="en-SE"/>
                        </a:p>
                      </a:txBody>
                      <a:tcPr marL="68580" marR="68580" marT="0" marB="0">
                        <a:blipFill>
                          <a:blip r:embed="rId13"/>
                          <a:stretch>
                            <a:fillRect l="-232258" t="-603333" r="-117204" b="-21667"/>
                          </a:stretch>
                        </a:blipFill>
                      </a:tcPr>
                    </a:tc>
                    <a:tc>
                      <a:txBody>
                        <a:bodyPr/>
                        <a:lstStyle/>
                        <a:p>
                          <a:endParaRPr lang="en-SE"/>
                        </a:p>
                      </a:txBody>
                      <a:tcPr marL="68580" marR="68580" marT="0" marB="0">
                        <a:blipFill>
                          <a:blip r:embed="rId13"/>
                          <a:stretch>
                            <a:fillRect l="-294286" t="-603333" r="-3810" b="-21667"/>
                          </a:stretch>
                        </a:blipFill>
                      </a:tcPr>
                    </a:tc>
                    <a:extLst>
                      <a:ext uri="{0D108BD9-81ED-4DB2-BD59-A6C34878D82A}">
                        <a16:rowId xmlns:a16="http://schemas.microsoft.com/office/drawing/2014/main" val="4053377632"/>
                      </a:ext>
                    </a:extLst>
                  </a:tr>
                </a:tbl>
              </a:graphicData>
            </a:graphic>
          </p:graphicFrame>
        </mc:Fallback>
      </mc:AlternateContent>
    </p:spTree>
    <p:extLst>
      <p:ext uri="{BB962C8B-B14F-4D97-AF65-F5344CB8AC3E}">
        <p14:creationId xmlns:p14="http://schemas.microsoft.com/office/powerpoint/2010/main" val="10615066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E1ABE-F404-4705-BF9E-3D5FBD9D8602}"/>
              </a:ext>
            </a:extLst>
          </p:cNvPr>
          <p:cNvSpPr>
            <a:spLocks noGrp="1"/>
          </p:cNvSpPr>
          <p:nvPr>
            <p:ph type="title"/>
          </p:nvPr>
        </p:nvSpPr>
        <p:spPr>
          <a:xfrm>
            <a:off x="252537" y="274638"/>
            <a:ext cx="8626474" cy="868362"/>
          </a:xfrm>
        </p:spPr>
        <p:txBody>
          <a:bodyPr/>
          <a:lstStyle/>
          <a:p>
            <a:r>
              <a:rPr lang="en-US" dirty="0"/>
              <a:t>Policy Iteration w. Deterministic Env</a:t>
            </a:r>
            <a:endParaRPr lang="en-SE" dirty="0"/>
          </a:p>
        </p:txBody>
      </p:sp>
      <p:sp>
        <p:nvSpPr>
          <p:cNvPr id="4" name="Slide Number Placeholder 3">
            <a:extLst>
              <a:ext uri="{FF2B5EF4-FFF2-40B4-BE49-F238E27FC236}">
                <a16:creationId xmlns:a16="http://schemas.microsoft.com/office/drawing/2014/main" id="{4763BA15-AEB0-4950-B950-E661EEF9B59A}"/>
              </a:ext>
            </a:extLst>
          </p:cNvPr>
          <p:cNvSpPr>
            <a:spLocks noGrp="1"/>
          </p:cNvSpPr>
          <p:nvPr>
            <p:ph type="sldNum" sz="quarter" idx="12"/>
          </p:nvPr>
        </p:nvSpPr>
        <p:spPr/>
        <p:txBody>
          <a:bodyPr/>
          <a:lstStyle/>
          <a:p>
            <a:pPr>
              <a:defRPr/>
            </a:pPr>
            <a:fld id="{F57F456A-00AF-44E6-8D70-638C0D0130FF}" type="slidenum">
              <a:rPr lang="en-US" altLang="zh-CN" smtClean="0"/>
              <a:pPr>
                <a:defRPr/>
              </a:pPr>
              <a:t>61</a:t>
            </a:fld>
            <a:endParaRPr lang="en-US" altLang="zh-CN"/>
          </a:p>
        </p:txBody>
      </p:sp>
      <p:graphicFrame>
        <p:nvGraphicFramePr>
          <p:cNvPr id="5" name="Table 4">
            <a:extLst>
              <a:ext uri="{FF2B5EF4-FFF2-40B4-BE49-F238E27FC236}">
                <a16:creationId xmlns:a16="http://schemas.microsoft.com/office/drawing/2014/main" id="{57B16799-8D98-486E-85F8-0E4464DA7357}"/>
              </a:ext>
            </a:extLst>
          </p:cNvPr>
          <p:cNvGraphicFramePr>
            <a:graphicFrameLocks noGrp="1"/>
          </p:cNvGraphicFramePr>
          <p:nvPr>
            <p:extLst>
              <p:ext uri="{D42A27DB-BD31-4B8C-83A1-F6EECF244321}">
                <p14:modId xmlns:p14="http://schemas.microsoft.com/office/powerpoint/2010/main" val="3383582891"/>
              </p:ext>
            </p:extLst>
          </p:nvPr>
        </p:nvGraphicFramePr>
        <p:xfrm>
          <a:off x="3352800" y="1305402"/>
          <a:ext cx="2000250" cy="1907484"/>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635828">
                <a:tc>
                  <a:txBody>
                    <a:bodyPr/>
                    <a:lstStyle/>
                    <a:p>
                      <a:pPr algn="ct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bg2"/>
                          </a:solidFill>
                          <a:effectLst/>
                          <a:uLnTx/>
                          <a:uFillTx/>
                          <a:latin typeface="Calibri" pitchFamily="34" charset="0"/>
                          <a:ea typeface="+mn-ea"/>
                          <a:cs typeface="+mn-cs"/>
                        </a:rPr>
                        <a:t>A</a:t>
                      </a:r>
                      <a:endParaRPr lang="en-US" sz="21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63582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B</a:t>
                      </a: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C</a:t>
                      </a: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808080"/>
                          </a:solidFill>
                          <a:effectLst/>
                          <a:uLnTx/>
                          <a:uFillTx/>
                          <a:latin typeface="Calibri" pitchFamily="34" charset="0"/>
                          <a:ea typeface="+mn-ea"/>
                          <a:cs typeface="+mn-cs"/>
                        </a:rPr>
                        <a:t>D</a:t>
                      </a:r>
                      <a:endParaRPr kumimoji="0" lang="en-US" sz="2100" b="0" i="0" u="none" strike="noStrike" kern="1200" cap="none" spc="0" normalizeH="0" baseline="0" noProof="0" dirty="0">
                        <a:ln>
                          <a:noFill/>
                        </a:ln>
                        <a:solidFill>
                          <a:schemeClr val="tx1"/>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5828">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8080"/>
                          </a:solidFill>
                          <a:effectLst/>
                          <a:uLnTx/>
                          <a:uFillTx/>
                          <a:latin typeface="Calibri" pitchFamily="34" charset="0"/>
                          <a:ea typeface="+mn-ea"/>
                          <a:cs typeface="+mn-cs"/>
                        </a:rPr>
                        <a:t>E</a:t>
                      </a:r>
                      <a:endParaRPr kumimoji="0" lang="en-US" sz="2400" b="0" i="0" u="none" strike="noStrike" kern="1200" cap="none" spc="0" normalizeH="0" baseline="0" noProof="0" dirty="0">
                        <a:ln>
                          <a:noFill/>
                        </a:ln>
                        <a:solidFill>
                          <a:srgbClr val="808080"/>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6" name="Rectangle 5">
            <a:extLst>
              <a:ext uri="{FF2B5EF4-FFF2-40B4-BE49-F238E27FC236}">
                <a16:creationId xmlns:a16="http://schemas.microsoft.com/office/drawing/2014/main" id="{BB6805D9-421E-4656-BFA6-E6FC6B17D1A7}"/>
              </a:ext>
            </a:extLst>
          </p:cNvPr>
          <p:cNvSpPr/>
          <p:nvPr/>
        </p:nvSpPr>
        <p:spPr>
          <a:xfrm>
            <a:off x="4794738" y="2028570"/>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7" name="Rectangle 6">
            <a:extLst>
              <a:ext uri="{FF2B5EF4-FFF2-40B4-BE49-F238E27FC236}">
                <a16:creationId xmlns:a16="http://schemas.microsoft.com/office/drawing/2014/main" id="{248B6E48-F4C6-4EFC-82AF-DD32E9771CF1}"/>
              </a:ext>
            </a:extLst>
          </p:cNvPr>
          <p:cNvSpPr/>
          <p:nvPr/>
        </p:nvSpPr>
        <p:spPr>
          <a:xfrm>
            <a:off x="4122126" y="1399920"/>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8" name="Isosceles Triangle 7">
            <a:extLst>
              <a:ext uri="{FF2B5EF4-FFF2-40B4-BE49-F238E27FC236}">
                <a16:creationId xmlns:a16="http://schemas.microsoft.com/office/drawing/2014/main" id="{C71BCB02-AC34-4357-9F1E-9B52B0C6512F}"/>
              </a:ext>
            </a:extLst>
          </p:cNvPr>
          <p:cNvSpPr/>
          <p:nvPr/>
        </p:nvSpPr>
        <p:spPr>
          <a:xfrm rot="5400000">
            <a:off x="3865786" y="2187664"/>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9" name="Isosceles Triangle 8">
            <a:extLst>
              <a:ext uri="{FF2B5EF4-FFF2-40B4-BE49-F238E27FC236}">
                <a16:creationId xmlns:a16="http://schemas.microsoft.com/office/drawing/2014/main" id="{7B987910-9E07-4B3D-8571-E6070C1F74F3}"/>
              </a:ext>
            </a:extLst>
          </p:cNvPr>
          <p:cNvSpPr/>
          <p:nvPr/>
        </p:nvSpPr>
        <p:spPr>
          <a:xfrm rot="5400000">
            <a:off x="4507624" y="2187665"/>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10" name="Isosceles Triangle 9">
            <a:extLst>
              <a:ext uri="{FF2B5EF4-FFF2-40B4-BE49-F238E27FC236}">
                <a16:creationId xmlns:a16="http://schemas.microsoft.com/office/drawing/2014/main" id="{17F27DB0-B992-4046-8378-7C8BB16BAE1D}"/>
              </a:ext>
            </a:extLst>
          </p:cNvPr>
          <p:cNvSpPr/>
          <p:nvPr/>
        </p:nvSpPr>
        <p:spPr>
          <a:xfrm>
            <a:off x="4273794" y="2586351"/>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AB2CFA4-59CE-4A0A-BE78-A2AE7D0BA94D}"/>
                  </a:ext>
                </a:extLst>
              </p:cNvPr>
              <p:cNvSpPr txBox="1"/>
              <p:nvPr/>
            </p:nvSpPr>
            <p:spPr>
              <a:xfrm>
                <a:off x="4778863" y="2234920"/>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11" name="TextBox 10">
                <a:extLst>
                  <a:ext uri="{FF2B5EF4-FFF2-40B4-BE49-F238E27FC236}">
                    <a16:creationId xmlns:a16="http://schemas.microsoft.com/office/drawing/2014/main" id="{2AB2CFA4-59CE-4A0A-BE78-A2AE7D0BA94D}"/>
                  </a:ext>
                </a:extLst>
              </p:cNvPr>
              <p:cNvSpPr txBox="1">
                <a:spLocks noRot="1" noChangeAspect="1" noMove="1" noResize="1" noEditPoints="1" noAdjustHandles="1" noChangeArrowheads="1" noChangeShapeType="1" noTextEdit="1"/>
              </p:cNvSpPr>
              <p:nvPr/>
            </p:nvSpPr>
            <p:spPr>
              <a:xfrm>
                <a:off x="4778863" y="2234920"/>
                <a:ext cx="685800" cy="307777"/>
              </a:xfrm>
              <a:prstGeom prst="rect">
                <a:avLst/>
              </a:prstGeom>
              <a:blipFill>
                <a:blip r:embed="rId3"/>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7E66AD5-5D37-4859-987B-9F9E8B326908}"/>
                  </a:ext>
                </a:extLst>
              </p:cNvPr>
              <p:cNvSpPr txBox="1"/>
              <p:nvPr/>
            </p:nvSpPr>
            <p:spPr>
              <a:xfrm>
                <a:off x="4093063" y="1622634"/>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12" name="TextBox 11">
                <a:extLst>
                  <a:ext uri="{FF2B5EF4-FFF2-40B4-BE49-F238E27FC236}">
                    <a16:creationId xmlns:a16="http://schemas.microsoft.com/office/drawing/2014/main" id="{17E66AD5-5D37-4859-987B-9F9E8B326908}"/>
                  </a:ext>
                </a:extLst>
              </p:cNvPr>
              <p:cNvSpPr txBox="1">
                <a:spLocks noRot="1" noChangeAspect="1" noMove="1" noResize="1" noEditPoints="1" noAdjustHandles="1" noChangeArrowheads="1" noChangeShapeType="1" noTextEdit="1"/>
              </p:cNvSpPr>
              <p:nvPr/>
            </p:nvSpPr>
            <p:spPr>
              <a:xfrm>
                <a:off x="4093063" y="1622634"/>
                <a:ext cx="685800" cy="307777"/>
              </a:xfrm>
              <a:prstGeom prst="rect">
                <a:avLst/>
              </a:prstGeom>
              <a:blipFill>
                <a:blip r:embed="rId4"/>
                <a:stretch>
                  <a:fillRect/>
                </a:stretch>
              </a:blipFill>
            </p:spPr>
            <p:txBody>
              <a:bodyPr/>
              <a:lstStyle/>
              <a:p>
                <a:r>
                  <a:rPr lang="en-SE">
                    <a:noFill/>
                  </a:rPr>
                  <a:t> </a:t>
                </a:r>
              </a:p>
            </p:txBody>
          </p:sp>
        </mc:Fallback>
      </mc:AlternateContent>
      <p:sp>
        <p:nvSpPr>
          <p:cNvPr id="13" name="Isosceles Triangle 12">
            <a:extLst>
              <a:ext uri="{FF2B5EF4-FFF2-40B4-BE49-F238E27FC236}">
                <a16:creationId xmlns:a16="http://schemas.microsoft.com/office/drawing/2014/main" id="{EC4994E8-A7D3-4486-87CE-10470279CEC2}"/>
              </a:ext>
            </a:extLst>
          </p:cNvPr>
          <p:cNvSpPr/>
          <p:nvPr/>
        </p:nvSpPr>
        <p:spPr>
          <a:xfrm>
            <a:off x="3590925" y="1954669"/>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14" name="Isosceles Triangle 13">
            <a:extLst>
              <a:ext uri="{FF2B5EF4-FFF2-40B4-BE49-F238E27FC236}">
                <a16:creationId xmlns:a16="http://schemas.microsoft.com/office/drawing/2014/main" id="{72872193-6968-4F70-87E6-113E502E3B87}"/>
              </a:ext>
            </a:extLst>
          </p:cNvPr>
          <p:cNvSpPr/>
          <p:nvPr/>
        </p:nvSpPr>
        <p:spPr>
          <a:xfrm>
            <a:off x="4273794" y="1947441"/>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15" name="Isosceles Triangle 14">
            <a:extLst>
              <a:ext uri="{FF2B5EF4-FFF2-40B4-BE49-F238E27FC236}">
                <a16:creationId xmlns:a16="http://schemas.microsoft.com/office/drawing/2014/main" id="{E5DA3CEA-ACC2-4DE6-B0C7-5E3378C5EFA7}"/>
              </a:ext>
            </a:extLst>
          </p:cNvPr>
          <p:cNvSpPr/>
          <p:nvPr/>
        </p:nvSpPr>
        <p:spPr>
          <a:xfrm rot="5400000">
            <a:off x="4507624" y="2832212"/>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16" name="Isosceles Triangle 15">
            <a:extLst>
              <a:ext uri="{FF2B5EF4-FFF2-40B4-BE49-F238E27FC236}">
                <a16:creationId xmlns:a16="http://schemas.microsoft.com/office/drawing/2014/main" id="{2005D83C-B63C-494B-8242-99753C013F21}"/>
              </a:ext>
            </a:extLst>
          </p:cNvPr>
          <p:cNvSpPr/>
          <p:nvPr/>
        </p:nvSpPr>
        <p:spPr>
          <a:xfrm rot="16200000">
            <a:off x="3352380" y="2198786"/>
            <a:ext cx="171450" cy="125557"/>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17" name="Isosceles Triangle 16">
            <a:extLst>
              <a:ext uri="{FF2B5EF4-FFF2-40B4-BE49-F238E27FC236}">
                <a16:creationId xmlns:a16="http://schemas.microsoft.com/office/drawing/2014/main" id="{A8D51EC4-9874-49C3-8DA3-61486A8C0CA0}"/>
              </a:ext>
            </a:extLst>
          </p:cNvPr>
          <p:cNvSpPr/>
          <p:nvPr/>
        </p:nvSpPr>
        <p:spPr>
          <a:xfrm rot="16200000">
            <a:off x="4004562" y="2194391"/>
            <a:ext cx="171450" cy="125557"/>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18" name="Isosceles Triangle 17">
            <a:extLst>
              <a:ext uri="{FF2B5EF4-FFF2-40B4-BE49-F238E27FC236}">
                <a16:creationId xmlns:a16="http://schemas.microsoft.com/office/drawing/2014/main" id="{6176E5DD-B731-4032-8F1F-8E7933689DCC}"/>
              </a:ext>
            </a:extLst>
          </p:cNvPr>
          <p:cNvSpPr/>
          <p:nvPr/>
        </p:nvSpPr>
        <p:spPr>
          <a:xfrm rot="10800000">
            <a:off x="4267200" y="3033422"/>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19" name="Isosceles Triangle 18">
            <a:extLst>
              <a:ext uri="{FF2B5EF4-FFF2-40B4-BE49-F238E27FC236}">
                <a16:creationId xmlns:a16="http://schemas.microsoft.com/office/drawing/2014/main" id="{AFE8D783-72E3-4345-98FE-BFDD5467841C}"/>
              </a:ext>
            </a:extLst>
          </p:cNvPr>
          <p:cNvSpPr/>
          <p:nvPr/>
        </p:nvSpPr>
        <p:spPr>
          <a:xfrm rot="10800000">
            <a:off x="3590925" y="2407400"/>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20" name="Isosceles Triangle 19">
            <a:extLst>
              <a:ext uri="{FF2B5EF4-FFF2-40B4-BE49-F238E27FC236}">
                <a16:creationId xmlns:a16="http://schemas.microsoft.com/office/drawing/2014/main" id="{5E140A42-196F-4272-9B82-5AAF7FA33E1F}"/>
              </a:ext>
            </a:extLst>
          </p:cNvPr>
          <p:cNvSpPr/>
          <p:nvPr/>
        </p:nvSpPr>
        <p:spPr>
          <a:xfrm rot="16200000">
            <a:off x="3352381" y="2198786"/>
            <a:ext cx="171450" cy="125557"/>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21" name="Isosceles Triangle 20">
            <a:extLst>
              <a:ext uri="{FF2B5EF4-FFF2-40B4-BE49-F238E27FC236}">
                <a16:creationId xmlns:a16="http://schemas.microsoft.com/office/drawing/2014/main" id="{9F9BE3A3-4B14-4975-8615-1E7121862F9B}"/>
              </a:ext>
            </a:extLst>
          </p:cNvPr>
          <p:cNvSpPr/>
          <p:nvPr/>
        </p:nvSpPr>
        <p:spPr>
          <a:xfrm rot="10800000">
            <a:off x="3590926" y="2407400"/>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22" name="Isosceles Triangle 21">
            <a:extLst>
              <a:ext uri="{FF2B5EF4-FFF2-40B4-BE49-F238E27FC236}">
                <a16:creationId xmlns:a16="http://schemas.microsoft.com/office/drawing/2014/main" id="{80439884-C891-47B3-B350-0DA0A5FF8FC5}"/>
              </a:ext>
            </a:extLst>
          </p:cNvPr>
          <p:cNvSpPr/>
          <p:nvPr/>
        </p:nvSpPr>
        <p:spPr>
          <a:xfrm rot="16200000">
            <a:off x="3999800" y="2815589"/>
            <a:ext cx="171450" cy="125557"/>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23" name="Isosceles Triangle 22">
            <a:extLst>
              <a:ext uri="{FF2B5EF4-FFF2-40B4-BE49-F238E27FC236}">
                <a16:creationId xmlns:a16="http://schemas.microsoft.com/office/drawing/2014/main" id="{CDECDE04-BFA7-4220-8C86-2499D2674D63}"/>
              </a:ext>
            </a:extLst>
          </p:cNvPr>
          <p:cNvSpPr/>
          <p:nvPr/>
        </p:nvSpPr>
        <p:spPr>
          <a:xfrm rot="10800000">
            <a:off x="4268079" y="2418108"/>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24" name="Arrow: Right 23">
            <a:extLst>
              <a:ext uri="{FF2B5EF4-FFF2-40B4-BE49-F238E27FC236}">
                <a16:creationId xmlns:a16="http://schemas.microsoft.com/office/drawing/2014/main" id="{315072B0-7FAD-4132-ADC9-2306462FCA81}"/>
              </a:ext>
            </a:extLst>
          </p:cNvPr>
          <p:cNvSpPr/>
          <p:nvPr/>
        </p:nvSpPr>
        <p:spPr bwMode="auto">
          <a:xfrm>
            <a:off x="2410457" y="2014853"/>
            <a:ext cx="857861" cy="484632"/>
          </a:xfrm>
          <a:prstGeom prst="rightArrow">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dirty="0">
              <a:ln>
                <a:noFill/>
              </a:ln>
              <a:solidFill>
                <a:schemeClr val="tx1"/>
              </a:solidFill>
              <a:effectLst/>
              <a:latin typeface="Arial" charset="0"/>
            </a:endParaRPr>
          </a:p>
        </p:txBody>
      </p:sp>
      <p:sp>
        <p:nvSpPr>
          <p:cNvPr id="25" name="Rectangle 24">
            <a:extLst>
              <a:ext uri="{FF2B5EF4-FFF2-40B4-BE49-F238E27FC236}">
                <a16:creationId xmlns:a16="http://schemas.microsoft.com/office/drawing/2014/main" id="{D3C8D7D9-FE44-4BF7-B44D-76B79DDEA91D}"/>
              </a:ext>
            </a:extLst>
          </p:cNvPr>
          <p:cNvSpPr/>
          <p:nvPr/>
        </p:nvSpPr>
        <p:spPr>
          <a:xfrm>
            <a:off x="2351582" y="1503233"/>
            <a:ext cx="800219" cy="646331"/>
          </a:xfrm>
          <a:prstGeom prst="rect">
            <a:avLst/>
          </a:prstGeom>
        </p:spPr>
        <p:txBody>
          <a:bodyPr wrap="none">
            <a:spAutoFit/>
          </a:bodyPr>
          <a:lstStyle/>
          <a:p>
            <a:r>
              <a:rPr lang="en-US" dirty="0"/>
              <a:t>Policy</a:t>
            </a:r>
          </a:p>
          <a:p>
            <a:r>
              <a:rPr lang="en-US" dirty="0"/>
              <a:t>Eval</a:t>
            </a:r>
            <a:endParaRPr lang="en-SE" dirty="0"/>
          </a:p>
        </p:txBody>
      </p:sp>
      <p:sp>
        <p:nvSpPr>
          <p:cNvPr id="26" name="TextBox 25">
            <a:extLst>
              <a:ext uri="{FF2B5EF4-FFF2-40B4-BE49-F238E27FC236}">
                <a16:creationId xmlns:a16="http://schemas.microsoft.com/office/drawing/2014/main" id="{CCB36ED9-72E5-4E36-9297-F83A877EC5DA}"/>
              </a:ext>
            </a:extLst>
          </p:cNvPr>
          <p:cNvSpPr txBox="1"/>
          <p:nvPr/>
        </p:nvSpPr>
        <p:spPr>
          <a:xfrm>
            <a:off x="3626810" y="2284904"/>
            <a:ext cx="481222" cy="338554"/>
          </a:xfrm>
          <a:prstGeom prst="rect">
            <a:avLst/>
          </a:prstGeom>
          <a:noFill/>
        </p:spPr>
        <p:txBody>
          <a:bodyPr wrap="none" rtlCol="0">
            <a:spAutoFit/>
          </a:bodyPr>
          <a:lstStyle/>
          <a:p>
            <a:r>
              <a:rPr lang="en-US" sz="1600" dirty="0"/>
              <a:t>-10</a:t>
            </a:r>
            <a:endParaRPr lang="en-SE" sz="1600" dirty="0"/>
          </a:p>
        </p:txBody>
      </p:sp>
      <p:sp>
        <p:nvSpPr>
          <p:cNvPr id="27" name="TextBox 26">
            <a:extLst>
              <a:ext uri="{FF2B5EF4-FFF2-40B4-BE49-F238E27FC236}">
                <a16:creationId xmlns:a16="http://schemas.microsoft.com/office/drawing/2014/main" id="{8DD847ED-287B-459A-ACAB-E4110170B1A3}"/>
              </a:ext>
            </a:extLst>
          </p:cNvPr>
          <p:cNvSpPr txBox="1"/>
          <p:nvPr/>
        </p:nvSpPr>
        <p:spPr>
          <a:xfrm>
            <a:off x="4319086" y="2944264"/>
            <a:ext cx="481222" cy="338554"/>
          </a:xfrm>
          <a:prstGeom prst="rect">
            <a:avLst/>
          </a:prstGeom>
          <a:noFill/>
        </p:spPr>
        <p:txBody>
          <a:bodyPr wrap="none" rtlCol="0">
            <a:spAutoFit/>
          </a:bodyPr>
          <a:lstStyle/>
          <a:p>
            <a:r>
              <a:rPr lang="en-US" sz="1600" dirty="0"/>
              <a:t>-10</a:t>
            </a:r>
            <a:endParaRPr lang="en-SE" sz="1600" dirty="0"/>
          </a:p>
        </p:txBody>
      </p:sp>
      <p:sp>
        <p:nvSpPr>
          <p:cNvPr id="28" name="TextBox 27">
            <a:extLst>
              <a:ext uri="{FF2B5EF4-FFF2-40B4-BE49-F238E27FC236}">
                <a16:creationId xmlns:a16="http://schemas.microsoft.com/office/drawing/2014/main" id="{EED3DD97-E546-4118-9C69-3CB0803EE24C}"/>
              </a:ext>
            </a:extLst>
          </p:cNvPr>
          <p:cNvSpPr txBox="1"/>
          <p:nvPr/>
        </p:nvSpPr>
        <p:spPr>
          <a:xfrm>
            <a:off x="4362034" y="2287935"/>
            <a:ext cx="367408" cy="338554"/>
          </a:xfrm>
          <a:prstGeom prst="rect">
            <a:avLst/>
          </a:prstGeom>
          <a:noFill/>
        </p:spPr>
        <p:txBody>
          <a:bodyPr wrap="none" rtlCol="0">
            <a:spAutoFit/>
          </a:bodyPr>
          <a:lstStyle/>
          <a:p>
            <a:r>
              <a:rPr lang="en-US" sz="1600" dirty="0"/>
              <a:t>-6</a:t>
            </a:r>
            <a:endParaRPr lang="en-SE" sz="1600" dirty="0"/>
          </a:p>
        </p:txBody>
      </p:sp>
      <p:graphicFrame>
        <p:nvGraphicFramePr>
          <p:cNvPr id="29" name="Table 28">
            <a:extLst>
              <a:ext uri="{FF2B5EF4-FFF2-40B4-BE49-F238E27FC236}">
                <a16:creationId xmlns:a16="http://schemas.microsoft.com/office/drawing/2014/main" id="{F0A94E17-8BD8-42F2-94AF-1A0BBC872B5E}"/>
              </a:ext>
            </a:extLst>
          </p:cNvPr>
          <p:cNvGraphicFramePr>
            <a:graphicFrameLocks noGrp="1"/>
          </p:cNvGraphicFramePr>
          <p:nvPr>
            <p:extLst>
              <p:ext uri="{D42A27DB-BD31-4B8C-83A1-F6EECF244321}">
                <p14:modId xmlns:p14="http://schemas.microsoft.com/office/powerpoint/2010/main" val="2000119655"/>
              </p:ext>
            </p:extLst>
          </p:nvPr>
        </p:nvGraphicFramePr>
        <p:xfrm>
          <a:off x="327045" y="1305402"/>
          <a:ext cx="2000250" cy="1907484"/>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635828">
                <a:tc>
                  <a:txBody>
                    <a:bodyPr/>
                    <a:lstStyle/>
                    <a:p>
                      <a:pPr algn="ct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bg2"/>
                          </a:solidFill>
                          <a:effectLst/>
                          <a:uLnTx/>
                          <a:uFillTx/>
                          <a:latin typeface="Calibri" pitchFamily="34" charset="0"/>
                          <a:ea typeface="+mn-ea"/>
                          <a:cs typeface="+mn-cs"/>
                        </a:rPr>
                        <a:t>A</a:t>
                      </a:r>
                      <a:endParaRPr lang="en-US" sz="21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63582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B</a:t>
                      </a: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C</a:t>
                      </a: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808080"/>
                          </a:solidFill>
                          <a:effectLst/>
                          <a:uLnTx/>
                          <a:uFillTx/>
                          <a:latin typeface="Calibri" pitchFamily="34" charset="0"/>
                          <a:ea typeface="+mn-ea"/>
                          <a:cs typeface="+mn-cs"/>
                        </a:rPr>
                        <a:t>D</a:t>
                      </a:r>
                      <a:endParaRPr kumimoji="0" lang="en-US" sz="2100" b="0" i="0" u="none" strike="noStrike" kern="1200" cap="none" spc="0" normalizeH="0" baseline="0" noProof="0" dirty="0">
                        <a:ln>
                          <a:noFill/>
                        </a:ln>
                        <a:solidFill>
                          <a:schemeClr val="tx1"/>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5828">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8080"/>
                          </a:solidFill>
                          <a:effectLst/>
                          <a:uLnTx/>
                          <a:uFillTx/>
                          <a:latin typeface="Calibri" pitchFamily="34" charset="0"/>
                          <a:ea typeface="+mn-ea"/>
                          <a:cs typeface="+mn-cs"/>
                        </a:rPr>
                        <a:t>E</a:t>
                      </a:r>
                      <a:endParaRPr kumimoji="0" lang="en-US" sz="2400" b="0" i="0" u="none" strike="noStrike" kern="1200" cap="none" spc="0" normalizeH="0" baseline="0" noProof="0" dirty="0">
                        <a:ln>
                          <a:noFill/>
                        </a:ln>
                        <a:solidFill>
                          <a:srgbClr val="808080"/>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30" name="Rectangle 29">
            <a:extLst>
              <a:ext uri="{FF2B5EF4-FFF2-40B4-BE49-F238E27FC236}">
                <a16:creationId xmlns:a16="http://schemas.microsoft.com/office/drawing/2014/main" id="{5CFD8573-39D8-4180-AC45-CEEEEFF9AFB0}"/>
              </a:ext>
            </a:extLst>
          </p:cNvPr>
          <p:cNvSpPr/>
          <p:nvPr/>
        </p:nvSpPr>
        <p:spPr>
          <a:xfrm>
            <a:off x="1768983" y="2028570"/>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31" name="Rectangle 30">
            <a:extLst>
              <a:ext uri="{FF2B5EF4-FFF2-40B4-BE49-F238E27FC236}">
                <a16:creationId xmlns:a16="http://schemas.microsoft.com/office/drawing/2014/main" id="{E90D690B-556A-4104-898F-61C3794678D8}"/>
              </a:ext>
            </a:extLst>
          </p:cNvPr>
          <p:cNvSpPr/>
          <p:nvPr/>
        </p:nvSpPr>
        <p:spPr>
          <a:xfrm>
            <a:off x="1096371" y="1399920"/>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32" name="Isosceles Triangle 31">
            <a:extLst>
              <a:ext uri="{FF2B5EF4-FFF2-40B4-BE49-F238E27FC236}">
                <a16:creationId xmlns:a16="http://schemas.microsoft.com/office/drawing/2014/main" id="{2B3B4051-76EA-4712-840B-EA1A02963CDF}"/>
              </a:ext>
            </a:extLst>
          </p:cNvPr>
          <p:cNvSpPr/>
          <p:nvPr/>
        </p:nvSpPr>
        <p:spPr>
          <a:xfrm rot="5400000">
            <a:off x="840031" y="2187664"/>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33" name="Isosceles Triangle 32">
            <a:extLst>
              <a:ext uri="{FF2B5EF4-FFF2-40B4-BE49-F238E27FC236}">
                <a16:creationId xmlns:a16="http://schemas.microsoft.com/office/drawing/2014/main" id="{63AD99DB-ED5B-4C61-AC48-683488E99161}"/>
              </a:ext>
            </a:extLst>
          </p:cNvPr>
          <p:cNvSpPr/>
          <p:nvPr/>
        </p:nvSpPr>
        <p:spPr>
          <a:xfrm rot="5400000">
            <a:off x="1481869" y="2187665"/>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34" name="Isosceles Triangle 33">
            <a:extLst>
              <a:ext uri="{FF2B5EF4-FFF2-40B4-BE49-F238E27FC236}">
                <a16:creationId xmlns:a16="http://schemas.microsoft.com/office/drawing/2014/main" id="{DA0A2F85-9D47-4667-8172-1272FDD23E36}"/>
              </a:ext>
            </a:extLst>
          </p:cNvPr>
          <p:cNvSpPr/>
          <p:nvPr/>
        </p:nvSpPr>
        <p:spPr>
          <a:xfrm>
            <a:off x="1248039" y="2586351"/>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197E7D1C-3B04-444F-BBF2-800845E3D970}"/>
                  </a:ext>
                </a:extLst>
              </p:cNvPr>
              <p:cNvSpPr txBox="1"/>
              <p:nvPr/>
            </p:nvSpPr>
            <p:spPr>
              <a:xfrm>
                <a:off x="1753108" y="2234920"/>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35" name="TextBox 34">
                <a:extLst>
                  <a:ext uri="{FF2B5EF4-FFF2-40B4-BE49-F238E27FC236}">
                    <a16:creationId xmlns:a16="http://schemas.microsoft.com/office/drawing/2014/main" id="{197E7D1C-3B04-444F-BBF2-800845E3D970}"/>
                  </a:ext>
                </a:extLst>
              </p:cNvPr>
              <p:cNvSpPr txBox="1">
                <a:spLocks noRot="1" noChangeAspect="1" noMove="1" noResize="1" noEditPoints="1" noAdjustHandles="1" noChangeArrowheads="1" noChangeShapeType="1" noTextEdit="1"/>
              </p:cNvSpPr>
              <p:nvPr/>
            </p:nvSpPr>
            <p:spPr>
              <a:xfrm>
                <a:off x="1753108" y="2234920"/>
                <a:ext cx="685800" cy="307777"/>
              </a:xfrm>
              <a:prstGeom prst="rect">
                <a:avLst/>
              </a:prstGeom>
              <a:blipFill>
                <a:blip r:embed="rId3"/>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77BBF64E-6259-4B73-A397-4FC7A0AAC765}"/>
                  </a:ext>
                </a:extLst>
              </p:cNvPr>
              <p:cNvSpPr txBox="1"/>
              <p:nvPr/>
            </p:nvSpPr>
            <p:spPr>
              <a:xfrm>
                <a:off x="1067308" y="1622634"/>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36" name="TextBox 35">
                <a:extLst>
                  <a:ext uri="{FF2B5EF4-FFF2-40B4-BE49-F238E27FC236}">
                    <a16:creationId xmlns:a16="http://schemas.microsoft.com/office/drawing/2014/main" id="{77BBF64E-6259-4B73-A397-4FC7A0AAC765}"/>
                  </a:ext>
                </a:extLst>
              </p:cNvPr>
              <p:cNvSpPr txBox="1">
                <a:spLocks noRot="1" noChangeAspect="1" noMove="1" noResize="1" noEditPoints="1" noAdjustHandles="1" noChangeArrowheads="1" noChangeShapeType="1" noTextEdit="1"/>
              </p:cNvSpPr>
              <p:nvPr/>
            </p:nvSpPr>
            <p:spPr>
              <a:xfrm>
                <a:off x="1067308" y="1622634"/>
                <a:ext cx="685800" cy="307777"/>
              </a:xfrm>
              <a:prstGeom prst="rect">
                <a:avLst/>
              </a:prstGeom>
              <a:blipFill>
                <a:blip r:embed="rId4"/>
                <a:stretch>
                  <a:fillRect/>
                </a:stretch>
              </a:blipFill>
            </p:spPr>
            <p:txBody>
              <a:bodyPr/>
              <a:lstStyle/>
              <a:p>
                <a:r>
                  <a:rPr lang="en-SE">
                    <a:noFill/>
                  </a:rPr>
                  <a:t> </a:t>
                </a:r>
              </a:p>
            </p:txBody>
          </p:sp>
        </mc:Fallback>
      </mc:AlternateContent>
      <p:sp>
        <p:nvSpPr>
          <p:cNvPr id="37" name="Isosceles Triangle 36">
            <a:extLst>
              <a:ext uri="{FF2B5EF4-FFF2-40B4-BE49-F238E27FC236}">
                <a16:creationId xmlns:a16="http://schemas.microsoft.com/office/drawing/2014/main" id="{E6478D36-B7CE-4E02-B780-8BC94DFAD99A}"/>
              </a:ext>
            </a:extLst>
          </p:cNvPr>
          <p:cNvSpPr/>
          <p:nvPr/>
        </p:nvSpPr>
        <p:spPr>
          <a:xfrm>
            <a:off x="565170" y="1954669"/>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38" name="Isosceles Triangle 37">
            <a:extLst>
              <a:ext uri="{FF2B5EF4-FFF2-40B4-BE49-F238E27FC236}">
                <a16:creationId xmlns:a16="http://schemas.microsoft.com/office/drawing/2014/main" id="{9C5D4427-B407-483D-81FE-BA3074F9B81E}"/>
              </a:ext>
            </a:extLst>
          </p:cNvPr>
          <p:cNvSpPr/>
          <p:nvPr/>
        </p:nvSpPr>
        <p:spPr>
          <a:xfrm>
            <a:off x="1248039" y="1947441"/>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39" name="Isosceles Triangle 38">
            <a:extLst>
              <a:ext uri="{FF2B5EF4-FFF2-40B4-BE49-F238E27FC236}">
                <a16:creationId xmlns:a16="http://schemas.microsoft.com/office/drawing/2014/main" id="{00B72DF4-F480-4601-9CFA-BA3E5EF68BA5}"/>
              </a:ext>
            </a:extLst>
          </p:cNvPr>
          <p:cNvSpPr/>
          <p:nvPr/>
        </p:nvSpPr>
        <p:spPr>
          <a:xfrm rot="5400000">
            <a:off x="1481869" y="2832212"/>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40" name="Isosceles Triangle 39">
            <a:extLst>
              <a:ext uri="{FF2B5EF4-FFF2-40B4-BE49-F238E27FC236}">
                <a16:creationId xmlns:a16="http://schemas.microsoft.com/office/drawing/2014/main" id="{4949AF57-FB1C-487C-BC6D-0663B7D2C67A}"/>
              </a:ext>
            </a:extLst>
          </p:cNvPr>
          <p:cNvSpPr/>
          <p:nvPr/>
        </p:nvSpPr>
        <p:spPr>
          <a:xfrm rot="16200000">
            <a:off x="326625" y="2198786"/>
            <a:ext cx="171450" cy="125557"/>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41" name="Isosceles Triangle 40">
            <a:extLst>
              <a:ext uri="{FF2B5EF4-FFF2-40B4-BE49-F238E27FC236}">
                <a16:creationId xmlns:a16="http://schemas.microsoft.com/office/drawing/2014/main" id="{7EDD5C13-9733-4F47-9526-65F4CD31A5E6}"/>
              </a:ext>
            </a:extLst>
          </p:cNvPr>
          <p:cNvSpPr/>
          <p:nvPr/>
        </p:nvSpPr>
        <p:spPr>
          <a:xfrm rot="16200000">
            <a:off x="978807" y="2194391"/>
            <a:ext cx="171450" cy="125557"/>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42" name="Isosceles Triangle 41">
            <a:extLst>
              <a:ext uri="{FF2B5EF4-FFF2-40B4-BE49-F238E27FC236}">
                <a16:creationId xmlns:a16="http://schemas.microsoft.com/office/drawing/2014/main" id="{22578AC2-5900-45A5-A5A1-870502CCD634}"/>
              </a:ext>
            </a:extLst>
          </p:cNvPr>
          <p:cNvSpPr/>
          <p:nvPr/>
        </p:nvSpPr>
        <p:spPr>
          <a:xfrm rot="10800000">
            <a:off x="1219200" y="3033422"/>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43" name="Isosceles Triangle 42">
            <a:extLst>
              <a:ext uri="{FF2B5EF4-FFF2-40B4-BE49-F238E27FC236}">
                <a16:creationId xmlns:a16="http://schemas.microsoft.com/office/drawing/2014/main" id="{38224309-DF84-46F7-AB9B-0036C4225376}"/>
              </a:ext>
            </a:extLst>
          </p:cNvPr>
          <p:cNvSpPr/>
          <p:nvPr/>
        </p:nvSpPr>
        <p:spPr>
          <a:xfrm rot="10800000">
            <a:off x="565170" y="2407400"/>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44" name="Isosceles Triangle 43">
            <a:extLst>
              <a:ext uri="{FF2B5EF4-FFF2-40B4-BE49-F238E27FC236}">
                <a16:creationId xmlns:a16="http://schemas.microsoft.com/office/drawing/2014/main" id="{B7F9746D-670B-4918-9D64-F400C8F2CD40}"/>
              </a:ext>
            </a:extLst>
          </p:cNvPr>
          <p:cNvSpPr/>
          <p:nvPr/>
        </p:nvSpPr>
        <p:spPr>
          <a:xfrm rot="16200000">
            <a:off x="326626" y="2198786"/>
            <a:ext cx="171450" cy="125557"/>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45" name="Isosceles Triangle 44">
            <a:extLst>
              <a:ext uri="{FF2B5EF4-FFF2-40B4-BE49-F238E27FC236}">
                <a16:creationId xmlns:a16="http://schemas.microsoft.com/office/drawing/2014/main" id="{9EFB071B-FCA5-47CE-824E-1DC38F9B3A62}"/>
              </a:ext>
            </a:extLst>
          </p:cNvPr>
          <p:cNvSpPr/>
          <p:nvPr/>
        </p:nvSpPr>
        <p:spPr>
          <a:xfrm rot="10800000">
            <a:off x="565171" y="2407400"/>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46" name="Isosceles Triangle 45">
            <a:extLst>
              <a:ext uri="{FF2B5EF4-FFF2-40B4-BE49-F238E27FC236}">
                <a16:creationId xmlns:a16="http://schemas.microsoft.com/office/drawing/2014/main" id="{8E7770DB-3425-4355-96FE-42915A44CA60}"/>
              </a:ext>
            </a:extLst>
          </p:cNvPr>
          <p:cNvSpPr/>
          <p:nvPr/>
        </p:nvSpPr>
        <p:spPr>
          <a:xfrm rot="16200000">
            <a:off x="974045" y="2815589"/>
            <a:ext cx="171450" cy="125557"/>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47" name="Isosceles Triangle 46">
            <a:extLst>
              <a:ext uri="{FF2B5EF4-FFF2-40B4-BE49-F238E27FC236}">
                <a16:creationId xmlns:a16="http://schemas.microsoft.com/office/drawing/2014/main" id="{58C67CFA-A149-4E24-AAB7-8BFF4691BF39}"/>
              </a:ext>
            </a:extLst>
          </p:cNvPr>
          <p:cNvSpPr/>
          <p:nvPr/>
        </p:nvSpPr>
        <p:spPr>
          <a:xfrm rot="10800000">
            <a:off x="1242324" y="2418108"/>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graphicFrame>
        <p:nvGraphicFramePr>
          <p:cNvPr id="48" name="Table 47">
            <a:extLst>
              <a:ext uri="{FF2B5EF4-FFF2-40B4-BE49-F238E27FC236}">
                <a16:creationId xmlns:a16="http://schemas.microsoft.com/office/drawing/2014/main" id="{57F143D5-6A10-4E09-A636-B74F202DBC38}"/>
              </a:ext>
            </a:extLst>
          </p:cNvPr>
          <p:cNvGraphicFramePr>
            <a:graphicFrameLocks noGrp="1"/>
          </p:cNvGraphicFramePr>
          <p:nvPr>
            <p:extLst>
              <p:ext uri="{D42A27DB-BD31-4B8C-83A1-F6EECF244321}">
                <p14:modId xmlns:p14="http://schemas.microsoft.com/office/powerpoint/2010/main" val="1997050774"/>
              </p:ext>
            </p:extLst>
          </p:nvPr>
        </p:nvGraphicFramePr>
        <p:xfrm>
          <a:off x="6979873" y="1305402"/>
          <a:ext cx="2000250" cy="1907484"/>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635828">
                <a:tc>
                  <a:txBody>
                    <a:bodyPr/>
                    <a:lstStyle/>
                    <a:p>
                      <a:pPr algn="ct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bg2"/>
                          </a:solidFill>
                          <a:effectLst/>
                          <a:uLnTx/>
                          <a:uFillTx/>
                          <a:latin typeface="Calibri" pitchFamily="34" charset="0"/>
                          <a:ea typeface="+mn-ea"/>
                          <a:cs typeface="+mn-cs"/>
                        </a:rPr>
                        <a:t>A</a:t>
                      </a:r>
                      <a:endParaRPr lang="en-US" sz="21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63582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B</a:t>
                      </a: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C</a:t>
                      </a: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808080"/>
                          </a:solidFill>
                          <a:effectLst/>
                          <a:uLnTx/>
                          <a:uFillTx/>
                          <a:latin typeface="Calibri" pitchFamily="34" charset="0"/>
                          <a:ea typeface="+mn-ea"/>
                          <a:cs typeface="+mn-cs"/>
                        </a:rPr>
                        <a:t>D</a:t>
                      </a:r>
                      <a:endParaRPr kumimoji="0" lang="en-US" sz="2100" b="0" i="0" u="none" strike="noStrike" kern="1200" cap="none" spc="0" normalizeH="0" baseline="0" noProof="0" dirty="0">
                        <a:ln>
                          <a:noFill/>
                        </a:ln>
                        <a:solidFill>
                          <a:schemeClr val="tx1"/>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5828">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8080"/>
                          </a:solidFill>
                          <a:effectLst/>
                          <a:uLnTx/>
                          <a:uFillTx/>
                          <a:latin typeface="Calibri" pitchFamily="34" charset="0"/>
                          <a:ea typeface="+mn-ea"/>
                          <a:cs typeface="+mn-cs"/>
                        </a:rPr>
                        <a:t>E</a:t>
                      </a:r>
                      <a:endParaRPr kumimoji="0" lang="en-US" sz="2400" b="0" i="0" u="none" strike="noStrike" kern="1200" cap="none" spc="0" normalizeH="0" baseline="0" noProof="0" dirty="0">
                        <a:ln>
                          <a:noFill/>
                        </a:ln>
                        <a:solidFill>
                          <a:srgbClr val="808080"/>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49" name="Rectangle 48">
            <a:extLst>
              <a:ext uri="{FF2B5EF4-FFF2-40B4-BE49-F238E27FC236}">
                <a16:creationId xmlns:a16="http://schemas.microsoft.com/office/drawing/2014/main" id="{9BBF610D-10FE-4639-A3B9-B23B9B7AD24A}"/>
              </a:ext>
            </a:extLst>
          </p:cNvPr>
          <p:cNvSpPr/>
          <p:nvPr/>
        </p:nvSpPr>
        <p:spPr>
          <a:xfrm>
            <a:off x="8421811" y="2028570"/>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50" name="Rectangle 49">
            <a:extLst>
              <a:ext uri="{FF2B5EF4-FFF2-40B4-BE49-F238E27FC236}">
                <a16:creationId xmlns:a16="http://schemas.microsoft.com/office/drawing/2014/main" id="{CC2E4BE3-B93A-45CD-A645-5CD29775D307}"/>
              </a:ext>
            </a:extLst>
          </p:cNvPr>
          <p:cNvSpPr/>
          <p:nvPr/>
        </p:nvSpPr>
        <p:spPr>
          <a:xfrm>
            <a:off x="7749199" y="1399920"/>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51" name="Isosceles Triangle 50">
            <a:extLst>
              <a:ext uri="{FF2B5EF4-FFF2-40B4-BE49-F238E27FC236}">
                <a16:creationId xmlns:a16="http://schemas.microsoft.com/office/drawing/2014/main" id="{80FBC038-8135-4FF0-BFD5-C22824B23A81}"/>
              </a:ext>
            </a:extLst>
          </p:cNvPr>
          <p:cNvSpPr/>
          <p:nvPr/>
        </p:nvSpPr>
        <p:spPr>
          <a:xfrm rot="5400000">
            <a:off x="7492859" y="2187664"/>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52" name="Isosceles Triangle 51">
            <a:extLst>
              <a:ext uri="{FF2B5EF4-FFF2-40B4-BE49-F238E27FC236}">
                <a16:creationId xmlns:a16="http://schemas.microsoft.com/office/drawing/2014/main" id="{F3431752-BA0D-4CF3-B48E-7B59130F94F1}"/>
              </a:ext>
            </a:extLst>
          </p:cNvPr>
          <p:cNvSpPr/>
          <p:nvPr/>
        </p:nvSpPr>
        <p:spPr>
          <a:xfrm rot="5400000">
            <a:off x="8134697" y="2187665"/>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53" name="Isosceles Triangle 52">
            <a:extLst>
              <a:ext uri="{FF2B5EF4-FFF2-40B4-BE49-F238E27FC236}">
                <a16:creationId xmlns:a16="http://schemas.microsoft.com/office/drawing/2014/main" id="{4C300B5F-8CA1-4FD6-85B3-E993E7BEF251}"/>
              </a:ext>
            </a:extLst>
          </p:cNvPr>
          <p:cNvSpPr/>
          <p:nvPr/>
        </p:nvSpPr>
        <p:spPr>
          <a:xfrm>
            <a:off x="7900867" y="2586351"/>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BE067F01-E04E-4287-88FF-E856084CDC67}"/>
                  </a:ext>
                </a:extLst>
              </p:cNvPr>
              <p:cNvSpPr txBox="1"/>
              <p:nvPr/>
            </p:nvSpPr>
            <p:spPr>
              <a:xfrm>
                <a:off x="8458200" y="2234920"/>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54" name="TextBox 53">
                <a:extLst>
                  <a:ext uri="{FF2B5EF4-FFF2-40B4-BE49-F238E27FC236}">
                    <a16:creationId xmlns:a16="http://schemas.microsoft.com/office/drawing/2014/main" id="{BE067F01-E04E-4287-88FF-E856084CDC67}"/>
                  </a:ext>
                </a:extLst>
              </p:cNvPr>
              <p:cNvSpPr txBox="1">
                <a:spLocks noRot="1" noChangeAspect="1" noMove="1" noResize="1" noEditPoints="1" noAdjustHandles="1" noChangeArrowheads="1" noChangeShapeType="1" noTextEdit="1"/>
              </p:cNvSpPr>
              <p:nvPr/>
            </p:nvSpPr>
            <p:spPr>
              <a:xfrm>
                <a:off x="8458200" y="2234920"/>
                <a:ext cx="685800" cy="307777"/>
              </a:xfrm>
              <a:prstGeom prst="rect">
                <a:avLst/>
              </a:prstGeom>
              <a:blipFill>
                <a:blip r:embed="rId3"/>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AA003EA9-20A3-4F3D-8949-AB2C53CBA0DC}"/>
                  </a:ext>
                </a:extLst>
              </p:cNvPr>
              <p:cNvSpPr txBox="1"/>
              <p:nvPr/>
            </p:nvSpPr>
            <p:spPr>
              <a:xfrm>
                <a:off x="7720136" y="1622634"/>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55" name="TextBox 54">
                <a:extLst>
                  <a:ext uri="{FF2B5EF4-FFF2-40B4-BE49-F238E27FC236}">
                    <a16:creationId xmlns:a16="http://schemas.microsoft.com/office/drawing/2014/main" id="{AA003EA9-20A3-4F3D-8949-AB2C53CBA0DC}"/>
                  </a:ext>
                </a:extLst>
              </p:cNvPr>
              <p:cNvSpPr txBox="1">
                <a:spLocks noRot="1" noChangeAspect="1" noMove="1" noResize="1" noEditPoints="1" noAdjustHandles="1" noChangeArrowheads="1" noChangeShapeType="1" noTextEdit="1"/>
              </p:cNvSpPr>
              <p:nvPr/>
            </p:nvSpPr>
            <p:spPr>
              <a:xfrm>
                <a:off x="7720136" y="1622634"/>
                <a:ext cx="685800" cy="307777"/>
              </a:xfrm>
              <a:prstGeom prst="rect">
                <a:avLst/>
              </a:prstGeom>
              <a:blipFill>
                <a:blip r:embed="rId4"/>
                <a:stretch>
                  <a:fillRect/>
                </a:stretch>
              </a:blipFill>
            </p:spPr>
            <p:txBody>
              <a:bodyPr/>
              <a:lstStyle/>
              <a:p>
                <a:r>
                  <a:rPr lang="en-SE">
                    <a:noFill/>
                  </a:rPr>
                  <a:t> </a:t>
                </a:r>
              </a:p>
            </p:txBody>
          </p:sp>
        </mc:Fallback>
      </mc:AlternateContent>
      <p:sp>
        <p:nvSpPr>
          <p:cNvPr id="56" name="Arrow: Right 55">
            <a:extLst>
              <a:ext uri="{FF2B5EF4-FFF2-40B4-BE49-F238E27FC236}">
                <a16:creationId xmlns:a16="http://schemas.microsoft.com/office/drawing/2014/main" id="{24096689-EDAD-4052-A703-D083B0720DF8}"/>
              </a:ext>
            </a:extLst>
          </p:cNvPr>
          <p:cNvSpPr/>
          <p:nvPr/>
        </p:nvSpPr>
        <p:spPr bwMode="auto">
          <a:xfrm>
            <a:off x="5650992" y="2014853"/>
            <a:ext cx="978408" cy="484632"/>
          </a:xfrm>
          <a:prstGeom prst="rightArrow">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dirty="0">
              <a:ln>
                <a:noFill/>
              </a:ln>
              <a:solidFill>
                <a:schemeClr val="tx1"/>
              </a:solidFill>
              <a:effectLst/>
              <a:latin typeface="Arial" charset="0"/>
            </a:endParaRPr>
          </a:p>
        </p:txBody>
      </p:sp>
      <p:sp>
        <p:nvSpPr>
          <p:cNvPr id="57" name="Rectangle 56">
            <a:extLst>
              <a:ext uri="{FF2B5EF4-FFF2-40B4-BE49-F238E27FC236}">
                <a16:creationId xmlns:a16="http://schemas.microsoft.com/office/drawing/2014/main" id="{0DD86B42-65DC-4C45-BC61-BE5E6DCE23F7}"/>
              </a:ext>
            </a:extLst>
          </p:cNvPr>
          <p:cNvSpPr/>
          <p:nvPr/>
        </p:nvSpPr>
        <p:spPr>
          <a:xfrm>
            <a:off x="5592117" y="1503233"/>
            <a:ext cx="889987" cy="646331"/>
          </a:xfrm>
          <a:prstGeom prst="rect">
            <a:avLst/>
          </a:prstGeom>
        </p:spPr>
        <p:txBody>
          <a:bodyPr wrap="none">
            <a:spAutoFit/>
          </a:bodyPr>
          <a:lstStyle/>
          <a:p>
            <a:r>
              <a:rPr lang="en-US" dirty="0"/>
              <a:t>Policy</a:t>
            </a:r>
          </a:p>
          <a:p>
            <a:r>
              <a:rPr lang="en-US" dirty="0"/>
              <a:t>Improv</a:t>
            </a:r>
            <a:endParaRPr lang="en-SE" dirty="0"/>
          </a:p>
        </p:txBody>
      </p:sp>
      <p:sp>
        <p:nvSpPr>
          <p:cNvPr id="58" name="TextBox 57">
            <a:extLst>
              <a:ext uri="{FF2B5EF4-FFF2-40B4-BE49-F238E27FC236}">
                <a16:creationId xmlns:a16="http://schemas.microsoft.com/office/drawing/2014/main" id="{CDABE8A8-FBEC-44F6-9E7E-FC21AF91B501}"/>
              </a:ext>
            </a:extLst>
          </p:cNvPr>
          <p:cNvSpPr txBox="1"/>
          <p:nvPr/>
        </p:nvSpPr>
        <p:spPr>
          <a:xfrm>
            <a:off x="7028474" y="2301084"/>
            <a:ext cx="481222" cy="338554"/>
          </a:xfrm>
          <a:prstGeom prst="rect">
            <a:avLst/>
          </a:prstGeom>
          <a:noFill/>
        </p:spPr>
        <p:txBody>
          <a:bodyPr wrap="none" rtlCol="0">
            <a:spAutoFit/>
          </a:bodyPr>
          <a:lstStyle/>
          <a:p>
            <a:r>
              <a:rPr lang="en-US" sz="1600" dirty="0">
                <a:solidFill>
                  <a:schemeClr val="bg1">
                    <a:lumMod val="75000"/>
                  </a:schemeClr>
                </a:solidFill>
              </a:rPr>
              <a:t>-10</a:t>
            </a:r>
            <a:endParaRPr lang="en-SE" sz="1600" dirty="0">
              <a:solidFill>
                <a:schemeClr val="bg1">
                  <a:lumMod val="75000"/>
                </a:schemeClr>
              </a:solidFill>
            </a:endParaRPr>
          </a:p>
        </p:txBody>
      </p:sp>
      <p:sp>
        <p:nvSpPr>
          <p:cNvPr id="59" name="TextBox 58">
            <a:extLst>
              <a:ext uri="{FF2B5EF4-FFF2-40B4-BE49-F238E27FC236}">
                <a16:creationId xmlns:a16="http://schemas.microsoft.com/office/drawing/2014/main" id="{F3808806-19F9-46CE-B622-0254BD9DE8A7}"/>
              </a:ext>
            </a:extLst>
          </p:cNvPr>
          <p:cNvSpPr txBox="1"/>
          <p:nvPr/>
        </p:nvSpPr>
        <p:spPr>
          <a:xfrm>
            <a:off x="7725177" y="2938046"/>
            <a:ext cx="481222" cy="338554"/>
          </a:xfrm>
          <a:prstGeom prst="rect">
            <a:avLst/>
          </a:prstGeom>
          <a:noFill/>
        </p:spPr>
        <p:txBody>
          <a:bodyPr wrap="none" rtlCol="0">
            <a:spAutoFit/>
          </a:bodyPr>
          <a:lstStyle/>
          <a:p>
            <a:r>
              <a:rPr lang="en-US" sz="1600" dirty="0">
                <a:solidFill>
                  <a:schemeClr val="bg1">
                    <a:lumMod val="75000"/>
                  </a:schemeClr>
                </a:solidFill>
              </a:rPr>
              <a:t>-10</a:t>
            </a:r>
            <a:endParaRPr lang="en-SE" sz="1600" dirty="0">
              <a:solidFill>
                <a:schemeClr val="bg1">
                  <a:lumMod val="75000"/>
                </a:schemeClr>
              </a:solidFill>
            </a:endParaRPr>
          </a:p>
        </p:txBody>
      </p:sp>
      <p:sp>
        <p:nvSpPr>
          <p:cNvPr id="60" name="TextBox 59">
            <a:extLst>
              <a:ext uri="{FF2B5EF4-FFF2-40B4-BE49-F238E27FC236}">
                <a16:creationId xmlns:a16="http://schemas.microsoft.com/office/drawing/2014/main" id="{B5EE26C4-834A-40C8-AED5-7899F56E55EF}"/>
              </a:ext>
            </a:extLst>
          </p:cNvPr>
          <p:cNvSpPr txBox="1"/>
          <p:nvPr/>
        </p:nvSpPr>
        <p:spPr>
          <a:xfrm>
            <a:off x="7763698" y="2304115"/>
            <a:ext cx="367408" cy="338554"/>
          </a:xfrm>
          <a:prstGeom prst="rect">
            <a:avLst/>
          </a:prstGeom>
          <a:noFill/>
        </p:spPr>
        <p:txBody>
          <a:bodyPr wrap="none" rtlCol="0">
            <a:spAutoFit/>
          </a:bodyPr>
          <a:lstStyle/>
          <a:p>
            <a:r>
              <a:rPr lang="en-US" sz="1600" dirty="0">
                <a:solidFill>
                  <a:schemeClr val="bg1">
                    <a:lumMod val="75000"/>
                  </a:schemeClr>
                </a:solidFill>
              </a:rPr>
              <a:t>-6</a:t>
            </a:r>
            <a:endParaRPr lang="en-SE" sz="1600" dirty="0">
              <a:solidFill>
                <a:schemeClr val="bg1">
                  <a:lumMod val="75000"/>
                </a:schemeClr>
              </a:solidFill>
            </a:endParaRPr>
          </a:p>
        </p:txBody>
      </p:sp>
      <p:graphicFrame>
        <p:nvGraphicFramePr>
          <p:cNvPr id="61" name="Table 60">
            <a:extLst>
              <a:ext uri="{FF2B5EF4-FFF2-40B4-BE49-F238E27FC236}">
                <a16:creationId xmlns:a16="http://schemas.microsoft.com/office/drawing/2014/main" id="{C964FD47-15F5-48D3-8C9F-5415DFCF497C}"/>
              </a:ext>
            </a:extLst>
          </p:cNvPr>
          <p:cNvGraphicFramePr>
            <a:graphicFrameLocks noGrp="1"/>
          </p:cNvGraphicFramePr>
          <p:nvPr>
            <p:extLst>
              <p:ext uri="{D42A27DB-BD31-4B8C-83A1-F6EECF244321}">
                <p14:modId xmlns:p14="http://schemas.microsoft.com/office/powerpoint/2010/main" val="2296202019"/>
              </p:ext>
            </p:extLst>
          </p:nvPr>
        </p:nvGraphicFramePr>
        <p:xfrm>
          <a:off x="1427891" y="3497411"/>
          <a:ext cx="2000250" cy="1907484"/>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635828">
                <a:tc>
                  <a:txBody>
                    <a:bodyPr/>
                    <a:lstStyle/>
                    <a:p>
                      <a:pPr algn="ct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bg2"/>
                          </a:solidFill>
                          <a:effectLst/>
                          <a:uLnTx/>
                          <a:uFillTx/>
                          <a:latin typeface="Calibri" pitchFamily="34" charset="0"/>
                          <a:ea typeface="+mn-ea"/>
                          <a:cs typeface="+mn-cs"/>
                        </a:rPr>
                        <a:t>A</a:t>
                      </a:r>
                      <a:endParaRPr lang="en-US" sz="21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63582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B</a:t>
                      </a: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C</a:t>
                      </a: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808080"/>
                          </a:solidFill>
                          <a:effectLst/>
                          <a:uLnTx/>
                          <a:uFillTx/>
                          <a:latin typeface="Calibri" pitchFamily="34" charset="0"/>
                          <a:ea typeface="+mn-ea"/>
                          <a:cs typeface="+mn-cs"/>
                        </a:rPr>
                        <a:t>D</a:t>
                      </a:r>
                      <a:endParaRPr kumimoji="0" lang="en-US" sz="2100" b="0" i="0" u="none" strike="noStrike" kern="1200" cap="none" spc="0" normalizeH="0" baseline="0" noProof="0" dirty="0">
                        <a:ln>
                          <a:noFill/>
                        </a:ln>
                        <a:solidFill>
                          <a:schemeClr val="tx1"/>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5828">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8080"/>
                          </a:solidFill>
                          <a:effectLst/>
                          <a:uLnTx/>
                          <a:uFillTx/>
                          <a:latin typeface="Calibri" pitchFamily="34" charset="0"/>
                          <a:ea typeface="+mn-ea"/>
                          <a:cs typeface="+mn-cs"/>
                        </a:rPr>
                        <a:t>E</a:t>
                      </a:r>
                      <a:endParaRPr kumimoji="0" lang="en-US" sz="2400" b="0" i="0" u="none" strike="noStrike" kern="1200" cap="none" spc="0" normalizeH="0" baseline="0" noProof="0" dirty="0">
                        <a:ln>
                          <a:noFill/>
                        </a:ln>
                        <a:solidFill>
                          <a:srgbClr val="808080"/>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62" name="Rectangle 61">
            <a:extLst>
              <a:ext uri="{FF2B5EF4-FFF2-40B4-BE49-F238E27FC236}">
                <a16:creationId xmlns:a16="http://schemas.microsoft.com/office/drawing/2014/main" id="{97F389C9-2BA0-4774-A2C2-55CEE6C9A7AF}"/>
              </a:ext>
            </a:extLst>
          </p:cNvPr>
          <p:cNvSpPr/>
          <p:nvPr/>
        </p:nvSpPr>
        <p:spPr>
          <a:xfrm>
            <a:off x="2869829" y="4220579"/>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63" name="Rectangle 62">
            <a:extLst>
              <a:ext uri="{FF2B5EF4-FFF2-40B4-BE49-F238E27FC236}">
                <a16:creationId xmlns:a16="http://schemas.microsoft.com/office/drawing/2014/main" id="{93140FBB-6EF0-426A-8944-E2E0F2070D74}"/>
              </a:ext>
            </a:extLst>
          </p:cNvPr>
          <p:cNvSpPr/>
          <p:nvPr/>
        </p:nvSpPr>
        <p:spPr>
          <a:xfrm>
            <a:off x="2197217" y="3591929"/>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64" name="Isosceles Triangle 63">
            <a:extLst>
              <a:ext uri="{FF2B5EF4-FFF2-40B4-BE49-F238E27FC236}">
                <a16:creationId xmlns:a16="http://schemas.microsoft.com/office/drawing/2014/main" id="{C3400C1E-ABF4-414E-8E42-7B7711413BE4}"/>
              </a:ext>
            </a:extLst>
          </p:cNvPr>
          <p:cNvSpPr/>
          <p:nvPr/>
        </p:nvSpPr>
        <p:spPr>
          <a:xfrm rot="5400000">
            <a:off x="1940877" y="4379673"/>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65" name="Isosceles Triangle 64">
            <a:extLst>
              <a:ext uri="{FF2B5EF4-FFF2-40B4-BE49-F238E27FC236}">
                <a16:creationId xmlns:a16="http://schemas.microsoft.com/office/drawing/2014/main" id="{DBF63444-248B-4C87-BBDC-683C65F68CA1}"/>
              </a:ext>
            </a:extLst>
          </p:cNvPr>
          <p:cNvSpPr/>
          <p:nvPr/>
        </p:nvSpPr>
        <p:spPr>
          <a:xfrm rot="5400000">
            <a:off x="2582715" y="4379674"/>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66" name="Isosceles Triangle 65">
            <a:extLst>
              <a:ext uri="{FF2B5EF4-FFF2-40B4-BE49-F238E27FC236}">
                <a16:creationId xmlns:a16="http://schemas.microsoft.com/office/drawing/2014/main" id="{3F1628DD-1FFE-49E6-A8F9-F90AF782C3F6}"/>
              </a:ext>
            </a:extLst>
          </p:cNvPr>
          <p:cNvSpPr/>
          <p:nvPr/>
        </p:nvSpPr>
        <p:spPr>
          <a:xfrm>
            <a:off x="2348885" y="4778360"/>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FEB18097-F4A3-4EB5-B039-2D74BCE47569}"/>
                  </a:ext>
                </a:extLst>
              </p:cNvPr>
              <p:cNvSpPr txBox="1"/>
              <p:nvPr/>
            </p:nvSpPr>
            <p:spPr>
              <a:xfrm>
                <a:off x="2853954" y="4426929"/>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67" name="TextBox 66">
                <a:extLst>
                  <a:ext uri="{FF2B5EF4-FFF2-40B4-BE49-F238E27FC236}">
                    <a16:creationId xmlns:a16="http://schemas.microsoft.com/office/drawing/2014/main" id="{FEB18097-F4A3-4EB5-B039-2D74BCE47569}"/>
                  </a:ext>
                </a:extLst>
              </p:cNvPr>
              <p:cNvSpPr txBox="1">
                <a:spLocks noRot="1" noChangeAspect="1" noMove="1" noResize="1" noEditPoints="1" noAdjustHandles="1" noChangeArrowheads="1" noChangeShapeType="1" noTextEdit="1"/>
              </p:cNvSpPr>
              <p:nvPr/>
            </p:nvSpPr>
            <p:spPr>
              <a:xfrm>
                <a:off x="2853954" y="4426929"/>
                <a:ext cx="685800" cy="307777"/>
              </a:xfrm>
              <a:prstGeom prst="rect">
                <a:avLst/>
              </a:prstGeom>
              <a:blipFill>
                <a:blip r:embed="rId5"/>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01DEDF6E-C933-43F3-A88C-819960A07D8E}"/>
                  </a:ext>
                </a:extLst>
              </p:cNvPr>
              <p:cNvSpPr txBox="1"/>
              <p:nvPr/>
            </p:nvSpPr>
            <p:spPr>
              <a:xfrm>
                <a:off x="2168154" y="3814643"/>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68" name="TextBox 67">
                <a:extLst>
                  <a:ext uri="{FF2B5EF4-FFF2-40B4-BE49-F238E27FC236}">
                    <a16:creationId xmlns:a16="http://schemas.microsoft.com/office/drawing/2014/main" id="{01DEDF6E-C933-43F3-A88C-819960A07D8E}"/>
                  </a:ext>
                </a:extLst>
              </p:cNvPr>
              <p:cNvSpPr txBox="1">
                <a:spLocks noRot="1" noChangeAspect="1" noMove="1" noResize="1" noEditPoints="1" noAdjustHandles="1" noChangeArrowheads="1" noChangeShapeType="1" noTextEdit="1"/>
              </p:cNvSpPr>
              <p:nvPr/>
            </p:nvSpPr>
            <p:spPr>
              <a:xfrm>
                <a:off x="2168154" y="3814643"/>
                <a:ext cx="685800" cy="307777"/>
              </a:xfrm>
              <a:prstGeom prst="rect">
                <a:avLst/>
              </a:prstGeom>
              <a:blipFill>
                <a:blip r:embed="rId6"/>
                <a:stretch>
                  <a:fillRect/>
                </a:stretch>
              </a:blipFill>
            </p:spPr>
            <p:txBody>
              <a:bodyPr/>
              <a:lstStyle/>
              <a:p>
                <a:r>
                  <a:rPr lang="en-SE">
                    <a:noFill/>
                  </a:rPr>
                  <a:t> </a:t>
                </a:r>
              </a:p>
            </p:txBody>
          </p:sp>
        </mc:Fallback>
      </mc:AlternateContent>
      <p:sp>
        <p:nvSpPr>
          <p:cNvPr id="69" name="TextBox 68">
            <a:extLst>
              <a:ext uri="{FF2B5EF4-FFF2-40B4-BE49-F238E27FC236}">
                <a16:creationId xmlns:a16="http://schemas.microsoft.com/office/drawing/2014/main" id="{E9FD7036-11CA-4C89-84B2-51EA3483E483}"/>
              </a:ext>
            </a:extLst>
          </p:cNvPr>
          <p:cNvSpPr txBox="1"/>
          <p:nvPr/>
        </p:nvSpPr>
        <p:spPr>
          <a:xfrm>
            <a:off x="1596136" y="4494937"/>
            <a:ext cx="298480" cy="338554"/>
          </a:xfrm>
          <a:prstGeom prst="rect">
            <a:avLst/>
          </a:prstGeom>
          <a:noFill/>
        </p:spPr>
        <p:txBody>
          <a:bodyPr wrap="none" rtlCol="0">
            <a:spAutoFit/>
          </a:bodyPr>
          <a:lstStyle/>
          <a:p>
            <a:r>
              <a:rPr lang="en-US" sz="1600" dirty="0"/>
              <a:t>8</a:t>
            </a:r>
            <a:endParaRPr lang="en-SE" sz="1600" dirty="0"/>
          </a:p>
        </p:txBody>
      </p:sp>
      <p:sp>
        <p:nvSpPr>
          <p:cNvPr id="70" name="TextBox 69">
            <a:extLst>
              <a:ext uri="{FF2B5EF4-FFF2-40B4-BE49-F238E27FC236}">
                <a16:creationId xmlns:a16="http://schemas.microsoft.com/office/drawing/2014/main" id="{D0194A1B-FA64-46CC-9C62-E9C00B96162E}"/>
              </a:ext>
            </a:extLst>
          </p:cNvPr>
          <p:cNvSpPr txBox="1"/>
          <p:nvPr/>
        </p:nvSpPr>
        <p:spPr>
          <a:xfrm>
            <a:off x="2281936" y="5131899"/>
            <a:ext cx="298480" cy="338554"/>
          </a:xfrm>
          <a:prstGeom prst="rect">
            <a:avLst/>
          </a:prstGeom>
          <a:noFill/>
        </p:spPr>
        <p:txBody>
          <a:bodyPr wrap="none" rtlCol="0">
            <a:spAutoFit/>
          </a:bodyPr>
          <a:lstStyle/>
          <a:p>
            <a:r>
              <a:rPr lang="en-US" sz="1600" dirty="0"/>
              <a:t>8</a:t>
            </a:r>
            <a:endParaRPr lang="en-SE" sz="1600" dirty="0"/>
          </a:p>
        </p:txBody>
      </p:sp>
      <p:sp>
        <p:nvSpPr>
          <p:cNvPr id="71" name="TextBox 70">
            <a:extLst>
              <a:ext uri="{FF2B5EF4-FFF2-40B4-BE49-F238E27FC236}">
                <a16:creationId xmlns:a16="http://schemas.microsoft.com/office/drawing/2014/main" id="{EB20D020-2126-4C4A-8517-D89808AA1C5C}"/>
              </a:ext>
            </a:extLst>
          </p:cNvPr>
          <p:cNvSpPr txBox="1"/>
          <p:nvPr/>
        </p:nvSpPr>
        <p:spPr>
          <a:xfrm>
            <a:off x="2275616" y="4488011"/>
            <a:ext cx="413013" cy="338554"/>
          </a:xfrm>
          <a:prstGeom prst="rect">
            <a:avLst/>
          </a:prstGeom>
          <a:noFill/>
        </p:spPr>
        <p:txBody>
          <a:bodyPr wrap="square" rtlCol="0">
            <a:spAutoFit/>
          </a:bodyPr>
          <a:lstStyle/>
          <a:p>
            <a:r>
              <a:rPr lang="en-US" sz="1600" dirty="0"/>
              <a:t>9</a:t>
            </a:r>
            <a:endParaRPr lang="en-SE" sz="1600" dirty="0"/>
          </a:p>
        </p:txBody>
      </p:sp>
      <p:sp>
        <p:nvSpPr>
          <p:cNvPr id="72" name="Arrow: Right 71">
            <a:extLst>
              <a:ext uri="{FF2B5EF4-FFF2-40B4-BE49-F238E27FC236}">
                <a16:creationId xmlns:a16="http://schemas.microsoft.com/office/drawing/2014/main" id="{F983E57D-F49D-44C6-88A3-6A06AD686BC0}"/>
              </a:ext>
            </a:extLst>
          </p:cNvPr>
          <p:cNvSpPr/>
          <p:nvPr/>
        </p:nvSpPr>
        <p:spPr bwMode="auto">
          <a:xfrm>
            <a:off x="311411" y="4206862"/>
            <a:ext cx="978408" cy="484632"/>
          </a:xfrm>
          <a:prstGeom prst="rightArrow">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dirty="0">
              <a:ln>
                <a:noFill/>
              </a:ln>
              <a:solidFill>
                <a:schemeClr val="tx1"/>
              </a:solidFill>
              <a:effectLst/>
              <a:latin typeface="Arial" charset="0"/>
            </a:endParaRPr>
          </a:p>
        </p:txBody>
      </p:sp>
      <p:sp>
        <p:nvSpPr>
          <p:cNvPr id="73" name="Rectangle 72">
            <a:extLst>
              <a:ext uri="{FF2B5EF4-FFF2-40B4-BE49-F238E27FC236}">
                <a16:creationId xmlns:a16="http://schemas.microsoft.com/office/drawing/2014/main" id="{D014E41F-AD37-4252-8F76-1D965F470AC5}"/>
              </a:ext>
            </a:extLst>
          </p:cNvPr>
          <p:cNvSpPr/>
          <p:nvPr/>
        </p:nvSpPr>
        <p:spPr>
          <a:xfrm>
            <a:off x="252536" y="3695242"/>
            <a:ext cx="800219" cy="646331"/>
          </a:xfrm>
          <a:prstGeom prst="rect">
            <a:avLst/>
          </a:prstGeom>
        </p:spPr>
        <p:txBody>
          <a:bodyPr wrap="none">
            <a:spAutoFit/>
          </a:bodyPr>
          <a:lstStyle/>
          <a:p>
            <a:r>
              <a:rPr lang="en-US" dirty="0"/>
              <a:t>Policy</a:t>
            </a:r>
          </a:p>
          <a:p>
            <a:r>
              <a:rPr lang="en-US" dirty="0"/>
              <a:t>Eval</a:t>
            </a:r>
            <a:endParaRPr lang="en-SE" dirty="0"/>
          </a:p>
        </p:txBody>
      </p:sp>
      <p:graphicFrame>
        <p:nvGraphicFramePr>
          <p:cNvPr id="74" name="Table 73">
            <a:extLst>
              <a:ext uri="{FF2B5EF4-FFF2-40B4-BE49-F238E27FC236}">
                <a16:creationId xmlns:a16="http://schemas.microsoft.com/office/drawing/2014/main" id="{7036741D-6191-498A-A1F5-FA40EF79527C}"/>
              </a:ext>
            </a:extLst>
          </p:cNvPr>
          <p:cNvGraphicFramePr>
            <a:graphicFrameLocks noGrp="1"/>
          </p:cNvGraphicFramePr>
          <p:nvPr>
            <p:extLst>
              <p:ext uri="{D42A27DB-BD31-4B8C-83A1-F6EECF244321}">
                <p14:modId xmlns:p14="http://schemas.microsoft.com/office/powerpoint/2010/main" val="717329187"/>
              </p:ext>
            </p:extLst>
          </p:nvPr>
        </p:nvGraphicFramePr>
        <p:xfrm>
          <a:off x="5050937" y="3497411"/>
          <a:ext cx="2000250" cy="1907484"/>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635828">
                <a:tc>
                  <a:txBody>
                    <a:bodyPr/>
                    <a:lstStyle/>
                    <a:p>
                      <a:pPr algn="ct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bg2"/>
                          </a:solidFill>
                          <a:effectLst/>
                          <a:uLnTx/>
                          <a:uFillTx/>
                          <a:latin typeface="Calibri" pitchFamily="34" charset="0"/>
                          <a:ea typeface="+mn-ea"/>
                          <a:cs typeface="+mn-cs"/>
                        </a:rPr>
                        <a:t>A</a:t>
                      </a:r>
                      <a:endParaRPr lang="en-US" sz="21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63582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B</a:t>
                      </a: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C</a:t>
                      </a: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808080"/>
                          </a:solidFill>
                          <a:effectLst/>
                          <a:uLnTx/>
                          <a:uFillTx/>
                          <a:latin typeface="Calibri" pitchFamily="34" charset="0"/>
                          <a:ea typeface="+mn-ea"/>
                          <a:cs typeface="+mn-cs"/>
                        </a:rPr>
                        <a:t>D</a:t>
                      </a:r>
                      <a:endParaRPr kumimoji="0" lang="en-US" sz="2100" b="0" i="0" u="none" strike="noStrike" kern="1200" cap="none" spc="0" normalizeH="0" baseline="0" noProof="0" dirty="0">
                        <a:ln>
                          <a:noFill/>
                        </a:ln>
                        <a:solidFill>
                          <a:schemeClr val="tx1"/>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5828">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8080"/>
                          </a:solidFill>
                          <a:effectLst/>
                          <a:uLnTx/>
                          <a:uFillTx/>
                          <a:latin typeface="Calibri" pitchFamily="34" charset="0"/>
                          <a:ea typeface="+mn-ea"/>
                          <a:cs typeface="+mn-cs"/>
                        </a:rPr>
                        <a:t>E</a:t>
                      </a:r>
                      <a:endParaRPr kumimoji="0" lang="en-US" sz="2400" b="0" i="0" u="none" strike="noStrike" kern="1200" cap="none" spc="0" normalizeH="0" baseline="0" noProof="0" dirty="0">
                        <a:ln>
                          <a:noFill/>
                        </a:ln>
                        <a:solidFill>
                          <a:srgbClr val="808080"/>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75" name="Rectangle 74">
            <a:extLst>
              <a:ext uri="{FF2B5EF4-FFF2-40B4-BE49-F238E27FC236}">
                <a16:creationId xmlns:a16="http://schemas.microsoft.com/office/drawing/2014/main" id="{CCE6C3CA-B2A5-4FBC-8361-E2ECACFC5BF8}"/>
              </a:ext>
            </a:extLst>
          </p:cNvPr>
          <p:cNvSpPr/>
          <p:nvPr/>
        </p:nvSpPr>
        <p:spPr>
          <a:xfrm>
            <a:off x="6492875" y="4220579"/>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76" name="Rectangle 75">
            <a:extLst>
              <a:ext uri="{FF2B5EF4-FFF2-40B4-BE49-F238E27FC236}">
                <a16:creationId xmlns:a16="http://schemas.microsoft.com/office/drawing/2014/main" id="{A161DDBB-AA2A-424D-8D2F-B02F6B6906BC}"/>
              </a:ext>
            </a:extLst>
          </p:cNvPr>
          <p:cNvSpPr/>
          <p:nvPr/>
        </p:nvSpPr>
        <p:spPr>
          <a:xfrm>
            <a:off x="5820263" y="3591929"/>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77" name="Isosceles Triangle 76">
            <a:extLst>
              <a:ext uri="{FF2B5EF4-FFF2-40B4-BE49-F238E27FC236}">
                <a16:creationId xmlns:a16="http://schemas.microsoft.com/office/drawing/2014/main" id="{2E631944-16F2-4D7C-A4A7-4EABD650B4DE}"/>
              </a:ext>
            </a:extLst>
          </p:cNvPr>
          <p:cNvSpPr/>
          <p:nvPr/>
        </p:nvSpPr>
        <p:spPr>
          <a:xfrm rot="5400000">
            <a:off x="5563923" y="4379673"/>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78" name="Isosceles Triangle 77">
            <a:extLst>
              <a:ext uri="{FF2B5EF4-FFF2-40B4-BE49-F238E27FC236}">
                <a16:creationId xmlns:a16="http://schemas.microsoft.com/office/drawing/2014/main" id="{1A108EDB-013E-4E1C-8C82-AE8739E57957}"/>
              </a:ext>
            </a:extLst>
          </p:cNvPr>
          <p:cNvSpPr/>
          <p:nvPr/>
        </p:nvSpPr>
        <p:spPr>
          <a:xfrm rot="5400000">
            <a:off x="6205761" y="4379674"/>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79" name="Isosceles Triangle 78">
            <a:extLst>
              <a:ext uri="{FF2B5EF4-FFF2-40B4-BE49-F238E27FC236}">
                <a16:creationId xmlns:a16="http://schemas.microsoft.com/office/drawing/2014/main" id="{27829CB6-D461-4FD5-BC1A-C28E502FE442}"/>
              </a:ext>
            </a:extLst>
          </p:cNvPr>
          <p:cNvSpPr/>
          <p:nvPr/>
        </p:nvSpPr>
        <p:spPr>
          <a:xfrm>
            <a:off x="5971931" y="4778360"/>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C4D8290F-7A4A-4D71-A220-7E51A766AE94}"/>
                  </a:ext>
                </a:extLst>
              </p:cNvPr>
              <p:cNvSpPr txBox="1"/>
              <p:nvPr/>
            </p:nvSpPr>
            <p:spPr>
              <a:xfrm>
                <a:off x="6477000" y="4426929"/>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80" name="TextBox 79">
                <a:extLst>
                  <a:ext uri="{FF2B5EF4-FFF2-40B4-BE49-F238E27FC236}">
                    <a16:creationId xmlns:a16="http://schemas.microsoft.com/office/drawing/2014/main" id="{C4D8290F-7A4A-4D71-A220-7E51A766AE94}"/>
                  </a:ext>
                </a:extLst>
              </p:cNvPr>
              <p:cNvSpPr txBox="1">
                <a:spLocks noRot="1" noChangeAspect="1" noMove="1" noResize="1" noEditPoints="1" noAdjustHandles="1" noChangeArrowheads="1" noChangeShapeType="1" noTextEdit="1"/>
              </p:cNvSpPr>
              <p:nvPr/>
            </p:nvSpPr>
            <p:spPr>
              <a:xfrm>
                <a:off x="6477000" y="4426929"/>
                <a:ext cx="685800" cy="307777"/>
              </a:xfrm>
              <a:prstGeom prst="rect">
                <a:avLst/>
              </a:prstGeom>
              <a:blipFill>
                <a:blip r:embed="rId7"/>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EA711685-C8C5-4C63-BFDF-A75A0464DB5A}"/>
                  </a:ext>
                </a:extLst>
              </p:cNvPr>
              <p:cNvSpPr txBox="1"/>
              <p:nvPr/>
            </p:nvSpPr>
            <p:spPr>
              <a:xfrm>
                <a:off x="5791200" y="3814643"/>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81" name="TextBox 80">
                <a:extLst>
                  <a:ext uri="{FF2B5EF4-FFF2-40B4-BE49-F238E27FC236}">
                    <a16:creationId xmlns:a16="http://schemas.microsoft.com/office/drawing/2014/main" id="{EA711685-C8C5-4C63-BFDF-A75A0464DB5A}"/>
                  </a:ext>
                </a:extLst>
              </p:cNvPr>
              <p:cNvSpPr txBox="1">
                <a:spLocks noRot="1" noChangeAspect="1" noMove="1" noResize="1" noEditPoints="1" noAdjustHandles="1" noChangeArrowheads="1" noChangeShapeType="1" noTextEdit="1"/>
              </p:cNvSpPr>
              <p:nvPr/>
            </p:nvSpPr>
            <p:spPr>
              <a:xfrm>
                <a:off x="5791200" y="3814643"/>
                <a:ext cx="685800" cy="307777"/>
              </a:xfrm>
              <a:prstGeom prst="rect">
                <a:avLst/>
              </a:prstGeom>
              <a:blipFill>
                <a:blip r:embed="rId8"/>
                <a:stretch>
                  <a:fillRect/>
                </a:stretch>
              </a:blipFill>
            </p:spPr>
            <p:txBody>
              <a:bodyPr/>
              <a:lstStyle/>
              <a:p>
                <a:r>
                  <a:rPr lang="en-SE">
                    <a:noFill/>
                  </a:rPr>
                  <a:t> </a:t>
                </a:r>
              </a:p>
            </p:txBody>
          </p:sp>
        </mc:Fallback>
      </mc:AlternateContent>
      <p:sp>
        <p:nvSpPr>
          <p:cNvPr id="84" name="TextBox 83">
            <a:extLst>
              <a:ext uri="{FF2B5EF4-FFF2-40B4-BE49-F238E27FC236}">
                <a16:creationId xmlns:a16="http://schemas.microsoft.com/office/drawing/2014/main" id="{266A32F7-64AD-439F-82B2-1A1687A46079}"/>
              </a:ext>
            </a:extLst>
          </p:cNvPr>
          <p:cNvSpPr txBox="1"/>
          <p:nvPr/>
        </p:nvSpPr>
        <p:spPr>
          <a:xfrm>
            <a:off x="5237750" y="4495475"/>
            <a:ext cx="298480" cy="338554"/>
          </a:xfrm>
          <a:prstGeom prst="rect">
            <a:avLst/>
          </a:prstGeom>
          <a:noFill/>
        </p:spPr>
        <p:txBody>
          <a:bodyPr wrap="none" rtlCol="0">
            <a:spAutoFit/>
          </a:bodyPr>
          <a:lstStyle/>
          <a:p>
            <a:r>
              <a:rPr lang="en-US" sz="1600" dirty="0"/>
              <a:t>8</a:t>
            </a:r>
            <a:endParaRPr lang="en-SE" sz="1600" dirty="0"/>
          </a:p>
        </p:txBody>
      </p:sp>
      <p:sp>
        <p:nvSpPr>
          <p:cNvPr id="85" name="TextBox 84">
            <a:extLst>
              <a:ext uri="{FF2B5EF4-FFF2-40B4-BE49-F238E27FC236}">
                <a16:creationId xmlns:a16="http://schemas.microsoft.com/office/drawing/2014/main" id="{C85B33EC-A7A6-48BC-BF36-8BF396766456}"/>
              </a:ext>
            </a:extLst>
          </p:cNvPr>
          <p:cNvSpPr txBox="1"/>
          <p:nvPr/>
        </p:nvSpPr>
        <p:spPr>
          <a:xfrm>
            <a:off x="5923550" y="5132437"/>
            <a:ext cx="298480" cy="338554"/>
          </a:xfrm>
          <a:prstGeom prst="rect">
            <a:avLst/>
          </a:prstGeom>
          <a:noFill/>
        </p:spPr>
        <p:txBody>
          <a:bodyPr wrap="none" rtlCol="0">
            <a:spAutoFit/>
          </a:bodyPr>
          <a:lstStyle/>
          <a:p>
            <a:r>
              <a:rPr lang="en-US" sz="1600" dirty="0"/>
              <a:t>8</a:t>
            </a:r>
            <a:endParaRPr lang="en-SE" sz="1600" dirty="0"/>
          </a:p>
        </p:txBody>
      </p:sp>
      <p:sp>
        <p:nvSpPr>
          <p:cNvPr id="86" name="TextBox 85">
            <a:extLst>
              <a:ext uri="{FF2B5EF4-FFF2-40B4-BE49-F238E27FC236}">
                <a16:creationId xmlns:a16="http://schemas.microsoft.com/office/drawing/2014/main" id="{B10A7BFB-EA5D-43F5-9144-DA1429458770}"/>
              </a:ext>
            </a:extLst>
          </p:cNvPr>
          <p:cNvSpPr txBox="1"/>
          <p:nvPr/>
        </p:nvSpPr>
        <p:spPr>
          <a:xfrm>
            <a:off x="5917230" y="4488549"/>
            <a:ext cx="413013" cy="338554"/>
          </a:xfrm>
          <a:prstGeom prst="rect">
            <a:avLst/>
          </a:prstGeom>
          <a:noFill/>
        </p:spPr>
        <p:txBody>
          <a:bodyPr wrap="square" rtlCol="0">
            <a:spAutoFit/>
          </a:bodyPr>
          <a:lstStyle/>
          <a:p>
            <a:r>
              <a:rPr lang="en-US" sz="1600" dirty="0"/>
              <a:t>9</a:t>
            </a:r>
            <a:endParaRPr lang="en-SE" sz="1600" dirty="0"/>
          </a:p>
        </p:txBody>
      </p:sp>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615324DC-F9AE-4EB6-AC08-A06F3666AEAF}"/>
                  </a:ext>
                </a:extLst>
              </p:cNvPr>
              <p:cNvSpPr txBox="1"/>
              <p:nvPr/>
            </p:nvSpPr>
            <p:spPr>
              <a:xfrm>
                <a:off x="5319117" y="2415299"/>
                <a:ext cx="1669546" cy="50334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b="0" i="1" dirty="0" smtClean="0">
                              <a:latin typeface="Cambria Math" panose="02040503050406030204" pitchFamily="18" charset="0"/>
                            </a:rPr>
                          </m:ctrlPr>
                        </m:funcPr>
                        <m:fName>
                          <m:limLow>
                            <m:limLowPr>
                              <m:ctrlPr>
                                <a:rPr lang="en-US" b="0" i="1" dirty="0" smtClean="0">
                                  <a:latin typeface="Cambria Math" panose="02040503050406030204" pitchFamily="18" charset="0"/>
                                </a:rPr>
                              </m:ctrlPr>
                            </m:limLowPr>
                            <m:e>
                              <m:r>
                                <m:rPr>
                                  <m:sty m:val="p"/>
                                </m:rPr>
                                <a:rPr lang="en-US" b="0" i="0" dirty="0" smtClean="0">
                                  <a:latin typeface="Cambria Math" panose="02040503050406030204" pitchFamily="18" charset="0"/>
                                </a:rPr>
                                <m:t>arg</m:t>
                              </m:r>
                              <m:r>
                                <m:rPr>
                                  <m:sty m:val="p"/>
                                </m:rPr>
                                <a:rPr lang="en-US" i="0" dirty="0" smtClean="0">
                                  <a:latin typeface="Cambria Math" panose="02040503050406030204" pitchFamily="18" charset="0"/>
                                </a:rPr>
                                <m:t>max</m:t>
                              </m:r>
                            </m:e>
                            <m:lim>
                              <m:r>
                                <a:rPr lang="en-US" b="0" i="1" dirty="0" smtClean="0">
                                  <a:latin typeface="Cambria Math" panose="02040503050406030204" pitchFamily="18" charset="0"/>
                                </a:rPr>
                                <m:t>𝑎</m:t>
                              </m:r>
                            </m:lim>
                          </m:limLow>
                        </m:fName>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𝑞</m:t>
                              </m:r>
                            </m:e>
                            <m:sub>
                              <m:r>
                                <a:rPr lang="en-US" b="0" i="1" dirty="0" smtClean="0">
                                  <a:latin typeface="Cambria Math" panose="02040503050406030204" pitchFamily="18" charset="0"/>
                                </a:rPr>
                                <m:t>𝜋</m:t>
                              </m:r>
                            </m:sub>
                          </m:sSub>
                          <m:r>
                            <a:rPr lang="en-US" b="0" i="1" dirty="0" smtClean="0">
                              <a:latin typeface="Cambria Math" panose="02040503050406030204" pitchFamily="18" charset="0"/>
                            </a:rPr>
                            <m:t>(</m:t>
                          </m:r>
                          <m:r>
                            <a:rPr lang="en-US" b="0" i="1" dirty="0" smtClean="0">
                              <a:latin typeface="Cambria Math" panose="02040503050406030204" pitchFamily="18" charset="0"/>
                            </a:rPr>
                            <m:t>𝑠</m:t>
                          </m:r>
                          <m:r>
                            <a:rPr lang="en-US" b="0" i="1" dirty="0" smtClean="0">
                              <a:latin typeface="Cambria Math" panose="02040503050406030204" pitchFamily="18" charset="0"/>
                            </a:rPr>
                            <m:t>,</m:t>
                          </m:r>
                          <m:r>
                            <a:rPr lang="en-US" b="0" i="1" dirty="0" smtClean="0">
                              <a:latin typeface="Cambria Math" panose="02040503050406030204" pitchFamily="18" charset="0"/>
                            </a:rPr>
                            <m:t>𝑎</m:t>
                          </m:r>
                          <m:r>
                            <a:rPr lang="en-US" b="0" i="1" dirty="0" smtClean="0">
                              <a:latin typeface="Cambria Math" panose="02040503050406030204" pitchFamily="18" charset="0"/>
                            </a:rPr>
                            <m:t>)</m:t>
                          </m:r>
                        </m:e>
                      </m:func>
                    </m:oMath>
                  </m:oMathPara>
                </a14:m>
                <a:endParaRPr lang="en-SE" dirty="0"/>
              </a:p>
            </p:txBody>
          </p:sp>
        </mc:Choice>
        <mc:Fallback xmlns="">
          <p:sp>
            <p:nvSpPr>
              <p:cNvPr id="90" name="TextBox 89">
                <a:extLst>
                  <a:ext uri="{FF2B5EF4-FFF2-40B4-BE49-F238E27FC236}">
                    <a16:creationId xmlns:a16="http://schemas.microsoft.com/office/drawing/2014/main" id="{615324DC-F9AE-4EB6-AC08-A06F3666AEAF}"/>
                  </a:ext>
                </a:extLst>
              </p:cNvPr>
              <p:cNvSpPr txBox="1">
                <a:spLocks noRot="1" noChangeAspect="1" noMove="1" noResize="1" noEditPoints="1" noAdjustHandles="1" noChangeArrowheads="1" noChangeShapeType="1" noTextEdit="1"/>
              </p:cNvSpPr>
              <p:nvPr/>
            </p:nvSpPr>
            <p:spPr>
              <a:xfrm>
                <a:off x="5319117" y="2415299"/>
                <a:ext cx="1669546" cy="503343"/>
              </a:xfrm>
              <a:prstGeom prst="rect">
                <a:avLst/>
              </a:prstGeom>
              <a:blipFill>
                <a:blip r:embed="rId9"/>
                <a:stretch>
                  <a:fillRect r="-4396"/>
                </a:stretch>
              </a:blipFill>
            </p:spPr>
            <p:txBody>
              <a:bodyPr/>
              <a:lstStyle/>
              <a:p>
                <a:r>
                  <a:rPr lang="en-SE">
                    <a:noFill/>
                  </a:rPr>
                  <a:t> </a:t>
                </a:r>
              </a:p>
            </p:txBody>
          </p:sp>
        </mc:Fallback>
      </mc:AlternateContent>
      <p:sp>
        <p:nvSpPr>
          <p:cNvPr id="91" name="Arrow: Right 90">
            <a:extLst>
              <a:ext uri="{FF2B5EF4-FFF2-40B4-BE49-F238E27FC236}">
                <a16:creationId xmlns:a16="http://schemas.microsoft.com/office/drawing/2014/main" id="{B3DAF570-D0A8-4279-B6A6-5AE3CA21E410}"/>
              </a:ext>
            </a:extLst>
          </p:cNvPr>
          <p:cNvSpPr/>
          <p:nvPr/>
        </p:nvSpPr>
        <p:spPr bwMode="auto">
          <a:xfrm>
            <a:off x="3716475" y="4207695"/>
            <a:ext cx="978408" cy="484632"/>
          </a:xfrm>
          <a:prstGeom prst="rightArrow">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dirty="0">
              <a:ln>
                <a:noFill/>
              </a:ln>
              <a:solidFill>
                <a:schemeClr val="tx1"/>
              </a:solidFill>
              <a:effectLst/>
              <a:latin typeface="Arial" charset="0"/>
            </a:endParaRPr>
          </a:p>
        </p:txBody>
      </p:sp>
      <p:sp>
        <p:nvSpPr>
          <p:cNvPr id="92" name="Rectangle 91">
            <a:extLst>
              <a:ext uri="{FF2B5EF4-FFF2-40B4-BE49-F238E27FC236}">
                <a16:creationId xmlns:a16="http://schemas.microsoft.com/office/drawing/2014/main" id="{C0B5B3E8-65B4-4CDC-B4AC-3D794C850B48}"/>
              </a:ext>
            </a:extLst>
          </p:cNvPr>
          <p:cNvSpPr/>
          <p:nvPr/>
        </p:nvSpPr>
        <p:spPr>
          <a:xfrm>
            <a:off x="3657600" y="3696075"/>
            <a:ext cx="889987" cy="646331"/>
          </a:xfrm>
          <a:prstGeom prst="rect">
            <a:avLst/>
          </a:prstGeom>
        </p:spPr>
        <p:txBody>
          <a:bodyPr wrap="none">
            <a:spAutoFit/>
          </a:bodyPr>
          <a:lstStyle/>
          <a:p>
            <a:r>
              <a:rPr lang="en-US" dirty="0"/>
              <a:t>Policy</a:t>
            </a:r>
          </a:p>
          <a:p>
            <a:r>
              <a:rPr lang="en-US" dirty="0"/>
              <a:t>Improv</a:t>
            </a:r>
            <a:endParaRPr lang="en-SE" dirty="0"/>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25BB0FA3-38E3-449A-AA8A-AF3C66442134}"/>
                  </a:ext>
                </a:extLst>
              </p:cNvPr>
              <p:cNvSpPr txBox="1"/>
              <p:nvPr/>
            </p:nvSpPr>
            <p:spPr>
              <a:xfrm>
                <a:off x="3395867" y="4608141"/>
                <a:ext cx="1669546" cy="50334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i="1" dirty="0" smtClean="0">
                              <a:latin typeface="Cambria Math" panose="02040503050406030204" pitchFamily="18" charset="0"/>
                            </a:rPr>
                          </m:ctrlPr>
                        </m:funcPr>
                        <m:fName>
                          <m:limLow>
                            <m:limLowPr>
                              <m:ctrlPr>
                                <a:rPr lang="en-US" i="1" dirty="0">
                                  <a:latin typeface="Cambria Math" panose="02040503050406030204" pitchFamily="18" charset="0"/>
                                </a:rPr>
                              </m:ctrlPr>
                            </m:limLowPr>
                            <m:e>
                              <m:r>
                                <m:rPr>
                                  <m:sty m:val="p"/>
                                </m:rPr>
                                <a:rPr lang="en-US" dirty="0">
                                  <a:latin typeface="Cambria Math" panose="02040503050406030204" pitchFamily="18" charset="0"/>
                                </a:rPr>
                                <m:t>argmax</m:t>
                              </m:r>
                            </m:e>
                            <m:lim>
                              <m:r>
                                <a:rPr lang="en-US" i="1" dirty="0">
                                  <a:latin typeface="Cambria Math" panose="02040503050406030204" pitchFamily="18" charset="0"/>
                                </a:rPr>
                                <m:t>𝑎</m:t>
                              </m:r>
                            </m:lim>
                          </m:limLow>
                        </m:fName>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𝑞</m:t>
                              </m:r>
                            </m:e>
                            <m:sub>
                              <m:r>
                                <a:rPr lang="en-US" i="1" dirty="0">
                                  <a:latin typeface="Cambria Math" panose="02040503050406030204" pitchFamily="18" charset="0"/>
                                </a:rPr>
                                <m:t>𝜋</m:t>
                              </m:r>
                            </m:sub>
                          </m:sSub>
                          <m:r>
                            <a:rPr lang="en-US" i="1" dirty="0">
                              <a:latin typeface="Cambria Math" panose="02040503050406030204" pitchFamily="18" charset="0"/>
                            </a:rPr>
                            <m:t>(</m:t>
                          </m:r>
                          <m:r>
                            <a:rPr lang="en-US" i="1" dirty="0">
                              <a:latin typeface="Cambria Math" panose="02040503050406030204" pitchFamily="18" charset="0"/>
                            </a:rPr>
                            <m:t>𝑠</m:t>
                          </m:r>
                          <m:r>
                            <a:rPr lang="en-US" i="1" dirty="0">
                              <a:latin typeface="Cambria Math" panose="02040503050406030204" pitchFamily="18" charset="0"/>
                            </a:rPr>
                            <m:t>,</m:t>
                          </m:r>
                          <m:r>
                            <a:rPr lang="en-US" i="1" dirty="0">
                              <a:latin typeface="Cambria Math" panose="02040503050406030204" pitchFamily="18" charset="0"/>
                            </a:rPr>
                            <m:t>𝑎</m:t>
                          </m:r>
                          <m:r>
                            <a:rPr lang="en-US" i="1" dirty="0">
                              <a:latin typeface="Cambria Math" panose="02040503050406030204" pitchFamily="18" charset="0"/>
                            </a:rPr>
                            <m:t>)</m:t>
                          </m:r>
                        </m:e>
                      </m:func>
                    </m:oMath>
                  </m:oMathPara>
                </a14:m>
                <a:endParaRPr lang="en-SE" dirty="0"/>
              </a:p>
            </p:txBody>
          </p:sp>
        </mc:Choice>
        <mc:Fallback xmlns="">
          <p:sp>
            <p:nvSpPr>
              <p:cNvPr id="93" name="TextBox 92">
                <a:extLst>
                  <a:ext uri="{FF2B5EF4-FFF2-40B4-BE49-F238E27FC236}">
                    <a16:creationId xmlns:a16="http://schemas.microsoft.com/office/drawing/2014/main" id="{25BB0FA3-38E3-449A-AA8A-AF3C66442134}"/>
                  </a:ext>
                </a:extLst>
              </p:cNvPr>
              <p:cNvSpPr txBox="1">
                <a:spLocks noRot="1" noChangeAspect="1" noMove="1" noResize="1" noEditPoints="1" noAdjustHandles="1" noChangeArrowheads="1" noChangeShapeType="1" noTextEdit="1"/>
              </p:cNvSpPr>
              <p:nvPr/>
            </p:nvSpPr>
            <p:spPr>
              <a:xfrm>
                <a:off x="3395867" y="4608141"/>
                <a:ext cx="1669546" cy="503343"/>
              </a:xfrm>
              <a:prstGeom prst="rect">
                <a:avLst/>
              </a:prstGeom>
              <a:blipFill>
                <a:blip r:embed="rId10"/>
                <a:stretch>
                  <a:fillRect r="-4015"/>
                </a:stretch>
              </a:blipFill>
            </p:spPr>
            <p:txBody>
              <a:bodyPr/>
              <a:lstStyle/>
              <a:p>
                <a:r>
                  <a:rPr lang="en-SE">
                    <a:noFill/>
                  </a:rPr>
                  <a:t> </a:t>
                </a:r>
              </a:p>
            </p:txBody>
          </p:sp>
        </mc:Fallback>
      </mc:AlternateContent>
      <p:sp>
        <p:nvSpPr>
          <p:cNvPr id="94" name="Rectangle 93">
            <a:extLst>
              <a:ext uri="{FF2B5EF4-FFF2-40B4-BE49-F238E27FC236}">
                <a16:creationId xmlns:a16="http://schemas.microsoft.com/office/drawing/2014/main" id="{DB36337D-08B8-474D-BEE1-C2A24CB38858}"/>
              </a:ext>
            </a:extLst>
          </p:cNvPr>
          <p:cNvSpPr/>
          <p:nvPr/>
        </p:nvSpPr>
        <p:spPr>
          <a:xfrm>
            <a:off x="7130129" y="4073269"/>
            <a:ext cx="1261884" cy="646331"/>
          </a:xfrm>
          <a:prstGeom prst="rect">
            <a:avLst/>
          </a:prstGeom>
        </p:spPr>
        <p:txBody>
          <a:bodyPr wrap="none">
            <a:spAutoFit/>
          </a:bodyPr>
          <a:lstStyle/>
          <a:p>
            <a:r>
              <a:rPr lang="en-US" dirty="0"/>
              <a:t>Policy </a:t>
            </a:r>
          </a:p>
          <a:p>
            <a:r>
              <a:rPr lang="en-US" dirty="0"/>
              <a:t>converged</a:t>
            </a:r>
            <a:endParaRPr lang="en-SE" dirty="0"/>
          </a:p>
        </p:txBody>
      </p: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189917A3-0B51-4520-9EBC-961910548BF1}"/>
                  </a:ext>
                </a:extLst>
              </p:cNvPr>
              <p:cNvSpPr txBox="1"/>
              <p:nvPr/>
            </p:nvSpPr>
            <p:spPr>
              <a:xfrm>
                <a:off x="2148054" y="2442098"/>
                <a:ext cx="1276723"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𝑣</m:t>
                          </m:r>
                        </m:e>
                        <m:sub>
                          <m:r>
                            <a:rPr lang="en-US" b="0" i="1" dirty="0" smtClean="0">
                              <a:latin typeface="Cambria Math" panose="02040503050406030204" pitchFamily="18" charset="0"/>
                            </a:rPr>
                            <m:t>𝜋</m:t>
                          </m:r>
                        </m:sub>
                      </m:sSub>
                      <m:r>
                        <a:rPr lang="en-US" b="0" i="1" dirty="0" smtClean="0">
                          <a:latin typeface="Cambria Math" panose="02040503050406030204" pitchFamily="18" charset="0"/>
                        </a:rPr>
                        <m:t>(</m:t>
                      </m:r>
                      <m:r>
                        <a:rPr lang="en-US" b="0" i="1" dirty="0" smtClean="0">
                          <a:latin typeface="Cambria Math" panose="02040503050406030204" pitchFamily="18" charset="0"/>
                        </a:rPr>
                        <m:t>𝑠</m:t>
                      </m:r>
                      <m:r>
                        <a:rPr lang="en-US" b="0" i="1" dirty="0" smtClean="0">
                          <a:latin typeface="Cambria Math" panose="02040503050406030204" pitchFamily="18" charset="0"/>
                        </a:rPr>
                        <m:t>)</m:t>
                      </m:r>
                    </m:oMath>
                  </m:oMathPara>
                </a14:m>
                <a:endParaRPr lang="en-SE" dirty="0"/>
              </a:p>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𝑞</m:t>
                          </m:r>
                        </m:e>
                        <m:sub>
                          <m:r>
                            <a:rPr lang="en-US" b="0" i="1" dirty="0" smtClean="0">
                              <a:latin typeface="Cambria Math" panose="02040503050406030204" pitchFamily="18" charset="0"/>
                            </a:rPr>
                            <m:t>𝜋</m:t>
                          </m:r>
                        </m:sub>
                      </m:sSub>
                      <m:r>
                        <a:rPr lang="en-US" b="0" i="1" dirty="0" smtClean="0">
                          <a:latin typeface="Cambria Math" panose="02040503050406030204" pitchFamily="18" charset="0"/>
                        </a:rPr>
                        <m:t>(</m:t>
                      </m:r>
                      <m:r>
                        <a:rPr lang="en-US" b="0" i="1" dirty="0" smtClean="0">
                          <a:latin typeface="Cambria Math" panose="02040503050406030204" pitchFamily="18" charset="0"/>
                        </a:rPr>
                        <m:t>𝑠</m:t>
                      </m:r>
                      <m:r>
                        <a:rPr lang="en-US" b="0" i="1" dirty="0" smtClean="0">
                          <a:latin typeface="Cambria Math" panose="02040503050406030204" pitchFamily="18" charset="0"/>
                        </a:rPr>
                        <m:t>,</m:t>
                      </m:r>
                      <m:r>
                        <a:rPr lang="en-US" b="0" i="1" dirty="0" smtClean="0">
                          <a:latin typeface="Cambria Math" panose="02040503050406030204" pitchFamily="18" charset="0"/>
                        </a:rPr>
                        <m:t>𝑎</m:t>
                      </m:r>
                      <m:r>
                        <a:rPr lang="en-US" b="0" i="1" dirty="0" smtClean="0">
                          <a:latin typeface="Cambria Math" panose="02040503050406030204" pitchFamily="18" charset="0"/>
                        </a:rPr>
                        <m:t>)</m:t>
                      </m:r>
                    </m:oMath>
                  </m:oMathPara>
                </a14:m>
                <a:endParaRPr lang="en-SE" dirty="0"/>
              </a:p>
            </p:txBody>
          </p:sp>
        </mc:Choice>
        <mc:Fallback xmlns="">
          <p:sp>
            <p:nvSpPr>
              <p:cNvPr id="95" name="TextBox 94">
                <a:extLst>
                  <a:ext uri="{FF2B5EF4-FFF2-40B4-BE49-F238E27FC236}">
                    <a16:creationId xmlns:a16="http://schemas.microsoft.com/office/drawing/2014/main" id="{189917A3-0B51-4520-9EBC-961910548BF1}"/>
                  </a:ext>
                </a:extLst>
              </p:cNvPr>
              <p:cNvSpPr txBox="1">
                <a:spLocks noRot="1" noChangeAspect="1" noMove="1" noResize="1" noEditPoints="1" noAdjustHandles="1" noChangeArrowheads="1" noChangeShapeType="1" noTextEdit="1"/>
              </p:cNvSpPr>
              <p:nvPr/>
            </p:nvSpPr>
            <p:spPr>
              <a:xfrm>
                <a:off x="2148054" y="2442098"/>
                <a:ext cx="1276723" cy="646331"/>
              </a:xfrm>
              <a:prstGeom prst="rect">
                <a:avLst/>
              </a:prstGeom>
              <a:blipFill>
                <a:blip r:embed="rId11"/>
                <a:stretch>
                  <a:fillRect b="-7547"/>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770ABD53-0F66-48BC-872D-0EE0691ABCF3}"/>
                  </a:ext>
                </a:extLst>
              </p:cNvPr>
              <p:cNvSpPr txBox="1"/>
              <p:nvPr/>
            </p:nvSpPr>
            <p:spPr>
              <a:xfrm>
                <a:off x="7001" y="4639263"/>
                <a:ext cx="1276723"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𝜋</m:t>
                          </m:r>
                        </m:sub>
                      </m:sSub>
                      <m:r>
                        <a:rPr lang="en-US" i="1" dirty="0">
                          <a:latin typeface="Cambria Math" panose="02040503050406030204" pitchFamily="18" charset="0"/>
                        </a:rPr>
                        <m:t>(</m:t>
                      </m:r>
                      <m:r>
                        <a:rPr lang="en-US" i="1" dirty="0">
                          <a:latin typeface="Cambria Math" panose="02040503050406030204" pitchFamily="18" charset="0"/>
                        </a:rPr>
                        <m:t>𝑠</m:t>
                      </m:r>
                      <m:r>
                        <a:rPr lang="en-US" i="1" dirty="0">
                          <a:latin typeface="Cambria Math" panose="02040503050406030204" pitchFamily="18" charset="0"/>
                        </a:rPr>
                        <m:t>)</m:t>
                      </m:r>
                    </m:oMath>
                  </m:oMathPara>
                </a14:m>
                <a:endParaRPr lang="en-SE" dirty="0"/>
              </a:p>
              <a:p>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𝑞</m:t>
                          </m:r>
                        </m:e>
                        <m:sub>
                          <m:r>
                            <a:rPr lang="en-US" i="1" dirty="0">
                              <a:latin typeface="Cambria Math" panose="02040503050406030204" pitchFamily="18" charset="0"/>
                            </a:rPr>
                            <m:t>𝜋</m:t>
                          </m:r>
                        </m:sub>
                      </m:sSub>
                      <m:r>
                        <a:rPr lang="en-US" i="1" dirty="0">
                          <a:latin typeface="Cambria Math" panose="02040503050406030204" pitchFamily="18" charset="0"/>
                        </a:rPr>
                        <m:t>(</m:t>
                      </m:r>
                      <m:r>
                        <a:rPr lang="en-US" i="1" dirty="0">
                          <a:latin typeface="Cambria Math" panose="02040503050406030204" pitchFamily="18" charset="0"/>
                        </a:rPr>
                        <m:t>𝑠</m:t>
                      </m:r>
                      <m:r>
                        <a:rPr lang="en-US" i="1" dirty="0">
                          <a:latin typeface="Cambria Math" panose="02040503050406030204" pitchFamily="18" charset="0"/>
                        </a:rPr>
                        <m:t>,</m:t>
                      </m:r>
                      <m:r>
                        <a:rPr lang="en-US" i="1" dirty="0">
                          <a:latin typeface="Cambria Math" panose="02040503050406030204" pitchFamily="18" charset="0"/>
                        </a:rPr>
                        <m:t>𝑎</m:t>
                      </m:r>
                      <m:r>
                        <a:rPr lang="en-US" i="1" dirty="0">
                          <a:latin typeface="Cambria Math" panose="02040503050406030204" pitchFamily="18" charset="0"/>
                        </a:rPr>
                        <m:t>)</m:t>
                      </m:r>
                    </m:oMath>
                  </m:oMathPara>
                </a14:m>
                <a:endParaRPr lang="en-SE" dirty="0"/>
              </a:p>
            </p:txBody>
          </p:sp>
        </mc:Choice>
        <mc:Fallback xmlns="">
          <p:sp>
            <p:nvSpPr>
              <p:cNvPr id="96" name="TextBox 95">
                <a:extLst>
                  <a:ext uri="{FF2B5EF4-FFF2-40B4-BE49-F238E27FC236}">
                    <a16:creationId xmlns:a16="http://schemas.microsoft.com/office/drawing/2014/main" id="{770ABD53-0F66-48BC-872D-0EE0691ABCF3}"/>
                  </a:ext>
                </a:extLst>
              </p:cNvPr>
              <p:cNvSpPr txBox="1">
                <a:spLocks noRot="1" noChangeAspect="1" noMove="1" noResize="1" noEditPoints="1" noAdjustHandles="1" noChangeArrowheads="1" noChangeShapeType="1" noTextEdit="1"/>
              </p:cNvSpPr>
              <p:nvPr/>
            </p:nvSpPr>
            <p:spPr>
              <a:xfrm>
                <a:off x="7001" y="4639263"/>
                <a:ext cx="1276723" cy="646331"/>
              </a:xfrm>
              <a:prstGeom prst="rect">
                <a:avLst/>
              </a:prstGeom>
              <a:blipFill>
                <a:blip r:embed="rId12"/>
                <a:stretch>
                  <a:fillRect b="-8491"/>
                </a:stretch>
              </a:blipFill>
            </p:spPr>
            <p:txBody>
              <a:bodyPr/>
              <a:lstStyle/>
              <a:p>
                <a:r>
                  <a:rPr lang="en-SE">
                    <a:noFill/>
                  </a:rPr>
                  <a:t> </a:t>
                </a:r>
              </a:p>
            </p:txBody>
          </p:sp>
        </mc:Fallback>
      </mc:AlternateContent>
    </p:spTree>
    <p:extLst>
      <p:ext uri="{BB962C8B-B14F-4D97-AF65-F5344CB8AC3E}">
        <p14:creationId xmlns:p14="http://schemas.microsoft.com/office/powerpoint/2010/main" val="3970908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E1ABE-F404-4705-BF9E-3D5FBD9D8602}"/>
              </a:ext>
            </a:extLst>
          </p:cNvPr>
          <p:cNvSpPr>
            <a:spLocks noGrp="1"/>
          </p:cNvSpPr>
          <p:nvPr>
            <p:ph type="title"/>
          </p:nvPr>
        </p:nvSpPr>
        <p:spPr/>
        <p:txBody>
          <a:bodyPr/>
          <a:lstStyle/>
          <a:p>
            <a:r>
              <a:rPr lang="en-US" dirty="0"/>
              <a:t>Policy Iteration w. Stochastic Env</a:t>
            </a:r>
            <a:endParaRPr lang="en-SE" dirty="0"/>
          </a:p>
        </p:txBody>
      </p:sp>
      <p:sp>
        <p:nvSpPr>
          <p:cNvPr id="4" name="Slide Number Placeholder 3">
            <a:extLst>
              <a:ext uri="{FF2B5EF4-FFF2-40B4-BE49-F238E27FC236}">
                <a16:creationId xmlns:a16="http://schemas.microsoft.com/office/drawing/2014/main" id="{4763BA15-AEB0-4950-B950-E661EEF9B59A}"/>
              </a:ext>
            </a:extLst>
          </p:cNvPr>
          <p:cNvSpPr>
            <a:spLocks noGrp="1"/>
          </p:cNvSpPr>
          <p:nvPr>
            <p:ph type="sldNum" sz="quarter" idx="12"/>
          </p:nvPr>
        </p:nvSpPr>
        <p:spPr/>
        <p:txBody>
          <a:bodyPr/>
          <a:lstStyle/>
          <a:p>
            <a:pPr>
              <a:defRPr/>
            </a:pPr>
            <a:fld id="{F57F456A-00AF-44E6-8D70-638C0D0130FF}" type="slidenum">
              <a:rPr lang="en-US" altLang="zh-CN" smtClean="0"/>
              <a:pPr>
                <a:defRPr/>
              </a:pPr>
              <a:t>62</a:t>
            </a:fld>
            <a:endParaRPr lang="en-US" altLang="zh-CN"/>
          </a:p>
        </p:txBody>
      </p:sp>
      <p:graphicFrame>
        <p:nvGraphicFramePr>
          <p:cNvPr id="5" name="Table 4">
            <a:extLst>
              <a:ext uri="{FF2B5EF4-FFF2-40B4-BE49-F238E27FC236}">
                <a16:creationId xmlns:a16="http://schemas.microsoft.com/office/drawing/2014/main" id="{57B16799-8D98-486E-85F8-0E4464DA7357}"/>
              </a:ext>
            </a:extLst>
          </p:cNvPr>
          <p:cNvGraphicFramePr>
            <a:graphicFrameLocks noGrp="1"/>
          </p:cNvGraphicFramePr>
          <p:nvPr/>
        </p:nvGraphicFramePr>
        <p:xfrm>
          <a:off x="3352800" y="1305402"/>
          <a:ext cx="2000250" cy="1907484"/>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635828">
                <a:tc>
                  <a:txBody>
                    <a:bodyPr/>
                    <a:lstStyle/>
                    <a:p>
                      <a:pPr algn="ct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bg2"/>
                          </a:solidFill>
                          <a:effectLst/>
                          <a:uLnTx/>
                          <a:uFillTx/>
                          <a:latin typeface="Calibri" pitchFamily="34" charset="0"/>
                          <a:ea typeface="+mn-ea"/>
                          <a:cs typeface="+mn-cs"/>
                        </a:rPr>
                        <a:t>A</a:t>
                      </a:r>
                      <a:endParaRPr lang="en-US" sz="21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63582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B</a:t>
                      </a: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C</a:t>
                      </a: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808080"/>
                          </a:solidFill>
                          <a:effectLst/>
                          <a:uLnTx/>
                          <a:uFillTx/>
                          <a:latin typeface="Calibri" pitchFamily="34" charset="0"/>
                          <a:ea typeface="+mn-ea"/>
                          <a:cs typeface="+mn-cs"/>
                        </a:rPr>
                        <a:t>D</a:t>
                      </a:r>
                      <a:endParaRPr kumimoji="0" lang="en-US" sz="2100" b="0" i="0" u="none" strike="noStrike" kern="1200" cap="none" spc="0" normalizeH="0" baseline="0" noProof="0" dirty="0">
                        <a:ln>
                          <a:noFill/>
                        </a:ln>
                        <a:solidFill>
                          <a:schemeClr val="tx1"/>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5828">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8080"/>
                          </a:solidFill>
                          <a:effectLst/>
                          <a:uLnTx/>
                          <a:uFillTx/>
                          <a:latin typeface="Calibri" pitchFamily="34" charset="0"/>
                          <a:ea typeface="+mn-ea"/>
                          <a:cs typeface="+mn-cs"/>
                        </a:rPr>
                        <a:t>E</a:t>
                      </a:r>
                      <a:endParaRPr kumimoji="0" lang="en-US" sz="2400" b="0" i="0" u="none" strike="noStrike" kern="1200" cap="none" spc="0" normalizeH="0" baseline="0" noProof="0" dirty="0">
                        <a:ln>
                          <a:noFill/>
                        </a:ln>
                        <a:solidFill>
                          <a:srgbClr val="808080"/>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6" name="Rectangle 5">
            <a:extLst>
              <a:ext uri="{FF2B5EF4-FFF2-40B4-BE49-F238E27FC236}">
                <a16:creationId xmlns:a16="http://schemas.microsoft.com/office/drawing/2014/main" id="{BB6805D9-421E-4656-BFA6-E6FC6B17D1A7}"/>
              </a:ext>
            </a:extLst>
          </p:cNvPr>
          <p:cNvSpPr/>
          <p:nvPr/>
        </p:nvSpPr>
        <p:spPr>
          <a:xfrm>
            <a:off x="4794738" y="2028570"/>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7" name="Rectangle 6">
            <a:extLst>
              <a:ext uri="{FF2B5EF4-FFF2-40B4-BE49-F238E27FC236}">
                <a16:creationId xmlns:a16="http://schemas.microsoft.com/office/drawing/2014/main" id="{248B6E48-F4C6-4EFC-82AF-DD32E9771CF1}"/>
              </a:ext>
            </a:extLst>
          </p:cNvPr>
          <p:cNvSpPr/>
          <p:nvPr/>
        </p:nvSpPr>
        <p:spPr>
          <a:xfrm>
            <a:off x="4122126" y="1399920"/>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8" name="Isosceles Triangle 7">
            <a:extLst>
              <a:ext uri="{FF2B5EF4-FFF2-40B4-BE49-F238E27FC236}">
                <a16:creationId xmlns:a16="http://schemas.microsoft.com/office/drawing/2014/main" id="{C71BCB02-AC34-4357-9F1E-9B52B0C6512F}"/>
              </a:ext>
            </a:extLst>
          </p:cNvPr>
          <p:cNvSpPr/>
          <p:nvPr/>
        </p:nvSpPr>
        <p:spPr>
          <a:xfrm rot="5400000">
            <a:off x="3865786" y="2187664"/>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9" name="Isosceles Triangle 8">
            <a:extLst>
              <a:ext uri="{FF2B5EF4-FFF2-40B4-BE49-F238E27FC236}">
                <a16:creationId xmlns:a16="http://schemas.microsoft.com/office/drawing/2014/main" id="{7B987910-9E07-4B3D-8571-E6070C1F74F3}"/>
              </a:ext>
            </a:extLst>
          </p:cNvPr>
          <p:cNvSpPr/>
          <p:nvPr/>
        </p:nvSpPr>
        <p:spPr>
          <a:xfrm rot="5400000">
            <a:off x="4507624" y="2187665"/>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10" name="Isosceles Triangle 9">
            <a:extLst>
              <a:ext uri="{FF2B5EF4-FFF2-40B4-BE49-F238E27FC236}">
                <a16:creationId xmlns:a16="http://schemas.microsoft.com/office/drawing/2014/main" id="{17F27DB0-B992-4046-8378-7C8BB16BAE1D}"/>
              </a:ext>
            </a:extLst>
          </p:cNvPr>
          <p:cNvSpPr/>
          <p:nvPr/>
        </p:nvSpPr>
        <p:spPr>
          <a:xfrm>
            <a:off x="4273794" y="2586351"/>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AB2CFA4-59CE-4A0A-BE78-A2AE7D0BA94D}"/>
                  </a:ext>
                </a:extLst>
              </p:cNvPr>
              <p:cNvSpPr txBox="1"/>
              <p:nvPr/>
            </p:nvSpPr>
            <p:spPr>
              <a:xfrm>
                <a:off x="4778863" y="2234920"/>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11" name="TextBox 10">
                <a:extLst>
                  <a:ext uri="{FF2B5EF4-FFF2-40B4-BE49-F238E27FC236}">
                    <a16:creationId xmlns:a16="http://schemas.microsoft.com/office/drawing/2014/main" id="{2AB2CFA4-59CE-4A0A-BE78-A2AE7D0BA94D}"/>
                  </a:ext>
                </a:extLst>
              </p:cNvPr>
              <p:cNvSpPr txBox="1">
                <a:spLocks noRot="1" noChangeAspect="1" noMove="1" noResize="1" noEditPoints="1" noAdjustHandles="1" noChangeArrowheads="1" noChangeShapeType="1" noTextEdit="1"/>
              </p:cNvSpPr>
              <p:nvPr/>
            </p:nvSpPr>
            <p:spPr>
              <a:xfrm>
                <a:off x="4778863" y="2234920"/>
                <a:ext cx="685800" cy="307777"/>
              </a:xfrm>
              <a:prstGeom prst="rect">
                <a:avLst/>
              </a:prstGeom>
              <a:blipFill>
                <a:blip r:embed="rId2"/>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7E66AD5-5D37-4859-987B-9F9E8B326908}"/>
                  </a:ext>
                </a:extLst>
              </p:cNvPr>
              <p:cNvSpPr txBox="1"/>
              <p:nvPr/>
            </p:nvSpPr>
            <p:spPr>
              <a:xfrm>
                <a:off x="4093063" y="1622634"/>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12" name="TextBox 11">
                <a:extLst>
                  <a:ext uri="{FF2B5EF4-FFF2-40B4-BE49-F238E27FC236}">
                    <a16:creationId xmlns:a16="http://schemas.microsoft.com/office/drawing/2014/main" id="{17E66AD5-5D37-4859-987B-9F9E8B326908}"/>
                  </a:ext>
                </a:extLst>
              </p:cNvPr>
              <p:cNvSpPr txBox="1">
                <a:spLocks noRot="1" noChangeAspect="1" noMove="1" noResize="1" noEditPoints="1" noAdjustHandles="1" noChangeArrowheads="1" noChangeShapeType="1" noTextEdit="1"/>
              </p:cNvSpPr>
              <p:nvPr/>
            </p:nvSpPr>
            <p:spPr>
              <a:xfrm>
                <a:off x="4093063" y="1622634"/>
                <a:ext cx="685800" cy="307777"/>
              </a:xfrm>
              <a:prstGeom prst="rect">
                <a:avLst/>
              </a:prstGeom>
              <a:blipFill>
                <a:blip r:embed="rId3"/>
                <a:stretch>
                  <a:fillRect/>
                </a:stretch>
              </a:blipFill>
            </p:spPr>
            <p:txBody>
              <a:bodyPr/>
              <a:lstStyle/>
              <a:p>
                <a:r>
                  <a:rPr lang="en-SE">
                    <a:noFill/>
                  </a:rPr>
                  <a:t> </a:t>
                </a:r>
              </a:p>
            </p:txBody>
          </p:sp>
        </mc:Fallback>
      </mc:AlternateContent>
      <p:sp>
        <p:nvSpPr>
          <p:cNvPr id="13" name="Isosceles Triangle 12">
            <a:extLst>
              <a:ext uri="{FF2B5EF4-FFF2-40B4-BE49-F238E27FC236}">
                <a16:creationId xmlns:a16="http://schemas.microsoft.com/office/drawing/2014/main" id="{EC4994E8-A7D3-4486-87CE-10470279CEC2}"/>
              </a:ext>
            </a:extLst>
          </p:cNvPr>
          <p:cNvSpPr/>
          <p:nvPr/>
        </p:nvSpPr>
        <p:spPr>
          <a:xfrm>
            <a:off x="3590925" y="1954669"/>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14" name="Isosceles Triangle 13">
            <a:extLst>
              <a:ext uri="{FF2B5EF4-FFF2-40B4-BE49-F238E27FC236}">
                <a16:creationId xmlns:a16="http://schemas.microsoft.com/office/drawing/2014/main" id="{72872193-6968-4F70-87E6-113E502E3B87}"/>
              </a:ext>
            </a:extLst>
          </p:cNvPr>
          <p:cNvSpPr/>
          <p:nvPr/>
        </p:nvSpPr>
        <p:spPr>
          <a:xfrm>
            <a:off x="4273794" y="1947441"/>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15" name="Isosceles Triangle 14">
            <a:extLst>
              <a:ext uri="{FF2B5EF4-FFF2-40B4-BE49-F238E27FC236}">
                <a16:creationId xmlns:a16="http://schemas.microsoft.com/office/drawing/2014/main" id="{E5DA3CEA-ACC2-4DE6-B0C7-5E3378C5EFA7}"/>
              </a:ext>
            </a:extLst>
          </p:cNvPr>
          <p:cNvSpPr/>
          <p:nvPr/>
        </p:nvSpPr>
        <p:spPr>
          <a:xfrm rot="5400000">
            <a:off x="4507624" y="2832212"/>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16" name="Isosceles Triangle 15">
            <a:extLst>
              <a:ext uri="{FF2B5EF4-FFF2-40B4-BE49-F238E27FC236}">
                <a16:creationId xmlns:a16="http://schemas.microsoft.com/office/drawing/2014/main" id="{2005D83C-B63C-494B-8242-99753C013F21}"/>
              </a:ext>
            </a:extLst>
          </p:cNvPr>
          <p:cNvSpPr/>
          <p:nvPr/>
        </p:nvSpPr>
        <p:spPr>
          <a:xfrm rot="16200000">
            <a:off x="3352380" y="2198786"/>
            <a:ext cx="171450" cy="125557"/>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17" name="Isosceles Triangle 16">
            <a:extLst>
              <a:ext uri="{FF2B5EF4-FFF2-40B4-BE49-F238E27FC236}">
                <a16:creationId xmlns:a16="http://schemas.microsoft.com/office/drawing/2014/main" id="{A8D51EC4-9874-49C3-8DA3-61486A8C0CA0}"/>
              </a:ext>
            </a:extLst>
          </p:cNvPr>
          <p:cNvSpPr/>
          <p:nvPr/>
        </p:nvSpPr>
        <p:spPr>
          <a:xfrm rot="16200000">
            <a:off x="4004562" y="2194391"/>
            <a:ext cx="171450" cy="125557"/>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18" name="Isosceles Triangle 17">
            <a:extLst>
              <a:ext uri="{FF2B5EF4-FFF2-40B4-BE49-F238E27FC236}">
                <a16:creationId xmlns:a16="http://schemas.microsoft.com/office/drawing/2014/main" id="{6176E5DD-B731-4032-8F1F-8E7933689DCC}"/>
              </a:ext>
            </a:extLst>
          </p:cNvPr>
          <p:cNvSpPr/>
          <p:nvPr/>
        </p:nvSpPr>
        <p:spPr>
          <a:xfrm rot="10800000">
            <a:off x="4267200" y="3033422"/>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19" name="Isosceles Triangle 18">
            <a:extLst>
              <a:ext uri="{FF2B5EF4-FFF2-40B4-BE49-F238E27FC236}">
                <a16:creationId xmlns:a16="http://schemas.microsoft.com/office/drawing/2014/main" id="{AFE8D783-72E3-4345-98FE-BFDD5467841C}"/>
              </a:ext>
            </a:extLst>
          </p:cNvPr>
          <p:cNvSpPr/>
          <p:nvPr/>
        </p:nvSpPr>
        <p:spPr>
          <a:xfrm rot="10800000">
            <a:off x="3590925" y="2407400"/>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20" name="Isosceles Triangle 19">
            <a:extLst>
              <a:ext uri="{FF2B5EF4-FFF2-40B4-BE49-F238E27FC236}">
                <a16:creationId xmlns:a16="http://schemas.microsoft.com/office/drawing/2014/main" id="{5E140A42-196F-4272-9B82-5AAF7FA33E1F}"/>
              </a:ext>
            </a:extLst>
          </p:cNvPr>
          <p:cNvSpPr/>
          <p:nvPr/>
        </p:nvSpPr>
        <p:spPr>
          <a:xfrm rot="16200000">
            <a:off x="3352381" y="2198786"/>
            <a:ext cx="171450" cy="125557"/>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21" name="Isosceles Triangle 20">
            <a:extLst>
              <a:ext uri="{FF2B5EF4-FFF2-40B4-BE49-F238E27FC236}">
                <a16:creationId xmlns:a16="http://schemas.microsoft.com/office/drawing/2014/main" id="{9F9BE3A3-4B14-4975-8615-1E7121862F9B}"/>
              </a:ext>
            </a:extLst>
          </p:cNvPr>
          <p:cNvSpPr/>
          <p:nvPr/>
        </p:nvSpPr>
        <p:spPr>
          <a:xfrm rot="10800000">
            <a:off x="3590926" y="2407400"/>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22" name="Isosceles Triangle 21">
            <a:extLst>
              <a:ext uri="{FF2B5EF4-FFF2-40B4-BE49-F238E27FC236}">
                <a16:creationId xmlns:a16="http://schemas.microsoft.com/office/drawing/2014/main" id="{80439884-C891-47B3-B350-0DA0A5FF8FC5}"/>
              </a:ext>
            </a:extLst>
          </p:cNvPr>
          <p:cNvSpPr/>
          <p:nvPr/>
        </p:nvSpPr>
        <p:spPr>
          <a:xfrm rot="16200000">
            <a:off x="3999800" y="2815589"/>
            <a:ext cx="171450" cy="125557"/>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23" name="Isosceles Triangle 22">
            <a:extLst>
              <a:ext uri="{FF2B5EF4-FFF2-40B4-BE49-F238E27FC236}">
                <a16:creationId xmlns:a16="http://schemas.microsoft.com/office/drawing/2014/main" id="{CDECDE04-BFA7-4220-8C86-2499D2674D63}"/>
              </a:ext>
            </a:extLst>
          </p:cNvPr>
          <p:cNvSpPr/>
          <p:nvPr/>
        </p:nvSpPr>
        <p:spPr>
          <a:xfrm rot="10800000">
            <a:off x="4268079" y="2418108"/>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24" name="Arrow: Right 23">
            <a:extLst>
              <a:ext uri="{FF2B5EF4-FFF2-40B4-BE49-F238E27FC236}">
                <a16:creationId xmlns:a16="http://schemas.microsoft.com/office/drawing/2014/main" id="{315072B0-7FAD-4132-ADC9-2306462FCA81}"/>
              </a:ext>
            </a:extLst>
          </p:cNvPr>
          <p:cNvSpPr/>
          <p:nvPr/>
        </p:nvSpPr>
        <p:spPr bwMode="auto">
          <a:xfrm>
            <a:off x="2410457" y="2014853"/>
            <a:ext cx="857861" cy="484632"/>
          </a:xfrm>
          <a:prstGeom prst="rightArrow">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dirty="0">
              <a:ln>
                <a:noFill/>
              </a:ln>
              <a:solidFill>
                <a:schemeClr val="tx1"/>
              </a:solidFill>
              <a:effectLst/>
              <a:latin typeface="Arial" charset="0"/>
            </a:endParaRPr>
          </a:p>
        </p:txBody>
      </p:sp>
      <p:sp>
        <p:nvSpPr>
          <p:cNvPr id="25" name="Rectangle 24">
            <a:extLst>
              <a:ext uri="{FF2B5EF4-FFF2-40B4-BE49-F238E27FC236}">
                <a16:creationId xmlns:a16="http://schemas.microsoft.com/office/drawing/2014/main" id="{D3C8D7D9-FE44-4BF7-B44D-76B79DDEA91D}"/>
              </a:ext>
            </a:extLst>
          </p:cNvPr>
          <p:cNvSpPr/>
          <p:nvPr/>
        </p:nvSpPr>
        <p:spPr>
          <a:xfrm>
            <a:off x="2351582" y="1503233"/>
            <a:ext cx="800219" cy="646331"/>
          </a:xfrm>
          <a:prstGeom prst="rect">
            <a:avLst/>
          </a:prstGeom>
        </p:spPr>
        <p:txBody>
          <a:bodyPr wrap="none">
            <a:spAutoFit/>
          </a:bodyPr>
          <a:lstStyle/>
          <a:p>
            <a:r>
              <a:rPr lang="en-US" dirty="0"/>
              <a:t>Policy</a:t>
            </a:r>
          </a:p>
          <a:p>
            <a:r>
              <a:rPr lang="en-US" dirty="0"/>
              <a:t>Eval</a:t>
            </a:r>
            <a:endParaRPr lang="en-SE" dirty="0"/>
          </a:p>
        </p:txBody>
      </p:sp>
      <p:sp>
        <p:nvSpPr>
          <p:cNvPr id="26" name="TextBox 25">
            <a:extLst>
              <a:ext uri="{FF2B5EF4-FFF2-40B4-BE49-F238E27FC236}">
                <a16:creationId xmlns:a16="http://schemas.microsoft.com/office/drawing/2014/main" id="{CCB36ED9-72E5-4E36-9297-F83A877EC5DA}"/>
              </a:ext>
            </a:extLst>
          </p:cNvPr>
          <p:cNvSpPr txBox="1"/>
          <p:nvPr/>
        </p:nvSpPr>
        <p:spPr>
          <a:xfrm>
            <a:off x="3626810" y="2284904"/>
            <a:ext cx="481222" cy="338554"/>
          </a:xfrm>
          <a:prstGeom prst="rect">
            <a:avLst/>
          </a:prstGeom>
          <a:noFill/>
        </p:spPr>
        <p:txBody>
          <a:bodyPr wrap="none" rtlCol="0">
            <a:spAutoFit/>
          </a:bodyPr>
          <a:lstStyle/>
          <a:p>
            <a:r>
              <a:rPr lang="en-US" sz="1600" dirty="0"/>
              <a:t>-10</a:t>
            </a:r>
            <a:endParaRPr lang="en-SE" sz="1600" dirty="0"/>
          </a:p>
        </p:txBody>
      </p:sp>
      <p:sp>
        <p:nvSpPr>
          <p:cNvPr id="27" name="TextBox 26">
            <a:extLst>
              <a:ext uri="{FF2B5EF4-FFF2-40B4-BE49-F238E27FC236}">
                <a16:creationId xmlns:a16="http://schemas.microsoft.com/office/drawing/2014/main" id="{8DD847ED-287B-459A-ACAB-E4110170B1A3}"/>
              </a:ext>
            </a:extLst>
          </p:cNvPr>
          <p:cNvSpPr txBox="1"/>
          <p:nvPr/>
        </p:nvSpPr>
        <p:spPr>
          <a:xfrm>
            <a:off x="4319378" y="2924661"/>
            <a:ext cx="481222" cy="338554"/>
          </a:xfrm>
          <a:prstGeom prst="rect">
            <a:avLst/>
          </a:prstGeom>
          <a:noFill/>
        </p:spPr>
        <p:txBody>
          <a:bodyPr wrap="none" rtlCol="0">
            <a:spAutoFit/>
          </a:bodyPr>
          <a:lstStyle/>
          <a:p>
            <a:r>
              <a:rPr lang="en-US" sz="1600" dirty="0"/>
              <a:t>-10</a:t>
            </a:r>
            <a:endParaRPr lang="en-SE" sz="1600" dirty="0"/>
          </a:p>
        </p:txBody>
      </p:sp>
      <p:sp>
        <p:nvSpPr>
          <p:cNvPr id="28" name="TextBox 27">
            <a:extLst>
              <a:ext uri="{FF2B5EF4-FFF2-40B4-BE49-F238E27FC236}">
                <a16:creationId xmlns:a16="http://schemas.microsoft.com/office/drawing/2014/main" id="{EED3DD97-E546-4118-9C69-3CB0803EE24C}"/>
              </a:ext>
            </a:extLst>
          </p:cNvPr>
          <p:cNvSpPr txBox="1"/>
          <p:nvPr/>
        </p:nvSpPr>
        <p:spPr>
          <a:xfrm>
            <a:off x="4362034" y="2287935"/>
            <a:ext cx="367408" cy="338554"/>
          </a:xfrm>
          <a:prstGeom prst="rect">
            <a:avLst/>
          </a:prstGeom>
          <a:noFill/>
        </p:spPr>
        <p:txBody>
          <a:bodyPr wrap="none" rtlCol="0">
            <a:spAutoFit/>
          </a:bodyPr>
          <a:lstStyle/>
          <a:p>
            <a:r>
              <a:rPr lang="en-US" sz="1600" dirty="0"/>
              <a:t>-6</a:t>
            </a:r>
            <a:endParaRPr lang="en-SE" sz="1600" dirty="0"/>
          </a:p>
        </p:txBody>
      </p:sp>
      <p:graphicFrame>
        <p:nvGraphicFramePr>
          <p:cNvPr id="29" name="Table 28">
            <a:extLst>
              <a:ext uri="{FF2B5EF4-FFF2-40B4-BE49-F238E27FC236}">
                <a16:creationId xmlns:a16="http://schemas.microsoft.com/office/drawing/2014/main" id="{F0A94E17-8BD8-42F2-94AF-1A0BBC872B5E}"/>
              </a:ext>
            </a:extLst>
          </p:cNvPr>
          <p:cNvGraphicFramePr>
            <a:graphicFrameLocks noGrp="1"/>
          </p:cNvGraphicFramePr>
          <p:nvPr/>
        </p:nvGraphicFramePr>
        <p:xfrm>
          <a:off x="327045" y="1305402"/>
          <a:ext cx="2000250" cy="1907484"/>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635828">
                <a:tc>
                  <a:txBody>
                    <a:bodyPr/>
                    <a:lstStyle/>
                    <a:p>
                      <a:pPr algn="ct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bg2"/>
                          </a:solidFill>
                          <a:effectLst/>
                          <a:uLnTx/>
                          <a:uFillTx/>
                          <a:latin typeface="Calibri" pitchFamily="34" charset="0"/>
                          <a:ea typeface="+mn-ea"/>
                          <a:cs typeface="+mn-cs"/>
                        </a:rPr>
                        <a:t>A</a:t>
                      </a:r>
                      <a:endParaRPr lang="en-US" sz="21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63582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B</a:t>
                      </a: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C</a:t>
                      </a: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808080"/>
                          </a:solidFill>
                          <a:effectLst/>
                          <a:uLnTx/>
                          <a:uFillTx/>
                          <a:latin typeface="Calibri" pitchFamily="34" charset="0"/>
                          <a:ea typeface="+mn-ea"/>
                          <a:cs typeface="+mn-cs"/>
                        </a:rPr>
                        <a:t>D</a:t>
                      </a:r>
                      <a:endParaRPr kumimoji="0" lang="en-US" sz="2100" b="0" i="0" u="none" strike="noStrike" kern="1200" cap="none" spc="0" normalizeH="0" baseline="0" noProof="0" dirty="0">
                        <a:ln>
                          <a:noFill/>
                        </a:ln>
                        <a:solidFill>
                          <a:schemeClr val="tx1"/>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5828">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8080"/>
                          </a:solidFill>
                          <a:effectLst/>
                          <a:uLnTx/>
                          <a:uFillTx/>
                          <a:latin typeface="Calibri" pitchFamily="34" charset="0"/>
                          <a:ea typeface="+mn-ea"/>
                          <a:cs typeface="+mn-cs"/>
                        </a:rPr>
                        <a:t>E</a:t>
                      </a:r>
                      <a:endParaRPr kumimoji="0" lang="en-US" sz="2400" b="0" i="0" u="none" strike="noStrike" kern="1200" cap="none" spc="0" normalizeH="0" baseline="0" noProof="0" dirty="0">
                        <a:ln>
                          <a:noFill/>
                        </a:ln>
                        <a:solidFill>
                          <a:srgbClr val="808080"/>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30" name="Rectangle 29">
            <a:extLst>
              <a:ext uri="{FF2B5EF4-FFF2-40B4-BE49-F238E27FC236}">
                <a16:creationId xmlns:a16="http://schemas.microsoft.com/office/drawing/2014/main" id="{5CFD8573-39D8-4180-AC45-CEEEEFF9AFB0}"/>
              </a:ext>
            </a:extLst>
          </p:cNvPr>
          <p:cNvSpPr/>
          <p:nvPr/>
        </p:nvSpPr>
        <p:spPr>
          <a:xfrm>
            <a:off x="1768983" y="2028570"/>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31" name="Rectangle 30">
            <a:extLst>
              <a:ext uri="{FF2B5EF4-FFF2-40B4-BE49-F238E27FC236}">
                <a16:creationId xmlns:a16="http://schemas.microsoft.com/office/drawing/2014/main" id="{E90D690B-556A-4104-898F-61C3794678D8}"/>
              </a:ext>
            </a:extLst>
          </p:cNvPr>
          <p:cNvSpPr/>
          <p:nvPr/>
        </p:nvSpPr>
        <p:spPr>
          <a:xfrm>
            <a:off x="1096371" y="1399920"/>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32" name="Isosceles Triangle 31">
            <a:extLst>
              <a:ext uri="{FF2B5EF4-FFF2-40B4-BE49-F238E27FC236}">
                <a16:creationId xmlns:a16="http://schemas.microsoft.com/office/drawing/2014/main" id="{2B3B4051-76EA-4712-840B-EA1A02963CDF}"/>
              </a:ext>
            </a:extLst>
          </p:cNvPr>
          <p:cNvSpPr/>
          <p:nvPr/>
        </p:nvSpPr>
        <p:spPr>
          <a:xfrm rot="5400000">
            <a:off x="840031" y="2187664"/>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33" name="Isosceles Triangle 32">
            <a:extLst>
              <a:ext uri="{FF2B5EF4-FFF2-40B4-BE49-F238E27FC236}">
                <a16:creationId xmlns:a16="http://schemas.microsoft.com/office/drawing/2014/main" id="{63AD99DB-ED5B-4C61-AC48-683488E99161}"/>
              </a:ext>
            </a:extLst>
          </p:cNvPr>
          <p:cNvSpPr/>
          <p:nvPr/>
        </p:nvSpPr>
        <p:spPr>
          <a:xfrm rot="5400000">
            <a:off x="1481869" y="2187665"/>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34" name="Isosceles Triangle 33">
            <a:extLst>
              <a:ext uri="{FF2B5EF4-FFF2-40B4-BE49-F238E27FC236}">
                <a16:creationId xmlns:a16="http://schemas.microsoft.com/office/drawing/2014/main" id="{DA0A2F85-9D47-4667-8172-1272FDD23E36}"/>
              </a:ext>
            </a:extLst>
          </p:cNvPr>
          <p:cNvSpPr/>
          <p:nvPr/>
        </p:nvSpPr>
        <p:spPr>
          <a:xfrm>
            <a:off x="1248039" y="2586351"/>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197E7D1C-3B04-444F-BBF2-800845E3D970}"/>
                  </a:ext>
                </a:extLst>
              </p:cNvPr>
              <p:cNvSpPr txBox="1"/>
              <p:nvPr/>
            </p:nvSpPr>
            <p:spPr>
              <a:xfrm>
                <a:off x="1753108" y="2234920"/>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35" name="TextBox 34">
                <a:extLst>
                  <a:ext uri="{FF2B5EF4-FFF2-40B4-BE49-F238E27FC236}">
                    <a16:creationId xmlns:a16="http://schemas.microsoft.com/office/drawing/2014/main" id="{197E7D1C-3B04-444F-BBF2-800845E3D970}"/>
                  </a:ext>
                </a:extLst>
              </p:cNvPr>
              <p:cNvSpPr txBox="1">
                <a:spLocks noRot="1" noChangeAspect="1" noMove="1" noResize="1" noEditPoints="1" noAdjustHandles="1" noChangeArrowheads="1" noChangeShapeType="1" noTextEdit="1"/>
              </p:cNvSpPr>
              <p:nvPr/>
            </p:nvSpPr>
            <p:spPr>
              <a:xfrm>
                <a:off x="1753108" y="2234920"/>
                <a:ext cx="685800" cy="307777"/>
              </a:xfrm>
              <a:prstGeom prst="rect">
                <a:avLst/>
              </a:prstGeom>
              <a:blipFill>
                <a:blip r:embed="rId2"/>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77BBF64E-6259-4B73-A397-4FC7A0AAC765}"/>
                  </a:ext>
                </a:extLst>
              </p:cNvPr>
              <p:cNvSpPr txBox="1"/>
              <p:nvPr/>
            </p:nvSpPr>
            <p:spPr>
              <a:xfrm>
                <a:off x="1067308" y="1622634"/>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36" name="TextBox 35">
                <a:extLst>
                  <a:ext uri="{FF2B5EF4-FFF2-40B4-BE49-F238E27FC236}">
                    <a16:creationId xmlns:a16="http://schemas.microsoft.com/office/drawing/2014/main" id="{77BBF64E-6259-4B73-A397-4FC7A0AAC765}"/>
                  </a:ext>
                </a:extLst>
              </p:cNvPr>
              <p:cNvSpPr txBox="1">
                <a:spLocks noRot="1" noChangeAspect="1" noMove="1" noResize="1" noEditPoints="1" noAdjustHandles="1" noChangeArrowheads="1" noChangeShapeType="1" noTextEdit="1"/>
              </p:cNvSpPr>
              <p:nvPr/>
            </p:nvSpPr>
            <p:spPr>
              <a:xfrm>
                <a:off x="1067308" y="1622634"/>
                <a:ext cx="685800" cy="307777"/>
              </a:xfrm>
              <a:prstGeom prst="rect">
                <a:avLst/>
              </a:prstGeom>
              <a:blipFill>
                <a:blip r:embed="rId3"/>
                <a:stretch>
                  <a:fillRect/>
                </a:stretch>
              </a:blipFill>
            </p:spPr>
            <p:txBody>
              <a:bodyPr/>
              <a:lstStyle/>
              <a:p>
                <a:r>
                  <a:rPr lang="en-SE">
                    <a:noFill/>
                  </a:rPr>
                  <a:t> </a:t>
                </a:r>
              </a:p>
            </p:txBody>
          </p:sp>
        </mc:Fallback>
      </mc:AlternateContent>
      <p:sp>
        <p:nvSpPr>
          <p:cNvPr id="37" name="Isosceles Triangle 36">
            <a:extLst>
              <a:ext uri="{FF2B5EF4-FFF2-40B4-BE49-F238E27FC236}">
                <a16:creationId xmlns:a16="http://schemas.microsoft.com/office/drawing/2014/main" id="{E6478D36-B7CE-4E02-B780-8BC94DFAD99A}"/>
              </a:ext>
            </a:extLst>
          </p:cNvPr>
          <p:cNvSpPr/>
          <p:nvPr/>
        </p:nvSpPr>
        <p:spPr>
          <a:xfrm>
            <a:off x="565170" y="1954669"/>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38" name="Isosceles Triangle 37">
            <a:extLst>
              <a:ext uri="{FF2B5EF4-FFF2-40B4-BE49-F238E27FC236}">
                <a16:creationId xmlns:a16="http://schemas.microsoft.com/office/drawing/2014/main" id="{9C5D4427-B407-483D-81FE-BA3074F9B81E}"/>
              </a:ext>
            </a:extLst>
          </p:cNvPr>
          <p:cNvSpPr/>
          <p:nvPr/>
        </p:nvSpPr>
        <p:spPr>
          <a:xfrm>
            <a:off x="1248039" y="1947441"/>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39" name="Isosceles Triangle 38">
            <a:extLst>
              <a:ext uri="{FF2B5EF4-FFF2-40B4-BE49-F238E27FC236}">
                <a16:creationId xmlns:a16="http://schemas.microsoft.com/office/drawing/2014/main" id="{00B72DF4-F480-4601-9CFA-BA3E5EF68BA5}"/>
              </a:ext>
            </a:extLst>
          </p:cNvPr>
          <p:cNvSpPr/>
          <p:nvPr/>
        </p:nvSpPr>
        <p:spPr>
          <a:xfrm rot="5400000">
            <a:off x="1481869" y="2832212"/>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40" name="Isosceles Triangle 39">
            <a:extLst>
              <a:ext uri="{FF2B5EF4-FFF2-40B4-BE49-F238E27FC236}">
                <a16:creationId xmlns:a16="http://schemas.microsoft.com/office/drawing/2014/main" id="{4949AF57-FB1C-487C-BC6D-0663B7D2C67A}"/>
              </a:ext>
            </a:extLst>
          </p:cNvPr>
          <p:cNvSpPr/>
          <p:nvPr/>
        </p:nvSpPr>
        <p:spPr>
          <a:xfrm rot="16200000">
            <a:off x="326625" y="2198786"/>
            <a:ext cx="171450" cy="125557"/>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41" name="Isosceles Triangle 40">
            <a:extLst>
              <a:ext uri="{FF2B5EF4-FFF2-40B4-BE49-F238E27FC236}">
                <a16:creationId xmlns:a16="http://schemas.microsoft.com/office/drawing/2014/main" id="{7EDD5C13-9733-4F47-9526-65F4CD31A5E6}"/>
              </a:ext>
            </a:extLst>
          </p:cNvPr>
          <p:cNvSpPr/>
          <p:nvPr/>
        </p:nvSpPr>
        <p:spPr>
          <a:xfrm rot="16200000">
            <a:off x="978807" y="2194391"/>
            <a:ext cx="171450" cy="125557"/>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42" name="Isosceles Triangle 41">
            <a:extLst>
              <a:ext uri="{FF2B5EF4-FFF2-40B4-BE49-F238E27FC236}">
                <a16:creationId xmlns:a16="http://schemas.microsoft.com/office/drawing/2014/main" id="{22578AC2-5900-45A5-A5A1-870502CCD634}"/>
              </a:ext>
            </a:extLst>
          </p:cNvPr>
          <p:cNvSpPr/>
          <p:nvPr/>
        </p:nvSpPr>
        <p:spPr>
          <a:xfrm rot="10800000">
            <a:off x="1219200" y="3033422"/>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43" name="Isosceles Triangle 42">
            <a:extLst>
              <a:ext uri="{FF2B5EF4-FFF2-40B4-BE49-F238E27FC236}">
                <a16:creationId xmlns:a16="http://schemas.microsoft.com/office/drawing/2014/main" id="{38224309-DF84-46F7-AB9B-0036C4225376}"/>
              </a:ext>
            </a:extLst>
          </p:cNvPr>
          <p:cNvSpPr/>
          <p:nvPr/>
        </p:nvSpPr>
        <p:spPr>
          <a:xfrm rot="10800000">
            <a:off x="565170" y="2407400"/>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44" name="Isosceles Triangle 43">
            <a:extLst>
              <a:ext uri="{FF2B5EF4-FFF2-40B4-BE49-F238E27FC236}">
                <a16:creationId xmlns:a16="http://schemas.microsoft.com/office/drawing/2014/main" id="{B7F9746D-670B-4918-9D64-F400C8F2CD40}"/>
              </a:ext>
            </a:extLst>
          </p:cNvPr>
          <p:cNvSpPr/>
          <p:nvPr/>
        </p:nvSpPr>
        <p:spPr>
          <a:xfrm rot="16200000">
            <a:off x="326626" y="2198786"/>
            <a:ext cx="171450" cy="125557"/>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45" name="Isosceles Triangle 44">
            <a:extLst>
              <a:ext uri="{FF2B5EF4-FFF2-40B4-BE49-F238E27FC236}">
                <a16:creationId xmlns:a16="http://schemas.microsoft.com/office/drawing/2014/main" id="{9EFB071B-FCA5-47CE-824E-1DC38F9B3A62}"/>
              </a:ext>
            </a:extLst>
          </p:cNvPr>
          <p:cNvSpPr/>
          <p:nvPr/>
        </p:nvSpPr>
        <p:spPr>
          <a:xfrm rot="10800000">
            <a:off x="565171" y="2407400"/>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46" name="Isosceles Triangle 45">
            <a:extLst>
              <a:ext uri="{FF2B5EF4-FFF2-40B4-BE49-F238E27FC236}">
                <a16:creationId xmlns:a16="http://schemas.microsoft.com/office/drawing/2014/main" id="{8E7770DB-3425-4355-96FE-42915A44CA60}"/>
              </a:ext>
            </a:extLst>
          </p:cNvPr>
          <p:cNvSpPr/>
          <p:nvPr/>
        </p:nvSpPr>
        <p:spPr>
          <a:xfrm rot="16200000">
            <a:off x="974045" y="2815589"/>
            <a:ext cx="171450" cy="125557"/>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47" name="Isosceles Triangle 46">
            <a:extLst>
              <a:ext uri="{FF2B5EF4-FFF2-40B4-BE49-F238E27FC236}">
                <a16:creationId xmlns:a16="http://schemas.microsoft.com/office/drawing/2014/main" id="{58C67CFA-A149-4E24-AAB7-8BFF4691BF39}"/>
              </a:ext>
            </a:extLst>
          </p:cNvPr>
          <p:cNvSpPr/>
          <p:nvPr/>
        </p:nvSpPr>
        <p:spPr>
          <a:xfrm rot="10800000">
            <a:off x="1242324" y="2418108"/>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graphicFrame>
        <p:nvGraphicFramePr>
          <p:cNvPr id="48" name="Table 47">
            <a:extLst>
              <a:ext uri="{FF2B5EF4-FFF2-40B4-BE49-F238E27FC236}">
                <a16:creationId xmlns:a16="http://schemas.microsoft.com/office/drawing/2014/main" id="{57F143D5-6A10-4E09-A636-B74F202DBC38}"/>
              </a:ext>
            </a:extLst>
          </p:cNvPr>
          <p:cNvGraphicFramePr>
            <a:graphicFrameLocks noGrp="1"/>
          </p:cNvGraphicFramePr>
          <p:nvPr/>
        </p:nvGraphicFramePr>
        <p:xfrm>
          <a:off x="6979873" y="1305402"/>
          <a:ext cx="2000250" cy="1907484"/>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635828">
                <a:tc>
                  <a:txBody>
                    <a:bodyPr/>
                    <a:lstStyle/>
                    <a:p>
                      <a:pPr algn="ct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bg2"/>
                          </a:solidFill>
                          <a:effectLst/>
                          <a:uLnTx/>
                          <a:uFillTx/>
                          <a:latin typeface="Calibri" pitchFamily="34" charset="0"/>
                          <a:ea typeface="+mn-ea"/>
                          <a:cs typeface="+mn-cs"/>
                        </a:rPr>
                        <a:t>A</a:t>
                      </a:r>
                      <a:endParaRPr lang="en-US" sz="21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63582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B</a:t>
                      </a: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C</a:t>
                      </a: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808080"/>
                          </a:solidFill>
                          <a:effectLst/>
                          <a:uLnTx/>
                          <a:uFillTx/>
                          <a:latin typeface="Calibri" pitchFamily="34" charset="0"/>
                          <a:ea typeface="+mn-ea"/>
                          <a:cs typeface="+mn-cs"/>
                        </a:rPr>
                        <a:t>D</a:t>
                      </a:r>
                      <a:endParaRPr kumimoji="0" lang="en-US" sz="2100" b="0" i="0" u="none" strike="noStrike" kern="1200" cap="none" spc="0" normalizeH="0" baseline="0" noProof="0" dirty="0">
                        <a:ln>
                          <a:noFill/>
                        </a:ln>
                        <a:solidFill>
                          <a:schemeClr val="tx1"/>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5828">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8080"/>
                          </a:solidFill>
                          <a:effectLst/>
                          <a:uLnTx/>
                          <a:uFillTx/>
                          <a:latin typeface="Calibri" pitchFamily="34" charset="0"/>
                          <a:ea typeface="+mn-ea"/>
                          <a:cs typeface="+mn-cs"/>
                        </a:rPr>
                        <a:t>E</a:t>
                      </a:r>
                      <a:endParaRPr kumimoji="0" lang="en-US" sz="2400" b="0" i="0" u="none" strike="noStrike" kern="1200" cap="none" spc="0" normalizeH="0" baseline="0" noProof="0" dirty="0">
                        <a:ln>
                          <a:noFill/>
                        </a:ln>
                        <a:solidFill>
                          <a:srgbClr val="808080"/>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49" name="Rectangle 48">
            <a:extLst>
              <a:ext uri="{FF2B5EF4-FFF2-40B4-BE49-F238E27FC236}">
                <a16:creationId xmlns:a16="http://schemas.microsoft.com/office/drawing/2014/main" id="{9BBF610D-10FE-4639-A3B9-B23B9B7AD24A}"/>
              </a:ext>
            </a:extLst>
          </p:cNvPr>
          <p:cNvSpPr/>
          <p:nvPr/>
        </p:nvSpPr>
        <p:spPr>
          <a:xfrm>
            <a:off x="8421811" y="2028570"/>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50" name="Rectangle 49">
            <a:extLst>
              <a:ext uri="{FF2B5EF4-FFF2-40B4-BE49-F238E27FC236}">
                <a16:creationId xmlns:a16="http://schemas.microsoft.com/office/drawing/2014/main" id="{CC2E4BE3-B93A-45CD-A645-5CD29775D307}"/>
              </a:ext>
            </a:extLst>
          </p:cNvPr>
          <p:cNvSpPr/>
          <p:nvPr/>
        </p:nvSpPr>
        <p:spPr>
          <a:xfrm>
            <a:off x="7749199" y="1399920"/>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51" name="Isosceles Triangle 50">
            <a:extLst>
              <a:ext uri="{FF2B5EF4-FFF2-40B4-BE49-F238E27FC236}">
                <a16:creationId xmlns:a16="http://schemas.microsoft.com/office/drawing/2014/main" id="{80FBC038-8135-4FF0-BFD5-C22824B23A81}"/>
              </a:ext>
            </a:extLst>
          </p:cNvPr>
          <p:cNvSpPr/>
          <p:nvPr/>
        </p:nvSpPr>
        <p:spPr>
          <a:xfrm rot="5400000">
            <a:off x="7492859" y="2187664"/>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52" name="Isosceles Triangle 51">
            <a:extLst>
              <a:ext uri="{FF2B5EF4-FFF2-40B4-BE49-F238E27FC236}">
                <a16:creationId xmlns:a16="http://schemas.microsoft.com/office/drawing/2014/main" id="{F3431752-BA0D-4CF3-B48E-7B59130F94F1}"/>
              </a:ext>
            </a:extLst>
          </p:cNvPr>
          <p:cNvSpPr/>
          <p:nvPr/>
        </p:nvSpPr>
        <p:spPr>
          <a:xfrm rot="5400000">
            <a:off x="8134697" y="2187665"/>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53" name="Isosceles Triangle 52">
            <a:extLst>
              <a:ext uri="{FF2B5EF4-FFF2-40B4-BE49-F238E27FC236}">
                <a16:creationId xmlns:a16="http://schemas.microsoft.com/office/drawing/2014/main" id="{4C300B5F-8CA1-4FD6-85B3-E993E7BEF251}"/>
              </a:ext>
            </a:extLst>
          </p:cNvPr>
          <p:cNvSpPr/>
          <p:nvPr/>
        </p:nvSpPr>
        <p:spPr>
          <a:xfrm>
            <a:off x="7900867" y="2586351"/>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BE067F01-E04E-4287-88FF-E856084CDC67}"/>
                  </a:ext>
                </a:extLst>
              </p:cNvPr>
              <p:cNvSpPr txBox="1"/>
              <p:nvPr/>
            </p:nvSpPr>
            <p:spPr>
              <a:xfrm>
                <a:off x="8458200" y="2234920"/>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54" name="TextBox 53">
                <a:extLst>
                  <a:ext uri="{FF2B5EF4-FFF2-40B4-BE49-F238E27FC236}">
                    <a16:creationId xmlns:a16="http://schemas.microsoft.com/office/drawing/2014/main" id="{BE067F01-E04E-4287-88FF-E856084CDC67}"/>
                  </a:ext>
                </a:extLst>
              </p:cNvPr>
              <p:cNvSpPr txBox="1">
                <a:spLocks noRot="1" noChangeAspect="1" noMove="1" noResize="1" noEditPoints="1" noAdjustHandles="1" noChangeArrowheads="1" noChangeShapeType="1" noTextEdit="1"/>
              </p:cNvSpPr>
              <p:nvPr/>
            </p:nvSpPr>
            <p:spPr>
              <a:xfrm>
                <a:off x="8458200" y="2234920"/>
                <a:ext cx="685800" cy="307777"/>
              </a:xfrm>
              <a:prstGeom prst="rect">
                <a:avLst/>
              </a:prstGeom>
              <a:blipFill>
                <a:blip r:embed="rId2"/>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AA003EA9-20A3-4F3D-8949-AB2C53CBA0DC}"/>
                  </a:ext>
                </a:extLst>
              </p:cNvPr>
              <p:cNvSpPr txBox="1"/>
              <p:nvPr/>
            </p:nvSpPr>
            <p:spPr>
              <a:xfrm>
                <a:off x="7720136" y="1622634"/>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55" name="TextBox 54">
                <a:extLst>
                  <a:ext uri="{FF2B5EF4-FFF2-40B4-BE49-F238E27FC236}">
                    <a16:creationId xmlns:a16="http://schemas.microsoft.com/office/drawing/2014/main" id="{AA003EA9-20A3-4F3D-8949-AB2C53CBA0DC}"/>
                  </a:ext>
                </a:extLst>
              </p:cNvPr>
              <p:cNvSpPr txBox="1">
                <a:spLocks noRot="1" noChangeAspect="1" noMove="1" noResize="1" noEditPoints="1" noAdjustHandles="1" noChangeArrowheads="1" noChangeShapeType="1" noTextEdit="1"/>
              </p:cNvSpPr>
              <p:nvPr/>
            </p:nvSpPr>
            <p:spPr>
              <a:xfrm>
                <a:off x="7720136" y="1622634"/>
                <a:ext cx="685800" cy="307777"/>
              </a:xfrm>
              <a:prstGeom prst="rect">
                <a:avLst/>
              </a:prstGeom>
              <a:blipFill>
                <a:blip r:embed="rId3"/>
                <a:stretch>
                  <a:fillRect/>
                </a:stretch>
              </a:blipFill>
            </p:spPr>
            <p:txBody>
              <a:bodyPr/>
              <a:lstStyle/>
              <a:p>
                <a:r>
                  <a:rPr lang="en-SE">
                    <a:noFill/>
                  </a:rPr>
                  <a:t> </a:t>
                </a:r>
              </a:p>
            </p:txBody>
          </p:sp>
        </mc:Fallback>
      </mc:AlternateContent>
      <p:sp>
        <p:nvSpPr>
          <p:cNvPr id="56" name="Arrow: Right 55">
            <a:extLst>
              <a:ext uri="{FF2B5EF4-FFF2-40B4-BE49-F238E27FC236}">
                <a16:creationId xmlns:a16="http://schemas.microsoft.com/office/drawing/2014/main" id="{24096689-EDAD-4052-A703-D083B0720DF8}"/>
              </a:ext>
            </a:extLst>
          </p:cNvPr>
          <p:cNvSpPr/>
          <p:nvPr/>
        </p:nvSpPr>
        <p:spPr bwMode="auto">
          <a:xfrm>
            <a:off x="5650992" y="2014853"/>
            <a:ext cx="978408" cy="484632"/>
          </a:xfrm>
          <a:prstGeom prst="rightArrow">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dirty="0">
              <a:ln>
                <a:noFill/>
              </a:ln>
              <a:solidFill>
                <a:schemeClr val="tx1"/>
              </a:solidFill>
              <a:effectLst/>
              <a:latin typeface="Arial" charset="0"/>
            </a:endParaRPr>
          </a:p>
        </p:txBody>
      </p:sp>
      <p:sp>
        <p:nvSpPr>
          <p:cNvPr id="57" name="Rectangle 56">
            <a:extLst>
              <a:ext uri="{FF2B5EF4-FFF2-40B4-BE49-F238E27FC236}">
                <a16:creationId xmlns:a16="http://schemas.microsoft.com/office/drawing/2014/main" id="{0DD86B42-65DC-4C45-BC61-BE5E6DCE23F7}"/>
              </a:ext>
            </a:extLst>
          </p:cNvPr>
          <p:cNvSpPr/>
          <p:nvPr/>
        </p:nvSpPr>
        <p:spPr>
          <a:xfrm>
            <a:off x="5592117" y="1503233"/>
            <a:ext cx="889987" cy="646331"/>
          </a:xfrm>
          <a:prstGeom prst="rect">
            <a:avLst/>
          </a:prstGeom>
        </p:spPr>
        <p:txBody>
          <a:bodyPr wrap="none">
            <a:spAutoFit/>
          </a:bodyPr>
          <a:lstStyle/>
          <a:p>
            <a:r>
              <a:rPr lang="en-US" dirty="0"/>
              <a:t>Policy</a:t>
            </a:r>
          </a:p>
          <a:p>
            <a:r>
              <a:rPr lang="en-US" dirty="0"/>
              <a:t>Improv</a:t>
            </a:r>
            <a:endParaRPr lang="en-SE" dirty="0"/>
          </a:p>
        </p:txBody>
      </p:sp>
      <p:sp>
        <p:nvSpPr>
          <p:cNvPr id="58" name="TextBox 57">
            <a:extLst>
              <a:ext uri="{FF2B5EF4-FFF2-40B4-BE49-F238E27FC236}">
                <a16:creationId xmlns:a16="http://schemas.microsoft.com/office/drawing/2014/main" id="{CDABE8A8-FBEC-44F6-9E7E-FC21AF91B501}"/>
              </a:ext>
            </a:extLst>
          </p:cNvPr>
          <p:cNvSpPr txBox="1"/>
          <p:nvPr/>
        </p:nvSpPr>
        <p:spPr>
          <a:xfrm>
            <a:off x="7028474" y="2301084"/>
            <a:ext cx="481222" cy="338554"/>
          </a:xfrm>
          <a:prstGeom prst="rect">
            <a:avLst/>
          </a:prstGeom>
          <a:noFill/>
        </p:spPr>
        <p:txBody>
          <a:bodyPr wrap="none" rtlCol="0">
            <a:spAutoFit/>
          </a:bodyPr>
          <a:lstStyle/>
          <a:p>
            <a:r>
              <a:rPr lang="en-US" sz="1600" dirty="0">
                <a:solidFill>
                  <a:schemeClr val="bg1">
                    <a:lumMod val="75000"/>
                  </a:schemeClr>
                </a:solidFill>
              </a:rPr>
              <a:t>-10</a:t>
            </a:r>
            <a:endParaRPr lang="en-SE" sz="1600" dirty="0">
              <a:solidFill>
                <a:schemeClr val="bg1">
                  <a:lumMod val="75000"/>
                </a:schemeClr>
              </a:solidFill>
            </a:endParaRPr>
          </a:p>
        </p:txBody>
      </p:sp>
      <p:sp>
        <p:nvSpPr>
          <p:cNvPr id="59" name="TextBox 58">
            <a:extLst>
              <a:ext uri="{FF2B5EF4-FFF2-40B4-BE49-F238E27FC236}">
                <a16:creationId xmlns:a16="http://schemas.microsoft.com/office/drawing/2014/main" id="{F3808806-19F9-46CE-B622-0254BD9DE8A7}"/>
              </a:ext>
            </a:extLst>
          </p:cNvPr>
          <p:cNvSpPr txBox="1"/>
          <p:nvPr/>
        </p:nvSpPr>
        <p:spPr>
          <a:xfrm>
            <a:off x="7725177" y="2938046"/>
            <a:ext cx="481222" cy="338554"/>
          </a:xfrm>
          <a:prstGeom prst="rect">
            <a:avLst/>
          </a:prstGeom>
          <a:noFill/>
        </p:spPr>
        <p:txBody>
          <a:bodyPr wrap="none" rtlCol="0">
            <a:spAutoFit/>
          </a:bodyPr>
          <a:lstStyle/>
          <a:p>
            <a:r>
              <a:rPr lang="en-US" sz="1600" dirty="0">
                <a:solidFill>
                  <a:schemeClr val="bg1">
                    <a:lumMod val="75000"/>
                  </a:schemeClr>
                </a:solidFill>
              </a:rPr>
              <a:t>-10</a:t>
            </a:r>
            <a:endParaRPr lang="en-SE" sz="1600" dirty="0">
              <a:solidFill>
                <a:schemeClr val="bg1">
                  <a:lumMod val="75000"/>
                </a:schemeClr>
              </a:solidFill>
            </a:endParaRPr>
          </a:p>
        </p:txBody>
      </p:sp>
      <p:sp>
        <p:nvSpPr>
          <p:cNvPr id="60" name="TextBox 59">
            <a:extLst>
              <a:ext uri="{FF2B5EF4-FFF2-40B4-BE49-F238E27FC236}">
                <a16:creationId xmlns:a16="http://schemas.microsoft.com/office/drawing/2014/main" id="{B5EE26C4-834A-40C8-AED5-7899F56E55EF}"/>
              </a:ext>
            </a:extLst>
          </p:cNvPr>
          <p:cNvSpPr txBox="1"/>
          <p:nvPr/>
        </p:nvSpPr>
        <p:spPr>
          <a:xfrm>
            <a:off x="7763698" y="2304115"/>
            <a:ext cx="367408" cy="338554"/>
          </a:xfrm>
          <a:prstGeom prst="rect">
            <a:avLst/>
          </a:prstGeom>
          <a:noFill/>
        </p:spPr>
        <p:txBody>
          <a:bodyPr wrap="none" rtlCol="0">
            <a:spAutoFit/>
          </a:bodyPr>
          <a:lstStyle/>
          <a:p>
            <a:r>
              <a:rPr lang="en-US" sz="1600" dirty="0">
                <a:solidFill>
                  <a:schemeClr val="bg1">
                    <a:lumMod val="75000"/>
                  </a:schemeClr>
                </a:solidFill>
              </a:rPr>
              <a:t>-6</a:t>
            </a:r>
            <a:endParaRPr lang="en-SE" sz="1600" dirty="0">
              <a:solidFill>
                <a:schemeClr val="bg1">
                  <a:lumMod val="75000"/>
                </a:schemeClr>
              </a:solidFill>
            </a:endParaRPr>
          </a:p>
        </p:txBody>
      </p:sp>
      <p:graphicFrame>
        <p:nvGraphicFramePr>
          <p:cNvPr id="61" name="Table 60">
            <a:extLst>
              <a:ext uri="{FF2B5EF4-FFF2-40B4-BE49-F238E27FC236}">
                <a16:creationId xmlns:a16="http://schemas.microsoft.com/office/drawing/2014/main" id="{C964FD47-15F5-48D3-8C9F-5415DFCF497C}"/>
              </a:ext>
            </a:extLst>
          </p:cNvPr>
          <p:cNvGraphicFramePr>
            <a:graphicFrameLocks noGrp="1"/>
          </p:cNvGraphicFramePr>
          <p:nvPr/>
        </p:nvGraphicFramePr>
        <p:xfrm>
          <a:off x="1427891" y="3497411"/>
          <a:ext cx="2000250" cy="1907484"/>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635828">
                <a:tc>
                  <a:txBody>
                    <a:bodyPr/>
                    <a:lstStyle/>
                    <a:p>
                      <a:pPr algn="ct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bg2"/>
                          </a:solidFill>
                          <a:effectLst/>
                          <a:uLnTx/>
                          <a:uFillTx/>
                          <a:latin typeface="Calibri" pitchFamily="34" charset="0"/>
                          <a:ea typeface="+mn-ea"/>
                          <a:cs typeface="+mn-cs"/>
                        </a:rPr>
                        <a:t>A</a:t>
                      </a:r>
                      <a:endParaRPr lang="en-US" sz="21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63582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B</a:t>
                      </a: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C</a:t>
                      </a: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808080"/>
                          </a:solidFill>
                          <a:effectLst/>
                          <a:uLnTx/>
                          <a:uFillTx/>
                          <a:latin typeface="Calibri" pitchFamily="34" charset="0"/>
                          <a:ea typeface="+mn-ea"/>
                          <a:cs typeface="+mn-cs"/>
                        </a:rPr>
                        <a:t>D</a:t>
                      </a:r>
                      <a:endParaRPr kumimoji="0" lang="en-US" sz="2100" b="0" i="0" u="none" strike="noStrike" kern="1200" cap="none" spc="0" normalizeH="0" baseline="0" noProof="0" dirty="0">
                        <a:ln>
                          <a:noFill/>
                        </a:ln>
                        <a:solidFill>
                          <a:schemeClr val="tx1"/>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5828">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8080"/>
                          </a:solidFill>
                          <a:effectLst/>
                          <a:uLnTx/>
                          <a:uFillTx/>
                          <a:latin typeface="Calibri" pitchFamily="34" charset="0"/>
                          <a:ea typeface="+mn-ea"/>
                          <a:cs typeface="+mn-cs"/>
                        </a:rPr>
                        <a:t>E</a:t>
                      </a:r>
                      <a:endParaRPr kumimoji="0" lang="en-US" sz="2400" b="0" i="0" u="none" strike="noStrike" kern="1200" cap="none" spc="0" normalizeH="0" baseline="0" noProof="0" dirty="0">
                        <a:ln>
                          <a:noFill/>
                        </a:ln>
                        <a:solidFill>
                          <a:srgbClr val="808080"/>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62" name="Rectangle 61">
            <a:extLst>
              <a:ext uri="{FF2B5EF4-FFF2-40B4-BE49-F238E27FC236}">
                <a16:creationId xmlns:a16="http://schemas.microsoft.com/office/drawing/2014/main" id="{97F389C9-2BA0-4774-A2C2-55CEE6C9A7AF}"/>
              </a:ext>
            </a:extLst>
          </p:cNvPr>
          <p:cNvSpPr/>
          <p:nvPr/>
        </p:nvSpPr>
        <p:spPr>
          <a:xfrm>
            <a:off x="2869829" y="4220579"/>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63" name="Rectangle 62">
            <a:extLst>
              <a:ext uri="{FF2B5EF4-FFF2-40B4-BE49-F238E27FC236}">
                <a16:creationId xmlns:a16="http://schemas.microsoft.com/office/drawing/2014/main" id="{93140FBB-6EF0-426A-8944-E2E0F2070D74}"/>
              </a:ext>
            </a:extLst>
          </p:cNvPr>
          <p:cNvSpPr/>
          <p:nvPr/>
        </p:nvSpPr>
        <p:spPr>
          <a:xfrm>
            <a:off x="2197217" y="3591929"/>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64" name="Isosceles Triangle 63">
            <a:extLst>
              <a:ext uri="{FF2B5EF4-FFF2-40B4-BE49-F238E27FC236}">
                <a16:creationId xmlns:a16="http://schemas.microsoft.com/office/drawing/2014/main" id="{C3400C1E-ABF4-414E-8E42-7B7711413BE4}"/>
              </a:ext>
            </a:extLst>
          </p:cNvPr>
          <p:cNvSpPr/>
          <p:nvPr/>
        </p:nvSpPr>
        <p:spPr>
          <a:xfrm rot="5400000">
            <a:off x="1940877" y="4379673"/>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65" name="Isosceles Triangle 64">
            <a:extLst>
              <a:ext uri="{FF2B5EF4-FFF2-40B4-BE49-F238E27FC236}">
                <a16:creationId xmlns:a16="http://schemas.microsoft.com/office/drawing/2014/main" id="{DBF63444-248B-4C87-BBDC-683C65F68CA1}"/>
              </a:ext>
            </a:extLst>
          </p:cNvPr>
          <p:cNvSpPr/>
          <p:nvPr/>
        </p:nvSpPr>
        <p:spPr>
          <a:xfrm rot="5400000">
            <a:off x="2582715" y="4379674"/>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66" name="Isosceles Triangle 65">
            <a:extLst>
              <a:ext uri="{FF2B5EF4-FFF2-40B4-BE49-F238E27FC236}">
                <a16:creationId xmlns:a16="http://schemas.microsoft.com/office/drawing/2014/main" id="{3F1628DD-1FFE-49E6-A8F9-F90AF782C3F6}"/>
              </a:ext>
            </a:extLst>
          </p:cNvPr>
          <p:cNvSpPr/>
          <p:nvPr/>
        </p:nvSpPr>
        <p:spPr>
          <a:xfrm>
            <a:off x="2348885" y="4778360"/>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FEB18097-F4A3-4EB5-B039-2D74BCE47569}"/>
                  </a:ext>
                </a:extLst>
              </p:cNvPr>
              <p:cNvSpPr txBox="1"/>
              <p:nvPr/>
            </p:nvSpPr>
            <p:spPr>
              <a:xfrm>
                <a:off x="2853954" y="4426929"/>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67" name="TextBox 66">
                <a:extLst>
                  <a:ext uri="{FF2B5EF4-FFF2-40B4-BE49-F238E27FC236}">
                    <a16:creationId xmlns:a16="http://schemas.microsoft.com/office/drawing/2014/main" id="{FEB18097-F4A3-4EB5-B039-2D74BCE47569}"/>
                  </a:ext>
                </a:extLst>
              </p:cNvPr>
              <p:cNvSpPr txBox="1">
                <a:spLocks noRot="1" noChangeAspect="1" noMove="1" noResize="1" noEditPoints="1" noAdjustHandles="1" noChangeArrowheads="1" noChangeShapeType="1" noTextEdit="1"/>
              </p:cNvSpPr>
              <p:nvPr/>
            </p:nvSpPr>
            <p:spPr>
              <a:xfrm>
                <a:off x="2853954" y="4426929"/>
                <a:ext cx="685800" cy="307777"/>
              </a:xfrm>
              <a:prstGeom prst="rect">
                <a:avLst/>
              </a:prstGeom>
              <a:blipFill>
                <a:blip r:embed="rId4"/>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01DEDF6E-C933-43F3-A88C-819960A07D8E}"/>
                  </a:ext>
                </a:extLst>
              </p:cNvPr>
              <p:cNvSpPr txBox="1"/>
              <p:nvPr/>
            </p:nvSpPr>
            <p:spPr>
              <a:xfrm>
                <a:off x="2168154" y="3814643"/>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68" name="TextBox 67">
                <a:extLst>
                  <a:ext uri="{FF2B5EF4-FFF2-40B4-BE49-F238E27FC236}">
                    <a16:creationId xmlns:a16="http://schemas.microsoft.com/office/drawing/2014/main" id="{01DEDF6E-C933-43F3-A88C-819960A07D8E}"/>
                  </a:ext>
                </a:extLst>
              </p:cNvPr>
              <p:cNvSpPr txBox="1">
                <a:spLocks noRot="1" noChangeAspect="1" noMove="1" noResize="1" noEditPoints="1" noAdjustHandles="1" noChangeArrowheads="1" noChangeShapeType="1" noTextEdit="1"/>
              </p:cNvSpPr>
              <p:nvPr/>
            </p:nvSpPr>
            <p:spPr>
              <a:xfrm>
                <a:off x="2168154" y="3814643"/>
                <a:ext cx="685800" cy="307777"/>
              </a:xfrm>
              <a:prstGeom prst="rect">
                <a:avLst/>
              </a:prstGeom>
              <a:blipFill>
                <a:blip r:embed="rId5"/>
                <a:stretch>
                  <a:fillRect/>
                </a:stretch>
              </a:blipFill>
            </p:spPr>
            <p:txBody>
              <a:bodyPr/>
              <a:lstStyle/>
              <a:p>
                <a:r>
                  <a:rPr lang="en-SE">
                    <a:noFill/>
                  </a:rPr>
                  <a:t> </a:t>
                </a:r>
              </a:p>
            </p:txBody>
          </p:sp>
        </mc:Fallback>
      </mc:AlternateContent>
      <p:sp>
        <p:nvSpPr>
          <p:cNvPr id="72" name="Arrow: Right 71">
            <a:extLst>
              <a:ext uri="{FF2B5EF4-FFF2-40B4-BE49-F238E27FC236}">
                <a16:creationId xmlns:a16="http://schemas.microsoft.com/office/drawing/2014/main" id="{F983E57D-F49D-44C6-88A3-6A06AD686BC0}"/>
              </a:ext>
            </a:extLst>
          </p:cNvPr>
          <p:cNvSpPr/>
          <p:nvPr/>
        </p:nvSpPr>
        <p:spPr bwMode="auto">
          <a:xfrm>
            <a:off x="311411" y="4206862"/>
            <a:ext cx="978408" cy="484632"/>
          </a:xfrm>
          <a:prstGeom prst="rightArrow">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dirty="0">
              <a:ln>
                <a:noFill/>
              </a:ln>
              <a:solidFill>
                <a:schemeClr val="tx1"/>
              </a:solidFill>
              <a:effectLst/>
              <a:latin typeface="Arial" charset="0"/>
            </a:endParaRPr>
          </a:p>
        </p:txBody>
      </p:sp>
      <p:sp>
        <p:nvSpPr>
          <p:cNvPr id="73" name="Rectangle 72">
            <a:extLst>
              <a:ext uri="{FF2B5EF4-FFF2-40B4-BE49-F238E27FC236}">
                <a16:creationId xmlns:a16="http://schemas.microsoft.com/office/drawing/2014/main" id="{D014E41F-AD37-4252-8F76-1D965F470AC5}"/>
              </a:ext>
            </a:extLst>
          </p:cNvPr>
          <p:cNvSpPr/>
          <p:nvPr/>
        </p:nvSpPr>
        <p:spPr>
          <a:xfrm>
            <a:off x="252536" y="3695242"/>
            <a:ext cx="800219" cy="646331"/>
          </a:xfrm>
          <a:prstGeom prst="rect">
            <a:avLst/>
          </a:prstGeom>
        </p:spPr>
        <p:txBody>
          <a:bodyPr wrap="none">
            <a:spAutoFit/>
          </a:bodyPr>
          <a:lstStyle/>
          <a:p>
            <a:r>
              <a:rPr lang="en-US" dirty="0"/>
              <a:t>Policy</a:t>
            </a:r>
          </a:p>
          <a:p>
            <a:r>
              <a:rPr lang="en-US" dirty="0"/>
              <a:t>Eval</a:t>
            </a:r>
            <a:endParaRPr lang="en-SE" dirty="0"/>
          </a:p>
        </p:txBody>
      </p:sp>
      <p:graphicFrame>
        <p:nvGraphicFramePr>
          <p:cNvPr id="74" name="Table 73">
            <a:extLst>
              <a:ext uri="{FF2B5EF4-FFF2-40B4-BE49-F238E27FC236}">
                <a16:creationId xmlns:a16="http://schemas.microsoft.com/office/drawing/2014/main" id="{7036741D-6191-498A-A1F5-FA40EF79527C}"/>
              </a:ext>
            </a:extLst>
          </p:cNvPr>
          <p:cNvGraphicFramePr>
            <a:graphicFrameLocks noGrp="1"/>
          </p:cNvGraphicFramePr>
          <p:nvPr/>
        </p:nvGraphicFramePr>
        <p:xfrm>
          <a:off x="5050937" y="3497411"/>
          <a:ext cx="2000250" cy="1907484"/>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635828">
                <a:tc>
                  <a:txBody>
                    <a:bodyPr/>
                    <a:lstStyle/>
                    <a:p>
                      <a:pPr algn="ct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bg2"/>
                          </a:solidFill>
                          <a:effectLst/>
                          <a:uLnTx/>
                          <a:uFillTx/>
                          <a:latin typeface="Calibri" pitchFamily="34" charset="0"/>
                          <a:ea typeface="+mn-ea"/>
                          <a:cs typeface="+mn-cs"/>
                        </a:rPr>
                        <a:t>A</a:t>
                      </a:r>
                      <a:endParaRPr lang="en-US" sz="21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63582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B</a:t>
                      </a: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C</a:t>
                      </a: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808080"/>
                          </a:solidFill>
                          <a:effectLst/>
                          <a:uLnTx/>
                          <a:uFillTx/>
                          <a:latin typeface="Calibri" pitchFamily="34" charset="0"/>
                          <a:ea typeface="+mn-ea"/>
                          <a:cs typeface="+mn-cs"/>
                        </a:rPr>
                        <a:t>D</a:t>
                      </a:r>
                      <a:endParaRPr kumimoji="0" lang="en-US" sz="2100" b="0" i="0" u="none" strike="noStrike" kern="1200" cap="none" spc="0" normalizeH="0" baseline="0" noProof="0" dirty="0">
                        <a:ln>
                          <a:noFill/>
                        </a:ln>
                        <a:solidFill>
                          <a:schemeClr val="tx1"/>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5828">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8080"/>
                          </a:solidFill>
                          <a:effectLst/>
                          <a:uLnTx/>
                          <a:uFillTx/>
                          <a:latin typeface="Calibri" pitchFamily="34" charset="0"/>
                          <a:ea typeface="+mn-ea"/>
                          <a:cs typeface="+mn-cs"/>
                        </a:rPr>
                        <a:t>E</a:t>
                      </a:r>
                      <a:endParaRPr kumimoji="0" lang="en-US" sz="2400" b="0" i="0" u="none" strike="noStrike" kern="1200" cap="none" spc="0" normalizeH="0" baseline="0" noProof="0" dirty="0">
                        <a:ln>
                          <a:noFill/>
                        </a:ln>
                        <a:solidFill>
                          <a:srgbClr val="808080"/>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75" name="Rectangle 74">
            <a:extLst>
              <a:ext uri="{FF2B5EF4-FFF2-40B4-BE49-F238E27FC236}">
                <a16:creationId xmlns:a16="http://schemas.microsoft.com/office/drawing/2014/main" id="{CCE6C3CA-B2A5-4FBC-8361-E2ECACFC5BF8}"/>
              </a:ext>
            </a:extLst>
          </p:cNvPr>
          <p:cNvSpPr/>
          <p:nvPr/>
        </p:nvSpPr>
        <p:spPr>
          <a:xfrm>
            <a:off x="6492875" y="4220579"/>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76" name="Rectangle 75">
            <a:extLst>
              <a:ext uri="{FF2B5EF4-FFF2-40B4-BE49-F238E27FC236}">
                <a16:creationId xmlns:a16="http://schemas.microsoft.com/office/drawing/2014/main" id="{A161DDBB-AA2A-424D-8D2F-B02F6B6906BC}"/>
              </a:ext>
            </a:extLst>
          </p:cNvPr>
          <p:cNvSpPr/>
          <p:nvPr/>
        </p:nvSpPr>
        <p:spPr>
          <a:xfrm>
            <a:off x="5820263" y="3591929"/>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77" name="Isosceles Triangle 76">
            <a:extLst>
              <a:ext uri="{FF2B5EF4-FFF2-40B4-BE49-F238E27FC236}">
                <a16:creationId xmlns:a16="http://schemas.microsoft.com/office/drawing/2014/main" id="{2E631944-16F2-4D7C-A4A7-4EABD650B4DE}"/>
              </a:ext>
            </a:extLst>
          </p:cNvPr>
          <p:cNvSpPr/>
          <p:nvPr/>
        </p:nvSpPr>
        <p:spPr>
          <a:xfrm rot="5400000">
            <a:off x="5563923" y="4379673"/>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78" name="Isosceles Triangle 77">
            <a:extLst>
              <a:ext uri="{FF2B5EF4-FFF2-40B4-BE49-F238E27FC236}">
                <a16:creationId xmlns:a16="http://schemas.microsoft.com/office/drawing/2014/main" id="{1A108EDB-013E-4E1C-8C82-AE8739E57957}"/>
              </a:ext>
            </a:extLst>
          </p:cNvPr>
          <p:cNvSpPr/>
          <p:nvPr/>
        </p:nvSpPr>
        <p:spPr>
          <a:xfrm rot="5400000">
            <a:off x="6205761" y="4379674"/>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79" name="Isosceles Triangle 78">
            <a:extLst>
              <a:ext uri="{FF2B5EF4-FFF2-40B4-BE49-F238E27FC236}">
                <a16:creationId xmlns:a16="http://schemas.microsoft.com/office/drawing/2014/main" id="{27829CB6-D461-4FD5-BC1A-C28E502FE442}"/>
              </a:ext>
            </a:extLst>
          </p:cNvPr>
          <p:cNvSpPr/>
          <p:nvPr/>
        </p:nvSpPr>
        <p:spPr>
          <a:xfrm>
            <a:off x="5971931" y="4778360"/>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C4D8290F-7A4A-4D71-A220-7E51A766AE94}"/>
                  </a:ext>
                </a:extLst>
              </p:cNvPr>
              <p:cNvSpPr txBox="1"/>
              <p:nvPr/>
            </p:nvSpPr>
            <p:spPr>
              <a:xfrm>
                <a:off x="6477000" y="4426929"/>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80" name="TextBox 79">
                <a:extLst>
                  <a:ext uri="{FF2B5EF4-FFF2-40B4-BE49-F238E27FC236}">
                    <a16:creationId xmlns:a16="http://schemas.microsoft.com/office/drawing/2014/main" id="{C4D8290F-7A4A-4D71-A220-7E51A766AE94}"/>
                  </a:ext>
                </a:extLst>
              </p:cNvPr>
              <p:cNvSpPr txBox="1">
                <a:spLocks noRot="1" noChangeAspect="1" noMove="1" noResize="1" noEditPoints="1" noAdjustHandles="1" noChangeArrowheads="1" noChangeShapeType="1" noTextEdit="1"/>
              </p:cNvSpPr>
              <p:nvPr/>
            </p:nvSpPr>
            <p:spPr>
              <a:xfrm>
                <a:off x="6477000" y="4426929"/>
                <a:ext cx="685800" cy="307777"/>
              </a:xfrm>
              <a:prstGeom prst="rect">
                <a:avLst/>
              </a:prstGeom>
              <a:blipFill>
                <a:blip r:embed="rId6"/>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EA711685-C8C5-4C63-BFDF-A75A0464DB5A}"/>
                  </a:ext>
                </a:extLst>
              </p:cNvPr>
              <p:cNvSpPr txBox="1"/>
              <p:nvPr/>
            </p:nvSpPr>
            <p:spPr>
              <a:xfrm>
                <a:off x="5791200" y="3814643"/>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81" name="TextBox 80">
                <a:extLst>
                  <a:ext uri="{FF2B5EF4-FFF2-40B4-BE49-F238E27FC236}">
                    <a16:creationId xmlns:a16="http://schemas.microsoft.com/office/drawing/2014/main" id="{EA711685-C8C5-4C63-BFDF-A75A0464DB5A}"/>
                  </a:ext>
                </a:extLst>
              </p:cNvPr>
              <p:cNvSpPr txBox="1">
                <a:spLocks noRot="1" noChangeAspect="1" noMove="1" noResize="1" noEditPoints="1" noAdjustHandles="1" noChangeArrowheads="1" noChangeShapeType="1" noTextEdit="1"/>
              </p:cNvSpPr>
              <p:nvPr/>
            </p:nvSpPr>
            <p:spPr>
              <a:xfrm>
                <a:off x="5791200" y="3814643"/>
                <a:ext cx="685800" cy="307777"/>
              </a:xfrm>
              <a:prstGeom prst="rect">
                <a:avLst/>
              </a:prstGeom>
              <a:blipFill>
                <a:blip r:embed="rId7"/>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615324DC-F9AE-4EB6-AC08-A06F3666AEAF}"/>
                  </a:ext>
                </a:extLst>
              </p:cNvPr>
              <p:cNvSpPr txBox="1"/>
              <p:nvPr/>
            </p:nvSpPr>
            <p:spPr>
              <a:xfrm>
                <a:off x="5319117" y="2415299"/>
                <a:ext cx="1669546" cy="50334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b="0" i="1" dirty="0" smtClean="0">
                              <a:latin typeface="Cambria Math" panose="02040503050406030204" pitchFamily="18" charset="0"/>
                            </a:rPr>
                          </m:ctrlPr>
                        </m:funcPr>
                        <m:fName>
                          <m:limLow>
                            <m:limLowPr>
                              <m:ctrlPr>
                                <a:rPr lang="en-US" b="0" i="1" dirty="0" smtClean="0">
                                  <a:latin typeface="Cambria Math" panose="02040503050406030204" pitchFamily="18" charset="0"/>
                                </a:rPr>
                              </m:ctrlPr>
                            </m:limLowPr>
                            <m:e>
                              <m:r>
                                <m:rPr>
                                  <m:sty m:val="p"/>
                                </m:rPr>
                                <a:rPr lang="en-US" b="0" i="0" dirty="0" smtClean="0">
                                  <a:latin typeface="Cambria Math" panose="02040503050406030204" pitchFamily="18" charset="0"/>
                                </a:rPr>
                                <m:t>arg</m:t>
                              </m:r>
                              <m:r>
                                <m:rPr>
                                  <m:sty m:val="p"/>
                                </m:rPr>
                                <a:rPr lang="en-US" i="0" dirty="0" smtClean="0">
                                  <a:latin typeface="Cambria Math" panose="02040503050406030204" pitchFamily="18" charset="0"/>
                                </a:rPr>
                                <m:t>max</m:t>
                              </m:r>
                            </m:e>
                            <m:lim>
                              <m:r>
                                <a:rPr lang="en-US" b="0" i="1" dirty="0" smtClean="0">
                                  <a:latin typeface="Cambria Math" panose="02040503050406030204" pitchFamily="18" charset="0"/>
                                </a:rPr>
                                <m:t>𝑎</m:t>
                              </m:r>
                            </m:lim>
                          </m:limLow>
                        </m:fName>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𝑞</m:t>
                              </m:r>
                            </m:e>
                            <m:sub>
                              <m:r>
                                <a:rPr lang="en-US" b="0" i="1" dirty="0" smtClean="0">
                                  <a:latin typeface="Cambria Math" panose="02040503050406030204" pitchFamily="18" charset="0"/>
                                </a:rPr>
                                <m:t>𝜋</m:t>
                              </m:r>
                            </m:sub>
                          </m:sSub>
                          <m:r>
                            <a:rPr lang="en-US" b="0" i="1" dirty="0" smtClean="0">
                              <a:latin typeface="Cambria Math" panose="02040503050406030204" pitchFamily="18" charset="0"/>
                            </a:rPr>
                            <m:t>(</m:t>
                          </m:r>
                          <m:r>
                            <a:rPr lang="en-US" b="0" i="1" dirty="0" smtClean="0">
                              <a:latin typeface="Cambria Math" panose="02040503050406030204" pitchFamily="18" charset="0"/>
                            </a:rPr>
                            <m:t>𝑠</m:t>
                          </m:r>
                          <m:r>
                            <a:rPr lang="en-US" b="0" i="1" dirty="0" smtClean="0">
                              <a:latin typeface="Cambria Math" panose="02040503050406030204" pitchFamily="18" charset="0"/>
                            </a:rPr>
                            <m:t>,</m:t>
                          </m:r>
                          <m:r>
                            <a:rPr lang="en-US" b="0" i="1" dirty="0" smtClean="0">
                              <a:latin typeface="Cambria Math" panose="02040503050406030204" pitchFamily="18" charset="0"/>
                            </a:rPr>
                            <m:t>𝑎</m:t>
                          </m:r>
                          <m:r>
                            <a:rPr lang="en-US" b="0" i="1" dirty="0" smtClean="0">
                              <a:latin typeface="Cambria Math" panose="02040503050406030204" pitchFamily="18" charset="0"/>
                            </a:rPr>
                            <m:t>)</m:t>
                          </m:r>
                        </m:e>
                      </m:func>
                    </m:oMath>
                  </m:oMathPara>
                </a14:m>
                <a:endParaRPr lang="en-SE" dirty="0"/>
              </a:p>
            </p:txBody>
          </p:sp>
        </mc:Choice>
        <mc:Fallback xmlns="">
          <p:sp>
            <p:nvSpPr>
              <p:cNvPr id="90" name="TextBox 89">
                <a:extLst>
                  <a:ext uri="{FF2B5EF4-FFF2-40B4-BE49-F238E27FC236}">
                    <a16:creationId xmlns:a16="http://schemas.microsoft.com/office/drawing/2014/main" id="{615324DC-F9AE-4EB6-AC08-A06F3666AEAF}"/>
                  </a:ext>
                </a:extLst>
              </p:cNvPr>
              <p:cNvSpPr txBox="1">
                <a:spLocks noRot="1" noChangeAspect="1" noMove="1" noResize="1" noEditPoints="1" noAdjustHandles="1" noChangeArrowheads="1" noChangeShapeType="1" noTextEdit="1"/>
              </p:cNvSpPr>
              <p:nvPr/>
            </p:nvSpPr>
            <p:spPr>
              <a:xfrm>
                <a:off x="5319117" y="2415299"/>
                <a:ext cx="1669546" cy="503343"/>
              </a:xfrm>
              <a:prstGeom prst="rect">
                <a:avLst/>
              </a:prstGeom>
              <a:blipFill>
                <a:blip r:embed="rId8"/>
                <a:stretch>
                  <a:fillRect r="-4396"/>
                </a:stretch>
              </a:blipFill>
            </p:spPr>
            <p:txBody>
              <a:bodyPr/>
              <a:lstStyle/>
              <a:p>
                <a:r>
                  <a:rPr lang="en-SE">
                    <a:noFill/>
                  </a:rPr>
                  <a:t> </a:t>
                </a:r>
              </a:p>
            </p:txBody>
          </p:sp>
        </mc:Fallback>
      </mc:AlternateContent>
      <p:sp>
        <p:nvSpPr>
          <p:cNvPr id="91" name="Arrow: Right 90">
            <a:extLst>
              <a:ext uri="{FF2B5EF4-FFF2-40B4-BE49-F238E27FC236}">
                <a16:creationId xmlns:a16="http://schemas.microsoft.com/office/drawing/2014/main" id="{B3DAF570-D0A8-4279-B6A6-5AE3CA21E410}"/>
              </a:ext>
            </a:extLst>
          </p:cNvPr>
          <p:cNvSpPr/>
          <p:nvPr/>
        </p:nvSpPr>
        <p:spPr bwMode="auto">
          <a:xfrm>
            <a:off x="3716475" y="4207695"/>
            <a:ext cx="978408" cy="484632"/>
          </a:xfrm>
          <a:prstGeom prst="rightArrow">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dirty="0">
              <a:ln>
                <a:noFill/>
              </a:ln>
              <a:solidFill>
                <a:schemeClr val="tx1"/>
              </a:solidFill>
              <a:effectLst/>
              <a:latin typeface="Arial" charset="0"/>
            </a:endParaRPr>
          </a:p>
        </p:txBody>
      </p:sp>
      <p:sp>
        <p:nvSpPr>
          <p:cNvPr id="92" name="Rectangle 91">
            <a:extLst>
              <a:ext uri="{FF2B5EF4-FFF2-40B4-BE49-F238E27FC236}">
                <a16:creationId xmlns:a16="http://schemas.microsoft.com/office/drawing/2014/main" id="{C0B5B3E8-65B4-4CDC-B4AC-3D794C850B48}"/>
              </a:ext>
            </a:extLst>
          </p:cNvPr>
          <p:cNvSpPr/>
          <p:nvPr/>
        </p:nvSpPr>
        <p:spPr>
          <a:xfrm>
            <a:off x="3657600" y="3696075"/>
            <a:ext cx="889987" cy="646331"/>
          </a:xfrm>
          <a:prstGeom prst="rect">
            <a:avLst/>
          </a:prstGeom>
        </p:spPr>
        <p:txBody>
          <a:bodyPr wrap="none">
            <a:spAutoFit/>
          </a:bodyPr>
          <a:lstStyle/>
          <a:p>
            <a:r>
              <a:rPr lang="en-US" dirty="0"/>
              <a:t>Policy</a:t>
            </a:r>
          </a:p>
          <a:p>
            <a:r>
              <a:rPr lang="en-US" dirty="0"/>
              <a:t>Improv</a:t>
            </a:r>
            <a:endParaRPr lang="en-SE" dirty="0"/>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25BB0FA3-38E3-449A-AA8A-AF3C66442134}"/>
                  </a:ext>
                </a:extLst>
              </p:cNvPr>
              <p:cNvSpPr txBox="1"/>
              <p:nvPr/>
            </p:nvSpPr>
            <p:spPr>
              <a:xfrm>
                <a:off x="3395867" y="4608141"/>
                <a:ext cx="1669546" cy="50334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i="1" dirty="0" smtClean="0">
                              <a:latin typeface="Cambria Math" panose="02040503050406030204" pitchFamily="18" charset="0"/>
                            </a:rPr>
                          </m:ctrlPr>
                        </m:funcPr>
                        <m:fName>
                          <m:limLow>
                            <m:limLowPr>
                              <m:ctrlPr>
                                <a:rPr lang="en-US" i="1" dirty="0">
                                  <a:latin typeface="Cambria Math" panose="02040503050406030204" pitchFamily="18" charset="0"/>
                                </a:rPr>
                              </m:ctrlPr>
                            </m:limLowPr>
                            <m:e>
                              <m:r>
                                <m:rPr>
                                  <m:sty m:val="p"/>
                                </m:rPr>
                                <a:rPr lang="en-US" dirty="0">
                                  <a:latin typeface="Cambria Math" panose="02040503050406030204" pitchFamily="18" charset="0"/>
                                </a:rPr>
                                <m:t>argmax</m:t>
                              </m:r>
                            </m:e>
                            <m:lim>
                              <m:r>
                                <a:rPr lang="en-US" i="1" dirty="0">
                                  <a:latin typeface="Cambria Math" panose="02040503050406030204" pitchFamily="18" charset="0"/>
                                </a:rPr>
                                <m:t>𝑎</m:t>
                              </m:r>
                            </m:lim>
                          </m:limLow>
                        </m:fName>
                        <m:e>
                          <m:sSub>
                            <m:sSubPr>
                              <m:ctrlPr>
                                <a:rPr lang="en-US" i="1" dirty="0">
                                  <a:latin typeface="Cambria Math" panose="02040503050406030204" pitchFamily="18" charset="0"/>
                                </a:rPr>
                              </m:ctrlPr>
                            </m:sSubPr>
                            <m:e>
                              <m:r>
                                <a:rPr lang="en-US" b="0" i="1" dirty="0" smtClean="0">
                                  <a:latin typeface="Cambria Math" panose="02040503050406030204" pitchFamily="18" charset="0"/>
                                </a:rPr>
                                <m:t>𝑞</m:t>
                              </m:r>
                            </m:e>
                            <m:sub>
                              <m:r>
                                <a:rPr lang="en-US" i="1" dirty="0">
                                  <a:latin typeface="Cambria Math" panose="02040503050406030204" pitchFamily="18" charset="0"/>
                                </a:rPr>
                                <m:t>𝜋</m:t>
                              </m:r>
                            </m:sub>
                          </m:sSub>
                          <m:r>
                            <a:rPr lang="en-US" i="1" dirty="0">
                              <a:latin typeface="Cambria Math" panose="02040503050406030204" pitchFamily="18" charset="0"/>
                            </a:rPr>
                            <m:t>(</m:t>
                          </m:r>
                          <m:r>
                            <a:rPr lang="en-US" i="1" dirty="0">
                              <a:latin typeface="Cambria Math" panose="02040503050406030204" pitchFamily="18" charset="0"/>
                            </a:rPr>
                            <m:t>𝑠</m:t>
                          </m:r>
                          <m:r>
                            <a:rPr lang="en-US" i="1" dirty="0">
                              <a:latin typeface="Cambria Math" panose="02040503050406030204" pitchFamily="18" charset="0"/>
                            </a:rPr>
                            <m:t>,</m:t>
                          </m:r>
                          <m:r>
                            <a:rPr lang="en-US" i="1" dirty="0">
                              <a:latin typeface="Cambria Math" panose="02040503050406030204" pitchFamily="18" charset="0"/>
                            </a:rPr>
                            <m:t>𝑎</m:t>
                          </m:r>
                          <m:r>
                            <a:rPr lang="en-US" i="1" dirty="0">
                              <a:latin typeface="Cambria Math" panose="02040503050406030204" pitchFamily="18" charset="0"/>
                            </a:rPr>
                            <m:t>)</m:t>
                          </m:r>
                        </m:e>
                      </m:func>
                    </m:oMath>
                  </m:oMathPara>
                </a14:m>
                <a:endParaRPr lang="en-SE" dirty="0"/>
              </a:p>
            </p:txBody>
          </p:sp>
        </mc:Choice>
        <mc:Fallback xmlns="">
          <p:sp>
            <p:nvSpPr>
              <p:cNvPr id="93" name="TextBox 92">
                <a:extLst>
                  <a:ext uri="{FF2B5EF4-FFF2-40B4-BE49-F238E27FC236}">
                    <a16:creationId xmlns:a16="http://schemas.microsoft.com/office/drawing/2014/main" id="{25BB0FA3-38E3-449A-AA8A-AF3C66442134}"/>
                  </a:ext>
                </a:extLst>
              </p:cNvPr>
              <p:cNvSpPr txBox="1">
                <a:spLocks noRot="1" noChangeAspect="1" noMove="1" noResize="1" noEditPoints="1" noAdjustHandles="1" noChangeArrowheads="1" noChangeShapeType="1" noTextEdit="1"/>
              </p:cNvSpPr>
              <p:nvPr/>
            </p:nvSpPr>
            <p:spPr>
              <a:xfrm>
                <a:off x="3395867" y="4608141"/>
                <a:ext cx="1669546" cy="503343"/>
              </a:xfrm>
              <a:prstGeom prst="rect">
                <a:avLst/>
              </a:prstGeom>
              <a:blipFill>
                <a:blip r:embed="rId9"/>
                <a:stretch>
                  <a:fillRect r="-4015"/>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189917A3-0B51-4520-9EBC-961910548BF1}"/>
                  </a:ext>
                </a:extLst>
              </p:cNvPr>
              <p:cNvSpPr txBox="1"/>
              <p:nvPr/>
            </p:nvSpPr>
            <p:spPr>
              <a:xfrm>
                <a:off x="2148054" y="2442098"/>
                <a:ext cx="1276723"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𝜋</m:t>
                          </m:r>
                        </m:sub>
                      </m:sSub>
                      <m:r>
                        <a:rPr lang="en-US" i="1" dirty="0">
                          <a:latin typeface="Cambria Math" panose="02040503050406030204" pitchFamily="18" charset="0"/>
                        </a:rPr>
                        <m:t>(</m:t>
                      </m:r>
                      <m:r>
                        <a:rPr lang="en-US" i="1" dirty="0">
                          <a:latin typeface="Cambria Math" panose="02040503050406030204" pitchFamily="18" charset="0"/>
                        </a:rPr>
                        <m:t>𝑠</m:t>
                      </m:r>
                      <m:r>
                        <a:rPr lang="en-US" i="1" dirty="0">
                          <a:latin typeface="Cambria Math" panose="02040503050406030204" pitchFamily="18" charset="0"/>
                        </a:rPr>
                        <m:t>)</m:t>
                      </m:r>
                    </m:oMath>
                  </m:oMathPara>
                </a14:m>
                <a:endParaRPr lang="en-SE" dirty="0"/>
              </a:p>
              <a:p>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𝑞</m:t>
                          </m:r>
                        </m:e>
                        <m:sub>
                          <m:r>
                            <a:rPr lang="en-US" i="1" dirty="0">
                              <a:latin typeface="Cambria Math" panose="02040503050406030204" pitchFamily="18" charset="0"/>
                            </a:rPr>
                            <m:t>𝜋</m:t>
                          </m:r>
                        </m:sub>
                      </m:sSub>
                      <m:r>
                        <a:rPr lang="en-US" i="1" dirty="0">
                          <a:latin typeface="Cambria Math" panose="02040503050406030204" pitchFamily="18" charset="0"/>
                        </a:rPr>
                        <m:t>(</m:t>
                      </m:r>
                      <m:r>
                        <a:rPr lang="en-US" i="1" dirty="0">
                          <a:latin typeface="Cambria Math" panose="02040503050406030204" pitchFamily="18" charset="0"/>
                        </a:rPr>
                        <m:t>𝑠</m:t>
                      </m:r>
                      <m:r>
                        <a:rPr lang="en-US" i="1" dirty="0">
                          <a:latin typeface="Cambria Math" panose="02040503050406030204" pitchFamily="18" charset="0"/>
                        </a:rPr>
                        <m:t>,</m:t>
                      </m:r>
                      <m:r>
                        <a:rPr lang="en-US" i="1" dirty="0">
                          <a:latin typeface="Cambria Math" panose="02040503050406030204" pitchFamily="18" charset="0"/>
                        </a:rPr>
                        <m:t>𝑎</m:t>
                      </m:r>
                      <m:r>
                        <a:rPr lang="en-US" i="1" dirty="0">
                          <a:latin typeface="Cambria Math" panose="02040503050406030204" pitchFamily="18" charset="0"/>
                        </a:rPr>
                        <m:t>)</m:t>
                      </m:r>
                    </m:oMath>
                  </m:oMathPara>
                </a14:m>
                <a:endParaRPr lang="en-SE" dirty="0"/>
              </a:p>
            </p:txBody>
          </p:sp>
        </mc:Choice>
        <mc:Fallback xmlns="">
          <p:sp>
            <p:nvSpPr>
              <p:cNvPr id="95" name="TextBox 94">
                <a:extLst>
                  <a:ext uri="{FF2B5EF4-FFF2-40B4-BE49-F238E27FC236}">
                    <a16:creationId xmlns:a16="http://schemas.microsoft.com/office/drawing/2014/main" id="{189917A3-0B51-4520-9EBC-961910548BF1}"/>
                  </a:ext>
                </a:extLst>
              </p:cNvPr>
              <p:cNvSpPr txBox="1">
                <a:spLocks noRot="1" noChangeAspect="1" noMove="1" noResize="1" noEditPoints="1" noAdjustHandles="1" noChangeArrowheads="1" noChangeShapeType="1" noTextEdit="1"/>
              </p:cNvSpPr>
              <p:nvPr/>
            </p:nvSpPr>
            <p:spPr>
              <a:xfrm>
                <a:off x="2148054" y="2442098"/>
                <a:ext cx="1276723" cy="646331"/>
              </a:xfrm>
              <a:prstGeom prst="rect">
                <a:avLst/>
              </a:prstGeom>
              <a:blipFill>
                <a:blip r:embed="rId10"/>
                <a:stretch>
                  <a:fillRect b="-7547"/>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770ABD53-0F66-48BC-872D-0EE0691ABCF3}"/>
                  </a:ext>
                </a:extLst>
              </p:cNvPr>
              <p:cNvSpPr txBox="1"/>
              <p:nvPr/>
            </p:nvSpPr>
            <p:spPr>
              <a:xfrm>
                <a:off x="7001" y="4639263"/>
                <a:ext cx="1276723"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𝜋</m:t>
                          </m:r>
                        </m:sub>
                      </m:sSub>
                      <m:r>
                        <a:rPr lang="en-US" i="1" dirty="0">
                          <a:latin typeface="Cambria Math" panose="02040503050406030204" pitchFamily="18" charset="0"/>
                        </a:rPr>
                        <m:t>(</m:t>
                      </m:r>
                      <m:r>
                        <a:rPr lang="en-US" i="1" dirty="0">
                          <a:latin typeface="Cambria Math" panose="02040503050406030204" pitchFamily="18" charset="0"/>
                        </a:rPr>
                        <m:t>𝑠</m:t>
                      </m:r>
                      <m:r>
                        <a:rPr lang="en-US" i="1" dirty="0">
                          <a:latin typeface="Cambria Math" panose="02040503050406030204" pitchFamily="18" charset="0"/>
                        </a:rPr>
                        <m:t>)</m:t>
                      </m:r>
                    </m:oMath>
                  </m:oMathPara>
                </a14:m>
                <a:endParaRPr lang="en-SE" dirty="0"/>
              </a:p>
              <a:p>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𝑞</m:t>
                          </m:r>
                        </m:e>
                        <m:sub>
                          <m:r>
                            <a:rPr lang="en-US" i="1" dirty="0">
                              <a:latin typeface="Cambria Math" panose="02040503050406030204" pitchFamily="18" charset="0"/>
                            </a:rPr>
                            <m:t>𝜋</m:t>
                          </m:r>
                        </m:sub>
                      </m:sSub>
                      <m:r>
                        <a:rPr lang="en-US" i="1" dirty="0">
                          <a:latin typeface="Cambria Math" panose="02040503050406030204" pitchFamily="18" charset="0"/>
                        </a:rPr>
                        <m:t>(</m:t>
                      </m:r>
                      <m:r>
                        <a:rPr lang="en-US" i="1" dirty="0">
                          <a:latin typeface="Cambria Math" panose="02040503050406030204" pitchFamily="18" charset="0"/>
                        </a:rPr>
                        <m:t>𝑠</m:t>
                      </m:r>
                      <m:r>
                        <a:rPr lang="en-US" i="1" dirty="0">
                          <a:latin typeface="Cambria Math" panose="02040503050406030204" pitchFamily="18" charset="0"/>
                        </a:rPr>
                        <m:t>,</m:t>
                      </m:r>
                      <m:r>
                        <a:rPr lang="en-US" i="1" dirty="0">
                          <a:latin typeface="Cambria Math" panose="02040503050406030204" pitchFamily="18" charset="0"/>
                        </a:rPr>
                        <m:t>𝑎</m:t>
                      </m:r>
                      <m:r>
                        <a:rPr lang="en-US" i="1" dirty="0">
                          <a:latin typeface="Cambria Math" panose="02040503050406030204" pitchFamily="18" charset="0"/>
                        </a:rPr>
                        <m:t>)</m:t>
                      </m:r>
                    </m:oMath>
                  </m:oMathPara>
                </a14:m>
                <a:endParaRPr lang="en-SE" dirty="0"/>
              </a:p>
            </p:txBody>
          </p:sp>
        </mc:Choice>
        <mc:Fallback xmlns="">
          <p:sp>
            <p:nvSpPr>
              <p:cNvPr id="96" name="TextBox 95">
                <a:extLst>
                  <a:ext uri="{FF2B5EF4-FFF2-40B4-BE49-F238E27FC236}">
                    <a16:creationId xmlns:a16="http://schemas.microsoft.com/office/drawing/2014/main" id="{770ABD53-0F66-48BC-872D-0EE0691ABCF3}"/>
                  </a:ext>
                </a:extLst>
              </p:cNvPr>
              <p:cNvSpPr txBox="1">
                <a:spLocks noRot="1" noChangeAspect="1" noMove="1" noResize="1" noEditPoints="1" noAdjustHandles="1" noChangeArrowheads="1" noChangeShapeType="1" noTextEdit="1"/>
              </p:cNvSpPr>
              <p:nvPr/>
            </p:nvSpPr>
            <p:spPr>
              <a:xfrm>
                <a:off x="7001" y="4639263"/>
                <a:ext cx="1276723" cy="646331"/>
              </a:xfrm>
              <a:prstGeom prst="rect">
                <a:avLst/>
              </a:prstGeom>
              <a:blipFill>
                <a:blip r:embed="rId11"/>
                <a:stretch>
                  <a:fillRect b="-8491"/>
                </a:stretch>
              </a:blipFill>
            </p:spPr>
            <p:txBody>
              <a:bodyPr/>
              <a:lstStyle/>
              <a:p>
                <a:r>
                  <a:rPr lang="en-SE">
                    <a:noFill/>
                  </a:rPr>
                  <a:t> </a:t>
                </a:r>
              </a:p>
            </p:txBody>
          </p:sp>
        </mc:Fallback>
      </mc:AlternateContent>
      <p:sp>
        <p:nvSpPr>
          <p:cNvPr id="124" name="TextBox 123">
            <a:extLst>
              <a:ext uri="{FF2B5EF4-FFF2-40B4-BE49-F238E27FC236}">
                <a16:creationId xmlns:a16="http://schemas.microsoft.com/office/drawing/2014/main" id="{F37B3347-57A1-4187-9673-B1958A01221E}"/>
              </a:ext>
            </a:extLst>
          </p:cNvPr>
          <p:cNvSpPr txBox="1"/>
          <p:nvPr/>
        </p:nvSpPr>
        <p:spPr>
          <a:xfrm>
            <a:off x="1525982" y="4483337"/>
            <a:ext cx="470000" cy="338554"/>
          </a:xfrm>
          <a:prstGeom prst="rect">
            <a:avLst/>
          </a:prstGeom>
          <a:noFill/>
        </p:spPr>
        <p:txBody>
          <a:bodyPr wrap="none" rtlCol="0">
            <a:spAutoFit/>
          </a:bodyPr>
          <a:lstStyle/>
          <a:p>
            <a:r>
              <a:rPr lang="en-US" sz="1600" dirty="0"/>
              <a:t>5.3</a:t>
            </a:r>
            <a:endParaRPr lang="en-SE" sz="1600" dirty="0"/>
          </a:p>
        </p:txBody>
      </p:sp>
      <p:sp>
        <p:nvSpPr>
          <p:cNvPr id="125" name="TextBox 124">
            <a:extLst>
              <a:ext uri="{FF2B5EF4-FFF2-40B4-BE49-F238E27FC236}">
                <a16:creationId xmlns:a16="http://schemas.microsoft.com/office/drawing/2014/main" id="{E4CCD1AA-9814-434D-87E3-DFC4177B1B34}"/>
              </a:ext>
            </a:extLst>
          </p:cNvPr>
          <p:cNvSpPr txBox="1"/>
          <p:nvPr/>
        </p:nvSpPr>
        <p:spPr>
          <a:xfrm>
            <a:off x="2210806" y="5115018"/>
            <a:ext cx="470000" cy="338554"/>
          </a:xfrm>
          <a:prstGeom prst="rect">
            <a:avLst/>
          </a:prstGeom>
          <a:noFill/>
        </p:spPr>
        <p:txBody>
          <a:bodyPr wrap="none" rtlCol="0">
            <a:spAutoFit/>
          </a:bodyPr>
          <a:lstStyle/>
          <a:p>
            <a:r>
              <a:rPr lang="en-US" sz="1600" dirty="0"/>
              <a:t>5.3</a:t>
            </a:r>
            <a:endParaRPr lang="en-SE" sz="1600" dirty="0"/>
          </a:p>
        </p:txBody>
      </p:sp>
      <p:sp>
        <p:nvSpPr>
          <p:cNvPr id="126" name="TextBox 125">
            <a:extLst>
              <a:ext uri="{FF2B5EF4-FFF2-40B4-BE49-F238E27FC236}">
                <a16:creationId xmlns:a16="http://schemas.microsoft.com/office/drawing/2014/main" id="{51A7AD88-9F01-421F-AB03-2E2044403E7E}"/>
              </a:ext>
            </a:extLst>
          </p:cNvPr>
          <p:cNvSpPr txBox="1"/>
          <p:nvPr/>
        </p:nvSpPr>
        <p:spPr>
          <a:xfrm>
            <a:off x="2241458" y="4486979"/>
            <a:ext cx="470000" cy="338554"/>
          </a:xfrm>
          <a:prstGeom prst="rect">
            <a:avLst/>
          </a:prstGeom>
          <a:noFill/>
        </p:spPr>
        <p:txBody>
          <a:bodyPr wrap="none" rtlCol="0">
            <a:spAutoFit/>
          </a:bodyPr>
          <a:lstStyle/>
          <a:p>
            <a:r>
              <a:rPr lang="en-US" sz="1600" dirty="0"/>
              <a:t>6.5</a:t>
            </a:r>
            <a:endParaRPr lang="en-SE" sz="1600" dirty="0"/>
          </a:p>
        </p:txBody>
      </p:sp>
      <p:sp>
        <p:nvSpPr>
          <p:cNvPr id="127" name="TextBox 126">
            <a:extLst>
              <a:ext uri="{FF2B5EF4-FFF2-40B4-BE49-F238E27FC236}">
                <a16:creationId xmlns:a16="http://schemas.microsoft.com/office/drawing/2014/main" id="{344B08BF-0E52-491B-A41B-862936760957}"/>
              </a:ext>
            </a:extLst>
          </p:cNvPr>
          <p:cNvSpPr txBox="1"/>
          <p:nvPr/>
        </p:nvSpPr>
        <p:spPr>
          <a:xfrm>
            <a:off x="5142346" y="4475109"/>
            <a:ext cx="470000" cy="338554"/>
          </a:xfrm>
          <a:prstGeom prst="rect">
            <a:avLst/>
          </a:prstGeom>
          <a:noFill/>
        </p:spPr>
        <p:txBody>
          <a:bodyPr wrap="none" rtlCol="0">
            <a:spAutoFit/>
          </a:bodyPr>
          <a:lstStyle/>
          <a:p>
            <a:r>
              <a:rPr lang="en-US" sz="1600" dirty="0"/>
              <a:t>5.3</a:t>
            </a:r>
            <a:endParaRPr lang="en-SE" sz="1600" dirty="0"/>
          </a:p>
        </p:txBody>
      </p:sp>
      <p:sp>
        <p:nvSpPr>
          <p:cNvPr id="128" name="TextBox 127">
            <a:extLst>
              <a:ext uri="{FF2B5EF4-FFF2-40B4-BE49-F238E27FC236}">
                <a16:creationId xmlns:a16="http://schemas.microsoft.com/office/drawing/2014/main" id="{44164D25-468D-491A-826A-CDF2FBA7456E}"/>
              </a:ext>
            </a:extLst>
          </p:cNvPr>
          <p:cNvSpPr txBox="1"/>
          <p:nvPr/>
        </p:nvSpPr>
        <p:spPr>
          <a:xfrm>
            <a:off x="5827170" y="5106790"/>
            <a:ext cx="470000" cy="338554"/>
          </a:xfrm>
          <a:prstGeom prst="rect">
            <a:avLst/>
          </a:prstGeom>
          <a:noFill/>
        </p:spPr>
        <p:txBody>
          <a:bodyPr wrap="none" rtlCol="0">
            <a:spAutoFit/>
          </a:bodyPr>
          <a:lstStyle/>
          <a:p>
            <a:r>
              <a:rPr lang="en-US" sz="1600" dirty="0"/>
              <a:t>5.3</a:t>
            </a:r>
            <a:endParaRPr lang="en-SE" sz="1600" dirty="0"/>
          </a:p>
        </p:txBody>
      </p:sp>
      <p:sp>
        <p:nvSpPr>
          <p:cNvPr id="129" name="TextBox 128">
            <a:extLst>
              <a:ext uri="{FF2B5EF4-FFF2-40B4-BE49-F238E27FC236}">
                <a16:creationId xmlns:a16="http://schemas.microsoft.com/office/drawing/2014/main" id="{6399406E-421C-4665-9C08-59836C1276EA}"/>
              </a:ext>
            </a:extLst>
          </p:cNvPr>
          <p:cNvSpPr txBox="1"/>
          <p:nvPr/>
        </p:nvSpPr>
        <p:spPr>
          <a:xfrm>
            <a:off x="5857822" y="4478751"/>
            <a:ext cx="470000" cy="338554"/>
          </a:xfrm>
          <a:prstGeom prst="rect">
            <a:avLst/>
          </a:prstGeom>
          <a:noFill/>
        </p:spPr>
        <p:txBody>
          <a:bodyPr wrap="none" rtlCol="0">
            <a:spAutoFit/>
          </a:bodyPr>
          <a:lstStyle/>
          <a:p>
            <a:r>
              <a:rPr lang="en-US" sz="1600" dirty="0"/>
              <a:t>6.5</a:t>
            </a:r>
            <a:endParaRPr lang="en-SE" sz="1600" dirty="0"/>
          </a:p>
        </p:txBody>
      </p:sp>
      <p:sp>
        <p:nvSpPr>
          <p:cNvPr id="130" name="Rectangle 129">
            <a:extLst>
              <a:ext uri="{FF2B5EF4-FFF2-40B4-BE49-F238E27FC236}">
                <a16:creationId xmlns:a16="http://schemas.microsoft.com/office/drawing/2014/main" id="{19840B5A-1F7D-448E-8F90-DCBB2F48ECC3}"/>
              </a:ext>
            </a:extLst>
          </p:cNvPr>
          <p:cNvSpPr/>
          <p:nvPr/>
        </p:nvSpPr>
        <p:spPr>
          <a:xfrm>
            <a:off x="7130129" y="4073269"/>
            <a:ext cx="1261884" cy="646331"/>
          </a:xfrm>
          <a:prstGeom prst="rect">
            <a:avLst/>
          </a:prstGeom>
        </p:spPr>
        <p:txBody>
          <a:bodyPr wrap="none">
            <a:spAutoFit/>
          </a:bodyPr>
          <a:lstStyle/>
          <a:p>
            <a:r>
              <a:rPr lang="en-US" dirty="0"/>
              <a:t>Policy </a:t>
            </a:r>
          </a:p>
          <a:p>
            <a:r>
              <a:rPr lang="en-US" dirty="0"/>
              <a:t>converged</a:t>
            </a:r>
            <a:endParaRPr lang="en-SE" dirty="0"/>
          </a:p>
        </p:txBody>
      </p:sp>
    </p:spTree>
    <p:extLst>
      <p:ext uri="{BB962C8B-B14F-4D97-AF65-F5344CB8AC3E}">
        <p14:creationId xmlns:p14="http://schemas.microsoft.com/office/powerpoint/2010/main" val="20523465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5B072-4954-4978-B024-3BFBAAD85D24}"/>
              </a:ext>
            </a:extLst>
          </p:cNvPr>
          <p:cNvSpPr>
            <a:spLocks noGrp="1"/>
          </p:cNvSpPr>
          <p:nvPr>
            <p:ph type="title"/>
          </p:nvPr>
        </p:nvSpPr>
        <p:spPr/>
        <p:txBody>
          <a:bodyPr/>
          <a:lstStyle/>
          <a:p>
            <a:r>
              <a:rPr lang="en-US" dirty="0"/>
              <a:t>Value Iteration w. Deterministic Env</a:t>
            </a:r>
            <a:endParaRPr lang="en-SE" dirty="0"/>
          </a:p>
        </p:txBody>
      </p:sp>
      <p:sp>
        <p:nvSpPr>
          <p:cNvPr id="4" name="Slide Number Placeholder 3">
            <a:extLst>
              <a:ext uri="{FF2B5EF4-FFF2-40B4-BE49-F238E27FC236}">
                <a16:creationId xmlns:a16="http://schemas.microsoft.com/office/drawing/2014/main" id="{1603AFD2-0D5D-485C-8759-5A6139619928}"/>
              </a:ext>
            </a:extLst>
          </p:cNvPr>
          <p:cNvSpPr>
            <a:spLocks noGrp="1"/>
          </p:cNvSpPr>
          <p:nvPr>
            <p:ph type="sldNum" sz="quarter" idx="12"/>
          </p:nvPr>
        </p:nvSpPr>
        <p:spPr/>
        <p:txBody>
          <a:bodyPr/>
          <a:lstStyle/>
          <a:p>
            <a:pPr>
              <a:defRPr/>
            </a:pPr>
            <a:fld id="{F57F456A-00AF-44E6-8D70-638C0D0130FF}" type="slidenum">
              <a:rPr lang="en-US" altLang="zh-CN" smtClean="0"/>
              <a:pPr>
                <a:defRPr/>
              </a:pPr>
              <a:t>63</a:t>
            </a:fld>
            <a:endParaRPr lang="en-US" altLang="zh-CN"/>
          </a:p>
        </p:txBody>
      </p:sp>
      <p:graphicFrame>
        <p:nvGraphicFramePr>
          <p:cNvPr id="6" name="Table 5">
            <a:extLst>
              <a:ext uri="{FF2B5EF4-FFF2-40B4-BE49-F238E27FC236}">
                <a16:creationId xmlns:a16="http://schemas.microsoft.com/office/drawing/2014/main" id="{6BA5FE40-67A6-4C0F-80A0-1DA812FC3510}"/>
              </a:ext>
            </a:extLst>
          </p:cNvPr>
          <p:cNvGraphicFramePr>
            <a:graphicFrameLocks noGrp="1"/>
          </p:cNvGraphicFramePr>
          <p:nvPr>
            <p:extLst>
              <p:ext uri="{D42A27DB-BD31-4B8C-83A1-F6EECF244321}">
                <p14:modId xmlns:p14="http://schemas.microsoft.com/office/powerpoint/2010/main" val="665777294"/>
              </p:ext>
            </p:extLst>
          </p:nvPr>
        </p:nvGraphicFramePr>
        <p:xfrm>
          <a:off x="3551220" y="1372438"/>
          <a:ext cx="2000250" cy="1907484"/>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635828">
                <a:tc>
                  <a:txBody>
                    <a:bodyPr/>
                    <a:lstStyle/>
                    <a:p>
                      <a:pPr algn="ct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bg2"/>
                          </a:solidFill>
                          <a:effectLst/>
                          <a:uLnTx/>
                          <a:uFillTx/>
                          <a:latin typeface="Calibri" pitchFamily="34" charset="0"/>
                          <a:ea typeface="+mn-ea"/>
                          <a:cs typeface="+mn-cs"/>
                        </a:rPr>
                        <a:t>A</a:t>
                      </a:r>
                      <a:endParaRPr lang="en-US" sz="21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63582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B</a:t>
                      </a: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C</a:t>
                      </a: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808080"/>
                          </a:solidFill>
                          <a:effectLst/>
                          <a:uLnTx/>
                          <a:uFillTx/>
                          <a:latin typeface="Calibri" pitchFamily="34" charset="0"/>
                          <a:ea typeface="+mn-ea"/>
                          <a:cs typeface="+mn-cs"/>
                        </a:rPr>
                        <a:t>D</a:t>
                      </a:r>
                      <a:endParaRPr kumimoji="0" lang="en-US" sz="2100" b="0" i="0" u="none" strike="noStrike" kern="1200" cap="none" spc="0" normalizeH="0" baseline="0" noProof="0" dirty="0">
                        <a:ln>
                          <a:noFill/>
                        </a:ln>
                        <a:solidFill>
                          <a:schemeClr val="tx1"/>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5828">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8080"/>
                          </a:solidFill>
                          <a:effectLst/>
                          <a:uLnTx/>
                          <a:uFillTx/>
                          <a:latin typeface="Calibri" pitchFamily="34" charset="0"/>
                          <a:ea typeface="+mn-ea"/>
                          <a:cs typeface="+mn-cs"/>
                        </a:rPr>
                        <a:t>E</a:t>
                      </a:r>
                      <a:endParaRPr kumimoji="0" lang="en-US" sz="2400" b="0" i="0" u="none" strike="noStrike" kern="1200" cap="none" spc="0" normalizeH="0" baseline="0" noProof="0" dirty="0">
                        <a:ln>
                          <a:noFill/>
                        </a:ln>
                        <a:solidFill>
                          <a:srgbClr val="808080"/>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7" name="Rectangle 6">
            <a:extLst>
              <a:ext uri="{FF2B5EF4-FFF2-40B4-BE49-F238E27FC236}">
                <a16:creationId xmlns:a16="http://schemas.microsoft.com/office/drawing/2014/main" id="{BF95F162-82E7-4473-8254-4F6ECEB59879}"/>
              </a:ext>
            </a:extLst>
          </p:cNvPr>
          <p:cNvSpPr/>
          <p:nvPr/>
        </p:nvSpPr>
        <p:spPr>
          <a:xfrm>
            <a:off x="4993158" y="2095606"/>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8" name="Rectangle 7">
            <a:extLst>
              <a:ext uri="{FF2B5EF4-FFF2-40B4-BE49-F238E27FC236}">
                <a16:creationId xmlns:a16="http://schemas.microsoft.com/office/drawing/2014/main" id="{3F3654E6-8D22-4B0C-82D1-AFCEC4BAA8F3}"/>
              </a:ext>
            </a:extLst>
          </p:cNvPr>
          <p:cNvSpPr/>
          <p:nvPr/>
        </p:nvSpPr>
        <p:spPr>
          <a:xfrm>
            <a:off x="4320546" y="1466956"/>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10A3C73-D5CB-487F-9806-087259B2B687}"/>
                  </a:ext>
                </a:extLst>
              </p:cNvPr>
              <p:cNvSpPr txBox="1"/>
              <p:nvPr/>
            </p:nvSpPr>
            <p:spPr>
              <a:xfrm>
                <a:off x="4977283" y="2301956"/>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9" name="TextBox 8">
                <a:extLst>
                  <a:ext uri="{FF2B5EF4-FFF2-40B4-BE49-F238E27FC236}">
                    <a16:creationId xmlns:a16="http://schemas.microsoft.com/office/drawing/2014/main" id="{110A3C73-D5CB-487F-9806-087259B2B687}"/>
                  </a:ext>
                </a:extLst>
              </p:cNvPr>
              <p:cNvSpPr txBox="1">
                <a:spLocks noRot="1" noChangeAspect="1" noMove="1" noResize="1" noEditPoints="1" noAdjustHandles="1" noChangeArrowheads="1" noChangeShapeType="1" noTextEdit="1"/>
              </p:cNvSpPr>
              <p:nvPr/>
            </p:nvSpPr>
            <p:spPr>
              <a:xfrm>
                <a:off x="4977283" y="2301956"/>
                <a:ext cx="685800" cy="307777"/>
              </a:xfrm>
              <a:prstGeom prst="rect">
                <a:avLst/>
              </a:prstGeom>
              <a:blipFill>
                <a:blip r:embed="rId2"/>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12EC4C0-D359-40ED-A421-B3B34ECCCEAA}"/>
                  </a:ext>
                </a:extLst>
              </p:cNvPr>
              <p:cNvSpPr txBox="1"/>
              <p:nvPr/>
            </p:nvSpPr>
            <p:spPr>
              <a:xfrm>
                <a:off x="4291483" y="1689670"/>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10" name="TextBox 9">
                <a:extLst>
                  <a:ext uri="{FF2B5EF4-FFF2-40B4-BE49-F238E27FC236}">
                    <a16:creationId xmlns:a16="http://schemas.microsoft.com/office/drawing/2014/main" id="{B12EC4C0-D359-40ED-A421-B3B34ECCCEAA}"/>
                  </a:ext>
                </a:extLst>
              </p:cNvPr>
              <p:cNvSpPr txBox="1">
                <a:spLocks noRot="1" noChangeAspect="1" noMove="1" noResize="1" noEditPoints="1" noAdjustHandles="1" noChangeArrowheads="1" noChangeShapeType="1" noTextEdit="1"/>
              </p:cNvSpPr>
              <p:nvPr/>
            </p:nvSpPr>
            <p:spPr>
              <a:xfrm>
                <a:off x="4291483" y="1689670"/>
                <a:ext cx="685800" cy="307777"/>
              </a:xfrm>
              <a:prstGeom prst="rect">
                <a:avLst/>
              </a:prstGeom>
              <a:blipFill>
                <a:blip r:embed="rId3"/>
                <a:stretch>
                  <a:fillRect/>
                </a:stretch>
              </a:blipFill>
            </p:spPr>
            <p:txBody>
              <a:bodyPr/>
              <a:lstStyle/>
              <a:p>
                <a:r>
                  <a:rPr lang="en-SE">
                    <a:noFill/>
                  </a:rPr>
                  <a:t> </a:t>
                </a:r>
              </a:p>
            </p:txBody>
          </p:sp>
        </mc:Fallback>
      </mc:AlternateContent>
      <p:sp>
        <p:nvSpPr>
          <p:cNvPr id="11" name="TextBox 10">
            <a:extLst>
              <a:ext uri="{FF2B5EF4-FFF2-40B4-BE49-F238E27FC236}">
                <a16:creationId xmlns:a16="http://schemas.microsoft.com/office/drawing/2014/main" id="{7ACE65EF-4CDB-4F6C-A148-F6DB7452DD49}"/>
              </a:ext>
            </a:extLst>
          </p:cNvPr>
          <p:cNvSpPr txBox="1"/>
          <p:nvPr/>
        </p:nvSpPr>
        <p:spPr>
          <a:xfrm>
            <a:off x="3710329" y="2369964"/>
            <a:ext cx="298480" cy="338554"/>
          </a:xfrm>
          <a:prstGeom prst="rect">
            <a:avLst/>
          </a:prstGeom>
          <a:noFill/>
        </p:spPr>
        <p:txBody>
          <a:bodyPr wrap="none" rtlCol="0">
            <a:spAutoFit/>
          </a:bodyPr>
          <a:lstStyle/>
          <a:p>
            <a:r>
              <a:rPr lang="en-US" sz="1600" dirty="0"/>
              <a:t>8</a:t>
            </a:r>
            <a:endParaRPr lang="en-SE" sz="1600" dirty="0"/>
          </a:p>
        </p:txBody>
      </p:sp>
      <p:sp>
        <p:nvSpPr>
          <p:cNvPr id="12" name="TextBox 11">
            <a:extLst>
              <a:ext uri="{FF2B5EF4-FFF2-40B4-BE49-F238E27FC236}">
                <a16:creationId xmlns:a16="http://schemas.microsoft.com/office/drawing/2014/main" id="{FA5A490C-59CC-4EFE-A524-7FDA265ECAB7}"/>
              </a:ext>
            </a:extLst>
          </p:cNvPr>
          <p:cNvSpPr txBox="1"/>
          <p:nvPr/>
        </p:nvSpPr>
        <p:spPr>
          <a:xfrm>
            <a:off x="4396129" y="3006926"/>
            <a:ext cx="298480" cy="338554"/>
          </a:xfrm>
          <a:prstGeom prst="rect">
            <a:avLst/>
          </a:prstGeom>
          <a:noFill/>
        </p:spPr>
        <p:txBody>
          <a:bodyPr wrap="none" rtlCol="0">
            <a:spAutoFit/>
          </a:bodyPr>
          <a:lstStyle/>
          <a:p>
            <a:r>
              <a:rPr lang="en-US" sz="1600" dirty="0"/>
              <a:t>8</a:t>
            </a:r>
            <a:endParaRPr lang="en-SE" sz="1600" dirty="0"/>
          </a:p>
        </p:txBody>
      </p:sp>
      <p:sp>
        <p:nvSpPr>
          <p:cNvPr id="13" name="TextBox 12">
            <a:extLst>
              <a:ext uri="{FF2B5EF4-FFF2-40B4-BE49-F238E27FC236}">
                <a16:creationId xmlns:a16="http://schemas.microsoft.com/office/drawing/2014/main" id="{24F41838-CC82-4AAB-A48D-CBD5A7C090B4}"/>
              </a:ext>
            </a:extLst>
          </p:cNvPr>
          <p:cNvSpPr txBox="1"/>
          <p:nvPr/>
        </p:nvSpPr>
        <p:spPr>
          <a:xfrm>
            <a:off x="4389809" y="2363038"/>
            <a:ext cx="413013" cy="338554"/>
          </a:xfrm>
          <a:prstGeom prst="rect">
            <a:avLst/>
          </a:prstGeom>
          <a:noFill/>
        </p:spPr>
        <p:txBody>
          <a:bodyPr wrap="square" rtlCol="0">
            <a:spAutoFit/>
          </a:bodyPr>
          <a:lstStyle/>
          <a:p>
            <a:r>
              <a:rPr lang="en-US" sz="1600" dirty="0"/>
              <a:t>9</a:t>
            </a:r>
            <a:endParaRPr lang="en-SE" sz="1600" dirty="0"/>
          </a:p>
        </p:txBody>
      </p:sp>
      <p:graphicFrame>
        <p:nvGraphicFramePr>
          <p:cNvPr id="14" name="Table 13">
            <a:extLst>
              <a:ext uri="{FF2B5EF4-FFF2-40B4-BE49-F238E27FC236}">
                <a16:creationId xmlns:a16="http://schemas.microsoft.com/office/drawing/2014/main" id="{2F3D4869-5377-45EA-A7DC-8AC186BC197C}"/>
              </a:ext>
            </a:extLst>
          </p:cNvPr>
          <p:cNvGraphicFramePr>
            <a:graphicFrameLocks noGrp="1"/>
          </p:cNvGraphicFramePr>
          <p:nvPr>
            <p:extLst>
              <p:ext uri="{D42A27DB-BD31-4B8C-83A1-F6EECF244321}">
                <p14:modId xmlns:p14="http://schemas.microsoft.com/office/powerpoint/2010/main" val="1903580437"/>
              </p:ext>
            </p:extLst>
          </p:nvPr>
        </p:nvGraphicFramePr>
        <p:xfrm>
          <a:off x="252883" y="1371600"/>
          <a:ext cx="2000250" cy="1907484"/>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635828">
                <a:tc>
                  <a:txBody>
                    <a:bodyPr/>
                    <a:lstStyle/>
                    <a:p>
                      <a:pPr algn="ct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bg2"/>
                          </a:solidFill>
                          <a:effectLst/>
                          <a:uLnTx/>
                          <a:uFillTx/>
                          <a:latin typeface="Calibri" pitchFamily="34" charset="0"/>
                          <a:ea typeface="+mn-ea"/>
                          <a:cs typeface="+mn-cs"/>
                        </a:rPr>
                        <a:t>A</a:t>
                      </a:r>
                      <a:endParaRPr lang="en-US" sz="21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63582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B</a:t>
                      </a: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C</a:t>
                      </a: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808080"/>
                          </a:solidFill>
                          <a:effectLst/>
                          <a:uLnTx/>
                          <a:uFillTx/>
                          <a:latin typeface="Calibri" pitchFamily="34" charset="0"/>
                          <a:ea typeface="+mn-ea"/>
                          <a:cs typeface="+mn-cs"/>
                        </a:rPr>
                        <a:t>D</a:t>
                      </a:r>
                      <a:endParaRPr kumimoji="0" lang="en-US" sz="2100" b="0" i="0" u="none" strike="noStrike" kern="1200" cap="none" spc="0" normalizeH="0" baseline="0" noProof="0" dirty="0">
                        <a:ln>
                          <a:noFill/>
                        </a:ln>
                        <a:solidFill>
                          <a:schemeClr val="tx1"/>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5828">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8080"/>
                          </a:solidFill>
                          <a:effectLst/>
                          <a:uLnTx/>
                          <a:uFillTx/>
                          <a:latin typeface="Calibri" pitchFamily="34" charset="0"/>
                          <a:ea typeface="+mn-ea"/>
                          <a:cs typeface="+mn-cs"/>
                        </a:rPr>
                        <a:t>E</a:t>
                      </a:r>
                      <a:endParaRPr kumimoji="0" lang="en-US" sz="2400" b="0" i="0" u="none" strike="noStrike" kern="1200" cap="none" spc="0" normalizeH="0" baseline="0" noProof="0" dirty="0">
                        <a:ln>
                          <a:noFill/>
                        </a:ln>
                        <a:solidFill>
                          <a:srgbClr val="808080"/>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15" name="Rectangle 14">
            <a:extLst>
              <a:ext uri="{FF2B5EF4-FFF2-40B4-BE49-F238E27FC236}">
                <a16:creationId xmlns:a16="http://schemas.microsoft.com/office/drawing/2014/main" id="{2050009C-66A0-4E1E-AB55-57600C838908}"/>
              </a:ext>
            </a:extLst>
          </p:cNvPr>
          <p:cNvSpPr/>
          <p:nvPr/>
        </p:nvSpPr>
        <p:spPr>
          <a:xfrm>
            <a:off x="1694821" y="209476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16" name="Rectangle 15">
            <a:extLst>
              <a:ext uri="{FF2B5EF4-FFF2-40B4-BE49-F238E27FC236}">
                <a16:creationId xmlns:a16="http://schemas.microsoft.com/office/drawing/2014/main" id="{018A882B-0EE5-48F8-9638-96CBFF78D9A7}"/>
              </a:ext>
            </a:extLst>
          </p:cNvPr>
          <p:cNvSpPr/>
          <p:nvPr/>
        </p:nvSpPr>
        <p:spPr>
          <a:xfrm>
            <a:off x="1022209" y="146611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62FF28B-E462-4092-BC73-A7FCF71EDA41}"/>
                  </a:ext>
                </a:extLst>
              </p:cNvPr>
              <p:cNvSpPr txBox="1"/>
              <p:nvPr/>
            </p:nvSpPr>
            <p:spPr>
              <a:xfrm>
                <a:off x="1678946" y="2301118"/>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17" name="TextBox 16">
                <a:extLst>
                  <a:ext uri="{FF2B5EF4-FFF2-40B4-BE49-F238E27FC236}">
                    <a16:creationId xmlns:a16="http://schemas.microsoft.com/office/drawing/2014/main" id="{262FF28B-E462-4092-BC73-A7FCF71EDA41}"/>
                  </a:ext>
                </a:extLst>
              </p:cNvPr>
              <p:cNvSpPr txBox="1">
                <a:spLocks noRot="1" noChangeAspect="1" noMove="1" noResize="1" noEditPoints="1" noAdjustHandles="1" noChangeArrowheads="1" noChangeShapeType="1" noTextEdit="1"/>
              </p:cNvSpPr>
              <p:nvPr/>
            </p:nvSpPr>
            <p:spPr>
              <a:xfrm>
                <a:off x="1678946" y="2301118"/>
                <a:ext cx="685800" cy="307777"/>
              </a:xfrm>
              <a:prstGeom prst="rect">
                <a:avLst/>
              </a:prstGeom>
              <a:blipFill>
                <a:blip r:embed="rId4"/>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9490483-AFA5-4C7B-A5DA-5B595C7A17DC}"/>
                  </a:ext>
                </a:extLst>
              </p:cNvPr>
              <p:cNvSpPr txBox="1"/>
              <p:nvPr/>
            </p:nvSpPr>
            <p:spPr>
              <a:xfrm>
                <a:off x="993146" y="1688832"/>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18" name="TextBox 17">
                <a:extLst>
                  <a:ext uri="{FF2B5EF4-FFF2-40B4-BE49-F238E27FC236}">
                    <a16:creationId xmlns:a16="http://schemas.microsoft.com/office/drawing/2014/main" id="{29490483-AFA5-4C7B-A5DA-5B595C7A17DC}"/>
                  </a:ext>
                </a:extLst>
              </p:cNvPr>
              <p:cNvSpPr txBox="1">
                <a:spLocks noRot="1" noChangeAspect="1" noMove="1" noResize="1" noEditPoints="1" noAdjustHandles="1" noChangeArrowheads="1" noChangeShapeType="1" noTextEdit="1"/>
              </p:cNvSpPr>
              <p:nvPr/>
            </p:nvSpPr>
            <p:spPr>
              <a:xfrm>
                <a:off x="993146" y="1688832"/>
                <a:ext cx="685800" cy="307777"/>
              </a:xfrm>
              <a:prstGeom prst="rect">
                <a:avLst/>
              </a:prstGeom>
              <a:blipFill>
                <a:blip r:embed="rId3"/>
                <a:stretch>
                  <a:fillRect/>
                </a:stretch>
              </a:blipFill>
            </p:spPr>
            <p:txBody>
              <a:bodyPr/>
              <a:lstStyle/>
              <a:p>
                <a:r>
                  <a:rPr lang="en-SE">
                    <a:noFill/>
                  </a:rPr>
                  <a:t> </a:t>
                </a:r>
              </a:p>
            </p:txBody>
          </p:sp>
        </mc:Fallback>
      </mc:AlternateContent>
      <p:sp>
        <p:nvSpPr>
          <p:cNvPr id="19" name="TextBox 18">
            <a:extLst>
              <a:ext uri="{FF2B5EF4-FFF2-40B4-BE49-F238E27FC236}">
                <a16:creationId xmlns:a16="http://schemas.microsoft.com/office/drawing/2014/main" id="{1F171560-5E57-42AB-8A41-CD775822666F}"/>
              </a:ext>
            </a:extLst>
          </p:cNvPr>
          <p:cNvSpPr txBox="1"/>
          <p:nvPr/>
        </p:nvSpPr>
        <p:spPr>
          <a:xfrm>
            <a:off x="411992" y="2369126"/>
            <a:ext cx="298480" cy="338554"/>
          </a:xfrm>
          <a:prstGeom prst="rect">
            <a:avLst/>
          </a:prstGeom>
          <a:noFill/>
        </p:spPr>
        <p:txBody>
          <a:bodyPr wrap="none" rtlCol="0">
            <a:spAutoFit/>
          </a:bodyPr>
          <a:lstStyle/>
          <a:p>
            <a:r>
              <a:rPr lang="en-US" sz="1600" dirty="0"/>
              <a:t>0</a:t>
            </a:r>
            <a:endParaRPr lang="en-SE" sz="1600" dirty="0"/>
          </a:p>
        </p:txBody>
      </p:sp>
      <p:sp>
        <p:nvSpPr>
          <p:cNvPr id="20" name="TextBox 19">
            <a:extLst>
              <a:ext uri="{FF2B5EF4-FFF2-40B4-BE49-F238E27FC236}">
                <a16:creationId xmlns:a16="http://schemas.microsoft.com/office/drawing/2014/main" id="{AF695AEF-6BFA-4C8E-9CF9-88A1E25FF879}"/>
              </a:ext>
            </a:extLst>
          </p:cNvPr>
          <p:cNvSpPr txBox="1"/>
          <p:nvPr/>
        </p:nvSpPr>
        <p:spPr>
          <a:xfrm>
            <a:off x="1097792" y="3006088"/>
            <a:ext cx="298480" cy="338554"/>
          </a:xfrm>
          <a:prstGeom prst="rect">
            <a:avLst/>
          </a:prstGeom>
          <a:noFill/>
        </p:spPr>
        <p:txBody>
          <a:bodyPr wrap="none" rtlCol="0">
            <a:spAutoFit/>
          </a:bodyPr>
          <a:lstStyle/>
          <a:p>
            <a:r>
              <a:rPr lang="en-US" sz="1600" dirty="0"/>
              <a:t>0</a:t>
            </a:r>
            <a:endParaRPr lang="en-SE" sz="1600" dirty="0"/>
          </a:p>
        </p:txBody>
      </p:sp>
      <p:sp>
        <p:nvSpPr>
          <p:cNvPr id="21" name="TextBox 20">
            <a:extLst>
              <a:ext uri="{FF2B5EF4-FFF2-40B4-BE49-F238E27FC236}">
                <a16:creationId xmlns:a16="http://schemas.microsoft.com/office/drawing/2014/main" id="{AB9CFF50-3F46-4007-9C47-F066FE0C5341}"/>
              </a:ext>
            </a:extLst>
          </p:cNvPr>
          <p:cNvSpPr txBox="1"/>
          <p:nvPr/>
        </p:nvSpPr>
        <p:spPr>
          <a:xfrm>
            <a:off x="1091472" y="2362200"/>
            <a:ext cx="413013" cy="338554"/>
          </a:xfrm>
          <a:prstGeom prst="rect">
            <a:avLst/>
          </a:prstGeom>
          <a:noFill/>
        </p:spPr>
        <p:txBody>
          <a:bodyPr wrap="square" rtlCol="0">
            <a:spAutoFit/>
          </a:bodyPr>
          <a:lstStyle/>
          <a:p>
            <a:r>
              <a:rPr lang="en-US" sz="1600" dirty="0"/>
              <a:t>0</a:t>
            </a:r>
            <a:endParaRPr lang="en-SE" sz="1600" dirty="0"/>
          </a:p>
        </p:txBody>
      </p:sp>
      <p:sp>
        <p:nvSpPr>
          <p:cNvPr id="22" name="Arrow: Right 21">
            <a:extLst>
              <a:ext uri="{FF2B5EF4-FFF2-40B4-BE49-F238E27FC236}">
                <a16:creationId xmlns:a16="http://schemas.microsoft.com/office/drawing/2014/main" id="{D283AB3C-5B78-4259-BE9D-0C0F1032D299}"/>
              </a:ext>
            </a:extLst>
          </p:cNvPr>
          <p:cNvSpPr/>
          <p:nvPr/>
        </p:nvSpPr>
        <p:spPr bwMode="auto">
          <a:xfrm>
            <a:off x="2413003" y="2081889"/>
            <a:ext cx="978408" cy="484632"/>
          </a:xfrm>
          <a:prstGeom prst="rightArrow">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dirty="0">
              <a:ln>
                <a:noFill/>
              </a:ln>
              <a:solidFill>
                <a:schemeClr val="tx1"/>
              </a:solidFill>
              <a:effectLst/>
              <a:latin typeface="Arial" charset="0"/>
            </a:endParaRPr>
          </a:p>
        </p:txBody>
      </p:sp>
      <p:sp>
        <p:nvSpPr>
          <p:cNvPr id="23" name="Rectangle 22">
            <a:extLst>
              <a:ext uri="{FF2B5EF4-FFF2-40B4-BE49-F238E27FC236}">
                <a16:creationId xmlns:a16="http://schemas.microsoft.com/office/drawing/2014/main" id="{73886024-0B56-4C97-89BE-61DD135E5611}"/>
              </a:ext>
            </a:extLst>
          </p:cNvPr>
          <p:cNvSpPr/>
          <p:nvPr/>
        </p:nvSpPr>
        <p:spPr>
          <a:xfrm>
            <a:off x="2354128" y="1570269"/>
            <a:ext cx="757451" cy="646331"/>
          </a:xfrm>
          <a:prstGeom prst="rect">
            <a:avLst/>
          </a:prstGeom>
        </p:spPr>
        <p:txBody>
          <a:bodyPr wrap="none">
            <a:spAutoFit/>
          </a:bodyPr>
          <a:lstStyle/>
          <a:p>
            <a:r>
              <a:rPr lang="en-US" dirty="0"/>
              <a:t>Value</a:t>
            </a:r>
          </a:p>
          <a:p>
            <a:r>
              <a:rPr lang="en-US" dirty="0"/>
              <a:t>Iter1</a:t>
            </a:r>
            <a:endParaRPr lang="en-SE" dirty="0"/>
          </a:p>
        </p:txBody>
      </p:sp>
      <p:sp>
        <p:nvSpPr>
          <p:cNvPr id="32" name="Arrow: Right 31">
            <a:extLst>
              <a:ext uri="{FF2B5EF4-FFF2-40B4-BE49-F238E27FC236}">
                <a16:creationId xmlns:a16="http://schemas.microsoft.com/office/drawing/2014/main" id="{3DAE8578-4533-4E95-9406-724B0F7DED6A}"/>
              </a:ext>
            </a:extLst>
          </p:cNvPr>
          <p:cNvSpPr/>
          <p:nvPr/>
        </p:nvSpPr>
        <p:spPr bwMode="auto">
          <a:xfrm>
            <a:off x="5727192" y="2081051"/>
            <a:ext cx="978408" cy="484632"/>
          </a:xfrm>
          <a:prstGeom prst="rightArrow">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dirty="0">
              <a:ln>
                <a:noFill/>
              </a:ln>
              <a:solidFill>
                <a:schemeClr val="tx1"/>
              </a:solidFill>
              <a:effectLst/>
              <a:latin typeface="Arial" charset="0"/>
            </a:endParaRPr>
          </a:p>
        </p:txBody>
      </p:sp>
      <p:sp>
        <p:nvSpPr>
          <p:cNvPr id="33" name="Rectangle 32">
            <a:extLst>
              <a:ext uri="{FF2B5EF4-FFF2-40B4-BE49-F238E27FC236}">
                <a16:creationId xmlns:a16="http://schemas.microsoft.com/office/drawing/2014/main" id="{3D2FF3E9-9F12-46EE-8CA6-B49D1997927E}"/>
              </a:ext>
            </a:extLst>
          </p:cNvPr>
          <p:cNvSpPr/>
          <p:nvPr/>
        </p:nvSpPr>
        <p:spPr>
          <a:xfrm>
            <a:off x="5668317" y="1569431"/>
            <a:ext cx="757451" cy="646331"/>
          </a:xfrm>
          <a:prstGeom prst="rect">
            <a:avLst/>
          </a:prstGeom>
        </p:spPr>
        <p:txBody>
          <a:bodyPr wrap="none">
            <a:spAutoFit/>
          </a:bodyPr>
          <a:lstStyle/>
          <a:p>
            <a:r>
              <a:rPr lang="en-US" dirty="0"/>
              <a:t>Value</a:t>
            </a:r>
          </a:p>
          <a:p>
            <a:r>
              <a:rPr lang="en-US" dirty="0"/>
              <a:t>Iter2</a:t>
            </a:r>
            <a:endParaRPr lang="en-SE" dirty="0"/>
          </a:p>
        </p:txBody>
      </p:sp>
      <p:graphicFrame>
        <p:nvGraphicFramePr>
          <p:cNvPr id="39" name="Table 38">
            <a:extLst>
              <a:ext uri="{FF2B5EF4-FFF2-40B4-BE49-F238E27FC236}">
                <a16:creationId xmlns:a16="http://schemas.microsoft.com/office/drawing/2014/main" id="{2D3F278D-D876-43C6-9849-69F1C8BFA546}"/>
              </a:ext>
            </a:extLst>
          </p:cNvPr>
          <p:cNvGraphicFramePr>
            <a:graphicFrameLocks noGrp="1"/>
          </p:cNvGraphicFramePr>
          <p:nvPr>
            <p:extLst>
              <p:ext uri="{D42A27DB-BD31-4B8C-83A1-F6EECF244321}">
                <p14:modId xmlns:p14="http://schemas.microsoft.com/office/powerpoint/2010/main" val="1781234547"/>
              </p:ext>
            </p:extLst>
          </p:nvPr>
        </p:nvGraphicFramePr>
        <p:xfrm>
          <a:off x="6803397" y="1377193"/>
          <a:ext cx="2000250" cy="1907484"/>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635828">
                <a:tc>
                  <a:txBody>
                    <a:bodyPr/>
                    <a:lstStyle/>
                    <a:p>
                      <a:pPr algn="ct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bg2"/>
                          </a:solidFill>
                          <a:effectLst/>
                          <a:uLnTx/>
                          <a:uFillTx/>
                          <a:latin typeface="Calibri" pitchFamily="34" charset="0"/>
                          <a:ea typeface="+mn-ea"/>
                          <a:cs typeface="+mn-cs"/>
                        </a:rPr>
                        <a:t>A</a:t>
                      </a:r>
                      <a:endParaRPr lang="en-US" sz="21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63582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B</a:t>
                      </a: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C</a:t>
                      </a: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808080"/>
                          </a:solidFill>
                          <a:effectLst/>
                          <a:uLnTx/>
                          <a:uFillTx/>
                          <a:latin typeface="Calibri" pitchFamily="34" charset="0"/>
                          <a:ea typeface="+mn-ea"/>
                          <a:cs typeface="+mn-cs"/>
                        </a:rPr>
                        <a:t>D</a:t>
                      </a:r>
                      <a:endParaRPr kumimoji="0" lang="en-US" sz="2100" b="0" i="0" u="none" strike="noStrike" kern="1200" cap="none" spc="0" normalizeH="0" baseline="0" noProof="0" dirty="0">
                        <a:ln>
                          <a:noFill/>
                        </a:ln>
                        <a:solidFill>
                          <a:schemeClr val="tx1"/>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5828">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8080"/>
                          </a:solidFill>
                          <a:effectLst/>
                          <a:uLnTx/>
                          <a:uFillTx/>
                          <a:latin typeface="Calibri" pitchFamily="34" charset="0"/>
                          <a:ea typeface="+mn-ea"/>
                          <a:cs typeface="+mn-cs"/>
                        </a:rPr>
                        <a:t>E</a:t>
                      </a:r>
                      <a:endParaRPr kumimoji="0" lang="en-US" sz="2400" b="0" i="0" u="none" strike="noStrike" kern="1200" cap="none" spc="0" normalizeH="0" baseline="0" noProof="0" dirty="0">
                        <a:ln>
                          <a:noFill/>
                        </a:ln>
                        <a:solidFill>
                          <a:srgbClr val="808080"/>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40" name="Rectangle 39">
            <a:extLst>
              <a:ext uri="{FF2B5EF4-FFF2-40B4-BE49-F238E27FC236}">
                <a16:creationId xmlns:a16="http://schemas.microsoft.com/office/drawing/2014/main" id="{CA320424-DD4D-43D4-BB80-6FC9B94E1053}"/>
              </a:ext>
            </a:extLst>
          </p:cNvPr>
          <p:cNvSpPr/>
          <p:nvPr/>
        </p:nvSpPr>
        <p:spPr>
          <a:xfrm>
            <a:off x="8245335" y="2100361"/>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41" name="Rectangle 40">
            <a:extLst>
              <a:ext uri="{FF2B5EF4-FFF2-40B4-BE49-F238E27FC236}">
                <a16:creationId xmlns:a16="http://schemas.microsoft.com/office/drawing/2014/main" id="{49311C70-BC3F-40F5-A0D8-F2A7CD4E6B91}"/>
              </a:ext>
            </a:extLst>
          </p:cNvPr>
          <p:cNvSpPr/>
          <p:nvPr/>
        </p:nvSpPr>
        <p:spPr>
          <a:xfrm>
            <a:off x="7572723" y="1471711"/>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DAFDF2BC-8758-4C1C-BA85-B16EDA4C6E65}"/>
                  </a:ext>
                </a:extLst>
              </p:cNvPr>
              <p:cNvSpPr txBox="1"/>
              <p:nvPr/>
            </p:nvSpPr>
            <p:spPr>
              <a:xfrm>
                <a:off x="8229460" y="2306711"/>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42" name="TextBox 41">
                <a:extLst>
                  <a:ext uri="{FF2B5EF4-FFF2-40B4-BE49-F238E27FC236}">
                    <a16:creationId xmlns:a16="http://schemas.microsoft.com/office/drawing/2014/main" id="{DAFDF2BC-8758-4C1C-BA85-B16EDA4C6E65}"/>
                  </a:ext>
                </a:extLst>
              </p:cNvPr>
              <p:cNvSpPr txBox="1">
                <a:spLocks noRot="1" noChangeAspect="1" noMove="1" noResize="1" noEditPoints="1" noAdjustHandles="1" noChangeArrowheads="1" noChangeShapeType="1" noTextEdit="1"/>
              </p:cNvSpPr>
              <p:nvPr/>
            </p:nvSpPr>
            <p:spPr>
              <a:xfrm>
                <a:off x="8229460" y="2306711"/>
                <a:ext cx="685800" cy="307777"/>
              </a:xfrm>
              <a:prstGeom prst="rect">
                <a:avLst/>
              </a:prstGeom>
              <a:blipFill>
                <a:blip r:embed="rId5"/>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23578B8A-9EDC-42DB-BE59-A134E0EFEA13}"/>
                  </a:ext>
                </a:extLst>
              </p:cNvPr>
              <p:cNvSpPr txBox="1"/>
              <p:nvPr/>
            </p:nvSpPr>
            <p:spPr>
              <a:xfrm>
                <a:off x="7543660" y="1694425"/>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43" name="TextBox 42">
                <a:extLst>
                  <a:ext uri="{FF2B5EF4-FFF2-40B4-BE49-F238E27FC236}">
                    <a16:creationId xmlns:a16="http://schemas.microsoft.com/office/drawing/2014/main" id="{23578B8A-9EDC-42DB-BE59-A134E0EFEA13}"/>
                  </a:ext>
                </a:extLst>
              </p:cNvPr>
              <p:cNvSpPr txBox="1">
                <a:spLocks noRot="1" noChangeAspect="1" noMove="1" noResize="1" noEditPoints="1" noAdjustHandles="1" noChangeArrowheads="1" noChangeShapeType="1" noTextEdit="1"/>
              </p:cNvSpPr>
              <p:nvPr/>
            </p:nvSpPr>
            <p:spPr>
              <a:xfrm>
                <a:off x="7543660" y="1694425"/>
                <a:ext cx="685800" cy="307777"/>
              </a:xfrm>
              <a:prstGeom prst="rect">
                <a:avLst/>
              </a:prstGeom>
              <a:blipFill>
                <a:blip r:embed="rId6"/>
                <a:stretch>
                  <a:fillRect/>
                </a:stretch>
              </a:blipFill>
            </p:spPr>
            <p:txBody>
              <a:bodyPr/>
              <a:lstStyle/>
              <a:p>
                <a:r>
                  <a:rPr lang="en-SE">
                    <a:noFill/>
                  </a:rPr>
                  <a:t> </a:t>
                </a:r>
              </a:p>
            </p:txBody>
          </p:sp>
        </mc:Fallback>
      </mc:AlternateContent>
      <p:sp>
        <p:nvSpPr>
          <p:cNvPr id="44" name="TextBox 43">
            <a:extLst>
              <a:ext uri="{FF2B5EF4-FFF2-40B4-BE49-F238E27FC236}">
                <a16:creationId xmlns:a16="http://schemas.microsoft.com/office/drawing/2014/main" id="{740E0364-2492-425D-BF20-94D15E6DA5EB}"/>
              </a:ext>
            </a:extLst>
          </p:cNvPr>
          <p:cNvSpPr txBox="1"/>
          <p:nvPr/>
        </p:nvSpPr>
        <p:spPr>
          <a:xfrm>
            <a:off x="6962506" y="2374719"/>
            <a:ext cx="298480" cy="338554"/>
          </a:xfrm>
          <a:prstGeom prst="rect">
            <a:avLst/>
          </a:prstGeom>
          <a:noFill/>
        </p:spPr>
        <p:txBody>
          <a:bodyPr wrap="none" rtlCol="0">
            <a:spAutoFit/>
          </a:bodyPr>
          <a:lstStyle/>
          <a:p>
            <a:r>
              <a:rPr lang="en-US" sz="1600" dirty="0"/>
              <a:t>8</a:t>
            </a:r>
            <a:endParaRPr lang="en-SE" sz="1600" dirty="0"/>
          </a:p>
        </p:txBody>
      </p:sp>
      <p:sp>
        <p:nvSpPr>
          <p:cNvPr id="45" name="TextBox 44">
            <a:extLst>
              <a:ext uri="{FF2B5EF4-FFF2-40B4-BE49-F238E27FC236}">
                <a16:creationId xmlns:a16="http://schemas.microsoft.com/office/drawing/2014/main" id="{C4BDB16A-898D-41F2-94D4-DA054A7799FF}"/>
              </a:ext>
            </a:extLst>
          </p:cNvPr>
          <p:cNvSpPr txBox="1"/>
          <p:nvPr/>
        </p:nvSpPr>
        <p:spPr>
          <a:xfrm>
            <a:off x="7648306" y="3011681"/>
            <a:ext cx="298480" cy="338554"/>
          </a:xfrm>
          <a:prstGeom prst="rect">
            <a:avLst/>
          </a:prstGeom>
          <a:noFill/>
        </p:spPr>
        <p:txBody>
          <a:bodyPr wrap="none" rtlCol="0">
            <a:spAutoFit/>
          </a:bodyPr>
          <a:lstStyle/>
          <a:p>
            <a:r>
              <a:rPr lang="en-US" sz="1600" dirty="0"/>
              <a:t>8</a:t>
            </a:r>
            <a:endParaRPr lang="en-SE" sz="1600" dirty="0"/>
          </a:p>
        </p:txBody>
      </p:sp>
      <p:sp>
        <p:nvSpPr>
          <p:cNvPr id="46" name="TextBox 45">
            <a:extLst>
              <a:ext uri="{FF2B5EF4-FFF2-40B4-BE49-F238E27FC236}">
                <a16:creationId xmlns:a16="http://schemas.microsoft.com/office/drawing/2014/main" id="{59DD9C54-4E0F-447F-A0E8-16A6DA047F26}"/>
              </a:ext>
            </a:extLst>
          </p:cNvPr>
          <p:cNvSpPr txBox="1"/>
          <p:nvPr/>
        </p:nvSpPr>
        <p:spPr>
          <a:xfrm>
            <a:off x="7641986" y="2367793"/>
            <a:ext cx="413013" cy="338554"/>
          </a:xfrm>
          <a:prstGeom prst="rect">
            <a:avLst/>
          </a:prstGeom>
          <a:noFill/>
        </p:spPr>
        <p:txBody>
          <a:bodyPr wrap="square" rtlCol="0">
            <a:spAutoFit/>
          </a:bodyPr>
          <a:lstStyle/>
          <a:p>
            <a:r>
              <a:rPr lang="en-US" sz="1600" dirty="0"/>
              <a:t>9</a:t>
            </a:r>
            <a:endParaRPr lang="en-SE" sz="1600" dirty="0"/>
          </a:p>
        </p:txBody>
      </p:sp>
      <p:sp>
        <p:nvSpPr>
          <p:cNvPr id="47" name="Arrow: Right 46">
            <a:extLst>
              <a:ext uri="{FF2B5EF4-FFF2-40B4-BE49-F238E27FC236}">
                <a16:creationId xmlns:a16="http://schemas.microsoft.com/office/drawing/2014/main" id="{C438C09B-C4DA-4775-B076-E907EA7E6289}"/>
              </a:ext>
            </a:extLst>
          </p:cNvPr>
          <p:cNvSpPr/>
          <p:nvPr/>
        </p:nvSpPr>
        <p:spPr bwMode="auto">
          <a:xfrm>
            <a:off x="277798" y="4437658"/>
            <a:ext cx="978408" cy="484632"/>
          </a:xfrm>
          <a:prstGeom prst="rightArrow">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dirty="0">
              <a:ln>
                <a:noFill/>
              </a:ln>
              <a:solidFill>
                <a:schemeClr val="tx1"/>
              </a:solidFill>
              <a:effectLst/>
              <a:latin typeface="Arial" charset="0"/>
            </a:endParaRPr>
          </a:p>
        </p:txBody>
      </p:sp>
      <p:sp>
        <p:nvSpPr>
          <p:cNvPr id="48" name="Rectangle 47">
            <a:extLst>
              <a:ext uri="{FF2B5EF4-FFF2-40B4-BE49-F238E27FC236}">
                <a16:creationId xmlns:a16="http://schemas.microsoft.com/office/drawing/2014/main" id="{6F48D093-7368-40C1-80E8-44878ABE6BBF}"/>
              </a:ext>
            </a:extLst>
          </p:cNvPr>
          <p:cNvSpPr/>
          <p:nvPr/>
        </p:nvSpPr>
        <p:spPr>
          <a:xfrm>
            <a:off x="-34969" y="3891212"/>
            <a:ext cx="1706429" cy="646331"/>
          </a:xfrm>
          <a:prstGeom prst="rect">
            <a:avLst/>
          </a:prstGeom>
        </p:spPr>
        <p:txBody>
          <a:bodyPr wrap="none">
            <a:spAutoFit/>
          </a:bodyPr>
          <a:lstStyle/>
          <a:p>
            <a:r>
              <a:rPr lang="en-US" dirty="0"/>
              <a:t>Value Function</a:t>
            </a:r>
          </a:p>
          <a:p>
            <a:r>
              <a:rPr lang="en-US" dirty="0"/>
              <a:t>converged</a:t>
            </a:r>
          </a:p>
        </p:txBody>
      </p:sp>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id="{ADBDA55C-F122-460D-A761-EAC895F4AC44}"/>
                  </a:ext>
                </a:extLst>
              </p:cNvPr>
              <p:cNvSpPr/>
              <p:nvPr/>
            </p:nvSpPr>
            <p:spPr>
              <a:xfrm>
                <a:off x="0" y="4892807"/>
                <a:ext cx="1790683" cy="731739"/>
              </a:xfrm>
              <a:prstGeom prst="rect">
                <a:avLst/>
              </a:prstGeom>
            </p:spPr>
            <p:txBody>
              <a:bodyPr wrap="none">
                <a:spAutoFit/>
              </a:bodyPr>
              <a:lstStyle/>
              <a:p>
                <a:r>
                  <a:rPr lang="en-US" dirty="0"/>
                  <a:t>Optimal Policy </a:t>
                </a:r>
                <a:endParaRPr lang="en-US" b="0" i="1" dirty="0">
                  <a:latin typeface="Cambria Math" panose="02040503050406030204" pitchFamily="18" charset="0"/>
                </a:endParaRPr>
              </a:p>
              <a:p>
                <a14:m>
                  <m:oMath xmlns:m="http://schemas.openxmlformats.org/officeDocument/2006/math">
                    <m:func>
                      <m:funcPr>
                        <m:ctrlPr>
                          <a:rPr lang="en-US" b="0" i="1" dirty="0" smtClean="0">
                            <a:latin typeface="Cambria Math" panose="02040503050406030204" pitchFamily="18" charset="0"/>
                          </a:rPr>
                        </m:ctrlPr>
                      </m:funcPr>
                      <m:fName>
                        <m:r>
                          <m:rPr>
                            <m:sty m:val="p"/>
                          </m:rPr>
                          <a:rPr lang="en-US" b="0" i="0" dirty="0" smtClean="0">
                            <a:latin typeface="Cambria Math" panose="02040503050406030204" pitchFamily="18" charset="0"/>
                          </a:rPr>
                          <m:t>arg</m:t>
                        </m:r>
                        <m:limLow>
                          <m:limLowPr>
                            <m:ctrlPr>
                              <a:rPr lang="en-US" b="0" i="1" dirty="0" smtClean="0">
                                <a:latin typeface="Cambria Math" panose="02040503050406030204" pitchFamily="18" charset="0"/>
                              </a:rPr>
                            </m:ctrlPr>
                          </m:limLowPr>
                          <m:e>
                            <m:r>
                              <m:rPr>
                                <m:sty m:val="p"/>
                              </m:rPr>
                              <a:rPr lang="en-US" i="0" dirty="0" smtClean="0">
                                <a:latin typeface="Cambria Math" panose="02040503050406030204" pitchFamily="18" charset="0"/>
                              </a:rPr>
                              <m:t>max</m:t>
                            </m:r>
                          </m:e>
                          <m:lim>
                            <m:r>
                              <a:rPr lang="en-US" b="0" i="1" dirty="0" smtClean="0">
                                <a:latin typeface="Cambria Math" panose="02040503050406030204" pitchFamily="18" charset="0"/>
                              </a:rPr>
                              <m:t>𝑎</m:t>
                            </m:r>
                          </m:lim>
                        </m:limLow>
                      </m:fName>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𝑞</m:t>
                            </m:r>
                          </m:e>
                          <m:sub>
                            <m:r>
                              <a:rPr lang="en-US" b="0" i="1" dirty="0" smtClean="0">
                                <a:latin typeface="Cambria Math" panose="02040503050406030204" pitchFamily="18" charset="0"/>
                              </a:rPr>
                              <m:t>∗</m:t>
                            </m:r>
                          </m:sub>
                        </m:sSub>
                        <m:r>
                          <a:rPr lang="en-US" b="0" i="1" dirty="0" smtClean="0">
                            <a:latin typeface="Cambria Math" panose="02040503050406030204" pitchFamily="18" charset="0"/>
                          </a:rPr>
                          <m:t>(</m:t>
                        </m:r>
                        <m:r>
                          <a:rPr lang="en-US" b="0" i="1" dirty="0" smtClean="0">
                            <a:latin typeface="Cambria Math" panose="02040503050406030204" pitchFamily="18" charset="0"/>
                          </a:rPr>
                          <m:t>𝑠</m:t>
                        </m:r>
                        <m:r>
                          <a:rPr lang="en-US" b="0" i="1" dirty="0" smtClean="0">
                            <a:latin typeface="Cambria Math" panose="02040503050406030204" pitchFamily="18" charset="0"/>
                          </a:rPr>
                          <m:t>,</m:t>
                        </m:r>
                        <m:r>
                          <a:rPr lang="en-US" b="0" i="1" dirty="0" smtClean="0">
                            <a:latin typeface="Cambria Math" panose="02040503050406030204" pitchFamily="18" charset="0"/>
                          </a:rPr>
                          <m:t>𝑎</m:t>
                        </m:r>
                        <m:r>
                          <a:rPr lang="en-US" b="0" i="1" dirty="0" smtClean="0">
                            <a:latin typeface="Cambria Math" panose="02040503050406030204" pitchFamily="18" charset="0"/>
                          </a:rPr>
                          <m:t>)</m:t>
                        </m:r>
                      </m:e>
                    </m:func>
                  </m:oMath>
                </a14:m>
                <a:r>
                  <a:rPr lang="en-US" dirty="0"/>
                  <a:t> </a:t>
                </a:r>
              </a:p>
            </p:txBody>
          </p:sp>
        </mc:Choice>
        <mc:Fallback xmlns="">
          <p:sp>
            <p:nvSpPr>
              <p:cNvPr id="62" name="Rectangle 61">
                <a:extLst>
                  <a:ext uri="{FF2B5EF4-FFF2-40B4-BE49-F238E27FC236}">
                    <a16:creationId xmlns:a16="http://schemas.microsoft.com/office/drawing/2014/main" id="{ADBDA55C-F122-460D-A761-EAC895F4AC44}"/>
                  </a:ext>
                </a:extLst>
              </p:cNvPr>
              <p:cNvSpPr>
                <a:spLocks noRot="1" noChangeAspect="1" noMove="1" noResize="1" noEditPoints="1" noAdjustHandles="1" noChangeArrowheads="1" noChangeShapeType="1" noTextEdit="1"/>
              </p:cNvSpPr>
              <p:nvPr/>
            </p:nvSpPr>
            <p:spPr>
              <a:xfrm>
                <a:off x="0" y="4892807"/>
                <a:ext cx="1790683" cy="731739"/>
              </a:xfrm>
              <a:prstGeom prst="rect">
                <a:avLst/>
              </a:prstGeom>
              <a:blipFill>
                <a:blip r:embed="rId7"/>
                <a:stretch>
                  <a:fillRect l="-2721" t="-5000"/>
                </a:stretch>
              </a:blipFill>
            </p:spPr>
            <p:txBody>
              <a:bodyPr/>
              <a:lstStyle/>
              <a:p>
                <a:r>
                  <a:rPr lang="en-SE">
                    <a:noFill/>
                  </a:rPr>
                  <a:t> </a:t>
                </a:r>
              </a:p>
            </p:txBody>
          </p:sp>
        </mc:Fallback>
      </mc:AlternateContent>
      <p:graphicFrame>
        <p:nvGraphicFramePr>
          <p:cNvPr id="66" name="Table 65">
            <a:extLst>
              <a:ext uri="{FF2B5EF4-FFF2-40B4-BE49-F238E27FC236}">
                <a16:creationId xmlns:a16="http://schemas.microsoft.com/office/drawing/2014/main" id="{30599587-78A7-42D2-9BC5-736EA0580187}"/>
              </a:ext>
            </a:extLst>
          </p:cNvPr>
          <p:cNvGraphicFramePr>
            <a:graphicFrameLocks noGrp="1"/>
          </p:cNvGraphicFramePr>
          <p:nvPr>
            <p:extLst>
              <p:ext uri="{D42A27DB-BD31-4B8C-83A1-F6EECF244321}">
                <p14:modId xmlns:p14="http://schemas.microsoft.com/office/powerpoint/2010/main" val="1831675971"/>
              </p:ext>
            </p:extLst>
          </p:nvPr>
        </p:nvGraphicFramePr>
        <p:xfrm>
          <a:off x="1621937" y="3791911"/>
          <a:ext cx="2000250" cy="1907484"/>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635828">
                <a:tc>
                  <a:txBody>
                    <a:bodyPr/>
                    <a:lstStyle/>
                    <a:p>
                      <a:pPr algn="ct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bg2"/>
                          </a:solidFill>
                          <a:effectLst/>
                          <a:uLnTx/>
                          <a:uFillTx/>
                          <a:latin typeface="Calibri" pitchFamily="34" charset="0"/>
                          <a:ea typeface="+mn-ea"/>
                          <a:cs typeface="+mn-cs"/>
                        </a:rPr>
                        <a:t>A</a:t>
                      </a:r>
                      <a:endParaRPr lang="en-US" sz="21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63582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B</a:t>
                      </a: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C</a:t>
                      </a: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808080"/>
                          </a:solidFill>
                          <a:effectLst/>
                          <a:uLnTx/>
                          <a:uFillTx/>
                          <a:latin typeface="Calibri" pitchFamily="34" charset="0"/>
                          <a:ea typeface="+mn-ea"/>
                          <a:cs typeface="+mn-cs"/>
                        </a:rPr>
                        <a:t>D</a:t>
                      </a:r>
                      <a:endParaRPr kumimoji="0" lang="en-US" sz="2100" b="0" i="0" u="none" strike="noStrike" kern="1200" cap="none" spc="0" normalizeH="0" baseline="0" noProof="0" dirty="0">
                        <a:ln>
                          <a:noFill/>
                        </a:ln>
                        <a:solidFill>
                          <a:schemeClr val="tx1"/>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5828">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8080"/>
                          </a:solidFill>
                          <a:effectLst/>
                          <a:uLnTx/>
                          <a:uFillTx/>
                          <a:latin typeface="Calibri" pitchFamily="34" charset="0"/>
                          <a:ea typeface="+mn-ea"/>
                          <a:cs typeface="+mn-cs"/>
                        </a:rPr>
                        <a:t>E</a:t>
                      </a:r>
                      <a:endParaRPr kumimoji="0" lang="en-US" sz="2400" b="0" i="0" u="none" strike="noStrike" kern="1200" cap="none" spc="0" normalizeH="0" baseline="0" noProof="0" dirty="0">
                        <a:ln>
                          <a:noFill/>
                        </a:ln>
                        <a:solidFill>
                          <a:srgbClr val="808080"/>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67" name="Rectangle 66">
            <a:extLst>
              <a:ext uri="{FF2B5EF4-FFF2-40B4-BE49-F238E27FC236}">
                <a16:creationId xmlns:a16="http://schemas.microsoft.com/office/drawing/2014/main" id="{2AD68E14-47D5-4B34-9F32-F09BA536C70B}"/>
              </a:ext>
            </a:extLst>
          </p:cNvPr>
          <p:cNvSpPr/>
          <p:nvPr/>
        </p:nvSpPr>
        <p:spPr>
          <a:xfrm>
            <a:off x="3063875" y="4515079"/>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68" name="Rectangle 67">
            <a:extLst>
              <a:ext uri="{FF2B5EF4-FFF2-40B4-BE49-F238E27FC236}">
                <a16:creationId xmlns:a16="http://schemas.microsoft.com/office/drawing/2014/main" id="{B8F644A1-7A16-4D1D-8A20-935270091B19}"/>
              </a:ext>
            </a:extLst>
          </p:cNvPr>
          <p:cNvSpPr/>
          <p:nvPr/>
        </p:nvSpPr>
        <p:spPr>
          <a:xfrm>
            <a:off x="2391263" y="3886429"/>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69" name="Isosceles Triangle 68">
            <a:extLst>
              <a:ext uri="{FF2B5EF4-FFF2-40B4-BE49-F238E27FC236}">
                <a16:creationId xmlns:a16="http://schemas.microsoft.com/office/drawing/2014/main" id="{07564124-C102-4C35-B86C-0E4D5343BAEF}"/>
              </a:ext>
            </a:extLst>
          </p:cNvPr>
          <p:cNvSpPr/>
          <p:nvPr/>
        </p:nvSpPr>
        <p:spPr>
          <a:xfrm rot="5400000">
            <a:off x="2134923" y="4674173"/>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70" name="Isosceles Triangle 69">
            <a:extLst>
              <a:ext uri="{FF2B5EF4-FFF2-40B4-BE49-F238E27FC236}">
                <a16:creationId xmlns:a16="http://schemas.microsoft.com/office/drawing/2014/main" id="{B888CDF0-ED84-419A-BAF8-735CA2E45B82}"/>
              </a:ext>
            </a:extLst>
          </p:cNvPr>
          <p:cNvSpPr/>
          <p:nvPr/>
        </p:nvSpPr>
        <p:spPr>
          <a:xfrm rot="5400000">
            <a:off x="2776761" y="4674174"/>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71" name="Isosceles Triangle 70">
            <a:extLst>
              <a:ext uri="{FF2B5EF4-FFF2-40B4-BE49-F238E27FC236}">
                <a16:creationId xmlns:a16="http://schemas.microsoft.com/office/drawing/2014/main" id="{DC9F892C-3F57-4343-AEE1-9562F948790B}"/>
              </a:ext>
            </a:extLst>
          </p:cNvPr>
          <p:cNvSpPr/>
          <p:nvPr/>
        </p:nvSpPr>
        <p:spPr>
          <a:xfrm>
            <a:off x="2542931" y="5072860"/>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21C24307-1566-4D81-840C-3F3CD7EC338F}"/>
                  </a:ext>
                </a:extLst>
              </p:cNvPr>
              <p:cNvSpPr txBox="1"/>
              <p:nvPr/>
            </p:nvSpPr>
            <p:spPr>
              <a:xfrm>
                <a:off x="3048000" y="4721429"/>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72" name="TextBox 71">
                <a:extLst>
                  <a:ext uri="{FF2B5EF4-FFF2-40B4-BE49-F238E27FC236}">
                    <a16:creationId xmlns:a16="http://schemas.microsoft.com/office/drawing/2014/main" id="{21C24307-1566-4D81-840C-3F3CD7EC338F}"/>
                  </a:ext>
                </a:extLst>
              </p:cNvPr>
              <p:cNvSpPr txBox="1">
                <a:spLocks noRot="1" noChangeAspect="1" noMove="1" noResize="1" noEditPoints="1" noAdjustHandles="1" noChangeArrowheads="1" noChangeShapeType="1" noTextEdit="1"/>
              </p:cNvSpPr>
              <p:nvPr/>
            </p:nvSpPr>
            <p:spPr>
              <a:xfrm>
                <a:off x="3048000" y="4721429"/>
                <a:ext cx="685800" cy="307777"/>
              </a:xfrm>
              <a:prstGeom prst="rect">
                <a:avLst/>
              </a:prstGeom>
              <a:blipFill>
                <a:blip r:embed="rId8"/>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772C16D8-BB40-4427-B32F-429121472A66}"/>
                  </a:ext>
                </a:extLst>
              </p:cNvPr>
              <p:cNvSpPr txBox="1"/>
              <p:nvPr/>
            </p:nvSpPr>
            <p:spPr>
              <a:xfrm>
                <a:off x="2362200" y="4109143"/>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73" name="TextBox 72">
                <a:extLst>
                  <a:ext uri="{FF2B5EF4-FFF2-40B4-BE49-F238E27FC236}">
                    <a16:creationId xmlns:a16="http://schemas.microsoft.com/office/drawing/2014/main" id="{772C16D8-BB40-4427-B32F-429121472A66}"/>
                  </a:ext>
                </a:extLst>
              </p:cNvPr>
              <p:cNvSpPr txBox="1">
                <a:spLocks noRot="1" noChangeAspect="1" noMove="1" noResize="1" noEditPoints="1" noAdjustHandles="1" noChangeArrowheads="1" noChangeShapeType="1" noTextEdit="1"/>
              </p:cNvSpPr>
              <p:nvPr/>
            </p:nvSpPr>
            <p:spPr>
              <a:xfrm>
                <a:off x="2362200" y="4109143"/>
                <a:ext cx="685800" cy="307777"/>
              </a:xfrm>
              <a:prstGeom prst="rect">
                <a:avLst/>
              </a:prstGeom>
              <a:blipFill>
                <a:blip r:embed="rId3"/>
                <a:stretch>
                  <a:fillRect/>
                </a:stretch>
              </a:blipFill>
            </p:spPr>
            <p:txBody>
              <a:bodyPr/>
              <a:lstStyle/>
              <a:p>
                <a:r>
                  <a:rPr lang="en-SE">
                    <a:noFill/>
                  </a:rPr>
                  <a:t> </a:t>
                </a:r>
              </a:p>
            </p:txBody>
          </p:sp>
        </mc:Fallback>
      </mc:AlternateContent>
      <p:sp>
        <p:nvSpPr>
          <p:cNvPr id="74" name="TextBox 73">
            <a:extLst>
              <a:ext uri="{FF2B5EF4-FFF2-40B4-BE49-F238E27FC236}">
                <a16:creationId xmlns:a16="http://schemas.microsoft.com/office/drawing/2014/main" id="{21FC8693-844F-490B-B565-D8485F608D39}"/>
              </a:ext>
            </a:extLst>
          </p:cNvPr>
          <p:cNvSpPr txBox="1"/>
          <p:nvPr/>
        </p:nvSpPr>
        <p:spPr>
          <a:xfrm>
            <a:off x="1808750" y="4789975"/>
            <a:ext cx="298480" cy="338554"/>
          </a:xfrm>
          <a:prstGeom prst="rect">
            <a:avLst/>
          </a:prstGeom>
          <a:noFill/>
        </p:spPr>
        <p:txBody>
          <a:bodyPr wrap="none" rtlCol="0">
            <a:spAutoFit/>
          </a:bodyPr>
          <a:lstStyle/>
          <a:p>
            <a:r>
              <a:rPr lang="en-US" sz="1600" dirty="0"/>
              <a:t>8</a:t>
            </a:r>
            <a:endParaRPr lang="en-SE" sz="1600" dirty="0"/>
          </a:p>
        </p:txBody>
      </p:sp>
      <p:sp>
        <p:nvSpPr>
          <p:cNvPr id="75" name="TextBox 74">
            <a:extLst>
              <a:ext uri="{FF2B5EF4-FFF2-40B4-BE49-F238E27FC236}">
                <a16:creationId xmlns:a16="http://schemas.microsoft.com/office/drawing/2014/main" id="{35617424-29DE-4FE3-A15D-75D139C8B8E4}"/>
              </a:ext>
            </a:extLst>
          </p:cNvPr>
          <p:cNvSpPr txBox="1"/>
          <p:nvPr/>
        </p:nvSpPr>
        <p:spPr>
          <a:xfrm>
            <a:off x="2494550" y="5426937"/>
            <a:ext cx="298480" cy="338554"/>
          </a:xfrm>
          <a:prstGeom prst="rect">
            <a:avLst/>
          </a:prstGeom>
          <a:noFill/>
        </p:spPr>
        <p:txBody>
          <a:bodyPr wrap="none" rtlCol="0">
            <a:spAutoFit/>
          </a:bodyPr>
          <a:lstStyle/>
          <a:p>
            <a:r>
              <a:rPr lang="en-US" sz="1600" dirty="0"/>
              <a:t>8</a:t>
            </a:r>
            <a:endParaRPr lang="en-SE" sz="1600" dirty="0"/>
          </a:p>
        </p:txBody>
      </p:sp>
      <p:sp>
        <p:nvSpPr>
          <p:cNvPr id="76" name="TextBox 75">
            <a:extLst>
              <a:ext uri="{FF2B5EF4-FFF2-40B4-BE49-F238E27FC236}">
                <a16:creationId xmlns:a16="http://schemas.microsoft.com/office/drawing/2014/main" id="{212DADFC-6281-4467-B68A-2633FD0EADCE}"/>
              </a:ext>
            </a:extLst>
          </p:cNvPr>
          <p:cNvSpPr txBox="1"/>
          <p:nvPr/>
        </p:nvSpPr>
        <p:spPr>
          <a:xfrm>
            <a:off x="2488230" y="4783049"/>
            <a:ext cx="413013" cy="338554"/>
          </a:xfrm>
          <a:prstGeom prst="rect">
            <a:avLst/>
          </a:prstGeom>
          <a:noFill/>
        </p:spPr>
        <p:txBody>
          <a:bodyPr wrap="square" rtlCol="0">
            <a:spAutoFit/>
          </a:bodyPr>
          <a:lstStyle/>
          <a:p>
            <a:r>
              <a:rPr lang="en-US" sz="1600" dirty="0"/>
              <a:t>9</a:t>
            </a:r>
            <a:endParaRPr lang="en-SE" sz="1600" dirty="0"/>
          </a:p>
        </p:txBody>
      </p:sp>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F2702FA3-AEFF-41EE-A8EA-C310687A34E4}"/>
                  </a:ext>
                </a:extLst>
              </p:cNvPr>
              <p:cNvSpPr txBox="1"/>
              <p:nvPr/>
            </p:nvSpPr>
            <p:spPr>
              <a:xfrm>
                <a:off x="2248185" y="2523014"/>
                <a:ext cx="1143161"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𝑣</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r>
                        <a:rPr lang="en-US" b="0" i="1" dirty="0" smtClean="0">
                          <a:latin typeface="Cambria Math" panose="02040503050406030204" pitchFamily="18" charset="0"/>
                        </a:rPr>
                        <m:t>𝑠</m:t>
                      </m:r>
                      <m:r>
                        <a:rPr lang="en-US" b="0" i="1" dirty="0" smtClean="0">
                          <a:latin typeface="Cambria Math" panose="02040503050406030204" pitchFamily="18" charset="0"/>
                        </a:rPr>
                        <m:t>)</m:t>
                      </m:r>
                    </m:oMath>
                  </m:oMathPara>
                </a14:m>
                <a:endParaRPr lang="en-SE" dirty="0"/>
              </a:p>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𝑞</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r>
                        <a:rPr lang="en-US" b="0" i="1" dirty="0" smtClean="0">
                          <a:latin typeface="Cambria Math" panose="02040503050406030204" pitchFamily="18" charset="0"/>
                        </a:rPr>
                        <m:t>𝑠</m:t>
                      </m:r>
                      <m:r>
                        <a:rPr lang="en-US" b="0" i="1" dirty="0" smtClean="0">
                          <a:latin typeface="Cambria Math" panose="02040503050406030204" pitchFamily="18" charset="0"/>
                        </a:rPr>
                        <m:t>,</m:t>
                      </m:r>
                      <m:r>
                        <a:rPr lang="en-US" b="0" i="1" dirty="0" smtClean="0">
                          <a:latin typeface="Cambria Math" panose="02040503050406030204" pitchFamily="18" charset="0"/>
                        </a:rPr>
                        <m:t>𝑎</m:t>
                      </m:r>
                      <m:r>
                        <a:rPr lang="en-US" b="0" i="1" dirty="0" smtClean="0">
                          <a:latin typeface="Cambria Math" panose="02040503050406030204" pitchFamily="18" charset="0"/>
                        </a:rPr>
                        <m:t>)</m:t>
                      </m:r>
                    </m:oMath>
                  </m:oMathPara>
                </a14:m>
                <a:endParaRPr lang="en-SE" dirty="0"/>
              </a:p>
            </p:txBody>
          </p:sp>
        </mc:Choice>
        <mc:Fallback xmlns="">
          <p:sp>
            <p:nvSpPr>
              <p:cNvPr id="78" name="TextBox 77">
                <a:extLst>
                  <a:ext uri="{FF2B5EF4-FFF2-40B4-BE49-F238E27FC236}">
                    <a16:creationId xmlns:a16="http://schemas.microsoft.com/office/drawing/2014/main" id="{F2702FA3-AEFF-41EE-A8EA-C310687A34E4}"/>
                  </a:ext>
                </a:extLst>
              </p:cNvPr>
              <p:cNvSpPr txBox="1">
                <a:spLocks noRot="1" noChangeAspect="1" noMove="1" noResize="1" noEditPoints="1" noAdjustHandles="1" noChangeArrowheads="1" noChangeShapeType="1" noTextEdit="1"/>
              </p:cNvSpPr>
              <p:nvPr/>
            </p:nvSpPr>
            <p:spPr>
              <a:xfrm>
                <a:off x="2248185" y="2523014"/>
                <a:ext cx="1143161" cy="646331"/>
              </a:xfrm>
              <a:prstGeom prst="rect">
                <a:avLst/>
              </a:prstGeom>
              <a:blipFill>
                <a:blip r:embed="rId9"/>
                <a:stretch>
                  <a:fillRect b="-7547"/>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0E94680F-80AE-4289-9056-2A15AE1D8CFB}"/>
                  </a:ext>
                </a:extLst>
              </p:cNvPr>
              <p:cNvSpPr txBox="1"/>
              <p:nvPr/>
            </p:nvSpPr>
            <p:spPr>
              <a:xfrm>
                <a:off x="5605853" y="2523014"/>
                <a:ext cx="1143161"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𝑣</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r>
                        <a:rPr lang="en-US" b="0" i="1" dirty="0" smtClean="0">
                          <a:latin typeface="Cambria Math" panose="02040503050406030204" pitchFamily="18" charset="0"/>
                        </a:rPr>
                        <m:t>𝑠</m:t>
                      </m:r>
                      <m:r>
                        <a:rPr lang="en-US" b="0" i="1" dirty="0" smtClean="0">
                          <a:latin typeface="Cambria Math" panose="02040503050406030204" pitchFamily="18" charset="0"/>
                        </a:rPr>
                        <m:t>)</m:t>
                      </m:r>
                    </m:oMath>
                  </m:oMathPara>
                </a14:m>
                <a:endParaRPr lang="en-SE" dirty="0"/>
              </a:p>
              <a:p>
                <a:pP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𝑞</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r>
                        <a:rPr lang="en-US" b="0" i="1" dirty="0" smtClean="0">
                          <a:latin typeface="Cambria Math" panose="02040503050406030204" pitchFamily="18" charset="0"/>
                        </a:rPr>
                        <m:t>𝑠</m:t>
                      </m:r>
                      <m:r>
                        <a:rPr lang="en-US" b="0" i="1" dirty="0" smtClean="0">
                          <a:latin typeface="Cambria Math" panose="02040503050406030204" pitchFamily="18" charset="0"/>
                        </a:rPr>
                        <m:t>,</m:t>
                      </m:r>
                      <m:r>
                        <a:rPr lang="en-US" b="0" i="1" dirty="0" smtClean="0">
                          <a:latin typeface="Cambria Math" panose="02040503050406030204" pitchFamily="18" charset="0"/>
                        </a:rPr>
                        <m:t>𝑎</m:t>
                      </m:r>
                      <m:r>
                        <a:rPr lang="en-US" b="0" i="1" dirty="0" smtClean="0">
                          <a:latin typeface="Cambria Math" panose="02040503050406030204" pitchFamily="18" charset="0"/>
                        </a:rPr>
                        <m:t>)</m:t>
                      </m:r>
                    </m:oMath>
                  </m:oMathPara>
                </a14:m>
                <a:endParaRPr lang="en-SE" dirty="0"/>
              </a:p>
            </p:txBody>
          </p:sp>
        </mc:Choice>
        <mc:Fallback xmlns="">
          <p:sp>
            <p:nvSpPr>
              <p:cNvPr id="79" name="TextBox 78">
                <a:extLst>
                  <a:ext uri="{FF2B5EF4-FFF2-40B4-BE49-F238E27FC236}">
                    <a16:creationId xmlns:a16="http://schemas.microsoft.com/office/drawing/2014/main" id="{0E94680F-80AE-4289-9056-2A15AE1D8CFB}"/>
                  </a:ext>
                </a:extLst>
              </p:cNvPr>
              <p:cNvSpPr txBox="1">
                <a:spLocks noRot="1" noChangeAspect="1" noMove="1" noResize="1" noEditPoints="1" noAdjustHandles="1" noChangeArrowheads="1" noChangeShapeType="1" noTextEdit="1"/>
              </p:cNvSpPr>
              <p:nvPr/>
            </p:nvSpPr>
            <p:spPr>
              <a:xfrm>
                <a:off x="5605853" y="2523014"/>
                <a:ext cx="1143161" cy="646331"/>
              </a:xfrm>
              <a:prstGeom prst="rect">
                <a:avLst/>
              </a:prstGeom>
              <a:blipFill>
                <a:blip r:embed="rId10"/>
                <a:stretch>
                  <a:fillRect b="-7547"/>
                </a:stretch>
              </a:blipFill>
            </p:spPr>
            <p:txBody>
              <a:bodyPr/>
              <a:lstStyle/>
              <a:p>
                <a:r>
                  <a:rPr lang="en-SE">
                    <a:noFill/>
                  </a:rPr>
                  <a:t> </a:t>
                </a:r>
              </a:p>
            </p:txBody>
          </p:sp>
        </mc:Fallback>
      </mc:AlternateContent>
    </p:spTree>
    <p:extLst>
      <p:ext uri="{BB962C8B-B14F-4D97-AF65-F5344CB8AC3E}">
        <p14:creationId xmlns:p14="http://schemas.microsoft.com/office/powerpoint/2010/main" val="21814892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5B072-4954-4978-B024-3BFBAAD85D24}"/>
              </a:ext>
            </a:extLst>
          </p:cNvPr>
          <p:cNvSpPr>
            <a:spLocks noGrp="1"/>
          </p:cNvSpPr>
          <p:nvPr>
            <p:ph type="title"/>
          </p:nvPr>
        </p:nvSpPr>
        <p:spPr/>
        <p:txBody>
          <a:bodyPr/>
          <a:lstStyle/>
          <a:p>
            <a:r>
              <a:rPr lang="en-US" dirty="0"/>
              <a:t>Value Iteration w. Stochastic Env</a:t>
            </a:r>
            <a:endParaRPr lang="en-SE" dirty="0"/>
          </a:p>
        </p:txBody>
      </p:sp>
      <p:sp>
        <p:nvSpPr>
          <p:cNvPr id="4" name="Slide Number Placeholder 3">
            <a:extLst>
              <a:ext uri="{FF2B5EF4-FFF2-40B4-BE49-F238E27FC236}">
                <a16:creationId xmlns:a16="http://schemas.microsoft.com/office/drawing/2014/main" id="{1603AFD2-0D5D-485C-8759-5A6139619928}"/>
              </a:ext>
            </a:extLst>
          </p:cNvPr>
          <p:cNvSpPr>
            <a:spLocks noGrp="1"/>
          </p:cNvSpPr>
          <p:nvPr>
            <p:ph type="sldNum" sz="quarter" idx="12"/>
          </p:nvPr>
        </p:nvSpPr>
        <p:spPr/>
        <p:txBody>
          <a:bodyPr/>
          <a:lstStyle/>
          <a:p>
            <a:pPr>
              <a:defRPr/>
            </a:pPr>
            <a:fld id="{F57F456A-00AF-44E6-8D70-638C0D0130FF}" type="slidenum">
              <a:rPr lang="en-US" altLang="zh-CN" smtClean="0"/>
              <a:pPr>
                <a:defRPr/>
              </a:pPr>
              <a:t>64</a:t>
            </a:fld>
            <a:endParaRPr lang="en-US" altLang="zh-CN"/>
          </a:p>
        </p:txBody>
      </p:sp>
      <p:graphicFrame>
        <p:nvGraphicFramePr>
          <p:cNvPr id="6" name="Table 5">
            <a:extLst>
              <a:ext uri="{FF2B5EF4-FFF2-40B4-BE49-F238E27FC236}">
                <a16:creationId xmlns:a16="http://schemas.microsoft.com/office/drawing/2014/main" id="{6BA5FE40-67A6-4C0F-80A0-1DA812FC3510}"/>
              </a:ext>
            </a:extLst>
          </p:cNvPr>
          <p:cNvGraphicFramePr>
            <a:graphicFrameLocks noGrp="1"/>
          </p:cNvGraphicFramePr>
          <p:nvPr/>
        </p:nvGraphicFramePr>
        <p:xfrm>
          <a:off x="3551220" y="1372438"/>
          <a:ext cx="2000250" cy="1907484"/>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635828">
                <a:tc>
                  <a:txBody>
                    <a:bodyPr/>
                    <a:lstStyle/>
                    <a:p>
                      <a:pPr algn="ct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bg2"/>
                          </a:solidFill>
                          <a:effectLst/>
                          <a:uLnTx/>
                          <a:uFillTx/>
                          <a:latin typeface="Calibri" pitchFamily="34" charset="0"/>
                          <a:ea typeface="+mn-ea"/>
                          <a:cs typeface="+mn-cs"/>
                        </a:rPr>
                        <a:t>A</a:t>
                      </a:r>
                      <a:endParaRPr lang="en-US" sz="21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63582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B</a:t>
                      </a: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C</a:t>
                      </a: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808080"/>
                          </a:solidFill>
                          <a:effectLst/>
                          <a:uLnTx/>
                          <a:uFillTx/>
                          <a:latin typeface="Calibri" pitchFamily="34" charset="0"/>
                          <a:ea typeface="+mn-ea"/>
                          <a:cs typeface="+mn-cs"/>
                        </a:rPr>
                        <a:t>D</a:t>
                      </a:r>
                      <a:endParaRPr kumimoji="0" lang="en-US" sz="2100" b="0" i="0" u="none" strike="noStrike" kern="1200" cap="none" spc="0" normalizeH="0" baseline="0" noProof="0" dirty="0">
                        <a:ln>
                          <a:noFill/>
                        </a:ln>
                        <a:solidFill>
                          <a:schemeClr val="tx1"/>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5828">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8080"/>
                          </a:solidFill>
                          <a:effectLst/>
                          <a:uLnTx/>
                          <a:uFillTx/>
                          <a:latin typeface="Calibri" pitchFamily="34" charset="0"/>
                          <a:ea typeface="+mn-ea"/>
                          <a:cs typeface="+mn-cs"/>
                        </a:rPr>
                        <a:t>E</a:t>
                      </a:r>
                      <a:endParaRPr kumimoji="0" lang="en-US" sz="2400" b="0" i="0" u="none" strike="noStrike" kern="1200" cap="none" spc="0" normalizeH="0" baseline="0" noProof="0" dirty="0">
                        <a:ln>
                          <a:noFill/>
                        </a:ln>
                        <a:solidFill>
                          <a:srgbClr val="808080"/>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7" name="Rectangle 6">
            <a:extLst>
              <a:ext uri="{FF2B5EF4-FFF2-40B4-BE49-F238E27FC236}">
                <a16:creationId xmlns:a16="http://schemas.microsoft.com/office/drawing/2014/main" id="{BF95F162-82E7-4473-8254-4F6ECEB59879}"/>
              </a:ext>
            </a:extLst>
          </p:cNvPr>
          <p:cNvSpPr/>
          <p:nvPr/>
        </p:nvSpPr>
        <p:spPr>
          <a:xfrm>
            <a:off x="4993158" y="2095606"/>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8" name="Rectangle 7">
            <a:extLst>
              <a:ext uri="{FF2B5EF4-FFF2-40B4-BE49-F238E27FC236}">
                <a16:creationId xmlns:a16="http://schemas.microsoft.com/office/drawing/2014/main" id="{3F3654E6-8D22-4B0C-82D1-AFCEC4BAA8F3}"/>
              </a:ext>
            </a:extLst>
          </p:cNvPr>
          <p:cNvSpPr/>
          <p:nvPr/>
        </p:nvSpPr>
        <p:spPr>
          <a:xfrm>
            <a:off x="4320546" y="1466956"/>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10A3C73-D5CB-487F-9806-087259B2B687}"/>
                  </a:ext>
                </a:extLst>
              </p:cNvPr>
              <p:cNvSpPr txBox="1"/>
              <p:nvPr/>
            </p:nvSpPr>
            <p:spPr>
              <a:xfrm>
                <a:off x="4977283" y="2301956"/>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9" name="TextBox 8">
                <a:extLst>
                  <a:ext uri="{FF2B5EF4-FFF2-40B4-BE49-F238E27FC236}">
                    <a16:creationId xmlns:a16="http://schemas.microsoft.com/office/drawing/2014/main" id="{110A3C73-D5CB-487F-9806-087259B2B687}"/>
                  </a:ext>
                </a:extLst>
              </p:cNvPr>
              <p:cNvSpPr txBox="1">
                <a:spLocks noRot="1" noChangeAspect="1" noMove="1" noResize="1" noEditPoints="1" noAdjustHandles="1" noChangeArrowheads="1" noChangeShapeType="1" noTextEdit="1"/>
              </p:cNvSpPr>
              <p:nvPr/>
            </p:nvSpPr>
            <p:spPr>
              <a:xfrm>
                <a:off x="4977283" y="2301956"/>
                <a:ext cx="685800" cy="307777"/>
              </a:xfrm>
              <a:prstGeom prst="rect">
                <a:avLst/>
              </a:prstGeom>
              <a:blipFill>
                <a:blip r:embed="rId2"/>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12EC4C0-D359-40ED-A421-B3B34ECCCEAA}"/>
                  </a:ext>
                </a:extLst>
              </p:cNvPr>
              <p:cNvSpPr txBox="1"/>
              <p:nvPr/>
            </p:nvSpPr>
            <p:spPr>
              <a:xfrm>
                <a:off x="4291483" y="1689670"/>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10" name="TextBox 9">
                <a:extLst>
                  <a:ext uri="{FF2B5EF4-FFF2-40B4-BE49-F238E27FC236}">
                    <a16:creationId xmlns:a16="http://schemas.microsoft.com/office/drawing/2014/main" id="{B12EC4C0-D359-40ED-A421-B3B34ECCCEAA}"/>
                  </a:ext>
                </a:extLst>
              </p:cNvPr>
              <p:cNvSpPr txBox="1">
                <a:spLocks noRot="1" noChangeAspect="1" noMove="1" noResize="1" noEditPoints="1" noAdjustHandles="1" noChangeArrowheads="1" noChangeShapeType="1" noTextEdit="1"/>
              </p:cNvSpPr>
              <p:nvPr/>
            </p:nvSpPr>
            <p:spPr>
              <a:xfrm>
                <a:off x="4291483" y="1689670"/>
                <a:ext cx="685800" cy="307777"/>
              </a:xfrm>
              <a:prstGeom prst="rect">
                <a:avLst/>
              </a:prstGeom>
              <a:blipFill>
                <a:blip r:embed="rId3"/>
                <a:stretch>
                  <a:fillRect/>
                </a:stretch>
              </a:blipFill>
            </p:spPr>
            <p:txBody>
              <a:bodyPr/>
              <a:lstStyle/>
              <a:p>
                <a:r>
                  <a:rPr lang="en-SE">
                    <a:noFill/>
                  </a:rPr>
                  <a:t> </a:t>
                </a:r>
              </a:p>
            </p:txBody>
          </p:sp>
        </mc:Fallback>
      </mc:AlternateContent>
      <p:graphicFrame>
        <p:nvGraphicFramePr>
          <p:cNvPr id="14" name="Table 13">
            <a:extLst>
              <a:ext uri="{FF2B5EF4-FFF2-40B4-BE49-F238E27FC236}">
                <a16:creationId xmlns:a16="http://schemas.microsoft.com/office/drawing/2014/main" id="{2F3D4869-5377-45EA-A7DC-8AC186BC197C}"/>
              </a:ext>
            </a:extLst>
          </p:cNvPr>
          <p:cNvGraphicFramePr>
            <a:graphicFrameLocks noGrp="1"/>
          </p:cNvGraphicFramePr>
          <p:nvPr/>
        </p:nvGraphicFramePr>
        <p:xfrm>
          <a:off x="252883" y="1371600"/>
          <a:ext cx="2000250" cy="1907484"/>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635828">
                <a:tc>
                  <a:txBody>
                    <a:bodyPr/>
                    <a:lstStyle/>
                    <a:p>
                      <a:pPr algn="ct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bg2"/>
                          </a:solidFill>
                          <a:effectLst/>
                          <a:uLnTx/>
                          <a:uFillTx/>
                          <a:latin typeface="Calibri" pitchFamily="34" charset="0"/>
                          <a:ea typeface="+mn-ea"/>
                          <a:cs typeface="+mn-cs"/>
                        </a:rPr>
                        <a:t>A</a:t>
                      </a:r>
                      <a:endParaRPr lang="en-US" sz="21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63582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B</a:t>
                      </a: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C</a:t>
                      </a: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808080"/>
                          </a:solidFill>
                          <a:effectLst/>
                          <a:uLnTx/>
                          <a:uFillTx/>
                          <a:latin typeface="Calibri" pitchFamily="34" charset="0"/>
                          <a:ea typeface="+mn-ea"/>
                          <a:cs typeface="+mn-cs"/>
                        </a:rPr>
                        <a:t>D</a:t>
                      </a:r>
                      <a:endParaRPr kumimoji="0" lang="en-US" sz="2100" b="0" i="0" u="none" strike="noStrike" kern="1200" cap="none" spc="0" normalizeH="0" baseline="0" noProof="0" dirty="0">
                        <a:ln>
                          <a:noFill/>
                        </a:ln>
                        <a:solidFill>
                          <a:schemeClr val="tx1"/>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5828">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8080"/>
                          </a:solidFill>
                          <a:effectLst/>
                          <a:uLnTx/>
                          <a:uFillTx/>
                          <a:latin typeface="Calibri" pitchFamily="34" charset="0"/>
                          <a:ea typeface="+mn-ea"/>
                          <a:cs typeface="+mn-cs"/>
                        </a:rPr>
                        <a:t>E</a:t>
                      </a:r>
                      <a:endParaRPr kumimoji="0" lang="en-US" sz="2400" b="0" i="0" u="none" strike="noStrike" kern="1200" cap="none" spc="0" normalizeH="0" baseline="0" noProof="0" dirty="0">
                        <a:ln>
                          <a:noFill/>
                        </a:ln>
                        <a:solidFill>
                          <a:srgbClr val="808080"/>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15" name="Rectangle 14">
            <a:extLst>
              <a:ext uri="{FF2B5EF4-FFF2-40B4-BE49-F238E27FC236}">
                <a16:creationId xmlns:a16="http://schemas.microsoft.com/office/drawing/2014/main" id="{2050009C-66A0-4E1E-AB55-57600C838908}"/>
              </a:ext>
            </a:extLst>
          </p:cNvPr>
          <p:cNvSpPr/>
          <p:nvPr/>
        </p:nvSpPr>
        <p:spPr>
          <a:xfrm>
            <a:off x="1694821" y="209476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16" name="Rectangle 15">
            <a:extLst>
              <a:ext uri="{FF2B5EF4-FFF2-40B4-BE49-F238E27FC236}">
                <a16:creationId xmlns:a16="http://schemas.microsoft.com/office/drawing/2014/main" id="{018A882B-0EE5-48F8-9638-96CBFF78D9A7}"/>
              </a:ext>
            </a:extLst>
          </p:cNvPr>
          <p:cNvSpPr/>
          <p:nvPr/>
        </p:nvSpPr>
        <p:spPr>
          <a:xfrm>
            <a:off x="1022209" y="146611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62FF28B-E462-4092-BC73-A7FCF71EDA41}"/>
                  </a:ext>
                </a:extLst>
              </p:cNvPr>
              <p:cNvSpPr txBox="1"/>
              <p:nvPr/>
            </p:nvSpPr>
            <p:spPr>
              <a:xfrm>
                <a:off x="1678946" y="2301118"/>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17" name="TextBox 16">
                <a:extLst>
                  <a:ext uri="{FF2B5EF4-FFF2-40B4-BE49-F238E27FC236}">
                    <a16:creationId xmlns:a16="http://schemas.microsoft.com/office/drawing/2014/main" id="{262FF28B-E462-4092-BC73-A7FCF71EDA41}"/>
                  </a:ext>
                </a:extLst>
              </p:cNvPr>
              <p:cNvSpPr txBox="1">
                <a:spLocks noRot="1" noChangeAspect="1" noMove="1" noResize="1" noEditPoints="1" noAdjustHandles="1" noChangeArrowheads="1" noChangeShapeType="1" noTextEdit="1"/>
              </p:cNvSpPr>
              <p:nvPr/>
            </p:nvSpPr>
            <p:spPr>
              <a:xfrm>
                <a:off x="1678946" y="2301118"/>
                <a:ext cx="685800" cy="307777"/>
              </a:xfrm>
              <a:prstGeom prst="rect">
                <a:avLst/>
              </a:prstGeom>
              <a:blipFill>
                <a:blip r:embed="rId4"/>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9490483-AFA5-4C7B-A5DA-5B595C7A17DC}"/>
                  </a:ext>
                </a:extLst>
              </p:cNvPr>
              <p:cNvSpPr txBox="1"/>
              <p:nvPr/>
            </p:nvSpPr>
            <p:spPr>
              <a:xfrm>
                <a:off x="993146" y="1688832"/>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18" name="TextBox 17">
                <a:extLst>
                  <a:ext uri="{FF2B5EF4-FFF2-40B4-BE49-F238E27FC236}">
                    <a16:creationId xmlns:a16="http://schemas.microsoft.com/office/drawing/2014/main" id="{29490483-AFA5-4C7B-A5DA-5B595C7A17DC}"/>
                  </a:ext>
                </a:extLst>
              </p:cNvPr>
              <p:cNvSpPr txBox="1">
                <a:spLocks noRot="1" noChangeAspect="1" noMove="1" noResize="1" noEditPoints="1" noAdjustHandles="1" noChangeArrowheads="1" noChangeShapeType="1" noTextEdit="1"/>
              </p:cNvSpPr>
              <p:nvPr/>
            </p:nvSpPr>
            <p:spPr>
              <a:xfrm>
                <a:off x="993146" y="1688832"/>
                <a:ext cx="685800" cy="307777"/>
              </a:xfrm>
              <a:prstGeom prst="rect">
                <a:avLst/>
              </a:prstGeom>
              <a:blipFill>
                <a:blip r:embed="rId3"/>
                <a:stretch>
                  <a:fillRect/>
                </a:stretch>
              </a:blipFill>
            </p:spPr>
            <p:txBody>
              <a:bodyPr/>
              <a:lstStyle/>
              <a:p>
                <a:r>
                  <a:rPr lang="en-SE">
                    <a:noFill/>
                  </a:rPr>
                  <a:t> </a:t>
                </a:r>
              </a:p>
            </p:txBody>
          </p:sp>
        </mc:Fallback>
      </mc:AlternateContent>
      <p:sp>
        <p:nvSpPr>
          <p:cNvPr id="19" name="TextBox 18">
            <a:extLst>
              <a:ext uri="{FF2B5EF4-FFF2-40B4-BE49-F238E27FC236}">
                <a16:creationId xmlns:a16="http://schemas.microsoft.com/office/drawing/2014/main" id="{1F171560-5E57-42AB-8A41-CD775822666F}"/>
              </a:ext>
            </a:extLst>
          </p:cNvPr>
          <p:cNvSpPr txBox="1"/>
          <p:nvPr/>
        </p:nvSpPr>
        <p:spPr>
          <a:xfrm>
            <a:off x="411992" y="2369126"/>
            <a:ext cx="298480" cy="338554"/>
          </a:xfrm>
          <a:prstGeom prst="rect">
            <a:avLst/>
          </a:prstGeom>
          <a:noFill/>
        </p:spPr>
        <p:txBody>
          <a:bodyPr wrap="none" rtlCol="0">
            <a:spAutoFit/>
          </a:bodyPr>
          <a:lstStyle/>
          <a:p>
            <a:r>
              <a:rPr lang="en-US" sz="1600" dirty="0"/>
              <a:t>0</a:t>
            </a:r>
            <a:endParaRPr lang="en-SE" sz="1600" dirty="0"/>
          </a:p>
        </p:txBody>
      </p:sp>
      <p:sp>
        <p:nvSpPr>
          <p:cNvPr id="20" name="TextBox 19">
            <a:extLst>
              <a:ext uri="{FF2B5EF4-FFF2-40B4-BE49-F238E27FC236}">
                <a16:creationId xmlns:a16="http://schemas.microsoft.com/office/drawing/2014/main" id="{AF695AEF-6BFA-4C8E-9CF9-88A1E25FF879}"/>
              </a:ext>
            </a:extLst>
          </p:cNvPr>
          <p:cNvSpPr txBox="1"/>
          <p:nvPr/>
        </p:nvSpPr>
        <p:spPr>
          <a:xfrm>
            <a:off x="1097792" y="3006088"/>
            <a:ext cx="298480" cy="338554"/>
          </a:xfrm>
          <a:prstGeom prst="rect">
            <a:avLst/>
          </a:prstGeom>
          <a:noFill/>
        </p:spPr>
        <p:txBody>
          <a:bodyPr wrap="none" rtlCol="0">
            <a:spAutoFit/>
          </a:bodyPr>
          <a:lstStyle/>
          <a:p>
            <a:r>
              <a:rPr lang="en-US" sz="1600" dirty="0"/>
              <a:t>0</a:t>
            </a:r>
            <a:endParaRPr lang="en-SE" sz="1600" dirty="0"/>
          </a:p>
        </p:txBody>
      </p:sp>
      <p:sp>
        <p:nvSpPr>
          <p:cNvPr id="21" name="TextBox 20">
            <a:extLst>
              <a:ext uri="{FF2B5EF4-FFF2-40B4-BE49-F238E27FC236}">
                <a16:creationId xmlns:a16="http://schemas.microsoft.com/office/drawing/2014/main" id="{AB9CFF50-3F46-4007-9C47-F066FE0C5341}"/>
              </a:ext>
            </a:extLst>
          </p:cNvPr>
          <p:cNvSpPr txBox="1"/>
          <p:nvPr/>
        </p:nvSpPr>
        <p:spPr>
          <a:xfrm>
            <a:off x="1091472" y="2362200"/>
            <a:ext cx="413013" cy="338554"/>
          </a:xfrm>
          <a:prstGeom prst="rect">
            <a:avLst/>
          </a:prstGeom>
          <a:noFill/>
        </p:spPr>
        <p:txBody>
          <a:bodyPr wrap="square" rtlCol="0">
            <a:spAutoFit/>
          </a:bodyPr>
          <a:lstStyle/>
          <a:p>
            <a:r>
              <a:rPr lang="en-US" sz="1600" dirty="0"/>
              <a:t>0</a:t>
            </a:r>
            <a:endParaRPr lang="en-SE" sz="1600" dirty="0"/>
          </a:p>
        </p:txBody>
      </p:sp>
      <p:sp>
        <p:nvSpPr>
          <p:cNvPr id="22" name="Arrow: Right 21">
            <a:extLst>
              <a:ext uri="{FF2B5EF4-FFF2-40B4-BE49-F238E27FC236}">
                <a16:creationId xmlns:a16="http://schemas.microsoft.com/office/drawing/2014/main" id="{D283AB3C-5B78-4259-BE9D-0C0F1032D299}"/>
              </a:ext>
            </a:extLst>
          </p:cNvPr>
          <p:cNvSpPr/>
          <p:nvPr/>
        </p:nvSpPr>
        <p:spPr bwMode="auto">
          <a:xfrm>
            <a:off x="2413003" y="2081889"/>
            <a:ext cx="978408" cy="484632"/>
          </a:xfrm>
          <a:prstGeom prst="rightArrow">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dirty="0">
              <a:ln>
                <a:noFill/>
              </a:ln>
              <a:solidFill>
                <a:schemeClr val="tx1"/>
              </a:solidFill>
              <a:effectLst/>
              <a:latin typeface="Arial" charset="0"/>
            </a:endParaRPr>
          </a:p>
        </p:txBody>
      </p:sp>
      <p:sp>
        <p:nvSpPr>
          <p:cNvPr id="23" name="Rectangle 22">
            <a:extLst>
              <a:ext uri="{FF2B5EF4-FFF2-40B4-BE49-F238E27FC236}">
                <a16:creationId xmlns:a16="http://schemas.microsoft.com/office/drawing/2014/main" id="{73886024-0B56-4C97-89BE-61DD135E5611}"/>
              </a:ext>
            </a:extLst>
          </p:cNvPr>
          <p:cNvSpPr/>
          <p:nvPr/>
        </p:nvSpPr>
        <p:spPr>
          <a:xfrm>
            <a:off x="2354128" y="1570269"/>
            <a:ext cx="757451" cy="646331"/>
          </a:xfrm>
          <a:prstGeom prst="rect">
            <a:avLst/>
          </a:prstGeom>
        </p:spPr>
        <p:txBody>
          <a:bodyPr wrap="none">
            <a:spAutoFit/>
          </a:bodyPr>
          <a:lstStyle/>
          <a:p>
            <a:r>
              <a:rPr lang="en-US" dirty="0"/>
              <a:t>Value</a:t>
            </a:r>
          </a:p>
          <a:p>
            <a:r>
              <a:rPr lang="en-US" dirty="0"/>
              <a:t>Iter1</a:t>
            </a:r>
            <a:endParaRPr lang="en-SE" dirty="0"/>
          </a:p>
        </p:txBody>
      </p:sp>
      <p:sp>
        <p:nvSpPr>
          <p:cNvPr id="32" name="Arrow: Right 31">
            <a:extLst>
              <a:ext uri="{FF2B5EF4-FFF2-40B4-BE49-F238E27FC236}">
                <a16:creationId xmlns:a16="http://schemas.microsoft.com/office/drawing/2014/main" id="{3DAE8578-4533-4E95-9406-724B0F7DED6A}"/>
              </a:ext>
            </a:extLst>
          </p:cNvPr>
          <p:cNvSpPr/>
          <p:nvPr/>
        </p:nvSpPr>
        <p:spPr bwMode="auto">
          <a:xfrm>
            <a:off x="5727192" y="2081051"/>
            <a:ext cx="978408" cy="484632"/>
          </a:xfrm>
          <a:prstGeom prst="rightArrow">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dirty="0">
              <a:ln>
                <a:noFill/>
              </a:ln>
              <a:solidFill>
                <a:schemeClr val="tx1"/>
              </a:solidFill>
              <a:effectLst/>
              <a:latin typeface="Arial" charset="0"/>
            </a:endParaRPr>
          </a:p>
        </p:txBody>
      </p:sp>
      <p:sp>
        <p:nvSpPr>
          <p:cNvPr id="33" name="Rectangle 32">
            <a:extLst>
              <a:ext uri="{FF2B5EF4-FFF2-40B4-BE49-F238E27FC236}">
                <a16:creationId xmlns:a16="http://schemas.microsoft.com/office/drawing/2014/main" id="{3D2FF3E9-9F12-46EE-8CA6-B49D1997927E}"/>
              </a:ext>
            </a:extLst>
          </p:cNvPr>
          <p:cNvSpPr/>
          <p:nvPr/>
        </p:nvSpPr>
        <p:spPr>
          <a:xfrm>
            <a:off x="5668317" y="1569431"/>
            <a:ext cx="757451" cy="646331"/>
          </a:xfrm>
          <a:prstGeom prst="rect">
            <a:avLst/>
          </a:prstGeom>
        </p:spPr>
        <p:txBody>
          <a:bodyPr wrap="none">
            <a:spAutoFit/>
          </a:bodyPr>
          <a:lstStyle/>
          <a:p>
            <a:r>
              <a:rPr lang="en-US" dirty="0"/>
              <a:t>Value</a:t>
            </a:r>
          </a:p>
          <a:p>
            <a:r>
              <a:rPr lang="en-US" dirty="0"/>
              <a:t>Iter2</a:t>
            </a:r>
            <a:endParaRPr lang="en-SE" dirty="0"/>
          </a:p>
        </p:txBody>
      </p:sp>
      <p:graphicFrame>
        <p:nvGraphicFramePr>
          <p:cNvPr id="39" name="Table 38">
            <a:extLst>
              <a:ext uri="{FF2B5EF4-FFF2-40B4-BE49-F238E27FC236}">
                <a16:creationId xmlns:a16="http://schemas.microsoft.com/office/drawing/2014/main" id="{2D3F278D-D876-43C6-9849-69F1C8BFA546}"/>
              </a:ext>
            </a:extLst>
          </p:cNvPr>
          <p:cNvGraphicFramePr>
            <a:graphicFrameLocks noGrp="1"/>
          </p:cNvGraphicFramePr>
          <p:nvPr/>
        </p:nvGraphicFramePr>
        <p:xfrm>
          <a:off x="6803397" y="1377193"/>
          <a:ext cx="2000250" cy="1907484"/>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635828">
                <a:tc>
                  <a:txBody>
                    <a:bodyPr/>
                    <a:lstStyle/>
                    <a:p>
                      <a:pPr algn="ct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bg2"/>
                          </a:solidFill>
                          <a:effectLst/>
                          <a:uLnTx/>
                          <a:uFillTx/>
                          <a:latin typeface="Calibri" pitchFamily="34" charset="0"/>
                          <a:ea typeface="+mn-ea"/>
                          <a:cs typeface="+mn-cs"/>
                        </a:rPr>
                        <a:t>A</a:t>
                      </a:r>
                      <a:endParaRPr lang="en-US" sz="21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63582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B</a:t>
                      </a: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C</a:t>
                      </a: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808080"/>
                          </a:solidFill>
                          <a:effectLst/>
                          <a:uLnTx/>
                          <a:uFillTx/>
                          <a:latin typeface="Calibri" pitchFamily="34" charset="0"/>
                          <a:ea typeface="+mn-ea"/>
                          <a:cs typeface="+mn-cs"/>
                        </a:rPr>
                        <a:t>D</a:t>
                      </a:r>
                      <a:endParaRPr kumimoji="0" lang="en-US" sz="2100" b="0" i="0" u="none" strike="noStrike" kern="1200" cap="none" spc="0" normalizeH="0" baseline="0" noProof="0" dirty="0">
                        <a:ln>
                          <a:noFill/>
                        </a:ln>
                        <a:solidFill>
                          <a:schemeClr val="tx1"/>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5828">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8080"/>
                          </a:solidFill>
                          <a:effectLst/>
                          <a:uLnTx/>
                          <a:uFillTx/>
                          <a:latin typeface="Calibri" pitchFamily="34" charset="0"/>
                          <a:ea typeface="+mn-ea"/>
                          <a:cs typeface="+mn-cs"/>
                        </a:rPr>
                        <a:t>E</a:t>
                      </a:r>
                      <a:endParaRPr kumimoji="0" lang="en-US" sz="2400" b="0" i="0" u="none" strike="noStrike" kern="1200" cap="none" spc="0" normalizeH="0" baseline="0" noProof="0" dirty="0">
                        <a:ln>
                          <a:noFill/>
                        </a:ln>
                        <a:solidFill>
                          <a:srgbClr val="808080"/>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40" name="Rectangle 39">
            <a:extLst>
              <a:ext uri="{FF2B5EF4-FFF2-40B4-BE49-F238E27FC236}">
                <a16:creationId xmlns:a16="http://schemas.microsoft.com/office/drawing/2014/main" id="{CA320424-DD4D-43D4-BB80-6FC9B94E1053}"/>
              </a:ext>
            </a:extLst>
          </p:cNvPr>
          <p:cNvSpPr/>
          <p:nvPr/>
        </p:nvSpPr>
        <p:spPr>
          <a:xfrm>
            <a:off x="8245335" y="2100361"/>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41" name="Rectangle 40">
            <a:extLst>
              <a:ext uri="{FF2B5EF4-FFF2-40B4-BE49-F238E27FC236}">
                <a16:creationId xmlns:a16="http://schemas.microsoft.com/office/drawing/2014/main" id="{49311C70-BC3F-40F5-A0D8-F2A7CD4E6B91}"/>
              </a:ext>
            </a:extLst>
          </p:cNvPr>
          <p:cNvSpPr/>
          <p:nvPr/>
        </p:nvSpPr>
        <p:spPr>
          <a:xfrm>
            <a:off x="7572723" y="1471711"/>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DAFDF2BC-8758-4C1C-BA85-B16EDA4C6E65}"/>
                  </a:ext>
                </a:extLst>
              </p:cNvPr>
              <p:cNvSpPr txBox="1"/>
              <p:nvPr/>
            </p:nvSpPr>
            <p:spPr>
              <a:xfrm>
                <a:off x="8229460" y="2306711"/>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42" name="TextBox 41">
                <a:extLst>
                  <a:ext uri="{FF2B5EF4-FFF2-40B4-BE49-F238E27FC236}">
                    <a16:creationId xmlns:a16="http://schemas.microsoft.com/office/drawing/2014/main" id="{DAFDF2BC-8758-4C1C-BA85-B16EDA4C6E65}"/>
                  </a:ext>
                </a:extLst>
              </p:cNvPr>
              <p:cNvSpPr txBox="1">
                <a:spLocks noRot="1" noChangeAspect="1" noMove="1" noResize="1" noEditPoints="1" noAdjustHandles="1" noChangeArrowheads="1" noChangeShapeType="1" noTextEdit="1"/>
              </p:cNvSpPr>
              <p:nvPr/>
            </p:nvSpPr>
            <p:spPr>
              <a:xfrm>
                <a:off x="8229460" y="2306711"/>
                <a:ext cx="685800" cy="307777"/>
              </a:xfrm>
              <a:prstGeom prst="rect">
                <a:avLst/>
              </a:prstGeom>
              <a:blipFill>
                <a:blip r:embed="rId5"/>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23578B8A-9EDC-42DB-BE59-A134E0EFEA13}"/>
                  </a:ext>
                </a:extLst>
              </p:cNvPr>
              <p:cNvSpPr txBox="1"/>
              <p:nvPr/>
            </p:nvSpPr>
            <p:spPr>
              <a:xfrm>
                <a:off x="7543660" y="1694425"/>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43" name="TextBox 42">
                <a:extLst>
                  <a:ext uri="{FF2B5EF4-FFF2-40B4-BE49-F238E27FC236}">
                    <a16:creationId xmlns:a16="http://schemas.microsoft.com/office/drawing/2014/main" id="{23578B8A-9EDC-42DB-BE59-A134E0EFEA13}"/>
                  </a:ext>
                </a:extLst>
              </p:cNvPr>
              <p:cNvSpPr txBox="1">
                <a:spLocks noRot="1" noChangeAspect="1" noMove="1" noResize="1" noEditPoints="1" noAdjustHandles="1" noChangeArrowheads="1" noChangeShapeType="1" noTextEdit="1"/>
              </p:cNvSpPr>
              <p:nvPr/>
            </p:nvSpPr>
            <p:spPr>
              <a:xfrm>
                <a:off x="7543660" y="1694425"/>
                <a:ext cx="685800" cy="307777"/>
              </a:xfrm>
              <a:prstGeom prst="rect">
                <a:avLst/>
              </a:prstGeom>
              <a:blipFill>
                <a:blip r:embed="rId6"/>
                <a:stretch>
                  <a:fillRect/>
                </a:stretch>
              </a:blipFill>
            </p:spPr>
            <p:txBody>
              <a:bodyPr/>
              <a:lstStyle/>
              <a:p>
                <a:r>
                  <a:rPr lang="en-SE">
                    <a:noFill/>
                  </a:rPr>
                  <a:t> </a:t>
                </a:r>
              </a:p>
            </p:txBody>
          </p:sp>
        </mc:Fallback>
      </mc:AlternateContent>
      <p:sp>
        <p:nvSpPr>
          <p:cNvPr id="47" name="Arrow: Right 46">
            <a:extLst>
              <a:ext uri="{FF2B5EF4-FFF2-40B4-BE49-F238E27FC236}">
                <a16:creationId xmlns:a16="http://schemas.microsoft.com/office/drawing/2014/main" id="{C438C09B-C4DA-4775-B076-E907EA7E6289}"/>
              </a:ext>
            </a:extLst>
          </p:cNvPr>
          <p:cNvSpPr/>
          <p:nvPr/>
        </p:nvSpPr>
        <p:spPr bwMode="auto">
          <a:xfrm>
            <a:off x="5040315" y="4417620"/>
            <a:ext cx="978408" cy="484632"/>
          </a:xfrm>
          <a:prstGeom prst="rightArrow">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dirty="0">
              <a:ln>
                <a:noFill/>
              </a:ln>
              <a:solidFill>
                <a:schemeClr val="tx1"/>
              </a:solidFill>
              <a:effectLst/>
              <a:latin typeface="Arial" charset="0"/>
            </a:endParaRPr>
          </a:p>
        </p:txBody>
      </p:sp>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id="{ADBDA55C-F122-460D-A761-EAC895F4AC44}"/>
                  </a:ext>
                </a:extLst>
              </p:cNvPr>
              <p:cNvSpPr/>
              <p:nvPr/>
            </p:nvSpPr>
            <p:spPr>
              <a:xfrm>
                <a:off x="4762517" y="4872769"/>
                <a:ext cx="1790683" cy="731739"/>
              </a:xfrm>
              <a:prstGeom prst="rect">
                <a:avLst/>
              </a:prstGeom>
            </p:spPr>
            <p:txBody>
              <a:bodyPr wrap="none">
                <a:spAutoFit/>
              </a:bodyPr>
              <a:lstStyle/>
              <a:p>
                <a:r>
                  <a:rPr lang="en-US" dirty="0"/>
                  <a:t>Optimal Policy </a:t>
                </a:r>
                <a:endParaRPr lang="en-US" b="0" i="1" dirty="0">
                  <a:latin typeface="Cambria Math" panose="02040503050406030204" pitchFamily="18" charset="0"/>
                </a:endParaRPr>
              </a:p>
              <a:p>
                <a14:m>
                  <m:oMath xmlns:m="http://schemas.openxmlformats.org/officeDocument/2006/math">
                    <m:func>
                      <m:funcPr>
                        <m:ctrlPr>
                          <a:rPr lang="en-US" b="0" i="1" dirty="0" smtClean="0">
                            <a:latin typeface="Cambria Math" panose="02040503050406030204" pitchFamily="18" charset="0"/>
                          </a:rPr>
                        </m:ctrlPr>
                      </m:funcPr>
                      <m:fName>
                        <m:r>
                          <m:rPr>
                            <m:sty m:val="p"/>
                          </m:rPr>
                          <a:rPr lang="en-US" b="0" i="0" dirty="0" smtClean="0">
                            <a:latin typeface="Cambria Math" panose="02040503050406030204" pitchFamily="18" charset="0"/>
                          </a:rPr>
                          <m:t>arg</m:t>
                        </m:r>
                        <m:limLow>
                          <m:limLowPr>
                            <m:ctrlPr>
                              <a:rPr lang="en-US" b="0" i="1" dirty="0" smtClean="0">
                                <a:latin typeface="Cambria Math" panose="02040503050406030204" pitchFamily="18" charset="0"/>
                              </a:rPr>
                            </m:ctrlPr>
                          </m:limLowPr>
                          <m:e>
                            <m:r>
                              <m:rPr>
                                <m:sty m:val="p"/>
                              </m:rPr>
                              <a:rPr lang="en-US" i="0" dirty="0" smtClean="0">
                                <a:latin typeface="Cambria Math" panose="02040503050406030204" pitchFamily="18" charset="0"/>
                              </a:rPr>
                              <m:t>max</m:t>
                            </m:r>
                          </m:e>
                          <m:lim>
                            <m:r>
                              <a:rPr lang="en-US" b="0" i="1" dirty="0" smtClean="0">
                                <a:latin typeface="Cambria Math" panose="02040503050406030204" pitchFamily="18" charset="0"/>
                              </a:rPr>
                              <m:t>𝑎</m:t>
                            </m:r>
                          </m:lim>
                        </m:limLow>
                      </m:fName>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𝑞</m:t>
                            </m:r>
                          </m:e>
                          <m:sub>
                            <m:r>
                              <a:rPr lang="en-US" b="0" i="1" dirty="0" smtClean="0">
                                <a:latin typeface="Cambria Math" panose="02040503050406030204" pitchFamily="18" charset="0"/>
                              </a:rPr>
                              <m:t>∗</m:t>
                            </m:r>
                          </m:sub>
                        </m:sSub>
                        <m:r>
                          <a:rPr lang="en-US" b="0" i="1" dirty="0" smtClean="0">
                            <a:latin typeface="Cambria Math" panose="02040503050406030204" pitchFamily="18" charset="0"/>
                          </a:rPr>
                          <m:t>(</m:t>
                        </m:r>
                        <m:r>
                          <a:rPr lang="en-US" b="0" i="1" dirty="0" smtClean="0">
                            <a:latin typeface="Cambria Math" panose="02040503050406030204" pitchFamily="18" charset="0"/>
                          </a:rPr>
                          <m:t>𝑠</m:t>
                        </m:r>
                        <m:r>
                          <a:rPr lang="en-US" b="0" i="1" dirty="0" smtClean="0">
                            <a:latin typeface="Cambria Math" panose="02040503050406030204" pitchFamily="18" charset="0"/>
                          </a:rPr>
                          <m:t>,</m:t>
                        </m:r>
                        <m:r>
                          <a:rPr lang="en-US" b="0" i="1" dirty="0" smtClean="0">
                            <a:latin typeface="Cambria Math" panose="02040503050406030204" pitchFamily="18" charset="0"/>
                          </a:rPr>
                          <m:t>𝑎</m:t>
                        </m:r>
                        <m:r>
                          <a:rPr lang="en-US" b="0" i="1" dirty="0" smtClean="0">
                            <a:latin typeface="Cambria Math" panose="02040503050406030204" pitchFamily="18" charset="0"/>
                          </a:rPr>
                          <m:t>)</m:t>
                        </m:r>
                      </m:e>
                    </m:func>
                  </m:oMath>
                </a14:m>
                <a:r>
                  <a:rPr lang="en-US" dirty="0"/>
                  <a:t> </a:t>
                </a:r>
              </a:p>
            </p:txBody>
          </p:sp>
        </mc:Choice>
        <mc:Fallback xmlns="">
          <p:sp>
            <p:nvSpPr>
              <p:cNvPr id="62" name="Rectangle 61">
                <a:extLst>
                  <a:ext uri="{FF2B5EF4-FFF2-40B4-BE49-F238E27FC236}">
                    <a16:creationId xmlns:a16="http://schemas.microsoft.com/office/drawing/2014/main" id="{ADBDA55C-F122-460D-A761-EAC895F4AC44}"/>
                  </a:ext>
                </a:extLst>
              </p:cNvPr>
              <p:cNvSpPr>
                <a:spLocks noRot="1" noChangeAspect="1" noMove="1" noResize="1" noEditPoints="1" noAdjustHandles="1" noChangeArrowheads="1" noChangeShapeType="1" noTextEdit="1"/>
              </p:cNvSpPr>
              <p:nvPr/>
            </p:nvSpPr>
            <p:spPr>
              <a:xfrm>
                <a:off x="4762517" y="4872769"/>
                <a:ext cx="1790683" cy="731739"/>
              </a:xfrm>
              <a:prstGeom prst="rect">
                <a:avLst/>
              </a:prstGeom>
              <a:blipFill>
                <a:blip r:embed="rId7"/>
                <a:stretch>
                  <a:fillRect l="-2721" t="-4167"/>
                </a:stretch>
              </a:blipFill>
            </p:spPr>
            <p:txBody>
              <a:bodyPr/>
              <a:lstStyle/>
              <a:p>
                <a:r>
                  <a:rPr lang="en-SE">
                    <a:noFill/>
                  </a:rPr>
                  <a:t> </a:t>
                </a:r>
              </a:p>
            </p:txBody>
          </p:sp>
        </mc:Fallback>
      </mc:AlternateContent>
      <p:graphicFrame>
        <p:nvGraphicFramePr>
          <p:cNvPr id="66" name="Table 65">
            <a:extLst>
              <a:ext uri="{FF2B5EF4-FFF2-40B4-BE49-F238E27FC236}">
                <a16:creationId xmlns:a16="http://schemas.microsoft.com/office/drawing/2014/main" id="{30599587-78A7-42D2-9BC5-736EA0580187}"/>
              </a:ext>
            </a:extLst>
          </p:cNvPr>
          <p:cNvGraphicFramePr>
            <a:graphicFrameLocks noGrp="1"/>
          </p:cNvGraphicFramePr>
          <p:nvPr>
            <p:extLst>
              <p:ext uri="{D42A27DB-BD31-4B8C-83A1-F6EECF244321}">
                <p14:modId xmlns:p14="http://schemas.microsoft.com/office/powerpoint/2010/main" val="1480404961"/>
              </p:ext>
            </p:extLst>
          </p:nvPr>
        </p:nvGraphicFramePr>
        <p:xfrm>
          <a:off x="2764937" y="3791911"/>
          <a:ext cx="2000250" cy="1907484"/>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635828">
                <a:tc>
                  <a:txBody>
                    <a:bodyPr/>
                    <a:lstStyle/>
                    <a:p>
                      <a:pPr algn="ct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bg2"/>
                          </a:solidFill>
                          <a:effectLst/>
                          <a:uLnTx/>
                          <a:uFillTx/>
                          <a:latin typeface="Calibri" pitchFamily="34" charset="0"/>
                          <a:ea typeface="+mn-ea"/>
                          <a:cs typeface="+mn-cs"/>
                        </a:rPr>
                        <a:t>A</a:t>
                      </a:r>
                      <a:endParaRPr lang="en-US" sz="21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63582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B</a:t>
                      </a: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C</a:t>
                      </a: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808080"/>
                          </a:solidFill>
                          <a:effectLst/>
                          <a:uLnTx/>
                          <a:uFillTx/>
                          <a:latin typeface="Calibri" pitchFamily="34" charset="0"/>
                          <a:ea typeface="+mn-ea"/>
                          <a:cs typeface="+mn-cs"/>
                        </a:rPr>
                        <a:t>D</a:t>
                      </a:r>
                      <a:endParaRPr kumimoji="0" lang="en-US" sz="2100" b="0" i="0" u="none" strike="noStrike" kern="1200" cap="none" spc="0" normalizeH="0" baseline="0" noProof="0" dirty="0">
                        <a:ln>
                          <a:noFill/>
                        </a:ln>
                        <a:solidFill>
                          <a:schemeClr val="tx1"/>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5828">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8080"/>
                          </a:solidFill>
                          <a:effectLst/>
                          <a:uLnTx/>
                          <a:uFillTx/>
                          <a:latin typeface="Calibri" pitchFamily="34" charset="0"/>
                          <a:ea typeface="+mn-ea"/>
                          <a:cs typeface="+mn-cs"/>
                        </a:rPr>
                        <a:t>E</a:t>
                      </a:r>
                      <a:endParaRPr kumimoji="0" lang="en-US" sz="2400" b="0" i="0" u="none" strike="noStrike" kern="1200" cap="none" spc="0" normalizeH="0" baseline="0" noProof="0" dirty="0">
                        <a:ln>
                          <a:noFill/>
                        </a:ln>
                        <a:solidFill>
                          <a:srgbClr val="808080"/>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67" name="Rectangle 66">
            <a:extLst>
              <a:ext uri="{FF2B5EF4-FFF2-40B4-BE49-F238E27FC236}">
                <a16:creationId xmlns:a16="http://schemas.microsoft.com/office/drawing/2014/main" id="{2AD68E14-47D5-4B34-9F32-F09BA536C70B}"/>
              </a:ext>
            </a:extLst>
          </p:cNvPr>
          <p:cNvSpPr/>
          <p:nvPr/>
        </p:nvSpPr>
        <p:spPr>
          <a:xfrm>
            <a:off x="4206875" y="4515079"/>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68" name="Rectangle 67">
            <a:extLst>
              <a:ext uri="{FF2B5EF4-FFF2-40B4-BE49-F238E27FC236}">
                <a16:creationId xmlns:a16="http://schemas.microsoft.com/office/drawing/2014/main" id="{B8F644A1-7A16-4D1D-8A20-935270091B19}"/>
              </a:ext>
            </a:extLst>
          </p:cNvPr>
          <p:cNvSpPr/>
          <p:nvPr/>
        </p:nvSpPr>
        <p:spPr>
          <a:xfrm>
            <a:off x="3534263" y="3886429"/>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21C24307-1566-4D81-840C-3F3CD7EC338F}"/>
                  </a:ext>
                </a:extLst>
              </p:cNvPr>
              <p:cNvSpPr txBox="1"/>
              <p:nvPr/>
            </p:nvSpPr>
            <p:spPr>
              <a:xfrm>
                <a:off x="4191000" y="4721429"/>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72" name="TextBox 71">
                <a:extLst>
                  <a:ext uri="{FF2B5EF4-FFF2-40B4-BE49-F238E27FC236}">
                    <a16:creationId xmlns:a16="http://schemas.microsoft.com/office/drawing/2014/main" id="{21C24307-1566-4D81-840C-3F3CD7EC338F}"/>
                  </a:ext>
                </a:extLst>
              </p:cNvPr>
              <p:cNvSpPr txBox="1">
                <a:spLocks noRot="1" noChangeAspect="1" noMove="1" noResize="1" noEditPoints="1" noAdjustHandles="1" noChangeArrowheads="1" noChangeShapeType="1" noTextEdit="1"/>
              </p:cNvSpPr>
              <p:nvPr/>
            </p:nvSpPr>
            <p:spPr>
              <a:xfrm>
                <a:off x="4191000" y="4721429"/>
                <a:ext cx="685800" cy="307777"/>
              </a:xfrm>
              <a:prstGeom prst="rect">
                <a:avLst/>
              </a:prstGeom>
              <a:blipFill>
                <a:blip r:embed="rId8"/>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772C16D8-BB40-4427-B32F-429121472A66}"/>
                  </a:ext>
                </a:extLst>
              </p:cNvPr>
              <p:cNvSpPr txBox="1"/>
              <p:nvPr/>
            </p:nvSpPr>
            <p:spPr>
              <a:xfrm>
                <a:off x="3505200" y="4109143"/>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73" name="TextBox 72">
                <a:extLst>
                  <a:ext uri="{FF2B5EF4-FFF2-40B4-BE49-F238E27FC236}">
                    <a16:creationId xmlns:a16="http://schemas.microsoft.com/office/drawing/2014/main" id="{772C16D8-BB40-4427-B32F-429121472A66}"/>
                  </a:ext>
                </a:extLst>
              </p:cNvPr>
              <p:cNvSpPr txBox="1">
                <a:spLocks noRot="1" noChangeAspect="1" noMove="1" noResize="1" noEditPoints="1" noAdjustHandles="1" noChangeArrowheads="1" noChangeShapeType="1" noTextEdit="1"/>
              </p:cNvSpPr>
              <p:nvPr/>
            </p:nvSpPr>
            <p:spPr>
              <a:xfrm>
                <a:off x="3505200" y="4109143"/>
                <a:ext cx="685800" cy="307777"/>
              </a:xfrm>
              <a:prstGeom prst="rect">
                <a:avLst/>
              </a:prstGeom>
              <a:blipFill>
                <a:blip r:embed="rId9"/>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F2702FA3-AEFF-41EE-A8EA-C310687A34E4}"/>
                  </a:ext>
                </a:extLst>
              </p:cNvPr>
              <p:cNvSpPr txBox="1"/>
              <p:nvPr/>
            </p:nvSpPr>
            <p:spPr>
              <a:xfrm>
                <a:off x="2248185" y="2523014"/>
                <a:ext cx="1143161"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1</m:t>
                          </m:r>
                        </m:sub>
                      </m:sSub>
                      <m:r>
                        <a:rPr lang="en-US" i="1" dirty="0">
                          <a:latin typeface="Cambria Math" panose="02040503050406030204" pitchFamily="18" charset="0"/>
                        </a:rPr>
                        <m:t>(</m:t>
                      </m:r>
                      <m:r>
                        <a:rPr lang="en-US" i="1" dirty="0">
                          <a:latin typeface="Cambria Math" panose="02040503050406030204" pitchFamily="18" charset="0"/>
                        </a:rPr>
                        <m:t>𝑠</m:t>
                      </m:r>
                      <m:r>
                        <a:rPr lang="en-US" i="1" dirty="0">
                          <a:latin typeface="Cambria Math" panose="02040503050406030204" pitchFamily="18" charset="0"/>
                        </a:rPr>
                        <m:t>)</m:t>
                      </m:r>
                    </m:oMath>
                  </m:oMathPara>
                </a14:m>
                <a:endParaRPr lang="en-SE" dirty="0"/>
              </a:p>
              <a:p>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𝑞</m:t>
                          </m:r>
                        </m:e>
                        <m:sub>
                          <m:r>
                            <a:rPr lang="en-US" i="1" dirty="0">
                              <a:latin typeface="Cambria Math" panose="02040503050406030204" pitchFamily="18" charset="0"/>
                            </a:rPr>
                            <m:t>1</m:t>
                          </m:r>
                        </m:sub>
                      </m:sSub>
                      <m:r>
                        <a:rPr lang="en-US" i="1" dirty="0">
                          <a:latin typeface="Cambria Math" panose="02040503050406030204" pitchFamily="18" charset="0"/>
                        </a:rPr>
                        <m:t>(</m:t>
                      </m:r>
                      <m:r>
                        <a:rPr lang="en-US" i="1" dirty="0">
                          <a:latin typeface="Cambria Math" panose="02040503050406030204" pitchFamily="18" charset="0"/>
                        </a:rPr>
                        <m:t>𝑠</m:t>
                      </m:r>
                      <m:r>
                        <a:rPr lang="en-US" i="1" dirty="0">
                          <a:latin typeface="Cambria Math" panose="02040503050406030204" pitchFamily="18" charset="0"/>
                        </a:rPr>
                        <m:t>,</m:t>
                      </m:r>
                      <m:r>
                        <a:rPr lang="en-US" i="1" dirty="0">
                          <a:latin typeface="Cambria Math" panose="02040503050406030204" pitchFamily="18" charset="0"/>
                        </a:rPr>
                        <m:t>𝑎</m:t>
                      </m:r>
                      <m:r>
                        <a:rPr lang="en-US" i="1" dirty="0">
                          <a:latin typeface="Cambria Math" panose="02040503050406030204" pitchFamily="18" charset="0"/>
                        </a:rPr>
                        <m:t>)</m:t>
                      </m:r>
                    </m:oMath>
                  </m:oMathPara>
                </a14:m>
                <a:endParaRPr lang="en-SE" dirty="0"/>
              </a:p>
            </p:txBody>
          </p:sp>
        </mc:Choice>
        <mc:Fallback xmlns="">
          <p:sp>
            <p:nvSpPr>
              <p:cNvPr id="78" name="TextBox 77">
                <a:extLst>
                  <a:ext uri="{FF2B5EF4-FFF2-40B4-BE49-F238E27FC236}">
                    <a16:creationId xmlns:a16="http://schemas.microsoft.com/office/drawing/2014/main" id="{F2702FA3-AEFF-41EE-A8EA-C310687A34E4}"/>
                  </a:ext>
                </a:extLst>
              </p:cNvPr>
              <p:cNvSpPr txBox="1">
                <a:spLocks noRot="1" noChangeAspect="1" noMove="1" noResize="1" noEditPoints="1" noAdjustHandles="1" noChangeArrowheads="1" noChangeShapeType="1" noTextEdit="1"/>
              </p:cNvSpPr>
              <p:nvPr/>
            </p:nvSpPr>
            <p:spPr>
              <a:xfrm>
                <a:off x="2248185" y="2523014"/>
                <a:ext cx="1143161" cy="646331"/>
              </a:xfrm>
              <a:prstGeom prst="rect">
                <a:avLst/>
              </a:prstGeom>
              <a:blipFill>
                <a:blip r:embed="rId10"/>
                <a:stretch>
                  <a:fillRect b="-7547"/>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0E94680F-80AE-4289-9056-2A15AE1D8CFB}"/>
                  </a:ext>
                </a:extLst>
              </p:cNvPr>
              <p:cNvSpPr txBox="1"/>
              <p:nvPr/>
            </p:nvSpPr>
            <p:spPr>
              <a:xfrm>
                <a:off x="5605853" y="2523014"/>
                <a:ext cx="1143161"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𝑣</m:t>
                          </m:r>
                        </m:e>
                        <m:sub>
                          <m:r>
                            <a:rPr lang="en-US" i="1" dirty="0">
                              <a:latin typeface="Cambria Math" panose="02040503050406030204" pitchFamily="18" charset="0"/>
                            </a:rPr>
                            <m:t>2</m:t>
                          </m:r>
                        </m:sub>
                      </m:sSub>
                      <m:r>
                        <a:rPr lang="en-US" i="1" dirty="0">
                          <a:latin typeface="Cambria Math" panose="02040503050406030204" pitchFamily="18" charset="0"/>
                        </a:rPr>
                        <m:t>(</m:t>
                      </m:r>
                      <m:r>
                        <a:rPr lang="en-US" i="1" dirty="0">
                          <a:latin typeface="Cambria Math" panose="02040503050406030204" pitchFamily="18" charset="0"/>
                        </a:rPr>
                        <m:t>𝑠</m:t>
                      </m:r>
                      <m:r>
                        <a:rPr lang="en-US" i="1" dirty="0">
                          <a:latin typeface="Cambria Math" panose="02040503050406030204" pitchFamily="18" charset="0"/>
                        </a:rPr>
                        <m:t>)</m:t>
                      </m:r>
                    </m:oMath>
                  </m:oMathPara>
                </a14:m>
                <a:endParaRPr lang="en-SE" dirty="0"/>
              </a:p>
              <a:p>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𝑞</m:t>
                          </m:r>
                        </m:e>
                        <m:sub>
                          <m:r>
                            <a:rPr lang="en-US" i="1" dirty="0">
                              <a:latin typeface="Cambria Math" panose="02040503050406030204" pitchFamily="18" charset="0"/>
                            </a:rPr>
                            <m:t>2</m:t>
                          </m:r>
                        </m:sub>
                      </m:sSub>
                      <m:r>
                        <a:rPr lang="en-US" i="1" dirty="0">
                          <a:latin typeface="Cambria Math" panose="02040503050406030204" pitchFamily="18" charset="0"/>
                        </a:rPr>
                        <m:t>(</m:t>
                      </m:r>
                      <m:r>
                        <a:rPr lang="en-US" i="1" dirty="0">
                          <a:latin typeface="Cambria Math" panose="02040503050406030204" pitchFamily="18" charset="0"/>
                        </a:rPr>
                        <m:t>𝑠</m:t>
                      </m:r>
                      <m:r>
                        <a:rPr lang="en-US" i="1" dirty="0">
                          <a:latin typeface="Cambria Math" panose="02040503050406030204" pitchFamily="18" charset="0"/>
                        </a:rPr>
                        <m:t>,</m:t>
                      </m:r>
                      <m:r>
                        <a:rPr lang="en-US" i="1" dirty="0">
                          <a:latin typeface="Cambria Math" panose="02040503050406030204" pitchFamily="18" charset="0"/>
                        </a:rPr>
                        <m:t>𝑎</m:t>
                      </m:r>
                      <m:r>
                        <a:rPr lang="en-US" i="1" dirty="0">
                          <a:latin typeface="Cambria Math" panose="02040503050406030204" pitchFamily="18" charset="0"/>
                        </a:rPr>
                        <m:t>)</m:t>
                      </m:r>
                    </m:oMath>
                  </m:oMathPara>
                </a14:m>
                <a:endParaRPr lang="en-SE" dirty="0"/>
              </a:p>
            </p:txBody>
          </p:sp>
        </mc:Choice>
        <mc:Fallback xmlns="">
          <p:sp>
            <p:nvSpPr>
              <p:cNvPr id="79" name="TextBox 78">
                <a:extLst>
                  <a:ext uri="{FF2B5EF4-FFF2-40B4-BE49-F238E27FC236}">
                    <a16:creationId xmlns:a16="http://schemas.microsoft.com/office/drawing/2014/main" id="{0E94680F-80AE-4289-9056-2A15AE1D8CFB}"/>
                  </a:ext>
                </a:extLst>
              </p:cNvPr>
              <p:cNvSpPr txBox="1">
                <a:spLocks noRot="1" noChangeAspect="1" noMove="1" noResize="1" noEditPoints="1" noAdjustHandles="1" noChangeArrowheads="1" noChangeShapeType="1" noTextEdit="1"/>
              </p:cNvSpPr>
              <p:nvPr/>
            </p:nvSpPr>
            <p:spPr>
              <a:xfrm>
                <a:off x="5605853" y="2523014"/>
                <a:ext cx="1143161" cy="646331"/>
              </a:xfrm>
              <a:prstGeom prst="rect">
                <a:avLst/>
              </a:prstGeom>
              <a:blipFill>
                <a:blip r:embed="rId11"/>
                <a:stretch>
                  <a:fillRect b="-7547"/>
                </a:stretch>
              </a:blipFill>
            </p:spPr>
            <p:txBody>
              <a:bodyPr/>
              <a:lstStyle/>
              <a:p>
                <a:r>
                  <a:rPr lang="en-SE">
                    <a:noFill/>
                  </a:rPr>
                  <a:t> </a:t>
                </a:r>
              </a:p>
            </p:txBody>
          </p:sp>
        </mc:Fallback>
      </mc:AlternateContent>
      <p:sp>
        <p:nvSpPr>
          <p:cNvPr id="49" name="TextBox 48">
            <a:extLst>
              <a:ext uri="{FF2B5EF4-FFF2-40B4-BE49-F238E27FC236}">
                <a16:creationId xmlns:a16="http://schemas.microsoft.com/office/drawing/2014/main" id="{F6D0C696-1C87-4C75-B32C-983F972C006D}"/>
              </a:ext>
            </a:extLst>
          </p:cNvPr>
          <p:cNvSpPr txBox="1"/>
          <p:nvPr/>
        </p:nvSpPr>
        <p:spPr>
          <a:xfrm>
            <a:off x="3646737" y="2366081"/>
            <a:ext cx="470000" cy="338554"/>
          </a:xfrm>
          <a:prstGeom prst="rect">
            <a:avLst/>
          </a:prstGeom>
          <a:noFill/>
        </p:spPr>
        <p:txBody>
          <a:bodyPr wrap="none" rtlCol="0">
            <a:spAutoFit/>
          </a:bodyPr>
          <a:lstStyle/>
          <a:p>
            <a:r>
              <a:rPr lang="en-US" sz="1600" dirty="0"/>
              <a:t>3.8</a:t>
            </a:r>
            <a:endParaRPr lang="en-SE" sz="1600" dirty="0"/>
          </a:p>
        </p:txBody>
      </p:sp>
      <p:sp>
        <p:nvSpPr>
          <p:cNvPr id="50" name="TextBox 49">
            <a:extLst>
              <a:ext uri="{FF2B5EF4-FFF2-40B4-BE49-F238E27FC236}">
                <a16:creationId xmlns:a16="http://schemas.microsoft.com/office/drawing/2014/main" id="{8F721EC6-3276-4BC2-8160-3D7D6B4A7F6C}"/>
              </a:ext>
            </a:extLst>
          </p:cNvPr>
          <p:cNvSpPr txBox="1"/>
          <p:nvPr/>
        </p:nvSpPr>
        <p:spPr>
          <a:xfrm>
            <a:off x="4331561" y="2997762"/>
            <a:ext cx="470000" cy="338554"/>
          </a:xfrm>
          <a:prstGeom prst="rect">
            <a:avLst/>
          </a:prstGeom>
          <a:noFill/>
        </p:spPr>
        <p:txBody>
          <a:bodyPr wrap="none" rtlCol="0">
            <a:spAutoFit/>
          </a:bodyPr>
          <a:lstStyle/>
          <a:p>
            <a:r>
              <a:rPr lang="en-US" sz="1600" dirty="0"/>
              <a:t>3.8</a:t>
            </a:r>
            <a:endParaRPr lang="en-SE" sz="1600" dirty="0"/>
          </a:p>
        </p:txBody>
      </p:sp>
      <p:sp>
        <p:nvSpPr>
          <p:cNvPr id="51" name="TextBox 50">
            <a:extLst>
              <a:ext uri="{FF2B5EF4-FFF2-40B4-BE49-F238E27FC236}">
                <a16:creationId xmlns:a16="http://schemas.microsoft.com/office/drawing/2014/main" id="{9DBFC328-D3D8-46D7-B678-3D0BFF8EF817}"/>
              </a:ext>
            </a:extLst>
          </p:cNvPr>
          <p:cNvSpPr txBox="1"/>
          <p:nvPr/>
        </p:nvSpPr>
        <p:spPr>
          <a:xfrm>
            <a:off x="4396965" y="2366081"/>
            <a:ext cx="298480" cy="338554"/>
          </a:xfrm>
          <a:prstGeom prst="rect">
            <a:avLst/>
          </a:prstGeom>
          <a:noFill/>
        </p:spPr>
        <p:txBody>
          <a:bodyPr wrap="none" rtlCol="0">
            <a:spAutoFit/>
          </a:bodyPr>
          <a:lstStyle/>
          <a:p>
            <a:r>
              <a:rPr lang="en-US" sz="1600" dirty="0"/>
              <a:t>6</a:t>
            </a:r>
            <a:endParaRPr lang="en-SE" sz="1600" dirty="0"/>
          </a:p>
        </p:txBody>
      </p:sp>
      <p:sp>
        <p:nvSpPr>
          <p:cNvPr id="52" name="TextBox 51">
            <a:extLst>
              <a:ext uri="{FF2B5EF4-FFF2-40B4-BE49-F238E27FC236}">
                <a16:creationId xmlns:a16="http://schemas.microsoft.com/office/drawing/2014/main" id="{CCDF998C-6064-4932-998C-17A0EEB34123}"/>
              </a:ext>
            </a:extLst>
          </p:cNvPr>
          <p:cNvSpPr txBox="1"/>
          <p:nvPr/>
        </p:nvSpPr>
        <p:spPr>
          <a:xfrm>
            <a:off x="6868300" y="2369126"/>
            <a:ext cx="583814" cy="338554"/>
          </a:xfrm>
          <a:prstGeom prst="rect">
            <a:avLst/>
          </a:prstGeom>
          <a:noFill/>
        </p:spPr>
        <p:txBody>
          <a:bodyPr wrap="none" rtlCol="0">
            <a:spAutoFit/>
          </a:bodyPr>
          <a:lstStyle/>
          <a:p>
            <a:r>
              <a:rPr lang="en-US" sz="1600" dirty="0"/>
              <a:t>4.86</a:t>
            </a:r>
            <a:endParaRPr lang="en-SE" sz="1600" dirty="0"/>
          </a:p>
        </p:txBody>
      </p:sp>
      <p:sp>
        <p:nvSpPr>
          <p:cNvPr id="53" name="TextBox 52">
            <a:extLst>
              <a:ext uri="{FF2B5EF4-FFF2-40B4-BE49-F238E27FC236}">
                <a16:creationId xmlns:a16="http://schemas.microsoft.com/office/drawing/2014/main" id="{997AAD96-96EB-467C-B061-67B2F8D3CAC2}"/>
              </a:ext>
            </a:extLst>
          </p:cNvPr>
          <p:cNvSpPr txBox="1"/>
          <p:nvPr/>
        </p:nvSpPr>
        <p:spPr>
          <a:xfrm>
            <a:off x="7520226" y="3000094"/>
            <a:ext cx="583814" cy="338554"/>
          </a:xfrm>
          <a:prstGeom prst="rect">
            <a:avLst/>
          </a:prstGeom>
          <a:noFill/>
        </p:spPr>
        <p:txBody>
          <a:bodyPr wrap="none" rtlCol="0">
            <a:spAutoFit/>
          </a:bodyPr>
          <a:lstStyle/>
          <a:p>
            <a:r>
              <a:rPr lang="en-US" sz="1600" dirty="0"/>
              <a:t>4.86</a:t>
            </a:r>
            <a:endParaRPr lang="en-SE" sz="1600" dirty="0"/>
          </a:p>
        </p:txBody>
      </p:sp>
      <p:sp>
        <p:nvSpPr>
          <p:cNvPr id="54" name="TextBox 53">
            <a:extLst>
              <a:ext uri="{FF2B5EF4-FFF2-40B4-BE49-F238E27FC236}">
                <a16:creationId xmlns:a16="http://schemas.microsoft.com/office/drawing/2014/main" id="{2093F077-6BD2-475B-B541-9971D9AE17FD}"/>
              </a:ext>
            </a:extLst>
          </p:cNvPr>
          <p:cNvSpPr txBox="1"/>
          <p:nvPr/>
        </p:nvSpPr>
        <p:spPr>
          <a:xfrm>
            <a:off x="7530016" y="2369126"/>
            <a:ext cx="583814" cy="338554"/>
          </a:xfrm>
          <a:prstGeom prst="rect">
            <a:avLst/>
          </a:prstGeom>
          <a:noFill/>
        </p:spPr>
        <p:txBody>
          <a:bodyPr wrap="none" rtlCol="0">
            <a:spAutoFit/>
          </a:bodyPr>
          <a:lstStyle/>
          <a:p>
            <a:r>
              <a:rPr lang="en-US" sz="1600" dirty="0"/>
              <a:t>6.38</a:t>
            </a:r>
            <a:endParaRPr lang="en-SE" sz="1600" dirty="0"/>
          </a:p>
        </p:txBody>
      </p:sp>
      <p:sp>
        <p:nvSpPr>
          <p:cNvPr id="55" name="Arrow: Right 54">
            <a:extLst>
              <a:ext uri="{FF2B5EF4-FFF2-40B4-BE49-F238E27FC236}">
                <a16:creationId xmlns:a16="http://schemas.microsoft.com/office/drawing/2014/main" id="{4FBB455C-081B-4180-B711-602F2C39D3D2}"/>
              </a:ext>
            </a:extLst>
          </p:cNvPr>
          <p:cNvSpPr/>
          <p:nvPr/>
        </p:nvSpPr>
        <p:spPr bwMode="auto">
          <a:xfrm>
            <a:off x="174443" y="4487019"/>
            <a:ext cx="978408" cy="484632"/>
          </a:xfrm>
          <a:prstGeom prst="rightArrow">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dirty="0">
              <a:ln>
                <a:noFill/>
              </a:ln>
              <a:solidFill>
                <a:schemeClr val="tx1"/>
              </a:solidFill>
              <a:effectLst/>
              <a:latin typeface="Arial" charset="0"/>
            </a:endParaRPr>
          </a:p>
        </p:txBody>
      </p:sp>
      <p:sp>
        <p:nvSpPr>
          <p:cNvPr id="56" name="Rectangle 55">
            <a:extLst>
              <a:ext uri="{FF2B5EF4-FFF2-40B4-BE49-F238E27FC236}">
                <a16:creationId xmlns:a16="http://schemas.microsoft.com/office/drawing/2014/main" id="{6BA4FC3E-65D8-48F0-B387-F0F648A4957C}"/>
              </a:ext>
            </a:extLst>
          </p:cNvPr>
          <p:cNvSpPr/>
          <p:nvPr/>
        </p:nvSpPr>
        <p:spPr>
          <a:xfrm>
            <a:off x="115568" y="3975399"/>
            <a:ext cx="757451" cy="646331"/>
          </a:xfrm>
          <a:prstGeom prst="rect">
            <a:avLst/>
          </a:prstGeom>
        </p:spPr>
        <p:txBody>
          <a:bodyPr wrap="none">
            <a:spAutoFit/>
          </a:bodyPr>
          <a:lstStyle/>
          <a:p>
            <a:r>
              <a:rPr lang="en-US" dirty="0"/>
              <a:t>Value</a:t>
            </a:r>
          </a:p>
          <a:p>
            <a:r>
              <a:rPr lang="en-US" dirty="0"/>
              <a:t>Iter3</a:t>
            </a:r>
            <a:endParaRPr lang="en-SE" dirty="0"/>
          </a:p>
        </p:txBody>
      </p: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6008B144-76C3-450E-8FC8-36757D5511A1}"/>
                  </a:ext>
                </a:extLst>
              </p:cNvPr>
              <p:cNvSpPr txBox="1"/>
              <p:nvPr/>
            </p:nvSpPr>
            <p:spPr>
              <a:xfrm>
                <a:off x="53104" y="4928982"/>
                <a:ext cx="1143161"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𝑣</m:t>
                          </m:r>
                        </m:e>
                        <m:sub>
                          <m:r>
                            <a:rPr lang="en-US" b="0" i="1" dirty="0" smtClean="0">
                              <a:latin typeface="Cambria Math" panose="02040503050406030204" pitchFamily="18" charset="0"/>
                            </a:rPr>
                            <m:t>3</m:t>
                          </m:r>
                        </m:sub>
                      </m:sSub>
                      <m:r>
                        <a:rPr lang="en-US" i="1" dirty="0">
                          <a:latin typeface="Cambria Math" panose="02040503050406030204" pitchFamily="18" charset="0"/>
                        </a:rPr>
                        <m:t>(</m:t>
                      </m:r>
                      <m:r>
                        <a:rPr lang="en-US" i="1" dirty="0">
                          <a:latin typeface="Cambria Math" panose="02040503050406030204" pitchFamily="18" charset="0"/>
                        </a:rPr>
                        <m:t>𝑠</m:t>
                      </m:r>
                      <m:r>
                        <a:rPr lang="en-US" i="1" dirty="0">
                          <a:latin typeface="Cambria Math" panose="02040503050406030204" pitchFamily="18" charset="0"/>
                        </a:rPr>
                        <m:t>)</m:t>
                      </m:r>
                    </m:oMath>
                  </m:oMathPara>
                </a14:m>
                <a:endParaRPr lang="en-SE" dirty="0"/>
              </a:p>
              <a:p>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𝑞</m:t>
                          </m:r>
                        </m:e>
                        <m:sub>
                          <m:r>
                            <a:rPr lang="en-US" b="0" i="1" dirty="0" smtClean="0">
                              <a:latin typeface="Cambria Math" panose="02040503050406030204" pitchFamily="18" charset="0"/>
                            </a:rPr>
                            <m:t>3</m:t>
                          </m:r>
                        </m:sub>
                      </m:sSub>
                      <m:r>
                        <a:rPr lang="en-US" i="1" dirty="0">
                          <a:latin typeface="Cambria Math" panose="02040503050406030204" pitchFamily="18" charset="0"/>
                        </a:rPr>
                        <m:t>(</m:t>
                      </m:r>
                      <m:r>
                        <a:rPr lang="en-US" i="1" dirty="0">
                          <a:latin typeface="Cambria Math" panose="02040503050406030204" pitchFamily="18" charset="0"/>
                        </a:rPr>
                        <m:t>𝑠</m:t>
                      </m:r>
                      <m:r>
                        <a:rPr lang="en-US" i="1" dirty="0">
                          <a:latin typeface="Cambria Math" panose="02040503050406030204" pitchFamily="18" charset="0"/>
                        </a:rPr>
                        <m:t>,</m:t>
                      </m:r>
                      <m:r>
                        <a:rPr lang="en-US" i="1" dirty="0">
                          <a:latin typeface="Cambria Math" panose="02040503050406030204" pitchFamily="18" charset="0"/>
                        </a:rPr>
                        <m:t>𝑎</m:t>
                      </m:r>
                      <m:r>
                        <a:rPr lang="en-US" i="1" dirty="0">
                          <a:latin typeface="Cambria Math" panose="02040503050406030204" pitchFamily="18" charset="0"/>
                        </a:rPr>
                        <m:t>)</m:t>
                      </m:r>
                    </m:oMath>
                  </m:oMathPara>
                </a14:m>
                <a:endParaRPr lang="en-SE" dirty="0"/>
              </a:p>
            </p:txBody>
          </p:sp>
        </mc:Choice>
        <mc:Fallback xmlns="">
          <p:sp>
            <p:nvSpPr>
              <p:cNvPr id="63" name="TextBox 62">
                <a:extLst>
                  <a:ext uri="{FF2B5EF4-FFF2-40B4-BE49-F238E27FC236}">
                    <a16:creationId xmlns:a16="http://schemas.microsoft.com/office/drawing/2014/main" id="{6008B144-76C3-450E-8FC8-36757D5511A1}"/>
                  </a:ext>
                </a:extLst>
              </p:cNvPr>
              <p:cNvSpPr txBox="1">
                <a:spLocks noRot="1" noChangeAspect="1" noMove="1" noResize="1" noEditPoints="1" noAdjustHandles="1" noChangeArrowheads="1" noChangeShapeType="1" noTextEdit="1"/>
              </p:cNvSpPr>
              <p:nvPr/>
            </p:nvSpPr>
            <p:spPr>
              <a:xfrm>
                <a:off x="53104" y="4928982"/>
                <a:ext cx="1143161" cy="646331"/>
              </a:xfrm>
              <a:prstGeom prst="rect">
                <a:avLst/>
              </a:prstGeom>
              <a:blipFill>
                <a:blip r:embed="rId12"/>
                <a:stretch>
                  <a:fillRect b="-7547"/>
                </a:stretch>
              </a:blipFill>
            </p:spPr>
            <p:txBody>
              <a:bodyPr/>
              <a:lstStyle/>
              <a:p>
                <a:r>
                  <a:rPr lang="en-SE">
                    <a:noFill/>
                  </a:rPr>
                  <a:t> </a:t>
                </a:r>
              </a:p>
            </p:txBody>
          </p:sp>
        </mc:Fallback>
      </mc:AlternateContent>
      <p:sp>
        <p:nvSpPr>
          <p:cNvPr id="81" name="Arrow: Right 80">
            <a:extLst>
              <a:ext uri="{FF2B5EF4-FFF2-40B4-BE49-F238E27FC236}">
                <a16:creationId xmlns:a16="http://schemas.microsoft.com/office/drawing/2014/main" id="{3E372223-FB5D-4277-B082-2AFF51AC0DE8}"/>
              </a:ext>
            </a:extLst>
          </p:cNvPr>
          <p:cNvSpPr/>
          <p:nvPr/>
        </p:nvSpPr>
        <p:spPr bwMode="auto">
          <a:xfrm>
            <a:off x="1716936" y="4487019"/>
            <a:ext cx="978408" cy="484632"/>
          </a:xfrm>
          <a:prstGeom prst="rightArrow">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SE" sz="1800" b="0" i="0" u="none" strike="noStrike" cap="none" normalizeH="0" baseline="0" dirty="0">
              <a:ln>
                <a:noFill/>
              </a:ln>
              <a:solidFill>
                <a:schemeClr val="tx1"/>
              </a:solidFill>
              <a:effectLst/>
              <a:latin typeface="Arial" charset="0"/>
            </a:endParaRPr>
          </a:p>
        </p:txBody>
      </p:sp>
      <p:sp>
        <p:nvSpPr>
          <p:cNvPr id="82" name="Rectangle 81">
            <a:extLst>
              <a:ext uri="{FF2B5EF4-FFF2-40B4-BE49-F238E27FC236}">
                <a16:creationId xmlns:a16="http://schemas.microsoft.com/office/drawing/2014/main" id="{70DDA567-16FE-4C6F-BB51-0B9963B1F6DD}"/>
              </a:ext>
            </a:extLst>
          </p:cNvPr>
          <p:cNvSpPr/>
          <p:nvPr/>
        </p:nvSpPr>
        <p:spPr>
          <a:xfrm>
            <a:off x="1658061" y="3975399"/>
            <a:ext cx="757451" cy="646331"/>
          </a:xfrm>
          <a:prstGeom prst="rect">
            <a:avLst/>
          </a:prstGeom>
        </p:spPr>
        <p:txBody>
          <a:bodyPr wrap="none">
            <a:spAutoFit/>
          </a:bodyPr>
          <a:lstStyle/>
          <a:p>
            <a:r>
              <a:rPr lang="en-US" dirty="0"/>
              <a:t>Value</a:t>
            </a:r>
          </a:p>
          <a:p>
            <a:r>
              <a:rPr lang="en-US" dirty="0"/>
              <a:t>Iter6</a:t>
            </a:r>
            <a:endParaRPr lang="en-SE" dirty="0"/>
          </a:p>
        </p:txBody>
      </p: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3557E624-C872-4AE4-B86E-98DE2E50869F}"/>
                  </a:ext>
                </a:extLst>
              </p:cNvPr>
              <p:cNvSpPr txBox="1"/>
              <p:nvPr/>
            </p:nvSpPr>
            <p:spPr>
              <a:xfrm>
                <a:off x="1595597" y="4928982"/>
                <a:ext cx="1143161"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𝑣</m:t>
                          </m:r>
                        </m:e>
                        <m:sub>
                          <m:r>
                            <a:rPr lang="en-US" b="0" i="1" dirty="0" smtClean="0">
                              <a:latin typeface="Cambria Math" panose="02040503050406030204" pitchFamily="18" charset="0"/>
                            </a:rPr>
                            <m:t>6</m:t>
                          </m:r>
                        </m:sub>
                      </m:sSub>
                      <m:r>
                        <a:rPr lang="en-US" i="1" dirty="0">
                          <a:latin typeface="Cambria Math" panose="02040503050406030204" pitchFamily="18" charset="0"/>
                        </a:rPr>
                        <m:t>(</m:t>
                      </m:r>
                      <m:r>
                        <a:rPr lang="en-US" i="1" dirty="0">
                          <a:latin typeface="Cambria Math" panose="02040503050406030204" pitchFamily="18" charset="0"/>
                        </a:rPr>
                        <m:t>𝑠</m:t>
                      </m:r>
                      <m:r>
                        <a:rPr lang="en-US" i="1" dirty="0">
                          <a:latin typeface="Cambria Math" panose="02040503050406030204" pitchFamily="18" charset="0"/>
                        </a:rPr>
                        <m:t>)</m:t>
                      </m:r>
                    </m:oMath>
                  </m:oMathPara>
                </a14:m>
                <a:endParaRPr lang="en-SE" dirty="0"/>
              </a:p>
              <a:p>
                <a:pPr/>
                <a14:m>
                  <m:oMathPara xmlns:m="http://schemas.openxmlformats.org/officeDocument/2006/math">
                    <m:oMathParaPr>
                      <m:jc m:val="centerGroup"/>
                    </m:oMathParaPr>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𝑞</m:t>
                          </m:r>
                        </m:e>
                        <m:sub>
                          <m:r>
                            <a:rPr lang="en-US" b="0" i="1" dirty="0" smtClean="0">
                              <a:latin typeface="Cambria Math" panose="02040503050406030204" pitchFamily="18" charset="0"/>
                            </a:rPr>
                            <m:t>6</m:t>
                          </m:r>
                        </m:sub>
                      </m:sSub>
                      <m:r>
                        <a:rPr lang="en-US" i="1" dirty="0">
                          <a:latin typeface="Cambria Math" panose="02040503050406030204" pitchFamily="18" charset="0"/>
                        </a:rPr>
                        <m:t>(</m:t>
                      </m:r>
                      <m:r>
                        <a:rPr lang="en-US" i="1" dirty="0">
                          <a:latin typeface="Cambria Math" panose="02040503050406030204" pitchFamily="18" charset="0"/>
                        </a:rPr>
                        <m:t>𝑠</m:t>
                      </m:r>
                      <m:r>
                        <a:rPr lang="en-US" i="1" dirty="0">
                          <a:latin typeface="Cambria Math" panose="02040503050406030204" pitchFamily="18" charset="0"/>
                        </a:rPr>
                        <m:t>,</m:t>
                      </m:r>
                      <m:r>
                        <a:rPr lang="en-US" i="1" dirty="0">
                          <a:latin typeface="Cambria Math" panose="02040503050406030204" pitchFamily="18" charset="0"/>
                        </a:rPr>
                        <m:t>𝑎</m:t>
                      </m:r>
                      <m:r>
                        <a:rPr lang="en-US" i="1" dirty="0">
                          <a:latin typeface="Cambria Math" panose="02040503050406030204" pitchFamily="18" charset="0"/>
                        </a:rPr>
                        <m:t>)</m:t>
                      </m:r>
                    </m:oMath>
                  </m:oMathPara>
                </a14:m>
                <a:endParaRPr lang="en-SE" dirty="0"/>
              </a:p>
            </p:txBody>
          </p:sp>
        </mc:Choice>
        <mc:Fallback xmlns="">
          <p:sp>
            <p:nvSpPr>
              <p:cNvPr id="83" name="TextBox 82">
                <a:extLst>
                  <a:ext uri="{FF2B5EF4-FFF2-40B4-BE49-F238E27FC236}">
                    <a16:creationId xmlns:a16="http://schemas.microsoft.com/office/drawing/2014/main" id="{3557E624-C872-4AE4-B86E-98DE2E50869F}"/>
                  </a:ext>
                </a:extLst>
              </p:cNvPr>
              <p:cNvSpPr txBox="1">
                <a:spLocks noRot="1" noChangeAspect="1" noMove="1" noResize="1" noEditPoints="1" noAdjustHandles="1" noChangeArrowheads="1" noChangeShapeType="1" noTextEdit="1"/>
              </p:cNvSpPr>
              <p:nvPr/>
            </p:nvSpPr>
            <p:spPr>
              <a:xfrm>
                <a:off x="1595597" y="4928982"/>
                <a:ext cx="1143161" cy="646331"/>
              </a:xfrm>
              <a:prstGeom prst="rect">
                <a:avLst/>
              </a:prstGeom>
              <a:blipFill>
                <a:blip r:embed="rId13"/>
                <a:stretch>
                  <a:fillRect b="-7547"/>
                </a:stretch>
              </a:blipFill>
            </p:spPr>
            <p:txBody>
              <a:bodyPr/>
              <a:lstStyle/>
              <a:p>
                <a:r>
                  <a:rPr lang="en-SE">
                    <a:noFill/>
                  </a:rPr>
                  <a:t> </a:t>
                </a:r>
              </a:p>
            </p:txBody>
          </p:sp>
        </mc:Fallback>
      </mc:AlternateContent>
      <p:sp>
        <p:nvSpPr>
          <p:cNvPr id="3" name="TextBox 2">
            <a:extLst>
              <a:ext uri="{FF2B5EF4-FFF2-40B4-BE49-F238E27FC236}">
                <a16:creationId xmlns:a16="http://schemas.microsoft.com/office/drawing/2014/main" id="{509BAEB8-8E3C-489A-8B4C-041A949A77CA}"/>
              </a:ext>
            </a:extLst>
          </p:cNvPr>
          <p:cNvSpPr txBox="1"/>
          <p:nvPr/>
        </p:nvSpPr>
        <p:spPr>
          <a:xfrm>
            <a:off x="1157565" y="4314738"/>
            <a:ext cx="595035" cy="584775"/>
          </a:xfrm>
          <a:prstGeom prst="rect">
            <a:avLst/>
          </a:prstGeom>
          <a:noFill/>
        </p:spPr>
        <p:txBody>
          <a:bodyPr wrap="none" rtlCol="0">
            <a:spAutoFit/>
          </a:bodyPr>
          <a:lstStyle/>
          <a:p>
            <a:r>
              <a:rPr lang="en-US" sz="3200" dirty="0"/>
              <a:t>…</a:t>
            </a:r>
            <a:endParaRPr lang="en-SE" sz="3200" dirty="0"/>
          </a:p>
        </p:txBody>
      </p:sp>
      <p:sp>
        <p:nvSpPr>
          <p:cNvPr id="84" name="TextBox 83">
            <a:extLst>
              <a:ext uri="{FF2B5EF4-FFF2-40B4-BE49-F238E27FC236}">
                <a16:creationId xmlns:a16="http://schemas.microsoft.com/office/drawing/2014/main" id="{5A18B972-5910-4EC6-A15B-7BF02BBEA5F4}"/>
              </a:ext>
            </a:extLst>
          </p:cNvPr>
          <p:cNvSpPr txBox="1"/>
          <p:nvPr/>
        </p:nvSpPr>
        <p:spPr>
          <a:xfrm>
            <a:off x="2785065" y="4781836"/>
            <a:ext cx="583814" cy="338554"/>
          </a:xfrm>
          <a:prstGeom prst="rect">
            <a:avLst/>
          </a:prstGeom>
          <a:noFill/>
        </p:spPr>
        <p:txBody>
          <a:bodyPr wrap="none" rtlCol="0">
            <a:spAutoFit/>
          </a:bodyPr>
          <a:lstStyle/>
          <a:p>
            <a:r>
              <a:rPr lang="en-US" sz="1600" dirty="0"/>
              <a:t>5.28</a:t>
            </a:r>
            <a:endParaRPr lang="en-SE" sz="1600" dirty="0"/>
          </a:p>
        </p:txBody>
      </p:sp>
      <p:sp>
        <p:nvSpPr>
          <p:cNvPr id="85" name="TextBox 84">
            <a:extLst>
              <a:ext uri="{FF2B5EF4-FFF2-40B4-BE49-F238E27FC236}">
                <a16:creationId xmlns:a16="http://schemas.microsoft.com/office/drawing/2014/main" id="{4BB7558A-2FC3-4439-816E-85890C7D5338}"/>
              </a:ext>
            </a:extLst>
          </p:cNvPr>
          <p:cNvSpPr txBox="1"/>
          <p:nvPr/>
        </p:nvSpPr>
        <p:spPr>
          <a:xfrm>
            <a:off x="3436991" y="5412804"/>
            <a:ext cx="583814" cy="338554"/>
          </a:xfrm>
          <a:prstGeom prst="rect">
            <a:avLst/>
          </a:prstGeom>
          <a:noFill/>
        </p:spPr>
        <p:txBody>
          <a:bodyPr wrap="none" rtlCol="0">
            <a:spAutoFit/>
          </a:bodyPr>
          <a:lstStyle/>
          <a:p>
            <a:r>
              <a:rPr lang="en-US" sz="1600" dirty="0"/>
              <a:t>5.28</a:t>
            </a:r>
            <a:endParaRPr lang="en-SE" sz="1600" dirty="0"/>
          </a:p>
        </p:txBody>
      </p:sp>
      <p:sp>
        <p:nvSpPr>
          <p:cNvPr id="86" name="TextBox 85">
            <a:extLst>
              <a:ext uri="{FF2B5EF4-FFF2-40B4-BE49-F238E27FC236}">
                <a16:creationId xmlns:a16="http://schemas.microsoft.com/office/drawing/2014/main" id="{9B887E07-C072-41DC-B956-C6008EA8255B}"/>
              </a:ext>
            </a:extLst>
          </p:cNvPr>
          <p:cNvSpPr txBox="1"/>
          <p:nvPr/>
        </p:nvSpPr>
        <p:spPr>
          <a:xfrm>
            <a:off x="3446781" y="4781836"/>
            <a:ext cx="583814" cy="338554"/>
          </a:xfrm>
          <a:prstGeom prst="rect">
            <a:avLst/>
          </a:prstGeom>
          <a:noFill/>
        </p:spPr>
        <p:txBody>
          <a:bodyPr wrap="none" rtlCol="0">
            <a:spAutoFit/>
          </a:bodyPr>
          <a:lstStyle/>
          <a:p>
            <a:r>
              <a:rPr lang="en-US" sz="1600" dirty="0"/>
              <a:t>6.53</a:t>
            </a:r>
            <a:endParaRPr lang="en-SE" sz="1600" dirty="0"/>
          </a:p>
        </p:txBody>
      </p:sp>
      <p:graphicFrame>
        <p:nvGraphicFramePr>
          <p:cNvPr id="87" name="Table 86">
            <a:extLst>
              <a:ext uri="{FF2B5EF4-FFF2-40B4-BE49-F238E27FC236}">
                <a16:creationId xmlns:a16="http://schemas.microsoft.com/office/drawing/2014/main" id="{C905D521-F1D1-4CDF-ABF1-D75DA1CD7FE2}"/>
              </a:ext>
            </a:extLst>
          </p:cNvPr>
          <p:cNvGraphicFramePr>
            <a:graphicFrameLocks noGrp="1"/>
          </p:cNvGraphicFramePr>
          <p:nvPr>
            <p:extLst>
              <p:ext uri="{D42A27DB-BD31-4B8C-83A1-F6EECF244321}">
                <p14:modId xmlns:p14="http://schemas.microsoft.com/office/powerpoint/2010/main" val="1480404961"/>
              </p:ext>
            </p:extLst>
          </p:nvPr>
        </p:nvGraphicFramePr>
        <p:xfrm>
          <a:off x="6451989" y="3791911"/>
          <a:ext cx="2000250" cy="1907484"/>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635828">
                <a:tc>
                  <a:txBody>
                    <a:bodyPr/>
                    <a:lstStyle/>
                    <a:p>
                      <a:pPr algn="ct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bg2"/>
                          </a:solidFill>
                          <a:effectLst/>
                          <a:uLnTx/>
                          <a:uFillTx/>
                          <a:latin typeface="Calibri" pitchFamily="34" charset="0"/>
                          <a:ea typeface="+mn-ea"/>
                          <a:cs typeface="+mn-cs"/>
                        </a:rPr>
                        <a:t>A</a:t>
                      </a:r>
                      <a:endParaRPr lang="en-US" sz="21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63582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B</a:t>
                      </a: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C</a:t>
                      </a: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808080"/>
                          </a:solidFill>
                          <a:effectLst/>
                          <a:uLnTx/>
                          <a:uFillTx/>
                          <a:latin typeface="Calibri" pitchFamily="34" charset="0"/>
                          <a:ea typeface="+mn-ea"/>
                          <a:cs typeface="+mn-cs"/>
                        </a:rPr>
                        <a:t>D</a:t>
                      </a:r>
                      <a:endParaRPr kumimoji="0" lang="en-US" sz="2100" b="0" i="0" u="none" strike="noStrike" kern="1200" cap="none" spc="0" normalizeH="0" baseline="0" noProof="0" dirty="0">
                        <a:ln>
                          <a:noFill/>
                        </a:ln>
                        <a:solidFill>
                          <a:schemeClr val="tx1"/>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5828">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8080"/>
                          </a:solidFill>
                          <a:effectLst/>
                          <a:uLnTx/>
                          <a:uFillTx/>
                          <a:latin typeface="Calibri" pitchFamily="34" charset="0"/>
                          <a:ea typeface="+mn-ea"/>
                          <a:cs typeface="+mn-cs"/>
                        </a:rPr>
                        <a:t>E</a:t>
                      </a:r>
                      <a:endParaRPr kumimoji="0" lang="en-US" sz="2400" b="0" i="0" u="none" strike="noStrike" kern="1200" cap="none" spc="0" normalizeH="0" baseline="0" noProof="0" dirty="0">
                        <a:ln>
                          <a:noFill/>
                        </a:ln>
                        <a:solidFill>
                          <a:srgbClr val="808080"/>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88" name="Rectangle 87">
            <a:extLst>
              <a:ext uri="{FF2B5EF4-FFF2-40B4-BE49-F238E27FC236}">
                <a16:creationId xmlns:a16="http://schemas.microsoft.com/office/drawing/2014/main" id="{71A1FA78-E779-47A3-995B-D6B9BFB84191}"/>
              </a:ext>
            </a:extLst>
          </p:cNvPr>
          <p:cNvSpPr/>
          <p:nvPr/>
        </p:nvSpPr>
        <p:spPr>
          <a:xfrm>
            <a:off x="7893927" y="4515079"/>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89" name="Rectangle 88">
            <a:extLst>
              <a:ext uri="{FF2B5EF4-FFF2-40B4-BE49-F238E27FC236}">
                <a16:creationId xmlns:a16="http://schemas.microsoft.com/office/drawing/2014/main" id="{6D529531-FC89-4EF0-8BC2-486E88A67F93}"/>
              </a:ext>
            </a:extLst>
          </p:cNvPr>
          <p:cNvSpPr/>
          <p:nvPr/>
        </p:nvSpPr>
        <p:spPr>
          <a:xfrm>
            <a:off x="7221315" y="3886429"/>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90" name="Isosceles Triangle 89">
            <a:extLst>
              <a:ext uri="{FF2B5EF4-FFF2-40B4-BE49-F238E27FC236}">
                <a16:creationId xmlns:a16="http://schemas.microsoft.com/office/drawing/2014/main" id="{60A7F2BD-AFFC-4C17-865C-B2038C91D959}"/>
              </a:ext>
            </a:extLst>
          </p:cNvPr>
          <p:cNvSpPr/>
          <p:nvPr/>
        </p:nvSpPr>
        <p:spPr>
          <a:xfrm rot="5400000">
            <a:off x="6964975" y="4674173"/>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91" name="Isosceles Triangle 90">
            <a:extLst>
              <a:ext uri="{FF2B5EF4-FFF2-40B4-BE49-F238E27FC236}">
                <a16:creationId xmlns:a16="http://schemas.microsoft.com/office/drawing/2014/main" id="{6C686305-F858-40D2-929C-C9A49294213E}"/>
              </a:ext>
            </a:extLst>
          </p:cNvPr>
          <p:cNvSpPr/>
          <p:nvPr/>
        </p:nvSpPr>
        <p:spPr>
          <a:xfrm rot="5400000">
            <a:off x="7606813" y="4674174"/>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p:sp>
        <p:nvSpPr>
          <p:cNvPr id="92" name="Isosceles Triangle 91">
            <a:extLst>
              <a:ext uri="{FF2B5EF4-FFF2-40B4-BE49-F238E27FC236}">
                <a16:creationId xmlns:a16="http://schemas.microsoft.com/office/drawing/2014/main" id="{F8FA36AC-4340-4BB1-8352-F1231F8219B9}"/>
              </a:ext>
            </a:extLst>
          </p:cNvPr>
          <p:cNvSpPr/>
          <p:nvPr/>
        </p:nvSpPr>
        <p:spPr>
          <a:xfrm>
            <a:off x="7372983" y="5072860"/>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Palatino"/>
              <a:cs typeface="Palatino"/>
            </a:endParaRPr>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629681AD-8F36-400C-A8F1-D373BFCB2C6F}"/>
                  </a:ext>
                </a:extLst>
              </p:cNvPr>
              <p:cNvSpPr txBox="1"/>
              <p:nvPr/>
            </p:nvSpPr>
            <p:spPr>
              <a:xfrm>
                <a:off x="7878052" y="4721429"/>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93" name="TextBox 92">
                <a:extLst>
                  <a:ext uri="{FF2B5EF4-FFF2-40B4-BE49-F238E27FC236}">
                    <a16:creationId xmlns:a16="http://schemas.microsoft.com/office/drawing/2014/main" id="{629681AD-8F36-400C-A8F1-D373BFCB2C6F}"/>
                  </a:ext>
                </a:extLst>
              </p:cNvPr>
              <p:cNvSpPr txBox="1">
                <a:spLocks noRot="1" noChangeAspect="1" noMove="1" noResize="1" noEditPoints="1" noAdjustHandles="1" noChangeArrowheads="1" noChangeShapeType="1" noTextEdit="1"/>
              </p:cNvSpPr>
              <p:nvPr/>
            </p:nvSpPr>
            <p:spPr>
              <a:xfrm>
                <a:off x="7878052" y="4721429"/>
                <a:ext cx="685800" cy="307777"/>
              </a:xfrm>
              <a:prstGeom prst="rect">
                <a:avLst/>
              </a:prstGeom>
              <a:blipFill>
                <a:blip r:embed="rId2"/>
                <a:stretch>
                  <a:fillRect/>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EC1D2003-2A82-49E0-876D-0C54A3A0F794}"/>
                  </a:ext>
                </a:extLst>
              </p:cNvPr>
              <p:cNvSpPr txBox="1"/>
              <p:nvPr/>
            </p:nvSpPr>
            <p:spPr>
              <a:xfrm>
                <a:off x="7192252" y="4109143"/>
                <a:ext cx="685800" cy="30777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400" i="1" dirty="0" smtClean="0">
                          <a:solidFill>
                            <a:srgbClr val="FF0000"/>
                          </a:solidFill>
                          <a:latin typeface="Cambria Math" panose="02040503050406030204" pitchFamily="18" charset="0"/>
                          <a:cs typeface="Palatino"/>
                        </a:rPr>
                        <m:t>−10</m:t>
                      </m:r>
                    </m:oMath>
                  </m:oMathPara>
                </a14:m>
                <a:endParaRPr lang="en-US" sz="1400" dirty="0">
                  <a:solidFill>
                    <a:srgbClr val="FF0000"/>
                  </a:solidFill>
                  <a:latin typeface="Palatino"/>
                  <a:cs typeface="Palatino"/>
                </a:endParaRPr>
              </a:p>
            </p:txBody>
          </p:sp>
        </mc:Choice>
        <mc:Fallback xmlns="">
          <p:sp>
            <p:nvSpPr>
              <p:cNvPr id="94" name="TextBox 93">
                <a:extLst>
                  <a:ext uri="{FF2B5EF4-FFF2-40B4-BE49-F238E27FC236}">
                    <a16:creationId xmlns:a16="http://schemas.microsoft.com/office/drawing/2014/main" id="{EC1D2003-2A82-49E0-876D-0C54A3A0F794}"/>
                  </a:ext>
                </a:extLst>
              </p:cNvPr>
              <p:cNvSpPr txBox="1">
                <a:spLocks noRot="1" noChangeAspect="1" noMove="1" noResize="1" noEditPoints="1" noAdjustHandles="1" noChangeArrowheads="1" noChangeShapeType="1" noTextEdit="1"/>
              </p:cNvSpPr>
              <p:nvPr/>
            </p:nvSpPr>
            <p:spPr>
              <a:xfrm>
                <a:off x="7192252" y="4109143"/>
                <a:ext cx="685800" cy="307777"/>
              </a:xfrm>
              <a:prstGeom prst="rect">
                <a:avLst/>
              </a:prstGeom>
              <a:blipFill>
                <a:blip r:embed="rId3"/>
                <a:stretch>
                  <a:fillRect/>
                </a:stretch>
              </a:blipFill>
            </p:spPr>
            <p:txBody>
              <a:bodyPr/>
              <a:lstStyle/>
              <a:p>
                <a:r>
                  <a:rPr lang="en-SE">
                    <a:noFill/>
                  </a:rPr>
                  <a:t> </a:t>
                </a:r>
              </a:p>
            </p:txBody>
          </p:sp>
        </mc:Fallback>
      </mc:AlternateContent>
      <p:sp>
        <p:nvSpPr>
          <p:cNvPr id="95" name="TextBox 94">
            <a:extLst>
              <a:ext uri="{FF2B5EF4-FFF2-40B4-BE49-F238E27FC236}">
                <a16:creationId xmlns:a16="http://schemas.microsoft.com/office/drawing/2014/main" id="{AA5B8CAF-2019-419F-A997-6538E4265CA9}"/>
              </a:ext>
            </a:extLst>
          </p:cNvPr>
          <p:cNvSpPr txBox="1"/>
          <p:nvPr/>
        </p:nvSpPr>
        <p:spPr>
          <a:xfrm>
            <a:off x="6472117" y="4781836"/>
            <a:ext cx="583814" cy="338554"/>
          </a:xfrm>
          <a:prstGeom prst="rect">
            <a:avLst/>
          </a:prstGeom>
          <a:noFill/>
        </p:spPr>
        <p:txBody>
          <a:bodyPr wrap="none" rtlCol="0">
            <a:spAutoFit/>
          </a:bodyPr>
          <a:lstStyle/>
          <a:p>
            <a:r>
              <a:rPr lang="en-US" sz="1600" dirty="0"/>
              <a:t>5.28</a:t>
            </a:r>
            <a:endParaRPr lang="en-SE" sz="1600" dirty="0"/>
          </a:p>
        </p:txBody>
      </p:sp>
      <p:sp>
        <p:nvSpPr>
          <p:cNvPr id="96" name="TextBox 95">
            <a:extLst>
              <a:ext uri="{FF2B5EF4-FFF2-40B4-BE49-F238E27FC236}">
                <a16:creationId xmlns:a16="http://schemas.microsoft.com/office/drawing/2014/main" id="{1A76D7D3-66AB-4F54-A2C5-A5E80E43579F}"/>
              </a:ext>
            </a:extLst>
          </p:cNvPr>
          <p:cNvSpPr txBox="1"/>
          <p:nvPr/>
        </p:nvSpPr>
        <p:spPr>
          <a:xfrm>
            <a:off x="7124043" y="5412804"/>
            <a:ext cx="583814" cy="338554"/>
          </a:xfrm>
          <a:prstGeom prst="rect">
            <a:avLst/>
          </a:prstGeom>
          <a:noFill/>
        </p:spPr>
        <p:txBody>
          <a:bodyPr wrap="none" rtlCol="0">
            <a:spAutoFit/>
          </a:bodyPr>
          <a:lstStyle/>
          <a:p>
            <a:r>
              <a:rPr lang="en-US" sz="1600" dirty="0"/>
              <a:t>5.28</a:t>
            </a:r>
            <a:endParaRPr lang="en-SE" sz="1600" dirty="0"/>
          </a:p>
        </p:txBody>
      </p:sp>
      <p:sp>
        <p:nvSpPr>
          <p:cNvPr id="97" name="TextBox 96">
            <a:extLst>
              <a:ext uri="{FF2B5EF4-FFF2-40B4-BE49-F238E27FC236}">
                <a16:creationId xmlns:a16="http://schemas.microsoft.com/office/drawing/2014/main" id="{7D1D4C11-FAE7-4151-BEA8-B6CA3EB80BDC}"/>
              </a:ext>
            </a:extLst>
          </p:cNvPr>
          <p:cNvSpPr txBox="1"/>
          <p:nvPr/>
        </p:nvSpPr>
        <p:spPr>
          <a:xfrm>
            <a:off x="7133833" y="4781836"/>
            <a:ext cx="583814" cy="338554"/>
          </a:xfrm>
          <a:prstGeom prst="rect">
            <a:avLst/>
          </a:prstGeom>
          <a:noFill/>
        </p:spPr>
        <p:txBody>
          <a:bodyPr wrap="none" rtlCol="0">
            <a:spAutoFit/>
          </a:bodyPr>
          <a:lstStyle/>
          <a:p>
            <a:r>
              <a:rPr lang="en-US" sz="1600" dirty="0"/>
              <a:t>6.53</a:t>
            </a:r>
            <a:endParaRPr lang="en-SE" sz="1600" dirty="0"/>
          </a:p>
        </p:txBody>
      </p:sp>
      <p:sp>
        <p:nvSpPr>
          <p:cNvPr id="98" name="Rectangle 97">
            <a:extLst>
              <a:ext uri="{FF2B5EF4-FFF2-40B4-BE49-F238E27FC236}">
                <a16:creationId xmlns:a16="http://schemas.microsoft.com/office/drawing/2014/main" id="{E6CEF731-DD88-487A-BB88-61DCA2A68458}"/>
              </a:ext>
            </a:extLst>
          </p:cNvPr>
          <p:cNvSpPr/>
          <p:nvPr/>
        </p:nvSpPr>
        <p:spPr>
          <a:xfrm>
            <a:off x="4804643" y="3851041"/>
            <a:ext cx="1706429" cy="646331"/>
          </a:xfrm>
          <a:prstGeom prst="rect">
            <a:avLst/>
          </a:prstGeom>
        </p:spPr>
        <p:txBody>
          <a:bodyPr wrap="none">
            <a:spAutoFit/>
          </a:bodyPr>
          <a:lstStyle/>
          <a:p>
            <a:r>
              <a:rPr lang="en-US" dirty="0"/>
              <a:t>Value Function</a:t>
            </a:r>
          </a:p>
          <a:p>
            <a:r>
              <a:rPr lang="en-US" dirty="0"/>
              <a:t>converged</a:t>
            </a:r>
          </a:p>
        </p:txBody>
      </p:sp>
    </p:spTree>
    <p:extLst>
      <p:ext uri="{BB962C8B-B14F-4D97-AF65-F5344CB8AC3E}">
        <p14:creationId xmlns:p14="http://schemas.microsoft.com/office/powerpoint/2010/main" val="13513231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5146A-2411-4D66-BD86-936CC1CB560B}"/>
              </a:ext>
            </a:extLst>
          </p:cNvPr>
          <p:cNvSpPr>
            <a:spLocks noGrp="1"/>
          </p:cNvSpPr>
          <p:nvPr>
            <p:ph type="title"/>
          </p:nvPr>
        </p:nvSpPr>
        <p:spPr/>
        <p:txBody>
          <a:bodyPr/>
          <a:lstStyle/>
          <a:p>
            <a:r>
              <a:rPr lang="en-US" dirty="0" err="1"/>
              <a:t>MiniGW</a:t>
            </a:r>
            <a:r>
              <a:rPr lang="en-US" dirty="0"/>
              <a:t> Example</a:t>
            </a:r>
            <a:endParaRPr lang="en-SE" dirty="0"/>
          </a:p>
        </p:txBody>
      </p:sp>
      <p:sp>
        <p:nvSpPr>
          <p:cNvPr id="3" name="Content Placeholder 2">
            <a:extLst>
              <a:ext uri="{FF2B5EF4-FFF2-40B4-BE49-F238E27FC236}">
                <a16:creationId xmlns:a16="http://schemas.microsoft.com/office/drawing/2014/main" id="{7A52ED14-A570-49EA-AD0A-845FEAE0D59D}"/>
              </a:ext>
            </a:extLst>
          </p:cNvPr>
          <p:cNvSpPr>
            <a:spLocks noGrp="1"/>
          </p:cNvSpPr>
          <p:nvPr>
            <p:ph idx="1"/>
          </p:nvPr>
        </p:nvSpPr>
        <p:spPr>
          <a:xfrm>
            <a:off x="457200" y="1295399"/>
            <a:ext cx="8229600" cy="5234635"/>
          </a:xfrm>
        </p:spPr>
        <p:txBody>
          <a:bodyPr>
            <a:normAutofit/>
          </a:bodyPr>
          <a:lstStyle/>
          <a:p>
            <a:r>
              <a:rPr lang="en-US" dirty="0"/>
              <a:t>Policy Iteration for Deterministic Environment</a:t>
            </a:r>
          </a:p>
          <a:p>
            <a:r>
              <a:rPr lang="en-US" dirty="0"/>
              <a:t>Policy Iteration for Stochastic Environment</a:t>
            </a:r>
          </a:p>
          <a:p>
            <a:r>
              <a:rPr lang="en-US" dirty="0"/>
              <a:t>Value Iteration for Deterministic Environment  </a:t>
            </a:r>
          </a:p>
          <a:p>
            <a:r>
              <a:rPr lang="en-US" dirty="0"/>
              <a:t>Value Iteration for Stochastic Environment</a:t>
            </a:r>
          </a:p>
          <a:p>
            <a:r>
              <a:rPr lang="en-US" dirty="0">
                <a:solidFill>
                  <a:srgbClr val="C00000"/>
                </a:solidFill>
              </a:rPr>
              <a:t>Model learning</a:t>
            </a:r>
            <a:endParaRPr lang="en-SE" dirty="0">
              <a:solidFill>
                <a:srgbClr val="C00000"/>
              </a:solidFill>
            </a:endParaRPr>
          </a:p>
        </p:txBody>
      </p:sp>
      <p:sp>
        <p:nvSpPr>
          <p:cNvPr id="4" name="Slide Number Placeholder 3">
            <a:extLst>
              <a:ext uri="{FF2B5EF4-FFF2-40B4-BE49-F238E27FC236}">
                <a16:creationId xmlns:a16="http://schemas.microsoft.com/office/drawing/2014/main" id="{C0567889-A50E-4D43-A72E-B5F2097A2CBC}"/>
              </a:ext>
            </a:extLst>
          </p:cNvPr>
          <p:cNvSpPr>
            <a:spLocks noGrp="1"/>
          </p:cNvSpPr>
          <p:nvPr>
            <p:ph type="sldNum" sz="quarter" idx="12"/>
          </p:nvPr>
        </p:nvSpPr>
        <p:spPr/>
        <p:txBody>
          <a:bodyPr/>
          <a:lstStyle/>
          <a:p>
            <a:pPr>
              <a:defRPr/>
            </a:pPr>
            <a:fld id="{F57F456A-00AF-44E6-8D70-638C0D0130FF}" type="slidenum">
              <a:rPr lang="en-US" altLang="zh-CN" smtClean="0"/>
              <a:pPr>
                <a:defRPr/>
              </a:pPr>
              <a:t>65</a:t>
            </a:fld>
            <a:endParaRPr lang="en-US" altLang="zh-CN"/>
          </a:p>
        </p:txBody>
      </p:sp>
    </p:spTree>
    <p:extLst>
      <p:ext uri="{BB962C8B-B14F-4D97-AF65-F5344CB8AC3E}">
        <p14:creationId xmlns:p14="http://schemas.microsoft.com/office/powerpoint/2010/main" val="28282140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Model-Based RL</a:t>
            </a:r>
          </a:p>
        </p:txBody>
      </p:sp>
      <mc:AlternateContent xmlns:mc="http://schemas.openxmlformats.org/markup-compatibility/2006" xmlns:a14="http://schemas.microsoft.com/office/drawing/2010/main">
        <mc:Choice Requires="a14">
          <p:sp>
            <p:nvSpPr>
              <p:cNvPr id="9219" name="Rectangle 3"/>
              <p:cNvSpPr>
                <a:spLocks noGrp="1" noChangeArrowheads="1"/>
              </p:cNvSpPr>
              <p:nvPr>
                <p:ph idx="1"/>
              </p:nvPr>
            </p:nvSpPr>
            <p:spPr>
              <a:xfrm>
                <a:off x="457200" y="1295400"/>
                <a:ext cx="8458200" cy="3276600"/>
              </a:xfrm>
            </p:spPr>
            <p:txBody>
              <a:bodyPr>
                <a:normAutofit fontScale="92500" lnSpcReduction="20000"/>
              </a:bodyPr>
              <a:lstStyle/>
              <a:p>
                <a:pPr>
                  <a:lnSpc>
                    <a:spcPct val="80000"/>
                  </a:lnSpc>
                </a:pPr>
                <a:r>
                  <a:rPr lang="en-US" dirty="0"/>
                  <a:t>If MDP is not available, we can use Model-Based RL:</a:t>
                </a:r>
              </a:p>
              <a:p>
                <a:pPr>
                  <a:lnSpc>
                    <a:spcPct val="80000"/>
                  </a:lnSpc>
                </a:pPr>
                <a:r>
                  <a:rPr lang="en-US" dirty="0"/>
                  <a:t>Step 1: Learn empirical MDP model</a:t>
                </a:r>
              </a:p>
              <a:p>
                <a:pPr lvl="1">
                  <a:lnSpc>
                    <a:spcPct val="80000"/>
                  </a:lnSpc>
                </a:pPr>
                <a:r>
                  <a:rPr lang="en-US" dirty="0"/>
                  <a:t>Estimate the model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m:t>
                        </m:r>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oMath>
                </a14:m>
                <a:r>
                  <a:rPr lang="en-US" dirty="0"/>
                  <a:t> by executing some policy </a:t>
                </a:r>
                <a14:m>
                  <m:oMath xmlns:m="http://schemas.openxmlformats.org/officeDocument/2006/math">
                    <m:r>
                      <a:rPr lang="en-US" i="1">
                        <a:latin typeface="Cambria Math" panose="02040503050406030204" pitchFamily="18" charset="0"/>
                      </a:rPr>
                      <m:t>𝜋</m:t>
                    </m:r>
                  </m:oMath>
                </a14:m>
                <a:r>
                  <a:rPr lang="en-US" dirty="0"/>
                  <a:t> (may be random), and keeping track of outcomes </a:t>
                </a:r>
                <a14:m>
                  <m:oMath xmlns:m="http://schemas.openxmlformats.org/officeDocument/2006/math">
                    <m:r>
                      <a:rPr lang="en-US" i="1" dirty="0">
                        <a:latin typeface="Cambria Math" panose="02040503050406030204" pitchFamily="18" charset="0"/>
                      </a:rPr>
                      <m:t>𝑟</m:t>
                    </m:r>
                    <m:r>
                      <a:rPr lang="en-US" i="1" dirty="0">
                        <a:latin typeface="Cambria Math" panose="02040503050406030204" pitchFamily="18" charset="0"/>
                      </a:rPr>
                      <m:t>,</m:t>
                    </m:r>
                    <m:r>
                      <m:rPr>
                        <m:sty m:val="p"/>
                      </m:rPr>
                      <a:rPr lang="en-US" dirty="0">
                        <a:latin typeface="Cambria Math" panose="02040503050406030204" pitchFamily="18" charset="0"/>
                      </a:rPr>
                      <m:t>s</m:t>
                    </m:r>
                    <m:r>
                      <a:rPr lang="en-US" dirty="0">
                        <a:latin typeface="Cambria Math" panose="02040503050406030204" pitchFamily="18" charset="0"/>
                      </a:rPr>
                      <m:t>′</m:t>
                    </m:r>
                  </m:oMath>
                </a14:m>
                <a:r>
                  <a:rPr lang="en-US" dirty="0"/>
                  <a:t> for each </a:t>
                </a:r>
                <a14:m>
                  <m:oMath xmlns:m="http://schemas.openxmlformats.org/officeDocument/2006/math">
                    <m:r>
                      <a:rPr lang="en-US" i="1" dirty="0">
                        <a:latin typeface="Cambria Math" panose="02040503050406030204" pitchFamily="18" charset="0"/>
                      </a:rPr>
                      <m:t>𝑠</m:t>
                    </m:r>
                    <m:r>
                      <a:rPr lang="en-US" i="1" dirty="0">
                        <a:latin typeface="Cambria Math" panose="02040503050406030204" pitchFamily="18" charset="0"/>
                      </a:rPr>
                      <m:t>, </m:t>
                    </m:r>
                    <m:r>
                      <a:rPr lang="en-US" i="1" dirty="0">
                        <a:latin typeface="Cambria Math" panose="02040503050406030204" pitchFamily="18" charset="0"/>
                      </a:rPr>
                      <m:t>𝑎</m:t>
                    </m:r>
                    <m:r>
                      <a:rPr lang="en-US" i="1" dirty="0">
                        <a:latin typeface="Cambria Math" panose="02040503050406030204" pitchFamily="18" charset="0"/>
                      </a:rPr>
                      <m:t> </m:t>
                    </m:r>
                  </m:oMath>
                </a14:m>
                <a:r>
                  <a:rPr lang="en-US" dirty="0"/>
                  <a:t>in the observed episodes.</a:t>
                </a:r>
              </a:p>
              <a:p>
                <a:pPr>
                  <a:lnSpc>
                    <a:spcPct val="80000"/>
                  </a:lnSpc>
                </a:pPr>
                <a:r>
                  <a:rPr lang="en-US" dirty="0"/>
                  <a:t>Step 2: Do planning w. the learned MDP for the optimal policy</a:t>
                </a:r>
              </a:p>
              <a:p>
                <a:pPr lvl="1">
                  <a:lnSpc>
                    <a:spcPct val="80000"/>
                  </a:lnSpc>
                </a:pPr>
                <a:r>
                  <a:rPr lang="en-US" dirty="0"/>
                  <a:t>Dynamic Programming w. Value Iteration or Policy Iteration </a:t>
                </a:r>
              </a:p>
            </p:txBody>
          </p:sp>
        </mc:Choice>
        <mc:Fallback xmlns="">
          <p:sp>
            <p:nvSpPr>
              <p:cNvPr id="9219" name="Rectangle 3"/>
              <p:cNvSpPr>
                <a:spLocks noGrp="1" noRot="1" noChangeAspect="1" noMove="1" noResize="1" noEditPoints="1" noAdjustHandles="1" noChangeArrowheads="1" noChangeShapeType="1" noTextEdit="1"/>
              </p:cNvSpPr>
              <p:nvPr>
                <p:ph idx="1"/>
              </p:nvPr>
            </p:nvSpPr>
            <p:spPr>
              <a:xfrm>
                <a:off x="457200" y="1295400"/>
                <a:ext cx="8458200" cy="3276600"/>
              </a:xfrm>
              <a:blipFill>
                <a:blip r:embed="rId3"/>
                <a:stretch>
                  <a:fillRect l="-1441" t="-7449" r="-360" b="-3724"/>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6E97DB76-4DD8-4570-8007-26D7FFB21C48}"/>
              </a:ext>
            </a:extLst>
          </p:cNvPr>
          <p:cNvSpPr>
            <a:spLocks noGrp="1"/>
          </p:cNvSpPr>
          <p:nvPr>
            <p:ph type="sldNum" sz="quarter" idx="12"/>
          </p:nvPr>
        </p:nvSpPr>
        <p:spPr>
          <a:xfrm>
            <a:off x="6934200" y="6530035"/>
            <a:ext cx="2133600" cy="244475"/>
          </a:xfrm>
        </p:spPr>
        <p:txBody>
          <a:bodyPr/>
          <a:lstStyle/>
          <a:p>
            <a:pPr>
              <a:defRPr/>
            </a:pPr>
            <a:fld id="{F57F456A-00AF-44E6-8D70-638C0D0130FF}" type="slidenum">
              <a:rPr lang="en-US" altLang="zh-CN" smtClean="0"/>
              <a:pPr>
                <a:defRPr/>
              </a:pPr>
              <a:t>66</a:t>
            </a:fld>
            <a:endParaRPr lang="en-US" altLang="zh-CN" dirty="0"/>
          </a:p>
        </p:txBody>
      </p:sp>
      <p:pic>
        <p:nvPicPr>
          <p:cNvPr id="2" name="Picture 1">
            <a:extLst>
              <a:ext uri="{FF2B5EF4-FFF2-40B4-BE49-F238E27FC236}">
                <a16:creationId xmlns:a16="http://schemas.microsoft.com/office/drawing/2014/main" id="{F47FA995-FC49-4658-B113-3A4BB8FFA411}"/>
              </a:ext>
            </a:extLst>
          </p:cNvPr>
          <p:cNvPicPr>
            <a:picLocks noChangeAspect="1"/>
          </p:cNvPicPr>
          <p:nvPr/>
        </p:nvPicPr>
        <p:blipFill>
          <a:blip r:embed="rId4"/>
          <a:stretch>
            <a:fillRect/>
          </a:stretch>
        </p:blipFill>
        <p:spPr>
          <a:xfrm>
            <a:off x="2809875" y="4358723"/>
            <a:ext cx="3524250" cy="2415787"/>
          </a:xfrm>
          <a:prstGeom prst="rect">
            <a:avLst/>
          </a:prstGeom>
        </p:spPr>
      </p:pic>
    </p:spTree>
    <p:extLst>
      <p:ext uri="{BB962C8B-B14F-4D97-AF65-F5344CB8AC3E}">
        <p14:creationId xmlns:p14="http://schemas.microsoft.com/office/powerpoint/2010/main" val="2819838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MiniGW</a:t>
            </a:r>
            <a:r>
              <a:rPr lang="en-US" dirty="0"/>
              <a:t>: Model Learning</a:t>
            </a:r>
          </a:p>
        </p:txBody>
      </p:sp>
      <p:sp>
        <p:nvSpPr>
          <p:cNvPr id="4" name="TextBox 3"/>
          <p:cNvSpPr txBox="1"/>
          <p:nvPr/>
        </p:nvSpPr>
        <p:spPr>
          <a:xfrm>
            <a:off x="457200" y="1143000"/>
            <a:ext cx="1657350" cy="415498"/>
          </a:xfrm>
          <a:prstGeom prst="rect">
            <a:avLst/>
          </a:prstGeom>
          <a:noFill/>
        </p:spPr>
        <p:txBody>
          <a:bodyPr wrap="square" rtlCol="0">
            <a:spAutoFit/>
          </a:bodyPr>
          <a:lstStyle/>
          <a:p>
            <a:pPr algn="ctr"/>
            <a:r>
              <a:rPr lang="en-US" sz="2100" dirty="0">
                <a:solidFill>
                  <a:schemeClr val="accent2"/>
                </a:solidFill>
                <a:latin typeface="Calibri"/>
                <a:cs typeface="Calibri"/>
              </a:rPr>
              <a:t>Input Policy </a:t>
            </a:r>
            <a:r>
              <a:rPr lang="en-US" sz="2100" dirty="0">
                <a:solidFill>
                  <a:schemeClr val="accent2"/>
                </a:solidFill>
                <a:latin typeface="Calibri"/>
                <a:cs typeface="Calibri"/>
                <a:sym typeface="Symbol" pitchFamily="18" charset="2"/>
              </a:rPr>
              <a:t></a:t>
            </a:r>
            <a:r>
              <a:rPr lang="en-US" dirty="0">
                <a:solidFill>
                  <a:schemeClr val="accent2"/>
                </a:solidFill>
                <a:latin typeface="Calibri"/>
                <a:cs typeface="Calibri"/>
              </a:rPr>
              <a:t> </a:t>
            </a:r>
          </a:p>
        </p:txBody>
      </p:sp>
      <p:sp>
        <p:nvSpPr>
          <p:cNvPr id="14" name="Text Box 13"/>
          <p:cNvSpPr txBox="1">
            <a:spLocks noChangeArrowheads="1"/>
          </p:cNvSpPr>
          <p:nvPr/>
        </p:nvSpPr>
        <p:spPr bwMode="auto">
          <a:xfrm>
            <a:off x="342900" y="4180701"/>
            <a:ext cx="1828800" cy="369332"/>
          </a:xfrm>
          <a:prstGeom prst="rect">
            <a:avLst/>
          </a:prstGeom>
          <a:noFill/>
          <a:ln w="9525">
            <a:noFill/>
            <a:miter lim="800000"/>
            <a:headEnd/>
            <a:tailEnd/>
          </a:ln>
        </p:spPr>
        <p:txBody>
          <a:bodyPr wrap="square">
            <a:spAutoFit/>
          </a:bodyPr>
          <a:lstStyle/>
          <a:p>
            <a:pPr algn="ctr">
              <a:spcBef>
                <a:spcPct val="50000"/>
              </a:spcBef>
            </a:pPr>
            <a:r>
              <a:rPr lang="en-US" i="1" dirty="0">
                <a:latin typeface="Calibri"/>
                <a:cs typeface="Calibri"/>
                <a:sym typeface="Symbol" pitchFamily="18" charset="2"/>
              </a:rPr>
              <a:t>Assume: </a:t>
            </a:r>
            <a:r>
              <a:rPr lang="en-US" dirty="0">
                <a:latin typeface="Calibri"/>
                <a:cs typeface="Calibri"/>
                <a:sym typeface="Symbol" pitchFamily="18" charset="2"/>
              </a:rPr>
              <a:t> = 1</a:t>
            </a:r>
            <a:endParaRPr lang="en-US" dirty="0">
              <a:latin typeface="Calibri"/>
              <a:cs typeface="Calibri"/>
            </a:endParaRPr>
          </a:p>
        </p:txBody>
      </p:sp>
      <p:sp>
        <p:nvSpPr>
          <p:cNvPr id="15" name="TextBox 14"/>
          <p:cNvSpPr txBox="1"/>
          <p:nvPr/>
        </p:nvSpPr>
        <p:spPr>
          <a:xfrm>
            <a:off x="2800350" y="1143000"/>
            <a:ext cx="3371850" cy="415498"/>
          </a:xfrm>
          <a:prstGeom prst="rect">
            <a:avLst/>
          </a:prstGeom>
          <a:noFill/>
        </p:spPr>
        <p:txBody>
          <a:bodyPr wrap="square" rtlCol="0">
            <a:spAutoFit/>
          </a:bodyPr>
          <a:lstStyle/>
          <a:p>
            <a:pPr algn="ctr"/>
            <a:r>
              <a:rPr lang="en-US" sz="2100" dirty="0">
                <a:solidFill>
                  <a:schemeClr val="accent2"/>
                </a:solidFill>
                <a:latin typeface="Calibri"/>
                <a:cs typeface="Calibri"/>
              </a:rPr>
              <a:t>Observed Episodes (Training)</a:t>
            </a:r>
            <a:endParaRPr lang="en-US" dirty="0">
              <a:solidFill>
                <a:schemeClr val="accent2"/>
              </a:solidFill>
              <a:latin typeface="Calibri"/>
              <a:cs typeface="Calibri"/>
            </a:endParaRPr>
          </a:p>
        </p:txBody>
      </p:sp>
      <p:sp>
        <p:nvSpPr>
          <p:cNvPr id="18" name="TextBox 17"/>
          <p:cNvSpPr txBox="1"/>
          <p:nvPr/>
        </p:nvSpPr>
        <p:spPr>
          <a:xfrm>
            <a:off x="6743700" y="1143000"/>
            <a:ext cx="2057400" cy="415498"/>
          </a:xfrm>
          <a:prstGeom prst="rect">
            <a:avLst/>
          </a:prstGeom>
          <a:noFill/>
        </p:spPr>
        <p:txBody>
          <a:bodyPr wrap="square" rtlCol="0">
            <a:spAutoFit/>
          </a:bodyPr>
          <a:lstStyle/>
          <a:p>
            <a:pPr algn="ctr"/>
            <a:r>
              <a:rPr lang="en-US" sz="2100" dirty="0">
                <a:solidFill>
                  <a:schemeClr val="accent2"/>
                </a:solidFill>
                <a:latin typeface="Calibri"/>
                <a:cs typeface="Calibri"/>
              </a:rPr>
              <a:t>Learned Model</a:t>
            </a:r>
            <a:endParaRPr lang="en-US" dirty="0">
              <a:solidFill>
                <a:schemeClr val="accent2"/>
              </a:solidFill>
              <a:latin typeface="Calibri"/>
              <a:cs typeface="Calibri"/>
            </a:endParaRPr>
          </a:p>
        </p:txBody>
      </p:sp>
      <p:graphicFrame>
        <p:nvGraphicFramePr>
          <p:cNvPr id="19" name="Table 18"/>
          <p:cNvGraphicFramePr>
            <a:graphicFrameLocks noGrp="1"/>
          </p:cNvGraphicFramePr>
          <p:nvPr/>
        </p:nvGraphicFramePr>
        <p:xfrm>
          <a:off x="285750" y="2000250"/>
          <a:ext cx="2000250" cy="1907484"/>
        </p:xfrm>
        <a:graphic>
          <a:graphicData uri="http://schemas.openxmlformats.org/drawingml/2006/table">
            <a:tbl>
              <a:tblPr firstRow="1" bandRow="1">
                <a:tableStyleId>{5C22544A-7EE6-4342-B048-85BDC9FD1C3A}</a:tableStyleId>
              </a:tblPr>
              <a:tblGrid>
                <a:gridCol w="666750">
                  <a:extLst>
                    <a:ext uri="{9D8B030D-6E8A-4147-A177-3AD203B41FA5}">
                      <a16:colId xmlns:a16="http://schemas.microsoft.com/office/drawing/2014/main" val="20000"/>
                    </a:ext>
                  </a:extLst>
                </a:gridCol>
                <a:gridCol w="666750">
                  <a:extLst>
                    <a:ext uri="{9D8B030D-6E8A-4147-A177-3AD203B41FA5}">
                      <a16:colId xmlns:a16="http://schemas.microsoft.com/office/drawing/2014/main" val="20001"/>
                    </a:ext>
                  </a:extLst>
                </a:gridCol>
                <a:gridCol w="666750">
                  <a:extLst>
                    <a:ext uri="{9D8B030D-6E8A-4147-A177-3AD203B41FA5}">
                      <a16:colId xmlns:a16="http://schemas.microsoft.com/office/drawing/2014/main" val="20002"/>
                    </a:ext>
                  </a:extLst>
                </a:gridCol>
              </a:tblGrid>
              <a:tr h="635828">
                <a:tc>
                  <a:txBody>
                    <a:bodyPr/>
                    <a:lstStyle/>
                    <a:p>
                      <a:pPr algn="ct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chemeClr val="bg2"/>
                          </a:solidFill>
                          <a:effectLst/>
                          <a:uLnTx/>
                          <a:uFillTx/>
                          <a:latin typeface="Calibri" pitchFamily="34" charset="0"/>
                          <a:ea typeface="+mn-ea"/>
                          <a:cs typeface="+mn-cs"/>
                        </a:rPr>
                        <a:t>A</a:t>
                      </a:r>
                      <a:endParaRPr lang="en-US" sz="21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635828">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B</a:t>
                      </a: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2"/>
                          </a:solidFill>
                          <a:effectLst/>
                          <a:uLnTx/>
                          <a:uFillTx/>
                          <a:latin typeface="Calibri" pitchFamily="34" charset="0"/>
                          <a:ea typeface="+mn-ea"/>
                          <a:cs typeface="+mn-cs"/>
                        </a:rPr>
                        <a:t>C</a:t>
                      </a:r>
                      <a:endParaRPr lang="en-US" sz="2400" dirty="0">
                        <a:solidFill>
                          <a:schemeClr val="bg2"/>
                        </a:solidFill>
                        <a:latin typeface="Calibri" pitchFamily="34" charset="0"/>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808080"/>
                          </a:solidFill>
                          <a:effectLst/>
                          <a:uLnTx/>
                          <a:uFillTx/>
                          <a:latin typeface="Calibri" pitchFamily="34" charset="0"/>
                          <a:ea typeface="+mn-ea"/>
                          <a:cs typeface="+mn-cs"/>
                        </a:rPr>
                        <a:t>D</a:t>
                      </a:r>
                      <a:endParaRPr kumimoji="0" lang="en-US" sz="2100" b="0" i="0" u="none" strike="noStrike" kern="1200" cap="none" spc="0" normalizeH="0" baseline="0" noProof="0" dirty="0">
                        <a:ln>
                          <a:noFill/>
                        </a:ln>
                        <a:solidFill>
                          <a:schemeClr val="tx1"/>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35828">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808080"/>
                          </a:solidFill>
                          <a:effectLst/>
                          <a:uLnTx/>
                          <a:uFillTx/>
                          <a:latin typeface="Calibri" pitchFamily="34" charset="0"/>
                          <a:ea typeface="+mn-ea"/>
                          <a:cs typeface="+mn-cs"/>
                        </a:rPr>
                        <a:t>E</a:t>
                      </a:r>
                      <a:endParaRPr kumimoji="0" lang="en-US" sz="2400" b="0" i="0" u="none" strike="noStrike" kern="1200" cap="none" spc="0" normalizeH="0" baseline="0" noProof="0" dirty="0">
                        <a:ln>
                          <a:noFill/>
                        </a:ln>
                        <a:solidFill>
                          <a:srgbClr val="808080"/>
                        </a:solidFill>
                        <a:effectLst/>
                        <a:uLnTx/>
                        <a:uFillTx/>
                        <a:latin typeface="Calibri" pitchFamily="34" charset="0"/>
                        <a:ea typeface="+mn-ea"/>
                        <a:cs typeface="+mn-cs"/>
                      </a:endParaRPr>
                    </a:p>
                  </a:txBody>
                  <a:tcPr marL="62617" marR="62617" marT="31309" marB="31309"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Calibri" pitchFamily="34" charset="0"/>
                      </a:endParaRPr>
                    </a:p>
                  </a:txBody>
                  <a:tcPr marL="62617" marR="62617" marT="31309" marB="31309">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2"/>
                  </a:ext>
                </a:extLst>
              </a:tr>
            </a:tbl>
          </a:graphicData>
        </a:graphic>
      </p:graphicFrame>
      <p:sp>
        <p:nvSpPr>
          <p:cNvPr id="20" name="Rectangle 19"/>
          <p:cNvSpPr/>
          <p:nvPr/>
        </p:nvSpPr>
        <p:spPr>
          <a:xfrm>
            <a:off x="1727688" y="272341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21" name="Rectangle 20"/>
          <p:cNvSpPr/>
          <p:nvPr/>
        </p:nvSpPr>
        <p:spPr>
          <a:xfrm>
            <a:off x="1055076" y="2094768"/>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22" name="Isosceles Triangle 21"/>
          <p:cNvSpPr/>
          <p:nvPr/>
        </p:nvSpPr>
        <p:spPr>
          <a:xfrm rot="5400000">
            <a:off x="798736" y="2882512"/>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23" name="Isosceles Triangle 22"/>
          <p:cNvSpPr/>
          <p:nvPr/>
        </p:nvSpPr>
        <p:spPr>
          <a:xfrm rot="5400000">
            <a:off x="1440574" y="2882513"/>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24" name="Isosceles Triangle 23"/>
          <p:cNvSpPr/>
          <p:nvPr/>
        </p:nvSpPr>
        <p:spPr>
          <a:xfrm>
            <a:off x="1206744" y="3281199"/>
            <a:ext cx="171450" cy="147802"/>
          </a:xfrm>
          <a:prstGeom prst="triangle">
            <a:avLst/>
          </a:prstGeom>
          <a:solidFill>
            <a:srgbClr val="CCEC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mc:AlternateContent xmlns:mc="http://schemas.openxmlformats.org/markup-compatibility/2006" xmlns:a14="http://schemas.microsoft.com/office/drawing/2010/main">
        <mc:Choice Requires="a14">
          <p:sp>
            <p:nvSpPr>
              <p:cNvPr id="26" name="TextBox 25"/>
              <p:cNvSpPr txBox="1"/>
              <p:nvPr/>
            </p:nvSpPr>
            <p:spPr>
              <a:xfrm>
                <a:off x="2527788" y="2039814"/>
                <a:ext cx="195702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Calibri"/>
                        </a:rPr>
                        <m:t>(</m:t>
                      </m:r>
                      <m:r>
                        <a:rPr lang="en-US" i="1" dirty="0" smtClean="0">
                          <a:latin typeface="Cambria Math" panose="02040503050406030204" pitchFamily="18" charset="0"/>
                          <a:cs typeface="Calibri"/>
                        </a:rPr>
                        <m:t>𝐵</m:t>
                      </m:r>
                      <m:r>
                        <a:rPr lang="en-US" i="1" dirty="0" smtClean="0">
                          <a:latin typeface="Cambria Math" panose="02040503050406030204" pitchFamily="18" charset="0"/>
                          <a:cs typeface="Calibri"/>
                        </a:rPr>
                        <m:t>, </m:t>
                      </m:r>
                      <m:r>
                        <a:rPr lang="en-US" i="1" dirty="0" smtClean="0">
                          <a:latin typeface="Cambria Math" panose="02040503050406030204" pitchFamily="18" charset="0"/>
                          <a:cs typeface="Calibri"/>
                        </a:rPr>
                        <m:t>𝑟</m:t>
                      </m:r>
                      <m:r>
                        <a:rPr lang="en-US" i="1" dirty="0" smtClean="0">
                          <a:latin typeface="Cambria Math" panose="02040503050406030204" pitchFamily="18" charset="0"/>
                          <a:cs typeface="Calibri"/>
                        </a:rPr>
                        <m:t>, </m:t>
                      </m:r>
                      <m:r>
                        <a:rPr lang="en-US" i="1" dirty="0">
                          <a:latin typeface="Cambria Math" panose="02040503050406030204" pitchFamily="18" charset="0"/>
                          <a:cs typeface="Calibri"/>
                        </a:rPr>
                        <m:t>𝐶</m:t>
                      </m:r>
                      <m:r>
                        <a:rPr lang="en-US" i="1" dirty="0">
                          <a:latin typeface="Cambria Math" panose="02040503050406030204" pitchFamily="18" charset="0"/>
                          <a:cs typeface="Calibri"/>
                        </a:rPr>
                        <m:t>, −1)</m:t>
                      </m:r>
                    </m:oMath>
                  </m:oMathPara>
                </a14:m>
                <a:endParaRPr lang="en-US" dirty="0">
                  <a:latin typeface="Calibri"/>
                  <a:cs typeface="Calibri"/>
                </a:endParaRPr>
              </a:p>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Calibri"/>
                        </a:rPr>
                        <m:t>(</m:t>
                      </m:r>
                      <m:r>
                        <a:rPr lang="en-US" i="1" dirty="0" smtClean="0">
                          <a:latin typeface="Cambria Math" panose="02040503050406030204" pitchFamily="18" charset="0"/>
                          <a:cs typeface="Calibri"/>
                        </a:rPr>
                        <m:t>𝐶</m:t>
                      </m:r>
                      <m:r>
                        <a:rPr lang="en-US" i="1" dirty="0" smtClean="0">
                          <a:latin typeface="Cambria Math" panose="02040503050406030204" pitchFamily="18" charset="0"/>
                          <a:cs typeface="Calibri"/>
                        </a:rPr>
                        <m:t>, </m:t>
                      </m:r>
                      <m:r>
                        <a:rPr lang="en-US" i="1" dirty="0" smtClean="0">
                          <a:latin typeface="Cambria Math" panose="02040503050406030204" pitchFamily="18" charset="0"/>
                          <a:cs typeface="Calibri"/>
                        </a:rPr>
                        <m:t>𝑟</m:t>
                      </m:r>
                      <m:r>
                        <a:rPr lang="en-US" i="1" dirty="0" smtClean="0">
                          <a:latin typeface="Cambria Math" panose="02040503050406030204" pitchFamily="18" charset="0"/>
                          <a:cs typeface="Calibri"/>
                        </a:rPr>
                        <m:t>, </m:t>
                      </m:r>
                      <m:r>
                        <a:rPr lang="en-US" i="1" dirty="0">
                          <a:latin typeface="Cambria Math" panose="02040503050406030204" pitchFamily="18" charset="0"/>
                          <a:cs typeface="Calibri"/>
                        </a:rPr>
                        <m:t>𝐷</m:t>
                      </m:r>
                      <m:r>
                        <a:rPr lang="en-US" i="1" dirty="0">
                          <a:latin typeface="Cambria Math" panose="02040503050406030204" pitchFamily="18" charset="0"/>
                          <a:cs typeface="Calibri"/>
                        </a:rPr>
                        <m:t>, −1)</m:t>
                      </m:r>
                    </m:oMath>
                  </m:oMathPara>
                </a14:m>
                <a:endParaRPr lang="en-US" dirty="0">
                  <a:latin typeface="Calibri"/>
                  <a:cs typeface="Calibri"/>
                </a:endParaRPr>
              </a:p>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Calibri"/>
                        </a:rPr>
                        <m:t>(</m:t>
                      </m:r>
                      <m:r>
                        <a:rPr lang="en-US" i="1" dirty="0" smtClean="0">
                          <a:latin typeface="Cambria Math" panose="02040503050406030204" pitchFamily="18" charset="0"/>
                          <a:cs typeface="Calibri"/>
                        </a:rPr>
                        <m:t>𝐷</m:t>
                      </m:r>
                      <m:r>
                        <a:rPr lang="en-US" i="1" dirty="0" smtClean="0">
                          <a:latin typeface="Cambria Math" panose="02040503050406030204" pitchFamily="18" charset="0"/>
                          <a:cs typeface="Calibri"/>
                        </a:rPr>
                        <m:t>, </m:t>
                      </m:r>
                      <m:r>
                        <a:rPr lang="en-US" i="1" dirty="0" smtClean="0">
                          <a:latin typeface="Cambria Math" panose="02040503050406030204" pitchFamily="18" charset="0"/>
                          <a:cs typeface="Calibri"/>
                        </a:rPr>
                        <m:t>𝑒𝑥𝑖𝑡</m:t>
                      </m:r>
                      <m:r>
                        <a:rPr lang="en-US" i="1" dirty="0" smtClean="0">
                          <a:latin typeface="Cambria Math" panose="02040503050406030204" pitchFamily="18" charset="0"/>
                          <a:cs typeface="Calibri"/>
                        </a:rPr>
                        <m:t>, </m:t>
                      </m:r>
                      <m:r>
                        <a:rPr lang="en-US" i="1" dirty="0" smtClean="0">
                          <a:latin typeface="Cambria Math" panose="02040503050406030204" pitchFamily="18" charset="0"/>
                          <a:cs typeface="Calibri"/>
                        </a:rPr>
                        <m:t>𝑥</m:t>
                      </m:r>
                      <m:r>
                        <a:rPr lang="en-US" i="1" dirty="0" smtClean="0">
                          <a:latin typeface="Cambria Math" panose="02040503050406030204" pitchFamily="18" charset="0"/>
                          <a:cs typeface="Calibri"/>
                        </a:rPr>
                        <m:t>, 10)</m:t>
                      </m:r>
                    </m:oMath>
                  </m:oMathPara>
                </a14:m>
                <a:endParaRPr lang="en-US" dirty="0">
                  <a:latin typeface="Calibri"/>
                  <a:cs typeface="Calibri"/>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2527788" y="2039814"/>
                <a:ext cx="1957020" cy="923330"/>
              </a:xfrm>
              <a:prstGeom prst="rect">
                <a:avLst/>
              </a:prstGeom>
              <a:blipFill>
                <a:blip r:embed="rId3"/>
                <a:stretch>
                  <a:fillRect b="-4636"/>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4514850" y="2039814"/>
                <a:ext cx="1943099"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Calibri"/>
                        </a:rPr>
                        <m:t>(</m:t>
                      </m:r>
                      <m:r>
                        <a:rPr lang="en-US" i="1" dirty="0" smtClean="0">
                          <a:latin typeface="Cambria Math" panose="02040503050406030204" pitchFamily="18" charset="0"/>
                          <a:cs typeface="Calibri"/>
                        </a:rPr>
                        <m:t>𝐵</m:t>
                      </m:r>
                      <m:r>
                        <a:rPr lang="en-US" i="1" dirty="0" smtClean="0">
                          <a:latin typeface="Cambria Math" panose="02040503050406030204" pitchFamily="18" charset="0"/>
                          <a:cs typeface="Calibri"/>
                        </a:rPr>
                        <m:t>, </m:t>
                      </m:r>
                      <m:r>
                        <a:rPr lang="en-US" i="1" dirty="0" smtClean="0">
                          <a:latin typeface="Cambria Math" panose="02040503050406030204" pitchFamily="18" charset="0"/>
                          <a:cs typeface="Calibri"/>
                        </a:rPr>
                        <m:t>𝑟</m:t>
                      </m:r>
                      <m:r>
                        <a:rPr lang="en-US" i="1" dirty="0" smtClean="0">
                          <a:latin typeface="Cambria Math" panose="02040503050406030204" pitchFamily="18" charset="0"/>
                          <a:cs typeface="Calibri"/>
                        </a:rPr>
                        <m:t>, </m:t>
                      </m:r>
                      <m:r>
                        <a:rPr lang="en-US" i="1" dirty="0">
                          <a:latin typeface="Cambria Math" panose="02040503050406030204" pitchFamily="18" charset="0"/>
                          <a:cs typeface="Calibri"/>
                        </a:rPr>
                        <m:t>𝐶</m:t>
                      </m:r>
                      <m:r>
                        <a:rPr lang="en-US" i="1" dirty="0">
                          <a:latin typeface="Cambria Math" panose="02040503050406030204" pitchFamily="18" charset="0"/>
                          <a:cs typeface="Calibri"/>
                        </a:rPr>
                        <m:t>, −1)</m:t>
                      </m:r>
                    </m:oMath>
                  </m:oMathPara>
                </a14:m>
                <a:endParaRPr lang="en-US" dirty="0">
                  <a:latin typeface="Calibri"/>
                  <a:cs typeface="Calibri"/>
                </a:endParaRPr>
              </a:p>
              <a:p>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cs typeface="Calibri"/>
                        </a:rPr>
                        <m:t>(</m:t>
                      </m:r>
                      <m:r>
                        <a:rPr lang="en-US" i="1" dirty="0" smtClean="0">
                          <a:latin typeface="Cambria Math" panose="02040503050406030204" pitchFamily="18" charset="0"/>
                          <a:cs typeface="Calibri"/>
                        </a:rPr>
                        <m:t>𝐶</m:t>
                      </m:r>
                      <m:r>
                        <a:rPr lang="en-US" i="1" dirty="0" smtClean="0">
                          <a:latin typeface="Cambria Math" panose="02040503050406030204" pitchFamily="18" charset="0"/>
                          <a:cs typeface="Calibri"/>
                        </a:rPr>
                        <m:t>, </m:t>
                      </m:r>
                      <m:r>
                        <a:rPr lang="en-US" i="1" dirty="0" smtClean="0">
                          <a:latin typeface="Cambria Math" panose="02040503050406030204" pitchFamily="18" charset="0"/>
                          <a:cs typeface="Calibri"/>
                        </a:rPr>
                        <m:t>𝑟</m:t>
                      </m:r>
                      <m:r>
                        <a:rPr lang="en-US" i="1" dirty="0" smtClean="0">
                          <a:latin typeface="Cambria Math" panose="02040503050406030204" pitchFamily="18" charset="0"/>
                          <a:cs typeface="Calibri"/>
                        </a:rPr>
                        <m:t>, </m:t>
                      </m:r>
                      <m:r>
                        <a:rPr lang="en-US" i="1" dirty="0">
                          <a:latin typeface="Cambria Math" panose="02040503050406030204" pitchFamily="18" charset="0"/>
                          <a:cs typeface="Calibri"/>
                        </a:rPr>
                        <m:t>𝐷</m:t>
                      </m:r>
                      <m:r>
                        <a:rPr lang="en-US" i="1" dirty="0">
                          <a:latin typeface="Cambria Math" panose="02040503050406030204" pitchFamily="18" charset="0"/>
                          <a:cs typeface="Calibri"/>
                        </a:rPr>
                        <m:t>, −1)</m:t>
                      </m:r>
                    </m:oMath>
                  </m:oMathPara>
                </a14:m>
                <a:endParaRPr lang="en-US" dirty="0">
                  <a:latin typeface="Calibri"/>
                  <a:cs typeface="Calibri"/>
                </a:endParaRPr>
              </a:p>
              <a:p>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cs typeface="Calibri"/>
                        </a:rPr>
                        <m:t>(</m:t>
                      </m:r>
                      <m:r>
                        <a:rPr lang="en-US" i="1" dirty="0" smtClean="0">
                          <a:latin typeface="Cambria Math" panose="02040503050406030204" pitchFamily="18" charset="0"/>
                          <a:cs typeface="Calibri"/>
                        </a:rPr>
                        <m:t>𝐷</m:t>
                      </m:r>
                      <m:r>
                        <a:rPr lang="en-US" i="1" dirty="0" smtClean="0">
                          <a:latin typeface="Cambria Math" panose="02040503050406030204" pitchFamily="18" charset="0"/>
                          <a:cs typeface="Calibri"/>
                        </a:rPr>
                        <m:t>, </m:t>
                      </m:r>
                      <m:r>
                        <a:rPr lang="en-US" i="1" dirty="0" smtClean="0">
                          <a:latin typeface="Cambria Math" panose="02040503050406030204" pitchFamily="18" charset="0"/>
                          <a:cs typeface="Calibri"/>
                        </a:rPr>
                        <m:t>𝑒𝑥𝑖𝑡</m:t>
                      </m:r>
                      <m:r>
                        <a:rPr lang="en-US" i="1" dirty="0" smtClean="0">
                          <a:latin typeface="Cambria Math" panose="02040503050406030204" pitchFamily="18" charset="0"/>
                          <a:cs typeface="Calibri"/>
                        </a:rPr>
                        <m:t>, </m:t>
                      </m:r>
                      <m:r>
                        <a:rPr lang="en-US" i="1" dirty="0" smtClean="0">
                          <a:latin typeface="Cambria Math" panose="02040503050406030204" pitchFamily="18" charset="0"/>
                          <a:cs typeface="Calibri"/>
                        </a:rPr>
                        <m:t>𝑥</m:t>
                      </m:r>
                      <m:r>
                        <a:rPr lang="en-US" i="1" dirty="0" smtClean="0">
                          <a:latin typeface="Cambria Math" panose="02040503050406030204" pitchFamily="18" charset="0"/>
                          <a:cs typeface="Calibri"/>
                        </a:rPr>
                        <m:t>, +10)</m:t>
                      </m:r>
                    </m:oMath>
                  </m:oMathPara>
                </a14:m>
                <a:endParaRPr lang="en-US" dirty="0">
                  <a:latin typeface="Calibri"/>
                  <a:cs typeface="Calibri"/>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4514850" y="2039814"/>
                <a:ext cx="1943099" cy="923330"/>
              </a:xfrm>
              <a:prstGeom prst="rect">
                <a:avLst/>
              </a:prstGeom>
              <a:blipFill>
                <a:blip r:embed="rId4"/>
                <a:stretch>
                  <a:fillRect b="-4636"/>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4692893" y="3638783"/>
                <a:ext cx="1587012"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Calibri"/>
                        </a:rPr>
                        <m:t>(</m:t>
                      </m:r>
                      <m:r>
                        <a:rPr lang="en-US" i="1" dirty="0" smtClean="0">
                          <a:latin typeface="Cambria Math" panose="02040503050406030204" pitchFamily="18" charset="0"/>
                          <a:cs typeface="Calibri"/>
                        </a:rPr>
                        <m:t>𝐸</m:t>
                      </m:r>
                      <m:r>
                        <a:rPr lang="en-US" i="1" dirty="0" smtClean="0">
                          <a:latin typeface="Cambria Math" panose="02040503050406030204" pitchFamily="18" charset="0"/>
                          <a:cs typeface="Calibri"/>
                        </a:rPr>
                        <m:t>, </m:t>
                      </m:r>
                      <m:r>
                        <a:rPr lang="en-US" i="1" dirty="0" smtClean="0">
                          <a:latin typeface="Cambria Math" panose="02040503050406030204" pitchFamily="18" charset="0"/>
                          <a:cs typeface="Calibri"/>
                        </a:rPr>
                        <m:t>𝑢</m:t>
                      </m:r>
                      <m:r>
                        <a:rPr lang="en-US" i="1" dirty="0" smtClean="0">
                          <a:latin typeface="Cambria Math" panose="02040503050406030204" pitchFamily="18" charset="0"/>
                          <a:cs typeface="Calibri"/>
                        </a:rPr>
                        <m:t>, </m:t>
                      </m:r>
                      <m:r>
                        <a:rPr lang="en-US" i="1" dirty="0">
                          <a:latin typeface="Cambria Math" panose="02040503050406030204" pitchFamily="18" charset="0"/>
                          <a:cs typeface="Calibri"/>
                        </a:rPr>
                        <m:t>𝐶</m:t>
                      </m:r>
                      <m:r>
                        <a:rPr lang="en-US" i="1" dirty="0">
                          <a:latin typeface="Cambria Math" panose="02040503050406030204" pitchFamily="18" charset="0"/>
                          <a:cs typeface="Calibri"/>
                        </a:rPr>
                        <m:t>, −1)</m:t>
                      </m:r>
                    </m:oMath>
                  </m:oMathPara>
                </a14:m>
                <a:endParaRPr lang="en-US" dirty="0">
                  <a:latin typeface="Calibri"/>
                  <a:cs typeface="Calibri"/>
                </a:endParaRPr>
              </a:p>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Calibri"/>
                        </a:rPr>
                        <m:t>(</m:t>
                      </m:r>
                      <m:r>
                        <a:rPr lang="en-US" i="1" dirty="0" smtClean="0">
                          <a:latin typeface="Cambria Math" panose="02040503050406030204" pitchFamily="18" charset="0"/>
                          <a:cs typeface="Calibri"/>
                        </a:rPr>
                        <m:t>𝐶</m:t>
                      </m:r>
                      <m:r>
                        <a:rPr lang="en-US" i="1" dirty="0" smtClean="0">
                          <a:latin typeface="Cambria Math" panose="02040503050406030204" pitchFamily="18" charset="0"/>
                          <a:cs typeface="Calibri"/>
                        </a:rPr>
                        <m:t>, </m:t>
                      </m:r>
                      <m:r>
                        <a:rPr lang="en-US" i="1" dirty="0" smtClean="0">
                          <a:latin typeface="Cambria Math" panose="02040503050406030204" pitchFamily="18" charset="0"/>
                          <a:cs typeface="Calibri"/>
                        </a:rPr>
                        <m:t>𝑟</m:t>
                      </m:r>
                      <m:r>
                        <a:rPr lang="en-US" i="1" dirty="0" smtClean="0">
                          <a:latin typeface="Cambria Math" panose="02040503050406030204" pitchFamily="18" charset="0"/>
                          <a:cs typeface="Calibri"/>
                        </a:rPr>
                        <m:t>, </m:t>
                      </m:r>
                      <m:r>
                        <a:rPr lang="en-US" i="1" dirty="0">
                          <a:latin typeface="Cambria Math" panose="02040503050406030204" pitchFamily="18" charset="0"/>
                          <a:cs typeface="Calibri"/>
                        </a:rPr>
                        <m:t>𝐴</m:t>
                      </m:r>
                      <m:r>
                        <a:rPr lang="en-US" i="1" dirty="0">
                          <a:latin typeface="Cambria Math" panose="02040503050406030204" pitchFamily="18" charset="0"/>
                          <a:cs typeface="Calibri"/>
                        </a:rPr>
                        <m:t>, −1)</m:t>
                      </m:r>
                    </m:oMath>
                  </m:oMathPara>
                </a14:m>
                <a:endParaRPr lang="en-US" dirty="0">
                  <a:latin typeface="Calibri"/>
                  <a:cs typeface="Calibri"/>
                </a:endParaRPr>
              </a:p>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Calibri"/>
                        </a:rPr>
                        <m:t>(</m:t>
                      </m:r>
                      <m:r>
                        <a:rPr lang="en-US" i="1" dirty="0" smtClean="0">
                          <a:latin typeface="Cambria Math" panose="02040503050406030204" pitchFamily="18" charset="0"/>
                          <a:cs typeface="Calibri"/>
                        </a:rPr>
                        <m:t>𝐴</m:t>
                      </m:r>
                      <m:r>
                        <a:rPr lang="en-US" i="1" dirty="0" smtClean="0">
                          <a:latin typeface="Cambria Math" panose="02040503050406030204" pitchFamily="18" charset="0"/>
                          <a:cs typeface="Calibri"/>
                        </a:rPr>
                        <m:t>, </m:t>
                      </m:r>
                      <m:r>
                        <a:rPr lang="en-US" i="1" dirty="0" smtClean="0">
                          <a:latin typeface="Cambria Math" panose="02040503050406030204" pitchFamily="18" charset="0"/>
                          <a:cs typeface="Calibri"/>
                        </a:rPr>
                        <m:t>𝑒𝑥𝑖𝑡</m:t>
                      </m:r>
                      <m:r>
                        <a:rPr lang="en-US" i="1" dirty="0" smtClean="0">
                          <a:latin typeface="Cambria Math" panose="02040503050406030204" pitchFamily="18" charset="0"/>
                          <a:cs typeface="Calibri"/>
                        </a:rPr>
                        <m:t>, </m:t>
                      </m:r>
                      <m:r>
                        <a:rPr lang="en-US" i="1" dirty="0" smtClean="0">
                          <a:latin typeface="Cambria Math" panose="02040503050406030204" pitchFamily="18" charset="0"/>
                          <a:cs typeface="Calibri"/>
                        </a:rPr>
                        <m:t>𝑥</m:t>
                      </m:r>
                      <m:r>
                        <a:rPr lang="en-US" i="1" dirty="0" smtClean="0">
                          <a:latin typeface="Cambria Math" panose="02040503050406030204" pitchFamily="18" charset="0"/>
                          <a:cs typeface="Calibri"/>
                        </a:rPr>
                        <m:t>, −10)</m:t>
                      </m:r>
                    </m:oMath>
                  </m:oMathPara>
                </a14:m>
                <a:endParaRPr lang="en-US" dirty="0">
                  <a:latin typeface="Calibri"/>
                  <a:cs typeface="Calibri"/>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4692893" y="3638783"/>
                <a:ext cx="1587012" cy="923330"/>
              </a:xfrm>
              <a:prstGeom prst="rect">
                <a:avLst/>
              </a:prstGeom>
              <a:blipFill>
                <a:blip r:embed="rId5"/>
                <a:stretch>
                  <a:fillRect l="-1154" r="-10769" b="-4636"/>
                </a:stretch>
              </a:blipFill>
            </p:spPr>
            <p:txBody>
              <a:bodyPr/>
              <a:lstStyle/>
              <a:p>
                <a:r>
                  <a:rPr lang="en-SE">
                    <a:noFill/>
                  </a:rPr>
                  <a:t> </a:t>
                </a:r>
              </a:p>
            </p:txBody>
          </p:sp>
        </mc:Fallback>
      </mc:AlternateContent>
      <p:sp>
        <p:nvSpPr>
          <p:cNvPr id="30" name="TextBox 29"/>
          <p:cNvSpPr txBox="1"/>
          <p:nvPr/>
        </p:nvSpPr>
        <p:spPr>
          <a:xfrm>
            <a:off x="2914650" y="1600200"/>
            <a:ext cx="1257300" cy="415498"/>
          </a:xfrm>
          <a:prstGeom prst="rect">
            <a:avLst/>
          </a:prstGeom>
          <a:noFill/>
        </p:spPr>
        <p:txBody>
          <a:bodyPr wrap="square" rtlCol="0">
            <a:spAutoFit/>
          </a:bodyPr>
          <a:lstStyle/>
          <a:p>
            <a:pPr algn="ctr"/>
            <a:r>
              <a:rPr lang="en-US" sz="2100" dirty="0">
                <a:latin typeface="Calibri"/>
                <a:cs typeface="Calibri"/>
              </a:rPr>
              <a:t>Episode 1</a:t>
            </a:r>
          </a:p>
        </p:txBody>
      </p:sp>
      <p:sp>
        <p:nvSpPr>
          <p:cNvPr id="31" name="Rounded Rectangle 30"/>
          <p:cNvSpPr/>
          <p:nvPr/>
        </p:nvSpPr>
        <p:spPr>
          <a:xfrm>
            <a:off x="2686050" y="2000250"/>
            <a:ext cx="1714500" cy="97155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32" name="TextBox 31"/>
          <p:cNvSpPr txBox="1"/>
          <p:nvPr/>
        </p:nvSpPr>
        <p:spPr>
          <a:xfrm>
            <a:off x="4857750" y="1600200"/>
            <a:ext cx="1257300" cy="415498"/>
          </a:xfrm>
          <a:prstGeom prst="rect">
            <a:avLst/>
          </a:prstGeom>
          <a:noFill/>
        </p:spPr>
        <p:txBody>
          <a:bodyPr wrap="square" rtlCol="0">
            <a:spAutoFit/>
          </a:bodyPr>
          <a:lstStyle/>
          <a:p>
            <a:pPr algn="ctr"/>
            <a:r>
              <a:rPr lang="en-US" sz="2100" dirty="0">
                <a:latin typeface="Calibri"/>
                <a:cs typeface="Calibri"/>
              </a:rPr>
              <a:t>Episode 2</a:t>
            </a:r>
          </a:p>
        </p:txBody>
      </p:sp>
      <p:sp>
        <p:nvSpPr>
          <p:cNvPr id="33" name="Rounded Rectangle 32"/>
          <p:cNvSpPr/>
          <p:nvPr/>
        </p:nvSpPr>
        <p:spPr>
          <a:xfrm>
            <a:off x="4638674" y="2000250"/>
            <a:ext cx="1714500" cy="97155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34" name="TextBox 33"/>
          <p:cNvSpPr txBox="1"/>
          <p:nvPr/>
        </p:nvSpPr>
        <p:spPr>
          <a:xfrm>
            <a:off x="2914650" y="3200400"/>
            <a:ext cx="1257300" cy="415498"/>
          </a:xfrm>
          <a:prstGeom prst="rect">
            <a:avLst/>
          </a:prstGeom>
          <a:noFill/>
        </p:spPr>
        <p:txBody>
          <a:bodyPr wrap="square" rtlCol="0">
            <a:spAutoFit/>
          </a:bodyPr>
          <a:lstStyle/>
          <a:p>
            <a:pPr algn="ctr"/>
            <a:r>
              <a:rPr lang="en-US" sz="2100" dirty="0">
                <a:latin typeface="Calibri"/>
                <a:cs typeface="Calibri"/>
              </a:rPr>
              <a:t>Episode 3</a:t>
            </a:r>
          </a:p>
        </p:txBody>
      </p:sp>
      <p:sp>
        <p:nvSpPr>
          <p:cNvPr id="35" name="Rounded Rectangle 34"/>
          <p:cNvSpPr/>
          <p:nvPr/>
        </p:nvSpPr>
        <p:spPr>
          <a:xfrm>
            <a:off x="2686050" y="3600450"/>
            <a:ext cx="1714500" cy="97155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36" name="TextBox 35"/>
          <p:cNvSpPr txBox="1"/>
          <p:nvPr/>
        </p:nvSpPr>
        <p:spPr>
          <a:xfrm>
            <a:off x="4857750" y="3200400"/>
            <a:ext cx="1257300" cy="415498"/>
          </a:xfrm>
          <a:prstGeom prst="rect">
            <a:avLst/>
          </a:prstGeom>
          <a:noFill/>
        </p:spPr>
        <p:txBody>
          <a:bodyPr wrap="square" rtlCol="0">
            <a:spAutoFit/>
          </a:bodyPr>
          <a:lstStyle/>
          <a:p>
            <a:pPr algn="ctr"/>
            <a:r>
              <a:rPr lang="en-US" sz="2100" dirty="0">
                <a:latin typeface="Calibri"/>
                <a:cs typeface="Calibri"/>
              </a:rPr>
              <a:t>Episode 4</a:t>
            </a:r>
          </a:p>
        </p:txBody>
      </p:sp>
      <mc:AlternateContent xmlns:mc="http://schemas.openxmlformats.org/markup-compatibility/2006" xmlns:a14="http://schemas.microsoft.com/office/drawing/2010/main">
        <mc:Choice Requires="a14">
          <p:sp>
            <p:nvSpPr>
              <p:cNvPr id="44" name="TextBox 43"/>
              <p:cNvSpPr txBox="1"/>
              <p:nvPr/>
            </p:nvSpPr>
            <p:spPr>
              <a:xfrm>
                <a:off x="2527788" y="3637818"/>
                <a:ext cx="2101362"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Calibri"/>
                        </a:rPr>
                        <m:t>(</m:t>
                      </m:r>
                      <m:r>
                        <a:rPr lang="en-US" i="1" dirty="0" smtClean="0">
                          <a:latin typeface="Cambria Math" panose="02040503050406030204" pitchFamily="18" charset="0"/>
                          <a:cs typeface="Calibri"/>
                        </a:rPr>
                        <m:t>𝐸</m:t>
                      </m:r>
                      <m:r>
                        <a:rPr lang="en-US" i="1" dirty="0" smtClean="0">
                          <a:latin typeface="Cambria Math" panose="02040503050406030204" pitchFamily="18" charset="0"/>
                          <a:cs typeface="Calibri"/>
                        </a:rPr>
                        <m:t>, </m:t>
                      </m:r>
                      <m:r>
                        <a:rPr lang="en-US" i="1" dirty="0" smtClean="0">
                          <a:latin typeface="Cambria Math" panose="02040503050406030204" pitchFamily="18" charset="0"/>
                          <a:cs typeface="Calibri"/>
                        </a:rPr>
                        <m:t>𝑢</m:t>
                      </m:r>
                      <m:r>
                        <a:rPr lang="en-US" i="1" dirty="0" smtClean="0">
                          <a:latin typeface="Cambria Math" panose="02040503050406030204" pitchFamily="18" charset="0"/>
                          <a:cs typeface="Calibri"/>
                        </a:rPr>
                        <m:t>, </m:t>
                      </m:r>
                      <m:r>
                        <a:rPr lang="en-US" i="1" dirty="0">
                          <a:latin typeface="Cambria Math" panose="02040503050406030204" pitchFamily="18" charset="0"/>
                          <a:cs typeface="Calibri"/>
                        </a:rPr>
                        <m:t>𝐶</m:t>
                      </m:r>
                      <m:r>
                        <a:rPr lang="en-US" i="1" dirty="0">
                          <a:latin typeface="Cambria Math" panose="02040503050406030204" pitchFamily="18" charset="0"/>
                          <a:cs typeface="Calibri"/>
                        </a:rPr>
                        <m:t>, −1)</m:t>
                      </m:r>
                    </m:oMath>
                  </m:oMathPara>
                </a14:m>
                <a:endParaRPr lang="en-US" dirty="0">
                  <a:latin typeface="Calibri"/>
                  <a:cs typeface="Calibri"/>
                </a:endParaRPr>
              </a:p>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Calibri"/>
                        </a:rPr>
                        <m:t>(</m:t>
                      </m:r>
                      <m:r>
                        <a:rPr lang="en-US" i="1" dirty="0" smtClean="0">
                          <a:latin typeface="Cambria Math" panose="02040503050406030204" pitchFamily="18" charset="0"/>
                          <a:cs typeface="Calibri"/>
                        </a:rPr>
                        <m:t>𝐶</m:t>
                      </m:r>
                      <m:r>
                        <a:rPr lang="en-US" i="1" dirty="0" smtClean="0">
                          <a:latin typeface="Cambria Math" panose="02040503050406030204" pitchFamily="18" charset="0"/>
                          <a:cs typeface="Calibri"/>
                        </a:rPr>
                        <m:t>, </m:t>
                      </m:r>
                      <m:r>
                        <a:rPr lang="en-US" i="1" dirty="0" smtClean="0">
                          <a:latin typeface="Cambria Math" panose="02040503050406030204" pitchFamily="18" charset="0"/>
                          <a:cs typeface="Calibri"/>
                        </a:rPr>
                        <m:t>𝑟</m:t>
                      </m:r>
                      <m:r>
                        <a:rPr lang="en-US" i="1" dirty="0" smtClean="0">
                          <a:latin typeface="Cambria Math" panose="02040503050406030204" pitchFamily="18" charset="0"/>
                          <a:cs typeface="Calibri"/>
                        </a:rPr>
                        <m:t>, </m:t>
                      </m:r>
                      <m:r>
                        <a:rPr lang="en-US" i="1" dirty="0">
                          <a:latin typeface="Cambria Math" panose="02040503050406030204" pitchFamily="18" charset="0"/>
                          <a:cs typeface="Calibri"/>
                        </a:rPr>
                        <m:t>𝐷</m:t>
                      </m:r>
                      <m:r>
                        <a:rPr lang="en-US" i="1" dirty="0">
                          <a:latin typeface="Cambria Math" panose="02040503050406030204" pitchFamily="18" charset="0"/>
                          <a:cs typeface="Calibri"/>
                        </a:rPr>
                        <m:t>, −1)</m:t>
                      </m:r>
                    </m:oMath>
                  </m:oMathPara>
                </a14:m>
                <a:endParaRPr lang="en-US" dirty="0">
                  <a:latin typeface="Calibri"/>
                  <a:cs typeface="Calibri"/>
                </a:endParaRPr>
              </a:p>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cs typeface="Calibri"/>
                        </a:rPr>
                        <m:t>(</m:t>
                      </m:r>
                      <m:r>
                        <a:rPr lang="en-US" i="1" dirty="0" smtClean="0">
                          <a:latin typeface="Cambria Math" panose="02040503050406030204" pitchFamily="18" charset="0"/>
                          <a:cs typeface="Calibri"/>
                        </a:rPr>
                        <m:t>𝐷</m:t>
                      </m:r>
                      <m:r>
                        <a:rPr lang="en-US" i="1" dirty="0" smtClean="0">
                          <a:latin typeface="Cambria Math" panose="02040503050406030204" pitchFamily="18" charset="0"/>
                          <a:cs typeface="Calibri"/>
                        </a:rPr>
                        <m:t>, </m:t>
                      </m:r>
                      <m:r>
                        <a:rPr lang="en-US" i="1" dirty="0" smtClean="0">
                          <a:latin typeface="Cambria Math" panose="02040503050406030204" pitchFamily="18" charset="0"/>
                          <a:cs typeface="Calibri"/>
                        </a:rPr>
                        <m:t>𝑒𝑥𝑖𝑡</m:t>
                      </m:r>
                      <m:r>
                        <a:rPr lang="en-US" i="1" dirty="0" smtClean="0">
                          <a:latin typeface="Cambria Math" panose="02040503050406030204" pitchFamily="18" charset="0"/>
                          <a:cs typeface="Calibri"/>
                        </a:rPr>
                        <m:t>, </m:t>
                      </m:r>
                      <m:r>
                        <a:rPr lang="en-US" i="1" dirty="0" smtClean="0">
                          <a:latin typeface="Cambria Math" panose="02040503050406030204" pitchFamily="18" charset="0"/>
                          <a:cs typeface="Calibri"/>
                        </a:rPr>
                        <m:t>𝑥</m:t>
                      </m:r>
                      <m:r>
                        <a:rPr lang="en-US" i="1" dirty="0" smtClean="0">
                          <a:latin typeface="Cambria Math" panose="02040503050406030204" pitchFamily="18" charset="0"/>
                          <a:cs typeface="Calibri"/>
                        </a:rPr>
                        <m:t>, 10)</m:t>
                      </m:r>
                    </m:oMath>
                  </m:oMathPara>
                </a14:m>
                <a:endParaRPr lang="en-US" dirty="0">
                  <a:latin typeface="Calibri"/>
                  <a:cs typeface="Calibri"/>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2527788" y="3637818"/>
                <a:ext cx="2101362" cy="923330"/>
              </a:xfrm>
              <a:prstGeom prst="rect">
                <a:avLst/>
              </a:prstGeom>
              <a:blipFill>
                <a:blip r:embed="rId6"/>
                <a:stretch>
                  <a:fillRect b="-4636"/>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6686550" y="1600200"/>
                <a:ext cx="2305050" cy="1750479"/>
              </a:xfrm>
              <a:prstGeom prst="rect">
                <a:avLst/>
              </a:prstGeom>
              <a:noFill/>
            </p:spPr>
            <p:txBody>
              <a:bodyPr wrap="square" rtlCol="0">
                <a:spAutoFit/>
              </a:bodyPr>
              <a:lstStyle/>
              <a:p>
                <a:pPr algn="ctr"/>
                <a:endParaRPr lang="en-US" sz="2400" dirty="0">
                  <a:solidFill>
                    <a:schemeClr val="bg1"/>
                  </a:solidFill>
                  <a:latin typeface="Calibri"/>
                  <a:cs typeface="Calibri"/>
                </a:endParaRPr>
              </a:p>
              <a:p>
                <a:endParaRPr lang="en-US" sz="375" dirty="0">
                  <a:latin typeface="Calibri"/>
                  <a:cs typeface="Calibri"/>
                </a:endParaRPr>
              </a:p>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𝑝</m:t>
                      </m:r>
                      <m:d>
                        <m:dPr>
                          <m:ctrlPr>
                            <a:rPr lang="en-US" sz="1600" i="1">
                              <a:latin typeface="Cambria Math" panose="02040503050406030204" pitchFamily="18" charset="0"/>
                            </a:rPr>
                          </m:ctrlPr>
                        </m:dPr>
                        <m:e>
                          <m:r>
                            <a:rPr lang="en-US" sz="1600" b="0" i="1" smtClean="0">
                              <a:latin typeface="Cambria Math" panose="02040503050406030204" pitchFamily="18" charset="0"/>
                            </a:rPr>
                            <m:t>−1,</m:t>
                          </m:r>
                          <m:r>
                            <a:rPr lang="en-US" sz="1600" b="0" i="1" smtClean="0">
                              <a:latin typeface="Cambria Math" panose="02040503050406030204" pitchFamily="18" charset="0"/>
                            </a:rPr>
                            <m:t>𝐶</m:t>
                          </m:r>
                        </m:e>
                        <m:e>
                          <m:r>
                            <a:rPr lang="en-US" sz="1600" b="0" i="1" smtClean="0">
                              <a:latin typeface="Cambria Math" panose="02040503050406030204" pitchFamily="18" charset="0"/>
                            </a:rPr>
                            <m:t>𝐵</m:t>
                          </m:r>
                          <m:r>
                            <a:rPr lang="en-US" sz="1600" i="1">
                              <a:latin typeface="Cambria Math" panose="02040503050406030204" pitchFamily="18" charset="0"/>
                            </a:rPr>
                            <m:t>,</m:t>
                          </m:r>
                          <m:r>
                            <a:rPr lang="en-US" sz="1600" b="0" i="1" smtClean="0">
                              <a:latin typeface="Cambria Math" panose="02040503050406030204" pitchFamily="18" charset="0"/>
                            </a:rPr>
                            <m:t>𝑟</m:t>
                          </m:r>
                        </m:e>
                      </m:d>
                      <m:r>
                        <a:rPr lang="en-US" sz="1600" b="0" i="1" smtClean="0">
                          <a:latin typeface="Cambria Math" panose="02040503050406030204" pitchFamily="18" charset="0"/>
                        </a:rPr>
                        <m:t>=1.0</m:t>
                      </m:r>
                    </m:oMath>
                  </m:oMathPara>
                </a14:m>
                <a:endParaRPr lang="en-US" sz="1600" dirty="0"/>
              </a:p>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𝑝</m:t>
                      </m:r>
                      <m:d>
                        <m:dPr>
                          <m:ctrlPr>
                            <a:rPr lang="en-US" sz="1600" i="1">
                              <a:latin typeface="Cambria Math" panose="02040503050406030204" pitchFamily="18" charset="0"/>
                            </a:rPr>
                          </m:ctrlPr>
                        </m:dPr>
                        <m:e>
                          <m:r>
                            <a:rPr lang="en-US" sz="1600" b="0" i="1" smtClean="0">
                              <a:latin typeface="Cambria Math" panose="02040503050406030204" pitchFamily="18" charset="0"/>
                            </a:rPr>
                            <m:t>−1,</m:t>
                          </m:r>
                          <m:r>
                            <a:rPr lang="en-US" sz="1600" b="0" i="1" smtClean="0">
                              <a:latin typeface="Cambria Math" panose="02040503050406030204" pitchFamily="18" charset="0"/>
                            </a:rPr>
                            <m:t>𝐷</m:t>
                          </m:r>
                        </m:e>
                        <m:e>
                          <m:r>
                            <a:rPr lang="en-US" sz="1600" b="0" i="1" smtClean="0">
                              <a:latin typeface="Cambria Math" panose="02040503050406030204" pitchFamily="18" charset="0"/>
                            </a:rPr>
                            <m:t>𝐶</m:t>
                          </m:r>
                          <m:r>
                            <a:rPr lang="en-US" sz="1600" i="1">
                              <a:latin typeface="Cambria Math" panose="02040503050406030204" pitchFamily="18" charset="0"/>
                            </a:rPr>
                            <m:t>,</m:t>
                          </m:r>
                          <m:r>
                            <a:rPr lang="en-US" sz="1600" i="1">
                              <a:latin typeface="Cambria Math" panose="02040503050406030204" pitchFamily="18" charset="0"/>
                            </a:rPr>
                            <m:t>𝑟</m:t>
                          </m:r>
                        </m:e>
                      </m:d>
                      <m:r>
                        <a:rPr lang="en-US" sz="1600" i="1">
                          <a:latin typeface="Cambria Math" panose="02040503050406030204" pitchFamily="18" charset="0"/>
                        </a:rPr>
                        <m:t>=</m:t>
                      </m:r>
                      <m:r>
                        <a:rPr lang="en-US" sz="1600" b="0" i="1" smtClean="0">
                          <a:latin typeface="Cambria Math" panose="02040503050406030204" pitchFamily="18" charset="0"/>
                        </a:rPr>
                        <m:t>0.75</m:t>
                      </m:r>
                    </m:oMath>
                  </m:oMathPara>
                </a14:m>
                <a:endParaRPr lang="en-US" sz="1600" dirty="0"/>
              </a:p>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𝑝</m:t>
                      </m:r>
                      <m:d>
                        <m:dPr>
                          <m:ctrlPr>
                            <a:rPr lang="en-US" sz="1600" i="1">
                              <a:latin typeface="Cambria Math" panose="02040503050406030204" pitchFamily="18" charset="0"/>
                            </a:rPr>
                          </m:ctrlPr>
                        </m:dPr>
                        <m:e>
                          <m:r>
                            <a:rPr lang="en-US" sz="1600" b="0" i="1" smtClean="0">
                              <a:latin typeface="Cambria Math" panose="02040503050406030204" pitchFamily="18" charset="0"/>
                            </a:rPr>
                            <m:t>−1,</m:t>
                          </m:r>
                          <m:r>
                            <a:rPr lang="en-US" sz="1600" b="0" i="1" smtClean="0">
                              <a:latin typeface="Cambria Math" panose="02040503050406030204" pitchFamily="18" charset="0"/>
                            </a:rPr>
                            <m:t>𝐴</m:t>
                          </m:r>
                        </m:e>
                        <m:e>
                          <m:r>
                            <a:rPr lang="en-US" sz="1600" i="1">
                              <a:latin typeface="Cambria Math" panose="02040503050406030204" pitchFamily="18" charset="0"/>
                            </a:rPr>
                            <m:t>𝐶</m:t>
                          </m:r>
                          <m:r>
                            <a:rPr lang="en-US" sz="1600" i="1">
                              <a:latin typeface="Cambria Math" panose="02040503050406030204" pitchFamily="18" charset="0"/>
                            </a:rPr>
                            <m:t>,</m:t>
                          </m:r>
                          <m:r>
                            <a:rPr lang="en-US" sz="1600" i="1">
                              <a:latin typeface="Cambria Math" panose="02040503050406030204" pitchFamily="18" charset="0"/>
                            </a:rPr>
                            <m:t>𝑟</m:t>
                          </m:r>
                        </m:e>
                      </m:d>
                      <m:r>
                        <a:rPr lang="en-US" sz="1600" i="1">
                          <a:latin typeface="Cambria Math" panose="02040503050406030204" pitchFamily="18" charset="0"/>
                        </a:rPr>
                        <m:t>=0.</m:t>
                      </m:r>
                      <m:r>
                        <a:rPr lang="en-US" sz="1600" b="0" i="1" smtClean="0">
                          <a:latin typeface="Cambria Math" panose="02040503050406030204" pitchFamily="18" charset="0"/>
                        </a:rPr>
                        <m:t>2</m:t>
                      </m:r>
                      <m:r>
                        <a:rPr lang="en-US" sz="1600" i="1">
                          <a:latin typeface="Cambria Math" panose="02040503050406030204" pitchFamily="18" charset="0"/>
                        </a:rPr>
                        <m:t>5</m:t>
                      </m:r>
                    </m:oMath>
                  </m:oMathPara>
                </a14:m>
                <a:endParaRPr lang="en-US" sz="1600" dirty="0">
                  <a:latin typeface="Calibri"/>
                  <a:cs typeface="Calibri"/>
                </a:endParaRPr>
              </a:p>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𝑝</m:t>
                      </m:r>
                      <m:d>
                        <m:dPr>
                          <m:ctrlPr>
                            <a:rPr lang="en-US" sz="1600" i="1">
                              <a:latin typeface="Cambria Math" panose="02040503050406030204" pitchFamily="18" charset="0"/>
                            </a:rPr>
                          </m:ctrlPr>
                        </m:dPr>
                        <m:e>
                          <m:r>
                            <a:rPr lang="en-US" sz="1600" b="0" i="1" smtClean="0">
                              <a:latin typeface="Cambria Math" panose="02040503050406030204" pitchFamily="18" charset="0"/>
                            </a:rPr>
                            <m:t>10</m:t>
                          </m:r>
                          <m:r>
                            <a:rPr lang="en-US" sz="1600" i="1">
                              <a:latin typeface="Cambria Math" panose="02040503050406030204" pitchFamily="18" charset="0"/>
                            </a:rPr>
                            <m:t>,</m:t>
                          </m:r>
                          <m:r>
                            <a:rPr lang="en-US" sz="1600" b="0" i="1" smtClean="0">
                              <a:latin typeface="Cambria Math" panose="02040503050406030204" pitchFamily="18" charset="0"/>
                            </a:rPr>
                            <m:t>𝑥</m:t>
                          </m:r>
                        </m:e>
                        <m:e>
                          <m:r>
                            <a:rPr lang="en-US" sz="1600" b="0" i="1" smtClean="0">
                              <a:latin typeface="Cambria Math" panose="02040503050406030204" pitchFamily="18" charset="0"/>
                            </a:rPr>
                            <m:t>𝐷</m:t>
                          </m:r>
                          <m:r>
                            <a:rPr lang="en-US" sz="1600" i="1">
                              <a:latin typeface="Cambria Math" panose="02040503050406030204" pitchFamily="18" charset="0"/>
                            </a:rPr>
                            <m:t>,</m:t>
                          </m:r>
                          <m:r>
                            <a:rPr lang="en-US" sz="1600" b="0" i="1" smtClean="0">
                              <a:latin typeface="Cambria Math" panose="02040503050406030204" pitchFamily="18" charset="0"/>
                            </a:rPr>
                            <m:t>𝑒𝑥𝑖𝑡</m:t>
                          </m:r>
                        </m:e>
                      </m:d>
                      <m:r>
                        <a:rPr lang="en-US" sz="1600" i="1">
                          <a:latin typeface="Cambria Math" panose="02040503050406030204" pitchFamily="18" charset="0"/>
                        </a:rPr>
                        <m:t>=</m:t>
                      </m:r>
                      <m:r>
                        <a:rPr lang="en-US" sz="1600" b="0" i="1" smtClean="0">
                          <a:latin typeface="Cambria Math" panose="02040503050406030204" pitchFamily="18" charset="0"/>
                        </a:rPr>
                        <m:t>1.0</m:t>
                      </m:r>
                    </m:oMath>
                  </m:oMathPara>
                </a14:m>
                <a:endParaRPr lang="en-US" sz="1600" dirty="0">
                  <a:latin typeface="Calibri"/>
                  <a:cs typeface="Calibri"/>
                </a:endParaRPr>
              </a:p>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𝑝</m:t>
                      </m:r>
                      <m:d>
                        <m:dPr>
                          <m:ctrlPr>
                            <a:rPr lang="en-US" sz="1600" i="1">
                              <a:latin typeface="Cambria Math" panose="02040503050406030204" pitchFamily="18" charset="0"/>
                            </a:rPr>
                          </m:ctrlPr>
                        </m:dPr>
                        <m:e>
                          <m:r>
                            <a:rPr lang="en-US" sz="1600" b="0" i="1" smtClean="0">
                              <a:latin typeface="Cambria Math" panose="02040503050406030204" pitchFamily="18" charset="0"/>
                            </a:rPr>
                            <m:t>−</m:t>
                          </m:r>
                          <m:r>
                            <a:rPr lang="en-US" sz="1600" i="1">
                              <a:latin typeface="Cambria Math" panose="02040503050406030204" pitchFamily="18" charset="0"/>
                            </a:rPr>
                            <m:t>10,</m:t>
                          </m:r>
                          <m:r>
                            <a:rPr lang="en-US" sz="1600" i="1">
                              <a:latin typeface="Cambria Math" panose="02040503050406030204" pitchFamily="18" charset="0"/>
                            </a:rPr>
                            <m:t>𝑥</m:t>
                          </m:r>
                        </m:e>
                        <m:e>
                          <m:r>
                            <a:rPr lang="en-US" sz="1600" b="0" i="1" smtClean="0">
                              <a:latin typeface="Cambria Math" panose="02040503050406030204" pitchFamily="18" charset="0"/>
                            </a:rPr>
                            <m:t>𝐴</m:t>
                          </m:r>
                          <m:r>
                            <a:rPr lang="en-US" sz="1600" i="1">
                              <a:latin typeface="Cambria Math" panose="02040503050406030204" pitchFamily="18" charset="0"/>
                            </a:rPr>
                            <m:t>,</m:t>
                          </m:r>
                          <m:r>
                            <a:rPr lang="en-US" sz="1600" i="1">
                              <a:latin typeface="Cambria Math" panose="02040503050406030204" pitchFamily="18" charset="0"/>
                            </a:rPr>
                            <m:t>𝑒𝑥𝑖𝑡</m:t>
                          </m:r>
                        </m:e>
                      </m:d>
                      <m:r>
                        <a:rPr lang="en-US" sz="1600" i="1">
                          <a:latin typeface="Cambria Math" panose="02040503050406030204" pitchFamily="18" charset="0"/>
                        </a:rPr>
                        <m:t>=1.0</m:t>
                      </m:r>
                    </m:oMath>
                  </m:oMathPara>
                </a14:m>
                <a:endParaRPr lang="en-US" sz="1600" dirty="0">
                  <a:latin typeface="Calibri"/>
                  <a:cs typeface="Calibri"/>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6686550" y="1600200"/>
                <a:ext cx="2305050" cy="1750479"/>
              </a:xfrm>
              <a:prstGeom prst="rect">
                <a:avLst/>
              </a:prstGeom>
              <a:blipFill>
                <a:blip r:embed="rId7"/>
                <a:stretch>
                  <a:fillRect/>
                </a:stretch>
              </a:blipFill>
            </p:spPr>
            <p:txBody>
              <a:bodyPr/>
              <a:lstStyle/>
              <a:p>
                <a:r>
                  <a:rPr lang="en-SE">
                    <a:noFill/>
                  </a:rPr>
                  <a:t> </a:t>
                </a:r>
              </a:p>
            </p:txBody>
          </p:sp>
        </mc:Fallback>
      </mc:AlternateContent>
      <p:sp>
        <p:nvSpPr>
          <p:cNvPr id="39" name="Rounded Rectangle 38"/>
          <p:cNvSpPr/>
          <p:nvPr/>
        </p:nvSpPr>
        <p:spPr>
          <a:xfrm>
            <a:off x="6743700" y="2000250"/>
            <a:ext cx="2141658" cy="150495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mc:AlternateContent xmlns:mc="http://schemas.openxmlformats.org/markup-compatibility/2006" xmlns:a14="http://schemas.microsoft.com/office/drawing/2010/main">
        <mc:Choice Requires="a14">
          <p:sp>
            <p:nvSpPr>
              <p:cNvPr id="43" name="Content Placeholder 2">
                <a:extLst>
                  <a:ext uri="{FF2B5EF4-FFF2-40B4-BE49-F238E27FC236}">
                    <a16:creationId xmlns:a16="http://schemas.microsoft.com/office/drawing/2014/main" id="{0D421951-EDCB-4BC3-BFCE-069E2991CFAB}"/>
                  </a:ext>
                </a:extLst>
              </p:cNvPr>
              <p:cNvSpPr>
                <a:spLocks noGrp="1"/>
              </p:cNvSpPr>
              <p:nvPr>
                <p:ph idx="1"/>
              </p:nvPr>
            </p:nvSpPr>
            <p:spPr>
              <a:xfrm>
                <a:off x="285750" y="4718622"/>
                <a:ext cx="8515350" cy="1932698"/>
              </a:xfrm>
            </p:spPr>
            <p:txBody>
              <a:bodyPr>
                <a:normAutofit fontScale="92500" lnSpcReduction="20000"/>
              </a:bodyPr>
              <a:lstStyle/>
              <a:p>
                <a:r>
                  <a:rPr lang="en-US" dirty="0"/>
                  <a:t>In the 4 episodes, we see 4 transitions from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𝑠</m:t>
                    </m:r>
                    <m:r>
                      <a:rPr lang="en-US" i="1" dirty="0" smtClean="0">
                        <a:latin typeface="Cambria Math" panose="02040503050406030204" pitchFamily="18" charset="0"/>
                      </a:rPr>
                      <m:t>=</m:t>
                    </m:r>
                    <m:r>
                      <a:rPr lang="en-US" i="1" dirty="0" smtClean="0">
                        <a:latin typeface="Cambria Math" panose="02040503050406030204" pitchFamily="18" charset="0"/>
                      </a:rPr>
                      <m:t>𝐶</m:t>
                    </m:r>
                    <m:r>
                      <a:rPr lang="en-US" i="1" dirty="0" smtClean="0">
                        <a:latin typeface="Cambria Math" panose="02040503050406030204" pitchFamily="18" charset="0"/>
                      </a:rPr>
                      <m:t>, </m:t>
                    </m:r>
                    <m:r>
                      <a:rPr lang="en-US" i="1" dirty="0" smtClean="0">
                        <a:latin typeface="Cambria Math" panose="02040503050406030204" pitchFamily="18" charset="0"/>
                      </a:rPr>
                      <m:t>𝑎</m:t>
                    </m:r>
                    <m:r>
                      <a:rPr lang="en-US" i="1" dirty="0" smtClean="0">
                        <a:latin typeface="Cambria Math" panose="02040503050406030204" pitchFamily="18" charset="0"/>
                      </a:rPr>
                      <m:t>=</m:t>
                    </m:r>
                    <m:r>
                      <a:rPr lang="en-US" b="0" i="1" dirty="0" smtClean="0">
                        <a:latin typeface="Cambria Math" panose="02040503050406030204" pitchFamily="18" charset="0"/>
                      </a:rPr>
                      <m:t>𝑟</m:t>
                    </m:r>
                    <m:r>
                      <a:rPr lang="en-US" b="0" i="1" dirty="0" smtClean="0">
                        <a:latin typeface="Cambria Math" panose="02040503050406030204" pitchFamily="18" charset="0"/>
                      </a:rPr>
                      <m:t>)</m:t>
                    </m:r>
                  </m:oMath>
                </a14:m>
                <a:r>
                  <a:rPr lang="en-US" dirty="0"/>
                  <a:t>. 3 of them go to next state </a:t>
                </a:r>
                <a14:m>
                  <m:oMath xmlns:m="http://schemas.openxmlformats.org/officeDocument/2006/math">
                    <m:r>
                      <a:rPr lang="en-US" b="0" i="1" dirty="0" smtClean="0">
                        <a:latin typeface="Cambria Math" panose="02040503050406030204" pitchFamily="18" charset="0"/>
                      </a:rPr>
                      <m:t>𝑠</m:t>
                    </m:r>
                    <m:r>
                      <a:rPr lang="en-US" b="0" i="1" dirty="0" smtClean="0">
                        <a:latin typeface="Cambria Math" panose="02040503050406030204" pitchFamily="18" charset="0"/>
                      </a:rPr>
                      <m:t>′=</m:t>
                    </m:r>
                    <m:r>
                      <a:rPr lang="en-US" i="1" dirty="0" smtClean="0">
                        <a:latin typeface="Cambria Math" panose="02040503050406030204" pitchFamily="18" charset="0"/>
                      </a:rPr>
                      <m:t>𝐷</m:t>
                    </m:r>
                  </m:oMath>
                </a14:m>
                <a:r>
                  <a:rPr lang="en-US" dirty="0"/>
                  <a:t>, and one goes to next state </a:t>
                </a:r>
                <a14:m>
                  <m:oMath xmlns:m="http://schemas.openxmlformats.org/officeDocument/2006/math">
                    <m:r>
                      <a:rPr lang="en-US" b="0" i="1" dirty="0" smtClean="0">
                        <a:latin typeface="Cambria Math" panose="02040503050406030204" pitchFamily="18" charset="0"/>
                      </a:rPr>
                      <m:t>𝑠</m:t>
                    </m:r>
                    <m:r>
                      <a:rPr lang="en-US" b="0" i="1" dirty="0" smtClean="0">
                        <a:latin typeface="Cambria Math" panose="02040503050406030204" pitchFamily="18" charset="0"/>
                      </a:rPr>
                      <m:t>′=</m:t>
                    </m:r>
                    <m:r>
                      <a:rPr lang="en-US" i="1" dirty="0" smtClean="0">
                        <a:latin typeface="Cambria Math" panose="02040503050406030204" pitchFamily="18" charset="0"/>
                      </a:rPr>
                      <m:t>𝐴</m:t>
                    </m:r>
                  </m:oMath>
                </a14:m>
                <a:r>
                  <a:rPr lang="en-US" dirty="0"/>
                  <a:t>, each w. reward </a:t>
                </a:r>
                <a14:m>
                  <m:oMath xmlns:m="http://schemas.openxmlformats.org/officeDocument/2006/math">
                    <m:r>
                      <a:rPr lang="en-US" b="0" i="1" smtClean="0">
                        <a:latin typeface="Cambria Math" panose="02040503050406030204" pitchFamily="18" charset="0"/>
                      </a:rPr>
                      <m:t>−1</m:t>
                    </m:r>
                  </m:oMath>
                </a14:m>
                <a:r>
                  <a:rPr lang="en-US" dirty="0"/>
                  <a:t>. </a:t>
                </a:r>
                <a:r>
                  <a:rPr lang="en-US" sz="3100" dirty="0"/>
                  <a:t>Hence </a:t>
                </a:r>
                <a14:m>
                  <m:oMath xmlns:m="http://schemas.openxmlformats.org/officeDocument/2006/math">
                    <m:r>
                      <a:rPr lang="en-US" sz="3100" i="1">
                        <a:latin typeface="Cambria Math" panose="02040503050406030204" pitchFamily="18" charset="0"/>
                      </a:rPr>
                      <m:t>𝑝</m:t>
                    </m:r>
                    <m:d>
                      <m:dPr>
                        <m:ctrlPr>
                          <a:rPr lang="en-US" sz="3100" i="1">
                            <a:latin typeface="Cambria Math" panose="02040503050406030204" pitchFamily="18" charset="0"/>
                          </a:rPr>
                        </m:ctrlPr>
                      </m:dPr>
                      <m:e>
                        <m:r>
                          <a:rPr lang="en-US" sz="3100" i="1">
                            <a:latin typeface="Cambria Math" panose="02040503050406030204" pitchFamily="18" charset="0"/>
                          </a:rPr>
                          <m:t>−1,</m:t>
                        </m:r>
                        <m:r>
                          <a:rPr lang="en-US" sz="3100" i="1">
                            <a:latin typeface="Cambria Math" panose="02040503050406030204" pitchFamily="18" charset="0"/>
                          </a:rPr>
                          <m:t>𝐷</m:t>
                        </m:r>
                      </m:e>
                      <m:e>
                        <m:r>
                          <a:rPr lang="en-US" sz="3100" i="1">
                            <a:latin typeface="Cambria Math" panose="02040503050406030204" pitchFamily="18" charset="0"/>
                          </a:rPr>
                          <m:t>𝐶</m:t>
                        </m:r>
                        <m:r>
                          <a:rPr lang="en-US" sz="3100" i="1">
                            <a:latin typeface="Cambria Math" panose="02040503050406030204" pitchFamily="18" charset="0"/>
                          </a:rPr>
                          <m:t>,</m:t>
                        </m:r>
                        <m:r>
                          <a:rPr lang="en-US" sz="3100" i="1">
                            <a:latin typeface="Cambria Math" panose="02040503050406030204" pitchFamily="18" charset="0"/>
                          </a:rPr>
                          <m:t>𝑟</m:t>
                        </m:r>
                      </m:e>
                    </m:d>
                    <m:r>
                      <a:rPr lang="en-US" sz="3100" i="1">
                        <a:latin typeface="Cambria Math" panose="02040503050406030204" pitchFamily="18" charset="0"/>
                      </a:rPr>
                      <m:t>=</m:t>
                    </m:r>
                    <m:r>
                      <a:rPr lang="en-US" sz="3100" i="1" smtClean="0">
                        <a:latin typeface="Cambria Math" panose="02040503050406030204" pitchFamily="18" charset="0"/>
                      </a:rPr>
                      <m:t>0</m:t>
                    </m:r>
                    <m:r>
                      <a:rPr lang="en-US" sz="3100" i="1">
                        <a:latin typeface="Cambria Math" panose="02040503050406030204" pitchFamily="18" charset="0"/>
                      </a:rPr>
                      <m:t>.75</m:t>
                    </m:r>
                    <m:r>
                      <a:rPr lang="en-US" sz="3100" b="0" i="1" smtClean="0">
                        <a:latin typeface="Cambria Math" panose="02040503050406030204" pitchFamily="18" charset="0"/>
                      </a:rPr>
                      <m:t>;</m:t>
                    </m:r>
                    <m:r>
                      <a:rPr lang="en-US" sz="3100" i="1">
                        <a:latin typeface="Cambria Math" panose="02040503050406030204" pitchFamily="18" charset="0"/>
                      </a:rPr>
                      <m:t>𝑝</m:t>
                    </m:r>
                    <m:d>
                      <m:dPr>
                        <m:ctrlPr>
                          <a:rPr lang="en-US" sz="3100" i="1">
                            <a:latin typeface="Cambria Math" panose="02040503050406030204" pitchFamily="18" charset="0"/>
                          </a:rPr>
                        </m:ctrlPr>
                      </m:dPr>
                      <m:e>
                        <m:r>
                          <a:rPr lang="en-US" sz="3100" i="1">
                            <a:latin typeface="Cambria Math" panose="02040503050406030204" pitchFamily="18" charset="0"/>
                          </a:rPr>
                          <m:t>−1,</m:t>
                        </m:r>
                        <m:r>
                          <a:rPr lang="en-US" sz="3100" i="1">
                            <a:latin typeface="Cambria Math" panose="02040503050406030204" pitchFamily="18" charset="0"/>
                          </a:rPr>
                          <m:t>𝐴</m:t>
                        </m:r>
                      </m:e>
                      <m:e>
                        <m:r>
                          <a:rPr lang="en-US" sz="3100" i="1">
                            <a:latin typeface="Cambria Math" panose="02040503050406030204" pitchFamily="18" charset="0"/>
                          </a:rPr>
                          <m:t>𝐶</m:t>
                        </m:r>
                        <m:r>
                          <a:rPr lang="en-US" sz="3100" i="1">
                            <a:latin typeface="Cambria Math" panose="02040503050406030204" pitchFamily="18" charset="0"/>
                          </a:rPr>
                          <m:t>,</m:t>
                        </m:r>
                        <m:r>
                          <a:rPr lang="en-US" sz="3100" i="1">
                            <a:latin typeface="Cambria Math" panose="02040503050406030204" pitchFamily="18" charset="0"/>
                          </a:rPr>
                          <m:t>𝑟</m:t>
                        </m:r>
                      </m:e>
                    </m:d>
                    <m:r>
                      <a:rPr lang="en-US" sz="3100" i="1">
                        <a:latin typeface="Cambria Math" panose="02040503050406030204" pitchFamily="18" charset="0"/>
                      </a:rPr>
                      <m:t>=0.25</m:t>
                    </m:r>
                  </m:oMath>
                </a14:m>
                <a:r>
                  <a:rPr lang="en-US" sz="3100" dirty="0">
                    <a:latin typeface="Calibri"/>
                    <a:cs typeface="Calibri"/>
                  </a:rPr>
                  <a:t>.</a:t>
                </a:r>
              </a:p>
              <a:p>
                <a:pPr lvl="1"/>
                <a:endParaRPr lang="en-US" dirty="0">
                  <a:latin typeface="Calibri"/>
                  <a:cs typeface="Calibri"/>
                </a:endParaRPr>
              </a:p>
              <a:p>
                <a:endParaRPr lang="en-SE" dirty="0"/>
              </a:p>
            </p:txBody>
          </p:sp>
        </mc:Choice>
        <mc:Fallback xmlns="">
          <p:sp>
            <p:nvSpPr>
              <p:cNvPr id="43" name="Content Placeholder 2">
                <a:extLst>
                  <a:ext uri="{FF2B5EF4-FFF2-40B4-BE49-F238E27FC236}">
                    <a16:creationId xmlns:a16="http://schemas.microsoft.com/office/drawing/2014/main" id="{0D421951-EDCB-4BC3-BFCE-069E2991CFAB}"/>
                  </a:ext>
                </a:extLst>
              </p:cNvPr>
              <p:cNvSpPr>
                <a:spLocks noGrp="1" noRot="1" noChangeAspect="1" noMove="1" noResize="1" noEditPoints="1" noAdjustHandles="1" noChangeArrowheads="1" noChangeShapeType="1" noTextEdit="1"/>
              </p:cNvSpPr>
              <p:nvPr>
                <p:ph idx="1"/>
              </p:nvPr>
            </p:nvSpPr>
            <p:spPr>
              <a:xfrm>
                <a:off x="285750" y="4718622"/>
                <a:ext cx="8515350" cy="1932698"/>
              </a:xfrm>
              <a:blipFill>
                <a:blip r:embed="rId8"/>
                <a:stretch>
                  <a:fillRect l="-1503" t="-8833" b="-8517"/>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62B3984E-9F2E-4483-9D96-6E17B1249CA0}"/>
                  </a:ext>
                </a:extLst>
              </p:cNvPr>
              <p:cNvSpPr/>
              <p:nvPr/>
            </p:nvSpPr>
            <p:spPr>
              <a:xfrm>
                <a:off x="6991219" y="1589465"/>
                <a:ext cx="114377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𝑠</m:t>
                          </m:r>
                          <m:r>
                            <a:rPr lang="en-US" i="1">
                              <a:latin typeface="Cambria Math" panose="02040503050406030204" pitchFamily="18" charset="0"/>
                            </a:rPr>
                            <m:t>′</m:t>
                          </m:r>
                        </m:e>
                        <m:e>
                          <m:r>
                            <a:rPr lang="en-US" i="1">
                              <a:latin typeface="Cambria Math" panose="02040503050406030204" pitchFamily="18" charset="0"/>
                            </a:rPr>
                            <m:t>𝑠</m:t>
                          </m:r>
                          <m:r>
                            <a:rPr lang="en-US" i="1">
                              <a:latin typeface="Cambria Math" panose="02040503050406030204" pitchFamily="18" charset="0"/>
                            </a:rPr>
                            <m:t>,</m:t>
                          </m:r>
                          <m:r>
                            <a:rPr lang="en-US" i="1">
                              <a:latin typeface="Cambria Math" panose="02040503050406030204" pitchFamily="18" charset="0"/>
                            </a:rPr>
                            <m:t>𝑎</m:t>
                          </m:r>
                        </m:e>
                      </m:d>
                    </m:oMath>
                  </m:oMathPara>
                </a14:m>
                <a:endParaRPr lang="en-SE" dirty="0"/>
              </a:p>
            </p:txBody>
          </p:sp>
        </mc:Choice>
        <mc:Fallback xmlns="">
          <p:sp>
            <p:nvSpPr>
              <p:cNvPr id="3" name="Rectangle 2">
                <a:extLst>
                  <a:ext uri="{FF2B5EF4-FFF2-40B4-BE49-F238E27FC236}">
                    <a16:creationId xmlns:a16="http://schemas.microsoft.com/office/drawing/2014/main" id="{62B3984E-9F2E-4483-9D96-6E17B1249CA0}"/>
                  </a:ext>
                </a:extLst>
              </p:cNvPr>
              <p:cNvSpPr>
                <a:spLocks noRot="1" noChangeAspect="1" noMove="1" noResize="1" noEditPoints="1" noAdjustHandles="1" noChangeArrowheads="1" noChangeShapeType="1" noTextEdit="1"/>
              </p:cNvSpPr>
              <p:nvPr/>
            </p:nvSpPr>
            <p:spPr>
              <a:xfrm>
                <a:off x="6991219" y="1589465"/>
                <a:ext cx="1143775" cy="369332"/>
              </a:xfrm>
              <a:prstGeom prst="rect">
                <a:avLst/>
              </a:prstGeom>
              <a:blipFill>
                <a:blip r:embed="rId9"/>
                <a:stretch>
                  <a:fillRect b="-8333"/>
                </a:stretch>
              </a:blipFill>
            </p:spPr>
            <p:txBody>
              <a:bodyPr/>
              <a:lstStyle/>
              <a:p>
                <a:r>
                  <a:rPr lang="en-SE">
                    <a:noFill/>
                  </a:rPr>
                  <a:t> </a:t>
                </a:r>
              </a:p>
            </p:txBody>
          </p:sp>
        </mc:Fallback>
      </mc:AlternateContent>
      <p:sp>
        <p:nvSpPr>
          <p:cNvPr id="45" name="Rounded Rectangle 32">
            <a:extLst>
              <a:ext uri="{FF2B5EF4-FFF2-40B4-BE49-F238E27FC236}">
                <a16:creationId xmlns:a16="http://schemas.microsoft.com/office/drawing/2014/main" id="{1507921D-25A0-4DDC-B01B-DB5AB042681C}"/>
              </a:ext>
            </a:extLst>
          </p:cNvPr>
          <p:cNvSpPr/>
          <p:nvPr/>
        </p:nvSpPr>
        <p:spPr>
          <a:xfrm>
            <a:off x="4638674" y="3637818"/>
            <a:ext cx="1714500" cy="97155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46" name="Slide Number Placeholder 3">
            <a:extLst>
              <a:ext uri="{FF2B5EF4-FFF2-40B4-BE49-F238E27FC236}">
                <a16:creationId xmlns:a16="http://schemas.microsoft.com/office/drawing/2014/main" id="{FEE6FA0A-1411-48E1-869B-EF738966C431}"/>
              </a:ext>
            </a:extLst>
          </p:cNvPr>
          <p:cNvSpPr>
            <a:spLocks noGrp="1"/>
          </p:cNvSpPr>
          <p:nvPr>
            <p:ph type="sldNum" sz="quarter" idx="12"/>
          </p:nvPr>
        </p:nvSpPr>
        <p:spPr>
          <a:xfrm>
            <a:off x="6934200" y="6530035"/>
            <a:ext cx="2133600" cy="244475"/>
          </a:xfrm>
        </p:spPr>
        <p:txBody>
          <a:bodyPr/>
          <a:lstStyle/>
          <a:p>
            <a:pPr>
              <a:defRPr/>
            </a:pPr>
            <a:fld id="{F57F456A-00AF-44E6-8D70-638C0D0130FF}" type="slidenum">
              <a:rPr lang="en-US" altLang="zh-CN" smtClean="0"/>
              <a:pPr>
                <a:defRPr/>
              </a:pPr>
              <a:t>67</a:t>
            </a:fld>
            <a:endParaRPr lang="en-US" altLang="zh-CN" dirty="0"/>
          </a:p>
        </p:txBody>
      </p:sp>
    </p:spTree>
    <p:extLst>
      <p:ext uri="{BB962C8B-B14F-4D97-AF65-F5344CB8AC3E}">
        <p14:creationId xmlns:p14="http://schemas.microsoft.com/office/powerpoint/2010/main" val="351726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26" grpId="0"/>
      <p:bldP spid="28" grpId="0"/>
      <p:bldP spid="29" grpId="0"/>
      <p:bldP spid="30" grpId="0"/>
      <p:bldP spid="31" grpId="0" animBg="1"/>
      <p:bldP spid="32" grpId="0"/>
      <p:bldP spid="33" grpId="0" animBg="1"/>
      <p:bldP spid="34" grpId="0"/>
      <p:bldP spid="35" grpId="0" animBg="1"/>
      <p:bldP spid="36" grpId="0"/>
      <p:bldP spid="44" grpId="0"/>
      <p:bldP spid="38" grpId="0"/>
      <p:bldP spid="39" grpId="0" animBg="1"/>
      <p:bldP spid="4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D5150-6CE1-4D83-9F6E-55813EA079E5}"/>
              </a:ext>
            </a:extLst>
          </p:cNvPr>
          <p:cNvSpPr>
            <a:spLocks noGrp="1"/>
          </p:cNvSpPr>
          <p:nvPr>
            <p:ph type="title"/>
          </p:nvPr>
        </p:nvSpPr>
        <p:spPr/>
        <p:txBody>
          <a:bodyPr/>
          <a:lstStyle/>
          <a:p>
            <a:r>
              <a:rPr lang="en-US"/>
              <a:t>Extra Reading</a:t>
            </a:r>
            <a:endParaRPr lang="en-SE"/>
          </a:p>
        </p:txBody>
      </p:sp>
      <p:sp>
        <p:nvSpPr>
          <p:cNvPr id="3" name="Content Placeholder 2">
            <a:extLst>
              <a:ext uri="{FF2B5EF4-FFF2-40B4-BE49-F238E27FC236}">
                <a16:creationId xmlns:a16="http://schemas.microsoft.com/office/drawing/2014/main" id="{30DBBFE3-1BB7-4EC0-8565-C4EE083CBF5A}"/>
              </a:ext>
            </a:extLst>
          </p:cNvPr>
          <p:cNvSpPr>
            <a:spLocks noGrp="1"/>
          </p:cNvSpPr>
          <p:nvPr>
            <p:ph idx="1"/>
          </p:nvPr>
        </p:nvSpPr>
        <p:spPr/>
        <p:txBody>
          <a:bodyPr/>
          <a:lstStyle/>
          <a:p>
            <a:r>
              <a:rPr lang="en-US" dirty="0"/>
              <a:t>Reinforcement Learning Tutorial by </a:t>
            </a:r>
            <a:r>
              <a:rPr lang="en-US" dirty="0" err="1"/>
              <a:t>javatpoint</a:t>
            </a:r>
            <a:endParaRPr lang="en-US" dirty="0"/>
          </a:p>
          <a:p>
            <a:pPr lvl="1"/>
            <a:r>
              <a:rPr lang="en-US" dirty="0">
                <a:hlinkClick r:id="rId2"/>
              </a:rPr>
              <a:t>https://www.javatpoint.com/reinforcement-learning</a:t>
            </a:r>
            <a:r>
              <a:rPr lang="en-US" dirty="0"/>
              <a:t> </a:t>
            </a:r>
          </a:p>
          <a:p>
            <a:endParaRPr lang="en-SE" dirty="0"/>
          </a:p>
        </p:txBody>
      </p:sp>
      <p:sp>
        <p:nvSpPr>
          <p:cNvPr id="4" name="Slide Number Placeholder 3">
            <a:extLst>
              <a:ext uri="{FF2B5EF4-FFF2-40B4-BE49-F238E27FC236}">
                <a16:creationId xmlns:a16="http://schemas.microsoft.com/office/drawing/2014/main" id="{3C284CF8-8E8C-403E-AC18-87E71BA07D5F}"/>
              </a:ext>
            </a:extLst>
          </p:cNvPr>
          <p:cNvSpPr>
            <a:spLocks noGrp="1"/>
          </p:cNvSpPr>
          <p:nvPr>
            <p:ph type="sldNum" sz="quarter" idx="12"/>
          </p:nvPr>
        </p:nvSpPr>
        <p:spPr/>
        <p:txBody>
          <a:bodyPr/>
          <a:lstStyle/>
          <a:p>
            <a:pPr>
              <a:defRPr/>
            </a:pPr>
            <a:fld id="{F57F456A-00AF-44E6-8D70-638C0D0130FF}" type="slidenum">
              <a:rPr lang="en-US" altLang="zh-CN" smtClean="0"/>
              <a:pPr>
                <a:defRPr/>
              </a:pPr>
              <a:t>68</a:t>
            </a:fld>
            <a:endParaRPr lang="en-US" altLang="zh-CN"/>
          </a:p>
        </p:txBody>
      </p:sp>
    </p:spTree>
    <p:extLst>
      <p:ext uri="{BB962C8B-B14F-4D97-AF65-F5344CB8AC3E}">
        <p14:creationId xmlns:p14="http://schemas.microsoft.com/office/powerpoint/2010/main" val="3423346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A5398-7B4F-4DCB-9FF3-4B4F9AFDB1E5}"/>
              </a:ext>
            </a:extLst>
          </p:cNvPr>
          <p:cNvSpPr>
            <a:spLocks noGrp="1"/>
          </p:cNvSpPr>
          <p:nvPr>
            <p:ph type="title"/>
          </p:nvPr>
        </p:nvSpPr>
        <p:spPr/>
        <p:txBody>
          <a:bodyPr/>
          <a:lstStyle/>
          <a:p>
            <a:r>
              <a:rPr lang="en-US" dirty="0"/>
              <a:t>RL Reward Function</a:t>
            </a:r>
            <a:endParaRPr lang="en-S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06B1DB-2696-4902-A1AC-12986A74D535}"/>
                  </a:ext>
                </a:extLst>
              </p:cNvPr>
              <p:cNvSpPr>
                <a:spLocks noGrp="1"/>
              </p:cNvSpPr>
              <p:nvPr>
                <p:ph idx="1"/>
              </p:nvPr>
            </p:nvSpPr>
            <p:spPr>
              <a:xfrm>
                <a:off x="152400" y="1066799"/>
                <a:ext cx="8839200" cy="3251198"/>
              </a:xfrm>
            </p:spPr>
            <p:txBody>
              <a:bodyPr>
                <a:normAutofit fontScale="70000" lnSpcReduction="20000"/>
              </a:bodyPr>
              <a:lstStyle/>
              <a:p>
                <a:r>
                  <a:rPr lang="en-US" sz="2400" dirty="0"/>
                  <a:t>For the vehicle in left fig: </a:t>
                </a:r>
              </a:p>
              <a:p>
                <a:pPr lvl="1"/>
                <a:r>
                  <a:rPr lang="en-US" sz="2000" dirty="0"/>
                  <a:t>state: Pose of ego-car </a:t>
                </a:r>
                <a14:m>
                  <m:oMath xmlns:m="http://schemas.openxmlformats.org/officeDocument/2006/math">
                    <m:r>
                      <a:rPr lang="en-US" sz="2000" i="1" dirty="0" smtClean="0">
                        <a:latin typeface="Cambria Math" panose="02040503050406030204" pitchFamily="18" charset="0"/>
                      </a:rPr>
                      <m:t>(</m:t>
                    </m:r>
                    <m:r>
                      <a:rPr lang="en-US" sz="2000" b="0" i="1" dirty="0" smtClean="0">
                        <a:latin typeface="Cambria Math" panose="02040503050406030204" pitchFamily="18" charset="0"/>
                      </a:rPr>
                      <m:t>𝑥</m:t>
                    </m:r>
                    <m:r>
                      <a:rPr lang="en-US" sz="2000" b="0" i="1" dirty="0" smtClean="0">
                        <a:latin typeface="Cambria Math" panose="02040503050406030204" pitchFamily="18" charset="0"/>
                      </a:rPr>
                      <m:t>,</m:t>
                    </m:r>
                    <m:r>
                      <a:rPr lang="en-US" sz="2000" b="0" i="1" dirty="0" smtClean="0">
                        <a:latin typeface="Cambria Math" panose="02040503050406030204" pitchFamily="18" charset="0"/>
                      </a:rPr>
                      <m:t>𝑦</m:t>
                    </m:r>
                    <m:r>
                      <a:rPr lang="en-US" sz="2000" b="0" i="1" dirty="0" smtClean="0">
                        <a:latin typeface="Cambria Math" panose="02040503050406030204" pitchFamily="18" charset="0"/>
                      </a:rPr>
                      <m:t>,</m:t>
                    </m:r>
                    <m:r>
                      <a:rPr lang="en-US" sz="2000" b="0" i="1" dirty="0" smtClean="0">
                        <a:latin typeface="Cambria Math" panose="02040503050406030204" pitchFamily="18" charset="0"/>
                      </a:rPr>
                      <m:t>𝜃</m:t>
                    </m:r>
                    <m:r>
                      <a:rPr lang="en-US" sz="2000" i="1" dirty="0" smtClean="0">
                        <a:latin typeface="Cambria Math" panose="02040503050406030204" pitchFamily="18" charset="0"/>
                      </a:rPr>
                      <m:t>)</m:t>
                    </m:r>
                  </m:oMath>
                </a14:m>
                <a:r>
                  <a:rPr lang="en-US" sz="2000" dirty="0"/>
                  <a:t> and environment map; </a:t>
                </a:r>
                <a:r>
                  <a:rPr lang="en-US" sz="2100" dirty="0"/>
                  <a:t>action: Steering wheel/brake/acceleration</a:t>
                </a:r>
              </a:p>
              <a:p>
                <a:r>
                  <a:rPr lang="en-US" sz="2400" dirty="0"/>
                  <a:t>Possible reward function: </a:t>
                </a:r>
                <a14:m>
                  <m:oMath xmlns:m="http://schemas.openxmlformats.org/officeDocument/2006/math">
                    <m:sSub>
                      <m:sSubPr>
                        <m:ctrlPr>
                          <a:rPr lang="en-US" sz="2400" i="1" dirty="0">
                            <a:latin typeface="Cambria Math" panose="02040503050406030204" pitchFamily="18" charset="0"/>
                          </a:rPr>
                        </m:ctrlPr>
                      </m:sSubPr>
                      <m:e>
                        <m:r>
                          <a:rPr lang="en-US" sz="2400" i="1" dirty="0">
                            <a:latin typeface="Cambria Math" panose="02040503050406030204" pitchFamily="18" charset="0"/>
                          </a:rPr>
                          <m:t>𝑅</m:t>
                        </m:r>
                      </m:e>
                      <m:sub>
                        <m:r>
                          <a:rPr lang="en-US" sz="2400" i="1" dirty="0">
                            <a:latin typeface="Cambria Math" panose="02040503050406030204" pitchFamily="18" charset="0"/>
                          </a:rPr>
                          <m:t>𝑡</m:t>
                        </m:r>
                      </m:sub>
                    </m:sSub>
                    <m:r>
                      <a:rPr lang="en-US" sz="2400" i="1" dirty="0">
                        <a:latin typeface="Cambria Math" panose="02040503050406030204" pitchFamily="18" charset="0"/>
                      </a:rPr>
                      <m:t>​=</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𝑤</m:t>
                        </m:r>
                      </m:e>
                      <m:sub>
                        <m:r>
                          <a:rPr lang="en-US" sz="2400" b="0" i="1" dirty="0" smtClean="0">
                            <a:latin typeface="Cambria Math" panose="02040503050406030204" pitchFamily="18" charset="0"/>
                          </a:rPr>
                          <m:t>1</m:t>
                        </m:r>
                      </m:sub>
                    </m:sSub>
                    <m:r>
                      <a:rPr lang="en-US" sz="2400" i="1" dirty="0">
                        <a:latin typeface="Cambria Math" panose="02040503050406030204" pitchFamily="18" charset="0"/>
                      </a:rPr>
                      <m:t>𝑉</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m:t>
                        </m:r>
                      </m:e>
                      <m:sub>
                        <m:r>
                          <a:rPr lang="en-US" sz="2400" i="1" dirty="0">
                            <a:latin typeface="Cambria Math" panose="02040503050406030204" pitchFamily="18" charset="0"/>
                          </a:rPr>
                          <m:t>𝑐𝑎𝑟</m:t>
                        </m:r>
                      </m:sub>
                    </m:sSub>
                    <m:func>
                      <m:funcPr>
                        <m:ctrlPr>
                          <a:rPr lang="en-US" sz="2400" i="1" dirty="0">
                            <a:latin typeface="Cambria Math" panose="02040503050406030204" pitchFamily="18" charset="0"/>
                          </a:rPr>
                        </m:ctrlPr>
                      </m:funcPr>
                      <m:fName>
                        <m:r>
                          <m:rPr>
                            <m:sty m:val="p"/>
                          </m:rPr>
                          <a:rPr lang="en-US" sz="2400" dirty="0">
                            <a:latin typeface="Cambria Math" panose="02040503050406030204" pitchFamily="18" charset="0"/>
                          </a:rPr>
                          <m:t>cos</m:t>
                        </m:r>
                      </m:fName>
                      <m:e>
                        <m:r>
                          <a:rPr lang="en-US" sz="2400" i="1" dirty="0">
                            <a:latin typeface="Cambria Math" panose="02040503050406030204" pitchFamily="18" charset="0"/>
                          </a:rPr>
                          <m:t>𝜃</m:t>
                        </m:r>
                      </m:e>
                    </m:func>
                    <m:r>
                      <a:rPr lang="el-GR" sz="2400" i="1" dirty="0">
                        <a:latin typeface="Cambria Math" panose="02040503050406030204" pitchFamily="18" charset="0"/>
                      </a:rPr>
                      <m:t>−</m:t>
                    </m:r>
                    <m:r>
                      <a:rPr lang="en-US" sz="2400" i="1" dirty="0">
                        <a:latin typeface="Cambria Math" panose="02040503050406030204" pitchFamily="18" charset="0"/>
                      </a:rPr>
                      <m:t>​</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𝑤</m:t>
                        </m:r>
                      </m:e>
                      <m:sub>
                        <m:r>
                          <a:rPr lang="en-US" sz="2400" b="0" i="1" dirty="0" smtClean="0">
                            <a:latin typeface="Cambria Math" panose="02040503050406030204" pitchFamily="18" charset="0"/>
                          </a:rPr>
                          <m:t>2</m:t>
                        </m:r>
                      </m:sub>
                    </m:sSub>
                    <m:d>
                      <m:dPr>
                        <m:begChr m:val="|"/>
                        <m:endChr m:val="|"/>
                        <m:ctrlPr>
                          <a:rPr lang="en-US" sz="2400" i="1" dirty="0">
                            <a:latin typeface="Cambria Math" panose="02040503050406030204" pitchFamily="18" charset="0"/>
                          </a:rPr>
                        </m:ctrlPr>
                      </m:dPr>
                      <m:e>
                        <m:r>
                          <a:rPr lang="en-US" sz="2400" i="1" dirty="0">
                            <a:latin typeface="Cambria Math" panose="02040503050406030204" pitchFamily="18" charset="0"/>
                          </a:rPr>
                          <m:t>𝑐𝑡𝑒</m:t>
                        </m:r>
                      </m:e>
                    </m:d>
                    <m:r>
                      <a:rPr lang="en-US" sz="2400" i="1" dirty="0">
                        <a:latin typeface="Cambria Math" panose="02040503050406030204" pitchFamily="18" charset="0"/>
                      </a:rPr>
                      <m:t>​</m:t>
                    </m:r>
                  </m:oMath>
                </a14:m>
                <a:endParaRPr lang="en-US" sz="2400" dirty="0"/>
              </a:p>
              <a:p>
                <a:pPr lvl="1"/>
                <a:r>
                  <a:rPr lang="en-US" sz="2000" dirty="0"/>
                  <a:t>Weight sum to maximum longitudinal velocity (first term), and minimize cross-track error (distance to lane center)</a:t>
                </a:r>
              </a:p>
              <a:p>
                <a:pPr lvl="1"/>
                <a:r>
                  <a:rPr lang="en-US" sz="2000" dirty="0"/>
                  <a:t>This is an example of dense reward (e.g., at every time step), as opposed to sparse reward (e.g., only at the end of each episode)</a:t>
                </a:r>
              </a:p>
              <a:p>
                <a:r>
                  <a:rPr lang="en-US" sz="2400" dirty="0"/>
                  <a:t>Compare with twiddle() :</a:t>
                </a:r>
              </a:p>
              <a:p>
                <a:pPr lvl="1"/>
                <a:r>
                  <a:rPr lang="en-US" sz="2000" dirty="0"/>
                  <a:t>twiddle() can be viewed as an RL algorithm (policy gradient), that learns PID parameters with sparse reward (cost function is average cross-track error (</a:t>
                </a:r>
                <a:r>
                  <a:rPr lang="en-US" sz="2000" dirty="0" err="1"/>
                  <a:t>cte</a:t>
                </a:r>
                <a:r>
                  <a:rPr lang="en-US" sz="2000" dirty="0"/>
                  <a:t>), computed at the end of each simulation episode, as sum of squares of </a:t>
                </a:r>
                <a:r>
                  <a:rPr lang="en-US" sz="2000" dirty="0" err="1"/>
                  <a:t>ctes</a:t>
                </a:r>
                <a:r>
                  <a:rPr lang="en-US" sz="2000" dirty="0"/>
                  <a:t> for N timesteps divided by N. But it is very crude: </a:t>
                </a:r>
              </a:p>
              <a:p>
                <a:pPr lvl="1"/>
                <a:r>
                  <a:rPr lang="en-US" sz="2000" dirty="0"/>
                  <a:t>It does not use the numeric value of </a:t>
                </a:r>
                <a:r>
                  <a:rPr lang="en-US" sz="2000" dirty="0" err="1"/>
                  <a:t>cte</a:t>
                </a:r>
                <a:r>
                  <a:rPr lang="en-US" sz="2000" dirty="0"/>
                  <a:t>, only its relative size (if err &lt; </a:t>
                </a:r>
                <a:r>
                  <a:rPr lang="en-US" sz="2000" dirty="0" err="1"/>
                  <a:t>best_err</a:t>
                </a:r>
                <a:r>
                  <a:rPr lang="en-US" sz="2000" dirty="0"/>
                  <a:t>);</a:t>
                </a:r>
              </a:p>
              <a:p>
                <a:pPr lvl="1"/>
                <a:r>
                  <a:rPr lang="en-US" sz="2000" dirty="0"/>
                  <a:t>Cost function does not include heading angle </a:t>
                </a:r>
                <a14:m>
                  <m:oMath xmlns:m="http://schemas.openxmlformats.org/officeDocument/2006/math">
                    <m:r>
                      <a:rPr lang="en-US" sz="2000" i="1" dirty="0">
                        <a:latin typeface="Cambria Math" panose="02040503050406030204" pitchFamily="18" charset="0"/>
                      </a:rPr>
                      <m:t>𝜃</m:t>
                    </m:r>
                  </m:oMath>
                </a14:m>
                <a:r>
                  <a:rPr lang="en-US" sz="2000" dirty="0"/>
                  <a:t>; </a:t>
                </a:r>
              </a:p>
              <a:p>
                <a:pPr lvl="1"/>
                <a:r>
                  <a:rPr lang="en-US" sz="2000" dirty="0"/>
                  <a:t>if the track is very long and irregular, then we can make the reward denser, to adjust PID parameters every K timesteps instead of at the end of each episode.</a:t>
                </a:r>
              </a:p>
            </p:txBody>
          </p:sp>
        </mc:Choice>
        <mc:Fallback xmlns="">
          <p:sp>
            <p:nvSpPr>
              <p:cNvPr id="3" name="Content Placeholder 2">
                <a:extLst>
                  <a:ext uri="{FF2B5EF4-FFF2-40B4-BE49-F238E27FC236}">
                    <a16:creationId xmlns:a16="http://schemas.microsoft.com/office/drawing/2014/main" id="{8606B1DB-2696-4902-A1AC-12986A74D535}"/>
                  </a:ext>
                </a:extLst>
              </p:cNvPr>
              <p:cNvSpPr>
                <a:spLocks noGrp="1" noRot="1" noChangeAspect="1" noMove="1" noResize="1" noEditPoints="1" noAdjustHandles="1" noChangeArrowheads="1" noChangeShapeType="1" noTextEdit="1"/>
              </p:cNvSpPr>
              <p:nvPr>
                <p:ph idx="1"/>
              </p:nvPr>
            </p:nvSpPr>
            <p:spPr>
              <a:xfrm>
                <a:off x="152400" y="1066799"/>
                <a:ext cx="8839200" cy="3251198"/>
              </a:xfrm>
              <a:blipFill>
                <a:blip r:embed="rId3"/>
                <a:stretch>
                  <a:fillRect l="-345" t="-2064" r="-414"/>
                </a:stretch>
              </a:blipFill>
            </p:spPr>
            <p:txBody>
              <a:bodyPr/>
              <a:lstStyle/>
              <a:p>
                <a:r>
                  <a:rPr lang="en-SE">
                    <a:noFill/>
                  </a:rPr>
                  <a:t> </a:t>
                </a:r>
              </a:p>
            </p:txBody>
          </p:sp>
        </mc:Fallback>
      </mc:AlternateContent>
      <p:sp>
        <p:nvSpPr>
          <p:cNvPr id="4" name="Slide Number Placeholder 3">
            <a:extLst>
              <a:ext uri="{FF2B5EF4-FFF2-40B4-BE49-F238E27FC236}">
                <a16:creationId xmlns:a16="http://schemas.microsoft.com/office/drawing/2014/main" id="{8C6A29ED-E53B-4687-9ADD-96EFD7913530}"/>
              </a:ext>
            </a:extLst>
          </p:cNvPr>
          <p:cNvSpPr>
            <a:spLocks noGrp="1"/>
          </p:cNvSpPr>
          <p:nvPr>
            <p:ph type="sldNum" sz="quarter" idx="12"/>
          </p:nvPr>
        </p:nvSpPr>
        <p:spPr/>
        <p:txBody>
          <a:bodyPr/>
          <a:lstStyle/>
          <a:p>
            <a:pPr>
              <a:defRPr/>
            </a:pPr>
            <a:fld id="{F57F456A-00AF-44E6-8D70-638C0D0130FF}" type="slidenum">
              <a:rPr lang="en-US" altLang="zh-CN" smtClean="0"/>
              <a:pPr>
                <a:defRPr/>
              </a:pPr>
              <a:t>7</a:t>
            </a:fld>
            <a:endParaRPr lang="en-US" altLang="zh-CN"/>
          </a:p>
        </p:txBody>
      </p:sp>
      <p:sp>
        <p:nvSpPr>
          <p:cNvPr id="6" name="Rectangle 5">
            <a:extLst>
              <a:ext uri="{FF2B5EF4-FFF2-40B4-BE49-F238E27FC236}">
                <a16:creationId xmlns:a16="http://schemas.microsoft.com/office/drawing/2014/main" id="{859E3455-1347-4CAB-867A-B4337B1EEC42}"/>
              </a:ext>
            </a:extLst>
          </p:cNvPr>
          <p:cNvSpPr/>
          <p:nvPr/>
        </p:nvSpPr>
        <p:spPr>
          <a:xfrm>
            <a:off x="2609849" y="6566935"/>
            <a:ext cx="3924300" cy="246221"/>
          </a:xfrm>
          <a:prstGeom prst="rect">
            <a:avLst/>
          </a:prstGeom>
        </p:spPr>
        <p:txBody>
          <a:bodyPr wrap="square">
            <a:spAutoFit/>
          </a:bodyPr>
          <a:lstStyle/>
          <a:p>
            <a:r>
              <a:rPr lang="en-US" sz="1000" dirty="0">
                <a:solidFill>
                  <a:srgbClr val="504C48"/>
                </a:solidFill>
                <a:latin typeface="Helvetica Neue"/>
              </a:rPr>
              <a:t>Ben Lau, Quantitative Researcher, Hobbyist, at </a:t>
            </a:r>
            <a:r>
              <a:rPr lang="en-US" sz="1000" dirty="0" err="1">
                <a:solidFill>
                  <a:srgbClr val="504C48"/>
                </a:solidFill>
                <a:latin typeface="Helvetica Neue"/>
              </a:rPr>
              <a:t>MLconf</a:t>
            </a:r>
            <a:r>
              <a:rPr lang="en-US" sz="1000" dirty="0">
                <a:solidFill>
                  <a:srgbClr val="504C48"/>
                </a:solidFill>
                <a:latin typeface="Helvetica Neue"/>
              </a:rPr>
              <a:t> NYC 2017</a:t>
            </a:r>
            <a:endParaRPr lang="en-US" sz="1000" b="0" i="0" dirty="0">
              <a:solidFill>
                <a:srgbClr val="504C48"/>
              </a:solidFill>
              <a:effectLst/>
              <a:latin typeface="Helvetica Neue"/>
            </a:endParaRPr>
          </a:p>
        </p:txBody>
      </p:sp>
      <p:pic>
        <p:nvPicPr>
          <p:cNvPr id="1026" name="Picture 2">
            <a:extLst>
              <a:ext uri="{FF2B5EF4-FFF2-40B4-BE49-F238E27FC236}">
                <a16:creationId xmlns:a16="http://schemas.microsoft.com/office/drawing/2014/main" id="{B513E14F-7798-4E0A-8121-A9BA04CD90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343400"/>
            <a:ext cx="4953000" cy="22013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453CFC7-8CDD-4317-A6A7-53B0A3B21B8A}"/>
              </a:ext>
            </a:extLst>
          </p:cNvPr>
          <p:cNvPicPr>
            <a:picLocks noChangeAspect="1"/>
          </p:cNvPicPr>
          <p:nvPr/>
        </p:nvPicPr>
        <p:blipFill>
          <a:blip r:embed="rId5"/>
          <a:stretch>
            <a:fillRect/>
          </a:stretch>
        </p:blipFill>
        <p:spPr>
          <a:xfrm>
            <a:off x="5552661" y="4110716"/>
            <a:ext cx="3124200" cy="2456219"/>
          </a:xfrm>
          <a:prstGeom prst="rect">
            <a:avLst/>
          </a:prstGeom>
        </p:spPr>
      </p:pic>
      <p:sp>
        <p:nvSpPr>
          <p:cNvPr id="8" name="TextBox 7">
            <a:extLst>
              <a:ext uri="{FF2B5EF4-FFF2-40B4-BE49-F238E27FC236}">
                <a16:creationId xmlns:a16="http://schemas.microsoft.com/office/drawing/2014/main" id="{C7DB3ABA-0CDC-4D20-B978-DB4AC3965F45}"/>
              </a:ext>
            </a:extLst>
          </p:cNvPr>
          <p:cNvSpPr txBox="1"/>
          <p:nvPr/>
        </p:nvSpPr>
        <p:spPr>
          <a:xfrm>
            <a:off x="7239000" y="6172200"/>
            <a:ext cx="1056700" cy="369332"/>
          </a:xfrm>
          <a:prstGeom prst="rect">
            <a:avLst/>
          </a:prstGeom>
          <a:noFill/>
        </p:spPr>
        <p:txBody>
          <a:bodyPr wrap="none" rtlCol="0">
            <a:spAutoFit/>
          </a:bodyPr>
          <a:lstStyle/>
          <a:p>
            <a:r>
              <a:rPr lang="en-US" dirty="0"/>
              <a:t>twiddle()</a:t>
            </a:r>
            <a:endParaRPr lang="en-SE" dirty="0"/>
          </a:p>
        </p:txBody>
      </p:sp>
    </p:spTree>
    <p:extLst>
      <p:ext uri="{BB962C8B-B14F-4D97-AF65-F5344CB8AC3E}">
        <p14:creationId xmlns:p14="http://schemas.microsoft.com/office/powerpoint/2010/main" val="624664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68F23-D31D-4C00-94E6-526F99394676}"/>
              </a:ext>
            </a:extLst>
          </p:cNvPr>
          <p:cNvSpPr>
            <a:spLocks noGrp="1"/>
          </p:cNvSpPr>
          <p:nvPr>
            <p:ph type="title"/>
          </p:nvPr>
        </p:nvSpPr>
        <p:spPr/>
        <p:txBody>
          <a:bodyPr/>
          <a:lstStyle/>
          <a:p>
            <a:r>
              <a:rPr lang="en-US" dirty="0"/>
              <a:t>Amazon </a:t>
            </a:r>
            <a:r>
              <a:rPr lang="en-US" dirty="0" err="1"/>
              <a:t>DeepRacer</a:t>
            </a:r>
            <a:endParaRPr lang="en-SE" dirty="0"/>
          </a:p>
        </p:txBody>
      </p:sp>
      <p:sp>
        <p:nvSpPr>
          <p:cNvPr id="3" name="Content Placeholder 2">
            <a:extLst>
              <a:ext uri="{FF2B5EF4-FFF2-40B4-BE49-F238E27FC236}">
                <a16:creationId xmlns:a16="http://schemas.microsoft.com/office/drawing/2014/main" id="{3FF50737-D041-45FF-BC14-065F2EE561BA}"/>
              </a:ext>
            </a:extLst>
          </p:cNvPr>
          <p:cNvSpPr>
            <a:spLocks noGrp="1"/>
          </p:cNvSpPr>
          <p:nvPr>
            <p:ph idx="1"/>
          </p:nvPr>
        </p:nvSpPr>
        <p:spPr>
          <a:xfrm>
            <a:off x="457200" y="1295400"/>
            <a:ext cx="8229600" cy="3657600"/>
          </a:xfrm>
        </p:spPr>
        <p:txBody>
          <a:bodyPr>
            <a:normAutofit fontScale="85000" lnSpcReduction="10000"/>
          </a:bodyPr>
          <a:lstStyle/>
          <a:p>
            <a:r>
              <a:rPr lang="en-US" dirty="0"/>
              <a:t>Amazon Web Services (AWS) launched </a:t>
            </a:r>
            <a:r>
              <a:rPr lang="en-US" dirty="0" err="1"/>
              <a:t>DeepRacer</a:t>
            </a:r>
            <a:r>
              <a:rPr lang="en-US" dirty="0"/>
              <a:t> in 2018 for training AD algorithms with RL</a:t>
            </a:r>
          </a:p>
          <a:p>
            <a:pPr lvl="1"/>
            <a:r>
              <a:rPr lang="en-US" dirty="0">
                <a:hlinkClick r:id="rId3"/>
              </a:rPr>
              <a:t>https://aws.amazon.com/deepracer/</a:t>
            </a:r>
            <a:endParaRPr lang="en-US" dirty="0"/>
          </a:p>
          <a:p>
            <a:r>
              <a:rPr lang="en-US" dirty="0"/>
              <a:t>You can train RL algorithm in the simulator on AWS cloud, but it costs money after some free time.</a:t>
            </a:r>
          </a:p>
          <a:p>
            <a:r>
              <a:rPr lang="en-US" dirty="0"/>
              <a:t>They hold competitions, both online and in real-world. 1/10</a:t>
            </a:r>
            <a:r>
              <a:rPr lang="en-US" baseline="30000" dirty="0"/>
              <a:t>th</a:t>
            </a:r>
            <a:r>
              <a:rPr lang="en-US" dirty="0"/>
              <a:t> scale race </a:t>
            </a:r>
            <a:r>
              <a:rPr lang="en-US"/>
              <a:t>car costs </a:t>
            </a:r>
            <a:r>
              <a:rPr lang="en-US" dirty="0"/>
              <a:t>USD $</a:t>
            </a:r>
            <a:r>
              <a:rPr lang="en-SE" dirty="0"/>
              <a:t>349</a:t>
            </a:r>
            <a:r>
              <a:rPr lang="en-US" dirty="0"/>
              <a:t>. </a:t>
            </a:r>
          </a:p>
          <a:p>
            <a:endParaRPr lang="en-US" dirty="0"/>
          </a:p>
          <a:p>
            <a:endParaRPr lang="en-SE" dirty="0"/>
          </a:p>
        </p:txBody>
      </p:sp>
      <p:sp>
        <p:nvSpPr>
          <p:cNvPr id="4" name="Slide Number Placeholder 3">
            <a:extLst>
              <a:ext uri="{FF2B5EF4-FFF2-40B4-BE49-F238E27FC236}">
                <a16:creationId xmlns:a16="http://schemas.microsoft.com/office/drawing/2014/main" id="{0AD56777-5B3B-411F-976A-9C38FD8739E9}"/>
              </a:ext>
            </a:extLst>
          </p:cNvPr>
          <p:cNvSpPr>
            <a:spLocks noGrp="1"/>
          </p:cNvSpPr>
          <p:nvPr>
            <p:ph type="sldNum" sz="quarter" idx="12"/>
          </p:nvPr>
        </p:nvSpPr>
        <p:spPr/>
        <p:txBody>
          <a:bodyPr/>
          <a:lstStyle/>
          <a:p>
            <a:pPr>
              <a:defRPr/>
            </a:pPr>
            <a:fld id="{F57F456A-00AF-44E6-8D70-638C0D0130FF}" type="slidenum">
              <a:rPr lang="en-US" altLang="zh-CN" smtClean="0"/>
              <a:pPr>
                <a:defRPr/>
              </a:pPr>
              <a:t>8</a:t>
            </a:fld>
            <a:endParaRPr lang="en-US" altLang="zh-CN"/>
          </a:p>
        </p:txBody>
      </p:sp>
      <p:pic>
        <p:nvPicPr>
          <p:cNvPr id="1026" name="Picture 2" descr="You are doing great work improving your AWS DeepRacer model!">
            <a:extLst>
              <a:ext uri="{FF2B5EF4-FFF2-40B4-BE49-F238E27FC236}">
                <a16:creationId xmlns:a16="http://schemas.microsoft.com/office/drawing/2014/main" id="{717AC2E3-BE2F-40A2-BD45-13905500F7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4832105"/>
            <a:ext cx="2438400" cy="2023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515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308151-AB67-4323-94B6-D43EE9B96605}"/>
              </a:ext>
            </a:extLst>
          </p:cNvPr>
          <p:cNvSpPr>
            <a:spLocks noGrp="1"/>
          </p:cNvSpPr>
          <p:nvPr>
            <p:ph type="sldNum" sz="quarter" idx="12"/>
          </p:nvPr>
        </p:nvSpPr>
        <p:spPr/>
        <p:txBody>
          <a:bodyPr/>
          <a:lstStyle/>
          <a:p>
            <a:pPr>
              <a:defRPr/>
            </a:pPr>
            <a:fld id="{F57F456A-00AF-44E6-8D70-638C0D0130FF}" type="slidenum">
              <a:rPr lang="en-US" altLang="zh-CN" smtClean="0"/>
              <a:pPr>
                <a:defRPr/>
              </a:pPr>
              <a:t>9</a:t>
            </a:fld>
            <a:endParaRPr lang="en-US" altLang="zh-CN"/>
          </a:p>
        </p:txBody>
      </p:sp>
      <p:pic>
        <p:nvPicPr>
          <p:cNvPr id="5" name="Picture 4">
            <a:extLst>
              <a:ext uri="{FF2B5EF4-FFF2-40B4-BE49-F238E27FC236}">
                <a16:creationId xmlns:a16="http://schemas.microsoft.com/office/drawing/2014/main" id="{08189641-7012-4E3E-81DC-FE1E55951637}"/>
              </a:ext>
            </a:extLst>
          </p:cNvPr>
          <p:cNvPicPr>
            <a:picLocks noChangeAspect="1"/>
          </p:cNvPicPr>
          <p:nvPr/>
        </p:nvPicPr>
        <p:blipFill>
          <a:blip r:embed="rId3"/>
          <a:stretch>
            <a:fillRect/>
          </a:stretch>
        </p:blipFill>
        <p:spPr>
          <a:xfrm>
            <a:off x="6654770" y="451805"/>
            <a:ext cx="2429214" cy="6306430"/>
          </a:xfrm>
          <a:prstGeom prst="rect">
            <a:avLst/>
          </a:prstGeom>
        </p:spPr>
      </p:pic>
      <p:pic>
        <p:nvPicPr>
          <p:cNvPr id="2050" name="Picture 2" descr="Examples of parameters on the track">
            <a:extLst>
              <a:ext uri="{FF2B5EF4-FFF2-40B4-BE49-F238E27FC236}">
                <a16:creationId xmlns:a16="http://schemas.microsoft.com/office/drawing/2014/main" id="{7398211A-2BE8-4B86-88C3-1594CF31E9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68" y="3058480"/>
            <a:ext cx="6577344" cy="3699755"/>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a:extLst>
              <a:ext uri="{FF2B5EF4-FFF2-40B4-BE49-F238E27FC236}">
                <a16:creationId xmlns:a16="http://schemas.microsoft.com/office/drawing/2014/main" id="{018811A3-A01B-4E52-B547-3B518E1B795D}"/>
              </a:ext>
            </a:extLst>
          </p:cNvPr>
          <p:cNvSpPr>
            <a:spLocks noGrp="1"/>
          </p:cNvSpPr>
          <p:nvPr>
            <p:ph idx="1"/>
          </p:nvPr>
        </p:nvSpPr>
        <p:spPr/>
        <p:txBody>
          <a:bodyPr/>
          <a:lstStyle/>
          <a:p>
            <a:endParaRPr lang="en-SE"/>
          </a:p>
        </p:txBody>
      </p:sp>
      <p:sp>
        <p:nvSpPr>
          <p:cNvPr id="11" name="Title 1">
            <a:extLst>
              <a:ext uri="{FF2B5EF4-FFF2-40B4-BE49-F238E27FC236}">
                <a16:creationId xmlns:a16="http://schemas.microsoft.com/office/drawing/2014/main" id="{A9D2B866-2ED2-4CC1-9145-B3C23CDFEA53}"/>
              </a:ext>
            </a:extLst>
          </p:cNvPr>
          <p:cNvSpPr txBox="1">
            <a:spLocks/>
          </p:cNvSpPr>
          <p:nvPr/>
        </p:nvSpPr>
        <p:spPr bwMode="auto">
          <a:xfrm>
            <a:off x="457200" y="274637"/>
            <a:ext cx="6197570" cy="89152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kern="0" dirty="0"/>
              <a:t>Params for Writing Reward Function</a:t>
            </a:r>
            <a:endParaRPr lang="en-SE" kern="0" dirty="0"/>
          </a:p>
        </p:txBody>
      </p:sp>
    </p:spTree>
    <p:extLst>
      <p:ext uri="{BB962C8B-B14F-4D97-AF65-F5344CB8AC3E}">
        <p14:creationId xmlns:p14="http://schemas.microsoft.com/office/powerpoint/2010/main" val="17859693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rickRed}{1}&#10;\]&#10;\end{document}&#10;"/>
  <p:tag name="FILENAME" val="txp_fig"/>
  <p:tag name="FORMAT" val="png16m"/>
  <p:tag name="RES" val="1200"/>
  <p:tag name="BLEND" val="0"/>
  <p:tag name="TRANSPARENT" val="0"/>
  <p:tag name="TBUG" val="0"/>
  <p:tag name="ALLOWFS" val="0"/>
  <p:tag name="ORIGWIDTH" val="9"/>
  <p:tag name="PICTUREFILESIZE" val="984"/>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rickRed}{\gamma}&#10;\]&#10;\end{document}&#10;"/>
  <p:tag name="FILENAME" val="txp_fig"/>
  <p:tag name="FORMAT" val="png16m"/>
  <p:tag name="RES" val="1200"/>
  <p:tag name="BLEND" val="0"/>
  <p:tag name="TRANSPARENT" val="0"/>
  <p:tag name="TBUG" val="0"/>
  <p:tag name="ALLOWFS" val="0"/>
  <p:tag name="ORIGWIDTH" val="12"/>
  <p:tag name="PICTUREFILESIZE" val="1703"/>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usepackage[usenames]{color}&#10;\def\argmax{\mathop{\rm arg\,max}}&#10;\begin{document}&#10;\[&#10;\textcolor{BrickRed}{\gamma^2}&#10;\]&#10;\end{document}&#10;"/>
  <p:tag name="FILENAME" val="txp_fig"/>
  <p:tag name="FORMAT" val="png16m"/>
  <p:tag name="RES" val="1200"/>
  <p:tag name="BLEND" val="0"/>
  <p:tag name="TRANSPARENT" val="0"/>
  <p:tag name="TBUG" val="0"/>
  <p:tag name="ALLOWFS" val="0"/>
  <p:tag name="ORIGWIDTH" val="22"/>
  <p:tag name="PICTUREFILESIZE" val="320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plate New.potx" id="{B14B07C0-9486-4721-8783-BFBD5BB00260}" vid="{C37858ED-E72E-42C2-A32A-A61396065B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4549</TotalTime>
  <Words>12211</Words>
  <Application>Microsoft Office PowerPoint</Application>
  <PresentationFormat>On-screen Show (4:3)</PresentationFormat>
  <Paragraphs>1777</Paragraphs>
  <Slides>68</Slides>
  <Notes>49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68</vt:i4>
      </vt:variant>
    </vt:vector>
  </HeadingPairs>
  <TitlesOfParts>
    <vt:vector size="77" baseType="lpstr">
      <vt:lpstr>cmmi10</vt:lpstr>
      <vt:lpstr>Helvetica Neue</vt:lpstr>
      <vt:lpstr>Palatino</vt:lpstr>
      <vt:lpstr>Arial</vt:lpstr>
      <vt:lpstr>Calibri</vt:lpstr>
      <vt:lpstr>Cambria Math</vt:lpstr>
      <vt:lpstr>Tahoma</vt:lpstr>
      <vt:lpstr>Times New Roman</vt:lpstr>
      <vt:lpstr>Default Design</vt:lpstr>
      <vt:lpstr>L7.1  MDP Planning</vt:lpstr>
      <vt:lpstr>Model-Based vs. Model-Free</vt:lpstr>
      <vt:lpstr>Overview of RL Algorithms</vt:lpstr>
      <vt:lpstr>Markov Decision Process (MDP)</vt:lpstr>
      <vt:lpstr>MDP Quiz</vt:lpstr>
      <vt:lpstr>An Example MDP</vt:lpstr>
      <vt:lpstr>RL Reward Function</vt:lpstr>
      <vt:lpstr>Amazon DeepRacer</vt:lpstr>
      <vt:lpstr>PowerPoint Presentation</vt:lpstr>
      <vt:lpstr>Example Reward Function</vt:lpstr>
      <vt:lpstr>MDP Search Tree</vt:lpstr>
      <vt:lpstr>Preventing Infinite Rewards</vt:lpstr>
      <vt:lpstr>Discount Factor Example</vt:lpstr>
      <vt:lpstr>Discounting Example</vt:lpstr>
      <vt:lpstr>The Big Picture</vt:lpstr>
      <vt:lpstr>Known MDP</vt:lpstr>
      <vt:lpstr>Formal Definition of MDP</vt:lpstr>
      <vt:lpstr>Bellman Expectation Equations</vt:lpstr>
      <vt:lpstr>Bellman Optimality Equations</vt:lpstr>
      <vt:lpstr>Bellman Equations written with Expectation Symbols</vt:lpstr>
      <vt:lpstr>Backup Diagrams</vt:lpstr>
      <vt:lpstr>v(s) vs. q(s,a)</vt:lpstr>
      <vt:lpstr>Simplified Bellman Equations for Deterministic Env</vt:lpstr>
      <vt:lpstr>Policy Evaluation</vt:lpstr>
      <vt:lpstr>Grid World1: Policy Evaluation</vt:lpstr>
      <vt:lpstr>Iterative Policy Evaluation</vt:lpstr>
      <vt:lpstr>Iterative Policy Evaluation Example</vt:lpstr>
      <vt:lpstr>Iterative Policy Evaluation Example</vt:lpstr>
      <vt:lpstr>Iterative Policy Evaluation Results</vt:lpstr>
      <vt:lpstr>Policy Iteration</vt:lpstr>
      <vt:lpstr>Policy Iteration Illustration</vt:lpstr>
      <vt:lpstr>Policy Iteration Example</vt:lpstr>
      <vt:lpstr>PowerPoint Presentation</vt:lpstr>
      <vt:lpstr>PowerPoint Presentation</vt:lpstr>
      <vt:lpstr>PowerPoint Presentation</vt:lpstr>
      <vt:lpstr>Another PI Example</vt:lpstr>
      <vt:lpstr>Value Iteration</vt:lpstr>
      <vt:lpstr>Generalized Policy Iteration (GPI)</vt:lpstr>
      <vt:lpstr>Modified Policy Iteration</vt:lpstr>
      <vt:lpstr>Toy Example</vt:lpstr>
      <vt:lpstr>MiniGW Example</vt:lpstr>
      <vt:lpstr>MiniGW Setup</vt:lpstr>
      <vt:lpstr>Iter1 Policy Evaluation of Random Policy</vt:lpstr>
      <vt:lpstr>Iter1 Policy Improvement</vt:lpstr>
      <vt:lpstr>Iter2 Policy Evaluation of Det Policy</vt:lpstr>
      <vt:lpstr>Iter2 Policy Improvement</vt:lpstr>
      <vt:lpstr>MiniGW Example</vt:lpstr>
      <vt:lpstr>Iter1 Policy Evaluation of Random Policy</vt:lpstr>
      <vt:lpstr>Iter1 Policy Improvement</vt:lpstr>
      <vt:lpstr>Iter2 Policy Evaluation of Det Policy</vt:lpstr>
      <vt:lpstr>Iter2 Policy Improvement</vt:lpstr>
      <vt:lpstr>MiniGW Example</vt:lpstr>
      <vt:lpstr>Bellman Opt Equation for Det Env</vt:lpstr>
      <vt:lpstr>Iter1 Value Iteration w. Det Env</vt:lpstr>
      <vt:lpstr>Iter2 Value Iteration w. Det Env</vt:lpstr>
      <vt:lpstr>MiniGW Example</vt:lpstr>
      <vt:lpstr>Bellman Opt Equation for Stochastic Env</vt:lpstr>
      <vt:lpstr>Iter1 Value Iteration w. Sto Env</vt:lpstr>
      <vt:lpstr>Iter2 Value Iteration w. Sto Env</vt:lpstr>
      <vt:lpstr>Iter6 Value Iteration w. Sto Env</vt:lpstr>
      <vt:lpstr>Policy Iteration w. Deterministic Env</vt:lpstr>
      <vt:lpstr>Policy Iteration w. Stochastic Env</vt:lpstr>
      <vt:lpstr>Value Iteration w. Deterministic Env</vt:lpstr>
      <vt:lpstr>Value Iteration w. Stochastic Env</vt:lpstr>
      <vt:lpstr>MiniGW Example</vt:lpstr>
      <vt:lpstr>Model-Based RL</vt:lpstr>
      <vt:lpstr>MiniGW: Model Learning</vt:lpstr>
      <vt:lpstr>Extra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L7.1 MDP Planning</dc:title>
  <dc:creator>Zonghua Gu</dc:creator>
  <cp:lastModifiedBy>Zonghua Gu</cp:lastModifiedBy>
  <cp:revision>281</cp:revision>
  <dcterms:created xsi:type="dcterms:W3CDTF">2020-05-13T19:01:03Z</dcterms:created>
  <dcterms:modified xsi:type="dcterms:W3CDTF">2021-06-15T14:01:23Z</dcterms:modified>
</cp:coreProperties>
</file>