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371" r:id="rId2"/>
    <p:sldId id="1062" r:id="rId3"/>
    <p:sldId id="1151" r:id="rId4"/>
    <p:sldId id="992" r:id="rId5"/>
    <p:sldId id="1010" r:id="rId6"/>
    <p:sldId id="1164" r:id="rId7"/>
    <p:sldId id="1162" r:id="rId8"/>
    <p:sldId id="1163" r:id="rId9"/>
    <p:sldId id="1160" r:id="rId10"/>
    <p:sldId id="1087" r:id="rId11"/>
    <p:sldId id="1172" r:id="rId12"/>
    <p:sldId id="1072" r:id="rId13"/>
    <p:sldId id="1073" r:id="rId14"/>
    <p:sldId id="1079" r:id="rId15"/>
    <p:sldId id="1074" r:id="rId16"/>
    <p:sldId id="1088" r:id="rId17"/>
    <p:sldId id="1048" r:id="rId18"/>
    <p:sldId id="1075" r:id="rId19"/>
    <p:sldId id="1133" r:id="rId20"/>
    <p:sldId id="1173" r:id="rId21"/>
    <p:sldId id="1077" r:id="rId22"/>
    <p:sldId id="1078" r:id="rId23"/>
    <p:sldId id="1076" r:id="rId24"/>
    <p:sldId id="1089" r:id="rId25"/>
    <p:sldId id="1080" r:id="rId26"/>
    <p:sldId id="1084" r:id="rId27"/>
    <p:sldId id="1082" r:id="rId28"/>
    <p:sldId id="1085" r:id="rId29"/>
    <p:sldId id="1086" r:id="rId30"/>
    <p:sldId id="1161" r:id="rId31"/>
    <p:sldId id="799" r:id="rId32"/>
    <p:sldId id="1090" r:id="rId33"/>
    <p:sldId id="1146" r:id="rId34"/>
    <p:sldId id="1091" r:id="rId35"/>
    <p:sldId id="1095" r:id="rId36"/>
    <p:sldId id="1096" r:id="rId37"/>
    <p:sldId id="1169" r:id="rId38"/>
    <p:sldId id="1098" r:id="rId39"/>
    <p:sldId id="1097" r:id="rId40"/>
    <p:sldId id="1099" r:id="rId41"/>
    <p:sldId id="1167" r:id="rId42"/>
    <p:sldId id="1170" r:id="rId43"/>
    <p:sldId id="1100" r:id="rId44"/>
    <p:sldId id="825" r:id="rId45"/>
    <p:sldId id="1029" r:id="rId46"/>
    <p:sldId id="1001" r:id="rId47"/>
    <p:sldId id="1032" r:id="rId48"/>
    <p:sldId id="1094" r:id="rId49"/>
    <p:sldId id="1145" r:id="rId50"/>
    <p:sldId id="1101" r:id="rId51"/>
    <p:sldId id="768" r:id="rId52"/>
    <p:sldId id="1103" r:id="rId53"/>
    <p:sldId id="1130" r:id="rId54"/>
    <p:sldId id="1122" r:id="rId55"/>
    <p:sldId id="1147" r:id="rId56"/>
    <p:sldId id="378" r:id="rId57"/>
    <p:sldId id="1134" r:id="rId58"/>
    <p:sldId id="1131" r:id="rId59"/>
    <p:sldId id="1104" r:id="rId60"/>
    <p:sldId id="1149" r:id="rId61"/>
    <p:sldId id="1136" r:id="rId62"/>
    <p:sldId id="1137" r:id="rId63"/>
    <p:sldId id="1174" r:id="rId64"/>
    <p:sldId id="1138" r:id="rId65"/>
    <p:sldId id="1139" r:id="rId66"/>
    <p:sldId id="1140" r:id="rId67"/>
    <p:sldId id="1141" r:id="rId68"/>
    <p:sldId id="1142" r:id="rId69"/>
    <p:sldId id="1143" r:id="rId70"/>
    <p:sldId id="1144" r:id="rId71"/>
    <p:sldId id="1159" r:id="rId72"/>
    <p:sldId id="1111" r:id="rId73"/>
    <p:sldId id="1107" r:id="rId74"/>
    <p:sldId id="1152" r:id="rId75"/>
    <p:sldId id="1153" r:id="rId76"/>
    <p:sldId id="1154" r:id="rId77"/>
    <p:sldId id="1109" r:id="rId78"/>
    <p:sldId id="1155" r:id="rId79"/>
    <p:sldId id="1071" r:id="rId80"/>
    <p:sldId id="1156" r:id="rId81"/>
    <p:sldId id="1108" r:id="rId82"/>
    <p:sldId id="1157" r:id="rId83"/>
    <p:sldId id="1158" r:id="rId8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BDEA5474-E479-4DFF-9C39-EE39EF3980AF}">
          <p14:sldIdLst>
            <p14:sldId id="371"/>
            <p14:sldId id="1062"/>
            <p14:sldId id="1151"/>
            <p14:sldId id="992"/>
            <p14:sldId id="1010"/>
            <p14:sldId id="1164"/>
            <p14:sldId id="1162"/>
            <p14:sldId id="1163"/>
            <p14:sldId id="1160"/>
            <p14:sldId id="1087"/>
            <p14:sldId id="1172"/>
            <p14:sldId id="1072"/>
            <p14:sldId id="1073"/>
            <p14:sldId id="1079"/>
            <p14:sldId id="1074"/>
            <p14:sldId id="1088"/>
            <p14:sldId id="1048"/>
            <p14:sldId id="1075"/>
            <p14:sldId id="1133"/>
            <p14:sldId id="1173"/>
            <p14:sldId id="1077"/>
            <p14:sldId id="1078"/>
            <p14:sldId id="1076"/>
            <p14:sldId id="1089"/>
            <p14:sldId id="1080"/>
            <p14:sldId id="1084"/>
            <p14:sldId id="1082"/>
            <p14:sldId id="1085"/>
            <p14:sldId id="1086"/>
            <p14:sldId id="1161"/>
            <p14:sldId id="799"/>
            <p14:sldId id="1090"/>
            <p14:sldId id="1146"/>
            <p14:sldId id="1091"/>
            <p14:sldId id="1095"/>
            <p14:sldId id="1096"/>
            <p14:sldId id="1169"/>
            <p14:sldId id="1098"/>
            <p14:sldId id="1097"/>
            <p14:sldId id="1099"/>
            <p14:sldId id="1167"/>
            <p14:sldId id="1170"/>
            <p14:sldId id="1100"/>
            <p14:sldId id="825"/>
            <p14:sldId id="1029"/>
            <p14:sldId id="1001"/>
            <p14:sldId id="1032"/>
            <p14:sldId id="1094"/>
            <p14:sldId id="1145"/>
            <p14:sldId id="1101"/>
            <p14:sldId id="768"/>
            <p14:sldId id="1103"/>
            <p14:sldId id="1130"/>
            <p14:sldId id="1122"/>
            <p14:sldId id="1147"/>
            <p14:sldId id="378"/>
            <p14:sldId id="1134"/>
            <p14:sldId id="1131"/>
            <p14:sldId id="1104"/>
            <p14:sldId id="1149"/>
            <p14:sldId id="1136"/>
            <p14:sldId id="1137"/>
            <p14:sldId id="1174"/>
            <p14:sldId id="1138"/>
            <p14:sldId id="1139"/>
            <p14:sldId id="1140"/>
            <p14:sldId id="1141"/>
            <p14:sldId id="1142"/>
            <p14:sldId id="1143"/>
            <p14:sldId id="1144"/>
            <p14:sldId id="1159"/>
            <p14:sldId id="1111"/>
            <p14:sldId id="1107"/>
            <p14:sldId id="1152"/>
            <p14:sldId id="1153"/>
            <p14:sldId id="1154"/>
            <p14:sldId id="1109"/>
            <p14:sldId id="1155"/>
            <p14:sldId id="1071"/>
            <p14:sldId id="1156"/>
            <p14:sldId id="1108"/>
            <p14:sldId id="1157"/>
            <p14:sldId id="115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F678"/>
    <a:srgbClr val="00FF99"/>
    <a:srgbClr val="996633"/>
    <a:srgbClr val="0000FF"/>
    <a:srgbClr val="008000"/>
    <a:srgbClr val="FF3300"/>
    <a:srgbClr val="B2B2B2"/>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52" autoAdjust="0"/>
    <p:restoredTop sz="88568" autoAdjust="0"/>
  </p:normalViewPr>
  <p:slideViewPr>
    <p:cSldViewPr snapToGrid="0">
      <p:cViewPr varScale="1">
        <p:scale>
          <a:sx n="115" d="100"/>
          <a:sy n="115" d="100"/>
        </p:scale>
        <p:origin x="1092" y="108"/>
      </p:cViewPr>
      <p:guideLst>
        <p:guide orient="horz" pos="2160"/>
        <p:guide pos="2880"/>
      </p:guideLst>
    </p:cSldViewPr>
  </p:slideViewPr>
  <p:outlineViewPr>
    <p:cViewPr>
      <p:scale>
        <a:sx n="33" d="100"/>
        <a:sy n="33" d="100"/>
      </p:scale>
      <p:origin x="0" y="-4152"/>
    </p:cViewPr>
  </p:outlineViewPr>
  <p:notesTextViewPr>
    <p:cViewPr>
      <p:scale>
        <a:sx n="100" d="100"/>
        <a:sy n="100" d="100"/>
      </p:scale>
      <p:origin x="0" y="0"/>
    </p:cViewPr>
  </p:notesTextViewPr>
  <p:sorterViewPr>
    <p:cViewPr>
      <p:scale>
        <a:sx n="200" d="100"/>
        <a:sy n="200" d="100"/>
      </p:scale>
      <p:origin x="0" y="-2230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zh-CN"/>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zh-CN"/>
          </a:p>
        </p:txBody>
      </p:sp>
      <p:sp>
        <p:nvSpPr>
          <p:cNvPr id="70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zh-CN"/>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FA21340-DBF0-4FAC-9DE2-FD6DB24B56C8}"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oursera.org/learn/sample-based-learning-methods/lecture/CEzFc/comparing-td-and-monte-carlo"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t>https://blog.floydhub.com/an-introduction-to-q-learning-reinforcement-learning/</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8F5042-9C52-0449-B2EC-628456EB9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301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On a stochastic task, each action must be tried many times to gain a reliable estimate of its expected reward.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dilemma is that neither exploration nor exploitation can be pursued exclusively without failing at the task. The agent must try a variety of actions and progressively favor those that appear to be best. </a:t>
            </a:r>
            <a:endParaRPr lang="en-SE" dirty="0"/>
          </a:p>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20</a:t>
            </a:fld>
            <a:endParaRPr lang="en-US" altLang="zh-CN"/>
          </a:p>
        </p:txBody>
      </p:sp>
    </p:spTree>
    <p:extLst>
      <p:ext uri="{BB962C8B-B14F-4D97-AF65-F5344CB8AC3E}">
        <p14:creationId xmlns:p14="http://schemas.microsoft.com/office/powerpoint/2010/main" val="3989359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e.g., </a:t>
                </a:r>
                <a:r>
                  <a:rPr lang="en-US" dirty="0" err="1"/>
                  <a:t>softmax</a:t>
                </a:r>
                <a:r>
                  <a:rPr lang="en-US" dirty="0"/>
                  <a:t> policy </a:t>
                </a:r>
                <a14:m>
                  <m:oMath xmlns:m="http://schemas.openxmlformats.org/officeDocument/2006/math">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r>
                          <a:rPr lang="en-US" i="1">
                            <a:latin typeface="Cambria Math" panose="02040503050406030204" pitchFamily="18" charset="0"/>
                          </a:rPr>
                          <m:t>𝑠</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e>
                        </m:d>
                      </m:sup>
                    </m:sSup>
                  </m:oMath>
                </a14:m>
                <a:r>
                  <a:rPr lang="en-US" dirty="0"/>
                  <a:t> w. additional lower bound</a:t>
                </a:r>
                <a:endParaRPr lang="en-SE" dirty="0"/>
              </a:p>
            </p:txBody>
          </p:sp>
        </mc:Choice>
        <mc:Fallback xmlns="">
          <p:sp>
            <p:nvSpPr>
              <p:cNvPr id="3" name="Notes Placeholder 2"/>
              <p:cNvSpPr>
                <a:spLocks noGrp="1"/>
              </p:cNvSpPr>
              <p:nvPr>
                <p:ph type="body" idx="1"/>
              </p:nvPr>
            </p:nvSpPr>
            <p:spPr/>
            <p:txBody>
              <a:bodyPr/>
              <a:lstStyle/>
              <a:p>
                <a:r>
                  <a:rPr lang="en-US" dirty="0"/>
                  <a:t>e.g., </a:t>
                </a:r>
                <a:r>
                  <a:rPr lang="en-US" dirty="0" err="1"/>
                  <a:t>softmax</a:t>
                </a:r>
                <a:r>
                  <a:rPr lang="en-US" dirty="0"/>
                  <a:t> policy </a:t>
                </a:r>
                <a:r>
                  <a:rPr lang="en-US" i="0">
                    <a:latin typeface="Cambria Math" panose="02040503050406030204" pitchFamily="18" charset="0"/>
                  </a:rPr>
                  <a:t>𝜋(𝑎│𝑠)</a:t>
                </a:r>
                <a:r>
                  <a:rPr lang="en-US" b="0" i="0">
                    <a:latin typeface="Cambria Math" panose="02040503050406030204" pitchFamily="18" charset="0"/>
                  </a:rPr>
                  <a:t>∼𝑒^𝑞(𝑠,𝑎) </a:t>
                </a:r>
                <a:r>
                  <a:rPr lang="en-US" dirty="0"/>
                  <a:t> w. additional lower bound</a:t>
                </a:r>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21</a:t>
            </a:fld>
            <a:endParaRPr lang="en-US" altLang="zh-CN"/>
          </a:p>
        </p:txBody>
      </p:sp>
    </p:spTree>
    <p:extLst>
      <p:ext uri="{BB962C8B-B14F-4D97-AF65-F5344CB8AC3E}">
        <p14:creationId xmlns:p14="http://schemas.microsoft.com/office/powerpoint/2010/main" val="806575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our policy always gives at least Epsilon probability to each action, it's impossible to converge to a deterministic optimal policy exploring starts can be used to find the optimal policy. But that's on </a:t>
            </a:r>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22</a:t>
            </a:fld>
            <a:endParaRPr lang="en-US" altLang="zh-CN"/>
          </a:p>
        </p:txBody>
      </p:sp>
    </p:spTree>
    <p:extLst>
      <p:ext uri="{BB962C8B-B14F-4D97-AF65-F5344CB8AC3E}">
        <p14:creationId xmlns:p14="http://schemas.microsoft.com/office/powerpoint/2010/main" val="1939505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off-policy learner (e.g., Q-learning) learns the value of the optimal policy independently of the agent's actions. </a:t>
            </a:r>
          </a:p>
          <a:p>
            <a:r>
              <a:rPr lang="en-US"/>
              <a:t>An </a:t>
            </a:r>
            <a:r>
              <a:rPr lang="en-US" dirty="0"/>
              <a:t>on-policy learner learns the value of the policy being carried out by the agent including the exploration steps.</a:t>
            </a:r>
          </a:p>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25</a:t>
            </a:fld>
            <a:endParaRPr lang="en-US" altLang="zh-CN"/>
          </a:p>
        </p:txBody>
      </p:sp>
    </p:spTree>
    <p:extLst>
      <p:ext uri="{BB962C8B-B14F-4D97-AF65-F5344CB8AC3E}">
        <p14:creationId xmlns:p14="http://schemas.microsoft.com/office/powerpoint/2010/main" val="3121387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 </m:t>
                    </m:r>
                  </m:oMath>
                </a14:m>
                <a:r>
                  <a:rPr lang="en-US" dirty="0"/>
                  <a:t>is sampled from distribution </a:t>
                </a:r>
                <a14:m>
                  <m:oMath xmlns:m="http://schemas.openxmlformats.org/officeDocument/2006/math">
                    <m:r>
                      <a:rPr lang="en-US" i="1">
                        <a:latin typeface="Cambria Math" panose="02040503050406030204" pitchFamily="18" charset="0"/>
                      </a:rPr>
                      <m:t>𝑏</m:t>
                    </m:r>
                  </m:oMath>
                </a14:m>
                <a:r>
                  <a:rPr lang="en-US" dirty="0"/>
                  <a:t>, not the original </a:t>
                </a:r>
                <a14:m>
                  <m:oMath xmlns:m="http://schemas.openxmlformats.org/officeDocument/2006/math">
                    <m:r>
                      <a:rPr lang="en-US" i="1">
                        <a:latin typeface="Cambria Math" panose="02040503050406030204" pitchFamily="18" charset="0"/>
                      </a:rPr>
                      <m:t>𝜋</m:t>
                    </m:r>
                  </m:oMath>
                </a14:m>
                <a:r>
                  <a:rPr lang="en-US" dirty="0"/>
                  <a:t>. </a:t>
                </a:r>
              </a:p>
              <a:p>
                <a14:m>
                  <m:oMath xmlns:m="http://schemas.openxmlformats.org/officeDocument/2006/math">
                    <m:r>
                      <a:rPr lang="en-US" i="1" smtClean="0">
                        <a:latin typeface="Cambria Math" panose="02040503050406030204" pitchFamily="18" charset="0"/>
                      </a:rPr>
                      <m:t>𝑋</m:t>
                    </m:r>
                  </m:oMath>
                </a14:m>
                <a:r>
                  <a:rPr lang="en-US" dirty="0"/>
                  <a:t> denotes a random variable; </a:t>
                </a:r>
                <a14:m>
                  <m:oMath xmlns:m="http://schemas.openxmlformats.org/officeDocument/2006/math">
                    <m:r>
                      <a:rPr lang="en-US" i="1">
                        <a:latin typeface="Cambria Math" panose="02040503050406030204" pitchFamily="18" charset="0"/>
                      </a:rPr>
                      <m:t>𝑥</m:t>
                    </m:r>
                  </m:oMath>
                </a14:m>
                <a:r>
                  <a:rPr lang="en-US" dirty="0"/>
                  <a:t> denotes a sampled value for </a:t>
                </a:r>
                <a14:m>
                  <m:oMath xmlns:m="http://schemas.openxmlformats.org/officeDocument/2006/math">
                    <m:r>
                      <a:rPr lang="en-US" i="1">
                        <a:latin typeface="Cambria Math" panose="02040503050406030204" pitchFamily="18" charset="0"/>
                      </a:rPr>
                      <m:t>𝑋</m:t>
                    </m:r>
                  </m:oMath>
                </a14:m>
                <a:r>
                  <a:rPr lang="en-US" dirty="0"/>
                  <a:t>.</a:t>
                </a:r>
              </a:p>
              <a:p>
                <a:endParaRPr lang="en-SE" dirty="0"/>
              </a:p>
            </p:txBody>
          </p:sp>
        </mc:Choice>
        <mc:Fallback xmlns="">
          <p:sp>
            <p:nvSpPr>
              <p:cNvPr id="3" name="Notes Placeholder 2"/>
              <p:cNvSpPr>
                <a:spLocks noGrp="1"/>
              </p:cNvSpPr>
              <p:nvPr>
                <p:ph type="body" idx="1"/>
              </p:nvPr>
            </p:nvSpPr>
            <p:spPr/>
            <p:txBody>
              <a:bodyPr/>
              <a:lstStyle/>
              <a:p>
                <a:r>
                  <a:rPr lang="en-US" dirty="0"/>
                  <a:t>: </a:t>
                </a:r>
                <a:r>
                  <a:rPr lang="en-US" i="0">
                    <a:latin typeface="Cambria Math" panose="02040503050406030204" pitchFamily="18" charset="0"/>
                  </a:rPr>
                  <a:t>𝑥_𝑖  </a:t>
                </a:r>
                <a:r>
                  <a:rPr lang="en-US" dirty="0"/>
                  <a:t>is sampled from distribution </a:t>
                </a:r>
                <a:r>
                  <a:rPr lang="en-US" i="0">
                    <a:latin typeface="Cambria Math" panose="02040503050406030204" pitchFamily="18" charset="0"/>
                  </a:rPr>
                  <a:t>𝑏</a:t>
                </a:r>
                <a:r>
                  <a:rPr lang="en-US" dirty="0"/>
                  <a:t>, not the original </a:t>
                </a:r>
                <a:r>
                  <a:rPr lang="en-US" i="0">
                    <a:latin typeface="Cambria Math" panose="02040503050406030204" pitchFamily="18" charset="0"/>
                  </a:rPr>
                  <a:t>𝜋</a:t>
                </a:r>
                <a:r>
                  <a:rPr lang="en-US" dirty="0"/>
                  <a:t>. </a:t>
                </a:r>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26</a:t>
            </a:fld>
            <a:endParaRPr lang="en-US" altLang="zh-CN"/>
          </a:p>
        </p:txBody>
      </p:sp>
    </p:spTree>
    <p:extLst>
      <p:ext uri="{BB962C8B-B14F-4D97-AF65-F5344CB8AC3E}">
        <p14:creationId xmlns:p14="http://schemas.microsoft.com/office/powerpoint/2010/main" val="3421571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𝑊</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b="0" i="1" smtClean="0">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𝑇</m:t>
                          </m:r>
                          <m:r>
                            <a:rPr lang="en-US" i="1">
                              <a:latin typeface="Cambria Math" panose="02040503050406030204" pitchFamily="18" charset="0"/>
                            </a:rPr>
                            <m:t>−3</m:t>
                          </m:r>
                        </m:sub>
                      </m:sSub>
                      <m:r>
                        <a:rPr lang="en-US" i="1">
                          <a:latin typeface="Cambria Math" panose="02040503050406030204" pitchFamily="18" charset="0"/>
                        </a:rPr>
                        <m:t> </m:t>
                      </m:r>
                    </m:oMath>
                  </m:oMathPara>
                </a14:m>
                <a:endParaRPr lang="en-US" i="1" dirty="0">
                  <a:latin typeface="Cambria Math" panose="02040503050406030204" pitchFamily="18" charset="0"/>
                </a:endParaRPr>
              </a:p>
              <a:p>
                <a:endParaRPr lang="en-SE" dirty="0"/>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0">
                    <a:latin typeface="Cambria Math" panose="02040503050406030204" pitchFamily="18" charset="0"/>
                  </a:rPr>
                  <a:t>𝑊_(</a:t>
                </a:r>
                <a:r>
                  <a:rPr lang="en-US" b="0" i="0">
                    <a:latin typeface="Cambria Math" panose="02040503050406030204" pitchFamily="18" charset="0"/>
                  </a:rPr>
                  <a:t>𝑡+1)</a:t>
                </a:r>
                <a:r>
                  <a:rPr lang="en-US" i="0">
                    <a:latin typeface="Cambria Math" panose="02040503050406030204" pitchFamily="18" charset="0"/>
                  </a:rPr>
                  <a:t>←𝑊_</a:t>
                </a:r>
                <a:r>
                  <a:rPr lang="en-US" b="0" i="0">
                    <a:latin typeface="Cambria Math" panose="02040503050406030204" pitchFamily="18" charset="0"/>
                  </a:rPr>
                  <a:t>𝑡 </a:t>
                </a:r>
                <a:r>
                  <a:rPr lang="en-US" i="0">
                    <a:latin typeface="Cambria Math" panose="02040503050406030204" pitchFamily="18" charset="0"/>
                  </a:rPr>
                  <a:t>𝜌_(𝑇−3)  </a:t>
                </a:r>
                <a:endParaRPr lang="en-US" i="1" dirty="0">
                  <a:latin typeface="Cambria Math" panose="02040503050406030204" pitchFamily="18" charset="0"/>
                </a:endParaRPr>
              </a:p>
              <a:p>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28</a:t>
            </a:fld>
            <a:endParaRPr lang="en-US" altLang="zh-CN"/>
          </a:p>
        </p:txBody>
      </p:sp>
    </p:spTree>
    <p:extLst>
      <p:ext uri="{BB962C8B-B14F-4D97-AF65-F5344CB8AC3E}">
        <p14:creationId xmlns:p14="http://schemas.microsoft.com/office/powerpoint/2010/main" val="10063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68350"/>
            <a:ext cx="5118100" cy="3838575"/>
          </a:xfrm>
        </p:spPr>
      </p:sp>
      <p:sp>
        <p:nvSpPr>
          <p:cNvPr id="3" name="Notes Placeholder 2"/>
          <p:cNvSpPr>
            <a:spLocks noGrp="1"/>
          </p:cNvSpPr>
          <p:nvPr>
            <p:ph type="body" idx="1"/>
          </p:nvPr>
        </p:nvSpPr>
        <p:spPr/>
        <p:txBody>
          <a:bodyPr/>
          <a:lstStyle/>
          <a:p>
            <a:endParaRPr lang="en-US" dirty="0"/>
          </a:p>
          <a:p>
            <a:r>
              <a:rPr lang="en-US" dirty="0"/>
              <a:t>More recent samples are better because the estimates for </a:t>
            </a:r>
            <a:r>
              <a:rPr lang="en-US" dirty="0" err="1"/>
              <a:t>vk</a:t>
            </a:r>
            <a:r>
              <a:rPr lang="en-US" dirty="0"/>
              <a:t> are better</a:t>
            </a:r>
          </a:p>
        </p:txBody>
      </p:sp>
      <p:sp>
        <p:nvSpPr>
          <p:cNvPr id="4" name="Slide Number Placeholder 3"/>
          <p:cNvSpPr>
            <a:spLocks noGrp="1"/>
          </p:cNvSpPr>
          <p:nvPr>
            <p:ph type="sldNum" sz="quarter" idx="10"/>
          </p:nvPr>
        </p:nvSpPr>
        <p:spPr/>
        <p:txBody>
          <a:bodyPr/>
          <a:lstStyle/>
          <a:p>
            <a:pPr>
              <a:defRPr/>
            </a:pPr>
            <a:fld id="{E134953A-E847-4B81-A1EE-12E7BBF0FEFD}" type="slidenum">
              <a:rPr lang="en-US" smtClean="0"/>
              <a:pPr>
                <a:defRPr/>
              </a:pPr>
              <a:t>31</a:t>
            </a:fld>
            <a:endParaRPr lang="en-US"/>
          </a:p>
        </p:txBody>
      </p:sp>
    </p:spTree>
    <p:extLst>
      <p:ext uri="{BB962C8B-B14F-4D97-AF65-F5344CB8AC3E}">
        <p14:creationId xmlns:p14="http://schemas.microsoft.com/office/powerpoint/2010/main" val="150267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Shorthand: </a:t>
                </a:r>
                <a14:m>
                  <m:oMath xmlns:m="http://schemas.openxmlformats.org/officeDocument/2006/math">
                    <m:r>
                      <a:rPr lang="en-US" i="1">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e>
                    </m:d>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𝛼</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𝛾</m:t>
                    </m:r>
                    <m:r>
                      <a:rPr lang="en-US" i="1">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+1</m:t>
                            </m:r>
                          </m:sub>
                        </m:sSub>
                      </m:e>
                    </m:d>
                    <m:r>
                      <a:rPr lang="en-US" i="1">
                        <a:latin typeface="Cambria Math" panose="02040503050406030204" pitchFamily="18" charset="0"/>
                      </a:rPr>
                      <m:t>)</m:t>
                    </m:r>
                  </m:oMath>
                </a14:m>
                <a:endParaRPr lang="en-US" dirty="0"/>
              </a:p>
              <a:p>
                <a:pPr lvl="1"/>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i="1">
                              <a:latin typeface="Cambria Math" panose="02040503050406030204" pitchFamily="18" charset="0"/>
                            </a:rPr>
                            <m:t>𝐺</m:t>
                          </m:r>
                        </m:e>
                        <m:sub>
                          <m:r>
                            <a:rPr lang="en-US" sz="1200" i="1">
                              <a:latin typeface="Cambria Math" panose="02040503050406030204" pitchFamily="18" charset="0"/>
                            </a:rPr>
                            <m:t>𝑡</m:t>
                          </m:r>
                        </m:sub>
                      </m:sSub>
                      <m:r>
                        <a:rPr lang="en-US" sz="1200" i="1">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𝑅</m:t>
                          </m:r>
                        </m:e>
                        <m:sub>
                          <m:r>
                            <a:rPr lang="en-US" sz="1200" i="1">
                              <a:latin typeface="Cambria Math" panose="02040503050406030204" pitchFamily="18" charset="0"/>
                            </a:rPr>
                            <m:t>𝑡</m:t>
                          </m:r>
                          <m:r>
                            <a:rPr lang="en-US" sz="1200" i="1">
                              <a:latin typeface="Cambria Math" panose="02040503050406030204" pitchFamily="18" charset="0"/>
                            </a:rPr>
                            <m:t>+1</m:t>
                          </m:r>
                        </m:sub>
                      </m:sSub>
                      <m:r>
                        <a:rPr lang="en-US" sz="1200" b="0" i="1" smtClean="0">
                          <a:latin typeface="Cambria Math" panose="02040503050406030204" pitchFamily="18" charset="0"/>
                        </a:rPr>
                        <m:t>+</m:t>
                      </m:r>
                      <m:r>
                        <a:rPr lang="en-US" sz="1200" b="0" i="1" smtClean="0">
                          <a:latin typeface="Cambria Math" panose="02040503050406030204" pitchFamily="18" charset="0"/>
                        </a:rPr>
                        <m:t>𝛾</m:t>
                      </m:r>
                      <m:sSub>
                        <m:sSubPr>
                          <m:ctrlPr>
                            <a:rPr lang="en-US" sz="1200" i="1">
                              <a:latin typeface="Cambria Math" panose="02040503050406030204" pitchFamily="18" charset="0"/>
                            </a:rPr>
                          </m:ctrlPr>
                        </m:sSubPr>
                        <m:e>
                          <m:r>
                            <a:rPr lang="en-US" sz="1200" i="1">
                              <a:latin typeface="Cambria Math" panose="02040503050406030204" pitchFamily="18" charset="0"/>
                            </a:rPr>
                            <m:t>𝑅</m:t>
                          </m:r>
                        </m:e>
                        <m:sub>
                          <m:r>
                            <a:rPr lang="en-US" sz="1200" i="1">
                              <a:latin typeface="Cambria Math" panose="02040503050406030204" pitchFamily="18" charset="0"/>
                            </a:rPr>
                            <m:t>𝑡</m:t>
                          </m:r>
                          <m:r>
                            <a:rPr lang="en-US" sz="1200" i="1">
                              <a:latin typeface="Cambria Math" panose="02040503050406030204" pitchFamily="18" charset="0"/>
                            </a:rPr>
                            <m:t>+2</m:t>
                          </m:r>
                        </m:sub>
                      </m:sSub>
                      <m:r>
                        <a:rPr lang="en-US" sz="1200" b="0" i="1" smtClean="0">
                          <a:latin typeface="Cambria Math" panose="02040503050406030204" pitchFamily="18" charset="0"/>
                        </a:rPr>
                        <m:t>+</m:t>
                      </m:r>
                      <m:sSup>
                        <m:sSupPr>
                          <m:ctrlPr>
                            <a:rPr lang="en-US" sz="1200" b="0" i="1" smtClean="0">
                              <a:latin typeface="Cambria Math" panose="02040503050406030204" pitchFamily="18" charset="0"/>
                            </a:rPr>
                          </m:ctrlPr>
                        </m:sSupPr>
                        <m:e>
                          <m:r>
                            <a:rPr lang="en-US" sz="1200" i="1">
                              <a:latin typeface="Cambria Math" panose="02040503050406030204" pitchFamily="18" charset="0"/>
                            </a:rPr>
                            <m:t>𝛾</m:t>
                          </m:r>
                        </m:e>
                        <m:sup>
                          <m:r>
                            <a:rPr lang="en-US" sz="1200" b="0" i="1" smtClean="0">
                              <a:latin typeface="Cambria Math" panose="02040503050406030204" pitchFamily="18" charset="0"/>
                            </a:rPr>
                            <m:t>2</m:t>
                          </m:r>
                        </m:sup>
                      </m:sSup>
                      <m:sSub>
                        <m:sSubPr>
                          <m:ctrlPr>
                            <a:rPr lang="en-US" sz="1200" i="1">
                              <a:latin typeface="Cambria Math" panose="02040503050406030204" pitchFamily="18" charset="0"/>
                            </a:rPr>
                          </m:ctrlPr>
                        </m:sSubPr>
                        <m:e>
                          <m:r>
                            <a:rPr lang="en-US" sz="1200" i="1">
                              <a:latin typeface="Cambria Math" panose="02040503050406030204" pitchFamily="18" charset="0"/>
                            </a:rPr>
                            <m:t>𝑅</m:t>
                          </m:r>
                        </m:e>
                        <m:sub>
                          <m:r>
                            <a:rPr lang="en-US" sz="1200" i="1">
                              <a:latin typeface="Cambria Math" panose="02040503050406030204" pitchFamily="18" charset="0"/>
                            </a:rPr>
                            <m:t>𝑡</m:t>
                          </m:r>
                          <m:r>
                            <a:rPr lang="en-US" sz="1200" i="1">
                              <a:latin typeface="Cambria Math" panose="02040503050406030204" pitchFamily="18" charset="0"/>
                            </a:rPr>
                            <m:t>+3</m:t>
                          </m:r>
                        </m:sub>
                      </m:sSub>
                      <m:r>
                        <a:rPr lang="en-US" sz="1200" b="0" i="1" smtClean="0">
                          <a:latin typeface="Cambria Math" panose="02040503050406030204" pitchFamily="18" charset="0"/>
                        </a:rPr>
                        <m:t>+…+</m:t>
                      </m:r>
                      <m:sSup>
                        <m:sSupPr>
                          <m:ctrlPr>
                            <a:rPr lang="en-US" sz="1200" i="1">
                              <a:latin typeface="Cambria Math" panose="02040503050406030204" pitchFamily="18" charset="0"/>
                            </a:rPr>
                          </m:ctrlPr>
                        </m:sSupPr>
                        <m:e>
                          <m:r>
                            <a:rPr lang="en-US" sz="1200" i="1">
                              <a:latin typeface="Cambria Math" panose="02040503050406030204" pitchFamily="18" charset="0"/>
                            </a:rPr>
                            <m:t>𝛾</m:t>
                          </m:r>
                        </m:e>
                        <m:sup>
                          <m:r>
                            <a:rPr lang="en-US" sz="1200" b="0" i="1" smtClean="0">
                              <a:latin typeface="Cambria Math" panose="02040503050406030204" pitchFamily="18" charset="0"/>
                            </a:rPr>
                            <m:t>𝑇</m:t>
                          </m:r>
                          <m:r>
                            <a:rPr lang="en-US" sz="1200" b="0" i="1" smtClean="0">
                              <a:latin typeface="Cambria Math" panose="02040503050406030204" pitchFamily="18" charset="0"/>
                            </a:rPr>
                            <m:t>−1</m:t>
                          </m:r>
                        </m:sup>
                      </m:sSup>
                      <m:sSub>
                        <m:sSubPr>
                          <m:ctrlPr>
                            <a:rPr lang="en-US" sz="1200" i="1">
                              <a:latin typeface="Cambria Math" panose="02040503050406030204" pitchFamily="18" charset="0"/>
                            </a:rPr>
                          </m:ctrlPr>
                        </m:sSubPr>
                        <m:e>
                          <m:r>
                            <a:rPr lang="en-US" sz="1200" i="1">
                              <a:latin typeface="Cambria Math" panose="02040503050406030204" pitchFamily="18" charset="0"/>
                            </a:rPr>
                            <m:t>𝑅</m:t>
                          </m:r>
                        </m:e>
                        <m:sub>
                          <m:r>
                            <a:rPr lang="en-US" sz="1200" b="0" i="1" smtClean="0">
                              <a:latin typeface="Cambria Math" panose="02040503050406030204" pitchFamily="18" charset="0"/>
                            </a:rPr>
                            <m:t>𝑇</m:t>
                          </m:r>
                        </m:sub>
                      </m:sSub>
                    </m:oMath>
                  </m:oMathPara>
                </a14:m>
                <a:endParaRPr lang="en-US" b="0" i="1" dirty="0">
                  <a:solidFill>
                    <a:schemeClr val="tx1"/>
                  </a:solidFill>
                  <a:latin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𝑉</m:t>
                      </m:r>
                      <m:d>
                        <m:dPr>
                          <m:ctrlPr>
                            <a:rPr lang="en-US" b="0" i="1" smtClean="0">
                              <a:solidFill>
                                <a:schemeClr val="tx1"/>
                              </a:solidFill>
                              <a:latin typeface="Cambria Math" panose="02040503050406030204" pitchFamily="18" charset="0"/>
                            </a:rPr>
                          </m:ctrlPr>
                        </m:d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𝑆</m:t>
                              </m:r>
                            </m:e>
                            <m:sub>
                              <m:r>
                                <a:rPr lang="en-US" b="0" i="1" smtClean="0">
                                  <a:solidFill>
                                    <a:schemeClr val="tx1"/>
                                  </a:solidFill>
                                  <a:latin typeface="Cambria Math" panose="02040503050406030204" pitchFamily="18" charset="0"/>
                                </a:rPr>
                                <m:t>𝑡</m:t>
                              </m:r>
                            </m:sub>
                          </m:sSub>
                        </m:e>
                      </m:d>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𝛾</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i="1">
                              <a:latin typeface="Cambria Math" panose="02040503050406030204" pitchFamily="18" charset="0"/>
                            </a:rPr>
                            <m:t>+2</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i="1">
                              <a:latin typeface="Cambria Math" panose="02040503050406030204" pitchFamily="18" charset="0"/>
                            </a:rPr>
                            <m:t>𝛾</m:t>
                          </m:r>
                        </m:e>
                        <m:sup>
                          <m:r>
                            <a:rPr lang="en-US" b="0" i="1" smtClean="0">
                              <a:latin typeface="Cambria Math" panose="02040503050406030204" pitchFamily="18" charset="0"/>
                            </a:rPr>
                            <m:t>2</m:t>
                          </m:r>
                        </m:sup>
                      </m:sSup>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+3</m:t>
                          </m:r>
                        </m:sub>
                      </m:sSub>
                    </m:oMath>
                  </m:oMathPara>
                </a14:m>
                <a:endParaRPr lang="en-US" dirty="0"/>
              </a:p>
              <a:p>
                <a:endParaRPr lang="en-SE" dirty="0"/>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Shorthand: </a:t>
                </a:r>
                <a:r>
                  <a:rPr lang="en-US" i="0">
                    <a:latin typeface="Cambria Math" panose="02040503050406030204" pitchFamily="18" charset="0"/>
                  </a:rPr>
                  <a:t>𝑉(𝑆_𝑡 ) ←_𝛼 (𝑅_(𝑡+1)+𝛾𝑉(𝑆_(𝑡+1) ))</a:t>
                </a:r>
                <a:endParaRPr lang="en-US" dirty="0"/>
              </a:p>
              <a:p>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32</a:t>
            </a:fld>
            <a:endParaRPr lang="en-US" altLang="zh-CN"/>
          </a:p>
        </p:txBody>
      </p:sp>
    </p:spTree>
    <p:extLst>
      <p:ext uri="{BB962C8B-B14F-4D97-AF65-F5344CB8AC3E}">
        <p14:creationId xmlns:p14="http://schemas.microsoft.com/office/powerpoint/2010/main" val="3120949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Agent takes a random action of left or right</a:t>
            </a:r>
          </a:p>
          <a:p>
            <a:r>
              <a:rPr lang="en-US" dirty="0">
                <a:hlinkClick r:id="rId3"/>
              </a:rPr>
              <a:t>https://www.coursera.org/learn/sample-based-learning-methods/lecture/CEzFc/comparing-td-and-monte-carlo</a:t>
            </a:r>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35</a:t>
            </a:fld>
            <a:endParaRPr lang="en-US" altLang="zh-CN"/>
          </a:p>
        </p:txBody>
      </p:sp>
    </p:spTree>
    <p:extLst>
      <p:ext uri="{BB962C8B-B14F-4D97-AF65-F5344CB8AC3E}">
        <p14:creationId xmlns:p14="http://schemas.microsoft.com/office/powerpoint/2010/main" val="4245912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dirty="0"/>
                  <a:t>Agent Terminating On The Right for 1</a:t>
                </a:r>
                <a:r>
                  <a:rPr lang="en-US" sz="1200" baseline="30000" dirty="0"/>
                  <a:t>st</a:t>
                </a:r>
                <a:r>
                  <a:rPr lang="en-US" sz="1200" dirty="0"/>
                  <a:t> Time</a:t>
                </a:r>
              </a:p>
              <a:p>
                <a:pPr lvl="1"/>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𝑉</m:t>
                      </m:r>
                      <m:d>
                        <m:dPr>
                          <m:ctrlPr>
                            <a:rPr lang="en-US" sz="1200" i="1">
                              <a:latin typeface="Cambria Math" panose="02040503050406030204" pitchFamily="18" charset="0"/>
                            </a:rPr>
                          </m:ctrlPr>
                        </m:dPr>
                        <m:e>
                          <m:r>
                            <a:rPr lang="en-US" sz="1200" i="1">
                              <a:latin typeface="Cambria Math" panose="02040503050406030204" pitchFamily="18" charset="0"/>
                            </a:rPr>
                            <m:t>𝐷</m:t>
                          </m:r>
                        </m:e>
                      </m:d>
                      <m:r>
                        <a:rPr lang="en-US" sz="1200" i="1">
                          <a:latin typeface="Cambria Math" panose="02040503050406030204" pitchFamily="18" charset="0"/>
                        </a:rPr>
                        <m:t>←</m:t>
                      </m:r>
                      <m:r>
                        <a:rPr lang="en-US" sz="1200" i="1">
                          <a:latin typeface="Cambria Math" panose="02040503050406030204" pitchFamily="18" charset="0"/>
                        </a:rPr>
                        <m:t>𝑉</m:t>
                      </m:r>
                      <m:d>
                        <m:dPr>
                          <m:ctrlPr>
                            <a:rPr lang="en-US" sz="1200" i="1">
                              <a:latin typeface="Cambria Math" panose="02040503050406030204" pitchFamily="18" charset="0"/>
                            </a:rPr>
                          </m:ctrlPr>
                        </m:dPr>
                        <m:e>
                          <m:r>
                            <a:rPr lang="en-US" sz="1200" i="1">
                              <a:latin typeface="Cambria Math" panose="02040503050406030204" pitchFamily="18" charset="0"/>
                            </a:rPr>
                            <m:t>𝐷</m:t>
                          </m:r>
                        </m:e>
                      </m:d>
                      <m:r>
                        <a:rPr lang="en-US" sz="1200" i="1">
                          <a:latin typeface="Cambria Math" panose="02040503050406030204" pitchFamily="18" charset="0"/>
                        </a:rPr>
                        <m:t>+</m:t>
                      </m:r>
                      <m:r>
                        <a:rPr lang="en-US" sz="1200" i="1">
                          <a:latin typeface="Cambria Math" panose="02040503050406030204" pitchFamily="18" charset="0"/>
                        </a:rPr>
                        <m:t>𝛼</m:t>
                      </m:r>
                      <m:d>
                        <m:dPr>
                          <m:begChr m:val="["/>
                          <m:endChr m:val="]"/>
                          <m:ctrlPr>
                            <a:rPr lang="en-US" sz="1200" i="1">
                              <a:latin typeface="Cambria Math" panose="02040503050406030204" pitchFamily="18" charset="0"/>
                            </a:rPr>
                          </m:ctrlPr>
                        </m:dPr>
                        <m:e>
                          <m:r>
                            <a:rPr lang="en-US" sz="1200" i="1">
                              <a:latin typeface="Cambria Math" panose="02040503050406030204" pitchFamily="18" charset="0"/>
                            </a:rPr>
                            <m:t>𝐺</m:t>
                          </m:r>
                          <m:r>
                            <a:rPr lang="en-US" sz="1200" b="0" i="1" smtClean="0">
                              <a:latin typeface="Cambria Math" panose="02040503050406030204" pitchFamily="18" charset="0"/>
                            </a:rPr>
                            <m:t>(</m:t>
                          </m:r>
                          <m:r>
                            <a:rPr lang="en-US" sz="1200" b="0" i="1" smtClean="0">
                              <a:latin typeface="Cambria Math" panose="02040503050406030204" pitchFamily="18" charset="0"/>
                            </a:rPr>
                            <m:t>𝐷</m:t>
                          </m:r>
                          <m:r>
                            <a:rPr lang="en-US" sz="1200" b="0" i="1" smtClean="0">
                              <a:latin typeface="Cambria Math" panose="02040503050406030204" pitchFamily="18" charset="0"/>
                            </a:rPr>
                            <m:t>)−</m:t>
                          </m:r>
                          <m:r>
                            <a:rPr lang="en-US" sz="1200" i="1">
                              <a:latin typeface="Cambria Math" panose="02040503050406030204" pitchFamily="18" charset="0"/>
                            </a:rPr>
                            <m:t>𝑉</m:t>
                          </m:r>
                          <m:d>
                            <m:dPr>
                              <m:ctrlPr>
                                <a:rPr lang="en-US" sz="1200" i="1">
                                  <a:latin typeface="Cambria Math" panose="02040503050406030204" pitchFamily="18" charset="0"/>
                                </a:rPr>
                              </m:ctrlPr>
                            </m:dPr>
                            <m:e>
                              <m:r>
                                <a:rPr lang="en-US" sz="1200" i="1">
                                  <a:latin typeface="Cambria Math" panose="02040503050406030204" pitchFamily="18" charset="0"/>
                                </a:rPr>
                                <m:t>𝐷</m:t>
                              </m:r>
                            </m:e>
                          </m:d>
                        </m:e>
                      </m:d>
                      <m:r>
                        <a:rPr lang="en-US" sz="1200" i="1">
                          <a:latin typeface="Cambria Math" panose="02040503050406030204" pitchFamily="18" charset="0"/>
                        </a:rPr>
                        <m:t>=.5+.5</m:t>
                      </m:r>
                      <m:d>
                        <m:dPr>
                          <m:ctrlPr>
                            <a:rPr lang="en-US" sz="1200" i="1">
                              <a:latin typeface="Cambria Math" panose="02040503050406030204" pitchFamily="18" charset="0"/>
                            </a:rPr>
                          </m:ctrlPr>
                        </m:dPr>
                        <m:e>
                          <m:r>
                            <a:rPr lang="en-US" sz="1200" i="1">
                              <a:latin typeface="Cambria Math" panose="02040503050406030204" pitchFamily="18" charset="0"/>
                            </a:rPr>
                            <m:t>1−.</m:t>
                          </m:r>
                          <m:r>
                            <a:rPr lang="en-US" sz="1200" b="0" i="1" smtClean="0">
                              <a:latin typeface="Cambria Math" panose="02040503050406030204" pitchFamily="18" charset="0"/>
                            </a:rPr>
                            <m:t>7</m:t>
                          </m:r>
                          <m:r>
                            <a:rPr lang="en-US" sz="1200" i="1">
                              <a:latin typeface="Cambria Math" panose="02040503050406030204" pitchFamily="18" charset="0"/>
                            </a:rPr>
                            <m:t>5</m:t>
                          </m:r>
                        </m:e>
                      </m:d>
                      <m:r>
                        <a:rPr lang="en-US" sz="1200" i="1">
                          <a:latin typeface="Cambria Math" panose="02040503050406030204" pitchFamily="18" charset="0"/>
                        </a:rPr>
                        <m:t>=0.75</m:t>
                      </m:r>
                    </m:oMath>
                  </m:oMathPara>
                </a14:m>
                <a:endParaRPr lang="en-US" sz="1200" i="1" dirty="0">
                  <a:latin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𝑉</m:t>
                      </m:r>
                      <m:d>
                        <m:dPr>
                          <m:ctrlPr>
                            <a:rPr lang="en-US" sz="1200" i="1">
                              <a:latin typeface="Cambria Math" panose="02040503050406030204" pitchFamily="18" charset="0"/>
                            </a:rPr>
                          </m:ctrlPr>
                        </m:dPr>
                        <m:e>
                          <m:r>
                            <a:rPr lang="en-US" sz="1200" i="1">
                              <a:latin typeface="Cambria Math" panose="02040503050406030204" pitchFamily="18" charset="0"/>
                            </a:rPr>
                            <m:t>𝐶</m:t>
                          </m:r>
                        </m:e>
                      </m:d>
                      <m:r>
                        <a:rPr lang="en-US" sz="1200" i="1">
                          <a:latin typeface="Cambria Math" panose="02040503050406030204" pitchFamily="18" charset="0"/>
                        </a:rPr>
                        <m:t>←</m:t>
                      </m:r>
                      <m:r>
                        <a:rPr lang="en-US" sz="1200" i="1">
                          <a:latin typeface="Cambria Math" panose="02040503050406030204" pitchFamily="18" charset="0"/>
                        </a:rPr>
                        <m:t>𝑉</m:t>
                      </m:r>
                      <m:d>
                        <m:dPr>
                          <m:ctrlPr>
                            <a:rPr lang="en-US" sz="1200" i="1">
                              <a:latin typeface="Cambria Math" panose="02040503050406030204" pitchFamily="18" charset="0"/>
                            </a:rPr>
                          </m:ctrlPr>
                        </m:dPr>
                        <m:e>
                          <m:r>
                            <a:rPr lang="en-US" sz="1200" i="1">
                              <a:latin typeface="Cambria Math" panose="02040503050406030204" pitchFamily="18" charset="0"/>
                            </a:rPr>
                            <m:t>𝐶</m:t>
                          </m:r>
                        </m:e>
                      </m:d>
                      <m:r>
                        <a:rPr lang="en-US" sz="1200" i="1">
                          <a:latin typeface="Cambria Math" panose="02040503050406030204" pitchFamily="18" charset="0"/>
                        </a:rPr>
                        <m:t>+</m:t>
                      </m:r>
                      <m:r>
                        <a:rPr lang="en-US" sz="1200" i="1">
                          <a:latin typeface="Cambria Math" panose="02040503050406030204" pitchFamily="18" charset="0"/>
                        </a:rPr>
                        <m:t>𝛼</m:t>
                      </m:r>
                      <m:d>
                        <m:dPr>
                          <m:begChr m:val="["/>
                          <m:endChr m:val="]"/>
                          <m:ctrlPr>
                            <a:rPr lang="en-US" sz="1200" i="1">
                              <a:latin typeface="Cambria Math" panose="02040503050406030204" pitchFamily="18" charset="0"/>
                            </a:rPr>
                          </m:ctrlPr>
                        </m:dPr>
                        <m:e>
                          <m:r>
                            <a:rPr lang="en-US" sz="1200" i="1">
                              <a:latin typeface="Cambria Math" panose="02040503050406030204" pitchFamily="18" charset="0"/>
                            </a:rPr>
                            <m:t>𝐺</m:t>
                          </m:r>
                          <m:r>
                            <a:rPr lang="en-US" sz="1200" i="1">
                              <a:latin typeface="Cambria Math" panose="02040503050406030204" pitchFamily="18" charset="0"/>
                            </a:rPr>
                            <m:t>−</m:t>
                          </m:r>
                          <m:r>
                            <a:rPr lang="en-US" sz="1200" i="1">
                              <a:latin typeface="Cambria Math" panose="02040503050406030204" pitchFamily="18" charset="0"/>
                            </a:rPr>
                            <m:t>𝑉</m:t>
                          </m:r>
                          <m:d>
                            <m:dPr>
                              <m:ctrlPr>
                                <a:rPr lang="en-US" sz="1200" i="1">
                                  <a:latin typeface="Cambria Math" panose="02040503050406030204" pitchFamily="18" charset="0"/>
                                </a:rPr>
                              </m:ctrlPr>
                            </m:dPr>
                            <m:e>
                              <m:r>
                                <a:rPr lang="en-US" sz="1200" i="1">
                                  <a:latin typeface="Cambria Math" panose="02040503050406030204" pitchFamily="18" charset="0"/>
                                </a:rPr>
                                <m:t>𝐶</m:t>
                              </m:r>
                            </m:e>
                          </m:d>
                        </m:e>
                      </m:d>
                      <m:r>
                        <a:rPr lang="en-US" sz="1200" i="1">
                          <a:latin typeface="Cambria Math" panose="02040503050406030204" pitchFamily="18" charset="0"/>
                        </a:rPr>
                        <m:t>=.5+.5</m:t>
                      </m:r>
                      <m:d>
                        <m:dPr>
                          <m:ctrlPr>
                            <a:rPr lang="en-US" sz="1200" i="1">
                              <a:latin typeface="Cambria Math" panose="02040503050406030204" pitchFamily="18" charset="0"/>
                            </a:rPr>
                          </m:ctrlPr>
                        </m:dPr>
                        <m:e>
                          <m:r>
                            <a:rPr lang="en-US" sz="1200" i="1">
                              <a:latin typeface="Cambria Math" panose="02040503050406030204" pitchFamily="18" charset="0"/>
                            </a:rPr>
                            <m:t>1−.5</m:t>
                          </m:r>
                        </m:e>
                      </m:d>
                      <m:r>
                        <a:rPr lang="en-US" sz="1200" i="1">
                          <a:latin typeface="Cambria Math" panose="02040503050406030204" pitchFamily="18" charset="0"/>
                        </a:rPr>
                        <m:t>=0.75</m:t>
                      </m:r>
                    </m:oMath>
                  </m:oMathPara>
                </a14:m>
                <a:endParaRPr lang="en-US" sz="1200" i="1" dirty="0">
                  <a:latin typeface="Cambria Math" panose="02040503050406030204" pitchFamily="18" charset="0"/>
                </a:endParaRPr>
              </a:p>
              <a:p>
                <a:pPr lvl="1"/>
                <a:r>
                  <a:rPr lang="en-US" dirty="0">
                    <a:solidFill>
                      <a:schemeClr val="tx1"/>
                    </a:solidFill>
                  </a:rPr>
                  <a:t>MC update equation: </a:t>
                </a:r>
                <a14:m>
                  <m:oMath xmlns:m="http://schemas.openxmlformats.org/officeDocument/2006/math">
                    <m:r>
                      <a:rPr lang="en-US" i="1">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e>
                    </m:d>
                    <m:r>
                      <a:rPr lang="en-US" i="1">
                        <a:latin typeface="Cambria Math" panose="02040503050406030204" pitchFamily="18" charset="0"/>
                      </a:rPr>
                      <m:t>←</m:t>
                    </m:r>
                    <m:r>
                      <a:rPr lang="en-US" i="1">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e>
                    </m:d>
                    <m:r>
                      <a:rPr lang="en-US" i="1">
                        <a:latin typeface="Cambria Math" panose="02040503050406030204" pitchFamily="18" charset="0"/>
                      </a:rPr>
                      <m:t>+</m:t>
                    </m:r>
                    <m:r>
                      <a:rPr lang="en-US" i="1">
                        <a:latin typeface="Cambria Math" panose="02040503050406030204" pitchFamily="18" charset="0"/>
                      </a:rPr>
                      <m:t>𝛼</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e>
                        </m:d>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𝑡</m:t>
                        </m:r>
                      </m:sub>
                    </m:sSub>
                  </m:oMath>
                </a14:m>
                <a:endParaRPr lang="en-US" dirty="0"/>
              </a:p>
              <a:p>
                <a:pPr lvl="1"/>
                <a:r>
                  <a:rPr lang="en-US" dirty="0">
                    <a:solidFill>
                      <a:schemeClr val="tx1"/>
                    </a:solidFill>
                  </a:rPr>
                  <a:t>TD update equation: </a:t>
                </a:r>
                <a14:m>
                  <m:oMath xmlns:m="http://schemas.openxmlformats.org/officeDocument/2006/math">
                    <m:r>
                      <a:rPr lang="en-US" i="1" smtClean="0">
                        <a:solidFill>
                          <a:schemeClr val="tx1"/>
                        </a:solidFill>
                        <a:latin typeface="Cambria Math" panose="02040503050406030204" pitchFamily="18" charset="0"/>
                      </a:rPr>
                      <m:t>𝑉</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𝑉</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𝛼</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𝑅</m:t>
                            </m:r>
                          </m:e>
                          <m:sub>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𝛾</m:t>
                        </m:r>
                        <m:r>
                          <a:rPr lang="en-US" i="1">
                            <a:solidFill>
                              <a:schemeClr val="tx1"/>
                            </a:solidFill>
                            <a:latin typeface="Cambria Math" panose="02040503050406030204" pitchFamily="18" charset="0"/>
                          </a:rPr>
                          <m:t>𝑉</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+1</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𝑉</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e>
                        </m:d>
                      </m:e>
                    </m:d>
                    <m:r>
                      <a:rPr lang="en-US" b="0" i="1" smtClean="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𝑅</m:t>
                        </m:r>
                      </m:e>
                      <m:sub>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𝛾</m:t>
                    </m:r>
                    <m:r>
                      <a:rPr lang="en-US" i="1">
                        <a:solidFill>
                          <a:schemeClr val="tx1"/>
                        </a:solidFill>
                        <a:latin typeface="Cambria Math" panose="02040503050406030204" pitchFamily="18" charset="0"/>
                      </a:rPr>
                      <m:t>𝑉</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+1</m:t>
                            </m:r>
                          </m:sub>
                        </m:sSub>
                      </m:e>
                    </m:d>
                  </m:oMath>
                </a14:m>
                <a:endParaRPr lang="en-US" sz="1200" i="1" dirty="0">
                  <a:latin typeface="Cambria Math" panose="02040503050406030204" pitchFamily="18" charset="0"/>
                </a:endParaRPr>
              </a:p>
              <a:p>
                <a:endParaRPr lang="en-SE" dirty="0"/>
              </a:p>
            </p:txBody>
          </p:sp>
        </mc:Choice>
        <mc:Fallback xmlns="">
          <p:sp>
            <p:nvSpPr>
              <p:cNvPr id="3" name="Notes Placeholder 2"/>
              <p:cNvSpPr>
                <a:spLocks noGrp="1"/>
              </p:cNvSpPr>
              <p:nvPr>
                <p:ph type="body" idx="1"/>
              </p:nvPr>
            </p:nvSpPr>
            <p:spPr/>
            <p:txBody>
              <a:bodyPr/>
              <a:lstStyle/>
              <a:p>
                <a:r>
                  <a:rPr lang="en-US" sz="1200" dirty="0"/>
                  <a:t>Agent Terminating On The Right for 1</a:t>
                </a:r>
                <a:r>
                  <a:rPr lang="en-US" sz="1200" baseline="30000" dirty="0"/>
                  <a:t>st</a:t>
                </a:r>
                <a:r>
                  <a:rPr lang="en-US" sz="1200" dirty="0"/>
                  <a:t> Time</a:t>
                </a:r>
              </a:p>
              <a:p>
                <a:pPr lvl="1"/>
                <a:r>
                  <a:rPr lang="en-US" sz="1200" i="0">
                    <a:latin typeface="Cambria Math" panose="02040503050406030204" pitchFamily="18" charset="0"/>
                  </a:rPr>
                  <a:t>𝑉(𝐷)←𝑉(𝐷)+𝛼[𝐺</a:t>
                </a:r>
                <a:r>
                  <a:rPr lang="en-US" sz="1200" b="0" i="0">
                    <a:latin typeface="Cambria Math" panose="02040503050406030204" pitchFamily="18" charset="0"/>
                  </a:rPr>
                  <a:t>(𝐷)−</a:t>
                </a:r>
                <a:r>
                  <a:rPr lang="en-US" sz="1200" i="0">
                    <a:latin typeface="Cambria Math" panose="02040503050406030204" pitchFamily="18" charset="0"/>
                  </a:rPr>
                  <a:t>𝑉(𝐷)]=.5+.5(1−.</a:t>
                </a:r>
                <a:r>
                  <a:rPr lang="en-US" sz="1200" b="0" i="0">
                    <a:latin typeface="Cambria Math" panose="02040503050406030204" pitchFamily="18" charset="0"/>
                  </a:rPr>
                  <a:t>7</a:t>
                </a:r>
                <a:r>
                  <a:rPr lang="en-US" sz="1200" i="0">
                    <a:latin typeface="Cambria Math" panose="02040503050406030204" pitchFamily="18" charset="0"/>
                  </a:rPr>
                  <a:t>5)=0.75</a:t>
                </a:r>
                <a:endParaRPr lang="en-US" sz="1200" i="1" dirty="0">
                  <a:latin typeface="Cambria Math" panose="02040503050406030204" pitchFamily="18" charset="0"/>
                </a:endParaRPr>
              </a:p>
              <a:p>
                <a:pPr lvl="1"/>
                <a:r>
                  <a:rPr lang="en-US" sz="1200" i="0">
                    <a:latin typeface="Cambria Math" panose="02040503050406030204" pitchFamily="18" charset="0"/>
                  </a:rPr>
                  <a:t>𝑉(𝐶)←𝑉(𝐶)+𝛼[𝐺−𝑉(𝐶)]=.5+.5(1−.5)=0.75</a:t>
                </a:r>
                <a:endParaRPr lang="en-US" sz="1200" i="1" dirty="0">
                  <a:latin typeface="Cambria Math" panose="02040503050406030204" pitchFamily="18" charset="0"/>
                </a:endParaRPr>
              </a:p>
              <a:p>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36</a:t>
            </a:fld>
            <a:endParaRPr lang="en-US" altLang="zh-CN"/>
          </a:p>
        </p:txBody>
      </p:sp>
    </p:spTree>
    <p:extLst>
      <p:ext uri="{BB962C8B-B14F-4D97-AF65-F5344CB8AC3E}">
        <p14:creationId xmlns:p14="http://schemas.microsoft.com/office/powerpoint/2010/main" val="3453046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2400" dirty="0">
                    <a:ea typeface="ＭＳ Ｐゴシック" pitchFamily="34" charset="-128"/>
                  </a:rPr>
                  <a:t>Still assume an MDP:</a:t>
                </a:r>
              </a:p>
              <a:p>
                <a:pPr lvl="1"/>
                <a:r>
                  <a:rPr lang="en-US" sz="2000" dirty="0">
                    <a:ea typeface="ＭＳ Ｐゴシック" pitchFamily="34" charset="-128"/>
                  </a:rPr>
                  <a:t>A set of states s </a:t>
                </a:r>
                <a:r>
                  <a:rPr lang="en-US" sz="2000" dirty="0">
                    <a:ea typeface="ＭＳ Ｐゴシック" pitchFamily="34" charset="-128"/>
                    <a:sym typeface="Symbol" pitchFamily="18" charset="2"/>
                  </a:rPr>
                  <a:t> </a:t>
                </a:r>
                <a:r>
                  <a:rPr lang="en-US" sz="2000" dirty="0">
                    <a:ea typeface="ＭＳ Ｐゴシック" pitchFamily="34" charset="-128"/>
                  </a:rPr>
                  <a:t>S</a:t>
                </a:r>
              </a:p>
              <a:p>
                <a:pPr lvl="1"/>
                <a:r>
                  <a:rPr lang="en-US" sz="2000" dirty="0">
                    <a:ea typeface="ＭＳ Ｐゴシック" pitchFamily="34" charset="-128"/>
                  </a:rPr>
                  <a:t>A set of actions (per state) A</a:t>
                </a:r>
              </a:p>
              <a:p>
                <a:pPr lvl="1"/>
                <a:r>
                  <a:rPr lang="en-US" sz="2000" dirty="0">
                    <a:ea typeface="ＭＳ Ｐゴシック" pitchFamily="34" charset="-128"/>
                  </a:rPr>
                  <a:t>A model T(</a:t>
                </a:r>
                <a:r>
                  <a:rPr lang="en-US" sz="2000" dirty="0" err="1">
                    <a:ea typeface="ＭＳ Ｐゴシック" pitchFamily="34" charset="-128"/>
                  </a:rPr>
                  <a:t>s,a,s</a:t>
                </a:r>
                <a:r>
                  <a:rPr lang="en-US" altLang="ja-JP" sz="2000" dirty="0">
                    <a:ea typeface="+mn-ea"/>
                  </a:rPr>
                  <a:t>’)</a:t>
                </a:r>
                <a:endParaRPr lang="en-US" sz="2000" dirty="0">
                  <a:ea typeface="ＭＳ Ｐゴシック" pitchFamily="34" charset="-128"/>
                  <a:sym typeface="Symbol" pitchFamily="18" charset="2"/>
                </a:endParaRPr>
              </a:p>
              <a:p>
                <a:pPr lvl="1"/>
                <a:r>
                  <a:rPr lang="en-US" sz="2000" dirty="0">
                    <a:ea typeface="ＭＳ Ｐゴシック" pitchFamily="34" charset="-128"/>
                    <a:sym typeface="Symbol" pitchFamily="18" charset="2"/>
                  </a:rPr>
                  <a:t>We </a:t>
                </a:r>
                <a:r>
                  <a:rPr lang="en-US" sz="2000" dirty="0"/>
                  <a:t>The same </a:t>
                </a:r>
                <a14:m>
                  <m:oMath xmlns:m="http://schemas.openxmlformats.org/officeDocument/2006/math">
                    <m:r>
                      <a:rPr lang="en-US" sz="2000" i="1">
                        <a:latin typeface="Cambria Math" panose="02040503050406030204" pitchFamily="18" charset="0"/>
                      </a:rPr>
                      <m:t>(</m:t>
                    </m:r>
                    <m:r>
                      <a:rPr lang="en-US" sz="2000" i="1">
                        <a:latin typeface="Cambria Math" panose="02040503050406030204" pitchFamily="18" charset="0"/>
                      </a:rPr>
                      <m:t>𝑠</m:t>
                    </m:r>
                    <m:r>
                      <a:rPr lang="en-US" sz="2000" i="1">
                        <a:latin typeface="Cambria Math" panose="02040503050406030204" pitchFamily="18" charset="0"/>
                      </a:rPr>
                      <m:t>,</m:t>
                    </m:r>
                    <m:r>
                      <a:rPr lang="en-US" sz="2000" i="1">
                        <a:latin typeface="Cambria Math" panose="02040503050406030204" pitchFamily="18" charset="0"/>
                      </a:rPr>
                      <m:t>𝑎</m:t>
                    </m:r>
                    <m:r>
                      <a:rPr lang="en-US" sz="2000" i="1">
                        <a:latin typeface="Cambria Math" panose="02040503050406030204" pitchFamily="18" charset="0"/>
                      </a:rPr>
                      <m:t>)</m:t>
                    </m:r>
                  </m:oMath>
                </a14:m>
                <a:r>
                  <a:rPr lang="en-US" sz="2000" dirty="0"/>
                  <a:t> may lead to different reward </a:t>
                </a:r>
                <a14:m>
                  <m:oMath xmlns:m="http://schemas.openxmlformats.org/officeDocument/2006/math">
                    <m:r>
                      <a:rPr lang="en-US" sz="2000" i="1">
                        <a:latin typeface="Cambria Math" panose="02040503050406030204" pitchFamily="18" charset="0"/>
                      </a:rPr>
                      <m:t>𝑟</m:t>
                    </m:r>
                  </m:oMath>
                </a14:m>
                <a:r>
                  <a:rPr lang="en-US" sz="2000" dirty="0"/>
                  <a:t> and next state </a:t>
                </a:r>
                <a14:m>
                  <m:oMath xmlns:m="http://schemas.openxmlformats.org/officeDocument/2006/math">
                    <m:r>
                      <a:rPr lang="en-US" sz="2000" i="1">
                        <a:latin typeface="Cambria Math" panose="02040503050406030204" pitchFamily="18" charset="0"/>
                      </a:rPr>
                      <m:t>𝑠</m:t>
                    </m:r>
                    <m:r>
                      <a:rPr lang="en-US" sz="2000" i="1">
                        <a:latin typeface="Cambria Math" panose="02040503050406030204" pitchFamily="18" charset="0"/>
                      </a:rPr>
                      <m:t>′</m:t>
                    </m:r>
                  </m:oMath>
                </a14:m>
                <a:r>
                  <a:rPr lang="en-US" sz="2000" dirty="0"/>
                  <a:t>, denoted as state transition </a:t>
                </a:r>
                <a14:m>
                  <m:oMath xmlns:m="http://schemas.openxmlformats.org/officeDocument/2006/math">
                    <m:r>
                      <a:rPr lang="en-US" sz="2000" i="1">
                        <a:latin typeface="Cambria Math" panose="02040503050406030204" pitchFamily="18" charset="0"/>
                      </a:rPr>
                      <m:t>(</m:t>
                    </m:r>
                    <m:r>
                      <a:rPr lang="en-US" sz="2000" i="1">
                        <a:latin typeface="Cambria Math" panose="02040503050406030204" pitchFamily="18" charset="0"/>
                      </a:rPr>
                      <m:t>𝑠</m:t>
                    </m:r>
                    <m:r>
                      <a:rPr lang="en-US" sz="2000" i="1">
                        <a:latin typeface="Cambria Math" panose="02040503050406030204" pitchFamily="18" charset="0"/>
                      </a:rPr>
                      <m:t>,</m:t>
                    </m:r>
                    <m:r>
                      <a:rPr lang="en-US" sz="2000" i="1">
                        <a:latin typeface="Cambria Math" panose="02040503050406030204" pitchFamily="18" charset="0"/>
                      </a:rPr>
                      <m:t>𝑎</m:t>
                    </m:r>
                    <m:r>
                      <a:rPr lang="en-US" sz="2000" i="1">
                        <a:latin typeface="Cambria Math" panose="02040503050406030204" pitchFamily="18" charset="0"/>
                      </a:rPr>
                      <m:t>,</m:t>
                    </m:r>
                    <m:r>
                      <a:rPr lang="en-US" sz="2000" i="1">
                        <a:latin typeface="Cambria Math" panose="02040503050406030204" pitchFamily="18" charset="0"/>
                      </a:rPr>
                      <m:t>𝑟</m:t>
                    </m:r>
                    <m:r>
                      <a:rPr lang="en-US" sz="2000" i="1">
                        <a:latin typeface="Cambria Math" panose="02040503050406030204" pitchFamily="18" charset="0"/>
                      </a:rPr>
                      <m:t>,</m:t>
                    </m:r>
                    <m:r>
                      <a:rPr lang="en-US" sz="2000" i="1">
                        <a:latin typeface="Cambria Math" panose="02040503050406030204" pitchFamily="18" charset="0"/>
                      </a:rPr>
                      <m:t>𝑠</m:t>
                    </m:r>
                    <m:r>
                      <a:rPr lang="en-US" sz="2000" i="1">
                        <a:latin typeface="Cambria Math" panose="02040503050406030204" pitchFamily="18" charset="0"/>
                      </a:rPr>
                      <m:t>′)</m:t>
                    </m:r>
                  </m:oMath>
                </a14:m>
                <a:r>
                  <a:rPr lang="en-US" sz="2000" dirty="0"/>
                  <a:t>,</a:t>
                </a:r>
                <a:endParaRPr lang="en-US" sz="2000" dirty="0">
                  <a:ea typeface="ＭＳ Ｐゴシック" pitchFamily="34" charset="-128"/>
                  <a:sym typeface="Symbol" pitchFamily="18" charset="2"/>
                </a:endParaRPr>
              </a:p>
              <a:p>
                <a:pPr lvl="1"/>
                <a:r>
                  <a:rPr lang="en-US" sz="2000" dirty="0">
                    <a:ea typeface="ＭＳ Ｐゴシック" pitchFamily="34" charset="-128"/>
                    <a:sym typeface="Symbol" pitchFamily="18" charset="2"/>
                  </a:rPr>
                  <a:t>I.e. we don’</a:t>
                </a:r>
                <a:r>
                  <a:rPr lang="en-US" altLang="ja-JP" sz="2000" dirty="0">
                    <a:ea typeface="+mn-ea"/>
                    <a:sym typeface="Symbol" pitchFamily="18" charset="2"/>
                  </a:rPr>
                  <a:t>t know which states are good or what the actions do</a:t>
                </a:r>
              </a:p>
              <a:p>
                <a:pPr lvl="1"/>
                <a:endParaRPr lang="en-US" altLang="ja-JP" sz="2000" dirty="0">
                  <a:ea typeface="+mn-ea"/>
                </a:endParaRPr>
              </a:p>
              <a:p>
                <a:pPr lvl="1"/>
                <a:r>
                  <a:rPr lang="en-US" sz="2000" dirty="0">
                    <a:ea typeface="ＭＳ Ｐゴシック" pitchFamily="34" charset="-128"/>
                  </a:rPr>
                  <a:t>A reward function R(</a:t>
                </a:r>
                <a:r>
                  <a:rPr lang="en-US" sz="2000" dirty="0" err="1">
                    <a:ea typeface="ＭＳ Ｐゴシック" pitchFamily="34" charset="-128"/>
                  </a:rPr>
                  <a:t>s,a,s</a:t>
                </a:r>
                <a:r>
                  <a:rPr lang="en-US" altLang="ja-JP" sz="2000" dirty="0">
                    <a:ea typeface="+mn-ea"/>
                  </a:rPr>
                  <a:t>’)</a:t>
                </a:r>
              </a:p>
              <a:p>
                <a:endParaRPr lang="en-SE" dirty="0"/>
              </a:p>
            </p:txBody>
          </p:sp>
        </mc:Choice>
        <mc:Fallback xmlns="">
          <p:sp>
            <p:nvSpPr>
              <p:cNvPr id="3" name="Notes Placeholder 2"/>
              <p:cNvSpPr>
                <a:spLocks noGrp="1"/>
              </p:cNvSpPr>
              <p:nvPr>
                <p:ph type="body" idx="1"/>
              </p:nvPr>
            </p:nvSpPr>
            <p:spPr/>
            <p:txBody>
              <a:bodyPr/>
              <a:lstStyle/>
              <a:p>
                <a:r>
                  <a:rPr lang="en-US" sz="2400" dirty="0">
                    <a:ea typeface="ＭＳ Ｐゴシック" pitchFamily="34" charset="-128"/>
                  </a:rPr>
                  <a:t>Still assume an MDP:</a:t>
                </a:r>
              </a:p>
              <a:p>
                <a:pPr lvl="1"/>
                <a:r>
                  <a:rPr lang="en-US" sz="2000" dirty="0">
                    <a:ea typeface="ＭＳ Ｐゴシック" pitchFamily="34" charset="-128"/>
                  </a:rPr>
                  <a:t>A set of states s </a:t>
                </a:r>
                <a:r>
                  <a:rPr lang="en-US" sz="2000" dirty="0">
                    <a:ea typeface="ＭＳ Ｐゴシック" pitchFamily="34" charset="-128"/>
                    <a:sym typeface="Symbol" pitchFamily="18" charset="2"/>
                  </a:rPr>
                  <a:t> </a:t>
                </a:r>
                <a:r>
                  <a:rPr lang="en-US" sz="2000" dirty="0">
                    <a:ea typeface="ＭＳ Ｐゴシック" pitchFamily="34" charset="-128"/>
                  </a:rPr>
                  <a:t>S</a:t>
                </a:r>
              </a:p>
              <a:p>
                <a:pPr lvl="1"/>
                <a:r>
                  <a:rPr lang="en-US" sz="2000" dirty="0">
                    <a:ea typeface="ＭＳ Ｐゴシック" pitchFamily="34" charset="-128"/>
                  </a:rPr>
                  <a:t>A set of actions (per state) A</a:t>
                </a:r>
              </a:p>
              <a:p>
                <a:pPr lvl="1"/>
                <a:r>
                  <a:rPr lang="en-US" sz="2000" dirty="0">
                    <a:ea typeface="ＭＳ Ｐゴシック" pitchFamily="34" charset="-128"/>
                  </a:rPr>
                  <a:t>A model T(</a:t>
                </a:r>
                <a:r>
                  <a:rPr lang="en-US" sz="2000" dirty="0" err="1">
                    <a:ea typeface="ＭＳ Ｐゴシック" pitchFamily="34" charset="-128"/>
                  </a:rPr>
                  <a:t>s,a,s</a:t>
                </a:r>
                <a:r>
                  <a:rPr lang="en-US" altLang="ja-JP" sz="2000" dirty="0">
                    <a:ea typeface="+mn-ea"/>
                  </a:rPr>
                  <a:t>’)</a:t>
                </a:r>
                <a:endParaRPr lang="en-US" sz="2000" dirty="0">
                  <a:ea typeface="ＭＳ Ｐゴシック" pitchFamily="34" charset="-128"/>
                  <a:sym typeface="Symbol" pitchFamily="18" charset="2"/>
                </a:endParaRPr>
              </a:p>
              <a:p>
                <a:pPr lvl="1"/>
                <a:r>
                  <a:rPr lang="en-US" sz="2000" dirty="0">
                    <a:ea typeface="ＭＳ Ｐゴシック" pitchFamily="34" charset="-128"/>
                    <a:sym typeface="Symbol" pitchFamily="18" charset="2"/>
                  </a:rPr>
                  <a:t>We </a:t>
                </a:r>
                <a:r>
                  <a:rPr lang="en-US" sz="2000" dirty="0"/>
                  <a:t>The same </a:t>
                </a:r>
                <a:r>
                  <a:rPr lang="en-US" sz="2000" i="0">
                    <a:latin typeface="Cambria Math" panose="02040503050406030204" pitchFamily="18" charset="0"/>
                  </a:rPr>
                  <a:t>(𝑠,𝑎)</a:t>
                </a:r>
                <a:r>
                  <a:rPr lang="en-US" sz="2000" dirty="0"/>
                  <a:t> may lead to different reward </a:t>
                </a:r>
                <a:r>
                  <a:rPr lang="en-US" sz="2000" i="0">
                    <a:latin typeface="Cambria Math" panose="02040503050406030204" pitchFamily="18" charset="0"/>
                  </a:rPr>
                  <a:t>𝑟</a:t>
                </a:r>
                <a:r>
                  <a:rPr lang="en-US" sz="2000" dirty="0"/>
                  <a:t> and next state </a:t>
                </a:r>
                <a:r>
                  <a:rPr lang="en-US" sz="2000" i="0">
                    <a:latin typeface="Cambria Math" panose="02040503050406030204" pitchFamily="18" charset="0"/>
                  </a:rPr>
                  <a:t>𝑠′</a:t>
                </a:r>
                <a:r>
                  <a:rPr lang="en-US" sz="2000" dirty="0"/>
                  <a:t>, denoted as state transition </a:t>
                </a:r>
                <a:r>
                  <a:rPr lang="en-US" sz="2000" i="0">
                    <a:latin typeface="Cambria Math" panose="02040503050406030204" pitchFamily="18" charset="0"/>
                  </a:rPr>
                  <a:t>(𝑠,𝑎,𝑟,𝑠′)</a:t>
                </a:r>
                <a:r>
                  <a:rPr lang="en-US" sz="2000" dirty="0"/>
                  <a:t>,</a:t>
                </a:r>
                <a:endParaRPr lang="en-US" sz="2000" dirty="0">
                  <a:ea typeface="ＭＳ Ｐゴシック" pitchFamily="34" charset="-128"/>
                  <a:sym typeface="Symbol" pitchFamily="18" charset="2"/>
                </a:endParaRPr>
              </a:p>
              <a:p>
                <a:pPr lvl="1"/>
                <a:r>
                  <a:rPr lang="en-US" sz="2000" dirty="0">
                    <a:ea typeface="ＭＳ Ｐゴシック" pitchFamily="34" charset="-128"/>
                    <a:sym typeface="Symbol" pitchFamily="18" charset="2"/>
                  </a:rPr>
                  <a:t>I.e. we don’</a:t>
                </a:r>
                <a:r>
                  <a:rPr lang="en-US" altLang="ja-JP" sz="2000" dirty="0">
                    <a:ea typeface="+mn-ea"/>
                    <a:sym typeface="Symbol" pitchFamily="18" charset="2"/>
                  </a:rPr>
                  <a:t>t know which states are good or what the actions do</a:t>
                </a:r>
              </a:p>
              <a:p>
                <a:pPr lvl="1"/>
                <a:endParaRPr lang="en-US" altLang="ja-JP" sz="2000" dirty="0">
                  <a:ea typeface="+mn-ea"/>
                </a:endParaRPr>
              </a:p>
              <a:p>
                <a:pPr lvl="1"/>
                <a:r>
                  <a:rPr lang="en-US" sz="2000" dirty="0">
                    <a:ea typeface="ＭＳ Ｐゴシック" pitchFamily="34" charset="-128"/>
                  </a:rPr>
                  <a:t>A reward function R(</a:t>
                </a:r>
                <a:r>
                  <a:rPr lang="en-US" sz="2000" dirty="0" err="1">
                    <a:ea typeface="ＭＳ Ｐゴシック" pitchFamily="34" charset="-128"/>
                  </a:rPr>
                  <a:t>s,a,s</a:t>
                </a:r>
                <a:r>
                  <a:rPr lang="en-US" altLang="ja-JP" sz="2000" dirty="0">
                    <a:ea typeface="+mn-ea"/>
                  </a:rPr>
                  <a:t>’)</a:t>
                </a:r>
              </a:p>
              <a:p>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4</a:t>
            </a:fld>
            <a:endParaRPr lang="en-US" altLang="zh-CN"/>
          </a:p>
        </p:txBody>
      </p:sp>
    </p:spTree>
    <p:extLst>
      <p:ext uri="{BB962C8B-B14F-4D97-AF65-F5344CB8AC3E}">
        <p14:creationId xmlns:p14="http://schemas.microsoft.com/office/powerpoint/2010/main" val="300670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For every-visit MC, instead of keeping all the sampled returns in a list, we can incrementally update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𝜋</m:t>
                        </m:r>
                      </m:sub>
                    </m:sSub>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a:t> as a moving average with learning rate (step size) </a:t>
                </a:r>
                <a14:m>
                  <m:oMath xmlns:m="http://schemas.openxmlformats.org/officeDocument/2006/math">
                    <m:r>
                      <a:rPr lang="en-US" i="1" smtClean="0">
                        <a:latin typeface="Cambria Math" panose="02040503050406030204" pitchFamily="18" charset="0"/>
                      </a:rPr>
                      <m:t>𝛼</m:t>
                    </m:r>
                  </m:oMath>
                </a14:m>
                <a:r>
                  <a:rPr lang="en-US" dirty="0"/>
                  <a:t> (more recent visits are given more weight): </a:t>
                </a:r>
                <a14:m>
                  <m:oMath xmlns:m="http://schemas.openxmlformats.org/officeDocument/2006/math">
                    <m:r>
                      <a:rPr lang="en-US" b="0" i="1" smtClean="0">
                        <a:latin typeface="Cambria Math" panose="02040503050406030204" pitchFamily="18" charset="0"/>
                      </a:rPr>
                      <m:t>𝑉</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e>
                    </m:d>
                    <m:r>
                      <a:rPr lang="en-US" i="1">
                        <a:latin typeface="Cambria Math" panose="02040503050406030204" pitchFamily="18" charset="0"/>
                      </a:rPr>
                      <m:t>←</m:t>
                    </m:r>
                    <m:r>
                      <a:rPr lang="en-US" i="1">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e>
                    </m:d>
                    <m:r>
                      <a:rPr lang="en-US" b="0" i="1" smtClean="0">
                        <a:latin typeface="Cambria Math" panose="02040503050406030204" pitchFamily="18" charset="0"/>
                      </a:rPr>
                      <m:t>+</m:t>
                    </m:r>
                    <m:r>
                      <a:rPr lang="en-US" b="0" i="1" smtClean="0">
                        <a:latin typeface="Cambria Math" panose="02040503050406030204" pitchFamily="18" charset="0"/>
                      </a:rPr>
                      <m:t>𝛼</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oMath>
                </a14:m>
                <a:r>
                  <a:rPr lang="en-US" dirty="0"/>
                  <a:t>, where </a:t>
                </a:r>
                <a14:m>
                  <m:oMath xmlns:m="http://schemas.openxmlformats.org/officeDocument/2006/math">
                    <m:r>
                      <a:rPr lang="en-US" i="1">
                        <a:latin typeface="Cambria Math" panose="02040503050406030204" pitchFamily="18" charset="0"/>
                      </a:rPr>
                      <m:t>𝛼</m:t>
                    </m:r>
                  </m:oMath>
                </a14:m>
                <a:r>
                  <a:rPr lang="en-US" dirty="0"/>
                  <a:t> can be constant, or be typically reduced gradually until convergence.</a:t>
                </a:r>
                <a:endParaRPr lang="en-SE" dirty="0"/>
              </a:p>
            </p:txBody>
          </p:sp>
        </mc:Choice>
        <mc:Fallback xmlns="">
          <p:sp>
            <p:nvSpPr>
              <p:cNvPr id="3" name="Notes Placeholder 2"/>
              <p:cNvSpPr>
                <a:spLocks noGrp="1"/>
              </p:cNvSpPr>
              <p:nvPr>
                <p:ph type="body" idx="1"/>
              </p:nvPr>
            </p:nvSpPr>
            <p:spPr/>
            <p:txBody>
              <a:bodyPr/>
              <a:lstStyle/>
              <a:p>
                <a:r>
                  <a:rPr lang="en-US" dirty="0"/>
                  <a:t>For every-visit MC, instead of keeping all the sampled returns in a list, we can incrementally update </a:t>
                </a:r>
                <a:r>
                  <a:rPr lang="en-US" b="0" i="0">
                    <a:latin typeface="Cambria Math" panose="02040503050406030204" pitchFamily="18" charset="0"/>
                  </a:rPr>
                  <a:t>𝑣_𝜋 (𝑠)</a:t>
                </a:r>
                <a:r>
                  <a:rPr lang="en-US" dirty="0"/>
                  <a:t> as a moving average with learning rate (step size) </a:t>
                </a:r>
                <a:r>
                  <a:rPr lang="en-US" i="0">
                    <a:latin typeface="Cambria Math" panose="02040503050406030204" pitchFamily="18" charset="0"/>
                  </a:rPr>
                  <a:t>𝛼</a:t>
                </a:r>
                <a:r>
                  <a:rPr lang="en-US" dirty="0"/>
                  <a:t> (more recent visits are given more weight): </a:t>
                </a:r>
                <a:r>
                  <a:rPr lang="en-US" b="0" i="0">
                    <a:latin typeface="Cambria Math" panose="02040503050406030204" pitchFamily="18" charset="0"/>
                  </a:rPr>
                  <a:t>𝑉(𝑆_𝑡 )</a:t>
                </a:r>
                <a:r>
                  <a:rPr lang="en-US" i="0">
                    <a:latin typeface="Cambria Math" panose="02040503050406030204" pitchFamily="18" charset="0"/>
                  </a:rPr>
                  <a:t>←𝑉(𝑆_𝑡 )</a:t>
                </a:r>
                <a:r>
                  <a:rPr lang="en-US" b="0" i="0">
                    <a:latin typeface="Cambria Math" panose="02040503050406030204" pitchFamily="18" charset="0"/>
                  </a:rPr>
                  <a:t>+𝛼[𝐺_𝑡−𝑉(𝑆_𝑡)]</a:t>
                </a:r>
                <a:r>
                  <a:rPr lang="en-US" dirty="0"/>
                  <a:t>, where </a:t>
                </a:r>
                <a:r>
                  <a:rPr lang="en-US" i="0">
                    <a:latin typeface="Cambria Math" panose="02040503050406030204" pitchFamily="18" charset="0"/>
                  </a:rPr>
                  <a:t>𝛼</a:t>
                </a:r>
                <a:r>
                  <a:rPr lang="en-US" dirty="0"/>
                  <a:t> can be constant, or be typically reduced gradually until convergence.</a:t>
                </a:r>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37</a:t>
            </a:fld>
            <a:endParaRPr lang="en-US" altLang="zh-CN"/>
          </a:p>
        </p:txBody>
      </p:sp>
    </p:spTree>
    <p:extLst>
      <p:ext uri="{BB962C8B-B14F-4D97-AF65-F5344CB8AC3E}">
        <p14:creationId xmlns:p14="http://schemas.microsoft.com/office/powerpoint/2010/main" val="2479748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sz="2800" dirty="0"/>
              </a:p>
              <a:p>
                <a:r>
                  <a:rPr lang="en-US" sz="2800" dirty="0"/>
                  <a:t>TD:</a:t>
                </a:r>
              </a:p>
              <a:p>
                <a:pPr lvl="1"/>
                <a:r>
                  <a:rPr lang="en-US" dirty="0"/>
                  <a:t>MC:</a:t>
                </a:r>
                <a14:m>
                  <m:oMath xmlns:m="http://schemas.openxmlformats.org/officeDocument/2006/math">
                    <m:r>
                      <a:rPr lang="en-US" sz="3200" i="1" smtClean="0">
                        <a:latin typeface="Cambria Math" panose="02040503050406030204" pitchFamily="18" charset="0"/>
                      </a:rPr>
                      <m:t>𝐺</m:t>
                    </m:r>
                    <m:d>
                      <m:dPr>
                        <m:ctrlPr>
                          <a:rPr lang="en-US" sz="3200" i="1">
                            <a:latin typeface="Cambria Math" panose="02040503050406030204" pitchFamily="18" charset="0"/>
                          </a:rPr>
                        </m:ctrlPr>
                      </m:dPr>
                      <m:e>
                        <m:r>
                          <a:rPr lang="en-US" sz="3200" i="1">
                            <a:latin typeface="Cambria Math" panose="02040503050406030204" pitchFamily="18" charset="0"/>
                          </a:rPr>
                          <m:t>𝐸</m:t>
                        </m:r>
                      </m:e>
                    </m:d>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𝑅</m:t>
                        </m:r>
                      </m:e>
                      <m:sub>
                        <m:r>
                          <a:rPr lang="en-US" sz="3200" b="0" i="1" smtClean="0">
                            <a:latin typeface="Cambria Math" panose="02040503050406030204" pitchFamily="18" charset="0"/>
                          </a:rPr>
                          <m:t>3</m:t>
                        </m:r>
                      </m:sub>
                    </m:sSub>
                    <m:r>
                      <a:rPr lang="en-US" sz="3200" b="0" i="1" smtClean="0">
                        <a:latin typeface="Cambria Math" panose="02040503050406030204" pitchFamily="18" charset="0"/>
                      </a:rPr>
                      <m:t>=1, </m:t>
                    </m:r>
                    <m:r>
                      <a:rPr lang="en-US" sz="3200" b="0" i="1" smtClean="0">
                        <a:latin typeface="Cambria Math" panose="02040503050406030204" pitchFamily="18" charset="0"/>
                      </a:rPr>
                      <m:t>𝑉</m:t>
                    </m:r>
                    <m:r>
                      <a:rPr lang="en-US" sz="3200" b="0" i="1" smtClean="0">
                        <a:latin typeface="Cambria Math" panose="02040503050406030204" pitchFamily="18" charset="0"/>
                      </a:rPr>
                      <m:t>(</m:t>
                    </m:r>
                    <m:r>
                      <a:rPr lang="en-US" sz="3200" b="0" i="1" smtClean="0">
                        <a:latin typeface="Cambria Math" panose="02040503050406030204" pitchFamily="18" charset="0"/>
                      </a:rPr>
                      <m:t>𝐸</m:t>
                    </m:r>
                    <m:r>
                      <a:rPr lang="en-US" sz="3200" b="0" i="1" smtClean="0">
                        <a:latin typeface="Cambria Math" panose="02040503050406030204" pitchFamily="18" charset="0"/>
                      </a:rPr>
                      <m:t>)←</m:t>
                    </m:r>
                    <m:r>
                      <a:rPr lang="en-US" sz="3200" i="1">
                        <a:latin typeface="Cambria Math" panose="02040503050406030204" pitchFamily="18" charset="0"/>
                      </a:rPr>
                      <m:t>𝑉</m:t>
                    </m:r>
                    <m:d>
                      <m:dPr>
                        <m:ctrlPr>
                          <a:rPr lang="en-US" sz="3200" i="1">
                            <a:latin typeface="Cambria Math" panose="02040503050406030204" pitchFamily="18" charset="0"/>
                          </a:rPr>
                        </m:ctrlPr>
                      </m:dPr>
                      <m:e>
                        <m:r>
                          <a:rPr lang="en-US" sz="3200" i="1">
                            <a:latin typeface="Cambria Math" panose="02040503050406030204" pitchFamily="18" charset="0"/>
                          </a:rPr>
                          <m:t>𝐸</m:t>
                        </m:r>
                      </m:e>
                    </m:d>
                    <m:r>
                      <a:rPr lang="en-US" sz="3200" i="1">
                        <a:latin typeface="Cambria Math" panose="02040503050406030204" pitchFamily="18" charset="0"/>
                      </a:rPr>
                      <m:t>+</m:t>
                    </m:r>
                    <m:r>
                      <a:rPr lang="en-US" sz="3200" i="1">
                        <a:latin typeface="Cambria Math" panose="02040503050406030204" pitchFamily="18" charset="0"/>
                      </a:rPr>
                      <m:t>𝛼</m:t>
                    </m:r>
                    <m:d>
                      <m:dPr>
                        <m:begChr m:val="["/>
                        <m:endChr m:val="]"/>
                        <m:ctrlPr>
                          <a:rPr lang="en-US" sz="3200" i="1">
                            <a:latin typeface="Cambria Math" panose="02040503050406030204" pitchFamily="18" charset="0"/>
                          </a:rPr>
                        </m:ctrlPr>
                      </m:dPr>
                      <m:e>
                        <m:r>
                          <a:rPr lang="en-US" sz="3200" i="1">
                            <a:latin typeface="Cambria Math" panose="02040503050406030204" pitchFamily="18" charset="0"/>
                          </a:rPr>
                          <m:t>𝐺</m:t>
                        </m:r>
                        <m:r>
                          <a:rPr lang="en-US" sz="3200" b="0" i="1" smtClean="0">
                            <a:latin typeface="Cambria Math" panose="02040503050406030204" pitchFamily="18" charset="0"/>
                          </a:rPr>
                          <m:t>(</m:t>
                        </m:r>
                        <m:r>
                          <a:rPr lang="en-US" sz="3200" b="0" i="1" smtClean="0">
                            <a:latin typeface="Cambria Math" panose="02040503050406030204" pitchFamily="18" charset="0"/>
                          </a:rPr>
                          <m:t>𝐸</m:t>
                        </m:r>
                        <m:r>
                          <a:rPr lang="en-US" sz="3200" b="0" i="1" smtClean="0">
                            <a:latin typeface="Cambria Math" panose="02040503050406030204" pitchFamily="18" charset="0"/>
                          </a:rPr>
                          <m:t>)−</m:t>
                        </m:r>
                        <m:r>
                          <a:rPr lang="en-US" sz="3200" i="1">
                            <a:latin typeface="Cambria Math" panose="02040503050406030204" pitchFamily="18" charset="0"/>
                          </a:rPr>
                          <m:t>𝑉</m:t>
                        </m:r>
                        <m:d>
                          <m:dPr>
                            <m:ctrlPr>
                              <a:rPr lang="en-US" sz="3200" i="1">
                                <a:latin typeface="Cambria Math" panose="02040503050406030204" pitchFamily="18" charset="0"/>
                              </a:rPr>
                            </m:ctrlPr>
                          </m:dPr>
                          <m:e>
                            <m:r>
                              <a:rPr lang="en-US" sz="3200" i="1">
                                <a:latin typeface="Cambria Math" panose="02040503050406030204" pitchFamily="18" charset="0"/>
                              </a:rPr>
                              <m:t>𝐸</m:t>
                            </m:r>
                          </m:e>
                        </m:d>
                      </m:e>
                    </m:d>
                    <m:r>
                      <a:rPr lang="en-US" sz="3200" i="1">
                        <a:latin typeface="Cambria Math" panose="02040503050406030204" pitchFamily="18" charset="0"/>
                      </a:rPr>
                      <m:t>=</m:t>
                    </m:r>
                    <m:r>
                      <a:rPr lang="en-US" sz="3200" b="0" i="1" smtClean="0">
                        <a:latin typeface="Cambria Math" panose="02040503050406030204" pitchFamily="18" charset="0"/>
                      </a:rPr>
                      <m:t>.5+</m:t>
                    </m:r>
                    <m:r>
                      <a:rPr lang="en-US" sz="3200" i="1">
                        <a:latin typeface="Cambria Math" panose="02040503050406030204" pitchFamily="18" charset="0"/>
                      </a:rPr>
                      <m:t>.5</m:t>
                    </m:r>
                    <m:d>
                      <m:dPr>
                        <m:ctrlPr>
                          <a:rPr lang="en-US" sz="3200" i="1">
                            <a:latin typeface="Cambria Math" panose="02040503050406030204" pitchFamily="18" charset="0"/>
                          </a:rPr>
                        </m:ctrlPr>
                      </m:dPr>
                      <m:e>
                        <m:r>
                          <a:rPr lang="en-US" sz="3200" i="1">
                            <a:latin typeface="Cambria Math" panose="02040503050406030204" pitchFamily="18" charset="0"/>
                          </a:rPr>
                          <m:t>1−.5</m:t>
                        </m:r>
                      </m:e>
                    </m:d>
                    <m:r>
                      <a:rPr lang="en-US" sz="3200" i="1">
                        <a:latin typeface="Cambria Math" panose="02040503050406030204" pitchFamily="18" charset="0"/>
                      </a:rPr>
                      <m:t>=0.75</m:t>
                    </m:r>
                  </m:oMath>
                </a14:m>
                <a:endParaRPr lang="en-US" sz="3200" i="1" dirty="0">
                  <a:latin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rPr>
                        <m:t>𝐺</m:t>
                      </m:r>
                      <m:d>
                        <m:dPr>
                          <m:ctrlPr>
                            <a:rPr lang="en-US" sz="3200" i="1">
                              <a:latin typeface="Cambria Math" panose="02040503050406030204" pitchFamily="18" charset="0"/>
                            </a:rPr>
                          </m:ctrlPr>
                        </m:dPr>
                        <m:e>
                          <m:r>
                            <a:rPr lang="en-US" sz="3200" b="0" i="1" smtClean="0">
                              <a:latin typeface="Cambria Math" panose="02040503050406030204" pitchFamily="18" charset="0"/>
                            </a:rPr>
                            <m:t>𝐷</m:t>
                          </m:r>
                        </m:e>
                      </m:d>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𝑅</m:t>
                          </m:r>
                        </m:e>
                        <m:sub>
                          <m:r>
                            <a:rPr lang="en-US" sz="3200" b="0" i="1" smtClean="0">
                              <a:latin typeface="Cambria Math" panose="02040503050406030204" pitchFamily="18" charset="0"/>
                            </a:rPr>
                            <m:t>2</m:t>
                          </m:r>
                        </m:sub>
                      </m:sSub>
                      <m:r>
                        <a:rPr lang="en-US" sz="3200" b="0" i="1" smtClean="0">
                          <a:latin typeface="Cambria Math" panose="02040503050406030204" pitchFamily="18" charset="0"/>
                        </a:rPr>
                        <m:t>+</m:t>
                      </m:r>
                      <m:r>
                        <a:rPr lang="en-US" sz="3200" b="0" i="1" smtClean="0">
                          <a:latin typeface="Cambria Math" panose="02040503050406030204" pitchFamily="18" charset="0"/>
                        </a:rPr>
                        <m:t>𝛾</m:t>
                      </m:r>
                      <m:r>
                        <a:rPr lang="en-US" sz="3200" b="0" i="1" smtClean="0">
                          <a:latin typeface="Cambria Math" panose="02040503050406030204" pitchFamily="18" charset="0"/>
                        </a:rPr>
                        <m:t>𝐺</m:t>
                      </m:r>
                      <m:d>
                        <m:dPr>
                          <m:ctrlPr>
                            <a:rPr lang="en-US" sz="3200" i="1">
                              <a:latin typeface="Cambria Math" panose="02040503050406030204" pitchFamily="18" charset="0"/>
                            </a:rPr>
                          </m:ctrlPr>
                        </m:dPr>
                        <m:e>
                          <m:r>
                            <a:rPr lang="en-US" sz="3200" b="0" i="1" smtClean="0">
                              <a:latin typeface="Cambria Math" panose="02040503050406030204" pitchFamily="18" charset="0"/>
                            </a:rPr>
                            <m:t>𝐸</m:t>
                          </m:r>
                        </m:e>
                      </m:d>
                      <m:r>
                        <a:rPr lang="en-US" sz="3200" b="0" i="1" smtClean="0">
                          <a:latin typeface="Cambria Math" panose="02040503050406030204" pitchFamily="18" charset="0"/>
                        </a:rPr>
                        <m:t>=0+1⋅1=1,  </m:t>
                      </m:r>
                      <m:r>
                        <a:rPr lang="en-US" sz="3200" b="0" i="1" smtClean="0">
                          <a:latin typeface="Cambria Math" panose="02040503050406030204" pitchFamily="18" charset="0"/>
                        </a:rPr>
                        <m:t>𝑉</m:t>
                      </m:r>
                      <m:r>
                        <a:rPr lang="en-US" sz="3200" b="0" i="1" smtClean="0">
                          <a:latin typeface="Cambria Math" panose="02040503050406030204" pitchFamily="18" charset="0"/>
                        </a:rPr>
                        <m:t>(</m:t>
                      </m:r>
                      <m:r>
                        <a:rPr lang="en-US" sz="3200" b="0" i="1" smtClean="0">
                          <a:latin typeface="Cambria Math" panose="02040503050406030204" pitchFamily="18" charset="0"/>
                        </a:rPr>
                        <m:t>𝐷</m:t>
                      </m:r>
                      <m:r>
                        <a:rPr lang="en-US" sz="3200" b="0" i="1" smtClean="0">
                          <a:latin typeface="Cambria Math" panose="02040503050406030204" pitchFamily="18" charset="0"/>
                        </a:rPr>
                        <m:t>)←</m:t>
                      </m:r>
                      <m:r>
                        <a:rPr lang="en-US" sz="3200" i="1">
                          <a:latin typeface="Cambria Math" panose="02040503050406030204" pitchFamily="18" charset="0"/>
                        </a:rPr>
                        <m:t>𝑉</m:t>
                      </m:r>
                      <m:d>
                        <m:dPr>
                          <m:ctrlPr>
                            <a:rPr lang="en-US" sz="3200" i="1">
                              <a:latin typeface="Cambria Math" panose="02040503050406030204" pitchFamily="18" charset="0"/>
                            </a:rPr>
                          </m:ctrlPr>
                        </m:dPr>
                        <m:e>
                          <m:r>
                            <a:rPr lang="en-US" sz="3200" b="0" i="1" smtClean="0">
                              <a:latin typeface="Cambria Math" panose="02040503050406030204" pitchFamily="18" charset="0"/>
                            </a:rPr>
                            <m:t>𝐷</m:t>
                          </m:r>
                        </m:e>
                      </m:d>
                      <m:r>
                        <a:rPr lang="en-US" sz="3200" i="1">
                          <a:latin typeface="Cambria Math" panose="02040503050406030204" pitchFamily="18" charset="0"/>
                        </a:rPr>
                        <m:t>+</m:t>
                      </m:r>
                      <m:r>
                        <a:rPr lang="en-US" sz="3200" i="1">
                          <a:latin typeface="Cambria Math" panose="02040503050406030204" pitchFamily="18" charset="0"/>
                        </a:rPr>
                        <m:t>𝛼</m:t>
                      </m:r>
                      <m:d>
                        <m:dPr>
                          <m:begChr m:val="["/>
                          <m:endChr m:val="]"/>
                          <m:ctrlPr>
                            <a:rPr lang="en-US" sz="3200" i="1">
                              <a:latin typeface="Cambria Math" panose="02040503050406030204" pitchFamily="18" charset="0"/>
                            </a:rPr>
                          </m:ctrlPr>
                        </m:dPr>
                        <m:e>
                          <m:r>
                            <a:rPr lang="en-US" sz="3200" i="1">
                              <a:latin typeface="Cambria Math" panose="02040503050406030204" pitchFamily="18" charset="0"/>
                            </a:rPr>
                            <m:t>𝐺</m:t>
                          </m:r>
                          <m:r>
                            <a:rPr lang="en-US" sz="3200" b="0" i="1" smtClean="0">
                              <a:latin typeface="Cambria Math" panose="02040503050406030204" pitchFamily="18" charset="0"/>
                            </a:rPr>
                            <m:t>(</m:t>
                          </m:r>
                          <m:r>
                            <a:rPr lang="en-US" sz="3200" b="0" i="1" smtClean="0">
                              <a:latin typeface="Cambria Math" panose="02040503050406030204" pitchFamily="18" charset="0"/>
                            </a:rPr>
                            <m:t>𝐷</m:t>
                          </m:r>
                          <m:r>
                            <a:rPr lang="en-US" sz="3200" b="0" i="1" smtClean="0">
                              <a:latin typeface="Cambria Math" panose="02040503050406030204" pitchFamily="18" charset="0"/>
                            </a:rPr>
                            <m:t>)−</m:t>
                          </m:r>
                          <m:r>
                            <a:rPr lang="en-US" sz="3200" i="1">
                              <a:latin typeface="Cambria Math" panose="02040503050406030204" pitchFamily="18" charset="0"/>
                            </a:rPr>
                            <m:t>𝑉</m:t>
                          </m:r>
                          <m:d>
                            <m:dPr>
                              <m:ctrlPr>
                                <a:rPr lang="en-US" sz="3200" i="1">
                                  <a:latin typeface="Cambria Math" panose="02040503050406030204" pitchFamily="18" charset="0"/>
                                </a:rPr>
                              </m:ctrlPr>
                            </m:dPr>
                            <m:e>
                              <m:r>
                                <a:rPr lang="en-US" sz="3200" b="0" i="1" smtClean="0">
                                  <a:latin typeface="Cambria Math" panose="02040503050406030204" pitchFamily="18" charset="0"/>
                                </a:rPr>
                                <m:t>𝐷</m:t>
                              </m:r>
                            </m:e>
                          </m:d>
                        </m:e>
                      </m:d>
                      <m:r>
                        <a:rPr lang="en-US" sz="3200" i="1">
                          <a:latin typeface="Cambria Math" panose="02040503050406030204" pitchFamily="18" charset="0"/>
                        </a:rPr>
                        <m:t>=</m:t>
                      </m:r>
                      <m:r>
                        <a:rPr lang="en-US" sz="3200" b="0" i="1" smtClean="0">
                          <a:latin typeface="Cambria Math" panose="02040503050406030204" pitchFamily="18" charset="0"/>
                        </a:rPr>
                        <m:t>.5+</m:t>
                      </m:r>
                      <m:r>
                        <a:rPr lang="en-US" sz="3200" i="1">
                          <a:latin typeface="Cambria Math" panose="02040503050406030204" pitchFamily="18" charset="0"/>
                        </a:rPr>
                        <m:t>.5</m:t>
                      </m:r>
                      <m:d>
                        <m:dPr>
                          <m:ctrlPr>
                            <a:rPr lang="en-US" sz="3200" i="1">
                              <a:latin typeface="Cambria Math" panose="02040503050406030204" pitchFamily="18" charset="0"/>
                            </a:rPr>
                          </m:ctrlPr>
                        </m:dPr>
                        <m:e>
                          <m:r>
                            <a:rPr lang="en-US" sz="3200" b="0" i="1" smtClean="0">
                              <a:latin typeface="Cambria Math" panose="02040503050406030204" pitchFamily="18" charset="0"/>
                            </a:rPr>
                            <m:t>1</m:t>
                          </m:r>
                          <m:r>
                            <a:rPr lang="en-US" sz="3200" i="1">
                              <a:latin typeface="Cambria Math" panose="02040503050406030204" pitchFamily="18" charset="0"/>
                            </a:rPr>
                            <m:t>−.5</m:t>
                          </m:r>
                        </m:e>
                      </m:d>
                      <m:r>
                        <a:rPr lang="en-US" sz="3200" i="1">
                          <a:latin typeface="Cambria Math" panose="02040503050406030204" pitchFamily="18" charset="0"/>
                        </a:rPr>
                        <m:t>=0.</m:t>
                      </m:r>
                      <m:r>
                        <a:rPr lang="en-US" sz="3200" b="0" i="1" smtClean="0">
                          <a:latin typeface="Cambria Math" panose="02040503050406030204" pitchFamily="18" charset="0"/>
                        </a:rPr>
                        <m:t>75</m:t>
                      </m:r>
                    </m:oMath>
                  </m:oMathPara>
                </a14:m>
                <a:endParaRPr lang="en-US" sz="3200" i="1" dirty="0">
                  <a:latin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rPr>
                        <m:t>𝐺</m:t>
                      </m:r>
                      <m:d>
                        <m:dPr>
                          <m:ctrlPr>
                            <a:rPr lang="en-US" sz="3200" i="1">
                              <a:latin typeface="Cambria Math" panose="02040503050406030204" pitchFamily="18" charset="0"/>
                            </a:rPr>
                          </m:ctrlPr>
                        </m:dPr>
                        <m:e>
                          <m:r>
                            <a:rPr lang="en-US" sz="3200" b="0" i="1" smtClean="0">
                              <a:latin typeface="Cambria Math" panose="02040503050406030204" pitchFamily="18" charset="0"/>
                            </a:rPr>
                            <m:t>𝐶</m:t>
                          </m:r>
                        </m:e>
                      </m:d>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𝑅</m:t>
                          </m:r>
                        </m:e>
                        <m:sub>
                          <m:r>
                            <a:rPr lang="en-US" sz="3200" b="0" i="1" smtClean="0">
                              <a:latin typeface="Cambria Math" panose="02040503050406030204" pitchFamily="18" charset="0"/>
                            </a:rPr>
                            <m:t>1</m:t>
                          </m:r>
                        </m:sub>
                      </m:sSub>
                      <m:r>
                        <a:rPr lang="en-US" sz="3200" b="0" i="1" smtClean="0">
                          <a:latin typeface="Cambria Math" panose="02040503050406030204" pitchFamily="18" charset="0"/>
                        </a:rPr>
                        <m:t>+</m:t>
                      </m:r>
                      <m:r>
                        <a:rPr lang="en-US" sz="3200" b="0" i="1" smtClean="0">
                          <a:latin typeface="Cambria Math" panose="02040503050406030204" pitchFamily="18" charset="0"/>
                        </a:rPr>
                        <m:t>𝛾</m:t>
                      </m:r>
                      <m:r>
                        <a:rPr lang="en-US" sz="3200" b="0" i="1" smtClean="0">
                          <a:latin typeface="Cambria Math" panose="02040503050406030204" pitchFamily="18" charset="0"/>
                        </a:rPr>
                        <m:t>𝐺</m:t>
                      </m:r>
                      <m:d>
                        <m:dPr>
                          <m:ctrlPr>
                            <a:rPr lang="en-US" sz="3200" i="1">
                              <a:latin typeface="Cambria Math" panose="02040503050406030204" pitchFamily="18" charset="0"/>
                            </a:rPr>
                          </m:ctrlPr>
                        </m:dPr>
                        <m:e>
                          <m:r>
                            <a:rPr lang="en-US" sz="3200" b="0" i="1" smtClean="0">
                              <a:latin typeface="Cambria Math" panose="02040503050406030204" pitchFamily="18" charset="0"/>
                            </a:rPr>
                            <m:t>𝐷</m:t>
                          </m:r>
                        </m:e>
                      </m:d>
                      <m:r>
                        <a:rPr lang="en-US" sz="3200" b="0" i="1" smtClean="0">
                          <a:latin typeface="Cambria Math" panose="02040503050406030204" pitchFamily="18" charset="0"/>
                        </a:rPr>
                        <m:t>=0+1⋅1=1,  </m:t>
                      </m:r>
                      <m:r>
                        <a:rPr lang="en-US" sz="3200" b="0" i="1" smtClean="0">
                          <a:latin typeface="Cambria Math" panose="02040503050406030204" pitchFamily="18" charset="0"/>
                        </a:rPr>
                        <m:t>𝑉</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𝐶</m:t>
                          </m:r>
                        </m:e>
                      </m:d>
                      <m:r>
                        <a:rPr lang="en-US" sz="3200" b="0" i="1" smtClean="0">
                          <a:latin typeface="Cambria Math" panose="02040503050406030204" pitchFamily="18" charset="0"/>
                        </a:rPr>
                        <m:t>←</m:t>
                      </m:r>
                      <m:r>
                        <a:rPr lang="en-US" sz="3200" i="1">
                          <a:latin typeface="Cambria Math" panose="02040503050406030204" pitchFamily="18" charset="0"/>
                        </a:rPr>
                        <m:t>𝑉</m:t>
                      </m:r>
                      <m:d>
                        <m:dPr>
                          <m:ctrlPr>
                            <a:rPr lang="en-US" sz="3200" i="1">
                              <a:latin typeface="Cambria Math" panose="02040503050406030204" pitchFamily="18" charset="0"/>
                            </a:rPr>
                          </m:ctrlPr>
                        </m:dPr>
                        <m:e>
                          <m:r>
                            <a:rPr lang="en-US" sz="3200" b="0" i="1" smtClean="0">
                              <a:latin typeface="Cambria Math" panose="02040503050406030204" pitchFamily="18" charset="0"/>
                            </a:rPr>
                            <m:t>𝐶</m:t>
                          </m:r>
                        </m:e>
                      </m:d>
                      <m:r>
                        <a:rPr lang="en-US" sz="3200" i="1">
                          <a:latin typeface="Cambria Math" panose="02040503050406030204" pitchFamily="18" charset="0"/>
                        </a:rPr>
                        <m:t>+</m:t>
                      </m:r>
                      <m:r>
                        <a:rPr lang="en-US" sz="3200" i="1">
                          <a:latin typeface="Cambria Math" panose="02040503050406030204" pitchFamily="18" charset="0"/>
                        </a:rPr>
                        <m:t>𝛼</m:t>
                      </m:r>
                      <m:d>
                        <m:dPr>
                          <m:begChr m:val="["/>
                          <m:endChr m:val="]"/>
                          <m:ctrlPr>
                            <a:rPr lang="en-US" sz="3200" i="1">
                              <a:latin typeface="Cambria Math" panose="02040503050406030204" pitchFamily="18" charset="0"/>
                            </a:rPr>
                          </m:ctrlPr>
                        </m:dPr>
                        <m:e>
                          <m:r>
                            <a:rPr lang="en-US" sz="3200" i="1">
                              <a:latin typeface="Cambria Math" panose="02040503050406030204" pitchFamily="18" charset="0"/>
                            </a:rPr>
                            <m:t>𝐺</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𝐶</m:t>
                              </m:r>
                            </m:e>
                          </m:d>
                          <m:r>
                            <a:rPr lang="en-US" sz="3200" b="0" i="1" smtClean="0">
                              <a:latin typeface="Cambria Math" panose="02040503050406030204" pitchFamily="18" charset="0"/>
                            </a:rPr>
                            <m:t>−</m:t>
                          </m:r>
                          <m:r>
                            <a:rPr lang="en-US" sz="3200" i="1">
                              <a:latin typeface="Cambria Math" panose="02040503050406030204" pitchFamily="18" charset="0"/>
                            </a:rPr>
                            <m:t>𝑉</m:t>
                          </m:r>
                          <m:d>
                            <m:dPr>
                              <m:ctrlPr>
                                <a:rPr lang="en-US" sz="3200" i="1">
                                  <a:latin typeface="Cambria Math" panose="02040503050406030204" pitchFamily="18" charset="0"/>
                                </a:rPr>
                              </m:ctrlPr>
                            </m:dPr>
                            <m:e>
                              <m:r>
                                <a:rPr lang="en-US" sz="3200" b="0" i="1" smtClean="0">
                                  <a:latin typeface="Cambria Math" panose="02040503050406030204" pitchFamily="18" charset="0"/>
                                </a:rPr>
                                <m:t>𝐶</m:t>
                              </m:r>
                            </m:e>
                          </m:d>
                        </m:e>
                      </m:d>
                      <m:r>
                        <a:rPr lang="en-US" sz="3200" i="1">
                          <a:latin typeface="Cambria Math" panose="02040503050406030204" pitchFamily="18" charset="0"/>
                        </a:rPr>
                        <m:t>=</m:t>
                      </m:r>
                      <m:r>
                        <a:rPr lang="en-US" sz="3200" b="0" i="1" smtClean="0">
                          <a:latin typeface="Cambria Math" panose="02040503050406030204" pitchFamily="18" charset="0"/>
                        </a:rPr>
                        <m:t>.5+</m:t>
                      </m:r>
                      <m:r>
                        <a:rPr lang="en-US" sz="3200" i="1">
                          <a:latin typeface="Cambria Math" panose="02040503050406030204" pitchFamily="18" charset="0"/>
                        </a:rPr>
                        <m:t>.5</m:t>
                      </m:r>
                      <m:d>
                        <m:dPr>
                          <m:ctrlPr>
                            <a:rPr lang="en-US" sz="3200" i="1">
                              <a:latin typeface="Cambria Math" panose="02040503050406030204" pitchFamily="18" charset="0"/>
                            </a:rPr>
                          </m:ctrlPr>
                        </m:dPr>
                        <m:e>
                          <m:r>
                            <a:rPr lang="en-US" sz="3200" b="0" i="1" smtClean="0">
                              <a:latin typeface="Cambria Math" panose="02040503050406030204" pitchFamily="18" charset="0"/>
                            </a:rPr>
                            <m:t>1</m:t>
                          </m:r>
                          <m:r>
                            <a:rPr lang="en-US" sz="3200" i="1">
                              <a:latin typeface="Cambria Math" panose="02040503050406030204" pitchFamily="18" charset="0"/>
                            </a:rPr>
                            <m:t>−.5</m:t>
                          </m:r>
                        </m:e>
                      </m:d>
                      <m:r>
                        <a:rPr lang="en-US" sz="3200" i="1">
                          <a:latin typeface="Cambria Math" panose="02040503050406030204" pitchFamily="18" charset="0"/>
                        </a:rPr>
                        <m:t>=0.75</m:t>
                      </m:r>
                    </m:oMath>
                  </m:oMathPara>
                </a14:m>
                <a:endParaRPr lang="en-US" sz="3200" i="1" dirty="0">
                  <a:latin typeface="Cambria Math" panose="02040503050406030204" pitchFamily="18" charset="0"/>
                </a:endParaRPr>
              </a:p>
              <a:p>
                <a:endParaRPr lang="en-SE" dirty="0"/>
              </a:p>
            </p:txBody>
          </p:sp>
        </mc:Choice>
        <mc:Fallback xmlns="">
          <p:sp>
            <p:nvSpPr>
              <p:cNvPr id="3" name="Notes Placeholder 2"/>
              <p:cNvSpPr>
                <a:spLocks noGrp="1"/>
              </p:cNvSpPr>
              <p:nvPr>
                <p:ph type="body" idx="1"/>
              </p:nvPr>
            </p:nvSpPr>
            <p:spPr/>
            <p:txBody>
              <a:bodyPr/>
              <a:lstStyle/>
              <a:p>
                <a:endParaRPr lang="en-US" sz="2800" dirty="0"/>
              </a:p>
              <a:p>
                <a:r>
                  <a:rPr lang="en-US" sz="2800" dirty="0"/>
                  <a:t>TD:</a:t>
                </a:r>
              </a:p>
              <a:p>
                <a:pPr lvl="1"/>
                <a:r>
                  <a:rPr lang="en-US" dirty="0"/>
                  <a:t>MC:</a:t>
                </a:r>
                <a:r>
                  <a:rPr lang="en-US" sz="3200" i="0">
                    <a:latin typeface="Cambria Math" panose="02040503050406030204" pitchFamily="18" charset="0"/>
                  </a:rPr>
                  <a:t>𝐺(𝐸)</a:t>
                </a:r>
                <a:r>
                  <a:rPr lang="en-US" sz="3200" b="0" i="0">
                    <a:latin typeface="Cambria Math" panose="02040503050406030204" pitchFamily="18" charset="0"/>
                  </a:rPr>
                  <a:t>=𝑅_3=1, 𝑉(𝐸)←</a:t>
                </a:r>
                <a:r>
                  <a:rPr lang="en-US" sz="3200" i="0">
                    <a:latin typeface="Cambria Math" panose="02040503050406030204" pitchFamily="18" charset="0"/>
                  </a:rPr>
                  <a:t>𝑉(𝐸)+𝛼[𝐺</a:t>
                </a:r>
                <a:r>
                  <a:rPr lang="en-US" sz="3200" b="0" i="0">
                    <a:latin typeface="Cambria Math" panose="02040503050406030204" pitchFamily="18" charset="0"/>
                  </a:rPr>
                  <a:t>(𝐸)−</a:t>
                </a:r>
                <a:r>
                  <a:rPr lang="en-US" sz="3200" i="0">
                    <a:latin typeface="Cambria Math" panose="02040503050406030204" pitchFamily="18" charset="0"/>
                  </a:rPr>
                  <a:t>𝑉(𝐸)]=</a:t>
                </a:r>
                <a:r>
                  <a:rPr lang="en-US" sz="3200" b="0" i="0">
                    <a:latin typeface="Cambria Math" panose="02040503050406030204" pitchFamily="18" charset="0"/>
                  </a:rPr>
                  <a:t>.5+</a:t>
                </a:r>
                <a:r>
                  <a:rPr lang="en-US" sz="3200" i="0">
                    <a:latin typeface="Cambria Math" panose="02040503050406030204" pitchFamily="18" charset="0"/>
                  </a:rPr>
                  <a:t>.5(1−.5)=0.75</a:t>
                </a:r>
                <a:endParaRPr lang="en-US" sz="3200" i="1" dirty="0">
                  <a:latin typeface="Cambria Math" panose="02040503050406030204" pitchFamily="18" charset="0"/>
                </a:endParaRPr>
              </a:p>
              <a:p>
                <a:pPr lvl="1"/>
                <a:r>
                  <a:rPr lang="en-US" sz="3200" i="0">
                    <a:latin typeface="Cambria Math" panose="02040503050406030204" pitchFamily="18" charset="0"/>
                  </a:rPr>
                  <a:t>𝐺(</a:t>
                </a:r>
                <a:r>
                  <a:rPr lang="en-US" sz="3200" b="0" i="0">
                    <a:latin typeface="Cambria Math" panose="02040503050406030204" pitchFamily="18" charset="0"/>
                  </a:rPr>
                  <a:t>𝐷)=𝑅_2+𝛾𝐺</a:t>
                </a:r>
                <a:r>
                  <a:rPr lang="en-US" sz="3200" i="0">
                    <a:latin typeface="Cambria Math" panose="02040503050406030204" pitchFamily="18" charset="0"/>
                  </a:rPr>
                  <a:t>(</a:t>
                </a:r>
                <a:r>
                  <a:rPr lang="en-US" sz="3200" b="0" i="0">
                    <a:latin typeface="Cambria Math" panose="02040503050406030204" pitchFamily="18" charset="0"/>
                  </a:rPr>
                  <a:t>𝐸)=0+1⋅1=1,  𝑉(𝐷)←</a:t>
                </a:r>
                <a:r>
                  <a:rPr lang="en-US" sz="3200" i="0">
                    <a:latin typeface="Cambria Math" panose="02040503050406030204" pitchFamily="18" charset="0"/>
                  </a:rPr>
                  <a:t>𝑉(</a:t>
                </a:r>
                <a:r>
                  <a:rPr lang="en-US" sz="3200" b="0" i="0">
                    <a:latin typeface="Cambria Math" panose="02040503050406030204" pitchFamily="18" charset="0"/>
                  </a:rPr>
                  <a:t>𝐷)</a:t>
                </a:r>
                <a:r>
                  <a:rPr lang="en-US" sz="3200" i="0">
                    <a:latin typeface="Cambria Math" panose="02040503050406030204" pitchFamily="18" charset="0"/>
                  </a:rPr>
                  <a:t>+𝛼[𝐺</a:t>
                </a:r>
                <a:r>
                  <a:rPr lang="en-US" sz="3200" b="0" i="0">
                    <a:latin typeface="Cambria Math" panose="02040503050406030204" pitchFamily="18" charset="0"/>
                  </a:rPr>
                  <a:t>(𝐷)−</a:t>
                </a:r>
                <a:r>
                  <a:rPr lang="en-US" sz="3200" i="0">
                    <a:latin typeface="Cambria Math" panose="02040503050406030204" pitchFamily="18" charset="0"/>
                  </a:rPr>
                  <a:t>𝑉(</a:t>
                </a:r>
                <a:r>
                  <a:rPr lang="en-US" sz="3200" b="0" i="0">
                    <a:latin typeface="Cambria Math" panose="02040503050406030204" pitchFamily="18" charset="0"/>
                  </a:rPr>
                  <a:t>𝐷)]</a:t>
                </a:r>
                <a:r>
                  <a:rPr lang="en-US" sz="3200" i="0">
                    <a:latin typeface="Cambria Math" panose="02040503050406030204" pitchFamily="18" charset="0"/>
                  </a:rPr>
                  <a:t>=</a:t>
                </a:r>
                <a:r>
                  <a:rPr lang="en-US" sz="3200" b="0" i="0">
                    <a:latin typeface="Cambria Math" panose="02040503050406030204" pitchFamily="18" charset="0"/>
                  </a:rPr>
                  <a:t>.5+</a:t>
                </a:r>
                <a:r>
                  <a:rPr lang="en-US" sz="3200" i="0">
                    <a:latin typeface="Cambria Math" panose="02040503050406030204" pitchFamily="18" charset="0"/>
                  </a:rPr>
                  <a:t>.5(</a:t>
                </a:r>
                <a:r>
                  <a:rPr lang="en-US" sz="3200" b="0" i="0">
                    <a:latin typeface="Cambria Math" panose="02040503050406030204" pitchFamily="18" charset="0"/>
                  </a:rPr>
                  <a:t>1</a:t>
                </a:r>
                <a:r>
                  <a:rPr lang="en-US" sz="3200" i="0">
                    <a:latin typeface="Cambria Math" panose="02040503050406030204" pitchFamily="18" charset="0"/>
                  </a:rPr>
                  <a:t>−.5)=0.</a:t>
                </a:r>
                <a:r>
                  <a:rPr lang="en-US" sz="3200" b="0" i="0">
                    <a:latin typeface="Cambria Math" panose="02040503050406030204" pitchFamily="18" charset="0"/>
                  </a:rPr>
                  <a:t>75</a:t>
                </a:r>
                <a:endParaRPr lang="en-US" sz="3200" i="1" dirty="0">
                  <a:latin typeface="Cambria Math" panose="02040503050406030204" pitchFamily="18" charset="0"/>
                </a:endParaRPr>
              </a:p>
              <a:p>
                <a:pPr lvl="1"/>
                <a:r>
                  <a:rPr lang="en-US" sz="3200" i="0">
                    <a:latin typeface="Cambria Math" panose="02040503050406030204" pitchFamily="18" charset="0"/>
                  </a:rPr>
                  <a:t>𝐺(</a:t>
                </a:r>
                <a:r>
                  <a:rPr lang="en-US" sz="3200" b="0" i="0">
                    <a:latin typeface="Cambria Math" panose="02040503050406030204" pitchFamily="18" charset="0"/>
                  </a:rPr>
                  <a:t>𝐶)=𝑅_1+𝛾𝐺</a:t>
                </a:r>
                <a:r>
                  <a:rPr lang="en-US" sz="3200" i="0">
                    <a:latin typeface="Cambria Math" panose="02040503050406030204" pitchFamily="18" charset="0"/>
                  </a:rPr>
                  <a:t>(</a:t>
                </a:r>
                <a:r>
                  <a:rPr lang="en-US" sz="3200" b="0" i="0">
                    <a:latin typeface="Cambria Math" panose="02040503050406030204" pitchFamily="18" charset="0"/>
                  </a:rPr>
                  <a:t>𝐷)=0+1⋅1=1,  𝑉(𝐶)←</a:t>
                </a:r>
                <a:r>
                  <a:rPr lang="en-US" sz="3200" i="0">
                    <a:latin typeface="Cambria Math" panose="02040503050406030204" pitchFamily="18" charset="0"/>
                  </a:rPr>
                  <a:t>𝑉(</a:t>
                </a:r>
                <a:r>
                  <a:rPr lang="en-US" sz="3200" b="0" i="0">
                    <a:latin typeface="Cambria Math" panose="02040503050406030204" pitchFamily="18" charset="0"/>
                  </a:rPr>
                  <a:t>𝐶)</a:t>
                </a:r>
                <a:r>
                  <a:rPr lang="en-US" sz="3200" i="0">
                    <a:latin typeface="Cambria Math" panose="02040503050406030204" pitchFamily="18" charset="0"/>
                  </a:rPr>
                  <a:t>+𝛼[𝐺</a:t>
                </a:r>
                <a:r>
                  <a:rPr lang="en-US" sz="3200" b="0" i="0">
                    <a:latin typeface="Cambria Math" panose="02040503050406030204" pitchFamily="18" charset="0"/>
                  </a:rPr>
                  <a:t>(𝐶)−</a:t>
                </a:r>
                <a:r>
                  <a:rPr lang="en-US" sz="3200" i="0">
                    <a:latin typeface="Cambria Math" panose="02040503050406030204" pitchFamily="18" charset="0"/>
                  </a:rPr>
                  <a:t>𝑉(</a:t>
                </a:r>
                <a:r>
                  <a:rPr lang="en-US" sz="3200" b="0" i="0">
                    <a:latin typeface="Cambria Math" panose="02040503050406030204" pitchFamily="18" charset="0"/>
                  </a:rPr>
                  <a:t>𝐶)]</a:t>
                </a:r>
                <a:r>
                  <a:rPr lang="en-US" sz="3200" i="0">
                    <a:latin typeface="Cambria Math" panose="02040503050406030204" pitchFamily="18" charset="0"/>
                  </a:rPr>
                  <a:t>=</a:t>
                </a:r>
                <a:r>
                  <a:rPr lang="en-US" sz="3200" b="0" i="0">
                    <a:latin typeface="Cambria Math" panose="02040503050406030204" pitchFamily="18" charset="0"/>
                  </a:rPr>
                  <a:t>.5+</a:t>
                </a:r>
                <a:r>
                  <a:rPr lang="en-US" sz="3200" i="0">
                    <a:latin typeface="Cambria Math" panose="02040503050406030204" pitchFamily="18" charset="0"/>
                  </a:rPr>
                  <a:t>.5(</a:t>
                </a:r>
                <a:r>
                  <a:rPr lang="en-US" sz="3200" b="0" i="0">
                    <a:latin typeface="Cambria Math" panose="02040503050406030204" pitchFamily="18" charset="0"/>
                  </a:rPr>
                  <a:t>1</a:t>
                </a:r>
                <a:r>
                  <a:rPr lang="en-US" sz="3200" i="0">
                    <a:latin typeface="Cambria Math" panose="02040503050406030204" pitchFamily="18" charset="0"/>
                  </a:rPr>
                  <a:t>−.5)=0.75</a:t>
                </a:r>
                <a:endParaRPr lang="en-US" sz="3200" i="1" dirty="0">
                  <a:latin typeface="Cambria Math" panose="02040503050406030204" pitchFamily="18" charset="0"/>
                </a:endParaRPr>
              </a:p>
              <a:p>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41</a:t>
            </a:fld>
            <a:endParaRPr lang="en-US" altLang="zh-CN"/>
          </a:p>
        </p:txBody>
      </p:sp>
    </p:spTree>
    <p:extLst>
      <p:ext uri="{BB962C8B-B14F-4D97-AF65-F5344CB8AC3E}">
        <p14:creationId xmlns:p14="http://schemas.microsoft.com/office/powerpoint/2010/main" val="3139367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68350"/>
            <a:ext cx="5118100" cy="3838575"/>
          </a:xfrm>
        </p:spPr>
      </p:sp>
      <p:sp>
        <p:nvSpPr>
          <p:cNvPr id="3" name="Notes Placeholder 2"/>
          <p:cNvSpPr>
            <a:spLocks noGrp="1"/>
          </p:cNvSpPr>
          <p:nvPr>
            <p:ph type="body" idx="1"/>
          </p:nvPr>
        </p:nvSpPr>
        <p:spPr/>
        <p:txBody>
          <a:bodyPr/>
          <a:lstStyle/>
          <a:p>
            <a:r>
              <a:rPr lang="en-US" dirty="0"/>
              <a:t>This is called MCTS</a:t>
            </a:r>
          </a:p>
        </p:txBody>
      </p:sp>
      <p:sp>
        <p:nvSpPr>
          <p:cNvPr id="4" name="Slide Number Placeholder 3"/>
          <p:cNvSpPr>
            <a:spLocks noGrp="1"/>
          </p:cNvSpPr>
          <p:nvPr>
            <p:ph type="sldNum" sz="quarter" idx="5"/>
          </p:nvPr>
        </p:nvSpPr>
        <p:spPr/>
        <p:txBody>
          <a:bodyPr/>
          <a:lstStyle/>
          <a:p>
            <a:pPr>
              <a:defRPr/>
            </a:pPr>
            <a:fld id="{E134953A-E847-4B81-A1EE-12E7BBF0FEFD}" type="slidenum">
              <a:rPr lang="en-US" smtClean="0"/>
              <a:pPr>
                <a:defRPr/>
              </a:pPr>
              <a:t>44</a:t>
            </a:fld>
            <a:endParaRPr lang="en-US"/>
          </a:p>
        </p:txBody>
      </p:sp>
    </p:spTree>
    <p:extLst>
      <p:ext uri="{BB962C8B-B14F-4D97-AF65-F5344CB8AC3E}">
        <p14:creationId xmlns:p14="http://schemas.microsoft.com/office/powerpoint/2010/main" val="279721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Pros:</a:t>
            </a:r>
          </a:p>
          <a:p>
            <a:pPr lvl="1"/>
            <a:r>
              <a:rPr lang="en-US" sz="2000" dirty="0"/>
              <a:t>It is model-free</a:t>
            </a:r>
          </a:p>
          <a:p>
            <a:pPr lvl="1"/>
            <a:r>
              <a:rPr lang="en-US" sz="2000" dirty="0"/>
              <a:t>It eventually computes the correct average values, using just sample transitions</a:t>
            </a:r>
          </a:p>
          <a:p>
            <a:pPr lvl="1"/>
            <a:endParaRPr lang="en-US" sz="2000" dirty="0"/>
          </a:p>
          <a:p>
            <a:r>
              <a:rPr lang="en-US" sz="2400" dirty="0"/>
              <a:t>Cons:</a:t>
            </a:r>
          </a:p>
          <a:p>
            <a:pPr lvl="1"/>
            <a:r>
              <a:rPr lang="en-US" sz="2000" dirty="0"/>
              <a:t>It wastes information about state connections</a:t>
            </a:r>
          </a:p>
          <a:p>
            <a:pPr lvl="1"/>
            <a:r>
              <a:rPr lang="en-US" sz="2000" dirty="0"/>
              <a:t>Each state must be learned separately</a:t>
            </a:r>
          </a:p>
          <a:p>
            <a:pPr lvl="1"/>
            <a:r>
              <a:rPr lang="en-US" sz="2000" dirty="0"/>
              <a:t>It is not sample efficient</a:t>
            </a:r>
          </a:p>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45</a:t>
            </a:fld>
            <a:endParaRPr lang="en-US" altLang="zh-CN"/>
          </a:p>
        </p:txBody>
      </p:sp>
    </p:spTree>
    <p:extLst>
      <p:ext uri="{BB962C8B-B14F-4D97-AF65-F5344CB8AC3E}">
        <p14:creationId xmlns:p14="http://schemas.microsoft.com/office/powerpoint/2010/main" val="3147592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Suppose we observe transitions (B, east, C, -2) and (C, east, D, -2). After many iterations, TD learning may converge to the true values </a:t>
                </a:r>
                <a14:m>
                  <m:oMath xmlns:m="http://schemas.openxmlformats.org/officeDocument/2006/math">
                    <m:r>
                      <a:rPr lang="en-US" i="1">
                        <a:latin typeface="Cambria Math" panose="02040503050406030204" pitchFamily="18" charset="0"/>
                      </a:rPr>
                      <m:t>𝑉</m:t>
                    </m:r>
                    <m:d>
                      <m:dPr>
                        <m:ctrlPr>
                          <a:rPr lang="en-US" i="1">
                            <a:latin typeface="Cambria Math" panose="02040503050406030204" pitchFamily="18" charset="0"/>
                          </a:rPr>
                        </m:ctrlPr>
                      </m:dPr>
                      <m:e>
                        <m:r>
                          <a:rPr lang="en-US" i="1">
                            <a:latin typeface="Cambria Math" panose="02040503050406030204" pitchFamily="18" charset="0"/>
                          </a:rPr>
                          <m:t>𝐵</m:t>
                        </m:r>
                      </m:e>
                    </m:d>
                    <m:r>
                      <a:rPr lang="en-US" i="1">
                        <a:latin typeface="Cambria Math" panose="02040503050406030204" pitchFamily="18" charset="0"/>
                      </a:rPr>
                      <m:t>=</m:t>
                    </m:r>
                    <m:r>
                      <a:rPr lang="en-US" b="0" i="1" smtClean="0">
                        <a:latin typeface="Cambria Math" panose="02040503050406030204" pitchFamily="18" charset="0"/>
                      </a:rPr>
                      <m:t>8</m:t>
                    </m:r>
                    <m:r>
                      <a:rPr lang="en-US" i="1">
                        <a:latin typeface="Cambria Math" panose="02040503050406030204" pitchFamily="18" charset="0"/>
                      </a:rPr>
                      <m:t>;</m:t>
                    </m:r>
                    <m:r>
                      <a:rPr lang="en-US" i="1">
                        <a:latin typeface="Cambria Math" panose="02040503050406030204" pitchFamily="18" charset="0"/>
                      </a:rPr>
                      <m:t>𝑉</m:t>
                    </m:r>
                    <m:d>
                      <m:dPr>
                        <m:ctrlPr>
                          <a:rPr lang="en-US" i="1">
                            <a:latin typeface="Cambria Math" panose="02040503050406030204" pitchFamily="18" charset="0"/>
                          </a:rPr>
                        </m:ctrlPr>
                      </m:dPr>
                      <m:e>
                        <m:r>
                          <a:rPr lang="en-US" i="1">
                            <a:latin typeface="Cambria Math" panose="02040503050406030204" pitchFamily="18" charset="0"/>
                          </a:rPr>
                          <m:t>𝐶</m:t>
                        </m:r>
                      </m:e>
                    </m:d>
                    <m:r>
                      <a:rPr lang="en-US" i="1">
                        <a:latin typeface="Cambria Math" panose="02040503050406030204" pitchFamily="18" charset="0"/>
                      </a:rPr>
                      <m:t>=</m:t>
                    </m:r>
                    <m:r>
                      <a:rPr lang="en-US" b="0" i="1" smtClean="0">
                        <a:latin typeface="Cambria Math" panose="02040503050406030204" pitchFamily="18" charset="0"/>
                      </a:rPr>
                      <m:t>9</m:t>
                    </m:r>
                  </m:oMath>
                </a14:m>
                <a:r>
                  <a:rPr lang="en-US" dirty="0"/>
                  <a:t> </a:t>
                </a:r>
              </a:p>
              <a:p>
                <a:pPr marL="0" marR="0" lvl="0" indent="0" algn="l" defTabSz="914400" rtl="0" eaLnBrk="0" fontAlgn="base" latinLnBrk="0" hangingPunct="0">
                  <a:lnSpc>
                    <a:spcPct val="100000"/>
                  </a:lnSpc>
                  <a:spcBef>
                    <a:spcPct val="3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cs typeface="Palatino"/>
                            </a:rPr>
                          </m:ctrlPr>
                        </m:sSupPr>
                        <m:e>
                          <m:r>
                            <a:rPr lang="en-US" i="1">
                              <a:latin typeface="Cambria Math" panose="02040503050406030204" pitchFamily="18" charset="0"/>
                              <a:cs typeface="Palatino"/>
                            </a:rPr>
                            <m:t>𝑉</m:t>
                          </m:r>
                        </m:e>
                        <m:sup>
                          <m:r>
                            <a:rPr lang="en-US" i="1">
                              <a:latin typeface="Cambria Math" panose="02040503050406030204" pitchFamily="18" charset="0"/>
                              <a:cs typeface="Palatino"/>
                            </a:rPr>
                            <m:t>𝜋</m:t>
                          </m:r>
                        </m:sup>
                      </m:sSup>
                      <m:d>
                        <m:dPr>
                          <m:ctrlPr>
                            <a:rPr lang="en-US" i="1">
                              <a:latin typeface="Cambria Math" panose="02040503050406030204" pitchFamily="18" charset="0"/>
                              <a:cs typeface="Palatino"/>
                            </a:rPr>
                          </m:ctrlPr>
                        </m:dPr>
                        <m:e>
                          <m:r>
                            <a:rPr lang="en-US" i="1">
                              <a:latin typeface="Cambria Math" panose="02040503050406030204" pitchFamily="18" charset="0"/>
                              <a:cs typeface="Palatino"/>
                            </a:rPr>
                            <m:t>𝑠</m:t>
                          </m:r>
                        </m:e>
                      </m:d>
                      <m:r>
                        <a:rPr lang="en-US" i="1">
                          <a:latin typeface="Cambria Math" panose="02040503050406030204" pitchFamily="18" charset="0"/>
                          <a:cs typeface="Palatino"/>
                        </a:rPr>
                        <m:t>←</m:t>
                      </m:r>
                      <m:d>
                        <m:dPr>
                          <m:ctrlPr>
                            <a:rPr lang="en-US" i="1">
                              <a:latin typeface="Cambria Math" panose="02040503050406030204" pitchFamily="18" charset="0"/>
                              <a:cs typeface="Palatino"/>
                            </a:rPr>
                          </m:ctrlPr>
                        </m:dPr>
                        <m:e>
                          <m:r>
                            <a:rPr lang="en-US" i="1">
                              <a:latin typeface="Cambria Math" panose="02040503050406030204" pitchFamily="18" charset="0"/>
                              <a:cs typeface="Palatino"/>
                            </a:rPr>
                            <m:t>1−</m:t>
                          </m:r>
                          <m:r>
                            <a:rPr lang="en-US" i="1">
                              <a:latin typeface="Cambria Math" panose="02040503050406030204" pitchFamily="18" charset="0"/>
                              <a:cs typeface="Palatino"/>
                            </a:rPr>
                            <m:t>𝛼</m:t>
                          </m:r>
                        </m:e>
                      </m:d>
                      <m:sSup>
                        <m:sSupPr>
                          <m:ctrlPr>
                            <a:rPr lang="en-US" i="1">
                              <a:latin typeface="Cambria Math" panose="02040503050406030204" pitchFamily="18" charset="0"/>
                              <a:cs typeface="Palatino"/>
                            </a:rPr>
                          </m:ctrlPr>
                        </m:sSupPr>
                        <m:e>
                          <m:r>
                            <a:rPr lang="en-US" i="1">
                              <a:latin typeface="Cambria Math" panose="02040503050406030204" pitchFamily="18" charset="0"/>
                              <a:cs typeface="Palatino"/>
                            </a:rPr>
                            <m:t>𝑉</m:t>
                          </m:r>
                        </m:e>
                        <m:sup>
                          <m:r>
                            <a:rPr lang="en-US" i="1">
                              <a:latin typeface="Cambria Math" panose="02040503050406030204" pitchFamily="18" charset="0"/>
                              <a:cs typeface="Palatino"/>
                            </a:rPr>
                            <m:t>𝜋</m:t>
                          </m:r>
                        </m:sup>
                      </m:sSup>
                      <m:d>
                        <m:dPr>
                          <m:ctrlPr>
                            <a:rPr lang="en-US" i="1">
                              <a:latin typeface="Cambria Math" panose="02040503050406030204" pitchFamily="18" charset="0"/>
                              <a:cs typeface="Palatino"/>
                            </a:rPr>
                          </m:ctrlPr>
                        </m:dPr>
                        <m:e>
                          <m:r>
                            <a:rPr lang="en-US" i="1">
                              <a:latin typeface="Cambria Math" panose="02040503050406030204" pitchFamily="18" charset="0"/>
                              <a:cs typeface="Palatino"/>
                            </a:rPr>
                            <m:t>𝑠</m:t>
                          </m:r>
                        </m:e>
                      </m:d>
                      <m:r>
                        <a:rPr lang="en-US" i="1">
                          <a:latin typeface="Cambria Math" panose="02040503050406030204" pitchFamily="18" charset="0"/>
                          <a:cs typeface="Palatino"/>
                        </a:rPr>
                        <m:t>+</m:t>
                      </m:r>
                      <m:r>
                        <a:rPr lang="en-US" i="1">
                          <a:latin typeface="Cambria Math" panose="02040503050406030204" pitchFamily="18" charset="0"/>
                          <a:cs typeface="Palatino"/>
                        </a:rPr>
                        <m:t>𝛼</m:t>
                      </m:r>
                      <m:r>
                        <a:rPr lang="en-US" i="1">
                          <a:latin typeface="Cambria Math" panose="02040503050406030204" pitchFamily="18" charset="0"/>
                          <a:cs typeface="Palatino"/>
                        </a:rPr>
                        <m:t>(</m:t>
                      </m:r>
                      <m:r>
                        <a:rPr lang="en-US" i="1">
                          <a:latin typeface="Cambria Math" panose="02040503050406030204" pitchFamily="18" charset="0"/>
                          <a:cs typeface="Palatino"/>
                        </a:rPr>
                        <m:t>𝑅</m:t>
                      </m:r>
                      <m:r>
                        <a:rPr lang="en-US" i="1">
                          <a:latin typeface="Cambria Math" panose="02040503050406030204" pitchFamily="18" charset="0"/>
                          <a:cs typeface="Palatino"/>
                        </a:rPr>
                        <m:t>(</m:t>
                      </m:r>
                      <m:r>
                        <a:rPr lang="en-US" i="1">
                          <a:latin typeface="Cambria Math" panose="02040503050406030204" pitchFamily="18" charset="0"/>
                          <a:cs typeface="Palatino"/>
                        </a:rPr>
                        <m:t>𝑠</m:t>
                      </m:r>
                      <m:r>
                        <a:rPr lang="en-US" i="1">
                          <a:latin typeface="Cambria Math" panose="02040503050406030204" pitchFamily="18" charset="0"/>
                          <a:cs typeface="Palatino"/>
                        </a:rPr>
                        <m:t>,</m:t>
                      </m:r>
                      <m:r>
                        <a:rPr lang="en-US" i="1">
                          <a:latin typeface="Cambria Math" panose="02040503050406030204" pitchFamily="18" charset="0"/>
                          <a:ea typeface="ＭＳ Ｐゴシック" pitchFamily="34" charset="-128"/>
                        </a:rPr>
                        <m:t>𝜋</m:t>
                      </m:r>
                      <m:r>
                        <a:rPr lang="en-US" i="1">
                          <a:latin typeface="Cambria Math" panose="02040503050406030204" pitchFamily="18" charset="0"/>
                          <a:cs typeface="Palatino"/>
                        </a:rPr>
                        <m:t>(</m:t>
                      </m:r>
                      <m:r>
                        <a:rPr lang="en-US" i="1">
                          <a:latin typeface="Cambria Math" panose="02040503050406030204" pitchFamily="18" charset="0"/>
                          <a:cs typeface="Palatino"/>
                        </a:rPr>
                        <m:t>𝑠</m:t>
                      </m:r>
                      <m:r>
                        <a:rPr lang="en-US" i="1">
                          <a:latin typeface="Cambria Math" panose="02040503050406030204" pitchFamily="18" charset="0"/>
                          <a:cs typeface="Palatino"/>
                        </a:rPr>
                        <m:t>),</m:t>
                      </m:r>
                      <m:r>
                        <a:rPr lang="en-US" i="1">
                          <a:latin typeface="Cambria Math" panose="02040503050406030204" pitchFamily="18" charset="0"/>
                          <a:cs typeface="Palatino"/>
                        </a:rPr>
                        <m:t>𝑠</m:t>
                      </m:r>
                      <m:r>
                        <a:rPr lang="en-US" i="1">
                          <a:latin typeface="Cambria Math" panose="02040503050406030204" pitchFamily="18" charset="0"/>
                          <a:cs typeface="Palatino"/>
                        </a:rPr>
                        <m:t>′)+</m:t>
                      </m:r>
                      <m:r>
                        <a:rPr lang="en-US" i="1">
                          <a:latin typeface="Cambria Math" panose="02040503050406030204" pitchFamily="18" charset="0"/>
                          <a:cs typeface="Palatino"/>
                        </a:rPr>
                        <m:t>𝛾</m:t>
                      </m:r>
                      <m:sSup>
                        <m:sSupPr>
                          <m:ctrlPr>
                            <a:rPr lang="en-US" i="1">
                              <a:latin typeface="Cambria Math" panose="02040503050406030204" pitchFamily="18" charset="0"/>
                              <a:cs typeface="Palatino"/>
                            </a:rPr>
                          </m:ctrlPr>
                        </m:sSupPr>
                        <m:e>
                          <m:r>
                            <a:rPr lang="en-US" i="1">
                              <a:latin typeface="Cambria Math" panose="02040503050406030204" pitchFamily="18" charset="0"/>
                              <a:cs typeface="Palatino"/>
                            </a:rPr>
                            <m:t>𝑉</m:t>
                          </m:r>
                        </m:e>
                        <m:sup>
                          <m:r>
                            <a:rPr lang="en-US" i="1">
                              <a:latin typeface="Cambria Math" panose="02040503050406030204" pitchFamily="18" charset="0"/>
                              <a:cs typeface="Palatino"/>
                            </a:rPr>
                            <m:t>𝜋</m:t>
                          </m:r>
                        </m:sup>
                      </m:sSup>
                      <m:d>
                        <m:dPr>
                          <m:ctrlPr>
                            <a:rPr lang="en-US" i="1">
                              <a:latin typeface="Cambria Math" panose="02040503050406030204" pitchFamily="18" charset="0"/>
                              <a:cs typeface="Palatino"/>
                            </a:rPr>
                          </m:ctrlPr>
                        </m:dPr>
                        <m:e>
                          <m:r>
                            <a:rPr lang="en-US" i="1">
                              <a:latin typeface="Cambria Math" panose="02040503050406030204" pitchFamily="18" charset="0"/>
                              <a:cs typeface="Palatino"/>
                            </a:rPr>
                            <m:t>𝑠</m:t>
                          </m:r>
                          <m:r>
                            <a:rPr lang="en-US" i="1">
                              <a:latin typeface="Cambria Math" panose="02040503050406030204" pitchFamily="18" charset="0"/>
                              <a:cs typeface="Palatino"/>
                            </a:rPr>
                            <m:t>′</m:t>
                          </m:r>
                        </m:e>
                      </m:d>
                      <m:r>
                        <a:rPr lang="en-US" i="1">
                          <a:latin typeface="Cambria Math" panose="02040503050406030204" pitchFamily="18" charset="0"/>
                          <a:cs typeface="Palatino"/>
                        </a:rPr>
                        <m:t>)</m:t>
                      </m:r>
                    </m:oMath>
                  </m:oMathPara>
                </a14:m>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SE" dirty="0"/>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Suppose we observe transitions (B, east, C, -2) and (C, east, D, -2). After many iterations, TD learning may converge to the true values </a:t>
                </a:r>
                <a:r>
                  <a:rPr lang="en-US" i="0">
                    <a:latin typeface="Cambria Math" panose="02040503050406030204" pitchFamily="18" charset="0"/>
                  </a:rPr>
                  <a:t>𝑉(𝐵)=</a:t>
                </a:r>
                <a:r>
                  <a:rPr lang="en-US" b="0" i="0">
                    <a:latin typeface="Cambria Math" panose="02040503050406030204" pitchFamily="18" charset="0"/>
                  </a:rPr>
                  <a:t>8</a:t>
                </a:r>
                <a:r>
                  <a:rPr lang="en-US" i="0">
                    <a:latin typeface="Cambria Math" panose="02040503050406030204" pitchFamily="18" charset="0"/>
                  </a:rPr>
                  <a:t>;𝑉(𝐶)=</a:t>
                </a:r>
                <a:r>
                  <a:rPr lang="en-US" b="0" i="0">
                    <a:latin typeface="Cambria Math" panose="02040503050406030204" pitchFamily="18" charset="0"/>
                  </a:rPr>
                  <a:t>9</a:t>
                </a:r>
                <a:r>
                  <a:rPr lang="en-US"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46</a:t>
            </a:fld>
            <a:endParaRPr lang="en-US" altLang="zh-CN"/>
          </a:p>
        </p:txBody>
      </p:sp>
    </p:spTree>
    <p:extLst>
      <p:ext uri="{BB962C8B-B14F-4D97-AF65-F5344CB8AC3E}">
        <p14:creationId xmlns:p14="http://schemas.microsoft.com/office/powerpoint/2010/main" val="4034384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Suppose we observe transitions (B, east, C, -2) and (C, east, D, -2). </a:t>
            </a:r>
          </a:p>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47</a:t>
            </a:fld>
            <a:endParaRPr lang="en-US" altLang="zh-CN"/>
          </a:p>
        </p:txBody>
      </p:sp>
    </p:spTree>
    <p:extLst>
      <p:ext uri="{BB962C8B-B14F-4D97-AF65-F5344CB8AC3E}">
        <p14:creationId xmlns:p14="http://schemas.microsoft.com/office/powerpoint/2010/main" val="16958239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Usually more </a:t>
            </a:r>
            <a:r>
              <a:rPr lang="en-US" dirty="0" err="1"/>
              <a:t>ecient</a:t>
            </a:r>
            <a:r>
              <a:rPr lang="en-US" dirty="0"/>
              <a:t> than MC</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May need many samples to get accurate estimate, due to high variance caused by random policy and stochastic environment.</a:t>
            </a:r>
          </a:p>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49</a:t>
            </a:fld>
            <a:endParaRPr lang="en-US" altLang="zh-CN"/>
          </a:p>
        </p:txBody>
      </p:sp>
    </p:spTree>
    <p:extLst>
      <p:ext uri="{BB962C8B-B14F-4D97-AF65-F5344CB8AC3E}">
        <p14:creationId xmlns:p14="http://schemas.microsoft.com/office/powerpoint/2010/main" val="2346233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mimicking Bellman updates with running sample averagesMakes action selection (</a:t>
                </a:r>
                <a14:m>
                  <m:oMath xmlns:m="http://schemas.openxmlformats.org/officeDocument/2006/math">
                    <m:limLow>
                      <m:limLowPr>
                        <m:ctrlPr>
                          <a:rPr lang="en-US" sz="1200" i="1">
                            <a:latin typeface="Cambria Math" panose="02040503050406030204" pitchFamily="18" charset="0"/>
                          </a:rPr>
                        </m:ctrlPr>
                      </m:limLowPr>
                      <m:e>
                        <m:r>
                          <m:rPr>
                            <m:sty m:val="p"/>
                          </m:rPr>
                          <a:rPr lang="en-US" sz="1200">
                            <a:latin typeface="Cambria Math" panose="02040503050406030204" pitchFamily="18" charset="0"/>
                          </a:rPr>
                          <m:t>argmax</m:t>
                        </m:r>
                      </m:e>
                      <m:lim>
                        <m:r>
                          <a:rPr lang="en-US" sz="1200" i="1">
                            <a:latin typeface="Cambria Math" panose="02040503050406030204" pitchFamily="18" charset="0"/>
                          </a:rPr>
                          <m:t>𝑎</m:t>
                        </m:r>
                      </m:lim>
                    </m:limLow>
                  </m:oMath>
                </a14:m>
                <a:r>
                  <a:rPr lang="en-US" sz="1200" dirty="0"/>
                  <a:t>) model-free too!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endParaRPr lang="en-SE" dirty="0"/>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mimicking Bellman updates with running sample averagesMakes action selection (</a:t>
                </a:r>
                <a:r>
                  <a:rPr lang="en-US" sz="1200" i="0">
                    <a:latin typeface="Cambria Math" panose="02040503050406030204" pitchFamily="18" charset="0"/>
                  </a:rPr>
                  <a:t>argmax┬𝑎</a:t>
                </a:r>
                <a:r>
                  <a:rPr lang="en-US" sz="1200" dirty="0"/>
                  <a:t>) model-free too!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51</a:t>
            </a:fld>
            <a:endParaRPr lang="en-US" altLang="zh-CN"/>
          </a:p>
        </p:txBody>
      </p:sp>
    </p:spTree>
    <p:extLst>
      <p:ext uri="{BB962C8B-B14F-4D97-AF65-F5344CB8AC3E}">
        <p14:creationId xmlns:p14="http://schemas.microsoft.com/office/powerpoint/2010/main" val="15321637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53</a:t>
            </a:fld>
            <a:endParaRPr lang="en-US" altLang="zh-CN"/>
          </a:p>
        </p:txBody>
      </p:sp>
    </p:spTree>
    <p:extLst>
      <p:ext uri="{BB962C8B-B14F-4D97-AF65-F5344CB8AC3E}">
        <p14:creationId xmlns:p14="http://schemas.microsoft.com/office/powerpoint/2010/main" val="13794688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56</a:t>
            </a:fld>
            <a:endParaRPr lang="en-US" altLang="zh-CN"/>
          </a:p>
        </p:txBody>
      </p:sp>
    </p:spTree>
    <p:extLst>
      <p:ext uri="{BB962C8B-B14F-4D97-AF65-F5344CB8AC3E}">
        <p14:creationId xmlns:p14="http://schemas.microsoft.com/office/powerpoint/2010/main" val="2320446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What makes RL different from other ML paradigms?</a:t>
            </a:r>
          </a:p>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5</a:t>
            </a:fld>
            <a:endParaRPr lang="en-US" altLang="zh-CN"/>
          </a:p>
        </p:txBody>
      </p:sp>
    </p:spTree>
    <p:extLst>
      <p:ext uri="{BB962C8B-B14F-4D97-AF65-F5344CB8AC3E}">
        <p14:creationId xmlns:p14="http://schemas.microsoft.com/office/powerpoint/2010/main" val="16180668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chemeClr val="tx1"/>
                    </a:solidFill>
                  </a:rPr>
                  <a:t>Expected </a:t>
                </a:r>
                <a:r>
                  <a:rPr lang="en-US" dirty="0" err="1">
                    <a:solidFill>
                      <a:schemeClr val="tx1"/>
                    </a:solidFill>
                  </a:rPr>
                  <a:t>Sarsa</a:t>
                </a:r>
                <a:r>
                  <a:rPr lang="en-US" dirty="0">
                    <a:solidFill>
                      <a:schemeClr val="tx1"/>
                    </a:solidFill>
                  </a:rPr>
                  <a:t> subsumes and generalizes QL. Expected </a:t>
                </a:r>
                <a:r>
                  <a:rPr lang="en-US" dirty="0" err="1">
                    <a:solidFill>
                      <a:schemeClr val="tx1"/>
                    </a:solidFill>
                  </a:rPr>
                  <a:t>Sarsa</a:t>
                </a:r>
                <a:r>
                  <a:rPr lang="en-US" dirty="0">
                    <a:solidFill>
                      <a:schemeClr val="tx1"/>
                    </a:solidFill>
                  </a:rPr>
                  <a:t> with </a:t>
                </a:r>
                <a:r>
                  <a:rPr lang="en-US" dirty="0"/>
                  <a:t>greedy target policy </a:t>
                </a:r>
                <a14:m>
                  <m:oMath xmlns:m="http://schemas.openxmlformats.org/officeDocument/2006/math">
                    <m:r>
                      <a:rPr lang="en-US" i="1">
                        <a:latin typeface="Cambria Math" panose="02040503050406030204" pitchFamily="18" charset="0"/>
                      </a:rPr>
                      <m:t>𝜋</m:t>
                    </m:r>
                  </m:oMath>
                </a14:m>
                <a:r>
                  <a:rPr lang="en-US" dirty="0"/>
                  <a:t> (</a:t>
                </a:r>
                <a14:m>
                  <m:oMath xmlns:m="http://schemas.openxmlformats.org/officeDocument/2006/math">
                    <m:r>
                      <a:rPr lang="en-US" i="1">
                        <a:latin typeface="Cambria Math" panose="02040503050406030204" pitchFamily="18" charset="0"/>
                      </a:rPr>
                      <m:t>𝜖</m:t>
                    </m:r>
                    <m:r>
                      <a:rPr lang="en-US" i="1">
                        <a:latin typeface="Cambria Math" panose="02040503050406030204" pitchFamily="18" charset="0"/>
                      </a:rPr>
                      <m:t>=0</m:t>
                    </m:r>
                  </m:oMath>
                </a14:m>
                <a:r>
                  <a:rPr lang="en-US" dirty="0"/>
                  <a:t>)</a:t>
                </a:r>
                <a:r>
                  <a:rPr lang="en-US" dirty="0">
                    <a:solidFill>
                      <a:schemeClr val="tx1"/>
                    </a:solidFill>
                  </a:rPr>
                  <a:t> is exactly QL.</a:t>
                </a:r>
              </a:p>
              <a:p>
                <a:endParaRPr lang="en-US" dirty="0"/>
              </a:p>
              <a:p>
                <a:r>
                  <a:rPr lang="en-US" dirty="0"/>
                  <a:t> while behavior policy </a:t>
                </a:r>
                <a14:m>
                  <m:oMath xmlns:m="http://schemas.openxmlformats.org/officeDocument/2006/math">
                    <m:r>
                      <a:rPr lang="en-US" b="0" i="1" smtClean="0">
                        <a:latin typeface="Cambria Math" panose="02040503050406030204" pitchFamily="18" charset="0"/>
                      </a:rPr>
                      <m:t>𝑏</m:t>
                    </m:r>
                  </m:oMath>
                </a14:m>
                <a:r>
                  <a:rPr lang="en-US" dirty="0"/>
                  <a:t> is more exploratory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chemeClr val="tx1"/>
                    </a:solidFill>
                  </a:rPr>
                  <a:t>is more complex computationally than </a:t>
                </a:r>
                <a:r>
                  <a:rPr lang="en-US" dirty="0" err="1">
                    <a:solidFill>
                      <a:schemeClr val="tx1"/>
                    </a:solidFill>
                  </a:rPr>
                  <a:t>Sarsa</a:t>
                </a:r>
                <a:r>
                  <a:rPr lang="en-US" dirty="0">
                    <a:solidFill>
                      <a:schemeClr val="tx1"/>
                    </a:solidFill>
                  </a:rPr>
                  <a:t> but, in return, it Expected </a:t>
                </a:r>
                <a:r>
                  <a:rPr lang="en-US" dirty="0" err="1">
                    <a:solidFill>
                      <a:schemeClr val="tx1"/>
                    </a:solidFill>
                  </a:rPr>
                  <a:t>Sarsa</a:t>
                </a:r>
                <a:r>
                  <a:rPr lang="en-US" dirty="0">
                    <a:solidFill>
                      <a:schemeClr val="tx1"/>
                    </a:solidFill>
                  </a:rPr>
                  <a:t> eliminates the variance due to the random selection of </a:t>
                </a:r>
                <a14:m>
                  <m:oMath xmlns:m="http://schemas.openxmlformats.org/officeDocument/2006/math">
                    <m:sSub>
                      <m:sSubPr>
                        <m:ctrlPr>
                          <a:rPr lang="en-US" b="0" i="1" dirty="0" smtClean="0">
                            <a:solidFill>
                              <a:schemeClr val="tx1"/>
                            </a:solidFill>
                            <a:latin typeface="Cambria Math" panose="02040503050406030204" pitchFamily="18" charset="0"/>
                          </a:rPr>
                        </m:ctrlPr>
                      </m:sSubPr>
                      <m:e>
                        <m:r>
                          <a:rPr lang="en-US" i="1" dirty="0" smtClean="0">
                            <a:solidFill>
                              <a:schemeClr val="tx1"/>
                            </a:solidFill>
                            <a:latin typeface="Cambria Math" panose="02040503050406030204" pitchFamily="18" charset="0"/>
                          </a:rPr>
                          <m:t>𝐴</m:t>
                        </m:r>
                      </m:e>
                      <m:sub>
                        <m:r>
                          <a:rPr lang="en-US" i="1" dirty="0" smtClean="0">
                            <a:solidFill>
                              <a:schemeClr val="tx1"/>
                            </a:solidFill>
                            <a:latin typeface="Cambria Math" panose="02040503050406030204" pitchFamily="18" charset="0"/>
                          </a:rPr>
                          <m:t>𝑡</m:t>
                        </m:r>
                        <m:r>
                          <a:rPr lang="en-US" i="1" dirty="0">
                            <a:solidFill>
                              <a:schemeClr val="tx1"/>
                            </a:solidFill>
                            <a:latin typeface="Cambria Math" panose="02040503050406030204" pitchFamily="18" charset="0"/>
                          </a:rPr>
                          <m:t>+1</m:t>
                        </m:r>
                      </m:sub>
                    </m:sSub>
                  </m:oMath>
                </a14:m>
                <a:r>
                  <a:rPr lang="en-US" dirty="0">
                    <a:solidFill>
                      <a:schemeClr val="tx1"/>
                    </a:solidFill>
                  </a:rPr>
                  <a:t> in </a:t>
                </a:r>
                <a:r>
                  <a:rPr lang="en-US" dirty="0" err="1">
                    <a:solidFill>
                      <a:schemeClr val="tx1"/>
                    </a:solidFill>
                  </a:rPr>
                  <a:t>Sarsa</a:t>
                </a:r>
                <a:r>
                  <a:rPr lang="en-US" dirty="0">
                    <a:solidFill>
                      <a:schemeClr val="tx1"/>
                    </a:solidFill>
                  </a:rPr>
                  <a:t>.</a:t>
                </a:r>
              </a:p>
              <a:p>
                <a:endParaRPr lang="en-SE" dirty="0"/>
              </a:p>
            </p:txBody>
          </p:sp>
        </mc:Choice>
        <mc:Fallback xmlns="">
          <p:sp>
            <p:nvSpPr>
              <p:cNvPr id="3" name="Notes Placeholder 2"/>
              <p:cNvSpPr>
                <a:spLocks noGrp="1"/>
              </p:cNvSpPr>
              <p:nvPr>
                <p:ph type="body" idx="1"/>
              </p:nvPr>
            </p:nvSpPr>
            <p:spPr/>
            <p:txBody>
              <a:bodyPr/>
              <a:lstStyle/>
              <a:p>
                <a:r>
                  <a:rPr lang="en-US" dirty="0"/>
                  <a:t> while behavior policy </a:t>
                </a:r>
                <a:r>
                  <a:rPr lang="en-US" b="0" i="0">
                    <a:latin typeface="Cambria Math" panose="02040503050406030204" pitchFamily="18" charset="0"/>
                  </a:rPr>
                  <a:t>𝑏</a:t>
                </a:r>
                <a:r>
                  <a:rPr lang="en-US" dirty="0"/>
                  <a:t> is more exploratory</a:t>
                </a:r>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58</a:t>
            </a:fld>
            <a:endParaRPr lang="en-US" altLang="zh-CN"/>
          </a:p>
        </p:txBody>
      </p:sp>
    </p:spTree>
    <p:extLst>
      <p:ext uri="{BB962C8B-B14F-4D97-AF65-F5344CB8AC3E}">
        <p14:creationId xmlns:p14="http://schemas.microsoft.com/office/powerpoint/2010/main" val="6321467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Q-learning</a:t>
            </a:r>
          </a:p>
          <a:p>
            <a:r>
              <a:rPr lang="en-US" dirty="0"/>
              <a:t>learns the values of the optimal</a:t>
            </a:r>
          </a:p>
          <a:p>
            <a:r>
              <a:rPr lang="en-US" dirty="0"/>
              <a:t>policy, its online performance</a:t>
            </a:r>
          </a:p>
          <a:p>
            <a:r>
              <a:rPr lang="en-US" dirty="0"/>
              <a:t>is worse than that of </a:t>
            </a:r>
            <a:r>
              <a:rPr lang="en-US" dirty="0" err="1"/>
              <a:t>Sarsa</a:t>
            </a:r>
            <a:r>
              <a:rPr lang="en-US" dirty="0"/>
              <a:t>, which</a:t>
            </a:r>
          </a:p>
          <a:p>
            <a:r>
              <a:rPr lang="en-US" dirty="0"/>
              <a:t>learns the roundabout policy. Of course,</a:t>
            </a:r>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59</a:t>
            </a:fld>
            <a:endParaRPr lang="en-US" altLang="zh-CN"/>
          </a:p>
        </p:txBody>
      </p:sp>
    </p:spTree>
    <p:extLst>
      <p:ext uri="{BB962C8B-B14F-4D97-AF65-F5344CB8AC3E}">
        <p14:creationId xmlns:p14="http://schemas.microsoft.com/office/powerpoint/2010/main" val="9794463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Learn an approximate MSP based on experiences, then solve the learned MDP</a:t>
                </a:r>
              </a:p>
              <a:p>
                <a:r>
                  <a:rPr lang="en-US" dirty="0"/>
                  <a:t>counting transitions out of each state</a:t>
                </a:r>
              </a:p>
              <a:p>
                <a:pPr lvl="1">
                  <a:lnSpc>
                    <a:spcPct val="80000"/>
                  </a:lnSpc>
                </a:pPr>
                <a:r>
                  <a:rPr lang="en-US" dirty="0"/>
                  <a:t>CH08: Planning and Learning</a:t>
                </a:r>
              </a:p>
              <a:p>
                <a:pPr lvl="1">
                  <a:lnSpc>
                    <a:spcPct val="80000"/>
                  </a:lnSpc>
                </a:pPr>
                <a:r>
                  <a:rPr lang="en-US" dirty="0"/>
                  <a:t>Normalize to estimate the probabilities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oMath>
                </a14:m>
                <a:r>
                  <a:rPr lang="en-US" dirty="0">
                    <a:ea typeface="ＭＳ Ｐゴシック" pitchFamily="34" charset="-128"/>
                  </a:rPr>
                  <a:t> </a:t>
                </a:r>
                <a:endParaRPr lang="en-US" b="1" dirty="0"/>
              </a:p>
              <a:p>
                <a:endParaRPr lang="en-SE" dirty="0"/>
              </a:p>
            </p:txBody>
          </p:sp>
        </mc:Choice>
        <mc:Fallback xmlns="">
          <p:sp>
            <p:nvSpPr>
              <p:cNvPr id="3" name="Notes Placeholder 2"/>
              <p:cNvSpPr>
                <a:spLocks noGrp="1"/>
              </p:cNvSpPr>
              <p:nvPr>
                <p:ph type="body" idx="1"/>
              </p:nvPr>
            </p:nvSpPr>
            <p:spPr/>
            <p:txBody>
              <a:bodyPr/>
              <a:lstStyle/>
              <a:p>
                <a:r>
                  <a:rPr lang="en-US" dirty="0"/>
                  <a:t>Learn an approximate MSP based on experiences, then solve the learned MDP</a:t>
                </a:r>
              </a:p>
              <a:p>
                <a:r>
                  <a:rPr lang="en-US" dirty="0"/>
                  <a:t>counting transitions out of each state</a:t>
                </a:r>
              </a:p>
              <a:p>
                <a:pPr lvl="1">
                  <a:lnSpc>
                    <a:spcPct val="80000"/>
                  </a:lnSpc>
                </a:pPr>
                <a:endParaRPr lang="en-US" dirty="0"/>
              </a:p>
              <a:p>
                <a:pPr lvl="1">
                  <a:lnSpc>
                    <a:spcPct val="80000"/>
                  </a:lnSpc>
                </a:pPr>
                <a:r>
                  <a:rPr lang="en-US" dirty="0"/>
                  <a:t>Normalize to estimate the probabilities </a:t>
                </a:r>
                <a:r>
                  <a:rPr lang="en-US" i="0">
                    <a:latin typeface="Cambria Math" panose="02040503050406030204" pitchFamily="18" charset="0"/>
                  </a:rPr>
                  <a:t>𝑝(𝑟,𝑠′│𝑠,𝑎)</a:t>
                </a:r>
                <a:r>
                  <a:rPr lang="en-US" dirty="0">
                    <a:ea typeface="ＭＳ Ｐゴシック" pitchFamily="34" charset="-128"/>
                  </a:rPr>
                  <a:t> </a:t>
                </a:r>
                <a:endParaRPr lang="en-US" b="1" dirty="0"/>
              </a:p>
              <a:p>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60</a:t>
            </a:fld>
            <a:endParaRPr lang="en-US" altLang="zh-CN"/>
          </a:p>
        </p:txBody>
      </p:sp>
    </p:spTree>
    <p:extLst>
      <p:ext uri="{BB962C8B-B14F-4D97-AF65-F5344CB8AC3E}">
        <p14:creationId xmlns:p14="http://schemas.microsoft.com/office/powerpoint/2010/main" val="18549167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e.g., consider modeling the sum of a dozen dice. a distribution model would produce all possible sums and their probabilities of occurring. e.g., a sample model would produce an individual sum drawn according to this probability distribution</a:t>
            </a:r>
            <a:endParaRPr lang="en-S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State space planning vs. policy space planning.</a:t>
            </a:r>
          </a:p>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61</a:t>
            </a:fld>
            <a:endParaRPr lang="en-US" altLang="zh-CN"/>
          </a:p>
        </p:txBody>
      </p:sp>
    </p:spTree>
    <p:extLst>
      <p:ext uri="{BB962C8B-B14F-4D97-AF65-F5344CB8AC3E}">
        <p14:creationId xmlns:p14="http://schemas.microsoft.com/office/powerpoint/2010/main" val="34115541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a:solidFill>
                  <a:schemeClr val="tx1"/>
                </a:solidFill>
                <a:latin typeface="Arial" charset="0"/>
                <a:ea typeface="+mn-ea"/>
                <a:cs typeface="+mn-cs"/>
              </a:rPr>
              <a:t>Modelfree</a:t>
            </a:r>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methods can choose only among the states and state–action pairs actually</a:t>
            </a:r>
          </a:p>
          <a:p>
            <a:r>
              <a:rPr lang="en-US" sz="1200" b="0" i="0" u="none" strike="noStrike" kern="1200" baseline="0" dirty="0">
                <a:solidFill>
                  <a:schemeClr val="tx1"/>
                </a:solidFill>
                <a:latin typeface="Arial" charset="0"/>
                <a:ea typeface="+mn-ea"/>
                <a:cs typeface="+mn-cs"/>
              </a:rPr>
              <a:t>encountered, but model-based methods can choose arbitrarily.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c.f.</a:t>
            </a:r>
            <a:r>
              <a:rPr lang="zh-CN" altLang="en-US" dirty="0"/>
              <a:t> </a:t>
            </a:r>
            <a:r>
              <a:rPr lang="en-US" dirty="0"/>
              <a:t>learning uses real experience generated by the environment.</a:t>
            </a:r>
          </a:p>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62</a:t>
            </a:fld>
            <a:endParaRPr lang="en-US" altLang="zh-CN"/>
          </a:p>
        </p:txBody>
      </p:sp>
    </p:spTree>
    <p:extLst>
      <p:ext uri="{BB962C8B-B14F-4D97-AF65-F5344CB8AC3E}">
        <p14:creationId xmlns:p14="http://schemas.microsoft.com/office/powerpoint/2010/main" val="14121397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a:solidFill>
                  <a:schemeClr val="tx1"/>
                </a:solidFill>
                <a:latin typeface="Arial" charset="0"/>
                <a:ea typeface="+mn-ea"/>
                <a:cs typeface="+mn-cs"/>
              </a:rPr>
              <a:t>Modelfree</a:t>
            </a:r>
            <a:r>
              <a:rPr lang="en-US" sz="1200" b="0" i="0" u="none" strike="noStrike" kern="1200" baseline="0" dirty="0">
                <a:solidFill>
                  <a:schemeClr val="tx1"/>
                </a:solidFill>
                <a:latin typeface="Arial" charset="0"/>
                <a:ea typeface="+mn-ea"/>
                <a:cs typeface="+mn-cs"/>
              </a:rPr>
              <a:t> methods can choose only among the states and state–action pairs actually encountered, but model-based methods can choose arbitrarily.</a:t>
            </a:r>
          </a:p>
          <a:p>
            <a:r>
              <a:rPr lang="en-US" sz="1200" b="0" i="0" u="none" strike="noStrike" kern="1200" baseline="0" dirty="0">
                <a:solidFill>
                  <a:schemeClr val="tx1"/>
                </a:solidFill>
                <a:latin typeface="Arial" charset="0"/>
                <a:ea typeface="+mn-ea"/>
                <a:cs typeface="+mn-cs"/>
              </a:rPr>
              <a:t>If dark grids are bad states with negative reward instead of obstacles, then Dyna can use planning even during the 1</a:t>
            </a:r>
            <a:r>
              <a:rPr lang="en-US" sz="1200" b="0" i="0" u="none" strike="noStrike" kern="1200" baseline="30000" dirty="0">
                <a:solidFill>
                  <a:schemeClr val="tx1"/>
                </a:solidFill>
                <a:latin typeface="Arial" charset="0"/>
                <a:ea typeface="+mn-ea"/>
                <a:cs typeface="+mn-cs"/>
              </a:rPr>
              <a:t>st</a:t>
            </a:r>
            <a:r>
              <a:rPr lang="en-US" sz="1200" b="0" i="0" u="none" strike="noStrike" kern="1200" baseline="0" dirty="0">
                <a:solidFill>
                  <a:schemeClr val="tx1"/>
                </a:solidFill>
                <a:latin typeface="Arial" charset="0"/>
                <a:ea typeface="+mn-ea"/>
                <a:cs typeface="+mn-cs"/>
              </a:rPr>
              <a:t> episode. Whenever a reward signal occurs, Dyna can plan and propagate the reward further inside faster than direct RL.</a:t>
            </a:r>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66</a:t>
            </a:fld>
            <a:endParaRPr lang="en-US" altLang="zh-CN"/>
          </a:p>
        </p:txBody>
      </p:sp>
    </p:spTree>
    <p:extLst>
      <p:ext uri="{BB962C8B-B14F-4D97-AF65-F5344CB8AC3E}">
        <p14:creationId xmlns:p14="http://schemas.microsoft.com/office/powerpoint/2010/main" val="31999208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is a previous entry of the pair in the queue, then insertion</a:t>
            </a:r>
          </a:p>
          <a:p>
            <a:r>
              <a:rPr lang="en-US" dirty="0"/>
              <a:t>results in only the higher priority entry remaining in the queue). </a:t>
            </a:r>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67</a:t>
            </a:fld>
            <a:endParaRPr lang="en-US" altLang="zh-CN"/>
          </a:p>
        </p:txBody>
      </p:sp>
    </p:spTree>
    <p:extLst>
      <p:ext uri="{BB962C8B-B14F-4D97-AF65-F5344CB8AC3E}">
        <p14:creationId xmlns:p14="http://schemas.microsoft.com/office/powerpoint/2010/main" val="40793292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i.e., probability distribution of state </a:t>
                </a:r>
                <a14:m>
                  <m:oMath xmlns:m="http://schemas.openxmlformats.org/officeDocument/2006/math">
                    <m:r>
                      <a:rPr lang="en-US" b="0" i="1" smtClean="0">
                        <a:latin typeface="Cambria Math" panose="02040503050406030204" pitchFamily="18" charset="0"/>
                      </a:rPr>
                      <m:t>𝑠</m:t>
                    </m:r>
                  </m:oMath>
                </a14:m>
                <a:r>
                  <a:rPr lang="en-US" dirty="0"/>
                  <a:t> when following policy </a:t>
                </a:r>
                <a14:m>
                  <m:oMath xmlns:m="http://schemas.openxmlformats.org/officeDocument/2006/math">
                    <m:r>
                      <a:rPr lang="en-US" b="0" i="1" smtClean="0">
                        <a:latin typeface="Cambria Math" panose="02040503050406030204" pitchFamily="18" charset="0"/>
                      </a:rPr>
                      <m:t>𝜋</m:t>
                    </m:r>
                  </m:oMath>
                </a14:m>
                <a:r>
                  <a:rPr lang="en-US" dirty="0"/>
                  <a:t>,</a:t>
                </a:r>
                <a:r>
                  <a:rPr lang="en-US" sz="1800" b="0" i="0" u="none" strike="noStrike" baseline="0" dirty="0">
                    <a:latin typeface="CMR10"/>
                  </a:rPr>
                  <a:t>the on-policy</a:t>
                </a:r>
              </a:p>
              <a:p>
                <a:pPr algn="l"/>
                <a:r>
                  <a:rPr lang="en-US" sz="1800" b="0" i="0" u="none" strike="noStrike" baseline="0" dirty="0">
                    <a:latin typeface="CMR10"/>
                  </a:rPr>
                  <a:t>distribution under </a:t>
                </a:r>
                <a:r>
                  <a:rPr lang="en-US" sz="1800" b="0" i="0" u="none" strike="noStrike" baseline="0" dirty="0">
                    <a:latin typeface="CMMI10"/>
                  </a:rPr>
                  <a:t>⇡ </a:t>
                </a:r>
                <a:r>
                  <a:rPr lang="en-US" sz="1800" b="0" i="0" u="none" strike="noStrike" baseline="0" dirty="0">
                    <a:latin typeface="CMR10"/>
                  </a:rPr>
                  <a:t>(see</a:t>
                </a:r>
                <a:endParaRPr lang="en-SE"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i.e., fraction of time spent in each state </a:t>
                </a:r>
                <a:r>
                  <a:rPr lang="en-US" b="0" i="0">
                    <a:latin typeface="Cambria Math" panose="02040503050406030204" pitchFamily="18" charset="0"/>
                  </a:rPr>
                  <a:t>𝑆</a:t>
                </a:r>
                <a:r>
                  <a:rPr lang="en-US" dirty="0"/>
                  <a:t>.</a:t>
                </a:r>
                <a:endParaRPr lang="en-SE" dirty="0"/>
              </a:p>
              <a:p>
                <a:endParaRPr lang="en-SE" dirty="0"/>
              </a:p>
            </p:txBody>
          </p:sp>
        </mc:Fallback>
      </mc:AlternateContent>
      <p:sp>
        <p:nvSpPr>
          <p:cNvPr id="4" name="Slide Number Placeholder 3"/>
          <p:cNvSpPr>
            <a:spLocks noGrp="1"/>
          </p:cNvSpPr>
          <p:nvPr>
            <p:ph type="sldNum" sz="quarter" idx="5"/>
          </p:nvPr>
        </p:nvSpPr>
        <p:spPr/>
        <p:txBody>
          <a:bodyPr/>
          <a:lstStyle/>
          <a:p>
            <a:fld id="{9759C4A7-EF62-4E76-99C8-FC7A8F377225}" type="slidenum">
              <a:rPr lang="en-US" smtClean="0"/>
              <a:pPr/>
              <a:t>74</a:t>
            </a:fld>
            <a:endParaRPr lang="en-US"/>
          </a:p>
        </p:txBody>
      </p:sp>
    </p:spTree>
    <p:extLst>
      <p:ext uri="{BB962C8B-B14F-4D97-AF65-F5344CB8AC3E}">
        <p14:creationId xmlns:p14="http://schemas.microsoft.com/office/powerpoint/2010/main" val="4701458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 </a:t>
                </a:r>
              </a:p>
              <a:p>
                <a:r>
                  <a:rPr lang="en-US" dirty="0"/>
                  <a:t>Because we have a single weight,  </a:t>
                </a:r>
                <a14:m>
                  <m:oMath xmlns:m="http://schemas.openxmlformats.org/officeDocument/2006/math">
                    <m:r>
                      <a:rPr lang="en-US" b="0" i="1" smtClean="0">
                        <a:latin typeface="Cambria Math" panose="02040503050406030204" pitchFamily="18" charset="0"/>
                      </a:rPr>
                      <m:t>,</m:t>
                    </m:r>
                    <m:r>
                      <m:rPr>
                        <m:sty m:val="p"/>
                      </m:rPr>
                      <a:rPr lang="en-US">
                        <a:latin typeface="Cambria Math" panose="02040503050406030204" pitchFamily="18" charset="0"/>
                      </a:rPr>
                      <m:t>∇</m:t>
                    </m:r>
                    <m:r>
                      <a:rPr lang="en-US" b="0" i="1" smtClean="0">
                        <a:latin typeface="Cambria Math" panose="02040503050406030204" pitchFamily="18" charset="0"/>
                      </a:rPr>
                      <m:t>𝐿</m:t>
                    </m:r>
                    <m:d>
                      <m:dPr>
                        <m:ctrlPr>
                          <a:rPr lang="en-US" i="1">
                            <a:latin typeface="Cambria Math" panose="02040503050406030204" pitchFamily="18" charset="0"/>
                          </a:rPr>
                        </m:ctrlPr>
                      </m:dPr>
                      <m:e>
                        <m:r>
                          <a:rPr lang="en-US" b="1" i="1">
                            <a:latin typeface="Cambria Math" panose="02040503050406030204" pitchFamily="18" charset="0"/>
                          </a:rPr>
                          <m:t>𝒘</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𝐽</m:t>
                                </m:r>
                                <m:d>
                                  <m:dPr>
                                    <m:ctrlPr>
                                      <a:rPr lang="en-US" i="1">
                                        <a:latin typeface="Cambria Math" panose="02040503050406030204" pitchFamily="18" charset="0"/>
                                      </a:rPr>
                                    </m:ctrlPr>
                                  </m:dPr>
                                  <m:e>
                                    <m:r>
                                      <a:rPr lang="en-US" b="1" i="1">
                                        <a:latin typeface="Cambria Math" panose="02040503050406030204" pitchFamily="18" charset="0"/>
                                      </a:rPr>
                                      <m:t>𝒘</m:t>
                                    </m:r>
                                  </m:e>
                                </m:d>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b="0" i="1">
                                        <a:latin typeface="Cambria Math" panose="02040503050406030204" pitchFamily="18" charset="0"/>
                                      </a:rPr>
                                      <m:t>𝑤</m:t>
                                    </m:r>
                                  </m:e>
                                  <m:sub>
                                    <m:r>
                                      <a:rPr lang="en-US" i="1">
                                        <a:latin typeface="Cambria Math" panose="02040503050406030204" pitchFamily="18" charset="0"/>
                                      </a:rPr>
                                      <m:t>1</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b="0" i="1" smtClean="0">
                                    <a:latin typeface="Cambria Math" panose="02040503050406030204" pitchFamily="18" charset="0"/>
                                  </a:rPr>
                                  <m:t>𝐿</m:t>
                                </m:r>
                                <m:d>
                                  <m:dPr>
                                    <m:ctrlPr>
                                      <a:rPr lang="en-US" i="1">
                                        <a:latin typeface="Cambria Math" panose="02040503050406030204" pitchFamily="18" charset="0"/>
                                      </a:rPr>
                                    </m:ctrlPr>
                                  </m:dPr>
                                  <m:e>
                                    <m:r>
                                      <a:rPr lang="en-US" b="1" i="1">
                                        <a:latin typeface="Cambria Math" panose="02040503050406030204" pitchFamily="18" charset="0"/>
                                      </a:rPr>
                                      <m:t>𝒘</m:t>
                                    </m:r>
                                  </m:e>
                                </m:d>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2</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b="0" i="1" smtClean="0">
                                    <a:latin typeface="Cambria Math" panose="02040503050406030204" pitchFamily="18" charset="0"/>
                                  </a:rPr>
                                  <m:t>𝐿</m:t>
                                </m:r>
                                <m:d>
                                  <m:dPr>
                                    <m:ctrlPr>
                                      <a:rPr lang="en-US" i="1">
                                        <a:latin typeface="Cambria Math" panose="02040503050406030204" pitchFamily="18" charset="0"/>
                                      </a:rPr>
                                    </m:ctrlPr>
                                  </m:dPr>
                                  <m:e>
                                    <m:r>
                                      <a:rPr lang="en-US" b="1" i="1">
                                        <a:latin typeface="Cambria Math" panose="02040503050406030204" pitchFamily="18" charset="0"/>
                                      </a:rPr>
                                      <m:t>𝒘</m:t>
                                    </m:r>
                                  </m:e>
                                </m:d>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𝑛</m:t>
                                    </m:r>
                                  </m:sub>
                                </m:sSub>
                              </m:den>
                            </m:f>
                          </m:e>
                        </m:d>
                      </m:e>
                      <m:sup>
                        <m:r>
                          <a:rPr lang="en-US" b="0" i="1" smtClean="0">
                            <a:latin typeface="Cambria Math" panose="02040503050406030204" pitchFamily="18" charset="0"/>
                          </a:rPr>
                          <m:t>𝑇</m:t>
                        </m:r>
                      </m:sup>
                    </m:sSup>
                  </m:oMath>
                </a14:m>
                <a:endParaRPr lang="en-US" dirty="0"/>
              </a:p>
              <a:p>
                <a:r>
                  <a:rPr lang="en-US" dirty="0"/>
                  <a:t>this means our gradient is just a scalar derivative.</a:t>
                </a:r>
                <a:endParaRPr lang="en-SE" dirty="0"/>
              </a:p>
            </p:txBody>
          </p:sp>
        </mc:Choice>
        <mc:Fallback xmlns="">
          <p:sp>
            <p:nvSpPr>
              <p:cNvPr id="3" name="Notes Placeholder 2"/>
              <p:cNvSpPr>
                <a:spLocks noGrp="1"/>
              </p:cNvSpPr>
              <p:nvPr>
                <p:ph type="body" idx="1"/>
              </p:nvPr>
            </p:nvSpPr>
            <p:spPr/>
            <p:txBody>
              <a:bodyPr/>
              <a:lstStyle/>
              <a:p>
                <a:r>
                  <a:rPr lang="en-US" dirty="0"/>
                  <a:t> </a:t>
                </a:r>
              </a:p>
              <a:p>
                <a:r>
                  <a:rPr lang="en-US" dirty="0"/>
                  <a:t>Because we have a single weight,  </a:t>
                </a:r>
                <a:r>
                  <a:rPr lang="en-US" b="0" i="0">
                    <a:latin typeface="Cambria Math" panose="02040503050406030204" pitchFamily="18" charset="0"/>
                  </a:rPr>
                  <a:t>,</a:t>
                </a:r>
                <a:r>
                  <a:rPr lang="en-US" i="0">
                    <a:latin typeface="Cambria Math" panose="02040503050406030204" pitchFamily="18" charset="0"/>
                  </a:rPr>
                  <a:t>∇</a:t>
                </a:r>
                <a:r>
                  <a:rPr lang="en-US" b="0" i="0">
                    <a:latin typeface="Cambria Math" panose="02040503050406030204" pitchFamily="18" charset="0"/>
                  </a:rPr>
                  <a:t>𝐿</a:t>
                </a:r>
                <a:r>
                  <a:rPr lang="en-US" i="0">
                    <a:latin typeface="Cambria Math" panose="02040503050406030204" pitchFamily="18" charset="0"/>
                  </a:rPr>
                  <a:t>(</a:t>
                </a:r>
                <a:r>
                  <a:rPr lang="en-US" b="1" i="0">
                    <a:latin typeface="Cambria Math" panose="02040503050406030204" pitchFamily="18" charset="0"/>
                  </a:rPr>
                  <a:t>𝒘)</a:t>
                </a:r>
                <a:r>
                  <a:rPr lang="en-US" b="0" i="0">
                    <a:latin typeface="Cambria Math" panose="02040503050406030204" pitchFamily="18" charset="0"/>
                  </a:rPr>
                  <a:t>=(</a:t>
                </a:r>
                <a:r>
                  <a:rPr lang="en-US" i="0">
                    <a:latin typeface="Cambria Math" panose="02040503050406030204" pitchFamily="18" charset="0"/>
                  </a:rPr>
                  <a:t>𝜕𝐽(</a:t>
                </a:r>
                <a:r>
                  <a:rPr lang="en-US" b="1" i="0">
                    <a:latin typeface="Cambria Math" panose="02040503050406030204" pitchFamily="18" charset="0"/>
                  </a:rPr>
                  <a:t>𝒘)/(</a:t>
                </a:r>
                <a:r>
                  <a:rPr lang="en-US" i="0">
                    <a:latin typeface="Cambria Math" panose="02040503050406030204" pitchFamily="18" charset="0"/>
                  </a:rPr>
                  <a:t>𝜕</a:t>
                </a:r>
                <a:r>
                  <a:rPr lang="en-US" b="0" i="0">
                    <a:latin typeface="Cambria Math" panose="02040503050406030204" pitchFamily="18" charset="0"/>
                  </a:rPr>
                  <a:t>𝑤_</a:t>
                </a:r>
                <a:r>
                  <a:rPr lang="en-US" i="0">
                    <a:latin typeface="Cambria Math" panose="02040503050406030204" pitchFamily="18" charset="0"/>
                  </a:rPr>
                  <a:t>1 )</a:t>
                </a:r>
                <a:r>
                  <a:rPr lang="en-US" b="0" i="0">
                    <a:latin typeface="Cambria Math" panose="02040503050406030204" pitchFamily="18" charset="0"/>
                  </a:rPr>
                  <a:t>,</a:t>
                </a:r>
                <a:r>
                  <a:rPr lang="en-US" i="0">
                    <a:latin typeface="Cambria Math" panose="02040503050406030204" pitchFamily="18" charset="0"/>
                  </a:rPr>
                  <a:t>𝜕</a:t>
                </a:r>
                <a:r>
                  <a:rPr lang="en-US" b="0" i="0">
                    <a:latin typeface="Cambria Math" panose="02040503050406030204" pitchFamily="18" charset="0"/>
                  </a:rPr>
                  <a:t>𝐿(</a:t>
                </a:r>
                <a:r>
                  <a:rPr lang="en-US" b="1" i="0">
                    <a:latin typeface="Cambria Math" panose="02040503050406030204" pitchFamily="18" charset="0"/>
                  </a:rPr>
                  <a:t>𝒘)/(</a:t>
                </a:r>
                <a:r>
                  <a:rPr lang="en-US" i="0">
                    <a:latin typeface="Cambria Math" panose="02040503050406030204" pitchFamily="18" charset="0"/>
                  </a:rPr>
                  <a:t>𝜕𝑤_</a:t>
                </a:r>
                <a:r>
                  <a:rPr lang="en-US" b="0" i="0">
                    <a:latin typeface="Cambria Math" panose="02040503050406030204" pitchFamily="18" charset="0"/>
                  </a:rPr>
                  <a:t>2 ),…,</a:t>
                </a:r>
                <a:r>
                  <a:rPr lang="en-US" i="0">
                    <a:latin typeface="Cambria Math" panose="02040503050406030204" pitchFamily="18" charset="0"/>
                  </a:rPr>
                  <a:t>𝜕</a:t>
                </a:r>
                <a:r>
                  <a:rPr lang="en-US" b="0" i="0">
                    <a:latin typeface="Cambria Math" panose="02040503050406030204" pitchFamily="18" charset="0"/>
                  </a:rPr>
                  <a:t>𝐿(</a:t>
                </a:r>
                <a:r>
                  <a:rPr lang="en-US" b="1" i="0">
                    <a:latin typeface="Cambria Math" panose="02040503050406030204" pitchFamily="18" charset="0"/>
                  </a:rPr>
                  <a:t>𝒘)/(</a:t>
                </a:r>
                <a:r>
                  <a:rPr lang="en-US" i="0">
                    <a:latin typeface="Cambria Math" panose="02040503050406030204" pitchFamily="18" charset="0"/>
                  </a:rPr>
                  <a:t>𝜕𝑤_</a:t>
                </a:r>
                <a:r>
                  <a:rPr lang="en-US" b="0" i="0">
                    <a:latin typeface="Cambria Math" panose="02040503050406030204" pitchFamily="18" charset="0"/>
                  </a:rPr>
                  <a:t>𝑛 ))^𝑇</a:t>
                </a:r>
                <a:endParaRPr lang="en-US" dirty="0"/>
              </a:p>
              <a:p>
                <a:r>
                  <a:rPr lang="en-US" dirty="0"/>
                  <a:t>this means our gradient is just a scalar derivative.</a:t>
                </a:r>
                <a:endParaRPr lang="en-SE" dirty="0"/>
              </a:p>
            </p:txBody>
          </p:sp>
        </mc:Fallback>
      </mc:AlternateContent>
      <p:sp>
        <p:nvSpPr>
          <p:cNvPr id="4" name="Slide Number Placeholder 3"/>
          <p:cNvSpPr>
            <a:spLocks noGrp="1"/>
          </p:cNvSpPr>
          <p:nvPr>
            <p:ph type="sldNum" sz="quarter" idx="5"/>
          </p:nvPr>
        </p:nvSpPr>
        <p:spPr/>
        <p:txBody>
          <a:bodyPr/>
          <a:lstStyle/>
          <a:p>
            <a:fld id="{9759C4A7-EF62-4E76-99C8-FC7A8F377225}" type="slidenum">
              <a:rPr lang="en-US" smtClean="0"/>
              <a:pPr/>
              <a:t>75</a:t>
            </a:fld>
            <a:endParaRPr lang="en-US"/>
          </a:p>
        </p:txBody>
      </p:sp>
    </p:spTree>
    <p:extLst>
      <p:ext uri="{BB962C8B-B14F-4D97-AF65-F5344CB8AC3E}">
        <p14:creationId xmlns:p14="http://schemas.microsoft.com/office/powerpoint/2010/main" val="19582548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is gradually reduced</a:t>
            </a:r>
          </a:p>
          <a:p>
            <a:endParaRPr lang="en-SE" dirty="0"/>
          </a:p>
        </p:txBody>
      </p:sp>
      <p:sp>
        <p:nvSpPr>
          <p:cNvPr id="4" name="Slide Number Placeholder 3"/>
          <p:cNvSpPr>
            <a:spLocks noGrp="1"/>
          </p:cNvSpPr>
          <p:nvPr>
            <p:ph type="sldNum" sz="quarter" idx="5"/>
          </p:nvPr>
        </p:nvSpPr>
        <p:spPr/>
        <p:txBody>
          <a:bodyPr/>
          <a:lstStyle/>
          <a:p>
            <a:fld id="{9759C4A7-EF62-4E76-99C8-FC7A8F377225}" type="slidenum">
              <a:rPr lang="en-US" smtClean="0"/>
              <a:pPr/>
              <a:t>76</a:t>
            </a:fld>
            <a:endParaRPr lang="en-US"/>
          </a:p>
        </p:txBody>
      </p:sp>
    </p:spTree>
    <p:extLst>
      <p:ext uri="{BB962C8B-B14F-4D97-AF65-F5344CB8AC3E}">
        <p14:creationId xmlns:p14="http://schemas.microsoft.com/office/powerpoint/2010/main" val="1441020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Learn MDP model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oMath>
                </a14:m>
                <a:r>
                  <a:rPr lang="en-US" dirty="0"/>
                  <a:t>, then solve for the optimal policy w. PI or VI.</a:t>
                </a:r>
              </a:p>
              <a:p>
                <a:endParaRPr lang="en-SE" dirty="0"/>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Learn MDP model </a:t>
                </a:r>
                <a:r>
                  <a:rPr lang="en-US" i="0">
                    <a:latin typeface="Cambria Math" panose="02040503050406030204" pitchFamily="18" charset="0"/>
                  </a:rPr>
                  <a:t>𝑝(𝑟,𝑠′│𝑠,𝑎)</a:t>
                </a:r>
                <a:r>
                  <a:rPr lang="en-US" dirty="0"/>
                  <a:t>, then solve for the optimal policy w. PI or VI.</a:t>
                </a:r>
              </a:p>
              <a:p>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6</a:t>
            </a:fld>
            <a:endParaRPr lang="en-US" altLang="zh-CN"/>
          </a:p>
        </p:txBody>
      </p:sp>
    </p:spTree>
    <p:extLst>
      <p:ext uri="{BB962C8B-B14F-4D97-AF65-F5344CB8AC3E}">
        <p14:creationId xmlns:p14="http://schemas.microsoft.com/office/powerpoint/2010/main" val="10838066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Monte-Carlo: </a:t>
                </a:r>
                <a14:m>
                  <m:oMath xmlns:m="http://schemas.openxmlformats.org/officeDocument/2006/math">
                    <m:d>
                      <m:dPr>
                        <m:begChr m:val="{"/>
                        <m:endChr m:val="}"/>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b="0" i="1" smtClean="0">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3</m:t>
                                </m:r>
                              </m:sub>
                            </m:sSub>
                          </m:e>
                        </m:d>
                        <m:r>
                          <a:rPr lang="en-US" b="0" i="1" smtClean="0">
                            <a:latin typeface="Cambria Math" panose="02040503050406030204" pitchFamily="18" charset="0"/>
                          </a:rPr>
                          <m:t>,…</m:t>
                        </m:r>
                      </m:e>
                    </m:d>
                  </m:oMath>
                </a14:m>
                <a:r>
                  <a:rPr lang="en-US" b="0" dirty="0"/>
                  <a:t> </a:t>
                </a:r>
                <a:r>
                  <a:rPr lang="en-US" dirty="0"/>
                  <a:t>Policy Evaluation vs. Supervised Learning (</a:t>
                </a:r>
                <a14:m>
                  <m:oMath xmlns:m="http://schemas.openxmlformats.org/officeDocument/2006/math">
                    <m:r>
                      <a:rPr lang="en-US" b="1" i="1" dirty="0">
                        <a:latin typeface="Cambria Math" panose="02040503050406030204" pitchFamily="18" charset="0"/>
                      </a:rPr>
                      <m:t>𝒘</m:t>
                    </m:r>
                  </m:oMath>
                </a14:m>
                <a:r>
                  <a:rPr lang="en-US" dirty="0"/>
                  <a:t> is a set of weights)</a:t>
                </a:r>
                <a:endParaRPr lang="en-US" b="0" dirty="0"/>
              </a:p>
              <a:p>
                <a:r>
                  <a:rPr lang="en-US" dirty="0"/>
                  <a:t>Recall tabular TD:</a:t>
                </a:r>
              </a:p>
              <a:p>
                <a:pPr lvl="1"/>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𝑉</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𝑉</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𝛼</m:t>
                      </m:r>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𝑅</m:t>
                          </m:r>
                        </m:e>
                        <m:sub>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𝛾</m:t>
                      </m:r>
                      <m:r>
                        <a:rPr lang="en-US" i="1">
                          <a:solidFill>
                            <a:schemeClr val="tx1"/>
                          </a:solidFill>
                          <a:latin typeface="Cambria Math" panose="02040503050406030204" pitchFamily="18" charset="0"/>
                        </a:rPr>
                        <m:t>𝑉</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+1</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𝑉</m:t>
                      </m:r>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oMath>
                  </m:oMathPara>
                </a14:m>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SE"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Monte-Carlo: </a:t>
                </a:r>
                <a:r>
                  <a:rPr lang="en-US" b="0" i="0">
                    <a:latin typeface="Cambria Math" panose="02040503050406030204" pitchFamily="18" charset="0"/>
                  </a:rPr>
                  <a:t>{(𝑆_1,𝐺_1 ),(</a:t>
                </a:r>
                <a:r>
                  <a:rPr lang="en-US" i="0">
                    <a:latin typeface="Cambria Math" panose="02040503050406030204" pitchFamily="18" charset="0"/>
                  </a:rPr>
                  <a:t>𝑆_</a:t>
                </a:r>
                <a:r>
                  <a:rPr lang="en-US" b="0" i="0">
                    <a:latin typeface="Cambria Math" panose="02040503050406030204" pitchFamily="18" charset="0"/>
                  </a:rPr>
                  <a:t>2</a:t>
                </a:r>
                <a:r>
                  <a:rPr lang="en-US" i="0">
                    <a:latin typeface="Cambria Math" panose="02040503050406030204" pitchFamily="18" charset="0"/>
                  </a:rPr>
                  <a:t>,𝐺_</a:t>
                </a:r>
                <a:r>
                  <a:rPr lang="en-US" b="0" i="0">
                    <a:latin typeface="Cambria Math" panose="02040503050406030204" pitchFamily="18" charset="0"/>
                  </a:rPr>
                  <a:t>2 ),(</a:t>
                </a:r>
                <a:r>
                  <a:rPr lang="en-US" i="0">
                    <a:latin typeface="Cambria Math" panose="02040503050406030204" pitchFamily="18" charset="0"/>
                  </a:rPr>
                  <a:t>𝑆_1,𝐺_</a:t>
                </a:r>
                <a:r>
                  <a:rPr lang="en-US" b="0" i="0">
                    <a:latin typeface="Cambria Math" panose="02040503050406030204" pitchFamily="18" charset="0"/>
                  </a:rPr>
                  <a:t>3 ),…}</a:t>
                </a:r>
                <a:endParaRPr lang="en-US" b="0" dirty="0"/>
              </a:p>
              <a:p>
                <a:endParaRPr lang="en-SE" dirty="0"/>
              </a:p>
            </p:txBody>
          </p:sp>
        </mc:Fallback>
      </mc:AlternateContent>
      <p:sp>
        <p:nvSpPr>
          <p:cNvPr id="4" name="Slide Number Placeholder 3"/>
          <p:cNvSpPr>
            <a:spLocks noGrp="1"/>
          </p:cNvSpPr>
          <p:nvPr>
            <p:ph type="sldNum" sz="quarter" idx="5"/>
          </p:nvPr>
        </p:nvSpPr>
        <p:spPr/>
        <p:txBody>
          <a:bodyPr/>
          <a:lstStyle/>
          <a:p>
            <a:fld id="{9759C4A7-EF62-4E76-99C8-FC7A8F377225}" type="slidenum">
              <a:rPr lang="en-US" smtClean="0"/>
              <a:pPr/>
              <a:t>79</a:t>
            </a:fld>
            <a:endParaRPr lang="en-US"/>
          </a:p>
        </p:txBody>
      </p:sp>
    </p:spTree>
    <p:extLst>
      <p:ext uri="{BB962C8B-B14F-4D97-AF65-F5344CB8AC3E}">
        <p14:creationId xmlns:p14="http://schemas.microsoft.com/office/powerpoint/2010/main" val="9674802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14:m>
                  <m:oMath xmlns:m="http://schemas.openxmlformats.org/officeDocument/2006/math">
                    <m:r>
                      <a:rPr lang="en-US" i="1">
                        <a:latin typeface="Cambria Math" panose="02040503050406030204" pitchFamily="18" charset="0"/>
                      </a:rPr>
                      <m:t>𝛾</m:t>
                    </m:r>
                  </m:oMath>
                </a14:m>
                <a:r>
                  <a:rPr lang="en-US" dirty="0"/>
                  <a:t> is discount factor)</a:t>
                </a:r>
              </a:p>
              <a:p>
                <a:endParaRPr lang="en-SE"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i="0">
                    <a:latin typeface="Cambria Math" panose="02040503050406030204" pitchFamily="18" charset="0"/>
                  </a:rPr>
                  <a:t>𝛾</a:t>
                </a:r>
                <a:r>
                  <a:rPr lang="en-US" dirty="0"/>
                  <a:t> is discount factor)</a:t>
                </a:r>
              </a:p>
              <a:p>
                <a:endParaRPr lang="en-SE" dirty="0"/>
              </a:p>
            </p:txBody>
          </p:sp>
        </mc:Fallback>
      </mc:AlternateContent>
      <p:sp>
        <p:nvSpPr>
          <p:cNvPr id="4" name="Slide Number Placeholder 3"/>
          <p:cNvSpPr>
            <a:spLocks noGrp="1"/>
          </p:cNvSpPr>
          <p:nvPr>
            <p:ph type="sldNum" sz="quarter" idx="5"/>
          </p:nvPr>
        </p:nvSpPr>
        <p:spPr/>
        <p:txBody>
          <a:bodyPr/>
          <a:lstStyle/>
          <a:p>
            <a:fld id="{9759C4A7-EF62-4E76-99C8-FC7A8F377225}" type="slidenum">
              <a:rPr lang="en-US" smtClean="0"/>
              <a:pPr/>
              <a:t>80</a:t>
            </a:fld>
            <a:endParaRPr lang="en-US"/>
          </a:p>
        </p:txBody>
      </p:sp>
    </p:spTree>
    <p:extLst>
      <p:ext uri="{BB962C8B-B14F-4D97-AF65-F5344CB8AC3E}">
        <p14:creationId xmlns:p14="http://schemas.microsoft.com/office/powerpoint/2010/main" val="5261705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Recall Semi-Gradient TD(0):</a:t>
                </a: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𝑤</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𝑤</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𝛼</m:t>
                    </m:r>
                    <m:r>
                      <a:rPr lang="en-US">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𝑅</m:t>
                        </m:r>
                      </m:e>
                      <m:sub>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𝛾</m:t>
                    </m:r>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𝑣</m:t>
                        </m:r>
                      </m:e>
                    </m:acc>
                    <m:d>
                      <m:dPr>
                        <m:ctrlPr>
                          <a:rPr lang="en-US" i="1" dirty="0">
                            <a:solidFill>
                              <a:schemeClr val="tx1"/>
                            </a:solidFill>
                            <a:latin typeface="Cambria Math" panose="02040503050406030204" pitchFamily="18" charset="0"/>
                          </a:rPr>
                        </m:ctrlPr>
                      </m:dPr>
                      <m:e>
                        <m:sSub>
                          <m:sSubPr>
                            <m:ctrlPr>
                              <a:rPr lang="en-US" i="1" dirty="0">
                                <a:solidFill>
                                  <a:schemeClr val="tx1"/>
                                </a:solidFill>
                                <a:latin typeface="Cambria Math" panose="02040503050406030204" pitchFamily="18" charset="0"/>
                              </a:rPr>
                            </m:ctrlPr>
                          </m:sSubPr>
                          <m:e>
                            <m:r>
                              <a:rPr lang="en-US" i="1" dirty="0">
                                <a:solidFill>
                                  <a:schemeClr val="tx1"/>
                                </a:solidFill>
                                <a:latin typeface="Cambria Math" panose="02040503050406030204" pitchFamily="18" charset="0"/>
                              </a:rPr>
                              <m:t>𝑆</m:t>
                            </m:r>
                          </m:e>
                          <m:sub>
                            <m:r>
                              <a:rPr lang="en-US" i="1" dirty="0">
                                <a:solidFill>
                                  <a:schemeClr val="tx1"/>
                                </a:solidFill>
                                <a:latin typeface="Cambria Math" panose="02040503050406030204" pitchFamily="18" charset="0"/>
                              </a:rPr>
                              <m:t>𝑡</m:t>
                            </m:r>
                            <m:r>
                              <a:rPr lang="en-US" i="1" dirty="0">
                                <a:solidFill>
                                  <a:schemeClr val="tx1"/>
                                </a:solidFill>
                                <a:latin typeface="Cambria Math" panose="02040503050406030204" pitchFamily="18" charset="0"/>
                              </a:rPr>
                              <m:t>+1</m:t>
                            </m:r>
                          </m:sub>
                        </m:sSub>
                        <m:r>
                          <a:rPr lang="en-US" i="1" dirty="0">
                            <a:solidFill>
                              <a:schemeClr val="tx1"/>
                            </a:solidFill>
                            <a:latin typeface="Cambria Math" panose="02040503050406030204" pitchFamily="18" charset="0"/>
                          </a:rPr>
                          <m:t>,</m:t>
                        </m:r>
                        <m:r>
                          <a:rPr lang="en-US" i="1" dirty="0">
                            <a:solidFill>
                              <a:schemeClr val="tx1"/>
                            </a:solidFill>
                            <a:latin typeface="Cambria Math" panose="02040503050406030204" pitchFamily="18" charset="0"/>
                          </a:rPr>
                          <m:t>𝑤</m:t>
                        </m:r>
                      </m:e>
                    </m:d>
                    <m:r>
                      <a:rPr lang="en-US" i="1">
                        <a:solidFill>
                          <a:schemeClr val="tx1"/>
                        </a:solidFill>
                        <a:latin typeface="Cambria Math" panose="02040503050406030204" pitchFamily="18" charset="0"/>
                      </a:rPr>
                      <m:t>−</m:t>
                    </m:r>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𝑣</m:t>
                        </m:r>
                      </m:e>
                    </m:acc>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𝑤</m:t>
                        </m:r>
                      </m:e>
                    </m:d>
                    <m:r>
                      <a:rPr lang="en-US">
                        <a:solidFill>
                          <a:schemeClr val="tx1"/>
                        </a:solidFill>
                        <a:latin typeface="Cambria Math" panose="02040503050406030204" pitchFamily="18" charset="0"/>
                      </a:rPr>
                      <m:t>]</m:t>
                    </m:r>
                    <m:r>
                      <m:rPr>
                        <m:sty m:val="p"/>
                      </m:rPr>
                      <a:rPr lang="en-US">
                        <a:solidFill>
                          <a:schemeClr val="tx1"/>
                        </a:solidFill>
                        <a:latin typeface="Cambria Math" panose="02040503050406030204" pitchFamily="18" charset="0"/>
                      </a:rPr>
                      <m:t>∇</m:t>
                    </m:r>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𝑣</m:t>
                        </m:r>
                      </m:e>
                    </m:acc>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𝑤</m:t>
                        </m:r>
                      </m:e>
                    </m:d>
                  </m:oMath>
                </a14:m>
                <a:endParaRPr lang="en-US" dirty="0">
                  <a:solidFill>
                    <a:schemeClr val="tx1"/>
                  </a:solidFill>
                </a:endParaRPr>
              </a:p>
              <a:p>
                <a:endParaRPr lang="en-SE" dirty="0"/>
              </a:p>
            </p:txBody>
          </p:sp>
        </mc:Choice>
        <mc:Fallback xmlns="">
          <p:sp>
            <p:nvSpPr>
              <p:cNvPr id="3" name="Notes Placeholder 2"/>
              <p:cNvSpPr>
                <a:spLocks noGrp="1"/>
              </p:cNvSpPr>
              <p:nvPr>
                <p:ph type="body" idx="1"/>
              </p:nvPr>
            </p:nvSpPr>
            <p:spPr/>
            <p:txBody>
              <a:bodyPr/>
              <a:lstStyle/>
              <a:p>
                <a:r>
                  <a:rPr lang="en-US" dirty="0"/>
                  <a:t>Recall Semi-Gradient TD(0):</a:t>
                </a:r>
                <a:r>
                  <a:rPr lang="en-US" dirty="0">
                    <a:solidFill>
                      <a:schemeClr val="tx1"/>
                    </a:solidFill>
                  </a:rPr>
                  <a:t> </a:t>
                </a:r>
                <a:r>
                  <a:rPr lang="en-US" i="0">
                    <a:solidFill>
                      <a:schemeClr val="tx1"/>
                    </a:solidFill>
                    <a:latin typeface="Cambria Math" panose="02040503050406030204" pitchFamily="18" charset="0"/>
                  </a:rPr>
                  <a:t>𝑤←𝑤+𝛼[𝑅_(𝑡+1)+𝛾𝑣 ̂</a:t>
                </a:r>
                <a:r>
                  <a:rPr lang="en-US" i="0" dirty="0">
                    <a:solidFill>
                      <a:schemeClr val="tx1"/>
                    </a:solidFill>
                    <a:latin typeface="Cambria Math" panose="02040503050406030204" pitchFamily="18" charset="0"/>
                  </a:rPr>
                  <a:t>(𝑆_(𝑡+1),𝑤)</a:t>
                </a:r>
                <a:r>
                  <a:rPr lang="en-US" i="0">
                    <a:solidFill>
                      <a:schemeClr val="tx1"/>
                    </a:solidFill>
                    <a:latin typeface="Cambria Math" panose="02040503050406030204" pitchFamily="18" charset="0"/>
                  </a:rPr>
                  <a:t>−𝑣 ̂(𝑆_𝑡,𝑤)]∇𝑣 ̂(𝑆_𝑡,𝑤)</a:t>
                </a:r>
                <a:endParaRPr lang="en-US" dirty="0">
                  <a:solidFill>
                    <a:schemeClr val="tx1"/>
                  </a:solidFill>
                </a:endParaRPr>
              </a:p>
              <a:p>
                <a:endParaRPr lang="en-SE" dirty="0"/>
              </a:p>
            </p:txBody>
          </p:sp>
        </mc:Fallback>
      </mc:AlternateContent>
      <p:sp>
        <p:nvSpPr>
          <p:cNvPr id="4" name="Slide Number Placeholder 3"/>
          <p:cNvSpPr>
            <a:spLocks noGrp="1"/>
          </p:cNvSpPr>
          <p:nvPr>
            <p:ph type="sldNum" sz="quarter" idx="5"/>
          </p:nvPr>
        </p:nvSpPr>
        <p:spPr/>
        <p:txBody>
          <a:bodyPr/>
          <a:lstStyle/>
          <a:p>
            <a:fld id="{9759C4A7-EF62-4E76-99C8-FC7A8F377225}" type="slidenum">
              <a:rPr lang="en-US" smtClean="0"/>
              <a:pPr/>
              <a:t>83</a:t>
            </a:fld>
            <a:endParaRPr lang="en-US"/>
          </a:p>
        </p:txBody>
      </p:sp>
    </p:spTree>
    <p:extLst>
      <p:ext uri="{BB962C8B-B14F-4D97-AF65-F5344CB8AC3E}">
        <p14:creationId xmlns:p14="http://schemas.microsoft.com/office/powerpoint/2010/main" val="2344697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this case, both approaches give the exact same results. </a:t>
            </a:r>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8</a:t>
            </a:fld>
            <a:endParaRPr lang="en-US" altLang="zh-CN"/>
          </a:p>
        </p:txBody>
      </p:sp>
    </p:spTree>
    <p:extLst>
      <p:ext uri="{BB962C8B-B14F-4D97-AF65-F5344CB8AC3E}">
        <p14:creationId xmlns:p14="http://schemas.microsoft.com/office/powerpoint/2010/main" val="583352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sym typeface="Symbol" pitchFamily="18" charset="2"/>
                  </a:rPr>
                  <a:t> containing particular </a:t>
                </a:r>
                <a14:m>
                  <m:oMath xmlns:m="http://schemas.openxmlformats.org/officeDocument/2006/math">
                    <m:r>
                      <a:rPr lang="en-US" b="0" i="1" smtClean="0">
                        <a:latin typeface="Cambria Math" panose="02040503050406030204" pitchFamily="18" charset="0"/>
                        <a:sym typeface="Symbol" pitchFamily="18" charset="2"/>
                      </a:rPr>
                      <m:t>𝑠</m:t>
                    </m:r>
                  </m:oMath>
                </a14:m>
                <a:r>
                  <a:rPr lang="en-US" dirty="0">
                    <a:sym typeface="Symbol" pitchFamily="18" charset="2"/>
                  </a:rPr>
                  <a:t> or </a:t>
                </a:r>
                <a14:m>
                  <m:oMath xmlns:m="http://schemas.openxmlformats.org/officeDocument/2006/math">
                    <m:r>
                      <a:rPr lang="en-US" i="1">
                        <a:latin typeface="Cambria Math" panose="02040503050406030204" pitchFamily="18" charset="0"/>
                        <a:sym typeface="Symbol" pitchFamily="18" charset="2"/>
                      </a:rPr>
                      <m:t>(</m:t>
                    </m:r>
                    <m:r>
                      <a:rPr lang="en-US" i="1">
                        <a:latin typeface="Cambria Math" panose="02040503050406030204" pitchFamily="18" charset="0"/>
                        <a:sym typeface="Symbol" pitchFamily="18" charset="2"/>
                      </a:rPr>
                      <m:t>𝑠</m:t>
                    </m:r>
                    <m:r>
                      <a:rPr lang="en-US" i="1">
                        <a:latin typeface="Cambria Math" panose="02040503050406030204" pitchFamily="18" charset="0"/>
                        <a:sym typeface="Symbol" pitchFamily="18" charset="2"/>
                      </a:rPr>
                      <m:t>,</m:t>
                    </m:r>
                    <m:r>
                      <a:rPr lang="en-US" i="1">
                        <a:latin typeface="Cambria Math" panose="02040503050406030204" pitchFamily="18" charset="0"/>
                        <a:sym typeface="Symbol" pitchFamily="18" charset="2"/>
                      </a:rPr>
                      <m:t>𝑎</m:t>
                    </m:r>
                    <m:r>
                      <a:rPr lang="en-US" i="1">
                        <a:latin typeface="Cambria Math" panose="02040503050406030204" pitchFamily="18" charset="0"/>
                        <a:sym typeface="Symbol" pitchFamily="18" charset="2"/>
                      </a:rPr>
                      <m:t>)</m:t>
                    </m:r>
                  </m:oMath>
                </a14:m>
                <a:endParaRPr lang="en-US" dirty="0"/>
              </a:p>
              <a:p>
                <a:r>
                  <a:rPr lang="en-US" dirty="0">
                    <a:sym typeface="Symbol" pitchFamily="18" charset="2"/>
                  </a:rPr>
                  <a:t> trajectory starting from </a:t>
                </a:r>
                <a14:m>
                  <m:oMath xmlns:m="http://schemas.openxmlformats.org/officeDocument/2006/math">
                    <m:r>
                      <a:rPr lang="en-US" i="1">
                        <a:latin typeface="Cambria Math" panose="02040503050406030204" pitchFamily="18" charset="0"/>
                        <a:sym typeface="Symbol" pitchFamily="18" charset="2"/>
                      </a:rPr>
                      <m:t>𝑠</m:t>
                    </m:r>
                  </m:oMath>
                </a14:m>
                <a:r>
                  <a:rPr lang="en-US" dirty="0">
                    <a:sym typeface="Symbol" pitchFamily="18" charset="2"/>
                  </a:rPr>
                  <a:t> or </a:t>
                </a:r>
                <a14:m>
                  <m:oMath xmlns:m="http://schemas.openxmlformats.org/officeDocument/2006/math">
                    <m:r>
                      <a:rPr lang="en-US" i="1">
                        <a:latin typeface="Cambria Math" panose="02040503050406030204" pitchFamily="18" charset="0"/>
                        <a:sym typeface="Symbol" pitchFamily="18" charset="2"/>
                      </a:rPr>
                      <m:t>(</m:t>
                    </m:r>
                    <m:r>
                      <a:rPr lang="en-US" i="1">
                        <a:latin typeface="Cambria Math" panose="02040503050406030204" pitchFamily="18" charset="0"/>
                        <a:sym typeface="Symbol" pitchFamily="18" charset="2"/>
                      </a:rPr>
                      <m:t>𝑠</m:t>
                    </m:r>
                    <m:r>
                      <a:rPr lang="en-US" i="1">
                        <a:latin typeface="Cambria Math" panose="02040503050406030204" pitchFamily="18" charset="0"/>
                        <a:sym typeface="Symbol" pitchFamily="18" charset="2"/>
                      </a:rPr>
                      <m:t>,</m:t>
                    </m:r>
                    <m:r>
                      <a:rPr lang="en-US" i="1">
                        <a:latin typeface="Cambria Math" panose="02040503050406030204" pitchFamily="18" charset="0"/>
                        <a:sym typeface="Symbol" pitchFamily="18" charset="2"/>
                      </a:rPr>
                      <m:t>𝑎</m:t>
                    </m:r>
                    <m:r>
                      <a:rPr lang="en-US" i="1">
                        <a:latin typeface="Cambria Math" panose="02040503050406030204" pitchFamily="18" charset="0"/>
                        <a:sym typeface="Symbol" pitchFamily="18" charset="2"/>
                      </a:rPr>
                      <m:t>)</m:t>
                    </m:r>
                  </m:oMath>
                </a14:m>
                <a:endParaRPr lang="en-US" dirty="0"/>
              </a:p>
              <a:p>
                <a:r>
                  <a:rPr lang="en-US" dirty="0">
                    <a:sym typeface="Symbol" pitchFamily="18" charset="2"/>
                  </a:rPr>
                  <a:t>state </a:t>
                </a:r>
                <a14:m>
                  <m:oMath xmlns:m="http://schemas.openxmlformats.org/officeDocument/2006/math">
                    <m:sSub>
                      <m:sSubPr>
                        <m:ctrlPr>
                          <a:rPr lang="en-US" b="0" i="1" smtClean="0">
                            <a:latin typeface="Cambria Math" panose="02040503050406030204" pitchFamily="18" charset="0"/>
                            <a:sym typeface="Symbol" pitchFamily="18" charset="2"/>
                          </a:rPr>
                        </m:ctrlPr>
                      </m:sSubPr>
                      <m:e>
                        <m:r>
                          <a:rPr lang="en-US" b="0" i="1" smtClean="0">
                            <a:latin typeface="Cambria Math" panose="02040503050406030204" pitchFamily="18" charset="0"/>
                            <a:sym typeface="Symbol" pitchFamily="18" charset="2"/>
                          </a:rPr>
                          <m:t>𝑆</m:t>
                        </m:r>
                      </m:e>
                      <m:sub>
                        <m:r>
                          <a:rPr lang="en-US" b="0" i="1" smtClean="0">
                            <a:latin typeface="Cambria Math" panose="02040503050406030204" pitchFamily="18" charset="0"/>
                            <a:sym typeface="Symbol" pitchFamily="18" charset="2"/>
                          </a:rPr>
                          <m:t>𝑡</m:t>
                        </m:r>
                      </m:sub>
                    </m:sSub>
                  </m:oMath>
                </a14:m>
                <a:endParaRPr lang="en-US" dirty="0">
                  <a:sym typeface="Symbol" pitchFamily="18" charset="2"/>
                </a:endParaRPr>
              </a:p>
              <a:p>
                <a:pPr lvl="1"/>
                <a:r>
                  <a:rPr lang="en-US" dirty="0">
                    <a:sym typeface="Symbol" pitchFamily="18" charset="2"/>
                  </a:rPr>
                  <a:t>Or 2) </a:t>
                </a:r>
                <a:r>
                  <a:rPr lang="en-US" dirty="0" err="1">
                    <a:sym typeface="Symbol" pitchFamily="18" charset="2"/>
                  </a:rPr>
                  <a:t>Inre</a:t>
                </a:r>
                <a:endParaRPr lang="en-US" dirty="0">
                  <a:sym typeface="Symbol" pitchFamily="18" charset="2"/>
                </a:endParaRPr>
              </a:p>
              <a:p>
                <a:r>
                  <a:rPr lang="en-US" dirty="0"/>
                  <a:t>Compare to every-visit MC w.</a:t>
                </a:r>
                <a:endParaRPr lang="en-SE" dirty="0"/>
              </a:p>
            </p:txBody>
          </p:sp>
        </mc:Choice>
        <mc:Fallback xmlns="">
          <p:sp>
            <p:nvSpPr>
              <p:cNvPr id="3" name="Notes Placeholder 2"/>
              <p:cNvSpPr>
                <a:spLocks noGrp="1"/>
              </p:cNvSpPr>
              <p:nvPr>
                <p:ph type="body" idx="1"/>
              </p:nvPr>
            </p:nvSpPr>
            <p:spPr/>
            <p:txBody>
              <a:bodyPr/>
              <a:lstStyle/>
              <a:p>
                <a:r>
                  <a:rPr lang="en-US" dirty="0">
                    <a:sym typeface="Symbol" pitchFamily="18" charset="2"/>
                  </a:rPr>
                  <a:t> containing particular </a:t>
                </a:r>
                <a:r>
                  <a:rPr lang="en-US" b="0" i="0">
                    <a:latin typeface="Cambria Math" panose="02040503050406030204" pitchFamily="18" charset="0"/>
                    <a:sym typeface="Symbol" pitchFamily="18" charset="2"/>
                  </a:rPr>
                  <a:t>𝑠</a:t>
                </a:r>
                <a:r>
                  <a:rPr lang="en-US" dirty="0">
                    <a:sym typeface="Symbol" pitchFamily="18" charset="2"/>
                  </a:rPr>
                  <a:t> or </a:t>
                </a:r>
                <a:r>
                  <a:rPr lang="en-US" i="0">
                    <a:latin typeface="Cambria Math" panose="02040503050406030204" pitchFamily="18" charset="0"/>
                    <a:sym typeface="Symbol" pitchFamily="18" charset="2"/>
                  </a:rPr>
                  <a:t>(𝑠,𝑎)</a:t>
                </a:r>
                <a:endParaRPr lang="en-US" dirty="0"/>
              </a:p>
              <a:p>
                <a:r>
                  <a:rPr lang="en-US" dirty="0">
                    <a:sym typeface="Symbol" pitchFamily="18" charset="2"/>
                  </a:rPr>
                  <a:t> trajectory starting from </a:t>
                </a:r>
                <a:r>
                  <a:rPr lang="en-US" i="0">
                    <a:latin typeface="Cambria Math" panose="02040503050406030204" pitchFamily="18" charset="0"/>
                    <a:sym typeface="Symbol" pitchFamily="18" charset="2"/>
                  </a:rPr>
                  <a:t>𝑠</a:t>
                </a:r>
                <a:r>
                  <a:rPr lang="en-US" dirty="0">
                    <a:sym typeface="Symbol" pitchFamily="18" charset="2"/>
                  </a:rPr>
                  <a:t> or </a:t>
                </a:r>
                <a:r>
                  <a:rPr lang="en-US" i="0">
                    <a:latin typeface="Cambria Math" panose="02040503050406030204" pitchFamily="18" charset="0"/>
                    <a:sym typeface="Symbol" pitchFamily="18" charset="2"/>
                  </a:rPr>
                  <a:t>(𝑠,𝑎)</a:t>
                </a:r>
                <a:endParaRPr lang="en-US" dirty="0"/>
              </a:p>
              <a:p>
                <a:r>
                  <a:rPr lang="en-US" dirty="0">
                    <a:sym typeface="Symbol" pitchFamily="18" charset="2"/>
                  </a:rPr>
                  <a:t>state </a:t>
                </a:r>
                <a:r>
                  <a:rPr lang="en-US" b="0" i="0">
                    <a:latin typeface="Cambria Math" panose="02040503050406030204" pitchFamily="18" charset="0"/>
                    <a:sym typeface="Symbol" pitchFamily="18" charset="2"/>
                  </a:rPr>
                  <a:t>𝑆_𝑡</a:t>
                </a:r>
                <a:endParaRPr lang="en-US" dirty="0">
                  <a:sym typeface="Symbol" pitchFamily="18" charset="2"/>
                </a:endParaRPr>
              </a:p>
              <a:p>
                <a:pPr lvl="1"/>
                <a:r>
                  <a:rPr lang="en-US" dirty="0">
                    <a:sym typeface="Symbol" pitchFamily="18" charset="2"/>
                  </a:rPr>
                  <a:t>Or 2) </a:t>
                </a:r>
                <a:r>
                  <a:rPr lang="en-US" dirty="0" err="1">
                    <a:sym typeface="Symbol" pitchFamily="18" charset="2"/>
                  </a:rPr>
                  <a:t>Inre</a:t>
                </a:r>
                <a:endParaRPr lang="en-US" dirty="0">
                  <a:sym typeface="Symbol" pitchFamily="18" charset="2"/>
                </a:endParaRPr>
              </a:p>
              <a:p>
                <a:r>
                  <a:rPr lang="en-US" dirty="0"/>
                  <a:t>Compare to every-visit MC w.</a:t>
                </a:r>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12</a:t>
            </a:fld>
            <a:endParaRPr lang="en-US" altLang="zh-CN"/>
          </a:p>
        </p:txBody>
      </p:sp>
    </p:spTree>
    <p:extLst>
      <p:ext uri="{BB962C8B-B14F-4D97-AF65-F5344CB8AC3E}">
        <p14:creationId xmlns:p14="http://schemas.microsoft.com/office/powerpoint/2010/main" val="2320707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lvl="1"/>
                <a:r>
                  <a:rPr lang="en-US" dirty="0"/>
                  <a:t>First-visit MC method estimates v⇡(s) as the average of the returns following</a:t>
                </a:r>
              </a:p>
              <a:p>
                <a:pPr lvl="1"/>
                <a:r>
                  <a:rPr lang="en-US" dirty="0"/>
                  <a:t>first visits to s, whereas the every-visit MC method averages the returns following all</a:t>
                </a:r>
              </a:p>
              <a:p>
                <a:pPr lvl="1"/>
                <a:r>
                  <a:rPr lang="en-US" dirty="0"/>
                  <a:t>visits to s.</a:t>
                </a:r>
              </a:p>
              <a:p>
                <a:r>
                  <a:rPr lang="en-US" dirty="0">
                    <a:sym typeface="Symbol" pitchFamily="18" charset="2"/>
                  </a:rPr>
                  <a:t>State </a:t>
                </a:r>
                <a:r>
                  <a:rPr lang="en-US" dirty="0"/>
                  <a:t>Value </a:t>
                </a:r>
                <a:r>
                  <a:rPr lang="en-US" altLang="zh-CN" dirty="0"/>
                  <a:t>F</a:t>
                </a:r>
                <a:r>
                  <a:rPr lang="en-US" dirty="0"/>
                  <a:t>unction update (incremental):</a:t>
                </a:r>
              </a:p>
              <a:p>
                <a:pPr lvl="1"/>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e>
                      </m:d>
                      <m:r>
                        <a:rPr lang="en-US" i="1">
                          <a:latin typeface="Cambria Math" panose="02040503050406030204" pitchFamily="18" charset="0"/>
                        </a:rPr>
                        <m:t>←</m:t>
                      </m:r>
                      <m:r>
                        <a:rPr lang="en-US" i="1">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e>
                      </m:d>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oMath>
                  </m:oMathPara>
                </a14:m>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Can compute running avg w. incremental update </a:t>
                </a:r>
                <a14:m>
                  <m:oMath xmlns:m="http://schemas.openxmlformats.org/officeDocument/2006/math">
                    <m:r>
                      <a:rPr lang="en-US" sz="1200" b="0" i="1" dirty="0" smtClean="0">
                        <a:latin typeface="Cambria Math" panose="02040503050406030204" pitchFamily="18" charset="0"/>
                      </a:rPr>
                      <m:t>𝑉</m:t>
                    </m:r>
                    <m:r>
                      <a:rPr lang="en-US" sz="1200" b="0" i="1" dirty="0" smtClean="0">
                        <a:latin typeface="Cambria Math" panose="02040503050406030204" pitchFamily="18" charset="0"/>
                      </a:rPr>
                      <m:t>(</m:t>
                    </m:r>
                    <m:sSub>
                      <m:sSubPr>
                        <m:ctrlPr>
                          <a:rPr lang="en-US" sz="1200" b="0" i="1" dirty="0" smtClean="0">
                            <a:latin typeface="Cambria Math" panose="02040503050406030204" pitchFamily="18" charset="0"/>
                          </a:rPr>
                        </m:ctrlPr>
                      </m:sSubPr>
                      <m:e>
                        <m:r>
                          <a:rPr lang="en-US" sz="1200" b="0" i="1" dirty="0" smtClean="0">
                            <a:latin typeface="Cambria Math" panose="02040503050406030204" pitchFamily="18" charset="0"/>
                          </a:rPr>
                          <m:t>𝑆</m:t>
                        </m:r>
                      </m:e>
                      <m:sub>
                        <m:r>
                          <a:rPr lang="en-US" sz="1200" b="0" i="1" dirty="0" smtClean="0">
                            <a:latin typeface="Cambria Math" panose="02040503050406030204" pitchFamily="18" charset="0"/>
                          </a:rPr>
                          <m:t>𝑡</m:t>
                        </m:r>
                      </m:sub>
                    </m:sSub>
                    <m:r>
                      <a:rPr lang="en-US" sz="1200" b="0" i="1" dirty="0" smtClean="0">
                        <a:latin typeface="Cambria Math" panose="02040503050406030204" pitchFamily="18" charset="0"/>
                      </a:rPr>
                      <m:t>)</m:t>
                    </m:r>
                    <m:sSub>
                      <m:sSubPr>
                        <m:ctrlPr>
                          <a:rPr lang="en-US" sz="1200" i="1" dirty="0">
                            <a:latin typeface="Cambria Math" panose="02040503050406030204" pitchFamily="18" charset="0"/>
                          </a:rPr>
                        </m:ctrlPr>
                      </m:sSubPr>
                      <m:e>
                        <m:r>
                          <a:rPr lang="en-US" sz="1200" i="1" dirty="0">
                            <a:latin typeface="Cambria Math" panose="02040503050406030204" pitchFamily="18" charset="0"/>
                          </a:rPr>
                          <m:t>←</m:t>
                        </m:r>
                      </m:e>
                      <m:sub>
                        <m:r>
                          <a:rPr lang="en-US" sz="1200" i="1" dirty="0">
                            <a:latin typeface="Cambria Math" panose="02040503050406030204" pitchFamily="18" charset="0"/>
                          </a:rPr>
                          <m:t>𝛼</m:t>
                        </m:r>
                      </m:sub>
                    </m:sSub>
                    <m:r>
                      <a:rPr lang="en-US" sz="1200" b="0" i="1" dirty="0" smtClean="0">
                        <a:latin typeface="Cambria Math" panose="02040503050406030204" pitchFamily="18" charset="0"/>
                      </a:rPr>
                      <m:t>𝑅𝑒𝑡𝑢𝑟𝑛𝑠</m:t>
                    </m:r>
                    <m:r>
                      <a:rPr lang="en-US" sz="1200" b="0" i="1" dirty="0" smtClean="0">
                        <a:latin typeface="Cambria Math" panose="02040503050406030204" pitchFamily="18" charset="0"/>
                      </a:rPr>
                      <m:t>(</m:t>
                    </m:r>
                    <m:sSub>
                      <m:sSubPr>
                        <m:ctrlPr>
                          <a:rPr lang="en-US" sz="1200" b="0" i="1" dirty="0" smtClean="0">
                            <a:latin typeface="Cambria Math" panose="02040503050406030204" pitchFamily="18" charset="0"/>
                          </a:rPr>
                        </m:ctrlPr>
                      </m:sSubPr>
                      <m:e>
                        <m:r>
                          <a:rPr lang="en-US" sz="1200" b="0" i="1" dirty="0" smtClean="0">
                            <a:latin typeface="Cambria Math" panose="02040503050406030204" pitchFamily="18" charset="0"/>
                          </a:rPr>
                          <m:t>𝑆</m:t>
                        </m:r>
                      </m:e>
                      <m:sub>
                        <m:r>
                          <a:rPr lang="en-US" sz="1200" b="0" i="1" dirty="0" smtClean="0">
                            <a:latin typeface="Cambria Math" panose="02040503050406030204" pitchFamily="18" charset="0"/>
                          </a:rPr>
                          <m:t>𝑡</m:t>
                        </m:r>
                      </m:sub>
                    </m:sSub>
                    <m:r>
                      <a:rPr lang="en-US" sz="1200" b="0" i="1" dirty="0" smtClean="0">
                        <a:latin typeface="Cambria Math" panose="02040503050406030204" pitchFamily="18" charset="0"/>
                      </a:rPr>
                      <m:t>)</m:t>
                    </m:r>
                  </m:oMath>
                </a14:m>
                <a:endParaRPr kumimoji="0" lang="en-SE" sz="1200" b="0" i="0" u="none" strike="noStrike" cap="none" normalizeH="0" baseline="0" dirty="0">
                  <a:ln>
                    <a:noFill/>
                  </a:ln>
                  <a:solidFill>
                    <a:schemeClr val="tx1"/>
                  </a:solidFill>
                  <a:effectLst/>
                  <a:latin typeface="Arial" charset="0"/>
                </a:endParaRPr>
              </a:p>
              <a:p>
                <a:r>
                  <a:rPr lang="en-US" dirty="0"/>
                  <a:t>; let us call the first time it is visited in an episode the first visit to </a:t>
                </a:r>
                <a14:m>
                  <m:oMath xmlns:m="http://schemas.openxmlformats.org/officeDocument/2006/math">
                    <m:r>
                      <a:rPr lang="en-US" i="1" dirty="0" smtClean="0">
                        <a:latin typeface="Cambria Math" panose="02040503050406030204" pitchFamily="18" charset="0"/>
                      </a:rPr>
                      <m:t>𝑠</m:t>
                    </m:r>
                  </m:oMath>
                </a14:m>
                <a:r>
                  <a:rPr lang="en-US" dirty="0"/>
                  <a:t>. </a:t>
                </a:r>
                <a:endParaRPr lang="en-SE" dirty="0"/>
              </a:p>
            </p:txBody>
          </p:sp>
        </mc:Choice>
        <mc:Fallback xmlns="">
          <p:sp>
            <p:nvSpPr>
              <p:cNvPr id="3" name="Notes Placeholder 2"/>
              <p:cNvSpPr>
                <a:spLocks noGrp="1"/>
              </p:cNvSpPr>
              <p:nvPr>
                <p:ph type="body" idx="1"/>
              </p:nvPr>
            </p:nvSpPr>
            <p:spPr/>
            <p:txBody>
              <a:bodyPr/>
              <a:lstStyle/>
              <a:p>
                <a:pPr lvl="1"/>
                <a:r>
                  <a:rPr lang="en-US" dirty="0"/>
                  <a:t>First-visit MC method estimates v⇡(s) as the average of the returns following</a:t>
                </a:r>
              </a:p>
              <a:p>
                <a:pPr lvl="1"/>
                <a:r>
                  <a:rPr lang="en-US" dirty="0"/>
                  <a:t>first visits to s, whereas the every-visit MC method averages the returns following all</a:t>
                </a:r>
              </a:p>
              <a:p>
                <a:pPr lvl="1"/>
                <a:r>
                  <a:rPr lang="en-US" dirty="0"/>
                  <a:t>visits to 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Can compute running avg w. incremental update </a:t>
                </a:r>
                <a:r>
                  <a:rPr lang="en-US" sz="1200" b="0" i="0" dirty="0">
                    <a:latin typeface="Cambria Math" panose="02040503050406030204" pitchFamily="18" charset="0"/>
                  </a:rPr>
                  <a:t>𝑉(𝑆_𝑡)</a:t>
                </a:r>
                <a:r>
                  <a:rPr lang="en-US" sz="1200" i="0" dirty="0">
                    <a:latin typeface="Cambria Math" panose="02040503050406030204" pitchFamily="18" charset="0"/>
                  </a:rPr>
                  <a:t>←_𝛼</a:t>
                </a:r>
                <a:r>
                  <a:rPr lang="en-US" sz="1200" b="0" i="0" dirty="0">
                    <a:latin typeface="Cambria Math" panose="02040503050406030204" pitchFamily="18" charset="0"/>
                  </a:rPr>
                  <a:t> 𝑅𝑒𝑡𝑢𝑟𝑛𝑠(𝑆_𝑡)</a:t>
                </a:r>
                <a:endParaRPr kumimoji="0" lang="en-SE" sz="1200" b="0" i="0" u="none" strike="noStrike" cap="none" normalizeH="0" baseline="0" dirty="0">
                  <a:ln>
                    <a:noFill/>
                  </a:ln>
                  <a:solidFill>
                    <a:schemeClr val="tx1"/>
                  </a:solidFill>
                  <a:effectLst/>
                  <a:latin typeface="Arial" charset="0"/>
                </a:endParaRPr>
              </a:p>
              <a:p>
                <a:r>
                  <a:rPr lang="en-US" dirty="0"/>
                  <a:t>; let us call the first time it is visited in an episode the first visit to </a:t>
                </a:r>
                <a:r>
                  <a:rPr lang="en-US" i="0" dirty="0">
                    <a:latin typeface="Cambria Math" panose="02040503050406030204" pitchFamily="18" charset="0"/>
                  </a:rPr>
                  <a:t>𝑠</a:t>
                </a:r>
                <a:r>
                  <a:rPr lang="en-US" dirty="0"/>
                  <a:t>. </a:t>
                </a:r>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13</a:t>
            </a:fld>
            <a:endParaRPr lang="en-US" altLang="zh-CN"/>
          </a:p>
        </p:txBody>
      </p:sp>
    </p:spTree>
    <p:extLst>
      <p:ext uri="{BB962C8B-B14F-4D97-AF65-F5344CB8AC3E}">
        <p14:creationId xmlns:p14="http://schemas.microsoft.com/office/powerpoint/2010/main" val="3597752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in-place version of value</a:t>
            </a:r>
          </a:p>
          <a:p>
            <a:r>
              <a:rPr lang="en-US" dirty="0"/>
              <a:t>iteration is even more extreme; there we alternate between improvement and evaluation</a:t>
            </a:r>
          </a:p>
          <a:p>
            <a:r>
              <a:rPr lang="en-US" dirty="0"/>
              <a:t>steps for single states.</a:t>
            </a:r>
          </a:p>
          <a:p>
            <a:endParaRPr lang="en-US" dirty="0"/>
          </a:p>
          <a:p>
            <a:r>
              <a:rPr lang="en-US" dirty="0"/>
              <a:t>Lies between two extremes:</a:t>
            </a:r>
          </a:p>
          <a:p>
            <a:pPr lvl="1"/>
            <a:r>
              <a:rPr lang="en-US" dirty="0"/>
              <a:t>Policy Iteration: Iterative Policy Evaluation (IPE) must achieve convergence up to some level of approximation.</a:t>
            </a:r>
          </a:p>
          <a:p>
            <a:pPr lvl="1"/>
            <a:r>
              <a:rPr lang="en-US" dirty="0"/>
              <a:t>Value Iteration: only one iteration of IPE is performed between each step of policy improvement.</a:t>
            </a:r>
            <a:endParaRPr lang="en-SE" dirty="0"/>
          </a:p>
          <a:p>
            <a:endParaRPr lang="en-SE" dirty="0"/>
          </a:p>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18</a:t>
            </a:fld>
            <a:endParaRPr lang="en-US" altLang="zh-CN"/>
          </a:p>
        </p:txBody>
      </p:sp>
    </p:spTree>
    <p:extLst>
      <p:ext uri="{BB962C8B-B14F-4D97-AF65-F5344CB8AC3E}">
        <p14:creationId xmlns:p14="http://schemas.microsoft.com/office/powerpoint/2010/main" val="2749464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(It is likely that only </a:t>
                </a:r>
                <a14:m>
                  <m:oMath xmlns:m="http://schemas.openxmlformats.org/officeDocument/2006/math">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a14:m>
                <a:r>
                  <a:rPr lang="en-US" dirty="0"/>
                  <a:t> for state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m:t>
                        </m:r>
                      </m:sub>
                    </m:sSub>
                  </m:oMath>
                </a14:m>
                <a:r>
                  <a:rPr lang="en-US" dirty="0"/>
                  <a:t> next to goal is changed to lead to a different policy 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m:t>
                        </m:r>
                      </m:sub>
                    </m:sSub>
                  </m:oMath>
                </a14:m>
                <a:r>
                  <a:rPr lang="en-US" dirty="0"/>
                  <a:t>, but it is also possible that multiple states’ </a:t>
                </a:r>
                <a14:m>
                  <m:oMath xmlns:m="http://schemas.openxmlformats.org/officeDocument/2006/math">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a14:m>
                <a:r>
                  <a:rPr lang="en-US" dirty="0"/>
                  <a:t> and policies are </a:t>
                </a:r>
                <a:r>
                  <a:rPr lang="en-US" dirty="0" err="1"/>
                  <a:t>changed,esp</a:t>
                </a:r>
                <a:r>
                  <a:rPr lang="en-US" dirty="0"/>
                  <a:t>. if in-</a:t>
                </a:r>
                <a:r>
                  <a:rPr lang="en-US" dirty="0" err="1"/>
                  <a:t>pplace</a:t>
                </a:r>
                <a:r>
                  <a:rPr lang="en-US" dirty="0"/>
                  <a:t> )</a:t>
                </a:r>
                <a:endParaRPr lang="en-SE" dirty="0"/>
              </a:p>
            </p:txBody>
          </p:sp>
        </mc:Choice>
        <mc:Fallback xmlns="">
          <p:sp>
            <p:nvSpPr>
              <p:cNvPr id="3" name="Notes Placeholder 2"/>
              <p:cNvSpPr>
                <a:spLocks noGrp="1"/>
              </p:cNvSpPr>
              <p:nvPr>
                <p:ph type="body" idx="1"/>
              </p:nvPr>
            </p:nvSpPr>
            <p:spPr/>
            <p:txBody>
              <a:bodyPr/>
              <a:lstStyle/>
              <a:p>
                <a:r>
                  <a:rPr lang="en-US" dirty="0"/>
                  <a:t>(It is likely that only </a:t>
                </a:r>
                <a:r>
                  <a:rPr lang="en-US" i="0">
                    <a:latin typeface="Cambria Math" panose="02040503050406030204" pitchFamily="18" charset="0"/>
                  </a:rPr>
                  <a:t>𝑄(𝑠,𝑎)</a:t>
                </a:r>
                <a:r>
                  <a:rPr lang="en-US" dirty="0"/>
                  <a:t> for state </a:t>
                </a:r>
                <a:r>
                  <a:rPr lang="en-US" b="0" i="0">
                    <a:latin typeface="Cambria Math" panose="02040503050406030204" pitchFamily="18" charset="0"/>
                  </a:rPr>
                  <a:t>𝑠_1</a:t>
                </a:r>
                <a:r>
                  <a:rPr lang="en-US" dirty="0"/>
                  <a:t> next to goal is changed to lead to a different policy for </a:t>
                </a:r>
                <a:r>
                  <a:rPr lang="en-US" b="0" i="0">
                    <a:latin typeface="Cambria Math" panose="02040503050406030204" pitchFamily="18" charset="0"/>
                  </a:rPr>
                  <a:t>𝑠_1</a:t>
                </a:r>
                <a:r>
                  <a:rPr lang="en-US" dirty="0"/>
                  <a:t>, but it is also possible that multiple states’ </a:t>
                </a:r>
                <a:r>
                  <a:rPr lang="en-US" i="0">
                    <a:latin typeface="Cambria Math" panose="02040503050406030204" pitchFamily="18" charset="0"/>
                  </a:rPr>
                  <a:t>𝑄(𝑠,𝑎)</a:t>
                </a:r>
                <a:r>
                  <a:rPr lang="en-US" dirty="0"/>
                  <a:t> and policies are </a:t>
                </a:r>
                <a:r>
                  <a:rPr lang="en-US" dirty="0" err="1"/>
                  <a:t>changed,esp</a:t>
                </a:r>
                <a:r>
                  <a:rPr lang="en-US" dirty="0"/>
                  <a:t>. if in-</a:t>
                </a:r>
                <a:r>
                  <a:rPr lang="en-US" dirty="0" err="1"/>
                  <a:t>pplace</a:t>
                </a:r>
                <a:r>
                  <a:rPr lang="en-US" dirty="0"/>
                  <a:t> )</a:t>
                </a:r>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19</a:t>
            </a:fld>
            <a:endParaRPr lang="en-US" altLang="zh-CN"/>
          </a:p>
        </p:txBody>
      </p:sp>
    </p:spTree>
    <p:extLst>
      <p:ext uri="{BB962C8B-B14F-4D97-AF65-F5344CB8AC3E}">
        <p14:creationId xmlns:p14="http://schemas.microsoft.com/office/powerpoint/2010/main" val="2012948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a:t>Click to edit Master subtitle style</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5C03966-D6FD-4DDD-A95C-2C7993E51B97}"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altLang="zh-CN" dirty="0"/>
              <a:t>Click to edit Master title style</a:t>
            </a:r>
            <a:endParaRPr lang="zh-CN" altLang="en-US" dirty="0"/>
          </a:p>
        </p:txBody>
      </p:sp>
      <p:sp>
        <p:nvSpPr>
          <p:cNvPr id="3" name="Content Placeholder 2"/>
          <p:cNvSpPr>
            <a:spLocks noGrp="1"/>
          </p:cNvSpPr>
          <p:nvPr>
            <p:ph idx="1"/>
          </p:nvPr>
        </p:nvSpPr>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Rectangle 4"/>
          <p:cNvSpPr>
            <a:spLocks noGrp="1" noChangeArrowheads="1"/>
          </p:cNvSpPr>
          <p:nvPr>
            <p:ph type="dt" sz="half" idx="10"/>
          </p:nvPr>
        </p:nvSpPr>
        <p:spPr>
          <a:xfrm>
            <a:off x="457200" y="6553200"/>
            <a:ext cx="2133600" cy="244475"/>
          </a:xfrm>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xfrm>
            <a:off x="3124200" y="6553200"/>
            <a:ext cx="2895600" cy="244475"/>
          </a:xfrm>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6934200" y="6530035"/>
            <a:ext cx="2133600" cy="244475"/>
          </a:xfrm>
          <a:ln/>
        </p:spPr>
        <p:txBody>
          <a:bodyPr/>
          <a:lstStyle>
            <a:lvl1pPr>
              <a:defRPr/>
            </a:lvl1pPr>
          </a:lstStyle>
          <a:p>
            <a:pPr>
              <a:defRPr/>
            </a:pPr>
            <a:fld id="{F57F456A-00AF-44E6-8D70-638C0D0130FF}"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B0C9B42-DC4F-4955-8A6B-AF74C68745B6}"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457200" y="1600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600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F52C1126-23CC-4559-B546-BAC515D1D40A}"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57200" y="2174874"/>
            <a:ext cx="4040188" cy="4225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45025" y="2174874"/>
            <a:ext cx="4041775" cy="4225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F2DB2DEA-3332-4DF6-A348-197FA3F2EA8F}"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zh-CN"/>
              <a:t>Click to edit Master title style</a:t>
            </a:r>
            <a:endParaRPr lang="zh-CN" altLang="en-US"/>
          </a:p>
        </p:txBody>
      </p:sp>
      <p:sp>
        <p:nvSpPr>
          <p:cNvPr id="3" name="Text Placeholder 2"/>
          <p:cNvSpPr>
            <a:spLocks noGrp="1"/>
          </p:cNvSpPr>
          <p:nvPr>
            <p:ph type="body" sz="half" idx="1"/>
          </p:nvPr>
        </p:nvSpPr>
        <p:spPr>
          <a:xfrm>
            <a:off x="457200" y="1600200"/>
            <a:ext cx="4038600" cy="4525963"/>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8309577-EEFF-4D12-A7EE-88AD1DC79305}"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dirty="0"/>
              <a:t>Click to edit Master title style</a:t>
            </a:r>
          </a:p>
        </p:txBody>
      </p:sp>
      <p:sp>
        <p:nvSpPr>
          <p:cNvPr id="8195" name="Rectangle 3"/>
          <p:cNvSpPr>
            <a:spLocks noGrp="1" noChangeArrowheads="1"/>
          </p:cNvSpPr>
          <p:nvPr>
            <p:ph type="body" idx="1"/>
          </p:nvPr>
        </p:nvSpPr>
        <p:spPr bwMode="auto">
          <a:xfrm>
            <a:off x="457200" y="12954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8" name="Rectangle 4"/>
          <p:cNvSpPr>
            <a:spLocks noGrp="1" noChangeArrowheads="1"/>
          </p:cNvSpPr>
          <p:nvPr>
            <p:ph type="dt" sz="half" idx="2"/>
          </p:nvPr>
        </p:nvSpPr>
        <p:spPr bwMode="auto">
          <a:xfrm>
            <a:off x="457200" y="6476999"/>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smtClean="0">
                <a:ea typeface="宋体" charset="-122"/>
              </a:defRPr>
            </a:lvl1pPr>
          </a:lstStyle>
          <a:p>
            <a:pPr>
              <a:defRPr/>
            </a:pPr>
            <a:endParaRPr lang="en-US" altLang="zh-CN" dirty="0"/>
          </a:p>
        </p:txBody>
      </p:sp>
      <p:sp>
        <p:nvSpPr>
          <p:cNvPr id="1029" name="Rectangle 5"/>
          <p:cNvSpPr>
            <a:spLocks noGrp="1" noChangeArrowheads="1"/>
          </p:cNvSpPr>
          <p:nvPr>
            <p:ph type="ftr" sz="quarter" idx="3"/>
          </p:nvPr>
        </p:nvSpPr>
        <p:spPr bwMode="auto">
          <a:xfrm>
            <a:off x="3124200" y="6476999"/>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smtClean="0">
                <a:ea typeface="宋体"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476999"/>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ea typeface="宋体" charset="-122"/>
              </a:defRPr>
            </a:lvl1pPr>
          </a:lstStyle>
          <a:p>
            <a:pPr>
              <a:defRPr/>
            </a:pPr>
            <a:fld id="{FE160EA6-A35E-4F72-A219-BD66FDF9DC93}" type="slidenum">
              <a:rPr lang="en-US" altLang="zh-CN" smtClean="0"/>
              <a:pPr>
                <a:defRPr/>
              </a:pPr>
              <a:t>‹#›</a:t>
            </a:fld>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1" r:id="rId6"/>
  </p:sldLayoutIdLst>
  <p:hf hdr="0" ftr="0" dt="0"/>
  <p:txStyles>
    <p:title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1.png"/><Relationship Id="rId10" Type="http://schemas.openxmlformats.org/officeDocument/2006/relationships/image" Target="../media/image40.png"/><Relationship Id="rId4" Type="http://schemas.openxmlformats.org/officeDocument/2006/relationships/image" Target="../media/image35.pn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340.pn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50.png"/><Relationship Id="rId1" Type="http://schemas.openxmlformats.org/officeDocument/2006/relationships/slideLayout" Target="../slideLayouts/slideLayout2.xml"/><Relationship Id="rId5" Type="http://schemas.openxmlformats.org/officeDocument/2006/relationships/image" Target="../media/image380.png"/><Relationship Id="rId4" Type="http://schemas.openxmlformats.org/officeDocument/2006/relationships/image" Target="../media/image370.png"/></Relationships>
</file>

<file path=ppt/slides/_rels/slide24.xml.rels><?xml version="1.0" encoding="UTF-8" standalone="yes"?>
<Relationships xmlns="http://schemas.openxmlformats.org/package/2006/relationships"><Relationship Id="rId2" Type="http://schemas.openxmlformats.org/officeDocument/2006/relationships/image" Target="../media/image39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20.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70.png"/><Relationship Id="rId1" Type="http://schemas.openxmlformats.org/officeDocument/2006/relationships/slideLayout" Target="../slideLayouts/slideLayout2.xml"/><Relationship Id="rId6" Type="http://schemas.openxmlformats.org/officeDocument/2006/relationships/image" Target="../media/image512.png"/><Relationship Id="rId5" Type="http://schemas.openxmlformats.org/officeDocument/2006/relationships/image" Target="../media/image500.png"/><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2" Type="http://schemas.openxmlformats.org/officeDocument/2006/relationships/image" Target="../media/image5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6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6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6.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11.png"/><Relationship Id="rId5" Type="http://schemas.openxmlformats.org/officeDocument/2006/relationships/image" Target="../media/image64.png"/><Relationship Id="rId4" Type="http://schemas.openxmlformats.org/officeDocument/2006/relationships/image" Target="../media/image580.png"/></Relationships>
</file>

<file path=ppt/slides/_rels/slide37.xml.rels><?xml version="1.0" encoding="UTF-8" standalone="yes"?>
<Relationships xmlns="http://schemas.openxmlformats.org/package/2006/relationships"><Relationship Id="rId3" Type="http://schemas.openxmlformats.org/officeDocument/2006/relationships/image" Target="../media/image6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image" Target="../media/image620.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0.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11.png"/><Relationship Id="rId5" Type="http://schemas.openxmlformats.org/officeDocument/2006/relationships/image" Target="../media/image15.png"/><Relationship Id="rId4" Type="http://schemas.openxmlformats.org/officeDocument/2006/relationships/image" Target="../media/image310.png"/></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64.png"/></Relationships>
</file>

<file path=ppt/slides/_rels/slide4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8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90.png"/></Relationships>
</file>

<file path=ppt/slides/_rels/slide45.xml.rels><?xml version="1.0" encoding="UTF-8" standalone="yes"?>
<Relationships xmlns="http://schemas.openxmlformats.org/package/2006/relationships"><Relationship Id="rId3" Type="http://schemas.openxmlformats.org/officeDocument/2006/relationships/image" Target="../media/image7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4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50.png"/></Relationships>
</file>

<file path=ppt/slides/_rels/slide4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4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52.xml.rels><?xml version="1.0" encoding="UTF-8" standalone="yes"?>
<Relationships xmlns="http://schemas.openxmlformats.org/package/2006/relationships"><Relationship Id="rId3" Type="http://schemas.openxmlformats.org/officeDocument/2006/relationships/image" Target="../media/image820.png"/><Relationship Id="rId2" Type="http://schemas.openxmlformats.org/officeDocument/2006/relationships/image" Target="../media/image81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360.png"/><Relationship Id="rId13" Type="http://schemas.openxmlformats.org/officeDocument/2006/relationships/image" Target="../media/image87.emf"/><Relationship Id="rId26" Type="http://schemas.openxmlformats.org/officeDocument/2006/relationships/image" Target="../media/image93.emf"/><Relationship Id="rId7" Type="http://schemas.openxmlformats.org/officeDocument/2006/relationships/image" Target="../media/image250.png"/><Relationship Id="rId12" Type="http://schemas.openxmlformats.org/officeDocument/2006/relationships/image" Target="../media/image86.emf"/><Relationship Id="rId25" Type="http://schemas.openxmlformats.org/officeDocument/2006/relationships/image" Target="../media/image92.emf"/><Relationship Id="rId2" Type="http://schemas.openxmlformats.org/officeDocument/2006/relationships/notesSlide" Target="../notesSlides/notesSlide28.xml"/><Relationship Id="rId16" Type="http://schemas.openxmlformats.org/officeDocument/2006/relationships/image" Target="../media/image90.emf"/><Relationship Id="rId29" Type="http://schemas.openxmlformats.org/officeDocument/2006/relationships/image" Target="../media/image96.png"/><Relationship Id="rId1" Type="http://schemas.openxmlformats.org/officeDocument/2006/relationships/slideLayout" Target="../slideLayouts/slideLayout2.xml"/><Relationship Id="rId11" Type="http://schemas.openxmlformats.org/officeDocument/2006/relationships/image" Target="../media/image85.emf"/><Relationship Id="rId24" Type="http://schemas.openxmlformats.org/officeDocument/2006/relationships/image" Target="../media/image91.emf"/><Relationship Id="rId32" Type="http://schemas.openxmlformats.org/officeDocument/2006/relationships/image" Target="../media/image99.png"/><Relationship Id="rId15" Type="http://schemas.openxmlformats.org/officeDocument/2006/relationships/image" Target="../media/image89.emf"/><Relationship Id="rId23" Type="http://schemas.openxmlformats.org/officeDocument/2006/relationships/image" Target="../media/image510.png"/><Relationship Id="rId28" Type="http://schemas.openxmlformats.org/officeDocument/2006/relationships/image" Target="../media/image95.png"/><Relationship Id="rId10" Type="http://schemas.openxmlformats.org/officeDocument/2006/relationships/image" Target="../media/image84.emf"/><Relationship Id="rId31" Type="http://schemas.openxmlformats.org/officeDocument/2006/relationships/image" Target="../media/image98.png"/><Relationship Id="rId9" Type="http://schemas.openxmlformats.org/officeDocument/2006/relationships/image" Target="../media/image83.emf"/><Relationship Id="rId14" Type="http://schemas.openxmlformats.org/officeDocument/2006/relationships/image" Target="../media/image88.emf"/><Relationship Id="rId27" Type="http://schemas.openxmlformats.org/officeDocument/2006/relationships/image" Target="../media/image94.emf"/><Relationship Id="rId30" Type="http://schemas.openxmlformats.org/officeDocument/2006/relationships/image" Target="../media/image97.png"/></Relationships>
</file>

<file path=ppt/slides/_rels/slide54.xml.rels><?xml version="1.0" encoding="UTF-8" standalone="yes"?>
<Relationships xmlns="http://schemas.openxmlformats.org/package/2006/relationships"><Relationship Id="rId8" Type="http://schemas.openxmlformats.org/officeDocument/2006/relationships/image" Target="../media/image96.emf"/><Relationship Id="rId3" Type="http://schemas.openxmlformats.org/officeDocument/2006/relationships/image" Target="../media/image83.emf"/><Relationship Id="rId7" Type="http://schemas.openxmlformats.org/officeDocument/2006/relationships/image" Target="../media/image95.emf"/><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92.emf"/><Relationship Id="rId5" Type="http://schemas.openxmlformats.org/officeDocument/2006/relationships/image" Target="../media/image91.emf"/><Relationship Id="rId4" Type="http://schemas.openxmlformats.org/officeDocument/2006/relationships/image" Target="../media/image84.emf"/><Relationship Id="rId9" Type="http://schemas.openxmlformats.org/officeDocument/2006/relationships/image" Target="../media/image103.png"/></Relationships>
</file>

<file path=ppt/slides/_rels/slide5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hyperlink" Target="https://www.davidsilver.uk/teaching/"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980.png"/><Relationship Id="rId5" Type="http://schemas.openxmlformats.org/officeDocument/2006/relationships/image" Target="../media/image970.png"/><Relationship Id="rId4" Type="http://schemas.openxmlformats.org/officeDocument/2006/relationships/image" Target="../media/image104.png"/></Relationships>
</file>

<file path=ppt/slides/_rels/slide5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 Id="rId4" Type="http://schemas.openxmlformats.org/officeDocument/2006/relationships/image" Target="../media/image107.png"/></Relationships>
</file>

<file path=ppt/slides/_rels/slide5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11.png"/><Relationship Id="rId4" Type="http://schemas.openxmlformats.org/officeDocument/2006/relationships/image" Target="../media/image109.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13.png"/><Relationship Id="rId4" Type="http://schemas.openxmlformats.org/officeDocument/2006/relationships/image" Target="../media/image112.emf"/></Relationships>
</file>

<file path=ppt/slides/_rels/slide6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2.xml"/><Relationship Id="rId4" Type="http://schemas.openxmlformats.org/officeDocument/2006/relationships/image" Target="../media/image119.png"/></Relationships>
</file>

<file path=ppt/slides/_rels/slide6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32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21.png"/><Relationship Id="rId7" Type="http://schemas.openxmlformats.org/officeDocument/2006/relationships/image" Target="../media/image126.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25.png"/><Relationship Id="rId5" Type="http://schemas.openxmlformats.org/officeDocument/2006/relationships/image" Target="../media/image123.png"/><Relationship Id="rId4" Type="http://schemas.openxmlformats.org/officeDocument/2006/relationships/image" Target="../media/image122.png"/><Relationship Id="rId9" Type="http://schemas.openxmlformats.org/officeDocument/2006/relationships/image" Target="../media/image1400.png"/></Relationships>
</file>

<file path=ppt/slides/_rels/slide67.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68.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450.png"/><Relationship Id="rId1" Type="http://schemas.openxmlformats.org/officeDocument/2006/relationships/slideLayout" Target="../slideLayouts/slideLayout2.xml"/><Relationship Id="rId5" Type="http://schemas.openxmlformats.org/officeDocument/2006/relationships/image" Target="../media/image135.png"/><Relationship Id="rId4" Type="http://schemas.openxmlformats.org/officeDocument/2006/relationships/image" Target="../media/image134.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0.png"/><Relationship Id="rId3" Type="http://schemas.openxmlformats.org/officeDocument/2006/relationships/tags" Target="../tags/tag3.xml"/><Relationship Id="rId7" Type="http://schemas.openxmlformats.org/officeDocument/2006/relationships/image" Target="../media/image610.png"/><Relationship Id="rId12" Type="http://schemas.openxmlformats.org/officeDocument/2006/relationships/image" Target="../media/image2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11" Type="http://schemas.openxmlformats.org/officeDocument/2006/relationships/image" Target="../media/image21.png"/><Relationship Id="rId5" Type="http://schemas.openxmlformats.org/officeDocument/2006/relationships/tags" Target="../tags/tag5.xml"/><Relationship Id="rId10" Type="http://schemas.openxmlformats.org/officeDocument/2006/relationships/image" Target="../media/image20.png"/><Relationship Id="rId4" Type="http://schemas.openxmlformats.org/officeDocument/2006/relationships/tags" Target="../tags/tag4.xml"/><Relationship Id="rId9" Type="http://schemas.openxmlformats.org/officeDocument/2006/relationships/image" Target="../media/image19.png"/></Relationships>
</file>

<file path=ppt/slides/_rels/slide70.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74.xml.rels><?xml version="1.0" encoding="UTF-8" standalone="yes"?>
<Relationships xmlns="http://schemas.openxmlformats.org/package/2006/relationships"><Relationship Id="rId3" Type="http://schemas.openxmlformats.org/officeDocument/2006/relationships/image" Target="../media/image140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41.png"/></Relationships>
</file>

<file path=ppt/slides/_rels/slide75.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44.png"/><Relationship Id="rId4" Type="http://schemas.openxmlformats.org/officeDocument/2006/relationships/image" Target="../media/image143.png"/></Relationships>
</file>

<file path=ppt/slides/_rels/slide76.xml.rels><?xml version="1.0" encoding="UTF-8" standalone="yes"?>
<Relationships xmlns="http://schemas.openxmlformats.org/package/2006/relationships"><Relationship Id="rId3" Type="http://schemas.openxmlformats.org/officeDocument/2006/relationships/image" Target="../media/image143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8.png"/><Relationship Id="rId1" Type="http://schemas.openxmlformats.org/officeDocument/2006/relationships/slideLayout" Target="../slideLayouts/slideLayout2.xml"/><Relationship Id="rId5" Type="http://schemas.openxmlformats.org/officeDocument/2006/relationships/image" Target="../media/image150.png"/><Relationship Id="rId4" Type="http://schemas.openxmlformats.org/officeDocument/2006/relationships/image" Target="../media/image147.png"/></Relationships>
</file>

<file path=ppt/slides/_rels/slide79.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0.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6.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defRPr/>
            </a:pPr>
            <a:r>
              <a:rPr lang="en-US" sz="4400" dirty="0"/>
              <a:t>L7.2  Value-based RL</a:t>
            </a:r>
            <a:endParaRPr lang="en-US" sz="4400" i="1" dirty="0">
              <a:latin typeface="Calibri" charset="0"/>
              <a:ea typeface="ＭＳ Ｐゴシック" charset="0"/>
              <a:cs typeface="ＭＳ Ｐゴシック" charset="0"/>
            </a:endParaRPr>
          </a:p>
        </p:txBody>
      </p:sp>
      <p:sp>
        <p:nvSpPr>
          <p:cNvPr id="3" name="Subtitle 2"/>
          <p:cNvSpPr>
            <a:spLocks noGrp="1"/>
          </p:cNvSpPr>
          <p:nvPr>
            <p:ph type="subTitle" idx="1"/>
          </p:nvPr>
        </p:nvSpPr>
        <p:spPr>
          <a:xfrm>
            <a:off x="1371600" y="3429000"/>
            <a:ext cx="6400800" cy="1752600"/>
          </a:xfrm>
        </p:spPr>
        <p:txBody>
          <a:bodyPr rtlCol="0">
            <a:normAutofit/>
          </a:bodyPr>
          <a:lstStyle/>
          <a:p>
            <a:r>
              <a:rPr lang="en-US" altLang="zh-CN" dirty="0"/>
              <a:t>Zonghua Gu 2021</a:t>
            </a:r>
          </a:p>
        </p:txBody>
      </p:sp>
      <p:sp>
        <p:nvSpPr>
          <p:cNvPr id="6" name="Slide Number Placeholder 5"/>
          <p:cNvSpPr>
            <a:spLocks noGrp="1"/>
          </p:cNvSpPr>
          <p:nvPr>
            <p:ph type="sldNum" sz="quarter" idx="12"/>
          </p:nvPr>
        </p:nvSpPr>
        <p:spPr>
          <a:prstGeom prst="rect">
            <a:avLst/>
          </a:prstGeom>
        </p:spPr>
        <p:txBody>
          <a:bodyPr vert="horz" lIns="68580" tIns="34290" rIns="68580" bIns="34290" rtlCol="0" anchor="ctr"/>
          <a:lstStyle>
            <a:lvl1pPr algn="r">
              <a:defRPr sz="900">
                <a:solidFill>
                  <a:schemeClr val="tx1">
                    <a:tint val="75000"/>
                  </a:schemeClr>
                </a:solidFill>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3CC63E4C-4642-794D-A2FD-70F6B81535F5}" type="slidenum">
              <a:rPr kumimoji="0" lang="en-US" sz="9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14C76FB5-D22A-4B30-8201-4391A28770C9}"/>
              </a:ext>
            </a:extLst>
          </p:cNvPr>
          <p:cNvSpPr/>
          <p:nvPr/>
        </p:nvSpPr>
        <p:spPr>
          <a:xfrm>
            <a:off x="1650367" y="6534090"/>
            <a:ext cx="5843266" cy="400110"/>
          </a:xfrm>
          <a:prstGeom prst="rect">
            <a:avLst/>
          </a:prstGeom>
        </p:spPr>
        <p:txBody>
          <a:bodyPr wrap="none">
            <a:spAutoFit/>
          </a:bodyPr>
          <a:lstStyle/>
          <a:p>
            <a:r>
              <a:rPr lang="en-US" sz="1000" dirty="0"/>
              <a:t>Acknowledgement: slides based on https://www.coursera.org/specializations/reinforcement-learning </a:t>
            </a:r>
          </a:p>
          <a:p>
            <a:r>
              <a:rPr lang="en-US" sz="1000" dirty="0"/>
              <a:t>And textbook by Sutton and </a:t>
            </a:r>
            <a:r>
              <a:rPr lang="en-US" sz="1000" dirty="0" err="1"/>
              <a:t>Barto</a:t>
            </a:r>
            <a:r>
              <a:rPr lang="en-US" sz="1000" dirty="0"/>
              <a:t> http://incompleteideas.net/book/the-book-2nd.html</a:t>
            </a:r>
            <a:endParaRPr lang="en-SE" sz="1000" dirty="0"/>
          </a:p>
        </p:txBody>
      </p:sp>
      <p:pic>
        <p:nvPicPr>
          <p:cNvPr id="2050" name="Picture 2">
            <a:extLst>
              <a:ext uri="{FF2B5EF4-FFF2-40B4-BE49-F238E27FC236}">
                <a16:creationId xmlns:a16="http://schemas.microsoft.com/office/drawing/2014/main" id="{3E1D8580-48BD-47EF-AF48-23391DA62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362" y="4024751"/>
            <a:ext cx="4105275" cy="258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2892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FF4CA-5862-44EE-AE02-8911BEF604C7}"/>
              </a:ext>
            </a:extLst>
          </p:cNvPr>
          <p:cNvSpPr>
            <a:spLocks noGrp="1"/>
          </p:cNvSpPr>
          <p:nvPr>
            <p:ph type="title"/>
          </p:nvPr>
        </p:nvSpPr>
        <p:spPr/>
        <p:txBody>
          <a:bodyPr/>
          <a:lstStyle/>
          <a:p>
            <a:r>
              <a:rPr lang="en-US" dirty="0"/>
              <a:t>Outline: Monte Carlo Methods </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B7ADE97-C6CC-4470-B768-4407C93E933C}"/>
                  </a:ext>
                </a:extLst>
              </p:cNvPr>
              <p:cNvSpPr>
                <a:spLocks noGrp="1"/>
              </p:cNvSpPr>
              <p:nvPr>
                <p:ph idx="1"/>
              </p:nvPr>
            </p:nvSpPr>
            <p:spPr/>
            <p:txBody>
              <a:bodyPr/>
              <a:lstStyle/>
              <a:p>
                <a:r>
                  <a:rPr lang="en-US" dirty="0">
                    <a:solidFill>
                      <a:srgbClr val="C00000"/>
                    </a:solidFill>
                  </a:rPr>
                  <a:t>MC prediction</a:t>
                </a:r>
              </a:p>
              <a:p>
                <a:r>
                  <a:rPr lang="en-US" dirty="0"/>
                  <a:t>On-policy MC control</a:t>
                </a:r>
              </a:p>
              <a:p>
                <a:pPr lvl="1"/>
                <a:r>
                  <a:rPr lang="en-US" dirty="0"/>
                  <a:t>Exploring Starts</a:t>
                </a:r>
              </a:p>
              <a:p>
                <a:pPr lvl="1"/>
                <a14:m>
                  <m:oMath xmlns:m="http://schemas.openxmlformats.org/officeDocument/2006/math">
                    <m:r>
                      <a:rPr lang="en-US" i="1">
                        <a:latin typeface="Cambria Math" panose="02040503050406030204" pitchFamily="18" charset="0"/>
                      </a:rPr>
                      <m:t>𝜖</m:t>
                    </m:r>
                  </m:oMath>
                </a14:m>
                <a:r>
                  <a:rPr lang="en-US" dirty="0"/>
                  <a:t>-Soft</a:t>
                </a:r>
              </a:p>
              <a:p>
                <a:r>
                  <a:rPr lang="en-US" dirty="0"/>
                  <a:t>Off-policy MC Prediction via Importance Sampling</a:t>
                </a:r>
              </a:p>
              <a:p>
                <a:r>
                  <a:rPr lang="en-US" dirty="0"/>
                  <a:t>Off-policy MC control (omitted)</a:t>
                </a:r>
              </a:p>
              <a:p>
                <a:pPr marL="0" indent="0">
                  <a:buNone/>
                </a:pPr>
                <a:endParaRPr lang="en-SE" dirty="0"/>
              </a:p>
            </p:txBody>
          </p:sp>
        </mc:Choice>
        <mc:Fallback xmlns="">
          <p:sp>
            <p:nvSpPr>
              <p:cNvPr id="3" name="Content Placeholder 2">
                <a:extLst>
                  <a:ext uri="{FF2B5EF4-FFF2-40B4-BE49-F238E27FC236}">
                    <a16:creationId xmlns:a16="http://schemas.microsoft.com/office/drawing/2014/main" id="{2B7ADE97-C6CC-4470-B768-4407C93E933C}"/>
                  </a:ext>
                </a:extLst>
              </p:cNvPr>
              <p:cNvSpPr>
                <a:spLocks noGrp="1" noRot="1" noChangeAspect="1" noMove="1" noResize="1" noEditPoints="1" noAdjustHandles="1" noChangeArrowheads="1" noChangeShapeType="1" noTextEdit="1"/>
              </p:cNvSpPr>
              <p:nvPr>
                <p:ph idx="1"/>
              </p:nvPr>
            </p:nvSpPr>
            <p:spPr>
              <a:blipFill>
                <a:blip r:embed="rId2"/>
                <a:stretch>
                  <a:fillRect l="-1704" t="-1553"/>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4E7889E7-380D-45F6-948B-10ADF0CFBAB6}"/>
              </a:ext>
            </a:extLst>
          </p:cNvPr>
          <p:cNvSpPr>
            <a:spLocks noGrp="1"/>
          </p:cNvSpPr>
          <p:nvPr>
            <p:ph type="sldNum" sz="quarter" idx="12"/>
          </p:nvPr>
        </p:nvSpPr>
        <p:spPr/>
        <p:txBody>
          <a:bodyPr/>
          <a:lstStyle/>
          <a:p>
            <a:pPr>
              <a:defRPr/>
            </a:pPr>
            <a:fld id="{F57F456A-00AF-44E6-8D70-638C0D0130FF}" type="slidenum">
              <a:rPr lang="en-US" altLang="zh-CN" smtClean="0"/>
              <a:pPr>
                <a:defRPr/>
              </a:pPr>
              <a:t>10</a:t>
            </a:fld>
            <a:endParaRPr lang="en-US" altLang="zh-CN"/>
          </a:p>
        </p:txBody>
      </p:sp>
    </p:spTree>
    <p:extLst>
      <p:ext uri="{BB962C8B-B14F-4D97-AF65-F5344CB8AC3E}">
        <p14:creationId xmlns:p14="http://schemas.microsoft.com/office/powerpoint/2010/main" val="590146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92D74-6CB4-4AFE-96E6-37ED98F86F99}"/>
              </a:ext>
            </a:extLst>
          </p:cNvPr>
          <p:cNvSpPr>
            <a:spLocks noGrp="1"/>
          </p:cNvSpPr>
          <p:nvPr>
            <p:ph type="title"/>
          </p:nvPr>
        </p:nvSpPr>
        <p:spPr/>
        <p:txBody>
          <a:bodyPr/>
          <a:lstStyle/>
          <a:p>
            <a:r>
              <a:rPr lang="en-US" dirty="0"/>
              <a:t>Recall: Definitions of Terms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AD91DB8-4792-492E-8A01-A3DB8C7DB194}"/>
                  </a:ext>
                </a:extLst>
              </p:cNvPr>
              <p:cNvSpPr>
                <a:spLocks noGrp="1"/>
              </p:cNvSpPr>
              <p:nvPr>
                <p:ph idx="1"/>
              </p:nvPr>
            </p:nvSpPr>
            <p:spPr>
              <a:xfrm>
                <a:off x="457200" y="1295400"/>
                <a:ext cx="8229600" cy="4038600"/>
              </a:xfrm>
            </p:spPr>
            <p:txBody>
              <a:bodyPr>
                <a:normAutofit fontScale="55000" lnSpcReduction="20000"/>
              </a:bodyPr>
              <a:lstStyle/>
              <a:p>
                <a:r>
                  <a:rPr lang="en-US" sz="3900" dirty="0">
                    <a:solidFill>
                      <a:srgbClr val="C00000"/>
                    </a:solidFill>
                  </a:rPr>
                  <a:t>Return</a:t>
                </a:r>
                <a:r>
                  <a:rPr lang="en-US" sz="3900" dirty="0"/>
                  <a:t> (cumulative discounted reward) at time </a:t>
                </a:r>
                <a14:m>
                  <m:oMath xmlns:m="http://schemas.openxmlformats.org/officeDocument/2006/math">
                    <m:r>
                      <a:rPr lang="en-US" sz="3900" b="0" i="1" smtClean="0">
                        <a:latin typeface="Cambria Math" panose="02040503050406030204" pitchFamily="18" charset="0"/>
                      </a:rPr>
                      <m:t>𝑡</m:t>
                    </m:r>
                  </m:oMath>
                </a14:m>
                <a:r>
                  <a:rPr lang="en-US" sz="3900" dirty="0"/>
                  <a:t>: </a:t>
                </a:r>
                <a14:m>
                  <m:oMath xmlns:m="http://schemas.openxmlformats.org/officeDocument/2006/math">
                    <m:sSub>
                      <m:sSubPr>
                        <m:ctrlPr>
                          <a:rPr lang="en-US" sz="3900" i="1">
                            <a:latin typeface="Cambria Math" panose="02040503050406030204" pitchFamily="18" charset="0"/>
                          </a:rPr>
                        </m:ctrlPr>
                      </m:sSubPr>
                      <m:e>
                        <m:r>
                          <a:rPr lang="en-US" sz="3900" i="1">
                            <a:latin typeface="Cambria Math" panose="02040503050406030204" pitchFamily="18" charset="0"/>
                          </a:rPr>
                          <m:t>𝐺</m:t>
                        </m:r>
                      </m:e>
                      <m:sub>
                        <m:r>
                          <a:rPr lang="en-US" sz="3900" i="1">
                            <a:latin typeface="Cambria Math" panose="02040503050406030204" pitchFamily="18" charset="0"/>
                          </a:rPr>
                          <m:t>𝑡</m:t>
                        </m:r>
                      </m:sub>
                    </m:sSub>
                    <m:r>
                      <a:rPr lang="en-US" sz="3900" i="1">
                        <a:latin typeface="Cambria Math" panose="02040503050406030204" pitchFamily="18" charset="0"/>
                      </a:rPr>
                      <m:t>≐</m:t>
                    </m:r>
                    <m:sSub>
                      <m:sSubPr>
                        <m:ctrlPr>
                          <a:rPr lang="en-US" sz="3900" b="0" i="1" smtClean="0">
                            <a:latin typeface="Cambria Math" panose="02040503050406030204" pitchFamily="18" charset="0"/>
                          </a:rPr>
                        </m:ctrlPr>
                      </m:sSubPr>
                      <m:e>
                        <m:r>
                          <a:rPr lang="en-US" sz="3900" b="0" i="1" smtClean="0">
                            <a:latin typeface="Cambria Math" panose="02040503050406030204" pitchFamily="18" charset="0"/>
                          </a:rPr>
                          <m:t>𝑅</m:t>
                        </m:r>
                      </m:e>
                      <m:sub>
                        <m:r>
                          <a:rPr lang="en-US" sz="3900" i="1">
                            <a:latin typeface="Cambria Math" panose="02040503050406030204" pitchFamily="18" charset="0"/>
                          </a:rPr>
                          <m:t>𝑡</m:t>
                        </m:r>
                        <m:r>
                          <a:rPr lang="en-US" sz="3900" i="1">
                            <a:latin typeface="Cambria Math" panose="02040503050406030204" pitchFamily="18" charset="0"/>
                          </a:rPr>
                          <m:t>+1</m:t>
                        </m:r>
                      </m:sub>
                    </m:sSub>
                    <m:r>
                      <a:rPr lang="en-US" sz="3900" b="0" i="1" smtClean="0">
                        <a:latin typeface="Cambria Math" panose="02040503050406030204" pitchFamily="18" charset="0"/>
                      </a:rPr>
                      <m:t>+</m:t>
                    </m:r>
                    <m:r>
                      <a:rPr lang="en-US" sz="3900" b="0" i="1" smtClean="0">
                        <a:latin typeface="Cambria Math" panose="02040503050406030204" pitchFamily="18" charset="0"/>
                      </a:rPr>
                      <m:t>𝛾</m:t>
                    </m:r>
                    <m:sSub>
                      <m:sSubPr>
                        <m:ctrlPr>
                          <a:rPr lang="en-US" sz="3900" i="1">
                            <a:latin typeface="Cambria Math" panose="02040503050406030204" pitchFamily="18" charset="0"/>
                          </a:rPr>
                        </m:ctrlPr>
                      </m:sSubPr>
                      <m:e>
                        <m:r>
                          <a:rPr lang="en-US" sz="3900" i="1">
                            <a:latin typeface="Cambria Math" panose="02040503050406030204" pitchFamily="18" charset="0"/>
                          </a:rPr>
                          <m:t>𝑅</m:t>
                        </m:r>
                      </m:e>
                      <m:sub>
                        <m:r>
                          <a:rPr lang="en-US" sz="3900" i="1">
                            <a:latin typeface="Cambria Math" panose="02040503050406030204" pitchFamily="18" charset="0"/>
                          </a:rPr>
                          <m:t>𝑡</m:t>
                        </m:r>
                        <m:r>
                          <a:rPr lang="en-US" sz="3900" i="1">
                            <a:latin typeface="Cambria Math" panose="02040503050406030204" pitchFamily="18" charset="0"/>
                          </a:rPr>
                          <m:t>+2</m:t>
                        </m:r>
                      </m:sub>
                    </m:sSub>
                    <m:r>
                      <a:rPr lang="en-US" sz="3900" b="0" i="1" smtClean="0">
                        <a:latin typeface="Cambria Math" panose="02040503050406030204" pitchFamily="18" charset="0"/>
                      </a:rPr>
                      <m:t>+</m:t>
                    </m:r>
                    <m:sSup>
                      <m:sSupPr>
                        <m:ctrlPr>
                          <a:rPr lang="en-US" sz="3900" b="0" i="1" smtClean="0">
                            <a:latin typeface="Cambria Math" panose="02040503050406030204" pitchFamily="18" charset="0"/>
                          </a:rPr>
                        </m:ctrlPr>
                      </m:sSupPr>
                      <m:e>
                        <m:r>
                          <a:rPr lang="en-US" sz="3900" i="1">
                            <a:latin typeface="Cambria Math" panose="02040503050406030204" pitchFamily="18" charset="0"/>
                          </a:rPr>
                          <m:t>𝛾</m:t>
                        </m:r>
                      </m:e>
                      <m:sup>
                        <m:r>
                          <a:rPr lang="en-US" sz="3900" b="0" i="1" smtClean="0">
                            <a:latin typeface="Cambria Math" panose="02040503050406030204" pitchFamily="18" charset="0"/>
                          </a:rPr>
                          <m:t>2</m:t>
                        </m:r>
                      </m:sup>
                    </m:sSup>
                    <m:sSub>
                      <m:sSubPr>
                        <m:ctrlPr>
                          <a:rPr lang="en-US" sz="3900" i="1">
                            <a:latin typeface="Cambria Math" panose="02040503050406030204" pitchFamily="18" charset="0"/>
                          </a:rPr>
                        </m:ctrlPr>
                      </m:sSubPr>
                      <m:e>
                        <m:r>
                          <a:rPr lang="en-US" sz="3900" i="1">
                            <a:latin typeface="Cambria Math" panose="02040503050406030204" pitchFamily="18" charset="0"/>
                          </a:rPr>
                          <m:t>𝑅</m:t>
                        </m:r>
                      </m:e>
                      <m:sub>
                        <m:r>
                          <a:rPr lang="en-US" sz="3900" i="1">
                            <a:latin typeface="Cambria Math" panose="02040503050406030204" pitchFamily="18" charset="0"/>
                          </a:rPr>
                          <m:t>𝑡</m:t>
                        </m:r>
                        <m:r>
                          <a:rPr lang="en-US" sz="3900" i="1">
                            <a:latin typeface="Cambria Math" panose="02040503050406030204" pitchFamily="18" charset="0"/>
                          </a:rPr>
                          <m:t>+3</m:t>
                        </m:r>
                      </m:sub>
                    </m:sSub>
                    <m:r>
                      <a:rPr lang="en-US" sz="3900" b="0" i="1" smtClean="0">
                        <a:latin typeface="Cambria Math" panose="02040503050406030204" pitchFamily="18" charset="0"/>
                      </a:rPr>
                      <m:t>+…+</m:t>
                    </m:r>
                    <m:sSup>
                      <m:sSupPr>
                        <m:ctrlPr>
                          <a:rPr lang="en-US" sz="3900" i="1">
                            <a:latin typeface="Cambria Math" panose="02040503050406030204" pitchFamily="18" charset="0"/>
                          </a:rPr>
                        </m:ctrlPr>
                      </m:sSupPr>
                      <m:e>
                        <m:r>
                          <a:rPr lang="en-US" sz="3900" i="1">
                            <a:latin typeface="Cambria Math" panose="02040503050406030204" pitchFamily="18" charset="0"/>
                          </a:rPr>
                          <m:t>𝛾</m:t>
                        </m:r>
                      </m:e>
                      <m:sup>
                        <m:r>
                          <a:rPr lang="en-US" sz="3900" b="0" i="1" smtClean="0">
                            <a:latin typeface="Cambria Math" panose="02040503050406030204" pitchFamily="18" charset="0"/>
                          </a:rPr>
                          <m:t>𝑇</m:t>
                        </m:r>
                        <m:r>
                          <a:rPr lang="en-US" sz="3900" b="0" i="1" smtClean="0">
                            <a:latin typeface="Cambria Math" panose="02040503050406030204" pitchFamily="18" charset="0"/>
                          </a:rPr>
                          <m:t>−1</m:t>
                        </m:r>
                      </m:sup>
                    </m:sSup>
                    <m:sSub>
                      <m:sSubPr>
                        <m:ctrlPr>
                          <a:rPr lang="en-US" sz="3900" i="1">
                            <a:latin typeface="Cambria Math" panose="02040503050406030204" pitchFamily="18" charset="0"/>
                          </a:rPr>
                        </m:ctrlPr>
                      </m:sSubPr>
                      <m:e>
                        <m:r>
                          <a:rPr lang="en-US" sz="3900" i="1">
                            <a:latin typeface="Cambria Math" panose="02040503050406030204" pitchFamily="18" charset="0"/>
                          </a:rPr>
                          <m:t>𝑅</m:t>
                        </m:r>
                      </m:e>
                      <m:sub>
                        <m:r>
                          <a:rPr lang="en-US" sz="3900" b="0" i="1" smtClean="0">
                            <a:latin typeface="Cambria Math" panose="02040503050406030204" pitchFamily="18" charset="0"/>
                          </a:rPr>
                          <m:t>𝑇</m:t>
                        </m:r>
                      </m:sub>
                    </m:sSub>
                    <m:r>
                      <a:rPr lang="en-US" sz="3900" b="0" i="1" smtClean="0">
                        <a:latin typeface="Cambria Math" panose="02040503050406030204" pitchFamily="18" charset="0"/>
                      </a:rPr>
                      <m:t>=</m:t>
                    </m:r>
                    <m:nary>
                      <m:naryPr>
                        <m:chr m:val="∑"/>
                        <m:ctrlPr>
                          <a:rPr lang="en-US" sz="3900" i="1">
                            <a:latin typeface="Cambria Math" panose="02040503050406030204" pitchFamily="18" charset="0"/>
                          </a:rPr>
                        </m:ctrlPr>
                      </m:naryPr>
                      <m:sub>
                        <m:r>
                          <m:rPr>
                            <m:brk m:alnAt="23"/>
                          </m:rPr>
                          <a:rPr lang="en-US" sz="3900" i="1" smtClean="0">
                            <a:latin typeface="Cambria Math" panose="02040503050406030204" pitchFamily="18" charset="0"/>
                          </a:rPr>
                          <m:t>𝑘</m:t>
                        </m:r>
                        <m:r>
                          <a:rPr lang="en-US" sz="3900" i="1">
                            <a:latin typeface="Cambria Math" panose="02040503050406030204" pitchFamily="18" charset="0"/>
                          </a:rPr>
                          <m:t>=</m:t>
                        </m:r>
                        <m:r>
                          <a:rPr lang="en-US" sz="3900" b="0" i="1" smtClean="0">
                            <a:latin typeface="Cambria Math" panose="02040503050406030204" pitchFamily="18" charset="0"/>
                          </a:rPr>
                          <m:t>0</m:t>
                        </m:r>
                      </m:sub>
                      <m:sup>
                        <m:r>
                          <a:rPr lang="en-US" sz="3900" i="1">
                            <a:latin typeface="Cambria Math" panose="02040503050406030204" pitchFamily="18" charset="0"/>
                          </a:rPr>
                          <m:t>𝑇</m:t>
                        </m:r>
                        <m:r>
                          <a:rPr lang="en-US" sz="3900" i="1">
                            <a:latin typeface="Cambria Math" panose="02040503050406030204" pitchFamily="18" charset="0"/>
                          </a:rPr>
                          <m:t>−</m:t>
                        </m:r>
                        <m:r>
                          <a:rPr lang="en-US" sz="3900" b="0" i="1" smtClean="0">
                            <a:latin typeface="Cambria Math" panose="02040503050406030204" pitchFamily="18" charset="0"/>
                          </a:rPr>
                          <m:t>𝑡</m:t>
                        </m:r>
                        <m:r>
                          <a:rPr lang="en-US" sz="3900" b="0" i="1" smtClean="0">
                            <a:latin typeface="Cambria Math" panose="02040503050406030204" pitchFamily="18" charset="0"/>
                          </a:rPr>
                          <m:t>−1</m:t>
                        </m:r>
                      </m:sup>
                      <m:e>
                        <m:sSup>
                          <m:sSupPr>
                            <m:ctrlPr>
                              <a:rPr lang="en-US" sz="3900" i="1">
                                <a:latin typeface="Cambria Math" panose="02040503050406030204" pitchFamily="18" charset="0"/>
                              </a:rPr>
                            </m:ctrlPr>
                          </m:sSupPr>
                          <m:e>
                            <m:r>
                              <a:rPr lang="en-US" sz="3900" i="1">
                                <a:latin typeface="Cambria Math" panose="02040503050406030204" pitchFamily="18" charset="0"/>
                              </a:rPr>
                              <m:t>𝛾</m:t>
                            </m:r>
                          </m:e>
                          <m:sup>
                            <m:r>
                              <a:rPr lang="en-US" sz="3900" i="1">
                                <a:latin typeface="Cambria Math" panose="02040503050406030204" pitchFamily="18" charset="0"/>
                              </a:rPr>
                              <m:t>𝑘</m:t>
                            </m:r>
                          </m:sup>
                        </m:sSup>
                      </m:e>
                    </m:nary>
                    <m:sSub>
                      <m:sSubPr>
                        <m:ctrlPr>
                          <a:rPr lang="en-US" sz="3900" i="1">
                            <a:latin typeface="Cambria Math" panose="02040503050406030204" pitchFamily="18" charset="0"/>
                          </a:rPr>
                        </m:ctrlPr>
                      </m:sSubPr>
                      <m:e>
                        <m:r>
                          <a:rPr lang="en-US" sz="3900" i="1">
                            <a:latin typeface="Cambria Math" panose="02040503050406030204" pitchFamily="18" charset="0"/>
                          </a:rPr>
                          <m:t>𝑅</m:t>
                        </m:r>
                      </m:e>
                      <m:sub>
                        <m:r>
                          <a:rPr lang="en-US" sz="3900" b="0" i="1" smtClean="0">
                            <a:latin typeface="Cambria Math" panose="02040503050406030204" pitchFamily="18" charset="0"/>
                          </a:rPr>
                          <m:t>𝑡</m:t>
                        </m:r>
                        <m:r>
                          <a:rPr lang="en-US" sz="3900" b="0" i="1" smtClean="0">
                            <a:latin typeface="Cambria Math" panose="02040503050406030204" pitchFamily="18" charset="0"/>
                          </a:rPr>
                          <m:t>+</m:t>
                        </m:r>
                        <m:r>
                          <a:rPr lang="en-US" sz="3900" i="1">
                            <a:latin typeface="Cambria Math" panose="02040503050406030204" pitchFamily="18" charset="0"/>
                          </a:rPr>
                          <m:t>𝑘</m:t>
                        </m:r>
                        <m:r>
                          <a:rPr lang="en-US" sz="3900" i="1">
                            <a:latin typeface="Cambria Math" panose="02040503050406030204" pitchFamily="18" charset="0"/>
                          </a:rPr>
                          <m:t>+1</m:t>
                        </m:r>
                      </m:sub>
                    </m:sSub>
                  </m:oMath>
                </a14:m>
                <a:endParaRPr lang="en-US" sz="3900" dirty="0"/>
              </a:p>
              <a:p>
                <a:pPr lvl="1"/>
                <a:r>
                  <a:rPr lang="en-US" sz="3500" dirty="0"/>
                  <a:t>At each step </a:t>
                </a:r>
                <a14:m>
                  <m:oMath xmlns:m="http://schemas.openxmlformats.org/officeDocument/2006/math">
                    <m:r>
                      <a:rPr lang="en-US" sz="3500" i="1">
                        <a:latin typeface="Cambria Math" panose="02040503050406030204" pitchFamily="18" charset="0"/>
                      </a:rPr>
                      <m:t>𝑡</m:t>
                    </m:r>
                    <m:r>
                      <a:rPr lang="en-US" sz="3500" i="1">
                        <a:latin typeface="Cambria Math" panose="02040503050406030204" pitchFamily="18" charset="0"/>
                      </a:rPr>
                      <m:t>∈[0,</m:t>
                    </m:r>
                    <m:r>
                      <a:rPr lang="en-US" sz="3500" i="1">
                        <a:latin typeface="Cambria Math" panose="02040503050406030204" pitchFamily="18" charset="0"/>
                      </a:rPr>
                      <m:t>𝑇</m:t>
                    </m:r>
                    <m:r>
                      <a:rPr lang="en-US" sz="3500" i="1">
                        <a:latin typeface="Cambria Math" panose="02040503050406030204" pitchFamily="18" charset="0"/>
                      </a:rPr>
                      <m:t>−1]</m:t>
                    </m:r>
                  </m:oMath>
                </a14:m>
                <a:r>
                  <a:rPr lang="en-US" sz="3500" dirty="0"/>
                  <a:t>, agent takes an action </a:t>
                </a:r>
                <a14:m>
                  <m:oMath xmlns:m="http://schemas.openxmlformats.org/officeDocument/2006/math">
                    <m:sSub>
                      <m:sSubPr>
                        <m:ctrlPr>
                          <a:rPr lang="en-US" altLang="zh-CN" sz="3600" i="1">
                            <a:latin typeface="Cambria Math" panose="02040503050406030204" pitchFamily="18" charset="0"/>
                          </a:rPr>
                        </m:ctrlPr>
                      </m:sSubPr>
                      <m:e>
                        <m:r>
                          <a:rPr lang="en-US" altLang="zh-CN" sz="3600" i="1">
                            <a:latin typeface="Cambria Math" panose="02040503050406030204" pitchFamily="18" charset="0"/>
                          </a:rPr>
                          <m:t>𝐴</m:t>
                        </m:r>
                      </m:e>
                      <m:sub>
                        <m:r>
                          <a:rPr lang="en-US" altLang="zh-CN" sz="3600" i="1">
                            <a:latin typeface="Cambria Math" panose="02040503050406030204" pitchFamily="18" charset="0"/>
                          </a:rPr>
                          <m:t>𝑡</m:t>
                        </m:r>
                      </m:sub>
                    </m:sSub>
                  </m:oMath>
                </a14:m>
                <a:r>
                  <a:rPr lang="en-US" sz="3500" dirty="0"/>
                  <a:t> in state </a:t>
                </a:r>
                <a14:m>
                  <m:oMath xmlns:m="http://schemas.openxmlformats.org/officeDocument/2006/math">
                    <m:sSub>
                      <m:sSubPr>
                        <m:ctrlPr>
                          <a:rPr lang="en-US" sz="3500" b="0" i="1" smtClean="0">
                            <a:latin typeface="Cambria Math" panose="02040503050406030204" pitchFamily="18" charset="0"/>
                          </a:rPr>
                        </m:ctrlPr>
                      </m:sSubPr>
                      <m:e>
                        <m:r>
                          <a:rPr lang="en-US" sz="3500" b="0" i="1" smtClean="0">
                            <a:latin typeface="Cambria Math" panose="02040503050406030204" pitchFamily="18" charset="0"/>
                          </a:rPr>
                          <m:t>𝑆</m:t>
                        </m:r>
                      </m:e>
                      <m:sub>
                        <m:r>
                          <a:rPr lang="en-US" sz="3500" b="0" i="1" smtClean="0">
                            <a:latin typeface="Cambria Math" panose="02040503050406030204" pitchFamily="18" charset="0"/>
                          </a:rPr>
                          <m:t>𝑡</m:t>
                        </m:r>
                      </m:sub>
                    </m:sSub>
                  </m:oMath>
                </a14:m>
                <a:r>
                  <a:rPr lang="en-US" sz="3500" b="0" dirty="0">
                    <a:latin typeface="Cambria Math" panose="02040503050406030204" pitchFamily="18" charset="0"/>
                  </a:rPr>
                  <a:t>; </a:t>
                </a:r>
                <a:r>
                  <a:rPr lang="en-US" sz="3500" dirty="0"/>
                  <a:t>at step </a:t>
                </a:r>
                <a14:m>
                  <m:oMath xmlns:m="http://schemas.openxmlformats.org/officeDocument/2006/math">
                    <m:r>
                      <a:rPr lang="en-US" sz="3500" i="1">
                        <a:latin typeface="Cambria Math" panose="02040503050406030204" pitchFamily="18" charset="0"/>
                      </a:rPr>
                      <m:t>𝑡</m:t>
                    </m:r>
                    <m:r>
                      <a:rPr lang="en-US" sz="3500" i="1">
                        <a:latin typeface="Cambria Math" panose="02040503050406030204" pitchFamily="18" charset="0"/>
                      </a:rPr>
                      <m:t>+1</m:t>
                    </m:r>
                  </m:oMath>
                </a14:m>
                <a:r>
                  <a:rPr lang="en-US" sz="3500" dirty="0"/>
                  <a:t>, agent receives a reward </a:t>
                </a:r>
                <a14:m>
                  <m:oMath xmlns:m="http://schemas.openxmlformats.org/officeDocument/2006/math">
                    <m:sSub>
                      <m:sSubPr>
                        <m:ctrlPr>
                          <a:rPr lang="en-US" sz="3500" b="0" i="1" smtClean="0">
                            <a:latin typeface="Cambria Math" panose="02040503050406030204" pitchFamily="18" charset="0"/>
                          </a:rPr>
                        </m:ctrlPr>
                      </m:sSubPr>
                      <m:e>
                        <m:r>
                          <a:rPr lang="en-US" sz="3500" b="0" i="1" smtClean="0">
                            <a:latin typeface="Cambria Math" panose="02040503050406030204" pitchFamily="18" charset="0"/>
                          </a:rPr>
                          <m:t>𝑅</m:t>
                        </m:r>
                      </m:e>
                      <m:sub>
                        <m:r>
                          <a:rPr lang="en-US" sz="3500" i="1">
                            <a:latin typeface="Cambria Math" panose="02040503050406030204" pitchFamily="18" charset="0"/>
                          </a:rPr>
                          <m:t>𝑡</m:t>
                        </m:r>
                        <m:r>
                          <a:rPr lang="en-US" sz="3500" i="1">
                            <a:latin typeface="Cambria Math" panose="02040503050406030204" pitchFamily="18" charset="0"/>
                          </a:rPr>
                          <m:t>+1</m:t>
                        </m:r>
                      </m:sub>
                    </m:sSub>
                  </m:oMath>
                </a14:m>
                <a:r>
                  <a:rPr lang="en-US" sz="3500" dirty="0"/>
                  <a:t> and transitions into the next state </a:t>
                </a:r>
                <a14:m>
                  <m:oMath xmlns:m="http://schemas.openxmlformats.org/officeDocument/2006/math">
                    <m:sSub>
                      <m:sSubPr>
                        <m:ctrlPr>
                          <a:rPr lang="en-US" sz="3500" i="1">
                            <a:latin typeface="Cambria Math" panose="02040503050406030204" pitchFamily="18" charset="0"/>
                          </a:rPr>
                        </m:ctrlPr>
                      </m:sSubPr>
                      <m:e>
                        <m:r>
                          <a:rPr lang="en-US" sz="3500" i="1">
                            <a:latin typeface="Cambria Math" panose="02040503050406030204" pitchFamily="18" charset="0"/>
                          </a:rPr>
                          <m:t>𝑆</m:t>
                        </m:r>
                      </m:e>
                      <m:sub>
                        <m:r>
                          <a:rPr lang="en-US" sz="3500" i="1">
                            <a:latin typeface="Cambria Math" panose="02040503050406030204" pitchFamily="18" charset="0"/>
                          </a:rPr>
                          <m:t>𝑡</m:t>
                        </m:r>
                        <m:r>
                          <a:rPr lang="en-US" sz="3500" b="0" i="1" smtClean="0">
                            <a:latin typeface="Cambria Math" panose="02040503050406030204" pitchFamily="18" charset="0"/>
                          </a:rPr>
                          <m:t>+1</m:t>
                        </m:r>
                      </m:sub>
                    </m:sSub>
                  </m:oMath>
                </a14:m>
                <a:endParaRPr lang="en-US" sz="3500" dirty="0"/>
              </a:p>
              <a:p>
                <a:pPr lvl="1"/>
                <a:r>
                  <a:rPr lang="en-US" sz="3600" dirty="0"/>
                  <a:t>We assume episodic tasks, and this specific episode has length of </a:t>
                </a:r>
                <a14:m>
                  <m:oMath xmlns:m="http://schemas.openxmlformats.org/officeDocument/2006/math">
                    <m:r>
                      <a:rPr lang="en-US" sz="3600" b="0" i="1" smtClean="0">
                        <a:latin typeface="Cambria Math" panose="02040503050406030204" pitchFamily="18" charset="0"/>
                      </a:rPr>
                      <m:t>𝑇</m:t>
                    </m:r>
                  </m:oMath>
                </a14:m>
                <a:r>
                  <a:rPr lang="en-US" sz="3600" dirty="0"/>
                  <a:t> steps. (</a:t>
                </a:r>
                <a14:m>
                  <m:oMath xmlns:m="http://schemas.openxmlformats.org/officeDocument/2006/math">
                    <m:r>
                      <a:rPr lang="en-US" sz="3600" i="1">
                        <a:latin typeface="Cambria Math" panose="02040503050406030204" pitchFamily="18" charset="0"/>
                      </a:rPr>
                      <m:t>𝑇</m:t>
                    </m:r>
                    <m:r>
                      <a:rPr lang="en-US" sz="3600" b="0" i="1" smtClean="0">
                        <a:latin typeface="Cambria Math" panose="02040503050406030204" pitchFamily="18" charset="0"/>
                      </a:rPr>
                      <m:t>=∞</m:t>
                    </m:r>
                  </m:oMath>
                </a14:m>
                <a:r>
                  <a:rPr lang="en-US" sz="3600" dirty="0"/>
                  <a:t> for continuous tasks)</a:t>
                </a:r>
                <a:endParaRPr lang="en-US" sz="3500" dirty="0"/>
              </a:p>
              <a:p>
                <a:r>
                  <a:rPr lang="en-US" sz="3600" b="0" dirty="0">
                    <a:solidFill>
                      <a:srgbClr val="C00000"/>
                    </a:solidFill>
                  </a:rPr>
                  <a:t>State Value Function</a:t>
                </a:r>
                <a:r>
                  <a:rPr lang="en-US" sz="3600" b="0" dirty="0"/>
                  <a:t>: expected return under policy </a:t>
                </a:r>
                <a14:m>
                  <m:oMath xmlns:m="http://schemas.openxmlformats.org/officeDocument/2006/math">
                    <m:r>
                      <a:rPr lang="en-US" sz="3600" b="0" i="1" smtClean="0">
                        <a:latin typeface="Cambria Math" panose="02040503050406030204" pitchFamily="18" charset="0"/>
                      </a:rPr>
                      <m:t>𝜋</m:t>
                    </m:r>
                  </m:oMath>
                </a14:m>
                <a:r>
                  <a:rPr lang="en-US" sz="3600" b="0" dirty="0"/>
                  <a:t>: </a:t>
                </a:r>
                <a14:m>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𝑣</m:t>
                        </m:r>
                      </m:e>
                      <m:sub>
                        <m:r>
                          <a:rPr lang="en-US" sz="3600" b="0" i="1" smtClean="0">
                            <a:latin typeface="Cambria Math" panose="02040503050406030204" pitchFamily="18" charset="0"/>
                          </a:rPr>
                          <m:t>𝜋</m:t>
                        </m:r>
                      </m:sub>
                    </m:sSub>
                    <m:d>
                      <m:dPr>
                        <m:ctrlPr>
                          <a:rPr lang="en-US" sz="3600" b="0" i="1" smtClean="0">
                            <a:latin typeface="Cambria Math" panose="02040503050406030204" pitchFamily="18" charset="0"/>
                          </a:rPr>
                        </m:ctrlPr>
                      </m:dPr>
                      <m:e>
                        <m:r>
                          <a:rPr lang="en-US" sz="3600" b="0" i="1" smtClean="0">
                            <a:latin typeface="Cambria Math" panose="02040503050406030204" pitchFamily="18" charset="0"/>
                          </a:rPr>
                          <m:t>𝑠</m:t>
                        </m:r>
                      </m:e>
                    </m:d>
                    <m:r>
                      <a:rPr lang="en-US" sz="3600" b="0" i="1" smtClean="0">
                        <a:latin typeface="Cambria Math" panose="02040503050406030204" pitchFamily="18" charset="0"/>
                      </a:rPr>
                      <m:t>≐</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𝔼</m:t>
                        </m:r>
                      </m:e>
                      <m:sub>
                        <m:r>
                          <a:rPr lang="en-US" sz="3600" b="0" i="1" smtClean="0">
                            <a:latin typeface="Cambria Math" panose="02040503050406030204" pitchFamily="18" charset="0"/>
                          </a:rPr>
                          <m:t>𝜋</m:t>
                        </m:r>
                      </m:sub>
                    </m:sSub>
                    <m:d>
                      <m:dPr>
                        <m:begChr m:val="["/>
                        <m:endChr m:val="]"/>
                        <m:ctrlPr>
                          <a:rPr lang="en-US" sz="3600" b="0" i="1" smtClean="0">
                            <a:latin typeface="Cambria Math" panose="02040503050406030204" pitchFamily="18" charset="0"/>
                          </a:rPr>
                        </m:ctrlPr>
                      </m:dPr>
                      <m:e>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𝐺</m:t>
                            </m:r>
                          </m:e>
                          <m:sub>
                            <m:r>
                              <a:rPr lang="en-US" sz="3600" b="0" i="1" smtClean="0">
                                <a:latin typeface="Cambria Math" panose="02040503050406030204" pitchFamily="18" charset="0"/>
                              </a:rPr>
                              <m:t>𝑡</m:t>
                            </m:r>
                          </m:sub>
                        </m:sSub>
                      </m:e>
                      <m:e>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𝑆</m:t>
                            </m:r>
                          </m:e>
                          <m:sub>
                            <m:r>
                              <a:rPr lang="en-US" sz="3600" b="0" i="1" smtClean="0">
                                <a:latin typeface="Cambria Math" panose="02040503050406030204" pitchFamily="18" charset="0"/>
                              </a:rPr>
                              <m:t>𝑡</m:t>
                            </m:r>
                          </m:sub>
                        </m:sSub>
                        <m:r>
                          <a:rPr lang="en-US" sz="3600" b="0" i="1" smtClean="0">
                            <a:latin typeface="Cambria Math" panose="02040503050406030204" pitchFamily="18" charset="0"/>
                          </a:rPr>
                          <m:t>=</m:t>
                        </m:r>
                        <m:r>
                          <a:rPr lang="en-US" sz="3600" b="0" i="1" smtClean="0">
                            <a:latin typeface="Cambria Math" panose="02040503050406030204" pitchFamily="18" charset="0"/>
                          </a:rPr>
                          <m:t>𝑠</m:t>
                        </m:r>
                      </m:e>
                    </m:d>
                  </m:oMath>
                </a14:m>
                <a:endParaRPr lang="en-US" sz="3600" dirty="0"/>
              </a:p>
              <a:p>
                <a:r>
                  <a:rPr lang="en-US" sz="3600" b="0" dirty="0">
                    <a:solidFill>
                      <a:srgbClr val="C00000"/>
                    </a:solidFill>
                  </a:rPr>
                  <a:t>Action Value Function: </a:t>
                </a:r>
                <a:r>
                  <a:rPr lang="en-US" sz="3600" b="0" dirty="0"/>
                  <a:t>expected return from taking action </a:t>
                </a:r>
                <a14:m>
                  <m:oMath xmlns:m="http://schemas.openxmlformats.org/officeDocument/2006/math">
                    <m:r>
                      <a:rPr lang="en-US" sz="3600" i="1">
                        <a:latin typeface="Cambria Math" panose="02040503050406030204" pitchFamily="18" charset="0"/>
                      </a:rPr>
                      <m:t>𝑎</m:t>
                    </m:r>
                  </m:oMath>
                </a14:m>
                <a:r>
                  <a:rPr lang="en-US" sz="3600" b="0" dirty="0"/>
                  <a:t>, then follow policy </a:t>
                </a:r>
                <a14:m>
                  <m:oMath xmlns:m="http://schemas.openxmlformats.org/officeDocument/2006/math">
                    <m:r>
                      <a:rPr lang="en-US" sz="3600" b="0" i="1" smtClean="0">
                        <a:latin typeface="Cambria Math" panose="02040503050406030204" pitchFamily="18" charset="0"/>
                      </a:rPr>
                      <m:t>𝜋</m:t>
                    </m:r>
                  </m:oMath>
                </a14:m>
                <a:r>
                  <a:rPr lang="en-US" sz="3600" b="0" dirty="0"/>
                  <a:t>:</a:t>
                </a:r>
                <a:r>
                  <a:rPr lang="en-US" sz="3600" dirty="0"/>
                  <a:t> </a:t>
                </a:r>
                <a14:m>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𝑞</m:t>
                        </m:r>
                      </m:e>
                      <m:sub>
                        <m:r>
                          <a:rPr lang="en-US" sz="3600" i="1">
                            <a:latin typeface="Cambria Math" panose="02040503050406030204" pitchFamily="18" charset="0"/>
                          </a:rPr>
                          <m:t>𝜋</m:t>
                        </m:r>
                      </m:sub>
                    </m:sSub>
                    <m:d>
                      <m:dPr>
                        <m:ctrlPr>
                          <a:rPr lang="en-US" sz="3600" i="1">
                            <a:latin typeface="Cambria Math" panose="02040503050406030204" pitchFamily="18" charset="0"/>
                          </a:rPr>
                        </m:ctrlPr>
                      </m:dPr>
                      <m:e>
                        <m:r>
                          <a:rPr lang="en-US" sz="3600" i="1">
                            <a:latin typeface="Cambria Math" panose="02040503050406030204" pitchFamily="18" charset="0"/>
                          </a:rPr>
                          <m:t>𝑠</m:t>
                        </m:r>
                        <m:r>
                          <a:rPr lang="en-US" sz="3600" i="1">
                            <a:latin typeface="Cambria Math" panose="02040503050406030204" pitchFamily="18" charset="0"/>
                          </a:rPr>
                          <m:t>,</m:t>
                        </m:r>
                        <m:r>
                          <a:rPr lang="en-US" sz="3600" i="1">
                            <a:latin typeface="Cambria Math" panose="02040503050406030204" pitchFamily="18" charset="0"/>
                          </a:rPr>
                          <m:t>𝑎</m:t>
                        </m:r>
                      </m:e>
                    </m:d>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𝔼</m:t>
                        </m:r>
                      </m:e>
                      <m:sub>
                        <m:r>
                          <a:rPr lang="en-US" sz="3600" i="1">
                            <a:latin typeface="Cambria Math" panose="02040503050406030204" pitchFamily="18" charset="0"/>
                          </a:rPr>
                          <m:t>𝜋</m:t>
                        </m:r>
                      </m:sub>
                    </m:sSub>
                    <m:d>
                      <m:dPr>
                        <m:begChr m:val="["/>
                        <m:endChr m:val="]"/>
                        <m:ctrlPr>
                          <a:rPr lang="en-US" sz="3600" i="1">
                            <a:latin typeface="Cambria Math" panose="02040503050406030204" pitchFamily="18" charset="0"/>
                          </a:rPr>
                        </m:ctrlPr>
                      </m:dPr>
                      <m:e>
                        <m:sSub>
                          <m:sSubPr>
                            <m:ctrlPr>
                              <a:rPr lang="en-US" sz="3600" i="1">
                                <a:latin typeface="Cambria Math" panose="02040503050406030204" pitchFamily="18" charset="0"/>
                              </a:rPr>
                            </m:ctrlPr>
                          </m:sSubPr>
                          <m:e>
                            <m:r>
                              <a:rPr lang="en-US" sz="3600" i="1">
                                <a:latin typeface="Cambria Math" panose="02040503050406030204" pitchFamily="18" charset="0"/>
                              </a:rPr>
                              <m:t>𝐺</m:t>
                            </m:r>
                          </m:e>
                          <m:sub>
                            <m:r>
                              <a:rPr lang="en-US" sz="3600" i="1">
                                <a:latin typeface="Cambria Math" panose="02040503050406030204" pitchFamily="18" charset="0"/>
                              </a:rPr>
                              <m:t>𝑡</m:t>
                            </m:r>
                          </m:sub>
                        </m:sSub>
                      </m:e>
                      <m:e>
                        <m:sSub>
                          <m:sSubPr>
                            <m:ctrlPr>
                              <a:rPr lang="en-US" sz="3600" i="1">
                                <a:latin typeface="Cambria Math" panose="02040503050406030204" pitchFamily="18" charset="0"/>
                              </a:rPr>
                            </m:ctrlPr>
                          </m:sSubPr>
                          <m:e>
                            <m:r>
                              <a:rPr lang="en-US" sz="3600" i="1">
                                <a:latin typeface="Cambria Math" panose="02040503050406030204" pitchFamily="18" charset="0"/>
                              </a:rPr>
                              <m:t>𝑆</m:t>
                            </m:r>
                          </m:e>
                          <m:sub>
                            <m:r>
                              <a:rPr lang="en-US" sz="3600" i="1">
                                <a:latin typeface="Cambria Math" panose="02040503050406030204" pitchFamily="18" charset="0"/>
                              </a:rPr>
                              <m:t>𝑡</m:t>
                            </m:r>
                          </m:sub>
                        </m:sSub>
                        <m:r>
                          <a:rPr lang="en-US" sz="3600" i="1">
                            <a:latin typeface="Cambria Math" panose="02040503050406030204" pitchFamily="18" charset="0"/>
                          </a:rPr>
                          <m:t>=</m:t>
                        </m:r>
                        <m:r>
                          <a:rPr lang="en-US" sz="3600" i="1">
                            <a:latin typeface="Cambria Math" panose="02040503050406030204" pitchFamily="18" charset="0"/>
                          </a:rPr>
                          <m:t>𝑠</m:t>
                        </m:r>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𝐴</m:t>
                            </m:r>
                          </m:e>
                          <m:sub>
                            <m:r>
                              <a:rPr lang="en-US" sz="3600" i="1">
                                <a:latin typeface="Cambria Math" panose="02040503050406030204" pitchFamily="18" charset="0"/>
                              </a:rPr>
                              <m:t>𝑡</m:t>
                            </m:r>
                          </m:sub>
                        </m:sSub>
                        <m:r>
                          <a:rPr lang="en-US" sz="3600" i="1">
                            <a:latin typeface="Cambria Math" panose="02040503050406030204" pitchFamily="18" charset="0"/>
                          </a:rPr>
                          <m:t>=</m:t>
                        </m:r>
                        <m:r>
                          <a:rPr lang="en-US" sz="3600" i="1">
                            <a:latin typeface="Cambria Math" panose="02040503050406030204" pitchFamily="18" charset="0"/>
                          </a:rPr>
                          <m:t>𝑎</m:t>
                        </m:r>
                      </m:e>
                    </m:d>
                  </m:oMath>
                </a14:m>
                <a:endParaRPr lang="en-US" sz="3600" dirty="0"/>
              </a:p>
              <a:p>
                <a:r>
                  <a:rPr lang="en-US" sz="3600" dirty="0"/>
                  <a:t>The RL problem: find the optimal policy that maximizes the return from each state</a:t>
                </a:r>
              </a:p>
              <a:p>
                <a:endParaRPr lang="en-SE" dirty="0"/>
              </a:p>
            </p:txBody>
          </p:sp>
        </mc:Choice>
        <mc:Fallback xmlns="">
          <p:sp>
            <p:nvSpPr>
              <p:cNvPr id="3" name="Content Placeholder 2">
                <a:extLst>
                  <a:ext uri="{FF2B5EF4-FFF2-40B4-BE49-F238E27FC236}">
                    <a16:creationId xmlns:a16="http://schemas.microsoft.com/office/drawing/2014/main" id="{6AD91DB8-4792-492E-8A01-A3DB8C7DB194}"/>
                  </a:ext>
                </a:extLst>
              </p:cNvPr>
              <p:cNvSpPr>
                <a:spLocks noGrp="1" noRot="1" noChangeAspect="1" noMove="1" noResize="1" noEditPoints="1" noAdjustHandles="1" noChangeArrowheads="1" noChangeShapeType="1" noTextEdit="1"/>
              </p:cNvSpPr>
              <p:nvPr>
                <p:ph idx="1"/>
              </p:nvPr>
            </p:nvSpPr>
            <p:spPr>
              <a:xfrm>
                <a:off x="457200" y="1295400"/>
                <a:ext cx="8229600" cy="4038600"/>
              </a:xfrm>
              <a:blipFill>
                <a:blip r:embed="rId2"/>
                <a:stretch>
                  <a:fillRect l="-741" t="-7704"/>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8D5E31CF-AFDE-41BB-80BC-75A36B4A2584}"/>
              </a:ext>
            </a:extLst>
          </p:cNvPr>
          <p:cNvSpPr>
            <a:spLocks noGrp="1"/>
          </p:cNvSpPr>
          <p:nvPr>
            <p:ph type="sldNum" sz="quarter" idx="12"/>
          </p:nvPr>
        </p:nvSpPr>
        <p:spPr/>
        <p:txBody>
          <a:bodyPr/>
          <a:lstStyle/>
          <a:p>
            <a:pPr>
              <a:defRPr/>
            </a:pPr>
            <a:fld id="{F57F456A-00AF-44E6-8D70-638C0D0130FF}" type="slidenum">
              <a:rPr lang="en-US" altLang="zh-CN" smtClean="0"/>
              <a:pPr>
                <a:defRPr/>
              </a:pPr>
              <a:t>11</a:t>
            </a:fld>
            <a:endParaRPr lang="en-US" altLang="zh-CN"/>
          </a:p>
        </p:txBody>
      </p:sp>
      <mc:AlternateContent xmlns:mc="http://schemas.openxmlformats.org/markup-compatibility/2006" xmlns:a14="http://schemas.microsoft.com/office/drawing/2010/main">
        <mc:Choice Requires="a14">
          <p:sp>
            <p:nvSpPr>
              <p:cNvPr id="6" name="内容占位符 2">
                <a:extLst>
                  <a:ext uri="{FF2B5EF4-FFF2-40B4-BE49-F238E27FC236}">
                    <a16:creationId xmlns:a16="http://schemas.microsoft.com/office/drawing/2014/main" id="{B76A1DCF-A41C-4626-9530-7B16396C018E}"/>
                  </a:ext>
                </a:extLst>
              </p:cNvPr>
              <p:cNvSpPr txBox="1">
                <a:spLocks/>
              </p:cNvSpPr>
              <p:nvPr/>
            </p:nvSpPr>
            <p:spPr>
              <a:xfrm>
                <a:off x="3529563" y="5041494"/>
                <a:ext cx="2232248" cy="575348"/>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Courier New"/>
                  <a:buChar char="o"/>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Wingdings" charset="2"/>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SzPct val="80000"/>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i="1" smtClean="0">
                              <a:latin typeface="Cambria Math" panose="02040503050406030204" pitchFamily="18" charset="0"/>
                            </a:rPr>
                            <m:t>𝑝</m:t>
                          </m:r>
                          <m:r>
                            <a:rPr lang="en-US" altLang="zh-CN" sz="2000" i="1" smtClean="0">
                              <a:latin typeface="Cambria Math" panose="02040503050406030204" pitchFamily="18" charset="0"/>
                            </a:rPr>
                            <m:t>(</m:t>
                          </m:r>
                          <m:r>
                            <a:rPr lang="en-US" altLang="zh-CN" sz="2000" b="0" i="1" smtClean="0">
                              <a:latin typeface="Cambria Math" panose="02040503050406030204" pitchFamily="18" charset="0"/>
                            </a:rPr>
                            <m:t>𝑆</m:t>
                          </m:r>
                        </m:e>
                        <m:sub>
                          <m:r>
                            <a:rPr lang="en-US" altLang="zh-CN" sz="2000" i="1" smtClean="0">
                              <a:latin typeface="Cambria Math" panose="02040503050406030204" pitchFamily="18" charset="0"/>
                            </a:rPr>
                            <m:t>𝑡</m:t>
                          </m:r>
                          <m:r>
                            <a:rPr lang="en-US" altLang="zh-CN" sz="2000" i="1" smtClean="0">
                              <a:latin typeface="Cambria Math" panose="02040503050406030204" pitchFamily="18" charset="0"/>
                            </a:rPr>
                            <m:t>+1</m:t>
                          </m:r>
                        </m:sub>
                      </m:sSub>
                      <m:r>
                        <a:rPr lang="en-US" altLang="zh-CN" sz="2000" i="1" smtClean="0">
                          <a:latin typeface="Cambria Math" panose="02040503050406030204" pitchFamily="18" charset="0"/>
                        </a:rPr>
                        <m:t>|</m:t>
                      </m:r>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𝑆</m:t>
                          </m:r>
                        </m:e>
                        <m:sub>
                          <m:r>
                            <a:rPr lang="en-US" altLang="zh-CN" sz="2000" i="1" smtClean="0">
                              <a:latin typeface="Cambria Math" panose="02040503050406030204" pitchFamily="18" charset="0"/>
                            </a:rPr>
                            <m:t>𝑡</m:t>
                          </m:r>
                        </m:sub>
                      </m:sSub>
                      <m:r>
                        <a:rPr lang="en-US" altLang="zh-CN" sz="2000" i="1" smtClean="0">
                          <a:latin typeface="Cambria Math" panose="02040503050406030204" pitchFamily="18" charset="0"/>
                        </a:rPr>
                        <m:t>,</m:t>
                      </m:r>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𝐴</m:t>
                          </m:r>
                        </m:e>
                        <m:sub>
                          <m:r>
                            <a:rPr lang="en-US" altLang="zh-CN" sz="2000" i="1" smtClean="0">
                              <a:latin typeface="Cambria Math" panose="02040503050406030204" pitchFamily="18" charset="0"/>
                            </a:rPr>
                            <m:t>𝑡</m:t>
                          </m:r>
                        </m:sub>
                      </m:sSub>
                      <m:r>
                        <a:rPr lang="en-US" altLang="zh-CN" sz="2000" i="1" smtClean="0">
                          <a:latin typeface="Cambria Math" panose="02040503050406030204" pitchFamily="18" charset="0"/>
                        </a:rPr>
                        <m:t>)</m:t>
                      </m:r>
                    </m:oMath>
                  </m:oMathPara>
                </a14:m>
                <a:endParaRPr lang="zh-CN" altLang="en-US" sz="2000" dirty="0"/>
              </a:p>
            </p:txBody>
          </p:sp>
        </mc:Choice>
        <mc:Fallback xmlns="">
          <p:sp>
            <p:nvSpPr>
              <p:cNvPr id="6" name="内容占位符 2">
                <a:extLst>
                  <a:ext uri="{FF2B5EF4-FFF2-40B4-BE49-F238E27FC236}">
                    <a16:creationId xmlns:a16="http://schemas.microsoft.com/office/drawing/2014/main" id="{B76A1DCF-A41C-4626-9530-7B16396C018E}"/>
                  </a:ext>
                </a:extLst>
              </p:cNvPr>
              <p:cNvSpPr txBox="1">
                <a:spLocks noRot="1" noChangeAspect="1" noMove="1" noResize="1" noEditPoints="1" noAdjustHandles="1" noChangeArrowheads="1" noChangeShapeType="1" noTextEdit="1"/>
              </p:cNvSpPr>
              <p:nvPr/>
            </p:nvSpPr>
            <p:spPr>
              <a:xfrm>
                <a:off x="3529563" y="5041494"/>
                <a:ext cx="2232248" cy="575348"/>
              </a:xfrm>
              <a:prstGeom prst="rect">
                <a:avLst/>
              </a:prstGeom>
              <a:blipFill>
                <a:blip r:embed="rId3"/>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A28151C-529F-4A75-AE68-702B09C179A6}"/>
                  </a:ext>
                </a:extLst>
              </p:cNvPr>
              <p:cNvSpPr txBox="1"/>
              <p:nvPr/>
            </p:nvSpPr>
            <p:spPr>
              <a:xfrm>
                <a:off x="5658228" y="5729718"/>
                <a:ext cx="2133600" cy="707886"/>
              </a:xfrm>
              <a:prstGeom prst="rect">
                <a:avLst/>
              </a:prstGeom>
              <a:noFill/>
            </p:spPr>
            <p:txBody>
              <a:bodyPr wrap="square" rtlCol="0">
                <a:spAutoFit/>
              </a:bodyPr>
              <a:lstStyle/>
              <a:p>
                <a:r>
                  <a:rPr lang="en-US" sz="2000" dirty="0"/>
                  <a:t>Reward </a:t>
                </a:r>
                <a14:m>
                  <m:oMath xmlns:m="http://schemas.openxmlformats.org/officeDocument/2006/math">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𝑅</m:t>
                        </m:r>
                      </m:e>
                      <m:sub>
                        <m:r>
                          <a:rPr lang="en-US" altLang="zh-CN" sz="2000" i="1">
                            <a:latin typeface="Cambria Math" panose="02040503050406030204" pitchFamily="18" charset="0"/>
                          </a:rPr>
                          <m:t>𝑡</m:t>
                        </m:r>
                        <m:r>
                          <a:rPr lang="en-US" altLang="zh-CN" sz="2000" b="0" i="1" smtClean="0">
                            <a:latin typeface="Cambria Math" panose="02040503050406030204" pitchFamily="18" charset="0"/>
                          </a:rPr>
                          <m:t>+1</m:t>
                        </m:r>
                      </m:sub>
                    </m:sSub>
                  </m:oMath>
                </a14:m>
                <a:endParaRPr lang="en-US" sz="2000" dirty="0"/>
              </a:p>
              <a:p>
                <a:r>
                  <a:rPr lang="en-US" sz="2000" dirty="0"/>
                  <a:t>State </a:t>
                </a:r>
                <a14:m>
                  <m:oMath xmlns:m="http://schemas.openxmlformats.org/officeDocument/2006/math">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𝑆</m:t>
                        </m:r>
                      </m:e>
                      <m:sub>
                        <m:r>
                          <a:rPr lang="en-US" altLang="zh-CN" sz="2000" i="1">
                            <a:latin typeface="Cambria Math" panose="02040503050406030204" pitchFamily="18" charset="0"/>
                          </a:rPr>
                          <m:t>𝑡</m:t>
                        </m:r>
                        <m:r>
                          <a:rPr lang="en-US" altLang="zh-CN" sz="2000" b="0" i="1" smtClean="0">
                            <a:latin typeface="Cambria Math" panose="02040503050406030204" pitchFamily="18" charset="0"/>
                          </a:rPr>
                          <m:t>+1</m:t>
                        </m:r>
                      </m:sub>
                    </m:sSub>
                  </m:oMath>
                </a14:m>
                <a:endParaRPr lang="en-US" sz="2000" dirty="0"/>
              </a:p>
            </p:txBody>
          </p:sp>
        </mc:Choice>
        <mc:Fallback xmlns="">
          <p:sp>
            <p:nvSpPr>
              <p:cNvPr id="7" name="TextBox 6">
                <a:extLst>
                  <a:ext uri="{FF2B5EF4-FFF2-40B4-BE49-F238E27FC236}">
                    <a16:creationId xmlns:a16="http://schemas.microsoft.com/office/drawing/2014/main" id="{EA28151C-529F-4A75-AE68-702B09C179A6}"/>
                  </a:ext>
                </a:extLst>
              </p:cNvPr>
              <p:cNvSpPr txBox="1">
                <a:spLocks noRot="1" noChangeAspect="1" noMove="1" noResize="1" noEditPoints="1" noAdjustHandles="1" noChangeArrowheads="1" noChangeShapeType="1" noTextEdit="1"/>
              </p:cNvSpPr>
              <p:nvPr/>
            </p:nvSpPr>
            <p:spPr>
              <a:xfrm>
                <a:off x="5658228" y="5729718"/>
                <a:ext cx="2133600" cy="707886"/>
              </a:xfrm>
              <a:prstGeom prst="rect">
                <a:avLst/>
              </a:prstGeom>
              <a:blipFill>
                <a:blip r:embed="rId4"/>
                <a:stretch>
                  <a:fillRect l="-2857" t="-4310" b="-15517"/>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29FFCDC-DAD3-4ACE-9555-EBB593AF5748}"/>
                  </a:ext>
                </a:extLst>
              </p:cNvPr>
              <p:cNvSpPr txBox="1"/>
              <p:nvPr/>
            </p:nvSpPr>
            <p:spPr>
              <a:xfrm>
                <a:off x="2439399" y="5861216"/>
                <a:ext cx="1363680" cy="400110"/>
              </a:xfrm>
              <a:prstGeom prst="rect">
                <a:avLst/>
              </a:prstGeom>
              <a:noFill/>
            </p:spPr>
            <p:txBody>
              <a:bodyPr wrap="square" rtlCol="0">
                <a:spAutoFit/>
              </a:bodyPr>
              <a:lstStyle/>
              <a:p>
                <a:r>
                  <a:rPr lang="en-US" sz="2000" dirty="0"/>
                  <a:t>Action </a:t>
                </a:r>
                <a14:m>
                  <m:oMath xmlns:m="http://schemas.openxmlformats.org/officeDocument/2006/math">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𝐴</m:t>
                        </m:r>
                      </m:e>
                      <m:sub>
                        <m:r>
                          <a:rPr lang="en-US" altLang="zh-CN" sz="2000" i="1">
                            <a:latin typeface="Cambria Math" panose="02040503050406030204" pitchFamily="18" charset="0"/>
                          </a:rPr>
                          <m:t>𝑡</m:t>
                        </m:r>
                      </m:sub>
                    </m:sSub>
                  </m:oMath>
                </a14:m>
                <a:r>
                  <a:rPr lang="en-US" sz="2000" dirty="0"/>
                  <a:t> </a:t>
                </a:r>
              </a:p>
            </p:txBody>
          </p:sp>
        </mc:Choice>
        <mc:Fallback xmlns="">
          <p:sp>
            <p:nvSpPr>
              <p:cNvPr id="8" name="TextBox 7">
                <a:extLst>
                  <a:ext uri="{FF2B5EF4-FFF2-40B4-BE49-F238E27FC236}">
                    <a16:creationId xmlns:a16="http://schemas.microsoft.com/office/drawing/2014/main" id="{929FFCDC-DAD3-4ACE-9555-EBB593AF5748}"/>
                  </a:ext>
                </a:extLst>
              </p:cNvPr>
              <p:cNvSpPr txBox="1">
                <a:spLocks noRot="1" noChangeAspect="1" noMove="1" noResize="1" noEditPoints="1" noAdjustHandles="1" noChangeArrowheads="1" noChangeShapeType="1" noTextEdit="1"/>
              </p:cNvSpPr>
              <p:nvPr/>
            </p:nvSpPr>
            <p:spPr>
              <a:xfrm>
                <a:off x="2439399" y="5861216"/>
                <a:ext cx="1363680" cy="400110"/>
              </a:xfrm>
              <a:prstGeom prst="rect">
                <a:avLst/>
              </a:prstGeom>
              <a:blipFill>
                <a:blip r:embed="rId5"/>
                <a:stretch>
                  <a:fillRect l="-4464" t="-6061" b="-27273"/>
                </a:stretch>
              </a:blipFill>
            </p:spPr>
            <p:txBody>
              <a:bodyPr/>
              <a:lstStyle/>
              <a:p>
                <a:r>
                  <a:rPr lang="en-SE">
                    <a:noFill/>
                  </a:rPr>
                  <a:t> </a:t>
                </a:r>
              </a:p>
            </p:txBody>
          </p:sp>
        </mc:Fallback>
      </mc:AlternateContent>
      <p:grpSp>
        <p:nvGrpSpPr>
          <p:cNvPr id="9" name="Group 8">
            <a:extLst>
              <a:ext uri="{FF2B5EF4-FFF2-40B4-BE49-F238E27FC236}">
                <a16:creationId xmlns:a16="http://schemas.microsoft.com/office/drawing/2014/main" id="{4E447397-2E7C-4050-BD3A-DAD9FD4659BF}"/>
              </a:ext>
            </a:extLst>
          </p:cNvPr>
          <p:cNvGrpSpPr/>
          <p:nvPr/>
        </p:nvGrpSpPr>
        <p:grpSpPr>
          <a:xfrm>
            <a:off x="3886200" y="5486400"/>
            <a:ext cx="1546383" cy="1181140"/>
            <a:chOff x="4448830" y="2857315"/>
            <a:chExt cx="1644360" cy="1122610"/>
          </a:xfrm>
        </p:grpSpPr>
        <p:sp>
          <p:nvSpPr>
            <p:cNvPr id="10" name="Rectangle 9">
              <a:extLst>
                <a:ext uri="{FF2B5EF4-FFF2-40B4-BE49-F238E27FC236}">
                  <a16:creationId xmlns:a16="http://schemas.microsoft.com/office/drawing/2014/main" id="{AAB065AC-1B8F-4B6A-B4D1-D4550EC7B012}"/>
                </a:ext>
              </a:extLst>
            </p:cNvPr>
            <p:cNvSpPr/>
            <p:nvPr/>
          </p:nvSpPr>
          <p:spPr bwMode="auto">
            <a:xfrm>
              <a:off x="4448830" y="2857315"/>
              <a:ext cx="1615214" cy="495913"/>
            </a:xfrm>
            <a:prstGeom prst="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sz="2000" dirty="0"/>
                <a:t>Environment</a:t>
              </a:r>
              <a:endParaRPr kumimoji="0" lang="en-US" sz="2000" b="0" i="0" u="none" strike="noStrike" cap="none" normalizeH="0" baseline="0" dirty="0">
                <a:ln>
                  <a:noFill/>
                </a:ln>
                <a:solidFill>
                  <a:schemeClr val="tx1"/>
                </a:solidFill>
                <a:effectLst/>
                <a:latin typeface="Tahoma" pitchFamily="34" charset="0"/>
              </a:endParaRPr>
            </a:p>
          </p:txBody>
        </p:sp>
        <p:sp>
          <p:nvSpPr>
            <p:cNvPr id="11" name="Rectangle 10">
              <a:extLst>
                <a:ext uri="{FF2B5EF4-FFF2-40B4-BE49-F238E27FC236}">
                  <a16:creationId xmlns:a16="http://schemas.microsoft.com/office/drawing/2014/main" id="{E1C9769E-8B9A-4009-A708-76D2043060D9}"/>
                </a:ext>
              </a:extLst>
            </p:cNvPr>
            <p:cNvSpPr/>
            <p:nvPr/>
          </p:nvSpPr>
          <p:spPr bwMode="auto">
            <a:xfrm>
              <a:off x="4477975" y="3542841"/>
              <a:ext cx="1615215" cy="43708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pitchFamily="34" charset="0"/>
                </a:rPr>
                <a:t>RL Agent</a:t>
              </a:r>
            </a:p>
          </p:txBody>
        </p:sp>
        <p:cxnSp>
          <p:nvCxnSpPr>
            <p:cNvPr id="12" name="Elbow Connector 26">
              <a:extLst>
                <a:ext uri="{FF2B5EF4-FFF2-40B4-BE49-F238E27FC236}">
                  <a16:creationId xmlns:a16="http://schemas.microsoft.com/office/drawing/2014/main" id="{97BCFD18-B229-4FC5-8D9C-DAD01F7D3E7C}"/>
                </a:ext>
              </a:extLst>
            </p:cNvPr>
            <p:cNvCxnSpPr>
              <a:stCxn id="10" idx="3"/>
              <a:endCxn id="11" idx="3"/>
            </p:cNvCxnSpPr>
            <p:nvPr/>
          </p:nvCxnSpPr>
          <p:spPr bwMode="auto">
            <a:xfrm>
              <a:off x="6064044" y="3105272"/>
              <a:ext cx="29146" cy="656111"/>
            </a:xfrm>
            <a:prstGeom prst="bentConnector3">
              <a:avLst>
                <a:gd name="adj1" fmla="val 884327"/>
              </a:avLst>
            </a:prstGeom>
            <a:ln>
              <a:headEnd type="none" w="med" len="med"/>
              <a:tailEnd type="triangle"/>
            </a:ln>
          </p:spPr>
          <p:style>
            <a:lnRef idx="2">
              <a:schemeClr val="dk1"/>
            </a:lnRef>
            <a:fillRef idx="0">
              <a:schemeClr val="dk1"/>
            </a:fillRef>
            <a:effectRef idx="1">
              <a:schemeClr val="dk1"/>
            </a:effectRef>
            <a:fontRef idx="minor">
              <a:schemeClr val="tx1"/>
            </a:fontRef>
          </p:style>
        </p:cxnSp>
        <p:cxnSp>
          <p:nvCxnSpPr>
            <p:cNvPr id="13" name="Elbow Connector 27">
              <a:extLst>
                <a:ext uri="{FF2B5EF4-FFF2-40B4-BE49-F238E27FC236}">
                  <a16:creationId xmlns:a16="http://schemas.microsoft.com/office/drawing/2014/main" id="{534384DA-92CF-4ABE-B74B-D90A138ED596}"/>
                </a:ext>
              </a:extLst>
            </p:cNvPr>
            <p:cNvCxnSpPr>
              <a:stCxn id="11" idx="1"/>
              <a:endCxn id="10" idx="1"/>
            </p:cNvCxnSpPr>
            <p:nvPr/>
          </p:nvCxnSpPr>
          <p:spPr bwMode="auto">
            <a:xfrm rot="10800000">
              <a:off x="4448831" y="3105273"/>
              <a:ext cx="29145" cy="656111"/>
            </a:xfrm>
            <a:prstGeom prst="bentConnector3">
              <a:avLst>
                <a:gd name="adj1" fmla="val 884354"/>
              </a:avLst>
            </a:prstGeom>
            <a:ln>
              <a:headEnd type="none" w="med" len="med"/>
              <a:tailEnd type="triangle"/>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1016704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38D47-0CFB-4B93-AF18-E5CEE442821E}"/>
              </a:ext>
            </a:extLst>
          </p:cNvPr>
          <p:cNvSpPr>
            <a:spLocks noGrp="1"/>
          </p:cNvSpPr>
          <p:nvPr>
            <p:ph type="title"/>
          </p:nvPr>
        </p:nvSpPr>
        <p:spPr>
          <a:xfrm>
            <a:off x="152400" y="274638"/>
            <a:ext cx="8915400" cy="868362"/>
          </a:xfrm>
        </p:spPr>
        <p:txBody>
          <a:bodyPr/>
          <a:lstStyle/>
          <a:p>
            <a:r>
              <a:rPr lang="en-US" sz="3200" dirty="0"/>
              <a:t>Monte Carlo (MC) Prediction (Policy Evaluation)</a:t>
            </a:r>
            <a:endParaRPr lang="en-SE" sz="32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46D21E-E9DC-4144-B923-EC16B5DC2404}"/>
                  </a:ext>
                </a:extLst>
              </p:cNvPr>
              <p:cNvSpPr>
                <a:spLocks noGrp="1"/>
              </p:cNvSpPr>
              <p:nvPr>
                <p:ph idx="1"/>
              </p:nvPr>
            </p:nvSpPr>
            <p:spPr>
              <a:xfrm>
                <a:off x="457200" y="990600"/>
                <a:ext cx="8610600" cy="3657600"/>
              </a:xfrm>
            </p:spPr>
            <p:txBody>
              <a:bodyPr>
                <a:normAutofit/>
              </a:bodyPr>
              <a:lstStyle/>
              <a:p>
                <a:r>
                  <a:rPr lang="en-US">
                    <a:sym typeface="Symbol" pitchFamily="18" charset="2"/>
                  </a:rPr>
                  <a:t>Collect </a:t>
                </a:r>
                <a:r>
                  <a:rPr lang="en-US" dirty="0">
                    <a:sym typeface="Symbol" pitchFamily="18" charset="2"/>
                  </a:rPr>
                  <a:t>episodes/trajectories under policy </a:t>
                </a:r>
                <a14:m>
                  <m:oMath xmlns:m="http://schemas.openxmlformats.org/officeDocument/2006/math">
                    <m:r>
                      <a:rPr lang="en-US" b="0" i="1" smtClean="0">
                        <a:latin typeface="Cambria Math" panose="02040503050406030204" pitchFamily="18" charset="0"/>
                        <a:sym typeface="Symbol" pitchFamily="18" charset="2"/>
                      </a:rPr>
                      <m:t>𝜋</m:t>
                    </m:r>
                  </m:oMath>
                </a14:m>
                <a:r>
                  <a:rPr lang="en-US" dirty="0">
                    <a:sym typeface="Symbol" pitchFamily="18" charset="2"/>
                  </a:rPr>
                  <a:t>; </a:t>
                </a:r>
                <a:r>
                  <a:rPr lang="en-US" dirty="0"/>
                  <a:t>After each episode, </a:t>
                </a:r>
                <a:r>
                  <a:rPr lang="en-US" dirty="0">
                    <a:sym typeface="Symbol" pitchFamily="18" charset="2"/>
                  </a:rPr>
                  <a:t>compute return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sub>
                    </m:sSub>
                  </m:oMath>
                </a14:m>
                <a:r>
                  <a:rPr lang="en-US" dirty="0">
                    <a:sym typeface="Symbol" pitchFamily="18" charset="2"/>
                  </a:rPr>
                  <a:t> for each state </a:t>
                </a:r>
                <a14:m>
                  <m:oMath xmlns:m="http://schemas.openxmlformats.org/officeDocument/2006/math">
                    <m:sSub>
                      <m:sSubPr>
                        <m:ctrlPr>
                          <a:rPr lang="en-US" b="0" i="1" smtClean="0">
                            <a:latin typeface="Cambria Math" panose="02040503050406030204" pitchFamily="18" charset="0"/>
                            <a:sym typeface="Symbol" pitchFamily="18" charset="2"/>
                          </a:rPr>
                        </m:ctrlPr>
                      </m:sSubPr>
                      <m:e>
                        <m:r>
                          <a:rPr lang="en-US" b="0" i="1" smtClean="0">
                            <a:latin typeface="Cambria Math" panose="02040503050406030204" pitchFamily="18" charset="0"/>
                            <a:sym typeface="Symbol" pitchFamily="18" charset="2"/>
                          </a:rPr>
                          <m:t>𝑆</m:t>
                        </m:r>
                      </m:e>
                      <m:sub>
                        <m:r>
                          <a:rPr lang="en-US" b="0" i="1" smtClean="0">
                            <a:latin typeface="Cambria Math" panose="02040503050406030204" pitchFamily="18" charset="0"/>
                            <a:sym typeface="Symbol" pitchFamily="18" charset="2"/>
                          </a:rPr>
                          <m:t>𝑡</m:t>
                        </m:r>
                      </m:sub>
                    </m:sSub>
                  </m:oMath>
                </a14:m>
                <a:r>
                  <a:rPr lang="en-US" dirty="0">
                    <a:sym typeface="Symbol" pitchFamily="18" charset="2"/>
                  </a:rPr>
                  <a:t> encountered in the episode (either first-visit or every-visit); estimate expected return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e>
                    </m:d>
                  </m:oMath>
                </a14:m>
                <a:r>
                  <a:rPr lang="en-US" dirty="0">
                    <a:sym typeface="Symbol" pitchFamily="18" charset="2"/>
                  </a:rPr>
                  <a:t> with empirical mean return by averaging over all episodes. </a:t>
                </a:r>
                <a:endParaRPr lang="en-US" dirty="0"/>
              </a:p>
            </p:txBody>
          </p:sp>
        </mc:Choice>
        <mc:Fallback xmlns="">
          <p:sp>
            <p:nvSpPr>
              <p:cNvPr id="3" name="Content Placeholder 2">
                <a:extLst>
                  <a:ext uri="{FF2B5EF4-FFF2-40B4-BE49-F238E27FC236}">
                    <a16:creationId xmlns:a16="http://schemas.microsoft.com/office/drawing/2014/main" id="{E346D21E-E9DC-4144-B923-EC16B5DC2404}"/>
                  </a:ext>
                </a:extLst>
              </p:cNvPr>
              <p:cNvSpPr>
                <a:spLocks noGrp="1" noRot="1" noChangeAspect="1" noMove="1" noResize="1" noEditPoints="1" noAdjustHandles="1" noChangeArrowheads="1" noChangeShapeType="1" noTextEdit="1"/>
              </p:cNvSpPr>
              <p:nvPr>
                <p:ph idx="1"/>
              </p:nvPr>
            </p:nvSpPr>
            <p:spPr>
              <a:xfrm>
                <a:off x="457200" y="990600"/>
                <a:ext cx="8610600" cy="3657600"/>
              </a:xfrm>
              <a:blipFill>
                <a:blip r:embed="rId3"/>
                <a:stretch>
                  <a:fillRect l="-1628" t="-2167" r="-283"/>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5869FB21-7B8A-4BEE-926E-3D7F1C36648D}"/>
              </a:ext>
            </a:extLst>
          </p:cNvPr>
          <p:cNvSpPr>
            <a:spLocks noGrp="1"/>
          </p:cNvSpPr>
          <p:nvPr>
            <p:ph type="sldNum" sz="quarter" idx="12"/>
          </p:nvPr>
        </p:nvSpPr>
        <p:spPr/>
        <p:txBody>
          <a:bodyPr/>
          <a:lstStyle/>
          <a:p>
            <a:pPr>
              <a:defRPr/>
            </a:pPr>
            <a:fld id="{F57F456A-00AF-44E6-8D70-638C0D0130FF}" type="slidenum">
              <a:rPr lang="en-US" altLang="zh-CN" smtClean="0"/>
              <a:pPr>
                <a:defRPr/>
              </a:pPr>
              <a:t>12</a:t>
            </a:fld>
            <a:endParaRPr lang="en-US" altLang="zh-CN"/>
          </a:p>
        </p:txBody>
      </p:sp>
      <p:pic>
        <p:nvPicPr>
          <p:cNvPr id="8" name="Picture 7">
            <a:extLst>
              <a:ext uri="{FF2B5EF4-FFF2-40B4-BE49-F238E27FC236}">
                <a16:creationId xmlns:a16="http://schemas.microsoft.com/office/drawing/2014/main" id="{5ACCD24F-2531-486C-9263-C018B26D0286}"/>
              </a:ext>
            </a:extLst>
          </p:cNvPr>
          <p:cNvPicPr>
            <a:picLocks noChangeAspect="1"/>
          </p:cNvPicPr>
          <p:nvPr/>
        </p:nvPicPr>
        <p:blipFill>
          <a:blip r:embed="rId4"/>
          <a:stretch>
            <a:fillRect/>
          </a:stretch>
        </p:blipFill>
        <p:spPr>
          <a:xfrm>
            <a:off x="1676400" y="4244683"/>
            <a:ext cx="6172200" cy="2635834"/>
          </a:xfrm>
          <a:prstGeom prst="rect">
            <a:avLst/>
          </a:prstGeom>
        </p:spPr>
      </p:pic>
    </p:spTree>
    <p:extLst>
      <p:ext uri="{BB962C8B-B14F-4D97-AF65-F5344CB8AC3E}">
        <p14:creationId xmlns:p14="http://schemas.microsoft.com/office/powerpoint/2010/main" val="2836266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EAA0CC7-79DA-4662-9460-F41A7DB18726}"/>
              </a:ext>
            </a:extLst>
          </p:cNvPr>
          <p:cNvPicPr>
            <a:picLocks noChangeAspect="1"/>
          </p:cNvPicPr>
          <p:nvPr/>
        </p:nvPicPr>
        <p:blipFill>
          <a:blip r:embed="rId3"/>
          <a:stretch>
            <a:fillRect/>
          </a:stretch>
        </p:blipFill>
        <p:spPr>
          <a:xfrm>
            <a:off x="587422" y="2822056"/>
            <a:ext cx="8273956" cy="3848609"/>
          </a:xfrm>
          <a:prstGeom prst="rect">
            <a:avLst/>
          </a:prstGeom>
        </p:spPr>
      </p:pic>
      <p:sp>
        <p:nvSpPr>
          <p:cNvPr id="2" name="Title 1">
            <a:extLst>
              <a:ext uri="{FF2B5EF4-FFF2-40B4-BE49-F238E27FC236}">
                <a16:creationId xmlns:a16="http://schemas.microsoft.com/office/drawing/2014/main" id="{CACCA546-880B-4C67-8C62-F2739050E240}"/>
              </a:ext>
            </a:extLst>
          </p:cNvPr>
          <p:cNvSpPr>
            <a:spLocks noGrp="1"/>
          </p:cNvSpPr>
          <p:nvPr>
            <p:ph type="title"/>
          </p:nvPr>
        </p:nvSpPr>
        <p:spPr>
          <a:xfrm>
            <a:off x="457200" y="-96837"/>
            <a:ext cx="8229600" cy="868362"/>
          </a:xfrm>
        </p:spPr>
        <p:txBody>
          <a:bodyPr/>
          <a:lstStyle/>
          <a:p>
            <a:r>
              <a:rPr lang="en-US" dirty="0"/>
              <a:t>MC Prediction Details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826005F-378A-4ED3-8677-4758EF846FF1}"/>
                  </a:ext>
                </a:extLst>
              </p:cNvPr>
              <p:cNvSpPr>
                <a:spLocks noGrp="1"/>
              </p:cNvSpPr>
              <p:nvPr>
                <p:ph idx="1"/>
              </p:nvPr>
            </p:nvSpPr>
            <p:spPr>
              <a:xfrm>
                <a:off x="338192" y="647701"/>
                <a:ext cx="8596258" cy="2181224"/>
              </a:xfrm>
            </p:spPr>
            <p:txBody>
              <a:bodyPr>
                <a:normAutofit fontScale="55000" lnSpcReduction="20000"/>
              </a:bodyPr>
              <a:lstStyle/>
              <a:p>
                <a:r>
                  <a:rPr lang="en-US" dirty="0"/>
                  <a:t>State </a:t>
                </a:r>
                <a14:m>
                  <m:oMath xmlns:m="http://schemas.openxmlformats.org/officeDocument/2006/math">
                    <m:r>
                      <a:rPr lang="en-US" i="1" dirty="0" smtClean="0">
                        <a:latin typeface="Cambria Math" panose="02040503050406030204" pitchFamily="18" charset="0"/>
                      </a:rPr>
                      <m:t>𝑠</m:t>
                    </m:r>
                  </m:oMath>
                </a14:m>
                <a:r>
                  <a:rPr lang="en-US" dirty="0"/>
                  <a:t> may be visited multiple times in the same episode</a:t>
                </a:r>
              </a:p>
              <a:p>
                <a:pPr lvl="1"/>
                <a:r>
                  <a:rPr lang="en-US" dirty="0">
                    <a:solidFill>
                      <a:srgbClr val="C00000"/>
                    </a:solidFill>
                  </a:rPr>
                  <a:t>First-visit</a:t>
                </a:r>
                <a:r>
                  <a:rPr lang="en-US" dirty="0"/>
                  <a:t> MC method estimates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𝜋</m:t>
                        </m:r>
                      </m:sub>
                    </m:sSub>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a:t> as the average of the returns following </a:t>
                </a:r>
                <a:r>
                  <a:rPr lang="en-US" dirty="0">
                    <a:solidFill>
                      <a:srgbClr val="C00000"/>
                    </a:solidFill>
                  </a:rPr>
                  <a:t>first</a:t>
                </a:r>
                <a:r>
                  <a:rPr lang="en-US" dirty="0"/>
                  <a:t> visits to </a:t>
                </a:r>
                <a14:m>
                  <m:oMath xmlns:m="http://schemas.openxmlformats.org/officeDocument/2006/math">
                    <m:r>
                      <a:rPr lang="en-US" i="1" dirty="0" smtClean="0">
                        <a:latin typeface="Cambria Math" panose="02040503050406030204" pitchFamily="18" charset="0"/>
                      </a:rPr>
                      <m:t>𝑠</m:t>
                    </m:r>
                  </m:oMath>
                </a14:m>
                <a:r>
                  <a:rPr lang="en-US" dirty="0"/>
                  <a:t> in each episode,</a:t>
                </a:r>
              </a:p>
              <a:p>
                <a:pPr lvl="1"/>
                <a:r>
                  <a:rPr lang="en-US" dirty="0">
                    <a:solidFill>
                      <a:srgbClr val="C00000"/>
                    </a:solidFill>
                  </a:rPr>
                  <a:t>Every-visit</a:t>
                </a:r>
                <a:r>
                  <a:rPr lang="en-US" dirty="0"/>
                  <a:t> MC method estimates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𝜋</m:t>
                        </m:r>
                      </m:sub>
                    </m:sSub>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a:t> as the average of the returns following </a:t>
                </a:r>
                <a:r>
                  <a:rPr lang="en-US" dirty="0">
                    <a:solidFill>
                      <a:srgbClr val="C00000"/>
                    </a:solidFill>
                  </a:rPr>
                  <a:t>all</a:t>
                </a:r>
                <a:r>
                  <a:rPr lang="en-US" dirty="0"/>
                  <a:t> visits to </a:t>
                </a:r>
                <a14:m>
                  <m:oMath xmlns:m="http://schemas.openxmlformats.org/officeDocument/2006/math">
                    <m:r>
                      <a:rPr lang="en-US" i="1" dirty="0" smtClean="0">
                        <a:latin typeface="Cambria Math" panose="02040503050406030204" pitchFamily="18" charset="0"/>
                      </a:rPr>
                      <m:t>𝑠</m:t>
                    </m:r>
                  </m:oMath>
                </a14:m>
                <a:r>
                  <a:rPr lang="en-US" dirty="0"/>
                  <a:t> in each episode, computed </a:t>
                </a:r>
                <a:r>
                  <a:rPr lang="en-US" dirty="0">
                    <a:latin typeface="Arial" charset="0"/>
                  </a:rPr>
                  <a:t>by going backwards from last non-terminal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r>
                          <a:rPr lang="en-US" i="1">
                            <a:latin typeface="Cambria Math" panose="02040503050406030204" pitchFamily="18" charset="0"/>
                          </a:rPr>
                          <m:t>−1</m:t>
                        </m:r>
                      </m:sub>
                    </m:sSub>
                  </m:oMath>
                </a14:m>
                <a:r>
                  <a:rPr lang="en-US" dirty="0"/>
                  <a:t> (show below),</a:t>
                </a:r>
              </a:p>
              <a:p>
                <a:r>
                  <a:rPr lang="en-US" dirty="0"/>
                  <a:t>For every-visit MC, instead of keeping all the sampled returns in a list, we can incrementally update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𝜋</m:t>
                        </m:r>
                      </m:sub>
                    </m:sSub>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a:t> as a moving average with learning rate (step size) </a:t>
                </a:r>
                <a14:m>
                  <m:oMath xmlns:m="http://schemas.openxmlformats.org/officeDocument/2006/math">
                    <m:r>
                      <a:rPr lang="en-US" i="1" smtClean="0">
                        <a:latin typeface="Cambria Math" panose="02040503050406030204" pitchFamily="18" charset="0"/>
                      </a:rPr>
                      <m:t>𝛼</m:t>
                    </m:r>
                  </m:oMath>
                </a14:m>
                <a:r>
                  <a:rPr lang="en-US" dirty="0"/>
                  <a:t> (more recent visits are given higher weight): </a:t>
                </a:r>
                <a14:m>
                  <m:oMath xmlns:m="http://schemas.openxmlformats.org/officeDocument/2006/math">
                    <m:r>
                      <a:rPr lang="en-US" b="0" i="1" smtClean="0">
                        <a:latin typeface="Cambria Math" panose="02040503050406030204" pitchFamily="18" charset="0"/>
                      </a:rPr>
                      <m:t>𝑉</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e>
                    </m:d>
                    <m:r>
                      <a:rPr lang="en-US" i="1">
                        <a:latin typeface="Cambria Math" panose="02040503050406030204" pitchFamily="18" charset="0"/>
                      </a:rPr>
                      <m:t>←</m:t>
                    </m:r>
                    <m:r>
                      <a:rPr lang="en-US" i="1">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e>
                    </m:d>
                    <m:r>
                      <a:rPr lang="en-US" b="0" i="1" smtClean="0">
                        <a:latin typeface="Cambria Math" panose="02040503050406030204" pitchFamily="18" charset="0"/>
                      </a:rPr>
                      <m:t>+</m:t>
                    </m:r>
                    <m:r>
                      <a:rPr lang="en-US" b="0" i="1" smtClean="0">
                        <a:latin typeface="Cambria Math" panose="02040503050406030204" pitchFamily="18" charset="0"/>
                      </a:rPr>
                      <m:t>𝛼</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oMath>
                </a14:m>
                <a:r>
                  <a:rPr lang="en-US" dirty="0"/>
                  <a:t>, where </a:t>
                </a:r>
                <a14:m>
                  <m:oMath xmlns:m="http://schemas.openxmlformats.org/officeDocument/2006/math">
                    <m:r>
                      <a:rPr lang="en-US" i="1">
                        <a:latin typeface="Cambria Math" panose="02040503050406030204" pitchFamily="18" charset="0"/>
                      </a:rPr>
                      <m:t>𝛼</m:t>
                    </m:r>
                  </m:oMath>
                </a14:m>
                <a:r>
                  <a:rPr lang="en-US" dirty="0"/>
                  <a:t> can be a constant, or be typically reduced gradually until convergence.</a:t>
                </a:r>
                <a:endParaRPr lang="en-SE" dirty="0"/>
              </a:p>
              <a:p>
                <a:endParaRPr lang="en-SE" dirty="0"/>
              </a:p>
            </p:txBody>
          </p:sp>
        </mc:Choice>
        <mc:Fallback xmlns="">
          <p:sp>
            <p:nvSpPr>
              <p:cNvPr id="3" name="Content Placeholder 2">
                <a:extLst>
                  <a:ext uri="{FF2B5EF4-FFF2-40B4-BE49-F238E27FC236}">
                    <a16:creationId xmlns:a16="http://schemas.microsoft.com/office/drawing/2014/main" id="{C826005F-378A-4ED3-8677-4758EF846FF1}"/>
                  </a:ext>
                </a:extLst>
              </p:cNvPr>
              <p:cNvSpPr>
                <a:spLocks noGrp="1" noRot="1" noChangeAspect="1" noMove="1" noResize="1" noEditPoints="1" noAdjustHandles="1" noChangeArrowheads="1" noChangeShapeType="1" noTextEdit="1"/>
              </p:cNvSpPr>
              <p:nvPr>
                <p:ph idx="1"/>
              </p:nvPr>
            </p:nvSpPr>
            <p:spPr>
              <a:xfrm>
                <a:off x="338192" y="647701"/>
                <a:ext cx="8596258" cy="2181224"/>
              </a:xfrm>
              <a:blipFill>
                <a:blip r:embed="rId4"/>
                <a:stretch>
                  <a:fillRect l="-425" t="-3911"/>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5900F427-4F6A-4965-98C3-62A659C35AB4}"/>
              </a:ext>
            </a:extLst>
          </p:cNvPr>
          <p:cNvSpPr>
            <a:spLocks noGrp="1"/>
          </p:cNvSpPr>
          <p:nvPr>
            <p:ph type="sldNum" sz="quarter" idx="12"/>
          </p:nvPr>
        </p:nvSpPr>
        <p:spPr/>
        <p:txBody>
          <a:bodyPr/>
          <a:lstStyle/>
          <a:p>
            <a:pPr>
              <a:defRPr/>
            </a:pPr>
            <a:fld id="{F57F456A-00AF-44E6-8D70-638C0D0130FF}" type="slidenum">
              <a:rPr lang="en-US" altLang="zh-CN" smtClean="0"/>
              <a:pPr>
                <a:defRPr/>
              </a:pPr>
              <a:t>13</a:t>
            </a:fld>
            <a:endParaRPr lang="en-US" altLang="zh-CN"/>
          </a:p>
        </p:txBody>
      </p:sp>
    </p:spTree>
    <p:extLst>
      <p:ext uri="{BB962C8B-B14F-4D97-AF65-F5344CB8AC3E}">
        <p14:creationId xmlns:p14="http://schemas.microsoft.com/office/powerpoint/2010/main" val="3916199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16478-8001-4770-BD28-5C38426BA412}"/>
              </a:ext>
            </a:extLst>
          </p:cNvPr>
          <p:cNvSpPr>
            <a:spLocks noGrp="1"/>
          </p:cNvSpPr>
          <p:nvPr>
            <p:ph type="title"/>
          </p:nvPr>
        </p:nvSpPr>
        <p:spPr/>
        <p:txBody>
          <a:bodyPr/>
          <a:lstStyle/>
          <a:p>
            <a:r>
              <a:rPr lang="en-US" dirty="0"/>
              <a:t>Example: Computing Returns for One Episode</a:t>
            </a:r>
            <a:endParaRPr lang="en-SE" dirty="0"/>
          </a:p>
        </p:txBody>
      </p:sp>
      <p:sp>
        <p:nvSpPr>
          <p:cNvPr id="3" name="Content Placeholder 2">
            <a:extLst>
              <a:ext uri="{FF2B5EF4-FFF2-40B4-BE49-F238E27FC236}">
                <a16:creationId xmlns:a16="http://schemas.microsoft.com/office/drawing/2014/main" id="{F7C26ED0-08BC-419C-B56E-1533DCE58285}"/>
              </a:ext>
            </a:extLst>
          </p:cNvPr>
          <p:cNvSpPr>
            <a:spLocks noGrp="1"/>
          </p:cNvSpPr>
          <p:nvPr>
            <p:ph idx="1"/>
          </p:nvPr>
        </p:nvSpPr>
        <p:spPr>
          <a:xfrm>
            <a:off x="457200" y="1295400"/>
            <a:ext cx="8229600" cy="930950"/>
          </a:xfrm>
        </p:spPr>
        <p:txBody>
          <a:bodyPr>
            <a:normAutofit fontScale="85000" lnSpcReduction="10000"/>
          </a:bodyPr>
          <a:lstStyle/>
          <a:p>
            <a:r>
              <a:rPr lang="en-US" dirty="0"/>
              <a:t>Working backward is more efficient than working forward as it avoids redundant computations.</a:t>
            </a:r>
            <a:endParaRPr lang="en-SE" dirty="0"/>
          </a:p>
        </p:txBody>
      </p:sp>
      <p:sp>
        <p:nvSpPr>
          <p:cNvPr id="4" name="Slide Number Placeholder 3">
            <a:extLst>
              <a:ext uri="{FF2B5EF4-FFF2-40B4-BE49-F238E27FC236}">
                <a16:creationId xmlns:a16="http://schemas.microsoft.com/office/drawing/2014/main" id="{F5A43B6C-0892-49E1-915D-EE2D72EC236C}"/>
              </a:ext>
            </a:extLst>
          </p:cNvPr>
          <p:cNvSpPr>
            <a:spLocks noGrp="1"/>
          </p:cNvSpPr>
          <p:nvPr>
            <p:ph type="sldNum" sz="quarter" idx="12"/>
          </p:nvPr>
        </p:nvSpPr>
        <p:spPr/>
        <p:txBody>
          <a:bodyPr/>
          <a:lstStyle/>
          <a:p>
            <a:pPr>
              <a:defRPr/>
            </a:pPr>
            <a:fld id="{F57F456A-00AF-44E6-8D70-638C0D0130FF}" type="slidenum">
              <a:rPr lang="en-US" altLang="zh-CN" smtClean="0"/>
              <a:pPr>
                <a:defRPr/>
              </a:pPr>
              <a:t>14</a:t>
            </a:fld>
            <a:endParaRPr lang="en-US" altLang="zh-CN"/>
          </a:p>
        </p:txBody>
      </p:sp>
      <p:pic>
        <p:nvPicPr>
          <p:cNvPr id="9" name="Picture 8">
            <a:extLst>
              <a:ext uri="{FF2B5EF4-FFF2-40B4-BE49-F238E27FC236}">
                <a16:creationId xmlns:a16="http://schemas.microsoft.com/office/drawing/2014/main" id="{8ACD652F-11D9-4FA3-AE3F-D9A24414C25F}"/>
              </a:ext>
            </a:extLst>
          </p:cNvPr>
          <p:cNvPicPr>
            <a:picLocks noChangeAspect="1"/>
          </p:cNvPicPr>
          <p:nvPr/>
        </p:nvPicPr>
        <p:blipFill>
          <a:blip r:embed="rId2"/>
          <a:stretch>
            <a:fillRect/>
          </a:stretch>
        </p:blipFill>
        <p:spPr>
          <a:xfrm>
            <a:off x="4670746" y="3522786"/>
            <a:ext cx="4355438" cy="2217730"/>
          </a:xfrm>
          <a:prstGeom prst="rect">
            <a:avLst/>
          </a:prstGeom>
        </p:spPr>
      </p:pic>
      <p:pic>
        <p:nvPicPr>
          <p:cNvPr id="11" name="Picture 10">
            <a:extLst>
              <a:ext uri="{FF2B5EF4-FFF2-40B4-BE49-F238E27FC236}">
                <a16:creationId xmlns:a16="http://schemas.microsoft.com/office/drawing/2014/main" id="{D7F4BEB0-5D66-4C4C-9BF4-B8E018318CD8}"/>
              </a:ext>
            </a:extLst>
          </p:cNvPr>
          <p:cNvPicPr>
            <a:picLocks noChangeAspect="1"/>
          </p:cNvPicPr>
          <p:nvPr/>
        </p:nvPicPr>
        <p:blipFill>
          <a:blip r:embed="rId3"/>
          <a:stretch>
            <a:fillRect/>
          </a:stretch>
        </p:blipFill>
        <p:spPr>
          <a:xfrm>
            <a:off x="2114550" y="2378750"/>
            <a:ext cx="5553075" cy="528458"/>
          </a:xfrm>
          <a:prstGeom prst="rect">
            <a:avLst/>
          </a:prstGeom>
        </p:spPr>
      </p:pic>
      <p:pic>
        <p:nvPicPr>
          <p:cNvPr id="7" name="Picture 6">
            <a:extLst>
              <a:ext uri="{FF2B5EF4-FFF2-40B4-BE49-F238E27FC236}">
                <a16:creationId xmlns:a16="http://schemas.microsoft.com/office/drawing/2014/main" id="{5F9F24CC-F6DE-4409-B6E3-EF3C3358E82F}"/>
              </a:ext>
            </a:extLst>
          </p:cNvPr>
          <p:cNvPicPr>
            <a:picLocks noChangeAspect="1"/>
          </p:cNvPicPr>
          <p:nvPr/>
        </p:nvPicPr>
        <p:blipFill>
          <a:blip r:embed="rId4"/>
          <a:stretch>
            <a:fillRect/>
          </a:stretch>
        </p:blipFill>
        <p:spPr>
          <a:xfrm>
            <a:off x="117816" y="3429000"/>
            <a:ext cx="4526912" cy="2191056"/>
          </a:xfrm>
          <a:prstGeom prst="rect">
            <a:avLst/>
          </a:prstGeom>
        </p:spPr>
      </p:pic>
      <p:sp>
        <p:nvSpPr>
          <p:cNvPr id="5" name="TextBox 4">
            <a:extLst>
              <a:ext uri="{FF2B5EF4-FFF2-40B4-BE49-F238E27FC236}">
                <a16:creationId xmlns:a16="http://schemas.microsoft.com/office/drawing/2014/main" id="{191F8ADB-6F14-4F3F-9E75-D0757105B9F5}"/>
              </a:ext>
            </a:extLst>
          </p:cNvPr>
          <p:cNvSpPr txBox="1"/>
          <p:nvPr/>
        </p:nvSpPr>
        <p:spPr>
          <a:xfrm>
            <a:off x="6176357" y="2791447"/>
            <a:ext cx="312906" cy="369332"/>
          </a:xfrm>
          <a:prstGeom prst="rect">
            <a:avLst/>
          </a:prstGeom>
          <a:noFill/>
        </p:spPr>
        <p:txBody>
          <a:bodyPr wrap="none" rtlCol="0">
            <a:spAutoFit/>
          </a:bodyPr>
          <a:lstStyle/>
          <a:p>
            <a:r>
              <a:rPr lang="en-US" dirty="0"/>
              <a:t>5</a:t>
            </a:r>
            <a:endParaRPr lang="en-SE" dirty="0"/>
          </a:p>
        </p:txBody>
      </p:sp>
      <p:sp>
        <p:nvSpPr>
          <p:cNvPr id="10" name="TextBox 9">
            <a:extLst>
              <a:ext uri="{FF2B5EF4-FFF2-40B4-BE49-F238E27FC236}">
                <a16:creationId xmlns:a16="http://schemas.microsoft.com/office/drawing/2014/main" id="{18235402-FDA5-4EA2-BF93-D346F4A7886B}"/>
              </a:ext>
            </a:extLst>
          </p:cNvPr>
          <p:cNvSpPr txBox="1"/>
          <p:nvPr/>
        </p:nvSpPr>
        <p:spPr>
          <a:xfrm>
            <a:off x="5356423" y="2791447"/>
            <a:ext cx="312906" cy="369332"/>
          </a:xfrm>
          <a:prstGeom prst="rect">
            <a:avLst/>
          </a:prstGeom>
          <a:noFill/>
        </p:spPr>
        <p:txBody>
          <a:bodyPr wrap="none" rtlCol="0">
            <a:spAutoFit/>
          </a:bodyPr>
          <a:lstStyle/>
          <a:p>
            <a:r>
              <a:rPr lang="en-US" dirty="0"/>
              <a:t>4</a:t>
            </a:r>
            <a:endParaRPr lang="en-SE" dirty="0"/>
          </a:p>
        </p:txBody>
      </p:sp>
      <p:sp>
        <p:nvSpPr>
          <p:cNvPr id="12" name="TextBox 11">
            <a:extLst>
              <a:ext uri="{FF2B5EF4-FFF2-40B4-BE49-F238E27FC236}">
                <a16:creationId xmlns:a16="http://schemas.microsoft.com/office/drawing/2014/main" id="{3E07DD5A-D224-4229-86D5-BA9994631866}"/>
              </a:ext>
            </a:extLst>
          </p:cNvPr>
          <p:cNvSpPr txBox="1"/>
          <p:nvPr/>
        </p:nvSpPr>
        <p:spPr>
          <a:xfrm>
            <a:off x="4536487" y="2791447"/>
            <a:ext cx="312906" cy="369332"/>
          </a:xfrm>
          <a:prstGeom prst="rect">
            <a:avLst/>
          </a:prstGeom>
          <a:noFill/>
        </p:spPr>
        <p:txBody>
          <a:bodyPr wrap="none" rtlCol="0">
            <a:spAutoFit/>
          </a:bodyPr>
          <a:lstStyle/>
          <a:p>
            <a:r>
              <a:rPr lang="en-US" dirty="0"/>
              <a:t>3</a:t>
            </a:r>
            <a:endParaRPr lang="en-SE" dirty="0"/>
          </a:p>
        </p:txBody>
      </p:sp>
      <p:sp>
        <p:nvSpPr>
          <p:cNvPr id="13" name="TextBox 12">
            <a:extLst>
              <a:ext uri="{FF2B5EF4-FFF2-40B4-BE49-F238E27FC236}">
                <a16:creationId xmlns:a16="http://schemas.microsoft.com/office/drawing/2014/main" id="{F04C0173-7032-4736-AF98-776340C2EBC5}"/>
              </a:ext>
            </a:extLst>
          </p:cNvPr>
          <p:cNvSpPr txBox="1"/>
          <p:nvPr/>
        </p:nvSpPr>
        <p:spPr>
          <a:xfrm>
            <a:off x="3716551" y="2791447"/>
            <a:ext cx="312906" cy="369332"/>
          </a:xfrm>
          <a:prstGeom prst="rect">
            <a:avLst/>
          </a:prstGeom>
          <a:noFill/>
        </p:spPr>
        <p:txBody>
          <a:bodyPr wrap="none" rtlCol="0">
            <a:spAutoFit/>
          </a:bodyPr>
          <a:lstStyle/>
          <a:p>
            <a:r>
              <a:rPr lang="en-US" dirty="0"/>
              <a:t>2</a:t>
            </a:r>
            <a:endParaRPr lang="en-SE" dirty="0"/>
          </a:p>
        </p:txBody>
      </p:sp>
      <p:sp>
        <p:nvSpPr>
          <p:cNvPr id="14" name="TextBox 13">
            <a:extLst>
              <a:ext uri="{FF2B5EF4-FFF2-40B4-BE49-F238E27FC236}">
                <a16:creationId xmlns:a16="http://schemas.microsoft.com/office/drawing/2014/main" id="{2D48A2C7-543F-4703-A0AB-4FBD68B4D9E0}"/>
              </a:ext>
            </a:extLst>
          </p:cNvPr>
          <p:cNvSpPr txBox="1"/>
          <p:nvPr/>
        </p:nvSpPr>
        <p:spPr>
          <a:xfrm>
            <a:off x="2896615" y="2791447"/>
            <a:ext cx="312906" cy="369332"/>
          </a:xfrm>
          <a:prstGeom prst="rect">
            <a:avLst/>
          </a:prstGeom>
          <a:noFill/>
        </p:spPr>
        <p:txBody>
          <a:bodyPr wrap="none" rtlCol="0">
            <a:spAutoFit/>
          </a:bodyPr>
          <a:lstStyle/>
          <a:p>
            <a:r>
              <a:rPr lang="en-US" dirty="0"/>
              <a:t>1</a:t>
            </a:r>
            <a:endParaRPr lang="en-SE" dirty="0"/>
          </a:p>
        </p:txBody>
      </p:sp>
      <p:sp>
        <p:nvSpPr>
          <p:cNvPr id="15" name="TextBox 14">
            <a:extLst>
              <a:ext uri="{FF2B5EF4-FFF2-40B4-BE49-F238E27FC236}">
                <a16:creationId xmlns:a16="http://schemas.microsoft.com/office/drawing/2014/main" id="{ECC8E269-9793-496F-850C-064EF9C814F3}"/>
              </a:ext>
            </a:extLst>
          </p:cNvPr>
          <p:cNvSpPr txBox="1"/>
          <p:nvPr/>
        </p:nvSpPr>
        <p:spPr>
          <a:xfrm>
            <a:off x="2076679" y="2791447"/>
            <a:ext cx="312906" cy="369332"/>
          </a:xfrm>
          <a:prstGeom prst="rect">
            <a:avLst/>
          </a:prstGeom>
          <a:noFill/>
        </p:spPr>
        <p:txBody>
          <a:bodyPr wrap="none" rtlCol="0">
            <a:spAutoFit/>
          </a:bodyPr>
          <a:lstStyle/>
          <a:p>
            <a:r>
              <a:rPr lang="en-US" dirty="0"/>
              <a:t>0</a:t>
            </a:r>
            <a:endParaRPr lang="en-SE"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6C2BD11-C3FC-4769-BB42-CE8F489CD711}"/>
                  </a:ext>
                </a:extLst>
              </p:cNvPr>
              <p:cNvSpPr txBox="1"/>
              <p:nvPr/>
            </p:nvSpPr>
            <p:spPr>
              <a:xfrm>
                <a:off x="1159504" y="2774665"/>
                <a:ext cx="820289" cy="369332"/>
              </a:xfrm>
              <a:prstGeom prst="rect">
                <a:avLst/>
              </a:prstGeom>
              <a:noFill/>
            </p:spPr>
            <p:txBody>
              <a:bodyPr wrap="none" rtlCol="0">
                <a:spAutoFit/>
              </a:bodyPr>
              <a:lstStyle/>
              <a:p>
                <a:r>
                  <a:rPr lang="en-US" dirty="0"/>
                  <a:t>Step </a:t>
                </a:r>
                <a14:m>
                  <m:oMath xmlns:m="http://schemas.openxmlformats.org/officeDocument/2006/math">
                    <m:r>
                      <a:rPr lang="en-US" b="0" i="1" smtClean="0">
                        <a:latin typeface="Cambria Math" panose="02040503050406030204" pitchFamily="18" charset="0"/>
                      </a:rPr>
                      <m:t>𝑡</m:t>
                    </m:r>
                  </m:oMath>
                </a14:m>
                <a:endParaRPr lang="en-SE" dirty="0"/>
              </a:p>
            </p:txBody>
          </p:sp>
        </mc:Choice>
        <mc:Fallback xmlns="">
          <p:sp>
            <p:nvSpPr>
              <p:cNvPr id="6" name="TextBox 5">
                <a:extLst>
                  <a:ext uri="{FF2B5EF4-FFF2-40B4-BE49-F238E27FC236}">
                    <a16:creationId xmlns:a16="http://schemas.microsoft.com/office/drawing/2014/main" id="{D6C2BD11-C3FC-4769-BB42-CE8F489CD711}"/>
                  </a:ext>
                </a:extLst>
              </p:cNvPr>
              <p:cNvSpPr txBox="1">
                <a:spLocks noRot="1" noChangeAspect="1" noMove="1" noResize="1" noEditPoints="1" noAdjustHandles="1" noChangeArrowheads="1" noChangeShapeType="1" noTextEdit="1"/>
              </p:cNvSpPr>
              <p:nvPr/>
            </p:nvSpPr>
            <p:spPr>
              <a:xfrm>
                <a:off x="1159504" y="2774665"/>
                <a:ext cx="820289" cy="369332"/>
              </a:xfrm>
              <a:prstGeom prst="rect">
                <a:avLst/>
              </a:prstGeom>
              <a:blipFill>
                <a:blip r:embed="rId5"/>
                <a:stretch>
                  <a:fillRect l="-5926" t="-8197" b="-2459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95AA874-7C57-4881-B3A4-BEC4FB5D799D}"/>
                  </a:ext>
                </a:extLst>
              </p:cNvPr>
              <p:cNvSpPr txBox="1"/>
              <p:nvPr/>
            </p:nvSpPr>
            <p:spPr>
              <a:xfrm>
                <a:off x="728991" y="2302580"/>
                <a:ext cx="1494768" cy="369332"/>
              </a:xfrm>
              <a:prstGeom prst="rect">
                <a:avLst/>
              </a:prstGeom>
              <a:noFill/>
            </p:spPr>
            <p:txBody>
              <a:bodyPr wrap="none" rtlCol="0">
                <a:spAutoFit/>
              </a:bodyPr>
              <a:lstStyle/>
              <a:p>
                <a:r>
                  <a:rPr lang="en-US" dirty="0"/>
                  <a:t>Reward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i="1">
                            <a:latin typeface="Cambria Math" panose="02040503050406030204" pitchFamily="18" charset="0"/>
                          </a:rPr>
                          <m:t>+1</m:t>
                        </m:r>
                      </m:sub>
                    </m:sSub>
                  </m:oMath>
                </a14:m>
                <a:endParaRPr lang="en-SE" dirty="0"/>
              </a:p>
            </p:txBody>
          </p:sp>
        </mc:Choice>
        <mc:Fallback xmlns="">
          <p:sp>
            <p:nvSpPr>
              <p:cNvPr id="16" name="TextBox 15">
                <a:extLst>
                  <a:ext uri="{FF2B5EF4-FFF2-40B4-BE49-F238E27FC236}">
                    <a16:creationId xmlns:a16="http://schemas.microsoft.com/office/drawing/2014/main" id="{095AA874-7C57-4881-B3A4-BEC4FB5D799D}"/>
                  </a:ext>
                </a:extLst>
              </p:cNvPr>
              <p:cNvSpPr txBox="1">
                <a:spLocks noRot="1" noChangeAspect="1" noMove="1" noResize="1" noEditPoints="1" noAdjustHandles="1" noChangeArrowheads="1" noChangeShapeType="1" noTextEdit="1"/>
              </p:cNvSpPr>
              <p:nvPr/>
            </p:nvSpPr>
            <p:spPr>
              <a:xfrm>
                <a:off x="728991" y="2302580"/>
                <a:ext cx="1494768" cy="369332"/>
              </a:xfrm>
              <a:prstGeom prst="rect">
                <a:avLst/>
              </a:prstGeom>
              <a:blipFill>
                <a:blip r:embed="rId6"/>
                <a:stretch>
                  <a:fillRect l="-3673" t="-10000" b="-26667"/>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E7C74B7-9E58-42F8-B49F-44C2965CE7D7}"/>
                  </a:ext>
                </a:extLst>
              </p:cNvPr>
              <p:cNvSpPr txBox="1"/>
              <p:nvPr/>
            </p:nvSpPr>
            <p:spPr>
              <a:xfrm>
                <a:off x="2457575" y="2062961"/>
                <a:ext cx="45789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i="1">
                              <a:latin typeface="Cambria Math" panose="02040503050406030204" pitchFamily="18" charset="0"/>
                            </a:rPr>
                            <m:t>1</m:t>
                          </m:r>
                        </m:sub>
                      </m:sSub>
                    </m:oMath>
                  </m:oMathPara>
                </a14:m>
                <a:endParaRPr lang="en-SE" dirty="0"/>
              </a:p>
            </p:txBody>
          </p:sp>
        </mc:Choice>
        <mc:Fallback xmlns="">
          <p:sp>
            <p:nvSpPr>
              <p:cNvPr id="18" name="TextBox 17">
                <a:extLst>
                  <a:ext uri="{FF2B5EF4-FFF2-40B4-BE49-F238E27FC236}">
                    <a16:creationId xmlns:a16="http://schemas.microsoft.com/office/drawing/2014/main" id="{1E7C74B7-9E58-42F8-B49F-44C2965CE7D7}"/>
                  </a:ext>
                </a:extLst>
              </p:cNvPr>
              <p:cNvSpPr txBox="1">
                <a:spLocks noRot="1" noChangeAspect="1" noMove="1" noResize="1" noEditPoints="1" noAdjustHandles="1" noChangeArrowheads="1" noChangeShapeType="1" noTextEdit="1"/>
              </p:cNvSpPr>
              <p:nvPr/>
            </p:nvSpPr>
            <p:spPr>
              <a:xfrm>
                <a:off x="2457575" y="2062961"/>
                <a:ext cx="457894" cy="369332"/>
              </a:xfrm>
              <a:prstGeom prst="rect">
                <a:avLst/>
              </a:prstGeom>
              <a:blipFill>
                <a:blip r:embed="rId7"/>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48F3229-7DA7-4C89-9416-3E32C0A0696D}"/>
                  </a:ext>
                </a:extLst>
              </p:cNvPr>
              <p:cNvSpPr txBox="1"/>
              <p:nvPr/>
            </p:nvSpPr>
            <p:spPr>
              <a:xfrm>
                <a:off x="3255800" y="2062961"/>
                <a:ext cx="45789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2</m:t>
                          </m:r>
                        </m:sub>
                      </m:sSub>
                    </m:oMath>
                  </m:oMathPara>
                </a14:m>
                <a:endParaRPr lang="en-SE" dirty="0"/>
              </a:p>
            </p:txBody>
          </p:sp>
        </mc:Choice>
        <mc:Fallback xmlns="">
          <p:sp>
            <p:nvSpPr>
              <p:cNvPr id="19" name="TextBox 18">
                <a:extLst>
                  <a:ext uri="{FF2B5EF4-FFF2-40B4-BE49-F238E27FC236}">
                    <a16:creationId xmlns:a16="http://schemas.microsoft.com/office/drawing/2014/main" id="{148F3229-7DA7-4C89-9416-3E32C0A0696D}"/>
                  </a:ext>
                </a:extLst>
              </p:cNvPr>
              <p:cNvSpPr txBox="1">
                <a:spLocks noRot="1" noChangeAspect="1" noMove="1" noResize="1" noEditPoints="1" noAdjustHandles="1" noChangeArrowheads="1" noChangeShapeType="1" noTextEdit="1"/>
              </p:cNvSpPr>
              <p:nvPr/>
            </p:nvSpPr>
            <p:spPr>
              <a:xfrm>
                <a:off x="3255800" y="2062961"/>
                <a:ext cx="457894" cy="369332"/>
              </a:xfrm>
              <a:prstGeom prst="rect">
                <a:avLst/>
              </a:prstGeom>
              <a:blipFill>
                <a:blip r:embed="rId8"/>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DBADFA2-7210-4235-B6E7-A8DFD4C8B64A}"/>
                  </a:ext>
                </a:extLst>
              </p:cNvPr>
              <p:cNvSpPr txBox="1"/>
              <p:nvPr/>
            </p:nvSpPr>
            <p:spPr>
              <a:xfrm>
                <a:off x="4054025" y="2062961"/>
                <a:ext cx="45789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3</m:t>
                          </m:r>
                        </m:sub>
                      </m:sSub>
                    </m:oMath>
                  </m:oMathPara>
                </a14:m>
                <a:endParaRPr lang="en-SE" dirty="0"/>
              </a:p>
            </p:txBody>
          </p:sp>
        </mc:Choice>
        <mc:Fallback xmlns="">
          <p:sp>
            <p:nvSpPr>
              <p:cNvPr id="20" name="TextBox 19">
                <a:extLst>
                  <a:ext uri="{FF2B5EF4-FFF2-40B4-BE49-F238E27FC236}">
                    <a16:creationId xmlns:a16="http://schemas.microsoft.com/office/drawing/2014/main" id="{0DBADFA2-7210-4235-B6E7-A8DFD4C8B64A}"/>
                  </a:ext>
                </a:extLst>
              </p:cNvPr>
              <p:cNvSpPr txBox="1">
                <a:spLocks noRot="1" noChangeAspect="1" noMove="1" noResize="1" noEditPoints="1" noAdjustHandles="1" noChangeArrowheads="1" noChangeShapeType="1" noTextEdit="1"/>
              </p:cNvSpPr>
              <p:nvPr/>
            </p:nvSpPr>
            <p:spPr>
              <a:xfrm>
                <a:off x="4054025" y="2062961"/>
                <a:ext cx="457894" cy="369332"/>
              </a:xfrm>
              <a:prstGeom prst="rect">
                <a:avLst/>
              </a:prstGeom>
              <a:blipFill>
                <a:blip r:embed="rId9"/>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DD26B70-96F9-44F1-B8B8-8752475EFBB3}"/>
                  </a:ext>
                </a:extLst>
              </p:cNvPr>
              <p:cNvSpPr txBox="1"/>
              <p:nvPr/>
            </p:nvSpPr>
            <p:spPr>
              <a:xfrm>
                <a:off x="4852250" y="2062961"/>
                <a:ext cx="45789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4</m:t>
                          </m:r>
                        </m:sub>
                      </m:sSub>
                    </m:oMath>
                  </m:oMathPara>
                </a14:m>
                <a:endParaRPr lang="en-SE" dirty="0"/>
              </a:p>
            </p:txBody>
          </p:sp>
        </mc:Choice>
        <mc:Fallback xmlns="">
          <p:sp>
            <p:nvSpPr>
              <p:cNvPr id="21" name="TextBox 20">
                <a:extLst>
                  <a:ext uri="{FF2B5EF4-FFF2-40B4-BE49-F238E27FC236}">
                    <a16:creationId xmlns:a16="http://schemas.microsoft.com/office/drawing/2014/main" id="{DDD26B70-96F9-44F1-B8B8-8752475EFBB3}"/>
                  </a:ext>
                </a:extLst>
              </p:cNvPr>
              <p:cNvSpPr txBox="1">
                <a:spLocks noRot="1" noChangeAspect="1" noMove="1" noResize="1" noEditPoints="1" noAdjustHandles="1" noChangeArrowheads="1" noChangeShapeType="1" noTextEdit="1"/>
              </p:cNvSpPr>
              <p:nvPr/>
            </p:nvSpPr>
            <p:spPr>
              <a:xfrm>
                <a:off x="4852250" y="2062961"/>
                <a:ext cx="457894" cy="369332"/>
              </a:xfrm>
              <a:prstGeom prst="rect">
                <a:avLst/>
              </a:prstGeom>
              <a:blipFill>
                <a:blip r:embed="rId10"/>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7903C25-2343-473D-9136-F063A0D1778D}"/>
                  </a:ext>
                </a:extLst>
              </p:cNvPr>
              <p:cNvSpPr txBox="1"/>
              <p:nvPr/>
            </p:nvSpPr>
            <p:spPr>
              <a:xfrm>
                <a:off x="5650475" y="2062961"/>
                <a:ext cx="45789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5</m:t>
                          </m:r>
                        </m:sub>
                      </m:sSub>
                    </m:oMath>
                  </m:oMathPara>
                </a14:m>
                <a:endParaRPr lang="en-SE" dirty="0"/>
              </a:p>
            </p:txBody>
          </p:sp>
        </mc:Choice>
        <mc:Fallback xmlns="">
          <p:sp>
            <p:nvSpPr>
              <p:cNvPr id="22" name="TextBox 21">
                <a:extLst>
                  <a:ext uri="{FF2B5EF4-FFF2-40B4-BE49-F238E27FC236}">
                    <a16:creationId xmlns:a16="http://schemas.microsoft.com/office/drawing/2014/main" id="{37903C25-2343-473D-9136-F063A0D1778D}"/>
                  </a:ext>
                </a:extLst>
              </p:cNvPr>
              <p:cNvSpPr txBox="1">
                <a:spLocks noRot="1" noChangeAspect="1" noMove="1" noResize="1" noEditPoints="1" noAdjustHandles="1" noChangeArrowheads="1" noChangeShapeType="1" noTextEdit="1"/>
              </p:cNvSpPr>
              <p:nvPr/>
            </p:nvSpPr>
            <p:spPr>
              <a:xfrm>
                <a:off x="5650475" y="2062961"/>
                <a:ext cx="457894" cy="369332"/>
              </a:xfrm>
              <a:prstGeom prst="rect">
                <a:avLst/>
              </a:prstGeom>
              <a:blipFill>
                <a:blip r:embed="rId11"/>
                <a:stretch>
                  <a:fillRect b="-1639"/>
                </a:stretch>
              </a:blipFill>
            </p:spPr>
            <p:txBody>
              <a:bodyPr/>
              <a:lstStyle/>
              <a:p>
                <a:r>
                  <a:rPr lang="en-SE">
                    <a:noFill/>
                  </a:rPr>
                  <a:t> </a:t>
                </a:r>
              </a:p>
            </p:txBody>
          </p:sp>
        </mc:Fallback>
      </mc:AlternateContent>
    </p:spTree>
    <p:extLst>
      <p:ext uri="{BB962C8B-B14F-4D97-AF65-F5344CB8AC3E}">
        <p14:creationId xmlns:p14="http://schemas.microsoft.com/office/powerpoint/2010/main" val="1900678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93B0A1A-3C0E-4F41-9E35-F16F4D2D364F}"/>
                  </a:ext>
                </a:extLst>
              </p:cNvPr>
              <p:cNvSpPr>
                <a:spLocks noGrp="1"/>
              </p:cNvSpPr>
              <p:nvPr>
                <p:ph type="title"/>
              </p:nvPr>
            </p:nvSpPr>
            <p:spPr>
              <a:xfrm>
                <a:off x="304800" y="274638"/>
                <a:ext cx="8763000" cy="868362"/>
              </a:xfrm>
            </p:spPr>
            <p:txBody>
              <a:bodyPr/>
              <a:lstStyle/>
              <a:p>
                <a:r>
                  <a:rPr lang="en-US" sz="3600" dirty="0"/>
                  <a:t>Exploration in MC Prediction for </a:t>
                </a:r>
                <a14:m>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𝑞</m:t>
                        </m:r>
                      </m:e>
                      <m:sub>
                        <m:r>
                          <a:rPr lang="en-US" sz="3600" i="1">
                            <a:latin typeface="Cambria Math" panose="02040503050406030204" pitchFamily="18" charset="0"/>
                          </a:rPr>
                          <m:t>𝜋</m:t>
                        </m:r>
                      </m:sub>
                    </m:sSub>
                    <m:d>
                      <m:dPr>
                        <m:ctrlPr>
                          <a:rPr lang="en-US" sz="3600" i="1">
                            <a:latin typeface="Cambria Math" panose="02040503050406030204" pitchFamily="18" charset="0"/>
                          </a:rPr>
                        </m:ctrlPr>
                      </m:dPr>
                      <m:e>
                        <m:r>
                          <a:rPr lang="en-US" sz="3600" i="1">
                            <a:latin typeface="Cambria Math" panose="02040503050406030204" pitchFamily="18" charset="0"/>
                          </a:rPr>
                          <m:t>𝑠</m:t>
                        </m:r>
                        <m:r>
                          <a:rPr lang="en-US" sz="3600" i="1">
                            <a:latin typeface="Cambria Math" panose="02040503050406030204" pitchFamily="18" charset="0"/>
                          </a:rPr>
                          <m:t>,</m:t>
                        </m:r>
                        <m:r>
                          <a:rPr lang="en-US" sz="3600" i="1">
                            <a:latin typeface="Cambria Math" panose="02040503050406030204" pitchFamily="18" charset="0"/>
                          </a:rPr>
                          <m:t>𝑎</m:t>
                        </m:r>
                      </m:e>
                    </m:d>
                  </m:oMath>
                </a14:m>
                <a:r>
                  <a:rPr lang="en-US" sz="3600" dirty="0"/>
                  <a:t> </a:t>
                </a:r>
                <a:endParaRPr lang="en-SE" sz="3600" dirty="0"/>
              </a:p>
            </p:txBody>
          </p:sp>
        </mc:Choice>
        <mc:Fallback xmlns="">
          <p:sp>
            <p:nvSpPr>
              <p:cNvPr id="2" name="Title 1">
                <a:extLst>
                  <a:ext uri="{FF2B5EF4-FFF2-40B4-BE49-F238E27FC236}">
                    <a16:creationId xmlns:a16="http://schemas.microsoft.com/office/drawing/2014/main" id="{E93B0A1A-3C0E-4F41-9E35-F16F4D2D364F}"/>
                  </a:ext>
                </a:extLst>
              </p:cNvPr>
              <p:cNvSpPr>
                <a:spLocks noGrp="1" noRot="1" noChangeAspect="1" noMove="1" noResize="1" noEditPoints="1" noAdjustHandles="1" noChangeArrowheads="1" noChangeShapeType="1" noTextEdit="1"/>
              </p:cNvSpPr>
              <p:nvPr>
                <p:ph type="title"/>
              </p:nvPr>
            </p:nvSpPr>
            <p:spPr>
              <a:xfrm>
                <a:off x="304800" y="274638"/>
                <a:ext cx="8763000" cy="868362"/>
              </a:xfrm>
              <a:blipFill>
                <a:blip r:embed="rId2"/>
                <a:stretch>
                  <a:fillRect b="-13287"/>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8C76DA9-6A48-4384-BEA1-A04607DEC34F}"/>
                  </a:ext>
                </a:extLst>
              </p:cNvPr>
              <p:cNvSpPr>
                <a:spLocks noGrp="1"/>
              </p:cNvSpPr>
              <p:nvPr>
                <p:ph idx="1"/>
              </p:nvPr>
            </p:nvSpPr>
            <p:spPr>
              <a:xfrm>
                <a:off x="457200" y="1295400"/>
                <a:ext cx="5410200" cy="5105400"/>
              </a:xfrm>
            </p:spPr>
            <p:txBody>
              <a:bodyPr>
                <a:normAutofit fontScale="85000" lnSpcReduction="10000"/>
              </a:bodyPr>
              <a:lstStyle/>
              <a:p>
                <a:r>
                  <a:rPr lang="en-US" dirty="0"/>
                  <a:t>For any policy (det or </a:t>
                </a:r>
                <a:r>
                  <a:rPr lang="en-US" dirty="0" err="1"/>
                  <a:t>sto</a:t>
                </a:r>
                <a:r>
                  <a:rPr lang="en-US" dirty="0"/>
                  <a:t>): </a:t>
                </a:r>
                <a:r>
                  <a:rPr lang="en-US" dirty="0">
                    <a:solidFill>
                      <a:srgbClr val="C00000"/>
                    </a:solidFill>
                  </a:rPr>
                  <a:t>exploring starts</a:t>
                </a:r>
              </a:p>
              <a:p>
                <a:pPr lvl="1"/>
                <a:r>
                  <a:rPr lang="en-US" dirty="0">
                    <a:solidFill>
                      <a:schemeClr val="tx1"/>
                    </a:solidFill>
                  </a:rPr>
                  <a:t>Specify that the episodes start in </a:t>
                </a:r>
                <a14:m>
                  <m:oMath xmlns:m="http://schemas.openxmlformats.org/officeDocument/2006/math">
                    <m:r>
                      <a:rPr lang="en-US" b="0" i="0" smtClean="0">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𝑠</m:t>
                        </m:r>
                      </m:e>
                      <m:sub>
                        <m:r>
                          <a:rPr lang="en-US" i="1">
                            <a:solidFill>
                              <a:srgbClr val="0070C0"/>
                            </a:solidFill>
                            <a:latin typeface="Cambria Math" panose="02040503050406030204" pitchFamily="18" charset="0"/>
                          </a:rPr>
                          <m:t>0</m:t>
                        </m:r>
                      </m:sub>
                    </m:sSub>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𝑎</m:t>
                        </m:r>
                      </m:e>
                      <m:sub>
                        <m:r>
                          <a:rPr lang="en-US" i="1">
                            <a:solidFill>
                              <a:srgbClr val="0070C0"/>
                            </a:solidFill>
                            <a:latin typeface="Cambria Math" panose="02040503050406030204" pitchFamily="18" charset="0"/>
                          </a:rPr>
                          <m:t>0</m:t>
                        </m:r>
                      </m:sub>
                    </m:sSub>
                    <m:r>
                      <a:rPr lang="en-US" b="0" i="1" smtClean="0">
                        <a:solidFill>
                          <a:srgbClr val="0070C0"/>
                        </a:solidFill>
                        <a:latin typeface="Cambria Math" panose="02040503050406030204" pitchFamily="18" charset="0"/>
                      </a:rPr>
                      <m:t>)</m:t>
                    </m:r>
                  </m:oMath>
                </a14:m>
                <a:r>
                  <a:rPr lang="en-US" dirty="0">
                    <a:solidFill>
                      <a:schemeClr val="tx1"/>
                    </a:solidFill>
                  </a:rPr>
                  <a:t>, and that every possible </a:t>
                </a:r>
                <a14:m>
                  <m:oMath xmlns:m="http://schemas.openxmlformats.org/officeDocument/2006/math">
                    <m:r>
                      <a:rPr lang="en-US">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𝑎</m:t>
                    </m:r>
                    <m:r>
                      <a:rPr lang="en-US" i="1">
                        <a:solidFill>
                          <a:schemeClr val="tx1"/>
                        </a:solidFill>
                        <a:latin typeface="Cambria Math" panose="02040503050406030204" pitchFamily="18" charset="0"/>
                      </a:rPr>
                      <m:t>)</m:t>
                    </m:r>
                  </m:oMath>
                </a14:m>
                <a:r>
                  <a:rPr lang="en-US" dirty="0">
                    <a:solidFill>
                      <a:schemeClr val="tx1"/>
                    </a:solidFill>
                  </a:rPr>
                  <a:t> has a nonzero probability of being selected as the start.</a:t>
                </a:r>
              </a:p>
              <a:p>
                <a:pPr lvl="1"/>
                <a:r>
                  <a:rPr lang="en-US" dirty="0"/>
                  <a:t>From </a:t>
                </a:r>
                <a14:m>
                  <m:oMath xmlns:m="http://schemas.openxmlformats.org/officeDocument/2006/math">
                    <m:r>
                      <a:rPr lang="en-US">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b="0" i="1" smtClean="0">
                            <a:solidFill>
                              <a:srgbClr val="C00000"/>
                            </a:solidFill>
                            <a:latin typeface="Cambria Math" panose="02040503050406030204" pitchFamily="18" charset="0"/>
                          </a:rPr>
                          <m:t>1</m:t>
                        </m:r>
                      </m:sub>
                    </m:sSub>
                    <m:r>
                      <a:rPr lang="en-US" i="1">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𝑎</m:t>
                        </m:r>
                      </m:e>
                      <m:sub>
                        <m:r>
                          <a:rPr lang="en-US" b="0" i="1" smtClean="0">
                            <a:solidFill>
                              <a:srgbClr val="C00000"/>
                            </a:solidFill>
                            <a:latin typeface="Cambria Math" panose="02040503050406030204" pitchFamily="18" charset="0"/>
                          </a:rPr>
                          <m:t>1</m:t>
                        </m:r>
                      </m:sub>
                    </m:sSub>
                    <m:r>
                      <a:rPr lang="en-US" i="1">
                        <a:solidFill>
                          <a:srgbClr val="C00000"/>
                        </a:solidFill>
                        <a:latin typeface="Cambria Math" panose="02040503050406030204" pitchFamily="18" charset="0"/>
                      </a:rPr>
                      <m:t>)</m:t>
                    </m:r>
                  </m:oMath>
                </a14:m>
                <a:r>
                  <a:rPr lang="en-US" dirty="0"/>
                  <a:t> follow policy </a:t>
                </a:r>
                <a14:m>
                  <m:oMath xmlns:m="http://schemas.openxmlformats.org/officeDocument/2006/math">
                    <m:r>
                      <a:rPr lang="en-US">
                        <a:latin typeface="Cambria Math" panose="02040503050406030204" pitchFamily="18" charset="0"/>
                      </a:rPr>
                      <m:t>𝜋</m:t>
                    </m:r>
                  </m:oMath>
                </a14:m>
                <a:r>
                  <a:rPr lang="en-US" dirty="0"/>
                  <a:t> for action selection</a:t>
                </a:r>
              </a:p>
              <a:p>
                <a:pPr lvl="2"/>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𝑠</m:t>
                        </m:r>
                      </m:e>
                      <m:sub>
                        <m:r>
                          <a:rPr lang="en-US" b="0" i="1" smtClean="0">
                            <a:solidFill>
                              <a:srgbClr val="0070C0"/>
                            </a:solidFill>
                            <a:latin typeface="Cambria Math" panose="02040503050406030204" pitchFamily="18" charset="0"/>
                          </a:rPr>
                          <m:t>0</m:t>
                        </m:r>
                      </m:sub>
                    </m:sSub>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𝑎</m:t>
                        </m:r>
                      </m:e>
                      <m:sub>
                        <m:r>
                          <a:rPr lang="en-US" b="0" i="1" smtClean="0">
                            <a:solidFill>
                              <a:srgbClr val="0070C0"/>
                            </a:solidFill>
                            <a:latin typeface="Cambria Math" panose="02040503050406030204" pitchFamily="18" charset="0"/>
                          </a:rPr>
                          <m:t>0</m:t>
                        </m:r>
                      </m:sub>
                    </m:sSub>
                    <m:r>
                      <a:rPr lang="en-US" b="0" i="1" smtClean="0">
                        <a:solidFill>
                          <a:schemeClr val="tx1"/>
                        </a:solidFill>
                        <a:latin typeface="Cambria Math" panose="02040503050406030204" pitchFamily="18" charset="0"/>
                      </a:rPr>
                      <m:t>,</m:t>
                    </m:r>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b="0" i="1" smtClean="0">
                            <a:solidFill>
                              <a:srgbClr val="C00000"/>
                            </a:solidFill>
                            <a:latin typeface="Cambria Math" panose="02040503050406030204" pitchFamily="18" charset="0"/>
                          </a:rPr>
                          <m:t>1</m:t>
                        </m:r>
                      </m:sub>
                    </m:sSub>
                    <m:r>
                      <a:rPr lang="en-US" i="1">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𝑎</m:t>
                        </m:r>
                      </m:e>
                      <m:sub>
                        <m:r>
                          <a:rPr lang="en-US" b="0" i="1" smtClean="0">
                            <a:solidFill>
                              <a:srgbClr val="C00000"/>
                            </a:solidFill>
                            <a:latin typeface="Cambria Math" panose="02040503050406030204" pitchFamily="18" charset="0"/>
                          </a:rPr>
                          <m:t>1</m:t>
                        </m:r>
                      </m:sub>
                    </m:sSub>
                    <m:r>
                      <a:rPr lang="en-US" b="0" i="1" smtClean="0">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b="0" i="1" smtClean="0">
                            <a:solidFill>
                              <a:srgbClr val="C00000"/>
                            </a:solidFill>
                            <a:latin typeface="Cambria Math" panose="02040503050406030204" pitchFamily="18" charset="0"/>
                          </a:rPr>
                          <m:t>2</m:t>
                        </m:r>
                      </m:sub>
                    </m:sSub>
                    <m:r>
                      <a:rPr lang="en-US" i="1">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𝑎</m:t>
                        </m:r>
                      </m:e>
                      <m:sub>
                        <m:r>
                          <a:rPr lang="en-US" b="0" i="1" smtClean="0">
                            <a:solidFill>
                              <a:srgbClr val="C00000"/>
                            </a:solidFill>
                            <a:latin typeface="Cambria Math" panose="02040503050406030204" pitchFamily="18" charset="0"/>
                          </a:rPr>
                          <m:t>2</m:t>
                        </m:r>
                      </m:sub>
                    </m:sSub>
                    <m:r>
                      <a:rPr lang="en-US" b="0" i="1" smtClean="0">
                        <a:solidFill>
                          <a:srgbClr val="C00000"/>
                        </a:solidFill>
                        <a:latin typeface="Cambria Math" panose="02040503050406030204" pitchFamily="18" charset="0"/>
                      </a:rPr>
                      <m:t>,…</m:t>
                    </m:r>
                  </m:oMath>
                </a14:m>
                <a:endParaRPr lang="en-US" dirty="0">
                  <a:solidFill>
                    <a:srgbClr val="C00000"/>
                  </a:solidFill>
                </a:endParaRPr>
              </a:p>
              <a:p>
                <a:pPr lvl="1"/>
                <a:r>
                  <a:rPr lang="en-US" dirty="0"/>
                  <a:t>May not be always feasible for complex environments.</a:t>
                </a:r>
              </a:p>
              <a:p>
                <a:r>
                  <a:rPr lang="en-US" dirty="0">
                    <a:solidFill>
                      <a:schemeClr val="tx1"/>
                    </a:solidFill>
                  </a:rPr>
                  <a:t>For stochastic policy</a:t>
                </a:r>
              </a:p>
              <a:p>
                <a:pPr lvl="1"/>
                <a14:m>
                  <m:oMath xmlns:m="http://schemas.openxmlformats.org/officeDocument/2006/math">
                    <m:r>
                      <a:rPr lang="en-US" b="0" i="1" smtClean="0">
                        <a:solidFill>
                          <a:schemeClr val="tx1"/>
                        </a:solidFill>
                        <a:latin typeface="Cambria Math" panose="02040503050406030204" pitchFamily="18" charset="0"/>
                      </a:rPr>
                      <m:t>𝜖</m:t>
                    </m:r>
                  </m:oMath>
                </a14:m>
                <a:r>
                  <a:rPr lang="en-US" dirty="0">
                    <a:solidFill>
                      <a:schemeClr val="tx1"/>
                    </a:solidFill>
                  </a:rPr>
                  <a:t>-greedy (or </a:t>
                </a:r>
                <a14:m>
                  <m:oMath xmlns:m="http://schemas.openxmlformats.org/officeDocument/2006/math">
                    <m:r>
                      <a:rPr lang="en-US" i="1">
                        <a:latin typeface="Cambria Math" panose="02040503050406030204" pitchFamily="18" charset="0"/>
                      </a:rPr>
                      <m:t>𝜖</m:t>
                    </m:r>
                  </m:oMath>
                </a14:m>
                <a:r>
                  <a:rPr lang="en-US" dirty="0"/>
                  <a:t>-soft</a:t>
                </a:r>
                <a:r>
                  <a:rPr lang="en-US" dirty="0">
                    <a:solidFill>
                      <a:schemeClr val="tx1"/>
                    </a:solidFill>
                  </a:rPr>
                  <a:t>)</a:t>
                </a:r>
                <a:endParaRPr lang="en-SE" dirty="0">
                  <a:solidFill>
                    <a:schemeClr val="tx1"/>
                  </a:solidFill>
                </a:endParaRPr>
              </a:p>
            </p:txBody>
          </p:sp>
        </mc:Choice>
        <mc:Fallback xmlns="">
          <p:sp>
            <p:nvSpPr>
              <p:cNvPr id="3" name="Content Placeholder 2">
                <a:extLst>
                  <a:ext uri="{FF2B5EF4-FFF2-40B4-BE49-F238E27FC236}">
                    <a16:creationId xmlns:a16="http://schemas.microsoft.com/office/drawing/2014/main" id="{A8C76DA9-6A48-4384-BEA1-A04607DEC34F}"/>
                  </a:ext>
                </a:extLst>
              </p:cNvPr>
              <p:cNvSpPr>
                <a:spLocks noGrp="1" noRot="1" noChangeAspect="1" noMove="1" noResize="1" noEditPoints="1" noAdjustHandles="1" noChangeArrowheads="1" noChangeShapeType="1" noTextEdit="1"/>
              </p:cNvSpPr>
              <p:nvPr>
                <p:ph idx="1"/>
              </p:nvPr>
            </p:nvSpPr>
            <p:spPr>
              <a:xfrm>
                <a:off x="457200" y="1295400"/>
                <a:ext cx="5410200" cy="5105400"/>
              </a:xfrm>
              <a:blipFill>
                <a:blip r:embed="rId3"/>
                <a:stretch>
                  <a:fillRect l="-1914" t="-1912" r="-338"/>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C14B8603-6E6D-4EB4-8565-1B3EFB4DB95C}"/>
              </a:ext>
            </a:extLst>
          </p:cNvPr>
          <p:cNvSpPr>
            <a:spLocks noGrp="1"/>
          </p:cNvSpPr>
          <p:nvPr>
            <p:ph type="sldNum" sz="quarter" idx="12"/>
          </p:nvPr>
        </p:nvSpPr>
        <p:spPr/>
        <p:txBody>
          <a:bodyPr/>
          <a:lstStyle/>
          <a:p>
            <a:pPr>
              <a:defRPr/>
            </a:pPr>
            <a:fld id="{F57F456A-00AF-44E6-8D70-638C0D0130FF}" type="slidenum">
              <a:rPr lang="en-US" altLang="zh-CN" smtClean="0"/>
              <a:pPr>
                <a:defRPr/>
              </a:pPr>
              <a:t>15</a:t>
            </a:fld>
            <a:endParaRPr lang="en-US" altLang="zh-CN"/>
          </a:p>
        </p:txBody>
      </p:sp>
      <p:pic>
        <p:nvPicPr>
          <p:cNvPr id="5" name="Picture 4">
            <a:extLst>
              <a:ext uri="{FF2B5EF4-FFF2-40B4-BE49-F238E27FC236}">
                <a16:creationId xmlns:a16="http://schemas.microsoft.com/office/drawing/2014/main" id="{F6895612-04D0-4842-AC6A-E5009D88F597}"/>
              </a:ext>
            </a:extLst>
          </p:cNvPr>
          <p:cNvPicPr>
            <a:picLocks noChangeAspect="1"/>
          </p:cNvPicPr>
          <p:nvPr/>
        </p:nvPicPr>
        <p:blipFill>
          <a:blip r:embed="rId4"/>
          <a:stretch>
            <a:fillRect/>
          </a:stretch>
        </p:blipFill>
        <p:spPr>
          <a:xfrm>
            <a:off x="6400800" y="1295400"/>
            <a:ext cx="2426764" cy="2352727"/>
          </a:xfrm>
          <a:prstGeom prst="rect">
            <a:avLst/>
          </a:prstGeom>
        </p:spPr>
      </p:pic>
      <p:pic>
        <p:nvPicPr>
          <p:cNvPr id="7" name="Picture 6">
            <a:extLst>
              <a:ext uri="{FF2B5EF4-FFF2-40B4-BE49-F238E27FC236}">
                <a16:creationId xmlns:a16="http://schemas.microsoft.com/office/drawing/2014/main" id="{8F04A0A0-07FF-464C-AB74-7248C7687FE3}"/>
              </a:ext>
            </a:extLst>
          </p:cNvPr>
          <p:cNvPicPr>
            <a:picLocks noChangeAspect="1"/>
          </p:cNvPicPr>
          <p:nvPr/>
        </p:nvPicPr>
        <p:blipFill>
          <a:blip r:embed="rId5"/>
          <a:stretch>
            <a:fillRect/>
          </a:stretch>
        </p:blipFill>
        <p:spPr>
          <a:xfrm>
            <a:off x="6405767" y="3657600"/>
            <a:ext cx="2416830" cy="2375867"/>
          </a:xfrm>
          <a:prstGeom prst="rect">
            <a:avLst/>
          </a:prstGeom>
        </p:spPr>
      </p:pic>
      <p:sp>
        <p:nvSpPr>
          <p:cNvPr id="8" name="Arrow: Right 7">
            <a:extLst>
              <a:ext uri="{FF2B5EF4-FFF2-40B4-BE49-F238E27FC236}">
                <a16:creationId xmlns:a16="http://schemas.microsoft.com/office/drawing/2014/main" id="{4E3FE8E3-5603-4429-81BC-32DA9094249D}"/>
              </a:ext>
            </a:extLst>
          </p:cNvPr>
          <p:cNvSpPr/>
          <p:nvPr/>
        </p:nvSpPr>
        <p:spPr bwMode="auto">
          <a:xfrm>
            <a:off x="5854262" y="2501615"/>
            <a:ext cx="465194" cy="293938"/>
          </a:xfrm>
          <a:prstGeom prst="rightArrow">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a:ln>
                <a:noFill/>
              </a:ln>
              <a:solidFill>
                <a:schemeClr val="tx1"/>
              </a:solidFill>
              <a:effectLst/>
              <a:latin typeface="Arial" charset="0"/>
            </a:endParaRPr>
          </a:p>
        </p:txBody>
      </p:sp>
      <p:sp>
        <p:nvSpPr>
          <p:cNvPr id="9" name="Arrow: Right 8">
            <a:extLst>
              <a:ext uri="{FF2B5EF4-FFF2-40B4-BE49-F238E27FC236}">
                <a16:creationId xmlns:a16="http://schemas.microsoft.com/office/drawing/2014/main" id="{966B88BC-470E-40D9-9C44-264593645D0E}"/>
              </a:ext>
            </a:extLst>
          </p:cNvPr>
          <p:cNvSpPr/>
          <p:nvPr/>
        </p:nvSpPr>
        <p:spPr bwMode="auto">
          <a:xfrm>
            <a:off x="5854262" y="4114800"/>
            <a:ext cx="465194" cy="293938"/>
          </a:xfrm>
          <a:prstGeom prst="rightArrow">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780072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FF4CA-5862-44EE-AE02-8911BEF604C7}"/>
              </a:ext>
            </a:extLst>
          </p:cNvPr>
          <p:cNvSpPr>
            <a:spLocks noGrp="1"/>
          </p:cNvSpPr>
          <p:nvPr>
            <p:ph type="title"/>
          </p:nvPr>
        </p:nvSpPr>
        <p:spPr/>
        <p:txBody>
          <a:bodyPr/>
          <a:lstStyle/>
          <a:p>
            <a:r>
              <a:rPr lang="en-US" dirty="0"/>
              <a:t>Outline: Monte Carlo Methods </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B7ADE97-C6CC-4470-B768-4407C93E933C}"/>
                  </a:ext>
                </a:extLst>
              </p:cNvPr>
              <p:cNvSpPr>
                <a:spLocks noGrp="1"/>
              </p:cNvSpPr>
              <p:nvPr>
                <p:ph idx="1"/>
              </p:nvPr>
            </p:nvSpPr>
            <p:spPr/>
            <p:txBody>
              <a:bodyPr/>
              <a:lstStyle/>
              <a:p>
                <a:r>
                  <a:rPr lang="en-US" dirty="0"/>
                  <a:t>MC prediction</a:t>
                </a:r>
              </a:p>
              <a:p>
                <a:r>
                  <a:rPr lang="en-US" dirty="0">
                    <a:solidFill>
                      <a:srgbClr val="C00000"/>
                    </a:solidFill>
                  </a:rPr>
                  <a:t>On-policy MC control</a:t>
                </a:r>
              </a:p>
              <a:p>
                <a:pPr lvl="1"/>
                <a:r>
                  <a:rPr lang="en-US" dirty="0"/>
                  <a:t>Exploring Starts</a:t>
                </a:r>
              </a:p>
              <a:p>
                <a:pPr lvl="1"/>
                <a14:m>
                  <m:oMath xmlns:m="http://schemas.openxmlformats.org/officeDocument/2006/math">
                    <m:r>
                      <a:rPr lang="en-US" i="1">
                        <a:latin typeface="Cambria Math" panose="02040503050406030204" pitchFamily="18" charset="0"/>
                      </a:rPr>
                      <m:t>𝜖</m:t>
                    </m:r>
                  </m:oMath>
                </a14:m>
                <a:r>
                  <a:rPr lang="en-US" dirty="0"/>
                  <a:t>-Soft</a:t>
                </a:r>
              </a:p>
              <a:p>
                <a:r>
                  <a:rPr lang="en-US" dirty="0"/>
                  <a:t>Off-policy MC Prediction via Importance Sampling</a:t>
                </a:r>
              </a:p>
              <a:p>
                <a:r>
                  <a:rPr lang="en-US" dirty="0"/>
                  <a:t>Off-policy MC control (omitted)</a:t>
                </a:r>
              </a:p>
              <a:p>
                <a:pPr marL="0" indent="0">
                  <a:buNone/>
                </a:pPr>
                <a:endParaRPr lang="en-SE" dirty="0"/>
              </a:p>
            </p:txBody>
          </p:sp>
        </mc:Choice>
        <mc:Fallback xmlns="">
          <p:sp>
            <p:nvSpPr>
              <p:cNvPr id="3" name="Content Placeholder 2">
                <a:extLst>
                  <a:ext uri="{FF2B5EF4-FFF2-40B4-BE49-F238E27FC236}">
                    <a16:creationId xmlns:a16="http://schemas.microsoft.com/office/drawing/2014/main" id="{2B7ADE97-C6CC-4470-B768-4407C93E933C}"/>
                  </a:ext>
                </a:extLst>
              </p:cNvPr>
              <p:cNvSpPr>
                <a:spLocks noGrp="1" noRot="1" noChangeAspect="1" noMove="1" noResize="1" noEditPoints="1" noAdjustHandles="1" noChangeArrowheads="1" noChangeShapeType="1" noTextEdit="1"/>
              </p:cNvSpPr>
              <p:nvPr>
                <p:ph idx="1"/>
              </p:nvPr>
            </p:nvSpPr>
            <p:spPr>
              <a:blipFill>
                <a:blip r:embed="rId2"/>
                <a:stretch>
                  <a:fillRect l="-1704" t="-1553"/>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4E7889E7-380D-45F6-948B-10ADF0CFBAB6}"/>
              </a:ext>
            </a:extLst>
          </p:cNvPr>
          <p:cNvSpPr>
            <a:spLocks noGrp="1"/>
          </p:cNvSpPr>
          <p:nvPr>
            <p:ph type="sldNum" sz="quarter" idx="12"/>
          </p:nvPr>
        </p:nvSpPr>
        <p:spPr/>
        <p:txBody>
          <a:bodyPr/>
          <a:lstStyle/>
          <a:p>
            <a:pPr>
              <a:defRPr/>
            </a:pPr>
            <a:fld id="{F57F456A-00AF-44E6-8D70-638C0D0130FF}" type="slidenum">
              <a:rPr lang="en-US" altLang="zh-CN" smtClean="0"/>
              <a:pPr>
                <a:defRPr/>
              </a:pPr>
              <a:t>16</a:t>
            </a:fld>
            <a:endParaRPr lang="en-US" altLang="zh-CN"/>
          </a:p>
        </p:txBody>
      </p:sp>
    </p:spTree>
    <p:extLst>
      <p:ext uri="{BB962C8B-B14F-4D97-AF65-F5344CB8AC3E}">
        <p14:creationId xmlns:p14="http://schemas.microsoft.com/office/powerpoint/2010/main" val="1165289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6F021-2E96-44D2-AA7B-7331191589F6}"/>
              </a:ext>
            </a:extLst>
          </p:cNvPr>
          <p:cNvSpPr>
            <a:spLocks noGrp="1"/>
          </p:cNvSpPr>
          <p:nvPr>
            <p:ph type="title"/>
          </p:nvPr>
        </p:nvSpPr>
        <p:spPr/>
        <p:txBody>
          <a:bodyPr/>
          <a:lstStyle/>
          <a:p>
            <a:r>
              <a:rPr lang="en-US" sz="3600" dirty="0"/>
              <a:t>Recall: Policy Iteration for Known MDP</a:t>
            </a:r>
            <a:endParaRPr lang="en-SE" sz="3600" dirty="0"/>
          </a:p>
        </p:txBody>
      </p:sp>
      <p:sp>
        <p:nvSpPr>
          <p:cNvPr id="3" name="Content Placeholder 2">
            <a:extLst>
              <a:ext uri="{FF2B5EF4-FFF2-40B4-BE49-F238E27FC236}">
                <a16:creationId xmlns:a16="http://schemas.microsoft.com/office/drawing/2014/main" id="{89788244-E990-4695-B32D-E867D968C547}"/>
              </a:ext>
            </a:extLst>
          </p:cNvPr>
          <p:cNvSpPr>
            <a:spLocks noGrp="1"/>
          </p:cNvSpPr>
          <p:nvPr>
            <p:ph idx="1"/>
          </p:nvPr>
        </p:nvSpPr>
        <p:spPr/>
        <p:txBody>
          <a:bodyPr/>
          <a:lstStyle/>
          <a:p>
            <a:endParaRPr lang="en-SE"/>
          </a:p>
        </p:txBody>
      </p:sp>
      <p:sp>
        <p:nvSpPr>
          <p:cNvPr id="4" name="Slide Number Placeholder 3">
            <a:extLst>
              <a:ext uri="{FF2B5EF4-FFF2-40B4-BE49-F238E27FC236}">
                <a16:creationId xmlns:a16="http://schemas.microsoft.com/office/drawing/2014/main" id="{21FB27CF-66BC-4872-B9DA-43203ECA7C2D}"/>
              </a:ext>
            </a:extLst>
          </p:cNvPr>
          <p:cNvSpPr>
            <a:spLocks noGrp="1"/>
          </p:cNvSpPr>
          <p:nvPr>
            <p:ph type="sldNum" sz="quarter" idx="12"/>
          </p:nvPr>
        </p:nvSpPr>
        <p:spPr/>
        <p:txBody>
          <a:bodyPr/>
          <a:lstStyle/>
          <a:p>
            <a:pPr>
              <a:defRPr/>
            </a:pPr>
            <a:fld id="{F57F456A-00AF-44E6-8D70-638C0D0130FF}" type="slidenum">
              <a:rPr lang="en-US" altLang="zh-CN" smtClean="0"/>
              <a:pPr>
                <a:defRPr/>
              </a:pPr>
              <a:t>17</a:t>
            </a:fld>
            <a:endParaRPr lang="en-US" altLang="zh-CN"/>
          </a:p>
        </p:txBody>
      </p:sp>
      <p:pic>
        <p:nvPicPr>
          <p:cNvPr id="5" name="Picture 4">
            <a:extLst>
              <a:ext uri="{FF2B5EF4-FFF2-40B4-BE49-F238E27FC236}">
                <a16:creationId xmlns:a16="http://schemas.microsoft.com/office/drawing/2014/main" id="{1B36A3A8-7696-4E87-9A14-1A9788380399}"/>
              </a:ext>
            </a:extLst>
          </p:cNvPr>
          <p:cNvPicPr>
            <a:picLocks noChangeAspect="1"/>
          </p:cNvPicPr>
          <p:nvPr/>
        </p:nvPicPr>
        <p:blipFill>
          <a:blip r:embed="rId2"/>
          <a:stretch>
            <a:fillRect/>
          </a:stretch>
        </p:blipFill>
        <p:spPr>
          <a:xfrm>
            <a:off x="447004" y="1166165"/>
            <a:ext cx="8204029" cy="5608345"/>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876D5BB-3362-490C-8DC2-AB86E427C2C4}"/>
                  </a:ext>
                </a:extLst>
              </p:cNvPr>
              <p:cNvSpPr/>
              <p:nvPr/>
            </p:nvSpPr>
            <p:spPr>
              <a:xfrm>
                <a:off x="4114800" y="2209800"/>
                <a:ext cx="4419600" cy="141577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600" dirty="0">
                    <a:solidFill>
                      <a:schemeClr val="tx1"/>
                    </a:solidFill>
                  </a:rPr>
                  <a:t>Repeat until policy converges:</a:t>
                </a:r>
              </a:p>
              <a:p>
                <a:r>
                  <a:rPr lang="en-US" sz="1400" dirty="0">
                    <a:solidFill>
                      <a:schemeClr val="tx1"/>
                    </a:solidFill>
                  </a:rPr>
                  <a:t>Policy Evaluation: Estimate state value function </a:t>
                </a:r>
                <a14:m>
                  <m:oMath xmlns:m="http://schemas.openxmlformats.org/officeDocument/2006/math">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𝑣</m:t>
                        </m:r>
                      </m:e>
                      <m:sub>
                        <m:r>
                          <a:rPr lang="en-US" sz="1400" i="1">
                            <a:solidFill>
                              <a:schemeClr val="tx1"/>
                            </a:solidFill>
                            <a:latin typeface="Cambria Math" panose="02040503050406030204" pitchFamily="18" charset="0"/>
                          </a:rPr>
                          <m:t>𝜋</m:t>
                        </m:r>
                      </m:sub>
                    </m:sSub>
                  </m:oMath>
                </a14:m>
                <a:r>
                  <a:rPr lang="en-US" sz="1400" dirty="0">
                    <a:solidFill>
                      <a:schemeClr val="tx1"/>
                    </a:solidFill>
                  </a:rPr>
                  <a:t> for some fixed policy </a:t>
                </a:r>
                <a14:m>
                  <m:oMath xmlns:m="http://schemas.openxmlformats.org/officeDocument/2006/math">
                    <m:r>
                      <a:rPr lang="en-US" sz="1400" i="1">
                        <a:solidFill>
                          <a:schemeClr val="tx1"/>
                        </a:solidFill>
                        <a:latin typeface="Cambria Math" panose="02040503050406030204" pitchFamily="18" charset="0"/>
                      </a:rPr>
                      <m:t>𝜋</m:t>
                    </m:r>
                  </m:oMath>
                </a14:m>
                <a:r>
                  <a:rPr lang="en-US" sz="1400" dirty="0">
                    <a:solidFill>
                      <a:schemeClr val="tx1"/>
                    </a:solidFill>
                  </a:rPr>
                  <a:t> with Iterative Policy Evaluation (or solving linear equations).</a:t>
                </a:r>
              </a:p>
              <a:p>
                <a:r>
                  <a:rPr lang="en-US" sz="1400" dirty="0">
                    <a:solidFill>
                      <a:schemeClr val="tx1"/>
                    </a:solidFill>
                  </a:rPr>
                  <a:t>Policy Improvement: generate new policy based on the newly estimated </a:t>
                </a:r>
                <a14:m>
                  <m:oMath xmlns:m="http://schemas.openxmlformats.org/officeDocument/2006/math">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𝑣</m:t>
                        </m:r>
                      </m:e>
                      <m:sub>
                        <m:r>
                          <a:rPr lang="en-US" sz="1400" i="1">
                            <a:solidFill>
                              <a:schemeClr val="tx1"/>
                            </a:solidFill>
                            <a:latin typeface="Cambria Math" panose="02040503050406030204" pitchFamily="18" charset="0"/>
                          </a:rPr>
                          <m:t>𝜋</m:t>
                        </m:r>
                      </m:sub>
                    </m:sSub>
                  </m:oMath>
                </a14:m>
                <a:r>
                  <a:rPr lang="en-US" sz="1400" dirty="0">
                    <a:solidFill>
                      <a:schemeClr val="tx1"/>
                    </a:solidFill>
                  </a:rPr>
                  <a:t>: </a:t>
                </a:r>
                <a14:m>
                  <m:oMath xmlns:m="http://schemas.openxmlformats.org/officeDocument/2006/math">
                    <m:r>
                      <a:rPr lang="en-US" sz="1400" b="0" i="1" smtClean="0">
                        <a:solidFill>
                          <a:schemeClr val="tx1"/>
                        </a:solidFill>
                        <a:latin typeface="Cambria Math" panose="02040503050406030204" pitchFamily="18" charset="0"/>
                      </a:rPr>
                      <m:t>𝜋</m:t>
                    </m:r>
                    <m:r>
                      <a:rPr lang="en-US" sz="1400" i="1">
                        <a:solidFill>
                          <a:schemeClr val="tx1"/>
                        </a:solidFill>
                        <a:latin typeface="Cambria Math" panose="02040503050406030204" pitchFamily="18" charset="0"/>
                      </a:rPr>
                      <m:t>=</m:t>
                    </m:r>
                    <m:r>
                      <m:rPr>
                        <m:sty m:val="p"/>
                      </m:rPr>
                      <a:rPr lang="en-US" sz="1400">
                        <a:solidFill>
                          <a:schemeClr val="tx1"/>
                        </a:solidFill>
                        <a:latin typeface="Cambria Math" panose="02040503050406030204" pitchFamily="18" charset="0"/>
                      </a:rPr>
                      <m:t>greedy</m:t>
                    </m:r>
                    <m:r>
                      <a:rPr lang="en-US" sz="1400" i="1">
                        <a:solidFill>
                          <a:schemeClr val="tx1"/>
                        </a:solidFill>
                        <a:latin typeface="Cambria Math" panose="02040503050406030204" pitchFamily="18" charset="0"/>
                      </a:rPr>
                      <m:t>(</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𝑣</m:t>
                        </m:r>
                      </m:e>
                      <m:sub>
                        <m:r>
                          <a:rPr lang="en-US" sz="1400" i="1">
                            <a:solidFill>
                              <a:schemeClr val="tx1"/>
                            </a:solidFill>
                            <a:latin typeface="Cambria Math" panose="02040503050406030204" pitchFamily="18" charset="0"/>
                          </a:rPr>
                          <m:t>𝜋</m:t>
                        </m:r>
                      </m:sub>
                    </m:sSub>
                    <m:r>
                      <a:rPr lang="en-US" sz="1400" i="1">
                        <a:solidFill>
                          <a:schemeClr val="tx1"/>
                        </a:solidFill>
                        <a:latin typeface="Cambria Math" panose="02040503050406030204" pitchFamily="18" charset="0"/>
                      </a:rPr>
                      <m:t>)</m:t>
                    </m:r>
                  </m:oMath>
                </a14:m>
                <a:r>
                  <a:rPr lang="en-US" sz="1400" dirty="0">
                    <a:solidFill>
                      <a:schemeClr val="tx1"/>
                    </a:solidFill>
                  </a:rPr>
                  <a:t>.</a:t>
                </a:r>
              </a:p>
            </p:txBody>
          </p:sp>
        </mc:Choice>
        <mc:Fallback xmlns="">
          <p:sp>
            <p:nvSpPr>
              <p:cNvPr id="6" name="Rectangle 5">
                <a:extLst>
                  <a:ext uri="{FF2B5EF4-FFF2-40B4-BE49-F238E27FC236}">
                    <a16:creationId xmlns:a16="http://schemas.microsoft.com/office/drawing/2014/main" id="{4876D5BB-3362-490C-8DC2-AB86E427C2C4}"/>
                  </a:ext>
                </a:extLst>
              </p:cNvPr>
              <p:cNvSpPr>
                <a:spLocks noRot="1" noChangeAspect="1" noMove="1" noResize="1" noEditPoints="1" noAdjustHandles="1" noChangeArrowheads="1" noChangeShapeType="1" noTextEdit="1"/>
              </p:cNvSpPr>
              <p:nvPr/>
            </p:nvSpPr>
            <p:spPr>
              <a:xfrm>
                <a:off x="4114800" y="2209800"/>
                <a:ext cx="4419600" cy="1415772"/>
              </a:xfrm>
              <a:prstGeom prst="rect">
                <a:avLst/>
              </a:prstGeom>
              <a:blipFill>
                <a:blip r:embed="rId3"/>
                <a:stretch>
                  <a:fillRect/>
                </a:stretch>
              </a:blipFill>
            </p:spPr>
            <p:txBody>
              <a:bodyPr/>
              <a:lstStyle/>
              <a:p>
                <a:r>
                  <a:rPr lang="en-SE">
                    <a:noFill/>
                  </a:rPr>
                  <a:t> </a:t>
                </a:r>
              </a:p>
            </p:txBody>
          </p:sp>
        </mc:Fallback>
      </mc:AlternateContent>
      <p:pic>
        <p:nvPicPr>
          <p:cNvPr id="10" name="Picture 9">
            <a:extLst>
              <a:ext uri="{FF2B5EF4-FFF2-40B4-BE49-F238E27FC236}">
                <a16:creationId xmlns:a16="http://schemas.microsoft.com/office/drawing/2014/main" id="{C10A7EA4-68F0-414D-8847-7A5D158E25FF}"/>
              </a:ext>
            </a:extLst>
          </p:cNvPr>
          <p:cNvPicPr>
            <a:picLocks noChangeAspect="1"/>
          </p:cNvPicPr>
          <p:nvPr/>
        </p:nvPicPr>
        <p:blipFill>
          <a:blip r:embed="rId4"/>
          <a:stretch>
            <a:fillRect/>
          </a:stretch>
        </p:blipFill>
        <p:spPr>
          <a:xfrm>
            <a:off x="5791200" y="4539972"/>
            <a:ext cx="3116595" cy="1746712"/>
          </a:xfrm>
          <a:prstGeom prst="rect">
            <a:avLst/>
          </a:prstGeom>
        </p:spPr>
      </p:pic>
    </p:spTree>
    <p:extLst>
      <p:ext uri="{BB962C8B-B14F-4D97-AF65-F5344CB8AC3E}">
        <p14:creationId xmlns:p14="http://schemas.microsoft.com/office/powerpoint/2010/main" val="3582653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90877-49BD-473C-AFC6-80CCAA5F7DBA}"/>
              </a:ext>
            </a:extLst>
          </p:cNvPr>
          <p:cNvSpPr>
            <a:spLocks noGrp="1"/>
          </p:cNvSpPr>
          <p:nvPr>
            <p:ph type="title"/>
          </p:nvPr>
        </p:nvSpPr>
        <p:spPr/>
        <p:txBody>
          <a:bodyPr/>
          <a:lstStyle/>
          <a:p>
            <a:r>
              <a:rPr lang="en-US" sz="3200" dirty="0"/>
              <a:t>Generalized Policy Iteration with MC ES (Exploring Starts)</a:t>
            </a:r>
            <a:endParaRPr lang="en-SE" sz="3200" dirty="0"/>
          </a:p>
        </p:txBody>
      </p:sp>
      <p:sp>
        <p:nvSpPr>
          <p:cNvPr id="3" name="Content Placeholder 2">
            <a:extLst>
              <a:ext uri="{FF2B5EF4-FFF2-40B4-BE49-F238E27FC236}">
                <a16:creationId xmlns:a16="http://schemas.microsoft.com/office/drawing/2014/main" id="{B33FA8ED-B2BD-44F4-88F1-2FD5A64BC85A}"/>
              </a:ext>
            </a:extLst>
          </p:cNvPr>
          <p:cNvSpPr>
            <a:spLocks noGrp="1"/>
          </p:cNvSpPr>
          <p:nvPr>
            <p:ph idx="1"/>
          </p:nvPr>
        </p:nvSpPr>
        <p:spPr>
          <a:xfrm>
            <a:off x="228600" y="1197074"/>
            <a:ext cx="8915400" cy="1681312"/>
          </a:xfrm>
        </p:spPr>
        <p:txBody>
          <a:bodyPr>
            <a:normAutofit fontScale="92500" lnSpcReduction="20000"/>
          </a:bodyPr>
          <a:lstStyle/>
          <a:p>
            <a:r>
              <a:rPr lang="en-US" dirty="0"/>
              <a:t>GPI w. MC ES: After each episode, the observed returns are used for policy evaluation, and then the policy is improved at </a:t>
            </a:r>
            <a:r>
              <a:rPr lang="en-US" dirty="0">
                <a:solidFill>
                  <a:srgbClr val="C00000"/>
                </a:solidFill>
              </a:rPr>
              <a:t>all the states visited in the episode</a:t>
            </a:r>
            <a:r>
              <a:rPr lang="en-US" dirty="0"/>
              <a:t>. </a:t>
            </a:r>
          </a:p>
        </p:txBody>
      </p:sp>
      <p:sp>
        <p:nvSpPr>
          <p:cNvPr id="4" name="Slide Number Placeholder 3">
            <a:extLst>
              <a:ext uri="{FF2B5EF4-FFF2-40B4-BE49-F238E27FC236}">
                <a16:creationId xmlns:a16="http://schemas.microsoft.com/office/drawing/2014/main" id="{8E41FC19-0C9C-48CC-B542-8BAFB147FFB9}"/>
              </a:ext>
            </a:extLst>
          </p:cNvPr>
          <p:cNvSpPr>
            <a:spLocks noGrp="1"/>
          </p:cNvSpPr>
          <p:nvPr>
            <p:ph type="sldNum" sz="quarter" idx="12"/>
          </p:nvPr>
        </p:nvSpPr>
        <p:spPr/>
        <p:txBody>
          <a:bodyPr/>
          <a:lstStyle/>
          <a:p>
            <a:pPr>
              <a:defRPr/>
            </a:pPr>
            <a:fld id="{F57F456A-00AF-44E6-8D70-638C0D0130FF}" type="slidenum">
              <a:rPr lang="en-US" altLang="zh-CN" smtClean="0"/>
              <a:pPr>
                <a:defRPr/>
              </a:pPr>
              <a:t>18</a:t>
            </a:fld>
            <a:endParaRPr lang="en-US" altLang="zh-CN"/>
          </a:p>
        </p:txBody>
      </p:sp>
      <p:pic>
        <p:nvPicPr>
          <p:cNvPr id="8" name="Picture 7">
            <a:extLst>
              <a:ext uri="{FF2B5EF4-FFF2-40B4-BE49-F238E27FC236}">
                <a16:creationId xmlns:a16="http://schemas.microsoft.com/office/drawing/2014/main" id="{4FDE0E36-0068-4B85-BCCC-B679D4F20E97}"/>
              </a:ext>
            </a:extLst>
          </p:cNvPr>
          <p:cNvPicPr>
            <a:picLocks noChangeAspect="1"/>
          </p:cNvPicPr>
          <p:nvPr/>
        </p:nvPicPr>
        <p:blipFill>
          <a:blip r:embed="rId3"/>
          <a:stretch>
            <a:fillRect/>
          </a:stretch>
        </p:blipFill>
        <p:spPr>
          <a:xfrm>
            <a:off x="609600" y="2729998"/>
            <a:ext cx="7938110" cy="4044512"/>
          </a:xfrm>
          <a:prstGeom prst="rect">
            <a:avLst/>
          </a:prstGeom>
        </p:spPr>
      </p:pic>
      <p:pic>
        <p:nvPicPr>
          <p:cNvPr id="5" name="Picture 4">
            <a:extLst>
              <a:ext uri="{FF2B5EF4-FFF2-40B4-BE49-F238E27FC236}">
                <a16:creationId xmlns:a16="http://schemas.microsoft.com/office/drawing/2014/main" id="{964DDCCA-CCEF-4A1C-A540-3877B045C081}"/>
              </a:ext>
            </a:extLst>
          </p:cNvPr>
          <p:cNvPicPr>
            <a:picLocks noChangeAspect="1"/>
          </p:cNvPicPr>
          <p:nvPr/>
        </p:nvPicPr>
        <p:blipFill>
          <a:blip r:embed="rId4"/>
          <a:stretch>
            <a:fillRect/>
          </a:stretch>
        </p:blipFill>
        <p:spPr>
          <a:xfrm>
            <a:off x="6096000" y="5142433"/>
            <a:ext cx="2711755" cy="1696176"/>
          </a:xfrm>
          <a:prstGeom prst="rect">
            <a:avLst/>
          </a:prstGeom>
        </p:spPr>
      </p:pic>
    </p:spTree>
    <p:extLst>
      <p:ext uri="{BB962C8B-B14F-4D97-AF65-F5344CB8AC3E}">
        <p14:creationId xmlns:p14="http://schemas.microsoft.com/office/powerpoint/2010/main" val="2815509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E44F7-161C-4DBD-B7CD-63DC340F65ED}"/>
              </a:ext>
            </a:extLst>
          </p:cNvPr>
          <p:cNvSpPr>
            <a:spLocks noGrp="1"/>
          </p:cNvSpPr>
          <p:nvPr>
            <p:ph type="title"/>
          </p:nvPr>
        </p:nvSpPr>
        <p:spPr/>
        <p:txBody>
          <a:bodyPr/>
          <a:lstStyle/>
          <a:p>
            <a:r>
              <a:rPr lang="en-US" dirty="0"/>
              <a:t>GPI w. MC Example</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A6EAAB2-00C6-476A-964D-1EEC1BE27525}"/>
                  </a:ext>
                </a:extLst>
              </p:cNvPr>
              <p:cNvSpPr>
                <a:spLocks noGrp="1"/>
              </p:cNvSpPr>
              <p:nvPr>
                <p:ph idx="1"/>
              </p:nvPr>
            </p:nvSpPr>
            <p:spPr>
              <a:xfrm>
                <a:off x="152400" y="1295400"/>
                <a:ext cx="5456736" cy="5562600"/>
              </a:xfrm>
            </p:spPr>
            <p:txBody>
              <a:bodyPr>
                <a:normAutofit fontScale="62500" lnSpcReduction="20000"/>
              </a:bodyPr>
              <a:lstStyle/>
              <a:p>
                <a:r>
                  <a:rPr lang="en-US" dirty="0"/>
                  <a:t>Agent initially has uniform random policy of going left or right. In each episode, it wanders around until it hits the goal and gets a reward, then </a:t>
                </a:r>
                <a14:m>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oMath>
                </a14:m>
                <a:r>
                  <a:rPr lang="en-US" dirty="0"/>
                  <a:t> for all the states visited in the episode are updated, and policy is improved based on </a:t>
                </a:r>
                <a14:m>
                  <m:oMath xmlns:m="http://schemas.openxmlformats.org/officeDocument/2006/math">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argmax</m:t>
                        </m:r>
                      </m:e>
                      <m:lim>
                        <m:r>
                          <m:rPr>
                            <m:sty m:val="p"/>
                          </m:rPr>
                          <a:rPr lang="en-US" b="0" i="0" smtClean="0">
                            <a:latin typeface="Cambria Math" panose="02040503050406030204" pitchFamily="18" charset="0"/>
                          </a:rPr>
                          <m:t>a</m:t>
                        </m:r>
                      </m:lim>
                    </m:limLow>
                    <m:r>
                      <a:rPr lang="en-US" b="0" i="0" smtClean="0">
                        <a:latin typeface="Cambria Math" panose="02040503050406030204" pitchFamily="18" charset="0"/>
                      </a:rPr>
                      <m:t> </m:t>
                    </m:r>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a14:m>
                <a:r>
                  <a:rPr lang="en-US" dirty="0"/>
                  <a:t>. </a:t>
                </a:r>
              </a:p>
              <a:p>
                <a:pPr lvl="1"/>
                <a:r>
                  <a:rPr lang="en-US" dirty="0"/>
                  <a:t>In the fig, agent starts from state </a:t>
                </a:r>
                <a:r>
                  <a:rPr lang="en-US" b="1" dirty="0"/>
                  <a:t>S</a:t>
                </a:r>
                <a:r>
                  <a:rPr lang="en-US" dirty="0"/>
                  <a:t>, and happens to go right to hit the goal, then only policy of state </a:t>
                </a:r>
                <a:r>
                  <a:rPr lang="en-US" b="1" dirty="0"/>
                  <a:t>S</a:t>
                </a:r>
                <a:r>
                  <a:rPr lang="en-US" dirty="0"/>
                  <a:t> is changed. In general, policies of all states visited in the episode are updated.</a:t>
                </a:r>
              </a:p>
              <a:p>
                <a:r>
                  <a:rPr lang="en-US" dirty="0"/>
                  <a:t>After sufficient exploration, all states’ policies may converge to the optimal policy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𝜋</m:t>
                        </m:r>
                      </m:e>
                      <m:sup>
                        <m:r>
                          <a:rPr lang="en-US" b="0" i="1" smtClean="0">
                            <a:latin typeface="Cambria Math" panose="02040503050406030204" pitchFamily="18" charset="0"/>
                          </a:rPr>
                          <m:t>∗</m:t>
                        </m:r>
                      </m:sup>
                    </m:sSup>
                  </m:oMath>
                </a14:m>
                <a:r>
                  <a:rPr lang="en-US" dirty="0"/>
                  <a:t>. </a:t>
                </a:r>
              </a:p>
              <a:p>
                <a:r>
                  <a:rPr lang="en-US" dirty="0"/>
                  <a:t>If some states are not explored enough, e.g., the leftmost state is never visited, or they are visited only a few times, and the updates to </a:t>
                </a:r>
                <a14:m>
                  <m:oMath xmlns:m="http://schemas.openxmlformats.org/officeDocument/2006/math">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a14:m>
                <a:r>
                  <a:rPr lang="en-US" dirty="0"/>
                  <a:t> is not enough to overcome badly initialized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𝑄</m:t>
                        </m:r>
                      </m:e>
                      <m:sub>
                        <m:r>
                          <a:rPr lang="en-US" b="0" i="1" smtClean="0">
                            <a:latin typeface="Cambria Math" panose="02040503050406030204" pitchFamily="18" charset="0"/>
                          </a:rPr>
                          <m:t>𝑖𝑛𝑖𝑡</m:t>
                        </m:r>
                      </m:sub>
                    </m:sSub>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a14:m>
                <a:r>
                  <a:rPr lang="en-US" dirty="0"/>
                  <a:t> values, then their policies may not be optimal.</a:t>
                </a:r>
                <a:endParaRPr lang="en-SE" dirty="0"/>
              </a:p>
            </p:txBody>
          </p:sp>
        </mc:Choice>
        <mc:Fallback xmlns="">
          <p:sp>
            <p:nvSpPr>
              <p:cNvPr id="3" name="Content Placeholder 2">
                <a:extLst>
                  <a:ext uri="{FF2B5EF4-FFF2-40B4-BE49-F238E27FC236}">
                    <a16:creationId xmlns:a16="http://schemas.microsoft.com/office/drawing/2014/main" id="{0A6EAAB2-00C6-476A-964D-1EEC1BE27525}"/>
                  </a:ext>
                </a:extLst>
              </p:cNvPr>
              <p:cNvSpPr>
                <a:spLocks noGrp="1" noRot="1" noChangeAspect="1" noMove="1" noResize="1" noEditPoints="1" noAdjustHandles="1" noChangeArrowheads="1" noChangeShapeType="1" noTextEdit="1"/>
              </p:cNvSpPr>
              <p:nvPr>
                <p:ph idx="1"/>
              </p:nvPr>
            </p:nvSpPr>
            <p:spPr>
              <a:xfrm>
                <a:off x="152400" y="1295400"/>
                <a:ext cx="5456736" cy="5562600"/>
              </a:xfrm>
              <a:blipFill>
                <a:blip r:embed="rId3"/>
                <a:stretch>
                  <a:fillRect l="-1006" t="-1645" r="-1676"/>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2A8CDB06-1521-4D54-AD37-B95542A36FCA}"/>
              </a:ext>
            </a:extLst>
          </p:cNvPr>
          <p:cNvSpPr>
            <a:spLocks noGrp="1"/>
          </p:cNvSpPr>
          <p:nvPr>
            <p:ph type="sldNum" sz="quarter" idx="12"/>
          </p:nvPr>
        </p:nvSpPr>
        <p:spPr/>
        <p:txBody>
          <a:bodyPr/>
          <a:lstStyle/>
          <a:p>
            <a:pPr>
              <a:defRPr/>
            </a:pPr>
            <a:fld id="{F57F456A-00AF-44E6-8D70-638C0D0130FF}" type="slidenum">
              <a:rPr lang="en-US" altLang="zh-CN" smtClean="0"/>
              <a:pPr>
                <a:defRPr/>
              </a:pPr>
              <a:t>19</a:t>
            </a:fld>
            <a:endParaRPr lang="en-US" altLang="zh-CN"/>
          </a:p>
        </p:txBody>
      </p:sp>
      <p:pic>
        <p:nvPicPr>
          <p:cNvPr id="5" name="Picture 4">
            <a:extLst>
              <a:ext uri="{FF2B5EF4-FFF2-40B4-BE49-F238E27FC236}">
                <a16:creationId xmlns:a16="http://schemas.microsoft.com/office/drawing/2014/main" id="{7F4B354A-E91A-4C6E-BABB-AE2FAC29E191}"/>
              </a:ext>
            </a:extLst>
          </p:cNvPr>
          <p:cNvPicPr>
            <a:picLocks noChangeAspect="1"/>
          </p:cNvPicPr>
          <p:nvPr/>
        </p:nvPicPr>
        <p:blipFill>
          <a:blip r:embed="rId4"/>
          <a:stretch>
            <a:fillRect/>
          </a:stretch>
        </p:blipFill>
        <p:spPr>
          <a:xfrm>
            <a:off x="5609136" y="1339654"/>
            <a:ext cx="3096057" cy="1991003"/>
          </a:xfrm>
          <a:prstGeom prst="rect">
            <a:avLst/>
          </a:prstGeom>
        </p:spPr>
      </p:pic>
      <p:pic>
        <p:nvPicPr>
          <p:cNvPr id="6" name="Picture 5">
            <a:extLst>
              <a:ext uri="{FF2B5EF4-FFF2-40B4-BE49-F238E27FC236}">
                <a16:creationId xmlns:a16="http://schemas.microsoft.com/office/drawing/2014/main" id="{C11954AA-A2AA-47E0-A216-36B071EFDCE1}"/>
              </a:ext>
            </a:extLst>
          </p:cNvPr>
          <p:cNvPicPr>
            <a:picLocks noChangeAspect="1"/>
          </p:cNvPicPr>
          <p:nvPr/>
        </p:nvPicPr>
        <p:blipFill>
          <a:blip r:embed="rId5"/>
          <a:stretch>
            <a:fillRect/>
          </a:stretch>
        </p:blipFill>
        <p:spPr>
          <a:xfrm>
            <a:off x="5943600" y="4019596"/>
            <a:ext cx="2829320" cy="1886213"/>
          </a:xfrm>
          <a:prstGeom prst="rect">
            <a:avLst/>
          </a:prstGeom>
        </p:spPr>
      </p:pic>
      <p:sp>
        <p:nvSpPr>
          <p:cNvPr id="7" name="TextBox 6">
            <a:extLst>
              <a:ext uri="{FF2B5EF4-FFF2-40B4-BE49-F238E27FC236}">
                <a16:creationId xmlns:a16="http://schemas.microsoft.com/office/drawing/2014/main" id="{68CA8417-D08E-4654-ADF0-3291D856D716}"/>
              </a:ext>
            </a:extLst>
          </p:cNvPr>
          <p:cNvSpPr txBox="1"/>
          <p:nvPr/>
        </p:nvSpPr>
        <p:spPr>
          <a:xfrm>
            <a:off x="6477000" y="3228945"/>
            <a:ext cx="2140330" cy="400110"/>
          </a:xfrm>
          <a:prstGeom prst="rect">
            <a:avLst/>
          </a:prstGeom>
          <a:noFill/>
        </p:spPr>
        <p:txBody>
          <a:bodyPr wrap="none" rtlCol="0">
            <a:spAutoFit/>
          </a:bodyPr>
          <a:lstStyle/>
          <a:p>
            <a:r>
              <a:rPr lang="en-US" sz="2000" dirty="0"/>
              <a:t>Policy Evaluation</a:t>
            </a:r>
            <a:endParaRPr lang="en-SE" sz="2000" dirty="0"/>
          </a:p>
        </p:txBody>
      </p:sp>
      <p:sp>
        <p:nvSpPr>
          <p:cNvPr id="10" name="TextBox 9">
            <a:extLst>
              <a:ext uri="{FF2B5EF4-FFF2-40B4-BE49-F238E27FC236}">
                <a16:creationId xmlns:a16="http://schemas.microsoft.com/office/drawing/2014/main" id="{725BA52F-74B9-40AC-9F2B-921F3A14DD7A}"/>
              </a:ext>
            </a:extLst>
          </p:cNvPr>
          <p:cNvSpPr txBox="1"/>
          <p:nvPr/>
        </p:nvSpPr>
        <p:spPr>
          <a:xfrm>
            <a:off x="6337638" y="4462668"/>
            <a:ext cx="2435282" cy="400110"/>
          </a:xfrm>
          <a:prstGeom prst="rect">
            <a:avLst/>
          </a:prstGeom>
          <a:noFill/>
        </p:spPr>
        <p:txBody>
          <a:bodyPr wrap="none" rtlCol="0">
            <a:spAutoFit/>
          </a:bodyPr>
          <a:lstStyle/>
          <a:p>
            <a:r>
              <a:rPr lang="en-US" sz="2000" dirty="0"/>
              <a:t>Policy Improvement</a:t>
            </a:r>
            <a:endParaRPr lang="en-SE" sz="2000" dirty="0"/>
          </a:p>
        </p:txBody>
      </p:sp>
      <p:sp>
        <p:nvSpPr>
          <p:cNvPr id="8" name="TextBox 7">
            <a:extLst>
              <a:ext uri="{FF2B5EF4-FFF2-40B4-BE49-F238E27FC236}">
                <a16:creationId xmlns:a16="http://schemas.microsoft.com/office/drawing/2014/main" id="{FCDFEE15-D8E0-404C-9194-3D75A6603EB5}"/>
              </a:ext>
            </a:extLst>
          </p:cNvPr>
          <p:cNvSpPr txBox="1"/>
          <p:nvPr/>
        </p:nvSpPr>
        <p:spPr>
          <a:xfrm>
            <a:off x="7772400" y="2139896"/>
            <a:ext cx="356188" cy="400110"/>
          </a:xfrm>
          <a:prstGeom prst="rect">
            <a:avLst/>
          </a:prstGeom>
          <a:noFill/>
        </p:spPr>
        <p:txBody>
          <a:bodyPr wrap="none" rtlCol="0">
            <a:spAutoFit/>
          </a:bodyPr>
          <a:lstStyle/>
          <a:p>
            <a:r>
              <a:rPr lang="en-US" sz="2000" b="1" dirty="0"/>
              <a:t>S</a:t>
            </a:r>
            <a:endParaRPr lang="en-SE" sz="2000" b="1" dirty="0"/>
          </a:p>
        </p:txBody>
      </p:sp>
    </p:spTree>
    <p:extLst>
      <p:ext uri="{BB962C8B-B14F-4D97-AF65-F5344CB8AC3E}">
        <p14:creationId xmlns:p14="http://schemas.microsoft.com/office/powerpoint/2010/main" val="2766985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A8969-0F33-4135-93BA-4D927CBB9617}"/>
              </a:ext>
            </a:extLst>
          </p:cNvPr>
          <p:cNvSpPr>
            <a:spLocks noGrp="1"/>
          </p:cNvSpPr>
          <p:nvPr>
            <p:ph type="title"/>
          </p:nvPr>
        </p:nvSpPr>
        <p:spPr/>
        <p:txBody>
          <a:bodyPr/>
          <a:lstStyle/>
          <a:p>
            <a:r>
              <a:rPr lang="en-US" dirty="0"/>
              <a:t>The Big Picture</a:t>
            </a:r>
            <a:endParaRPr lang="en-SE" dirty="0"/>
          </a:p>
        </p:txBody>
      </p:sp>
      <p:sp>
        <p:nvSpPr>
          <p:cNvPr id="4" name="Slide Number Placeholder 3">
            <a:extLst>
              <a:ext uri="{FF2B5EF4-FFF2-40B4-BE49-F238E27FC236}">
                <a16:creationId xmlns:a16="http://schemas.microsoft.com/office/drawing/2014/main" id="{69E2BA40-6DEA-4CB1-97F6-47BA0E325EF4}"/>
              </a:ext>
            </a:extLst>
          </p:cNvPr>
          <p:cNvSpPr>
            <a:spLocks noGrp="1"/>
          </p:cNvSpPr>
          <p:nvPr>
            <p:ph type="sldNum" sz="quarter" idx="12"/>
          </p:nvPr>
        </p:nvSpPr>
        <p:spPr/>
        <p:txBody>
          <a:bodyPr/>
          <a:lstStyle/>
          <a:p>
            <a:pPr>
              <a:defRPr/>
            </a:pPr>
            <a:fld id="{F57F456A-00AF-44E6-8D70-638C0D0130FF}" type="slidenum">
              <a:rPr lang="en-US" altLang="zh-CN" smtClean="0"/>
              <a:pPr>
                <a:defRPr/>
              </a:pPr>
              <a:t>2</a:t>
            </a:fld>
            <a:endParaRPr lang="en-US" altLang="zh-CN"/>
          </a:p>
        </p:txBody>
      </p:sp>
      <mc:AlternateContent xmlns:mc="http://schemas.openxmlformats.org/markup-compatibility/2006" xmlns:a14="http://schemas.microsoft.com/office/drawing/2010/main">
        <mc:Choice Requires="a14">
          <p:graphicFrame>
            <p:nvGraphicFramePr>
              <p:cNvPr id="6" name="Table 4">
                <a:extLst>
                  <a:ext uri="{FF2B5EF4-FFF2-40B4-BE49-F238E27FC236}">
                    <a16:creationId xmlns:a16="http://schemas.microsoft.com/office/drawing/2014/main" id="{7F714ECE-1B65-4E4D-91B2-98FE81FA1A89}"/>
                  </a:ext>
                </a:extLst>
              </p:cNvPr>
              <p:cNvGraphicFramePr>
                <a:graphicFrameLocks/>
              </p:cNvGraphicFramePr>
              <p:nvPr>
                <p:extLst>
                  <p:ext uri="{D42A27DB-BD31-4B8C-83A1-F6EECF244321}">
                    <p14:modId xmlns:p14="http://schemas.microsoft.com/office/powerpoint/2010/main" val="1392228168"/>
                  </p:ext>
                </p:extLst>
              </p:nvPr>
            </p:nvGraphicFramePr>
            <p:xfrm>
              <a:off x="175084" y="1314335"/>
              <a:ext cx="8793832" cy="5257292"/>
            </p:xfrm>
            <a:graphic>
              <a:graphicData uri="http://schemas.openxmlformats.org/drawingml/2006/table">
                <a:tbl>
                  <a:tblPr firstRow="1" bandRow="1"/>
                  <a:tblGrid>
                    <a:gridCol w="2415716">
                      <a:extLst>
                        <a:ext uri="{9D8B030D-6E8A-4147-A177-3AD203B41FA5}">
                          <a16:colId xmlns:a16="http://schemas.microsoft.com/office/drawing/2014/main" val="2754147182"/>
                        </a:ext>
                      </a:extLst>
                    </a:gridCol>
                    <a:gridCol w="1981200">
                      <a:extLst>
                        <a:ext uri="{9D8B030D-6E8A-4147-A177-3AD203B41FA5}">
                          <a16:colId xmlns:a16="http://schemas.microsoft.com/office/drawing/2014/main" val="3033637932"/>
                        </a:ext>
                      </a:extLst>
                    </a:gridCol>
                    <a:gridCol w="1752600">
                      <a:extLst>
                        <a:ext uri="{9D8B030D-6E8A-4147-A177-3AD203B41FA5}">
                          <a16:colId xmlns:a16="http://schemas.microsoft.com/office/drawing/2014/main" val="2309157356"/>
                        </a:ext>
                      </a:extLst>
                    </a:gridCol>
                    <a:gridCol w="2644316">
                      <a:extLst>
                        <a:ext uri="{9D8B030D-6E8A-4147-A177-3AD203B41FA5}">
                          <a16:colId xmlns:a16="http://schemas.microsoft.com/office/drawing/2014/main" val="3222467121"/>
                        </a:ext>
                      </a:extLst>
                    </a:gridCol>
                  </a:tblGrid>
                  <a:tr h="66686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dirty="0"/>
                            <a:t>Problem</a:t>
                          </a:r>
                          <a:endParaRPr lang="en-SE"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dirty="0"/>
                            <a:t>Bellman Equation</a:t>
                          </a:r>
                          <a:endParaRPr lang="en-SE"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dirty="0"/>
                            <a:t>Algo (known MDP)</a:t>
                          </a:r>
                          <a:endParaRPr lang="en-SE"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Algo (unknown MDP, sample-based)</a:t>
                          </a:r>
                          <a:endParaRPr lang="en-SE"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764793615"/>
                      </a:ext>
                    </a:extLst>
                  </a:tr>
                  <a:tr h="6241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Prediction (compute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e>
                              </m:d>
                            </m:oMath>
                          </a14:m>
                          <a:r>
                            <a:rPr lang="en-US" dirty="0"/>
                            <a:t>)</a:t>
                          </a:r>
                          <a:endParaRPr lang="en-SE"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Bellman Exp. Equation for </a:t>
                          </a:r>
                          <a14:m>
                            <m:oMath xmlns:m="http://schemas.openxmlformats.org/officeDocument/2006/math">
                              <m:r>
                                <a:rPr lang="en-US" b="0" i="1" dirty="0" smtClean="0">
                                  <a:latin typeface="Cambria Math" panose="02040503050406030204" pitchFamily="18" charset="0"/>
                                </a:rPr>
                                <m:t>𝑣</m:t>
                              </m:r>
                            </m:oMath>
                          </a14:m>
                          <a:endParaRPr lang="en-SE"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Policy Evaluation (PE)</a:t>
                          </a:r>
                          <a:endParaRPr lang="en-SE"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MC Prediction, </a:t>
                          </a:r>
                          <a:r>
                            <a:rPr lang="en-US" dirty="0"/>
                            <a:t>TD Learning (on-policy)</a:t>
                          </a:r>
                          <a:endParaRPr lang="en-SE"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87779496"/>
                      </a:ext>
                    </a:extLst>
                  </a:tr>
                  <a:tr h="115915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b="0" dirty="0"/>
                            <a:t>Control</a:t>
                          </a:r>
                          <a:r>
                            <a:rPr lang="en-US" b="0" baseline="0" dirty="0"/>
                            <a:t> (compute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e>
                              </m:d>
                            </m:oMath>
                          </a14:m>
                          <a:r>
                            <a:rPr lang="en-US" dirty="0"/>
                            <a:t>, then </a:t>
                          </a:r>
                          <a14:m>
                            <m:oMath xmlns:m="http://schemas.openxmlformats.org/officeDocument/2006/math">
                              <m:r>
                                <a:rPr lang="en-US" b="0" i="1" baseline="0" smtClean="0">
                                  <a:latin typeface="Cambria Math" panose="02040503050406030204" pitchFamily="18" charset="0"/>
                                </a:rPr>
                                <m:t>𝜋</m:t>
                              </m:r>
                              <m:d>
                                <m:dPr>
                                  <m:ctrlPr>
                                    <a:rPr lang="en-US" b="0" i="1" baseline="0" smtClean="0">
                                      <a:latin typeface="Cambria Math" panose="02040503050406030204" pitchFamily="18" charset="0"/>
                                    </a:rPr>
                                  </m:ctrlPr>
                                </m:dPr>
                                <m:e>
                                  <m:r>
                                    <a:rPr lang="en-US" b="0" i="1" baseline="0" smtClean="0">
                                      <a:latin typeface="Cambria Math" panose="02040503050406030204" pitchFamily="18" charset="0"/>
                                    </a:rPr>
                                    <m:t>𝑠</m:t>
                                  </m:r>
                                </m:e>
                              </m:d>
                              <m:r>
                                <a:rPr lang="en-US" b="0" i="1" baseline="0" smtClean="0">
                                  <a:latin typeface="Cambria Math" panose="02040503050406030204" pitchFamily="18" charset="0"/>
                                </a:rPr>
                                <m:t>=</m:t>
                              </m:r>
                              <m:func>
                                <m:funcPr>
                                  <m:ctrlPr>
                                    <a:rPr lang="en-US" b="0" i="1" baseline="0" smtClean="0">
                                      <a:latin typeface="Cambria Math" panose="02040503050406030204" pitchFamily="18" charset="0"/>
                                    </a:rPr>
                                  </m:ctrlPr>
                                </m:funcPr>
                                <m:fName>
                                  <m:limLow>
                                    <m:limLowPr>
                                      <m:ctrlPr>
                                        <a:rPr lang="en-US" b="0" i="1" baseline="0" smtClean="0">
                                          <a:latin typeface="Cambria Math" panose="02040503050406030204" pitchFamily="18" charset="0"/>
                                        </a:rPr>
                                      </m:ctrlPr>
                                    </m:limLowPr>
                                    <m:e>
                                      <m:r>
                                        <m:rPr>
                                          <m:sty m:val="p"/>
                                        </m:rPr>
                                        <a:rPr lang="en-US" b="0" i="0" baseline="0" smtClean="0">
                                          <a:latin typeface="Cambria Math" panose="02040503050406030204" pitchFamily="18" charset="0"/>
                                        </a:rPr>
                                        <m:t>argmax</m:t>
                                      </m:r>
                                    </m:e>
                                    <m:lim>
                                      <m:r>
                                        <a:rPr lang="en-US" b="0" i="1" baseline="0" smtClean="0">
                                          <a:latin typeface="Cambria Math" panose="02040503050406030204" pitchFamily="18" charset="0"/>
                                        </a:rPr>
                                        <m:t>𝑎</m:t>
                                      </m:r>
                                    </m:lim>
                                  </m:limLow>
                                </m:fName>
                                <m:e>
                                  <m:r>
                                    <a:rPr lang="en-US" b="0" i="1" baseline="0" smtClean="0">
                                      <a:latin typeface="Cambria Math" panose="02040503050406030204" pitchFamily="18" charset="0"/>
                                    </a:rPr>
                                    <m:t>𝑞</m:t>
                                  </m:r>
                                  <m:r>
                                    <a:rPr lang="en-US" b="0" i="1" baseline="0" smtClean="0">
                                      <a:latin typeface="Cambria Math" panose="02040503050406030204" pitchFamily="18" charset="0"/>
                                    </a:rPr>
                                    <m:t>(</m:t>
                                  </m:r>
                                  <m:r>
                                    <a:rPr lang="en-US" b="0" i="1" baseline="0" smtClean="0">
                                      <a:latin typeface="Cambria Math" panose="02040503050406030204" pitchFamily="18" charset="0"/>
                                    </a:rPr>
                                    <m:t>𝑠</m:t>
                                  </m:r>
                                  <m:r>
                                    <a:rPr lang="en-US" b="0" i="1" baseline="0" smtClean="0">
                                      <a:latin typeface="Cambria Math" panose="02040503050406030204" pitchFamily="18" charset="0"/>
                                    </a:rPr>
                                    <m:t>,</m:t>
                                  </m:r>
                                  <m:r>
                                    <a:rPr lang="en-US" b="0" i="1" baseline="0" smtClean="0">
                                      <a:latin typeface="Cambria Math" panose="02040503050406030204" pitchFamily="18" charset="0"/>
                                    </a:rPr>
                                    <m:t>𝑎</m:t>
                                  </m:r>
                                  <m:r>
                                    <a:rPr lang="en-US" b="0" i="1" baseline="0" smtClean="0">
                                      <a:latin typeface="Cambria Math" panose="02040503050406030204" pitchFamily="18" charset="0"/>
                                    </a:rPr>
                                    <m:t>)</m:t>
                                  </m:r>
                                </m:e>
                              </m:func>
                            </m:oMath>
                          </a14:m>
                          <a:r>
                            <a:rPr lang="en-US" dirty="0"/>
                            <a:t>) for known MDP</a:t>
                          </a:r>
                          <a:endParaRPr lang="en-SE"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Bellman Exp. Equation for </a:t>
                          </a:r>
                          <a14:m>
                            <m:oMath xmlns:m="http://schemas.openxmlformats.org/officeDocument/2006/math">
                              <m:r>
                                <a:rPr lang="en-US" b="0" i="1" dirty="0" smtClean="0">
                                  <a:latin typeface="Cambria Math" panose="02040503050406030204" pitchFamily="18" charset="0"/>
                                </a:rPr>
                                <m:t>𝑣</m:t>
                              </m:r>
                            </m:oMath>
                          </a14:m>
                          <a:r>
                            <a:rPr lang="en-US" dirty="0"/>
                            <a:t> + Greedy Policy Improvement (GPI)</a:t>
                          </a:r>
                          <a:endParaRPr lang="en-SE"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Policy Iteration (PI=PE+GPI)</a:t>
                          </a:r>
                          <a:endParaRPr lang="en-SE"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solidFill>
                                <a:schemeClr val="bg2"/>
                              </a:solidFill>
                            </a:rPr>
                            <a:t>Cannot do GPI, since cannot get </a:t>
                          </a:r>
                          <a14:m>
                            <m:oMath xmlns:m="http://schemas.openxmlformats.org/officeDocument/2006/math">
                              <m:r>
                                <a:rPr lang="en-US" b="0" i="1" baseline="0" smtClean="0">
                                  <a:solidFill>
                                    <a:schemeClr val="bg2"/>
                                  </a:solidFill>
                                  <a:latin typeface="Cambria Math" panose="02040503050406030204" pitchFamily="18" charset="0"/>
                                </a:rPr>
                                <m:t>𝑄</m:t>
                              </m:r>
                              <m:r>
                                <a:rPr lang="en-US" b="0" i="1" baseline="0" smtClean="0">
                                  <a:solidFill>
                                    <a:schemeClr val="bg2"/>
                                  </a:solidFill>
                                  <a:latin typeface="Cambria Math" panose="02040503050406030204" pitchFamily="18" charset="0"/>
                                </a:rPr>
                                <m:t>(</m:t>
                              </m:r>
                              <m:r>
                                <a:rPr lang="en-US" b="0" i="1" baseline="0" smtClean="0">
                                  <a:solidFill>
                                    <a:schemeClr val="bg2"/>
                                  </a:solidFill>
                                  <a:latin typeface="Cambria Math" panose="02040503050406030204" pitchFamily="18" charset="0"/>
                                </a:rPr>
                                <m:t>𝑠</m:t>
                              </m:r>
                              <m:r>
                                <a:rPr lang="en-US" b="0" i="1" baseline="0" smtClean="0">
                                  <a:solidFill>
                                    <a:schemeClr val="bg2"/>
                                  </a:solidFill>
                                  <a:latin typeface="Cambria Math" panose="02040503050406030204" pitchFamily="18" charset="0"/>
                                </a:rPr>
                                <m:t>,</m:t>
                              </m:r>
                              <m:r>
                                <a:rPr lang="en-US" b="0" i="1" baseline="0" smtClean="0">
                                  <a:solidFill>
                                    <a:schemeClr val="bg2"/>
                                  </a:solidFill>
                                  <a:latin typeface="Cambria Math" panose="02040503050406030204" pitchFamily="18" charset="0"/>
                                </a:rPr>
                                <m:t>𝑎</m:t>
                              </m:r>
                              <m:r>
                                <a:rPr lang="en-US" b="0" i="1" baseline="0" smtClean="0">
                                  <a:solidFill>
                                    <a:schemeClr val="bg2"/>
                                  </a:solidFill>
                                  <a:latin typeface="Cambria Math" panose="02040503050406030204" pitchFamily="18" charset="0"/>
                                </a:rPr>
                                <m:t>)</m:t>
                              </m:r>
                            </m:oMath>
                          </a14:m>
                          <a:r>
                            <a:rPr lang="en-US" dirty="0">
                              <a:solidFill>
                                <a:schemeClr val="bg2"/>
                              </a:solidFill>
                            </a:rPr>
                            <a:t> from </a:t>
                          </a:r>
                          <a14:m>
                            <m:oMath xmlns:m="http://schemas.openxmlformats.org/officeDocument/2006/math">
                              <m:r>
                                <a:rPr lang="en-US" b="0" i="1" smtClean="0">
                                  <a:solidFill>
                                    <a:schemeClr val="bg2"/>
                                  </a:solidFill>
                                  <a:latin typeface="Cambria Math" panose="02040503050406030204" pitchFamily="18" charset="0"/>
                                </a:rPr>
                                <m:t>𝑉</m:t>
                              </m:r>
                              <m:r>
                                <a:rPr lang="en-US" b="0" i="1" smtClean="0">
                                  <a:solidFill>
                                    <a:schemeClr val="bg2"/>
                                  </a:solidFill>
                                  <a:latin typeface="Cambria Math" panose="02040503050406030204" pitchFamily="18" charset="0"/>
                                </a:rPr>
                                <m:t>(</m:t>
                              </m:r>
                              <m:r>
                                <a:rPr lang="en-US" b="0" i="1" smtClean="0">
                                  <a:solidFill>
                                    <a:schemeClr val="bg2"/>
                                  </a:solidFill>
                                  <a:latin typeface="Cambria Math" panose="02040503050406030204" pitchFamily="18" charset="0"/>
                                </a:rPr>
                                <m:t>𝑠</m:t>
                              </m:r>
                              <m:r>
                                <a:rPr lang="en-US" b="0" i="1" smtClean="0">
                                  <a:solidFill>
                                    <a:schemeClr val="bg2"/>
                                  </a:solidFill>
                                  <a:latin typeface="Cambria Math" panose="02040503050406030204" pitchFamily="18" charset="0"/>
                                </a:rPr>
                                <m:t>)</m:t>
                              </m:r>
                            </m:oMath>
                          </a14:m>
                          <a:r>
                            <a:rPr lang="en-US" dirty="0">
                              <a:solidFill>
                                <a:schemeClr val="bg2"/>
                              </a:solidFill>
                            </a:rPr>
                            <a:t> without MDP</a:t>
                          </a:r>
                          <a:endParaRPr lang="en-SE" dirty="0">
                            <a:solidFill>
                              <a:schemeClr val="bg2"/>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621265547"/>
                      </a:ext>
                    </a:extLst>
                  </a:tr>
                  <a:tr h="10210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b="0" dirty="0"/>
                            <a:t>Control (compute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e>
                              </m:d>
                            </m:oMath>
                          </a14:m>
                          <a:r>
                            <a:rPr lang="en-US" dirty="0"/>
                            <a:t>, then </a:t>
                          </a:r>
                          <a14:m>
                            <m:oMath xmlns:m="http://schemas.openxmlformats.org/officeDocument/2006/math">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𝜋</m:t>
                                  </m:r>
                                </m:e>
                                <m:sup>
                                  <m:r>
                                    <a:rPr lang="en-US" b="0" i="1" baseline="0" smtClean="0">
                                      <a:latin typeface="Cambria Math" panose="02040503050406030204" pitchFamily="18" charset="0"/>
                                    </a:rPr>
                                    <m:t>∗</m:t>
                                  </m:r>
                                </m:sup>
                              </m:sSup>
                              <m:d>
                                <m:dPr>
                                  <m:ctrlPr>
                                    <a:rPr lang="en-US" b="0" i="1" baseline="0" smtClean="0">
                                      <a:latin typeface="Cambria Math" panose="02040503050406030204" pitchFamily="18" charset="0"/>
                                    </a:rPr>
                                  </m:ctrlPr>
                                </m:dPr>
                                <m:e>
                                  <m:r>
                                    <a:rPr lang="en-US" b="0" i="1" baseline="0" smtClean="0">
                                      <a:latin typeface="Cambria Math" panose="02040503050406030204" pitchFamily="18" charset="0"/>
                                    </a:rPr>
                                    <m:t>𝑠</m:t>
                                  </m:r>
                                </m:e>
                              </m:d>
                              <m:r>
                                <a:rPr lang="en-US" b="0" i="1" baseline="0" smtClean="0">
                                  <a:latin typeface="Cambria Math" panose="02040503050406030204" pitchFamily="18" charset="0"/>
                                </a:rPr>
                                <m:t>=</m:t>
                              </m:r>
                              <m:func>
                                <m:funcPr>
                                  <m:ctrlPr>
                                    <a:rPr lang="en-US" b="0" i="1" baseline="0" smtClean="0">
                                      <a:latin typeface="Cambria Math" panose="02040503050406030204" pitchFamily="18" charset="0"/>
                                    </a:rPr>
                                  </m:ctrlPr>
                                </m:funcPr>
                                <m:fName>
                                  <m:limLow>
                                    <m:limLowPr>
                                      <m:ctrlPr>
                                        <a:rPr lang="en-US" b="0" i="1" baseline="0" smtClean="0">
                                          <a:latin typeface="Cambria Math" panose="02040503050406030204" pitchFamily="18" charset="0"/>
                                        </a:rPr>
                                      </m:ctrlPr>
                                    </m:limLowPr>
                                    <m:e>
                                      <m:r>
                                        <m:rPr>
                                          <m:sty m:val="p"/>
                                        </m:rPr>
                                        <a:rPr lang="en-US" b="0" i="0" baseline="0" smtClean="0">
                                          <a:latin typeface="Cambria Math" panose="02040503050406030204" pitchFamily="18" charset="0"/>
                                        </a:rPr>
                                        <m:t>argmax</m:t>
                                      </m:r>
                                    </m:e>
                                    <m:lim>
                                      <m:r>
                                        <a:rPr lang="en-US" b="0" i="1" baseline="0" smtClean="0">
                                          <a:latin typeface="Cambria Math" panose="02040503050406030204" pitchFamily="18" charset="0"/>
                                        </a:rPr>
                                        <m:t>𝑎</m:t>
                                      </m:r>
                                    </m:lim>
                                  </m:limLow>
                                </m:fName>
                                <m:e>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𝑞</m:t>
                                      </m:r>
                                    </m:e>
                                    <m:sub>
                                      <m:r>
                                        <a:rPr lang="en-US" b="0" i="1" baseline="0" smtClean="0">
                                          <a:latin typeface="Cambria Math" panose="02040503050406030204" pitchFamily="18" charset="0"/>
                                        </a:rPr>
                                        <m:t>∗</m:t>
                                      </m:r>
                                    </m:sub>
                                  </m:sSub>
                                  <m:r>
                                    <a:rPr lang="en-US" b="0" i="1" baseline="0" smtClean="0">
                                      <a:latin typeface="Cambria Math" panose="02040503050406030204" pitchFamily="18" charset="0"/>
                                    </a:rPr>
                                    <m:t>(</m:t>
                                  </m:r>
                                  <m:r>
                                    <a:rPr lang="en-US" b="0" i="1" baseline="0" smtClean="0">
                                      <a:latin typeface="Cambria Math" panose="02040503050406030204" pitchFamily="18" charset="0"/>
                                    </a:rPr>
                                    <m:t>𝑠</m:t>
                                  </m:r>
                                  <m:r>
                                    <a:rPr lang="en-US" b="0" i="1" baseline="0" smtClean="0">
                                      <a:latin typeface="Cambria Math" panose="02040503050406030204" pitchFamily="18" charset="0"/>
                                    </a:rPr>
                                    <m:t>,</m:t>
                                  </m:r>
                                  <m:r>
                                    <a:rPr lang="en-US" b="0" i="1" baseline="0" smtClean="0">
                                      <a:latin typeface="Cambria Math" panose="02040503050406030204" pitchFamily="18" charset="0"/>
                                    </a:rPr>
                                    <m:t>𝑎</m:t>
                                  </m:r>
                                  <m:r>
                                    <a:rPr lang="en-US" b="0" i="1" baseline="0" smtClean="0">
                                      <a:latin typeface="Cambria Math" panose="02040503050406030204" pitchFamily="18" charset="0"/>
                                    </a:rPr>
                                    <m:t>)</m:t>
                                  </m:r>
                                </m:e>
                              </m:func>
                            </m:oMath>
                          </a14:m>
                          <a:r>
                            <a:rPr lang="en-US" dirty="0"/>
                            <a:t>) for known MDP</a:t>
                          </a:r>
                          <a:endParaRPr lang="en-SE"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Bellman Opt. Equation for </a:t>
                          </a:r>
                          <a14:m>
                            <m:oMath xmlns:m="http://schemas.openxmlformats.org/officeDocument/2006/math">
                              <m:r>
                                <a:rPr lang="en-US" b="0" i="1" dirty="0" smtClean="0">
                                  <a:latin typeface="Cambria Math" panose="02040503050406030204" pitchFamily="18" charset="0"/>
                                </a:rPr>
                                <m:t>𝑣</m:t>
                              </m:r>
                            </m:oMath>
                          </a14:m>
                          <a:endParaRPr lang="en-SE"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Value Iteration (VI) (a form </a:t>
                          </a:r>
                          <a:r>
                            <a:rPr lang="en-US"/>
                            <a:t>of Generalized PI)</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solidFill>
                                <a:schemeClr val="bg2"/>
                              </a:solidFill>
                            </a:rPr>
                            <a:t>Cannot compute </a:t>
                          </a:r>
                          <a14:m>
                            <m:oMath xmlns:m="http://schemas.openxmlformats.org/officeDocument/2006/math">
                              <m:sSup>
                                <m:sSupPr>
                                  <m:ctrlPr>
                                    <a:rPr lang="en-US" b="0" i="1" dirty="0" smtClean="0">
                                      <a:solidFill>
                                        <a:schemeClr val="bg2"/>
                                      </a:solidFill>
                                      <a:latin typeface="Cambria Math" panose="02040503050406030204" pitchFamily="18" charset="0"/>
                                    </a:rPr>
                                  </m:ctrlPr>
                                </m:sSupPr>
                                <m:e>
                                  <m:r>
                                    <a:rPr lang="en-US" i="1" dirty="0" smtClean="0">
                                      <a:solidFill>
                                        <a:schemeClr val="bg2"/>
                                      </a:solidFill>
                                      <a:latin typeface="Cambria Math" panose="02040503050406030204" pitchFamily="18" charset="0"/>
                                    </a:rPr>
                                    <m:t>𝑉</m:t>
                                  </m:r>
                                </m:e>
                                <m:sup>
                                  <m:r>
                                    <a:rPr lang="en-US" b="0" i="1" dirty="0" smtClean="0">
                                      <a:solidFill>
                                        <a:schemeClr val="bg2"/>
                                      </a:solidFill>
                                      <a:latin typeface="Cambria Math" panose="02040503050406030204" pitchFamily="18" charset="0"/>
                                    </a:rPr>
                                    <m:t>∗</m:t>
                                  </m:r>
                                </m:sup>
                              </m:sSup>
                              <m:r>
                                <a:rPr lang="en-US" i="1" dirty="0" smtClean="0">
                                  <a:solidFill>
                                    <a:schemeClr val="bg2"/>
                                  </a:solidFill>
                                  <a:latin typeface="Cambria Math" panose="02040503050406030204" pitchFamily="18" charset="0"/>
                                </a:rPr>
                                <m:t>(</m:t>
                              </m:r>
                              <m:r>
                                <a:rPr lang="en-US" i="1" dirty="0" smtClean="0">
                                  <a:solidFill>
                                    <a:schemeClr val="bg2"/>
                                  </a:solidFill>
                                  <a:latin typeface="Cambria Math" panose="02040503050406030204" pitchFamily="18" charset="0"/>
                                </a:rPr>
                                <m:t>𝑠</m:t>
                              </m:r>
                              <m:r>
                                <a:rPr lang="en-US" i="1" dirty="0" smtClean="0">
                                  <a:solidFill>
                                    <a:schemeClr val="bg2"/>
                                  </a:solidFill>
                                  <a:latin typeface="Cambria Math" panose="02040503050406030204" pitchFamily="18" charset="0"/>
                                </a:rPr>
                                <m:t>)</m:t>
                              </m:r>
                            </m:oMath>
                          </a14:m>
                          <a:r>
                            <a:rPr lang="en-US" dirty="0">
                              <a:solidFill>
                                <a:schemeClr val="bg2"/>
                              </a:solidFill>
                            </a:rPr>
                            <a:t>  w. sample-based method due to </a:t>
                          </a:r>
                          <a14:m>
                            <m:oMath xmlns:m="http://schemas.openxmlformats.org/officeDocument/2006/math">
                              <m:limLow>
                                <m:limLowPr>
                                  <m:ctrlPr>
                                    <a:rPr lang="en-US" b="0" i="1" dirty="0" smtClean="0">
                                      <a:solidFill>
                                        <a:schemeClr val="bg2"/>
                                      </a:solidFill>
                                      <a:latin typeface="Cambria Math" panose="02040503050406030204" pitchFamily="18" charset="0"/>
                                    </a:rPr>
                                  </m:ctrlPr>
                                </m:limLowPr>
                                <m:e>
                                  <m:r>
                                    <m:rPr>
                                      <m:sty m:val="p"/>
                                    </m:rPr>
                                    <a:rPr lang="en-US" i="0" dirty="0" smtClean="0">
                                      <a:solidFill>
                                        <a:schemeClr val="bg2"/>
                                      </a:solidFill>
                                      <a:latin typeface="Cambria Math" panose="02040503050406030204" pitchFamily="18" charset="0"/>
                                    </a:rPr>
                                    <m:t>max</m:t>
                                  </m:r>
                                </m:e>
                                <m:lim>
                                  <m:r>
                                    <a:rPr lang="en-US" b="0" i="1" dirty="0" smtClean="0">
                                      <a:solidFill>
                                        <a:schemeClr val="bg2"/>
                                      </a:solidFill>
                                      <a:latin typeface="Cambria Math" panose="02040503050406030204" pitchFamily="18" charset="0"/>
                                    </a:rPr>
                                    <m:t>𝑎</m:t>
                                  </m:r>
                                </m:lim>
                              </m:limLow>
                            </m:oMath>
                          </a14:m>
                          <a:r>
                            <a:rPr lang="en-US" dirty="0">
                              <a:solidFill>
                                <a:schemeClr val="bg2"/>
                              </a:solidFill>
                            </a:rPr>
                            <a:t> in front; cannot get </a:t>
                          </a:r>
                          <a14:m>
                            <m:oMath xmlns:m="http://schemas.openxmlformats.org/officeDocument/2006/math">
                              <m:r>
                                <a:rPr lang="en-US" b="0" i="1" baseline="0" smtClean="0">
                                  <a:solidFill>
                                    <a:schemeClr val="bg2"/>
                                  </a:solidFill>
                                  <a:latin typeface="Cambria Math" panose="02040503050406030204" pitchFamily="18" charset="0"/>
                                </a:rPr>
                                <m:t>𝑄</m:t>
                              </m:r>
                              <m:r>
                                <a:rPr lang="en-US" b="0" i="1" baseline="0" smtClean="0">
                                  <a:solidFill>
                                    <a:schemeClr val="bg2"/>
                                  </a:solidFill>
                                  <a:latin typeface="Cambria Math" panose="02040503050406030204" pitchFamily="18" charset="0"/>
                                </a:rPr>
                                <m:t>(</m:t>
                              </m:r>
                              <m:r>
                                <a:rPr lang="en-US" b="0" i="1" baseline="0" smtClean="0">
                                  <a:solidFill>
                                    <a:schemeClr val="bg2"/>
                                  </a:solidFill>
                                  <a:latin typeface="Cambria Math" panose="02040503050406030204" pitchFamily="18" charset="0"/>
                                </a:rPr>
                                <m:t>𝑠</m:t>
                              </m:r>
                              <m:r>
                                <a:rPr lang="en-US" b="0" i="1" baseline="0" smtClean="0">
                                  <a:solidFill>
                                    <a:schemeClr val="bg2"/>
                                  </a:solidFill>
                                  <a:latin typeface="Cambria Math" panose="02040503050406030204" pitchFamily="18" charset="0"/>
                                </a:rPr>
                                <m:t>,</m:t>
                              </m:r>
                              <m:r>
                                <a:rPr lang="en-US" b="0" i="1" baseline="0" smtClean="0">
                                  <a:solidFill>
                                    <a:schemeClr val="bg2"/>
                                  </a:solidFill>
                                  <a:latin typeface="Cambria Math" panose="02040503050406030204" pitchFamily="18" charset="0"/>
                                </a:rPr>
                                <m:t>𝑎</m:t>
                              </m:r>
                              <m:r>
                                <a:rPr lang="en-US" b="0" i="1" baseline="0" smtClean="0">
                                  <a:solidFill>
                                    <a:schemeClr val="bg2"/>
                                  </a:solidFill>
                                  <a:latin typeface="Cambria Math" panose="02040503050406030204" pitchFamily="18" charset="0"/>
                                </a:rPr>
                                <m:t>)</m:t>
                              </m:r>
                            </m:oMath>
                          </a14:m>
                          <a:r>
                            <a:rPr lang="en-US" dirty="0">
                              <a:solidFill>
                                <a:schemeClr val="bg2"/>
                              </a:solidFill>
                            </a:rPr>
                            <a:t> from </a:t>
                          </a:r>
                          <a14:m>
                            <m:oMath xmlns:m="http://schemas.openxmlformats.org/officeDocument/2006/math">
                              <m:r>
                                <a:rPr lang="en-US" b="0" i="1" smtClean="0">
                                  <a:solidFill>
                                    <a:schemeClr val="bg2"/>
                                  </a:solidFill>
                                  <a:latin typeface="Cambria Math" panose="02040503050406030204" pitchFamily="18" charset="0"/>
                                </a:rPr>
                                <m:t>𝑉</m:t>
                              </m:r>
                              <m:r>
                                <a:rPr lang="en-US" b="0" i="1" smtClean="0">
                                  <a:solidFill>
                                    <a:schemeClr val="bg2"/>
                                  </a:solidFill>
                                  <a:latin typeface="Cambria Math" panose="02040503050406030204" pitchFamily="18" charset="0"/>
                                </a:rPr>
                                <m:t>(</m:t>
                              </m:r>
                              <m:r>
                                <a:rPr lang="en-US" b="0" i="1" smtClean="0">
                                  <a:solidFill>
                                    <a:schemeClr val="bg2"/>
                                  </a:solidFill>
                                  <a:latin typeface="Cambria Math" panose="02040503050406030204" pitchFamily="18" charset="0"/>
                                </a:rPr>
                                <m:t>𝑠</m:t>
                              </m:r>
                              <m:r>
                                <a:rPr lang="en-US" b="0" i="1" smtClean="0">
                                  <a:solidFill>
                                    <a:schemeClr val="bg2"/>
                                  </a:solidFill>
                                  <a:latin typeface="Cambria Math" panose="02040503050406030204" pitchFamily="18" charset="0"/>
                                </a:rPr>
                                <m:t>)</m:t>
                              </m:r>
                            </m:oMath>
                          </a14:m>
                          <a:r>
                            <a:rPr lang="en-US" dirty="0">
                              <a:solidFill>
                                <a:schemeClr val="bg2"/>
                              </a:solidFill>
                            </a:rPr>
                            <a:t> without MDP</a:t>
                          </a:r>
                          <a:endParaRPr lang="en-SE" dirty="0">
                            <a:solidFill>
                              <a:schemeClr val="bg2"/>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826653353"/>
                      </a:ext>
                    </a:extLst>
                  </a:tr>
                  <a:tr h="10210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b="0" dirty="0"/>
                            <a:t>Control (compute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𝑞</m:t>
                                  </m:r>
                                </m:e>
                                <m:sub>
                                  <m:r>
                                    <a:rPr lang="en-US" b="0" i="1" baseline="0" smtClean="0">
                                      <a:latin typeface="Cambria Math" panose="02040503050406030204" pitchFamily="18" charset="0"/>
                                    </a:rPr>
                                    <m:t>∗</m:t>
                                  </m:r>
                                </m:sub>
                              </m:sSub>
                              <m:r>
                                <a:rPr lang="en-US" b="0" i="1" baseline="0" smtClean="0">
                                  <a:latin typeface="Cambria Math" panose="02040503050406030204" pitchFamily="18" charset="0"/>
                                </a:rPr>
                                <m:t>(</m:t>
                              </m:r>
                              <m:r>
                                <a:rPr lang="en-US" b="0" i="1" baseline="0" smtClean="0">
                                  <a:latin typeface="Cambria Math" panose="02040503050406030204" pitchFamily="18" charset="0"/>
                                </a:rPr>
                                <m:t>𝑠</m:t>
                              </m:r>
                              <m:r>
                                <a:rPr lang="en-US" b="0" i="1" baseline="0" smtClean="0">
                                  <a:latin typeface="Cambria Math" panose="02040503050406030204" pitchFamily="18" charset="0"/>
                                </a:rPr>
                                <m:t>,</m:t>
                              </m:r>
                              <m:r>
                                <a:rPr lang="en-US" b="0" i="1" baseline="0" smtClean="0">
                                  <a:latin typeface="Cambria Math" panose="02040503050406030204" pitchFamily="18" charset="0"/>
                                </a:rPr>
                                <m:t>𝑎</m:t>
                              </m:r>
                              <m:r>
                                <a:rPr lang="en-US" b="0" i="1" baseline="0" smtClean="0">
                                  <a:latin typeface="Cambria Math" panose="02040503050406030204" pitchFamily="18" charset="0"/>
                                </a:rPr>
                                <m:t>)</m:t>
                              </m:r>
                            </m:oMath>
                          </a14:m>
                          <a:r>
                            <a:rPr lang="en-US" dirty="0"/>
                            <a:t>, then </a:t>
                          </a:r>
                          <a14:m>
                            <m:oMath xmlns:m="http://schemas.openxmlformats.org/officeDocument/2006/math">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𝜋</m:t>
                                  </m:r>
                                </m:e>
                                <m:sup>
                                  <m:r>
                                    <a:rPr lang="en-US" b="0" i="1" baseline="0" smtClean="0">
                                      <a:latin typeface="Cambria Math" panose="02040503050406030204" pitchFamily="18" charset="0"/>
                                    </a:rPr>
                                    <m:t>∗</m:t>
                                  </m:r>
                                </m:sup>
                              </m:sSup>
                              <m:d>
                                <m:dPr>
                                  <m:ctrlPr>
                                    <a:rPr lang="en-US" b="0" i="1" baseline="0" smtClean="0">
                                      <a:latin typeface="Cambria Math" panose="02040503050406030204" pitchFamily="18" charset="0"/>
                                    </a:rPr>
                                  </m:ctrlPr>
                                </m:dPr>
                                <m:e>
                                  <m:r>
                                    <a:rPr lang="en-US" b="0" i="1" baseline="0" smtClean="0">
                                      <a:latin typeface="Cambria Math" panose="02040503050406030204" pitchFamily="18" charset="0"/>
                                    </a:rPr>
                                    <m:t>𝑠</m:t>
                                  </m:r>
                                </m:e>
                              </m:d>
                              <m:r>
                                <a:rPr lang="en-US" b="0" i="1" baseline="0" smtClean="0">
                                  <a:latin typeface="Cambria Math" panose="02040503050406030204" pitchFamily="18" charset="0"/>
                                </a:rPr>
                                <m:t>=</m:t>
                              </m:r>
                              <m:func>
                                <m:funcPr>
                                  <m:ctrlPr>
                                    <a:rPr lang="en-US" b="0" i="1" baseline="0" smtClean="0">
                                      <a:latin typeface="Cambria Math" panose="02040503050406030204" pitchFamily="18" charset="0"/>
                                    </a:rPr>
                                  </m:ctrlPr>
                                </m:funcPr>
                                <m:fName>
                                  <m:limLow>
                                    <m:limLowPr>
                                      <m:ctrlPr>
                                        <a:rPr lang="en-US" b="0" i="1" baseline="0" smtClean="0">
                                          <a:latin typeface="Cambria Math" panose="02040503050406030204" pitchFamily="18" charset="0"/>
                                        </a:rPr>
                                      </m:ctrlPr>
                                    </m:limLowPr>
                                    <m:e>
                                      <m:r>
                                        <m:rPr>
                                          <m:sty m:val="p"/>
                                        </m:rPr>
                                        <a:rPr lang="en-US" b="0" i="0" baseline="0" smtClean="0">
                                          <a:latin typeface="Cambria Math" panose="02040503050406030204" pitchFamily="18" charset="0"/>
                                        </a:rPr>
                                        <m:t>argmax</m:t>
                                      </m:r>
                                    </m:e>
                                    <m:lim>
                                      <m:r>
                                        <a:rPr lang="en-US" b="0" i="1" baseline="0" smtClean="0">
                                          <a:latin typeface="Cambria Math" panose="02040503050406030204" pitchFamily="18" charset="0"/>
                                        </a:rPr>
                                        <m:t>𝑎</m:t>
                                      </m:r>
                                    </m:lim>
                                  </m:limLow>
                                </m:fName>
                                <m:e>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𝑞</m:t>
                                      </m:r>
                                    </m:e>
                                    <m:sub>
                                      <m:r>
                                        <a:rPr lang="en-US" b="0" i="1" baseline="0" smtClean="0">
                                          <a:latin typeface="Cambria Math" panose="02040503050406030204" pitchFamily="18" charset="0"/>
                                        </a:rPr>
                                        <m:t>∗</m:t>
                                      </m:r>
                                    </m:sub>
                                  </m:sSub>
                                  <m:r>
                                    <a:rPr lang="en-US" b="0" i="1" baseline="0" smtClean="0">
                                      <a:latin typeface="Cambria Math" panose="02040503050406030204" pitchFamily="18" charset="0"/>
                                    </a:rPr>
                                    <m:t>(</m:t>
                                  </m:r>
                                  <m:r>
                                    <a:rPr lang="en-US" b="0" i="1" baseline="0" smtClean="0">
                                      <a:latin typeface="Cambria Math" panose="02040503050406030204" pitchFamily="18" charset="0"/>
                                    </a:rPr>
                                    <m:t>𝑠</m:t>
                                  </m:r>
                                  <m:r>
                                    <a:rPr lang="en-US" b="0" i="1" baseline="0" smtClean="0">
                                      <a:latin typeface="Cambria Math" panose="02040503050406030204" pitchFamily="18" charset="0"/>
                                    </a:rPr>
                                    <m:t>,</m:t>
                                  </m:r>
                                  <m:r>
                                    <a:rPr lang="en-US" b="0" i="1" baseline="0" smtClean="0">
                                      <a:latin typeface="Cambria Math" panose="02040503050406030204" pitchFamily="18" charset="0"/>
                                    </a:rPr>
                                    <m:t>𝑎</m:t>
                                  </m:r>
                                  <m:r>
                                    <a:rPr lang="en-US" b="0" i="1" baseline="0" smtClean="0">
                                      <a:latin typeface="Cambria Math" panose="02040503050406030204" pitchFamily="18" charset="0"/>
                                    </a:rPr>
                                    <m:t>)</m:t>
                                  </m:r>
                                </m:e>
                              </m:func>
                            </m:oMath>
                          </a14:m>
                          <a:r>
                            <a:rPr lang="en-US" dirty="0"/>
                            <a:t>)</a:t>
                          </a:r>
                          <a:endParaRPr lang="en-SE"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Bellman Opt. Equation for </a:t>
                          </a:r>
                          <a14:m>
                            <m:oMath xmlns:m="http://schemas.openxmlformats.org/officeDocument/2006/math">
                              <m:r>
                                <a:rPr lang="en-US" b="0" i="1" dirty="0" smtClean="0">
                                  <a:latin typeface="Cambria Math" panose="02040503050406030204" pitchFamily="18" charset="0"/>
                                </a:rPr>
                                <m:t>𝑞</m:t>
                              </m:r>
                            </m:oMath>
                          </a14:m>
                          <a:endParaRPr lang="en-SE"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 Value Iteration (QVI)</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Sarsa</a:t>
                          </a:r>
                          <a:r>
                            <a:rPr lang="en-US" altLang="zh-CN" dirty="0"/>
                            <a:t> (on-policy)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 Learning,</a:t>
                          </a:r>
                          <a:r>
                            <a:rPr lang="en-US" altLang="zh-CN" dirty="0"/>
                            <a:t> </a:t>
                          </a:r>
                          <a:r>
                            <a:rPr lang="en-US" dirty="0"/>
                            <a:t>Expected </a:t>
                          </a:r>
                          <a:r>
                            <a:rPr lang="en-US" dirty="0" err="1"/>
                            <a:t>Sarsa</a:t>
                          </a:r>
                          <a:r>
                            <a:rPr lang="en-US" altLang="zh-CN" dirty="0"/>
                            <a:t> (off-policy)</a:t>
                          </a:r>
                          <a:endParaRPr lang="en-SE"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638184513"/>
                      </a:ext>
                    </a:extLst>
                  </a:tr>
                </a:tbl>
              </a:graphicData>
            </a:graphic>
          </p:graphicFrame>
        </mc:Choice>
        <mc:Fallback xmlns="">
          <p:graphicFrame>
            <p:nvGraphicFramePr>
              <p:cNvPr id="6" name="Table 4">
                <a:extLst>
                  <a:ext uri="{FF2B5EF4-FFF2-40B4-BE49-F238E27FC236}">
                    <a16:creationId xmlns:a16="http://schemas.microsoft.com/office/drawing/2014/main" id="{7F714ECE-1B65-4E4D-91B2-98FE81FA1A89}"/>
                  </a:ext>
                </a:extLst>
              </p:cNvPr>
              <p:cNvGraphicFramePr>
                <a:graphicFrameLocks/>
              </p:cNvGraphicFramePr>
              <p:nvPr>
                <p:extLst>
                  <p:ext uri="{D42A27DB-BD31-4B8C-83A1-F6EECF244321}">
                    <p14:modId xmlns:p14="http://schemas.microsoft.com/office/powerpoint/2010/main" val="1392228168"/>
                  </p:ext>
                </p:extLst>
              </p:nvPr>
            </p:nvGraphicFramePr>
            <p:xfrm>
              <a:off x="175084" y="1314335"/>
              <a:ext cx="8793832" cy="5257292"/>
            </p:xfrm>
            <a:graphic>
              <a:graphicData uri="http://schemas.openxmlformats.org/drawingml/2006/table">
                <a:tbl>
                  <a:tblPr firstRow="1" bandRow="1"/>
                  <a:tblGrid>
                    <a:gridCol w="2415716">
                      <a:extLst>
                        <a:ext uri="{9D8B030D-6E8A-4147-A177-3AD203B41FA5}">
                          <a16:colId xmlns:a16="http://schemas.microsoft.com/office/drawing/2014/main" val="2754147182"/>
                        </a:ext>
                      </a:extLst>
                    </a:gridCol>
                    <a:gridCol w="1981200">
                      <a:extLst>
                        <a:ext uri="{9D8B030D-6E8A-4147-A177-3AD203B41FA5}">
                          <a16:colId xmlns:a16="http://schemas.microsoft.com/office/drawing/2014/main" val="3033637932"/>
                        </a:ext>
                      </a:extLst>
                    </a:gridCol>
                    <a:gridCol w="1752600">
                      <a:extLst>
                        <a:ext uri="{9D8B030D-6E8A-4147-A177-3AD203B41FA5}">
                          <a16:colId xmlns:a16="http://schemas.microsoft.com/office/drawing/2014/main" val="2309157356"/>
                        </a:ext>
                      </a:extLst>
                    </a:gridCol>
                    <a:gridCol w="2644316">
                      <a:extLst>
                        <a:ext uri="{9D8B030D-6E8A-4147-A177-3AD203B41FA5}">
                          <a16:colId xmlns:a16="http://schemas.microsoft.com/office/drawing/2014/main" val="3222467121"/>
                        </a:ext>
                      </a:extLst>
                    </a:gridCol>
                  </a:tblGrid>
                  <a:tr h="7010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dirty="0"/>
                            <a:t>Problem</a:t>
                          </a:r>
                          <a:endParaRPr lang="en-SE"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dirty="0"/>
                            <a:t>Bellman Equation</a:t>
                          </a:r>
                          <a:endParaRPr lang="en-SE"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dirty="0"/>
                            <a:t>Algo (known MDP)</a:t>
                          </a:r>
                          <a:endParaRPr lang="en-SE"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Algo (unknown MDP, sample-based)</a:t>
                          </a:r>
                          <a:endParaRPr lang="en-SE"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764793615"/>
                      </a:ext>
                    </a:extLst>
                  </a:tr>
                  <a:tr h="640080">
                    <a:tc>
                      <a:txBody>
                        <a:bodyPr/>
                        <a:lstStyle/>
                        <a:p>
                          <a:endParaRPr lang="en-SE"/>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2"/>
                          <a:stretch>
                            <a:fillRect l="-252" t="-114286" r="-264736" b="-615238"/>
                          </a:stretch>
                        </a:blipFill>
                      </a:tcPr>
                    </a:tc>
                    <a:tc>
                      <a:txBody>
                        <a:bodyPr/>
                        <a:lstStyle/>
                        <a:p>
                          <a:endParaRPr lang="en-SE"/>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2"/>
                          <a:stretch>
                            <a:fillRect l="-122462" t="-114286" r="-223385" b="-615238"/>
                          </a:stretch>
                        </a:blip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Policy Evaluation (PE)</a:t>
                          </a:r>
                          <a:endParaRPr lang="en-SE"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MC Prediction, </a:t>
                          </a:r>
                          <a:r>
                            <a:rPr lang="en-US" dirty="0"/>
                            <a:t>TD Learning (on-policy)</a:t>
                          </a:r>
                          <a:endParaRPr lang="en-SE"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87779496"/>
                      </a:ext>
                    </a:extLst>
                  </a:tr>
                  <a:tr h="1321435">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2"/>
                          <a:stretch>
                            <a:fillRect l="-252" t="-103211" r="-264736" b="-196330"/>
                          </a:stretch>
                        </a:blip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2"/>
                          <a:stretch>
                            <a:fillRect l="-122462" t="-103211" r="-223385" b="-196330"/>
                          </a:stretch>
                        </a:blip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Policy Iteration (PI=PE+GPI)</a:t>
                          </a:r>
                          <a:endParaRPr lang="en-SE"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2"/>
                          <a:stretch>
                            <a:fillRect l="-232949" t="-103211" r="-922" b="-196330"/>
                          </a:stretch>
                        </a:blipFill>
                      </a:tcPr>
                    </a:tc>
                    <a:extLst>
                      <a:ext uri="{0D108BD9-81ED-4DB2-BD59-A6C34878D82A}">
                        <a16:rowId xmlns:a16="http://schemas.microsoft.com/office/drawing/2014/main" val="2621265547"/>
                      </a:ext>
                    </a:extLst>
                  </a:tr>
                  <a:tr h="1547622">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2"/>
                          <a:stretch>
                            <a:fillRect l="-252" t="-174409" r="-264736" b="-68504"/>
                          </a:stretch>
                        </a:blip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2"/>
                          <a:stretch>
                            <a:fillRect l="-122462" t="-174409" r="-223385" b="-68504"/>
                          </a:stretch>
                        </a:blip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Value Iteration (VI) (a form </a:t>
                          </a:r>
                          <a:r>
                            <a:rPr lang="en-US"/>
                            <a:t>of Generalized PI)</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2"/>
                          <a:stretch>
                            <a:fillRect l="-232949" t="-174409" r="-922" b="-68504"/>
                          </a:stretch>
                        </a:blipFill>
                      </a:tcPr>
                    </a:tc>
                    <a:extLst>
                      <a:ext uri="{0D108BD9-81ED-4DB2-BD59-A6C34878D82A}">
                        <a16:rowId xmlns:a16="http://schemas.microsoft.com/office/drawing/2014/main" val="3826653353"/>
                      </a:ext>
                    </a:extLst>
                  </a:tr>
                  <a:tr h="1047115">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2"/>
                          <a:stretch>
                            <a:fillRect l="-252" t="-405233" r="-264736" b="-1163"/>
                          </a:stretch>
                        </a:blip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2"/>
                          <a:stretch>
                            <a:fillRect l="-122462" t="-405233" r="-223385" b="-1163"/>
                          </a:stretch>
                        </a:blip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 Value Iteration (QVI)</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Sarsa</a:t>
                          </a:r>
                          <a:r>
                            <a:rPr lang="en-US" altLang="zh-CN" dirty="0"/>
                            <a:t> (on-policy)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 Learning,</a:t>
                          </a:r>
                          <a:r>
                            <a:rPr lang="en-US" altLang="zh-CN" dirty="0"/>
                            <a:t> </a:t>
                          </a:r>
                          <a:r>
                            <a:rPr lang="en-US" dirty="0"/>
                            <a:t>Expected </a:t>
                          </a:r>
                          <a:r>
                            <a:rPr lang="en-US" dirty="0" err="1"/>
                            <a:t>Sarsa</a:t>
                          </a:r>
                          <a:r>
                            <a:rPr lang="en-US" altLang="zh-CN" dirty="0"/>
                            <a:t> (off-policy)</a:t>
                          </a:r>
                          <a:endParaRPr lang="en-SE"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638184513"/>
                      </a:ext>
                    </a:extLst>
                  </a:tr>
                </a:tbl>
              </a:graphicData>
            </a:graphic>
          </p:graphicFrame>
        </mc:Fallback>
      </mc:AlternateContent>
      <p:sp>
        <p:nvSpPr>
          <p:cNvPr id="10" name="Rectangle 9">
            <a:extLst>
              <a:ext uri="{FF2B5EF4-FFF2-40B4-BE49-F238E27FC236}">
                <a16:creationId xmlns:a16="http://schemas.microsoft.com/office/drawing/2014/main" id="{688CD912-5728-4F12-9B72-09DAB32692AB}"/>
              </a:ext>
            </a:extLst>
          </p:cNvPr>
          <p:cNvSpPr/>
          <p:nvPr/>
        </p:nvSpPr>
        <p:spPr bwMode="auto">
          <a:xfrm>
            <a:off x="76200" y="121298"/>
            <a:ext cx="1524000" cy="488302"/>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C00000"/>
                </a:solidFill>
                <a:effectLst/>
                <a:latin typeface="Arial" charset="0"/>
              </a:rPr>
              <a:t>Important</a:t>
            </a:r>
            <a:endParaRPr kumimoji="0" lang="en-SE" sz="2400" b="0" i="0" u="none" strike="noStrike" cap="none" normalizeH="0" baseline="0" dirty="0">
              <a:ln>
                <a:noFill/>
              </a:ln>
              <a:solidFill>
                <a:srgbClr val="C00000"/>
              </a:solidFill>
              <a:effectLst/>
              <a:latin typeface="Arial" charset="0"/>
            </a:endParaRPr>
          </a:p>
        </p:txBody>
      </p:sp>
      <p:sp>
        <p:nvSpPr>
          <p:cNvPr id="3" name="Rectangle 2">
            <a:extLst>
              <a:ext uri="{FF2B5EF4-FFF2-40B4-BE49-F238E27FC236}">
                <a16:creationId xmlns:a16="http://schemas.microsoft.com/office/drawing/2014/main" id="{BC6E01ED-28F7-4942-920A-8A23C5D5A9D2}"/>
              </a:ext>
            </a:extLst>
          </p:cNvPr>
          <p:cNvSpPr/>
          <p:nvPr/>
        </p:nvSpPr>
        <p:spPr bwMode="auto">
          <a:xfrm>
            <a:off x="6324600" y="1314335"/>
            <a:ext cx="2644316" cy="5257292"/>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132567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736D8-BEAC-44C8-B61B-4A6E51313505}"/>
              </a:ext>
            </a:extLst>
          </p:cNvPr>
          <p:cNvSpPr>
            <a:spLocks noGrp="1"/>
          </p:cNvSpPr>
          <p:nvPr>
            <p:ph type="title"/>
          </p:nvPr>
        </p:nvSpPr>
        <p:spPr/>
        <p:txBody>
          <a:bodyPr/>
          <a:lstStyle/>
          <a:p>
            <a:r>
              <a:rPr lang="en-US" dirty="0"/>
              <a:t>Exploration-Exploitation Dilemma</a:t>
            </a:r>
            <a:endParaRPr lang="en-SE" dirty="0"/>
          </a:p>
        </p:txBody>
      </p:sp>
      <p:sp>
        <p:nvSpPr>
          <p:cNvPr id="3" name="Content Placeholder 2">
            <a:extLst>
              <a:ext uri="{FF2B5EF4-FFF2-40B4-BE49-F238E27FC236}">
                <a16:creationId xmlns:a16="http://schemas.microsoft.com/office/drawing/2014/main" id="{A2261305-786F-4D25-8359-C2DBA7BB2491}"/>
              </a:ext>
            </a:extLst>
          </p:cNvPr>
          <p:cNvSpPr>
            <a:spLocks noGrp="1"/>
          </p:cNvSpPr>
          <p:nvPr>
            <p:ph idx="1"/>
          </p:nvPr>
        </p:nvSpPr>
        <p:spPr/>
        <p:txBody>
          <a:bodyPr>
            <a:normAutofit lnSpcReduction="10000"/>
          </a:bodyPr>
          <a:lstStyle/>
          <a:p>
            <a:r>
              <a:rPr lang="en-US" dirty="0"/>
              <a:t>The agent has to exploit what it has already experienced in order to obtain reward, but it also has to explore in order to make better action selections in the future. </a:t>
            </a:r>
            <a:endParaRPr lang="en-SE" dirty="0"/>
          </a:p>
          <a:p>
            <a:pPr lvl="1"/>
            <a:r>
              <a:rPr lang="en-US" dirty="0"/>
              <a:t>Exploitation: to obtain a lot of reward, the agent must prefer actions that it has tried in the past and found to be effective in producing reward. </a:t>
            </a:r>
          </a:p>
          <a:p>
            <a:pPr lvl="1"/>
            <a:r>
              <a:rPr lang="en-US" dirty="0"/>
              <a:t>Exploration: to discover such actions, it has to try actions that it has not selected before. </a:t>
            </a:r>
          </a:p>
        </p:txBody>
      </p:sp>
      <p:sp>
        <p:nvSpPr>
          <p:cNvPr id="4" name="Slide Number Placeholder 3">
            <a:extLst>
              <a:ext uri="{FF2B5EF4-FFF2-40B4-BE49-F238E27FC236}">
                <a16:creationId xmlns:a16="http://schemas.microsoft.com/office/drawing/2014/main" id="{3555FFB7-482A-4E34-984B-0E6515DE9BDA}"/>
              </a:ext>
            </a:extLst>
          </p:cNvPr>
          <p:cNvSpPr>
            <a:spLocks noGrp="1"/>
          </p:cNvSpPr>
          <p:nvPr>
            <p:ph type="sldNum" sz="quarter" idx="12"/>
          </p:nvPr>
        </p:nvSpPr>
        <p:spPr/>
        <p:txBody>
          <a:bodyPr/>
          <a:lstStyle/>
          <a:p>
            <a:pPr>
              <a:defRPr/>
            </a:pPr>
            <a:fld id="{F57F456A-00AF-44E6-8D70-638C0D0130FF}" type="slidenum">
              <a:rPr lang="en-US" altLang="zh-CN" smtClean="0"/>
              <a:pPr>
                <a:defRPr/>
              </a:pPr>
              <a:t>20</a:t>
            </a:fld>
            <a:endParaRPr lang="en-US" altLang="zh-CN"/>
          </a:p>
        </p:txBody>
      </p:sp>
    </p:spTree>
    <p:extLst>
      <p:ext uri="{BB962C8B-B14F-4D97-AF65-F5344CB8AC3E}">
        <p14:creationId xmlns:p14="http://schemas.microsoft.com/office/powerpoint/2010/main" val="1911975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A22F42A-535F-48B7-8264-B15DDEC93779}"/>
                  </a:ext>
                </a:extLst>
              </p:cNvPr>
              <p:cNvSpPr>
                <a:spLocks noGrp="1"/>
              </p:cNvSpPr>
              <p:nvPr>
                <p:ph type="title"/>
              </p:nvPr>
            </p:nvSpPr>
            <p:spPr/>
            <p:txBody>
              <a:bodyPr/>
              <a:lstStyle/>
              <a:p>
                <a14:m>
                  <m:oMath xmlns:m="http://schemas.openxmlformats.org/officeDocument/2006/math">
                    <m:r>
                      <a:rPr lang="en-US" i="1" smtClean="0">
                        <a:latin typeface="Cambria Math" panose="02040503050406030204" pitchFamily="18" charset="0"/>
                      </a:rPr>
                      <m:t>𝜖</m:t>
                    </m:r>
                  </m:oMath>
                </a14:m>
                <a:r>
                  <a:rPr lang="en-US" dirty="0"/>
                  <a:t>-Greedy as One Type Of </a:t>
                </a:r>
                <a14:m>
                  <m:oMath xmlns:m="http://schemas.openxmlformats.org/officeDocument/2006/math">
                    <m:r>
                      <a:rPr lang="en-US" i="1">
                        <a:latin typeface="Cambria Math" panose="02040503050406030204" pitchFamily="18" charset="0"/>
                      </a:rPr>
                      <m:t>𝜖</m:t>
                    </m:r>
                  </m:oMath>
                </a14:m>
                <a:r>
                  <a:rPr lang="en-US" dirty="0"/>
                  <a:t>-Soft</a:t>
                </a:r>
                <a:endParaRPr lang="en-SE" dirty="0"/>
              </a:p>
            </p:txBody>
          </p:sp>
        </mc:Choice>
        <mc:Fallback xmlns="">
          <p:sp>
            <p:nvSpPr>
              <p:cNvPr id="2" name="Title 1">
                <a:extLst>
                  <a:ext uri="{FF2B5EF4-FFF2-40B4-BE49-F238E27FC236}">
                    <a16:creationId xmlns:a16="http://schemas.microsoft.com/office/drawing/2014/main" id="{1A22F42A-535F-48B7-8264-B15DDEC93779}"/>
                  </a:ext>
                </a:extLst>
              </p:cNvPr>
              <p:cNvSpPr>
                <a:spLocks noGrp="1" noRot="1" noChangeAspect="1" noMove="1" noResize="1" noEditPoints="1" noAdjustHandles="1" noChangeArrowheads="1" noChangeShapeType="1" noTextEdit="1"/>
              </p:cNvSpPr>
              <p:nvPr>
                <p:ph type="title"/>
              </p:nvPr>
            </p:nvSpPr>
            <p:spPr>
              <a:blipFill>
                <a:blip r:embed="rId3"/>
                <a:stretch>
                  <a:fillRect t="-2797" b="-2028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DA8C168-A354-4470-A8F8-0873FE754F3C}"/>
                  </a:ext>
                </a:extLst>
              </p:cNvPr>
              <p:cNvSpPr>
                <a:spLocks noGrp="1"/>
              </p:cNvSpPr>
              <p:nvPr>
                <p:ph idx="1"/>
              </p:nvPr>
            </p:nvSpPr>
            <p:spPr>
              <a:xfrm>
                <a:off x="457200" y="1295400"/>
                <a:ext cx="8229600" cy="2202936"/>
              </a:xfrm>
            </p:spPr>
            <p:txBody>
              <a:bodyPr>
                <a:normAutofit fontScale="62500" lnSpcReduction="20000"/>
              </a:bodyPr>
              <a:lstStyle/>
              <a:p>
                <a14:m>
                  <m:oMath xmlns:m="http://schemas.openxmlformats.org/officeDocument/2006/math">
                    <m:r>
                      <a:rPr lang="en-US" b="0" i="1" smtClean="0">
                        <a:latin typeface="Cambria Math" panose="02040503050406030204" pitchFamily="18" charset="0"/>
                      </a:rPr>
                      <m:t>𝜖</m:t>
                    </m:r>
                  </m:oMath>
                </a14:m>
                <a:r>
                  <a:rPr lang="en-US" dirty="0"/>
                  <a:t>-greedy policy: select a random action w. prob </a:t>
                </a:r>
                <a14:m>
                  <m:oMath xmlns:m="http://schemas.openxmlformats.org/officeDocument/2006/math">
                    <m:r>
                      <a:rPr lang="en-US" i="1">
                        <a:latin typeface="Cambria Math" panose="02040503050406030204" pitchFamily="18" charset="0"/>
                      </a:rPr>
                      <m:t>𝜖</m:t>
                    </m:r>
                  </m:oMath>
                </a14:m>
                <a:r>
                  <a:rPr lang="en-US" dirty="0"/>
                  <a:t> (exploration); select the greedy action </a:t>
                </a:r>
                <a14:m>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argmax</m:t>
                            </m:r>
                          </m:e>
                          <m:lim>
                            <m:r>
                              <a:rPr lang="en-US" b="0" i="1" smtClean="0">
                                <a:latin typeface="Cambria Math" panose="02040503050406030204" pitchFamily="18" charset="0"/>
                              </a:rPr>
                              <m:t>𝑎</m:t>
                            </m:r>
                          </m:lim>
                        </m:limLow>
                      </m:fName>
                      <m:e>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e>
                    </m:func>
                  </m:oMath>
                </a14:m>
                <a:r>
                  <a:rPr lang="en-US" dirty="0"/>
                  <a:t> with prob </a:t>
                </a:r>
                <a14:m>
                  <m:oMath xmlns:m="http://schemas.openxmlformats.org/officeDocument/2006/math">
                    <m:r>
                      <a:rPr lang="en-US" b="0" i="0" smtClean="0">
                        <a:latin typeface="Cambria Math" panose="02040503050406030204" pitchFamily="18" charset="0"/>
                      </a:rPr>
                      <m:t>1−</m:t>
                    </m:r>
                    <m:r>
                      <a:rPr lang="en-US" i="1">
                        <a:latin typeface="Cambria Math" panose="02040503050406030204" pitchFamily="18" charset="0"/>
                      </a:rPr>
                      <m:t>𝜖</m:t>
                    </m:r>
                  </m:oMath>
                </a14:m>
                <a:r>
                  <a:rPr lang="en-US" dirty="0"/>
                  <a:t> (exploitation)</a:t>
                </a:r>
              </a:p>
              <a:p>
                <a:pPr lvl="1"/>
                <a:r>
                  <a:rPr lang="en-US" dirty="0"/>
                  <a:t>With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𝒜</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e>
                    </m:d>
                  </m:oMath>
                </a14:m>
                <a:r>
                  <a:rPr lang="en-US" dirty="0"/>
                  <a:t> possible actions in state </a:t>
                </a:r>
                <a14:m>
                  <m:oMath xmlns:m="http://schemas.openxmlformats.org/officeDocument/2006/math">
                    <m:r>
                      <a:rPr lang="en-US" b="0" i="1" smtClean="0">
                        <a:latin typeface="Cambria Math" panose="02040503050406030204" pitchFamily="18" charset="0"/>
                      </a:rPr>
                      <m:t>𝑠</m:t>
                    </m:r>
                  </m:oMath>
                </a14:m>
                <a:r>
                  <a:rPr lang="en-US" dirty="0"/>
                  <a:t>, select each non-greedy action w. prob </a:t>
                </a:r>
                <a14:m>
                  <m:oMath xmlns:m="http://schemas.openxmlformats.org/officeDocument/2006/math">
                    <m:f>
                      <m:fPr>
                        <m:ctrlPr>
                          <a:rPr lang="en-US" b="0" i="1" smtClean="0">
                            <a:latin typeface="Cambria Math" panose="02040503050406030204" pitchFamily="18" charset="0"/>
                          </a:rPr>
                        </m:ctrlPr>
                      </m:fPr>
                      <m:num>
                        <m:r>
                          <a:rPr lang="en-US" i="1">
                            <a:latin typeface="Cambria Math" panose="02040503050406030204" pitchFamily="18" charset="0"/>
                          </a:rPr>
                          <m:t>𝜖</m:t>
                        </m:r>
                      </m:num>
                      <m:den>
                        <m:d>
                          <m:dPr>
                            <m:begChr m:val="|"/>
                            <m:endChr m:val="|"/>
                            <m:ctrlPr>
                              <a:rPr lang="en-US" i="1">
                                <a:latin typeface="Cambria Math" panose="02040503050406030204" pitchFamily="18" charset="0"/>
                              </a:rPr>
                            </m:ctrlPr>
                          </m:dPr>
                          <m:e>
                            <m:r>
                              <a:rPr lang="en-US" i="1">
                                <a:latin typeface="Cambria Math" panose="02040503050406030204" pitchFamily="18" charset="0"/>
                              </a:rPr>
                              <m:t>𝒜</m:t>
                            </m:r>
                            <m:d>
                              <m:dPr>
                                <m:ctrlPr>
                                  <a:rPr lang="en-US" i="1">
                                    <a:latin typeface="Cambria Math" panose="02040503050406030204" pitchFamily="18" charset="0"/>
                                  </a:rPr>
                                </m:ctrlPr>
                              </m:dPr>
                              <m:e>
                                <m:r>
                                  <a:rPr lang="en-US" i="1">
                                    <a:latin typeface="Cambria Math" panose="02040503050406030204" pitchFamily="18" charset="0"/>
                                  </a:rPr>
                                  <m:t>𝑠</m:t>
                                </m:r>
                              </m:e>
                            </m:d>
                          </m:e>
                        </m:d>
                      </m:den>
                    </m:f>
                  </m:oMath>
                </a14:m>
                <a:r>
                  <a:rPr lang="en-US" dirty="0"/>
                  <a:t>; the greedy action w. prob </a:t>
                </a:r>
                <a14:m>
                  <m:oMath xmlns:m="http://schemas.openxmlformats.org/officeDocument/2006/math">
                    <m:r>
                      <a:rPr lang="en-US">
                        <a:latin typeface="Cambria Math" panose="02040503050406030204" pitchFamily="18" charset="0"/>
                      </a:rPr>
                      <m:t>1−</m:t>
                    </m:r>
                    <m:r>
                      <a:rPr lang="en-US" i="1">
                        <a:latin typeface="Cambria Math" panose="02040503050406030204" pitchFamily="18" charset="0"/>
                      </a:rPr>
                      <m:t>𝜖</m:t>
                    </m:r>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𝜖</m:t>
                        </m:r>
                      </m:num>
                      <m:den>
                        <m:d>
                          <m:dPr>
                            <m:begChr m:val="|"/>
                            <m:endChr m:val="|"/>
                            <m:ctrlPr>
                              <a:rPr lang="en-US" i="1">
                                <a:latin typeface="Cambria Math" panose="02040503050406030204" pitchFamily="18" charset="0"/>
                              </a:rPr>
                            </m:ctrlPr>
                          </m:dPr>
                          <m:e>
                            <m:r>
                              <a:rPr lang="en-US" i="1">
                                <a:latin typeface="Cambria Math" panose="02040503050406030204" pitchFamily="18" charset="0"/>
                              </a:rPr>
                              <m:t>𝒜</m:t>
                            </m:r>
                            <m:d>
                              <m:dPr>
                                <m:ctrlPr>
                                  <a:rPr lang="en-US" i="1">
                                    <a:latin typeface="Cambria Math" panose="02040503050406030204" pitchFamily="18" charset="0"/>
                                  </a:rPr>
                                </m:ctrlPr>
                              </m:dPr>
                              <m:e>
                                <m:r>
                                  <a:rPr lang="en-US" i="1">
                                    <a:latin typeface="Cambria Math" panose="02040503050406030204" pitchFamily="18" charset="0"/>
                                  </a:rPr>
                                  <m:t>𝑠</m:t>
                                </m:r>
                              </m:e>
                            </m:d>
                          </m:e>
                        </m:d>
                      </m:den>
                    </m:f>
                  </m:oMath>
                </a14:m>
                <a:endParaRPr lang="en-US" dirty="0"/>
              </a:p>
              <a:p>
                <a14:m>
                  <m:oMath xmlns:m="http://schemas.openxmlformats.org/officeDocument/2006/math">
                    <m:r>
                      <a:rPr lang="en-US" i="1">
                        <a:latin typeface="Cambria Math" panose="02040503050406030204" pitchFamily="18" charset="0"/>
                      </a:rPr>
                      <m:t>𝜖</m:t>
                    </m:r>
                  </m:oMath>
                </a14:m>
                <a:r>
                  <a:rPr lang="en-US" dirty="0"/>
                  <a:t>-soft policy: </a:t>
                </a:r>
                <a14:m>
                  <m:oMath xmlns:m="http://schemas.openxmlformats.org/officeDocument/2006/math">
                    <m:r>
                      <a:rPr lang="en-US" b="0" i="1" smtClean="0">
                        <a:latin typeface="Cambria Math" panose="02040503050406030204" pitchFamily="18" charset="0"/>
                      </a:rPr>
                      <m:t>𝜋</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e>
                        <m:r>
                          <a:rPr lang="en-US" b="0" i="1" smtClean="0">
                            <a:latin typeface="Cambria Math" panose="02040503050406030204" pitchFamily="18" charset="0"/>
                          </a:rPr>
                          <m:t>𝑠</m:t>
                        </m:r>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𝜖</m:t>
                        </m:r>
                      </m:num>
                      <m:den>
                        <m:d>
                          <m:dPr>
                            <m:begChr m:val="|"/>
                            <m:endChr m:val="|"/>
                            <m:ctrlPr>
                              <a:rPr lang="en-US" i="1">
                                <a:latin typeface="Cambria Math" panose="02040503050406030204" pitchFamily="18" charset="0"/>
                              </a:rPr>
                            </m:ctrlPr>
                          </m:dPr>
                          <m:e>
                            <m:r>
                              <a:rPr lang="en-US" i="1">
                                <a:latin typeface="Cambria Math" panose="02040503050406030204" pitchFamily="18" charset="0"/>
                              </a:rPr>
                              <m:t>𝒜</m:t>
                            </m:r>
                            <m:d>
                              <m:dPr>
                                <m:ctrlPr>
                                  <a:rPr lang="en-US" i="1">
                                    <a:latin typeface="Cambria Math" panose="02040503050406030204" pitchFamily="18" charset="0"/>
                                  </a:rPr>
                                </m:ctrlPr>
                              </m:dPr>
                              <m:e>
                                <m:r>
                                  <a:rPr lang="en-US" i="1">
                                    <a:latin typeface="Cambria Math" panose="02040503050406030204" pitchFamily="18" charset="0"/>
                                  </a:rPr>
                                  <m:t>𝑠</m:t>
                                </m:r>
                              </m:e>
                            </m:d>
                          </m:e>
                        </m:d>
                      </m:den>
                    </m:f>
                  </m:oMath>
                </a14:m>
                <a:r>
                  <a:rPr lang="en-US" dirty="0"/>
                  <a:t> for all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oMath>
                </a14:m>
                <a:r>
                  <a:rPr lang="en-US" dirty="0"/>
                  <a:t>, and for some </a:t>
                </a:r>
                <a14:m>
                  <m:oMath xmlns:m="http://schemas.openxmlformats.org/officeDocument/2006/math">
                    <m:r>
                      <a:rPr lang="en-US" b="0" i="1" smtClean="0">
                        <a:latin typeface="Cambria Math" panose="02040503050406030204" pitchFamily="18" charset="0"/>
                      </a:rPr>
                      <m:t>𝜖</m:t>
                    </m:r>
                    <m:r>
                      <a:rPr lang="en-US" b="0" i="1" smtClean="0">
                        <a:latin typeface="Cambria Math" panose="02040503050406030204" pitchFamily="18" charset="0"/>
                      </a:rPr>
                      <m:t>&gt;0</m:t>
                    </m:r>
                  </m:oMath>
                </a14:m>
                <a:endParaRPr lang="en-US" dirty="0"/>
              </a:p>
              <a:p>
                <a14:m>
                  <m:oMath xmlns:m="http://schemas.openxmlformats.org/officeDocument/2006/math">
                    <m:r>
                      <a:rPr lang="en-US" i="1">
                        <a:latin typeface="Cambria Math" panose="02040503050406030204" pitchFamily="18" charset="0"/>
                      </a:rPr>
                      <m:t>𝜖</m:t>
                    </m:r>
                  </m:oMath>
                </a14:m>
                <a:r>
                  <a:rPr lang="en-US" dirty="0"/>
                  <a:t>-greedy policy is a special case of </a:t>
                </a:r>
                <a14:m>
                  <m:oMath xmlns:m="http://schemas.openxmlformats.org/officeDocument/2006/math">
                    <m:r>
                      <a:rPr lang="en-US" i="1">
                        <a:latin typeface="Cambria Math" panose="02040503050406030204" pitchFamily="18" charset="0"/>
                      </a:rPr>
                      <m:t>𝜖</m:t>
                    </m:r>
                  </m:oMath>
                </a14:m>
                <a:r>
                  <a:rPr lang="en-US" dirty="0"/>
                  <a:t>-soft policy</a:t>
                </a:r>
                <a:endParaRPr lang="en-SE" dirty="0"/>
              </a:p>
              <a:p>
                <a:endParaRPr lang="en-SE" dirty="0"/>
              </a:p>
            </p:txBody>
          </p:sp>
        </mc:Choice>
        <mc:Fallback xmlns="">
          <p:sp>
            <p:nvSpPr>
              <p:cNvPr id="3" name="Content Placeholder 2">
                <a:extLst>
                  <a:ext uri="{FF2B5EF4-FFF2-40B4-BE49-F238E27FC236}">
                    <a16:creationId xmlns:a16="http://schemas.microsoft.com/office/drawing/2014/main" id="{DDA8C168-A354-4470-A8F8-0873FE754F3C}"/>
                  </a:ext>
                </a:extLst>
              </p:cNvPr>
              <p:cNvSpPr>
                <a:spLocks noGrp="1" noRot="1" noChangeAspect="1" noMove="1" noResize="1" noEditPoints="1" noAdjustHandles="1" noChangeArrowheads="1" noChangeShapeType="1" noTextEdit="1"/>
              </p:cNvSpPr>
              <p:nvPr>
                <p:ph idx="1"/>
              </p:nvPr>
            </p:nvSpPr>
            <p:spPr>
              <a:xfrm>
                <a:off x="457200" y="1295400"/>
                <a:ext cx="8229600" cy="2202936"/>
              </a:xfrm>
              <a:blipFill>
                <a:blip r:embed="rId4"/>
                <a:stretch>
                  <a:fillRect l="-741" t="-4155"/>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11953103-8F2D-4D9B-ADA1-C89CF1ADA8C0}"/>
              </a:ext>
            </a:extLst>
          </p:cNvPr>
          <p:cNvSpPr>
            <a:spLocks noGrp="1"/>
          </p:cNvSpPr>
          <p:nvPr>
            <p:ph type="sldNum" sz="quarter" idx="12"/>
          </p:nvPr>
        </p:nvSpPr>
        <p:spPr/>
        <p:txBody>
          <a:bodyPr/>
          <a:lstStyle/>
          <a:p>
            <a:pPr>
              <a:defRPr/>
            </a:pPr>
            <a:fld id="{F57F456A-00AF-44E6-8D70-638C0D0130FF}" type="slidenum">
              <a:rPr lang="en-US" altLang="zh-CN" smtClean="0"/>
              <a:pPr>
                <a:defRPr/>
              </a:pPr>
              <a:t>21</a:t>
            </a:fld>
            <a:endParaRPr lang="en-US" altLang="zh-CN"/>
          </a:p>
        </p:txBody>
      </p:sp>
      <p:pic>
        <p:nvPicPr>
          <p:cNvPr id="5" name="Picture 4">
            <a:extLst>
              <a:ext uri="{FF2B5EF4-FFF2-40B4-BE49-F238E27FC236}">
                <a16:creationId xmlns:a16="http://schemas.microsoft.com/office/drawing/2014/main" id="{706306E5-9AA9-41BD-9D7B-6126D1FF210E}"/>
              </a:ext>
            </a:extLst>
          </p:cNvPr>
          <p:cNvPicPr>
            <a:picLocks noChangeAspect="1"/>
          </p:cNvPicPr>
          <p:nvPr/>
        </p:nvPicPr>
        <p:blipFill>
          <a:blip r:embed="rId5"/>
          <a:stretch>
            <a:fillRect/>
          </a:stretch>
        </p:blipFill>
        <p:spPr>
          <a:xfrm>
            <a:off x="306833" y="3535875"/>
            <a:ext cx="8530334" cy="3002043"/>
          </a:xfrm>
          <a:prstGeom prst="rect">
            <a:avLst/>
          </a:prstGeom>
        </p:spPr>
      </p:pic>
    </p:spTree>
    <p:extLst>
      <p:ext uri="{BB962C8B-B14F-4D97-AF65-F5344CB8AC3E}">
        <p14:creationId xmlns:p14="http://schemas.microsoft.com/office/powerpoint/2010/main" val="1769032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2172FFB-7957-4345-928F-A5F33C811CBD}"/>
                  </a:ext>
                </a:extLst>
              </p:cNvPr>
              <p:cNvSpPr>
                <a:spLocks noGrp="1"/>
              </p:cNvSpPr>
              <p:nvPr>
                <p:ph type="title"/>
              </p:nvPr>
            </p:nvSpPr>
            <p:spPr/>
            <p:txBody>
              <a:bodyPr/>
              <a:lstStyle/>
              <a:p>
                <a:r>
                  <a:rPr lang="en-US" dirty="0"/>
                  <a:t>Optimal </a:t>
                </a:r>
                <a14:m>
                  <m:oMath xmlns:m="http://schemas.openxmlformats.org/officeDocument/2006/math">
                    <m:r>
                      <a:rPr lang="en-US" i="1">
                        <a:latin typeface="Cambria Math" panose="02040503050406030204" pitchFamily="18" charset="0"/>
                      </a:rPr>
                      <m:t>𝜖</m:t>
                    </m:r>
                  </m:oMath>
                </a14:m>
                <a:r>
                  <a:rPr lang="en-US" dirty="0"/>
                  <a:t>-Soft Policy</a:t>
                </a:r>
                <a:endParaRPr lang="en-SE" dirty="0"/>
              </a:p>
            </p:txBody>
          </p:sp>
        </mc:Choice>
        <mc:Fallback xmlns="">
          <p:sp>
            <p:nvSpPr>
              <p:cNvPr id="2" name="Title 1">
                <a:extLst>
                  <a:ext uri="{FF2B5EF4-FFF2-40B4-BE49-F238E27FC236}">
                    <a16:creationId xmlns:a16="http://schemas.microsoft.com/office/drawing/2014/main" id="{42172FFB-7957-4345-928F-A5F33C811CBD}"/>
                  </a:ext>
                </a:extLst>
              </p:cNvPr>
              <p:cNvSpPr>
                <a:spLocks noGrp="1" noRot="1" noChangeAspect="1" noMove="1" noResize="1" noEditPoints="1" noAdjustHandles="1" noChangeArrowheads="1" noChangeShapeType="1" noTextEdit="1"/>
              </p:cNvSpPr>
              <p:nvPr>
                <p:ph type="title"/>
              </p:nvPr>
            </p:nvSpPr>
            <p:spPr>
              <a:blipFill>
                <a:blip r:embed="rId3"/>
                <a:stretch>
                  <a:fillRect t="-2797" b="-2028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A2E9D6-20A4-43B7-B3A7-A8EC51A0CF5B}"/>
                  </a:ext>
                </a:extLst>
              </p:cNvPr>
              <p:cNvSpPr>
                <a:spLocks noGrp="1"/>
              </p:cNvSpPr>
              <p:nvPr>
                <p:ph idx="1"/>
              </p:nvPr>
            </p:nvSpPr>
            <p:spPr>
              <a:xfrm>
                <a:off x="457200" y="1295400"/>
                <a:ext cx="8229600" cy="2316782"/>
              </a:xfrm>
            </p:spPr>
            <p:txBody>
              <a:bodyPr>
                <a:normAutofit fontScale="85000" lnSpcReduction="20000"/>
              </a:bodyPr>
              <a:lstStyle/>
              <a:p>
                <a:r>
                  <a:rPr lang="en-US" dirty="0"/>
                  <a:t>The optimal </a:t>
                </a:r>
                <a14:m>
                  <m:oMath xmlns:m="http://schemas.openxmlformats.org/officeDocument/2006/math">
                    <m:r>
                      <a:rPr lang="en-US" i="1">
                        <a:latin typeface="Cambria Math" panose="02040503050406030204" pitchFamily="18" charset="0"/>
                      </a:rPr>
                      <m:t>𝜖</m:t>
                    </m:r>
                  </m:oMath>
                </a14:m>
                <a:r>
                  <a:rPr lang="en-US" dirty="0"/>
                  <a:t>-soft policy is the policy with the highest value in each state among all </a:t>
                </a:r>
                <a14:m>
                  <m:oMath xmlns:m="http://schemas.openxmlformats.org/officeDocument/2006/math">
                    <m:r>
                      <a:rPr lang="en-US" i="1">
                        <a:latin typeface="Cambria Math" panose="02040503050406030204" pitchFamily="18" charset="0"/>
                      </a:rPr>
                      <m:t>𝜖</m:t>
                    </m:r>
                  </m:oMath>
                </a14:m>
                <a:r>
                  <a:rPr lang="en-US" dirty="0"/>
                  <a:t>-soft policies. It performs worse than the optimal greedy deterministic policy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m:t>
                        </m:r>
                      </m:sub>
                    </m:sSub>
                  </m:oMath>
                </a14:m>
                <a:r>
                  <a:rPr lang="en-US" dirty="0"/>
                  <a:t> in general. </a:t>
                </a:r>
              </a:p>
              <a:p>
                <a:r>
                  <a:rPr lang="en-US" dirty="0"/>
                  <a:t>But it often performs reasonably well, and avoids exploring starts.</a:t>
                </a:r>
                <a:endParaRPr lang="en-SE" dirty="0"/>
              </a:p>
            </p:txBody>
          </p:sp>
        </mc:Choice>
        <mc:Fallback xmlns="">
          <p:sp>
            <p:nvSpPr>
              <p:cNvPr id="3" name="Content Placeholder 2">
                <a:extLst>
                  <a:ext uri="{FF2B5EF4-FFF2-40B4-BE49-F238E27FC236}">
                    <a16:creationId xmlns:a16="http://schemas.microsoft.com/office/drawing/2014/main" id="{62A2E9D6-20A4-43B7-B3A7-A8EC51A0CF5B}"/>
                  </a:ext>
                </a:extLst>
              </p:cNvPr>
              <p:cNvSpPr>
                <a:spLocks noGrp="1" noRot="1" noChangeAspect="1" noMove="1" noResize="1" noEditPoints="1" noAdjustHandles="1" noChangeArrowheads="1" noChangeShapeType="1" noTextEdit="1"/>
              </p:cNvSpPr>
              <p:nvPr>
                <p:ph idx="1"/>
              </p:nvPr>
            </p:nvSpPr>
            <p:spPr>
              <a:xfrm>
                <a:off x="457200" y="1295400"/>
                <a:ext cx="8229600" cy="2316782"/>
              </a:xfrm>
              <a:blipFill>
                <a:blip r:embed="rId4"/>
                <a:stretch>
                  <a:fillRect l="-1259" t="-6053" r="-2000"/>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20707AC8-12B8-44AB-B1F1-9616AD9B2A01}"/>
              </a:ext>
            </a:extLst>
          </p:cNvPr>
          <p:cNvSpPr>
            <a:spLocks noGrp="1"/>
          </p:cNvSpPr>
          <p:nvPr>
            <p:ph type="sldNum" sz="quarter" idx="12"/>
          </p:nvPr>
        </p:nvSpPr>
        <p:spPr/>
        <p:txBody>
          <a:bodyPr/>
          <a:lstStyle/>
          <a:p>
            <a:pPr>
              <a:defRPr/>
            </a:pPr>
            <a:fld id="{F57F456A-00AF-44E6-8D70-638C0D0130FF}" type="slidenum">
              <a:rPr lang="en-US" altLang="zh-CN" smtClean="0"/>
              <a:pPr>
                <a:defRPr/>
              </a:pPr>
              <a:t>22</a:t>
            </a:fld>
            <a:endParaRPr lang="en-US" altLang="zh-CN"/>
          </a:p>
        </p:txBody>
      </p:sp>
      <p:pic>
        <p:nvPicPr>
          <p:cNvPr id="5" name="Picture 4">
            <a:extLst>
              <a:ext uri="{FF2B5EF4-FFF2-40B4-BE49-F238E27FC236}">
                <a16:creationId xmlns:a16="http://schemas.microsoft.com/office/drawing/2014/main" id="{DFD30D6D-8749-4279-9097-DBEF4657E9C4}"/>
              </a:ext>
            </a:extLst>
          </p:cNvPr>
          <p:cNvPicPr>
            <a:picLocks noChangeAspect="1"/>
          </p:cNvPicPr>
          <p:nvPr/>
        </p:nvPicPr>
        <p:blipFill>
          <a:blip r:embed="rId5"/>
          <a:stretch>
            <a:fillRect/>
          </a:stretch>
        </p:blipFill>
        <p:spPr>
          <a:xfrm>
            <a:off x="1316394" y="3581400"/>
            <a:ext cx="6511212" cy="3162328"/>
          </a:xfrm>
          <a:prstGeom prst="rect">
            <a:avLst/>
          </a:prstGeom>
        </p:spPr>
      </p:pic>
    </p:spTree>
    <p:extLst>
      <p:ext uri="{BB962C8B-B14F-4D97-AF65-F5344CB8AC3E}">
        <p14:creationId xmlns:p14="http://schemas.microsoft.com/office/powerpoint/2010/main" val="2129821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FED6215-EF9C-4231-AA99-756BB77C349A}"/>
                  </a:ext>
                </a:extLst>
              </p:cNvPr>
              <p:cNvSpPr>
                <a:spLocks noGrp="1"/>
              </p:cNvSpPr>
              <p:nvPr>
                <p:ph type="title"/>
              </p:nvPr>
            </p:nvSpPr>
            <p:spPr/>
            <p:txBody>
              <a:bodyPr/>
              <a:lstStyle/>
              <a:p>
                <a:r>
                  <a:rPr lang="en-US" dirty="0"/>
                  <a:t>Generalized Policy Iteration with MC </a:t>
                </a:r>
                <a14:m>
                  <m:oMath xmlns:m="http://schemas.openxmlformats.org/officeDocument/2006/math">
                    <m:r>
                      <a:rPr lang="en-US" i="1">
                        <a:latin typeface="Cambria Math" panose="02040503050406030204" pitchFamily="18" charset="0"/>
                      </a:rPr>
                      <m:t>𝜖</m:t>
                    </m:r>
                  </m:oMath>
                </a14:m>
                <a:r>
                  <a:rPr lang="en-US" dirty="0"/>
                  <a:t>-soft</a:t>
                </a:r>
                <a:endParaRPr lang="en-SE" dirty="0"/>
              </a:p>
            </p:txBody>
          </p:sp>
        </mc:Choice>
        <mc:Fallback xmlns="">
          <p:sp>
            <p:nvSpPr>
              <p:cNvPr id="2" name="Title 1">
                <a:extLst>
                  <a:ext uri="{FF2B5EF4-FFF2-40B4-BE49-F238E27FC236}">
                    <a16:creationId xmlns:a16="http://schemas.microsoft.com/office/drawing/2014/main" id="{0FED6215-EF9C-4231-AA99-756BB77C349A}"/>
                  </a:ext>
                </a:extLst>
              </p:cNvPr>
              <p:cNvSpPr>
                <a:spLocks noGrp="1" noRot="1" noChangeAspect="1" noMove="1" noResize="1" noEditPoints="1" noAdjustHandles="1" noChangeArrowheads="1" noChangeShapeType="1" noTextEdit="1"/>
              </p:cNvSpPr>
              <p:nvPr>
                <p:ph type="title"/>
              </p:nvPr>
            </p:nvSpPr>
            <p:spPr>
              <a:blipFill>
                <a:blip r:embed="rId2"/>
                <a:stretch>
                  <a:fillRect t="-37762" b="-55245"/>
                </a:stretch>
              </a:blipFill>
            </p:spPr>
            <p:txBody>
              <a:bodyPr/>
              <a:lstStyle/>
              <a:p>
                <a:r>
                  <a:rPr lang="en-SE">
                    <a:noFill/>
                  </a:rPr>
                  <a:t> </a:t>
                </a:r>
              </a:p>
            </p:txBody>
          </p:sp>
        </mc:Fallback>
      </mc:AlternateContent>
      <p:sp>
        <p:nvSpPr>
          <p:cNvPr id="3" name="Content Placeholder 2">
            <a:extLst>
              <a:ext uri="{FF2B5EF4-FFF2-40B4-BE49-F238E27FC236}">
                <a16:creationId xmlns:a16="http://schemas.microsoft.com/office/drawing/2014/main" id="{71606691-78B8-48F2-9F53-3166468898A8}"/>
              </a:ext>
            </a:extLst>
          </p:cNvPr>
          <p:cNvSpPr>
            <a:spLocks noGrp="1"/>
          </p:cNvSpPr>
          <p:nvPr>
            <p:ph idx="1"/>
          </p:nvPr>
        </p:nvSpPr>
        <p:spPr/>
        <p:txBody>
          <a:bodyPr/>
          <a:lstStyle/>
          <a:p>
            <a:endParaRPr lang="en-SE" dirty="0"/>
          </a:p>
        </p:txBody>
      </p:sp>
      <p:sp>
        <p:nvSpPr>
          <p:cNvPr id="4" name="Slide Number Placeholder 3">
            <a:extLst>
              <a:ext uri="{FF2B5EF4-FFF2-40B4-BE49-F238E27FC236}">
                <a16:creationId xmlns:a16="http://schemas.microsoft.com/office/drawing/2014/main" id="{5A9E3B05-B303-4966-A8B5-BE4DC88CF8CA}"/>
              </a:ext>
            </a:extLst>
          </p:cNvPr>
          <p:cNvSpPr>
            <a:spLocks noGrp="1"/>
          </p:cNvSpPr>
          <p:nvPr>
            <p:ph type="sldNum" sz="quarter" idx="12"/>
          </p:nvPr>
        </p:nvSpPr>
        <p:spPr/>
        <p:txBody>
          <a:bodyPr/>
          <a:lstStyle/>
          <a:p>
            <a:pPr>
              <a:defRPr/>
            </a:pPr>
            <a:fld id="{F57F456A-00AF-44E6-8D70-638C0D0130FF}" type="slidenum">
              <a:rPr lang="en-US" altLang="zh-CN" smtClean="0"/>
              <a:pPr>
                <a:defRPr/>
              </a:pPr>
              <a:t>23</a:t>
            </a:fld>
            <a:endParaRPr lang="en-US" altLang="zh-CN"/>
          </a:p>
        </p:txBody>
      </p:sp>
      <p:pic>
        <p:nvPicPr>
          <p:cNvPr id="6" name="Picture 5">
            <a:extLst>
              <a:ext uri="{FF2B5EF4-FFF2-40B4-BE49-F238E27FC236}">
                <a16:creationId xmlns:a16="http://schemas.microsoft.com/office/drawing/2014/main" id="{A5D7A028-611E-48CA-8E48-986D7609F6E2}"/>
              </a:ext>
            </a:extLst>
          </p:cNvPr>
          <p:cNvPicPr>
            <a:picLocks noChangeAspect="1"/>
          </p:cNvPicPr>
          <p:nvPr/>
        </p:nvPicPr>
        <p:blipFill>
          <a:blip r:embed="rId3"/>
          <a:stretch>
            <a:fillRect/>
          </a:stretch>
        </p:blipFill>
        <p:spPr>
          <a:xfrm>
            <a:off x="533400" y="1628893"/>
            <a:ext cx="8077200" cy="4924307"/>
          </a:xfrm>
          <a:prstGeom prst="rect">
            <a:avLst/>
          </a:prstGeom>
        </p:spPr>
      </p:pic>
      <p:sp>
        <p:nvSpPr>
          <p:cNvPr id="7" name="Rectangle 6">
            <a:extLst>
              <a:ext uri="{FF2B5EF4-FFF2-40B4-BE49-F238E27FC236}">
                <a16:creationId xmlns:a16="http://schemas.microsoft.com/office/drawing/2014/main" id="{78C5A77C-C520-4831-A58A-F3AB31BFFC58}"/>
              </a:ext>
            </a:extLst>
          </p:cNvPr>
          <p:cNvSpPr/>
          <p:nvPr/>
        </p:nvSpPr>
        <p:spPr bwMode="auto">
          <a:xfrm>
            <a:off x="6172200" y="3360090"/>
            <a:ext cx="2321472" cy="3810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kumimoji="0" lang="en-US" sz="2000" b="0" i="0" u="none" strike="noStrike" cap="none" normalizeH="0" baseline="0" dirty="0">
                <a:ln>
                  <a:noFill/>
                </a:ln>
                <a:solidFill>
                  <a:schemeClr val="tx1"/>
                </a:solidFill>
                <a:effectLst/>
                <a:latin typeface="Arial" charset="0"/>
              </a:rPr>
              <a:t>No exploring starts</a:t>
            </a:r>
            <a:endParaRPr kumimoji="0" lang="en-SE" sz="2000" b="0" i="0" u="none" strike="noStrike" cap="none" normalizeH="0" baseline="0" dirty="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2D12AA4B-FD24-41EE-9340-5CAFADDED923}"/>
                  </a:ext>
                </a:extLst>
              </p:cNvPr>
              <p:cNvSpPr/>
              <p:nvPr/>
            </p:nvSpPr>
            <p:spPr bwMode="auto">
              <a:xfrm>
                <a:off x="5181600" y="2217090"/>
                <a:ext cx="3285005" cy="3810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14:m>
                  <m:oMath xmlns:m="http://schemas.openxmlformats.org/officeDocument/2006/math">
                    <m:r>
                      <a:rPr kumimoji="0" lang="en-US" sz="2000" b="0" i="1" u="none" strike="noStrike" cap="none" normalizeH="0" baseline="0" dirty="0" smtClean="0">
                        <a:ln>
                          <a:noFill/>
                        </a:ln>
                        <a:solidFill>
                          <a:schemeClr val="tx1"/>
                        </a:solidFill>
                        <a:effectLst/>
                        <a:latin typeface="Cambria Math" panose="02040503050406030204" pitchFamily="18" charset="0"/>
                      </a:rPr>
                      <m:t>𝜖</m:t>
                    </m:r>
                  </m:oMath>
                </a14:m>
                <a:r>
                  <a:rPr kumimoji="0" lang="en-US" sz="2000" b="0" i="0" u="none" strike="noStrike" cap="none" normalizeH="0" baseline="0" dirty="0">
                    <a:ln>
                      <a:noFill/>
                    </a:ln>
                    <a:solidFill>
                      <a:schemeClr val="tx1"/>
                    </a:solidFill>
                    <a:effectLst/>
                    <a:latin typeface="Arial" charset="0"/>
                  </a:rPr>
                  <a:t>-soft policy</a:t>
                </a:r>
                <a:r>
                  <a:rPr kumimoji="0" lang="en-US" sz="2000" b="0" i="0" u="none" strike="noStrike" cap="none" normalizeH="0" dirty="0">
                    <a:ln>
                      <a:noFill/>
                    </a:ln>
                    <a:solidFill>
                      <a:schemeClr val="tx1"/>
                    </a:solidFill>
                    <a:effectLst/>
                    <a:latin typeface="Arial" charset="0"/>
                  </a:rPr>
                  <a:t> (not det policy)</a:t>
                </a:r>
                <a:endParaRPr kumimoji="0" lang="en-SE" sz="2000" b="0" i="0" u="none" strike="noStrike" cap="none" normalizeH="0" baseline="0" dirty="0">
                  <a:ln>
                    <a:noFill/>
                  </a:ln>
                  <a:solidFill>
                    <a:schemeClr val="tx1"/>
                  </a:solidFill>
                  <a:effectLst/>
                  <a:latin typeface="Arial" charset="0"/>
                </a:endParaRPr>
              </a:p>
            </p:txBody>
          </p:sp>
        </mc:Choice>
        <mc:Fallback xmlns="">
          <p:sp>
            <p:nvSpPr>
              <p:cNvPr id="9" name="Rectangle 8">
                <a:extLst>
                  <a:ext uri="{FF2B5EF4-FFF2-40B4-BE49-F238E27FC236}">
                    <a16:creationId xmlns:a16="http://schemas.microsoft.com/office/drawing/2014/main" id="{2D12AA4B-FD24-41EE-9340-5CAFADDED923}"/>
                  </a:ext>
                </a:extLst>
              </p:cNvPr>
              <p:cNvSpPr>
                <a:spLocks noRot="1" noChangeAspect="1" noMove="1" noResize="1" noEditPoints="1" noAdjustHandles="1" noChangeArrowheads="1" noChangeShapeType="1" noTextEdit="1"/>
              </p:cNvSpPr>
              <p:nvPr/>
            </p:nvSpPr>
            <p:spPr bwMode="auto">
              <a:xfrm>
                <a:off x="5181600" y="2217090"/>
                <a:ext cx="3285005" cy="381000"/>
              </a:xfrm>
              <a:prstGeom prst="rect">
                <a:avLst/>
              </a:prstGeom>
              <a:blipFill>
                <a:blip r:embed="rId4"/>
                <a:stretch>
                  <a:fillRect t="-6250" r="-1109" b="-32813"/>
                </a:stretch>
              </a:blipFill>
              <a:ln w="12700" cap="flat" cmpd="sng" algn="ctr">
                <a:solidFill>
                  <a:schemeClr val="tx1"/>
                </a:solidFill>
                <a:prstDash val="solid"/>
                <a:round/>
                <a:headEnd type="none" w="med" len="med"/>
                <a:tailEnd type="none" w="med" len="med"/>
              </a:ln>
              <a:effectLst/>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7B9AB8F1-81DE-45EA-8284-246436A81F76}"/>
                  </a:ext>
                </a:extLst>
              </p:cNvPr>
              <p:cNvSpPr/>
              <p:nvPr/>
            </p:nvSpPr>
            <p:spPr bwMode="auto">
              <a:xfrm>
                <a:off x="6858000" y="4884090"/>
                <a:ext cx="1559472" cy="3810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14:m>
                  <m:oMath xmlns:m="http://schemas.openxmlformats.org/officeDocument/2006/math">
                    <m:r>
                      <a:rPr lang="en-US" sz="2000" i="1">
                        <a:latin typeface="Cambria Math" panose="02040503050406030204" pitchFamily="18" charset="0"/>
                      </a:rPr>
                      <m:t>𝜖</m:t>
                    </m:r>
                  </m:oMath>
                </a14:m>
                <a:r>
                  <a:rPr lang="en-US" sz="2000" dirty="0"/>
                  <a:t>-soft policy</a:t>
                </a:r>
                <a:endParaRPr kumimoji="0" lang="en-SE" sz="2000" b="0" i="0" u="none" strike="noStrike" cap="none" normalizeH="0" baseline="0" dirty="0">
                  <a:ln>
                    <a:noFill/>
                  </a:ln>
                  <a:solidFill>
                    <a:schemeClr val="tx1"/>
                  </a:solidFill>
                  <a:effectLst/>
                  <a:latin typeface="Arial" charset="0"/>
                </a:endParaRPr>
              </a:p>
            </p:txBody>
          </p:sp>
        </mc:Choice>
        <mc:Fallback xmlns="">
          <p:sp>
            <p:nvSpPr>
              <p:cNvPr id="10" name="Rectangle 9">
                <a:extLst>
                  <a:ext uri="{FF2B5EF4-FFF2-40B4-BE49-F238E27FC236}">
                    <a16:creationId xmlns:a16="http://schemas.microsoft.com/office/drawing/2014/main" id="{7B9AB8F1-81DE-45EA-8284-246436A81F76}"/>
                  </a:ext>
                </a:extLst>
              </p:cNvPr>
              <p:cNvSpPr>
                <a:spLocks noRot="1" noChangeAspect="1" noMove="1" noResize="1" noEditPoints="1" noAdjustHandles="1" noChangeArrowheads="1" noChangeShapeType="1" noTextEdit="1"/>
              </p:cNvSpPr>
              <p:nvPr/>
            </p:nvSpPr>
            <p:spPr bwMode="auto">
              <a:xfrm>
                <a:off x="6858000" y="4884090"/>
                <a:ext cx="1559472" cy="381000"/>
              </a:xfrm>
              <a:prstGeom prst="rect">
                <a:avLst/>
              </a:prstGeom>
              <a:blipFill>
                <a:blip r:embed="rId5"/>
                <a:stretch>
                  <a:fillRect t="-4615" r="-1550" b="-30769"/>
                </a:stretch>
              </a:blipFill>
              <a:ln w="12700" cap="flat" cmpd="sng" algn="ctr">
                <a:solidFill>
                  <a:schemeClr val="tx1"/>
                </a:solidFill>
                <a:prstDash val="solid"/>
                <a:round/>
                <a:headEnd type="none" w="med" len="med"/>
                <a:tailEnd type="none" w="med" len="med"/>
              </a:ln>
              <a:effectLst/>
            </p:spPr>
            <p:txBody>
              <a:bodyPr/>
              <a:lstStyle/>
              <a:p>
                <a:r>
                  <a:rPr lang="en-SE">
                    <a:noFill/>
                  </a:rPr>
                  <a:t> </a:t>
                </a:r>
              </a:p>
            </p:txBody>
          </p:sp>
        </mc:Fallback>
      </mc:AlternateContent>
    </p:spTree>
    <p:extLst>
      <p:ext uri="{BB962C8B-B14F-4D97-AF65-F5344CB8AC3E}">
        <p14:creationId xmlns:p14="http://schemas.microsoft.com/office/powerpoint/2010/main" val="3999104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FF4CA-5862-44EE-AE02-8911BEF604C7}"/>
              </a:ext>
            </a:extLst>
          </p:cNvPr>
          <p:cNvSpPr>
            <a:spLocks noGrp="1"/>
          </p:cNvSpPr>
          <p:nvPr>
            <p:ph type="title"/>
          </p:nvPr>
        </p:nvSpPr>
        <p:spPr/>
        <p:txBody>
          <a:bodyPr/>
          <a:lstStyle/>
          <a:p>
            <a:r>
              <a:rPr lang="en-US" dirty="0"/>
              <a:t>Outline: Monte Carlo Methods </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B7ADE97-C6CC-4470-B768-4407C93E933C}"/>
                  </a:ext>
                </a:extLst>
              </p:cNvPr>
              <p:cNvSpPr>
                <a:spLocks noGrp="1"/>
              </p:cNvSpPr>
              <p:nvPr>
                <p:ph idx="1"/>
              </p:nvPr>
            </p:nvSpPr>
            <p:spPr/>
            <p:txBody>
              <a:bodyPr/>
              <a:lstStyle/>
              <a:p>
                <a:r>
                  <a:rPr lang="en-US" dirty="0"/>
                  <a:t>MC prediction</a:t>
                </a:r>
              </a:p>
              <a:p>
                <a:r>
                  <a:rPr lang="en-US" dirty="0">
                    <a:solidFill>
                      <a:schemeClr val="tx1"/>
                    </a:solidFill>
                  </a:rPr>
                  <a:t>On-policy MC control</a:t>
                </a:r>
              </a:p>
              <a:p>
                <a:pPr lvl="1"/>
                <a:r>
                  <a:rPr lang="en-US" dirty="0">
                    <a:solidFill>
                      <a:schemeClr val="tx1"/>
                    </a:solidFill>
                  </a:rPr>
                  <a:t>Exploring Starts</a:t>
                </a:r>
              </a:p>
              <a:p>
                <a:pPr lvl="1"/>
                <a14:m>
                  <m:oMath xmlns:m="http://schemas.openxmlformats.org/officeDocument/2006/math">
                    <m:r>
                      <a:rPr lang="en-US" i="1">
                        <a:solidFill>
                          <a:schemeClr val="tx1"/>
                        </a:solidFill>
                        <a:latin typeface="Cambria Math" panose="02040503050406030204" pitchFamily="18" charset="0"/>
                      </a:rPr>
                      <m:t>𝜖</m:t>
                    </m:r>
                  </m:oMath>
                </a14:m>
                <a:r>
                  <a:rPr lang="en-US" dirty="0">
                    <a:solidFill>
                      <a:schemeClr val="tx1"/>
                    </a:solidFill>
                  </a:rPr>
                  <a:t>-Soft</a:t>
                </a:r>
              </a:p>
              <a:p>
                <a:r>
                  <a:rPr lang="en-US" dirty="0">
                    <a:solidFill>
                      <a:srgbClr val="C00000"/>
                    </a:solidFill>
                  </a:rPr>
                  <a:t>Off-policy MC Prediction via Importance Sampling</a:t>
                </a:r>
              </a:p>
              <a:p>
                <a:r>
                  <a:rPr lang="en-US" dirty="0"/>
                  <a:t>Off-policy MC control (omitted)</a:t>
                </a:r>
              </a:p>
              <a:p>
                <a:pPr marL="0" indent="0">
                  <a:buNone/>
                </a:pPr>
                <a:endParaRPr lang="en-SE" dirty="0"/>
              </a:p>
            </p:txBody>
          </p:sp>
        </mc:Choice>
        <mc:Fallback xmlns="">
          <p:sp>
            <p:nvSpPr>
              <p:cNvPr id="3" name="Content Placeholder 2">
                <a:extLst>
                  <a:ext uri="{FF2B5EF4-FFF2-40B4-BE49-F238E27FC236}">
                    <a16:creationId xmlns:a16="http://schemas.microsoft.com/office/drawing/2014/main" id="{2B7ADE97-C6CC-4470-B768-4407C93E933C}"/>
                  </a:ext>
                </a:extLst>
              </p:cNvPr>
              <p:cNvSpPr>
                <a:spLocks noGrp="1" noRot="1" noChangeAspect="1" noMove="1" noResize="1" noEditPoints="1" noAdjustHandles="1" noChangeArrowheads="1" noChangeShapeType="1" noTextEdit="1"/>
              </p:cNvSpPr>
              <p:nvPr>
                <p:ph idx="1"/>
              </p:nvPr>
            </p:nvSpPr>
            <p:spPr>
              <a:blipFill>
                <a:blip r:embed="rId2"/>
                <a:stretch>
                  <a:fillRect l="-1704" t="-1553"/>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4E7889E7-380D-45F6-948B-10ADF0CFBAB6}"/>
              </a:ext>
            </a:extLst>
          </p:cNvPr>
          <p:cNvSpPr>
            <a:spLocks noGrp="1"/>
          </p:cNvSpPr>
          <p:nvPr>
            <p:ph type="sldNum" sz="quarter" idx="12"/>
          </p:nvPr>
        </p:nvSpPr>
        <p:spPr/>
        <p:txBody>
          <a:bodyPr/>
          <a:lstStyle/>
          <a:p>
            <a:pPr>
              <a:defRPr/>
            </a:pPr>
            <a:fld id="{F57F456A-00AF-44E6-8D70-638C0D0130FF}" type="slidenum">
              <a:rPr lang="en-US" altLang="zh-CN" smtClean="0"/>
              <a:pPr>
                <a:defRPr/>
              </a:pPr>
              <a:t>24</a:t>
            </a:fld>
            <a:endParaRPr lang="en-US" altLang="zh-CN"/>
          </a:p>
        </p:txBody>
      </p:sp>
    </p:spTree>
    <p:extLst>
      <p:ext uri="{BB962C8B-B14F-4D97-AF65-F5344CB8AC3E}">
        <p14:creationId xmlns:p14="http://schemas.microsoft.com/office/powerpoint/2010/main" val="1762757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4A440-089D-49D9-9FD3-39E83E5814BC}"/>
              </a:ext>
            </a:extLst>
          </p:cNvPr>
          <p:cNvSpPr>
            <a:spLocks noGrp="1"/>
          </p:cNvSpPr>
          <p:nvPr>
            <p:ph type="title"/>
          </p:nvPr>
        </p:nvSpPr>
        <p:spPr/>
        <p:txBody>
          <a:bodyPr/>
          <a:lstStyle/>
          <a:p>
            <a:r>
              <a:rPr lang="en-US" dirty="0"/>
              <a:t>On-Policy and Off-Policy</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2BA6ED0-9302-40C2-9678-3D68EEAE1017}"/>
                  </a:ext>
                </a:extLst>
              </p:cNvPr>
              <p:cNvSpPr>
                <a:spLocks noGrp="1"/>
              </p:cNvSpPr>
              <p:nvPr>
                <p:ph idx="1"/>
              </p:nvPr>
            </p:nvSpPr>
            <p:spPr>
              <a:xfrm>
                <a:off x="457200" y="1295399"/>
                <a:ext cx="8229600" cy="5479111"/>
              </a:xfrm>
            </p:spPr>
            <p:txBody>
              <a:bodyPr>
                <a:normAutofit fontScale="85000" lnSpcReduction="20000"/>
              </a:bodyPr>
              <a:lstStyle/>
              <a:p>
                <a:r>
                  <a:rPr lang="en-US" dirty="0"/>
                  <a:t>Off-Policy: Improve and evaluate a different </a:t>
                </a:r>
                <a:r>
                  <a:rPr lang="en-US" dirty="0">
                    <a:solidFill>
                      <a:srgbClr val="C00000"/>
                    </a:solidFill>
                  </a:rPr>
                  <a:t>target policy </a:t>
                </a:r>
                <a14:m>
                  <m:oMath xmlns:m="http://schemas.openxmlformats.org/officeDocument/2006/math">
                    <m:r>
                      <a:rPr lang="en-US" b="0" i="1" smtClean="0">
                        <a:solidFill>
                          <a:srgbClr val="C00000"/>
                        </a:solidFill>
                        <a:latin typeface="Cambria Math" panose="02040503050406030204" pitchFamily="18" charset="0"/>
                      </a:rPr>
                      <m:t>𝜋</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𝑎</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𝑠</m:t>
                    </m:r>
                    <m:r>
                      <a:rPr lang="en-US" b="0" i="1" smtClean="0">
                        <a:solidFill>
                          <a:srgbClr val="C00000"/>
                        </a:solidFill>
                        <a:latin typeface="Cambria Math" panose="02040503050406030204" pitchFamily="18" charset="0"/>
                      </a:rPr>
                      <m:t>)</m:t>
                    </m:r>
                  </m:oMath>
                </a14:m>
                <a:r>
                  <a:rPr lang="en-US" dirty="0"/>
                  <a:t> from the </a:t>
                </a:r>
                <a:r>
                  <a:rPr lang="en-US" dirty="0">
                    <a:solidFill>
                      <a:srgbClr val="C00000"/>
                    </a:solidFill>
                  </a:rPr>
                  <a:t>behavior policy </a:t>
                </a:r>
                <a14:m>
                  <m:oMath xmlns:m="http://schemas.openxmlformats.org/officeDocument/2006/math">
                    <m:r>
                      <a:rPr lang="en-US" b="0" i="1" smtClean="0">
                        <a:solidFill>
                          <a:srgbClr val="C00000"/>
                        </a:solidFill>
                        <a:latin typeface="Cambria Math" panose="02040503050406030204" pitchFamily="18" charset="0"/>
                      </a:rPr>
                      <m:t>𝑏</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𝑎</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𝑠</m:t>
                    </m:r>
                    <m:r>
                      <a:rPr lang="en-US" i="1">
                        <a:solidFill>
                          <a:srgbClr val="C00000"/>
                        </a:solidFill>
                        <a:latin typeface="Cambria Math" panose="02040503050406030204" pitchFamily="18" charset="0"/>
                      </a:rPr>
                      <m:t>)</m:t>
                    </m:r>
                  </m:oMath>
                </a14:m>
                <a:r>
                  <a:rPr lang="en-US" dirty="0">
                    <a:solidFill>
                      <a:srgbClr val="C00000"/>
                    </a:solidFill>
                  </a:rPr>
                  <a:t> </a:t>
                </a:r>
                <a:r>
                  <a:rPr lang="en-US" dirty="0"/>
                  <a:t>that is used to select actions.</a:t>
                </a:r>
              </a:p>
              <a:p>
                <a:pPr lvl="1"/>
                <a:r>
                  <a:rPr lang="en-US" dirty="0"/>
                  <a:t>Behavior policy may be more random, and more exploratory/adventurous than target policy, to facilita</a:t>
                </a:r>
                <a:r>
                  <a:rPr lang="en-US" dirty="0">
                    <a:solidFill>
                      <a:schemeClr val="tx1"/>
                    </a:solidFill>
                  </a:rPr>
                  <a:t>te exploration</a:t>
                </a:r>
              </a:p>
              <a:p>
                <a:pPr lvl="1"/>
                <a14:m>
                  <m:oMath xmlns:m="http://schemas.openxmlformats.org/officeDocument/2006/math">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r>
                          <a:rPr lang="en-US" i="1">
                            <a:latin typeface="Cambria Math" panose="02040503050406030204" pitchFamily="18" charset="0"/>
                          </a:rPr>
                          <m:t>𝑠</m:t>
                        </m:r>
                      </m:e>
                    </m:d>
                    <m:r>
                      <a:rPr lang="en-US" i="1">
                        <a:latin typeface="Cambria Math" panose="02040503050406030204" pitchFamily="18" charset="0"/>
                      </a:rPr>
                      <m:t>&gt;0⇒</m:t>
                    </m:r>
                    <m:r>
                      <a:rPr lang="en-US" i="1">
                        <a:solidFill>
                          <a:schemeClr val="tx1"/>
                        </a:solidFill>
                        <a:latin typeface="Cambria Math" panose="02040503050406030204" pitchFamily="18" charset="0"/>
                      </a:rPr>
                      <m:t>𝑏</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𝑎</m:t>
                        </m:r>
                      </m:e>
                      <m:e>
                        <m:r>
                          <a:rPr lang="en-US" i="1">
                            <a:solidFill>
                              <a:schemeClr val="tx1"/>
                            </a:solidFill>
                            <a:latin typeface="Cambria Math" panose="02040503050406030204" pitchFamily="18" charset="0"/>
                          </a:rPr>
                          <m:t>𝑠</m:t>
                        </m:r>
                      </m:e>
                    </m:d>
                    <m:r>
                      <a:rPr lang="en-US" b="0" i="1" smtClean="0">
                        <a:solidFill>
                          <a:schemeClr val="tx1"/>
                        </a:solidFill>
                        <a:latin typeface="Cambria Math" panose="02040503050406030204" pitchFamily="18" charset="0"/>
                      </a:rPr>
                      <m:t>&gt;0</m:t>
                    </m:r>
                    <m:r>
                      <a:rPr lang="en-US" b="0" i="1" smtClean="0">
                        <a:latin typeface="Cambria Math" panose="02040503050406030204" pitchFamily="18" charset="0"/>
                      </a:rPr>
                      <m:t> </m:t>
                    </m:r>
                  </m:oMath>
                </a14:m>
                <a:r>
                  <a:rPr lang="en-US" dirty="0">
                    <a:solidFill>
                      <a:schemeClr val="tx1"/>
                    </a:solidFill>
                  </a:rPr>
                  <a:t>(</a:t>
                </a:r>
                <a14:m>
                  <m:oMath xmlns:m="http://schemas.openxmlformats.org/officeDocument/2006/math">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 </m:t>
                    </m:r>
                  </m:oMath>
                </a14:m>
                <a:r>
                  <a:rPr lang="en-US" dirty="0"/>
                  <a:t>must cover </a:t>
                </a:r>
                <a14:m>
                  <m:oMath xmlns:m="http://schemas.openxmlformats.org/officeDocument/2006/math">
                    <m:r>
                      <a:rPr lang="en-US" i="1">
                        <a:latin typeface="Cambria Math" panose="02040503050406030204" pitchFamily="18" charset="0"/>
                      </a:rPr>
                      <m:t>𝜋</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oMath>
                </a14:m>
                <a:r>
                  <a:rPr lang="en-US" dirty="0">
                    <a:solidFill>
                      <a:schemeClr val="tx1"/>
                    </a:solidFill>
                  </a:rPr>
                  <a:t>. If </a:t>
                </a:r>
                <a14:m>
                  <m:oMath xmlns:m="http://schemas.openxmlformats.org/officeDocument/2006/math">
                    <m:r>
                      <a:rPr lang="en-US" b="0" i="1" smtClean="0">
                        <a:solidFill>
                          <a:schemeClr val="tx1"/>
                        </a:solidFill>
                        <a:latin typeface="Cambria Math" panose="02040503050406030204" pitchFamily="18" charset="0"/>
                      </a:rPr>
                      <m:t>𝑎</m:t>
                    </m:r>
                  </m:oMath>
                </a14:m>
                <a:r>
                  <a:rPr lang="en-US" dirty="0">
                    <a:solidFill>
                      <a:schemeClr val="tx1"/>
                    </a:solidFill>
                  </a:rPr>
                  <a:t> is possible in target policy, it must be possible in behavior policy. Otherwise agent will never experience </a:t>
                </a:r>
                <a14:m>
                  <m:oMath xmlns:m="http://schemas.openxmlformats.org/officeDocument/2006/math">
                    <m:r>
                      <a:rPr lang="en-US" b="0" i="0" smtClean="0">
                        <a:solidFill>
                          <a:schemeClr val="tx1"/>
                        </a:solidFill>
                        <a:latin typeface="Cambria Math" panose="02040503050406030204" pitchFamily="18" charset="0"/>
                      </a:rPr>
                      <m:t>(</m:t>
                    </m:r>
                    <m:r>
                      <m:rPr>
                        <m:sty m:val="p"/>
                      </m:rPr>
                      <a:rPr lang="en-US" b="0" i="0" smtClean="0">
                        <a:solidFill>
                          <a:schemeClr val="tx1"/>
                        </a:solidFill>
                        <a:latin typeface="Cambria Math" panose="02040503050406030204" pitchFamily="18" charset="0"/>
                      </a:rPr>
                      <m:t>s</m:t>
                    </m:r>
                    <m:r>
                      <a:rPr lang="en-US" b="0" i="0"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𝑎</m:t>
                    </m:r>
                    <m:r>
                      <a:rPr lang="en-US" b="0" i="1" smtClean="0">
                        <a:solidFill>
                          <a:schemeClr val="tx1"/>
                        </a:solidFill>
                        <a:latin typeface="Cambria Math" panose="02040503050406030204" pitchFamily="18" charset="0"/>
                      </a:rPr>
                      <m:t>)</m:t>
                    </m:r>
                  </m:oMath>
                </a14:m>
                <a:endParaRPr lang="en-US" dirty="0">
                  <a:solidFill>
                    <a:schemeClr val="tx1"/>
                  </a:solidFill>
                </a:endParaRPr>
              </a:p>
              <a:p>
                <a:pPr lvl="1"/>
                <a:r>
                  <a:rPr lang="en-US" dirty="0"/>
                  <a:t>“Look over someone's shoulder”</a:t>
                </a:r>
                <a:endParaRPr lang="en-US" dirty="0">
                  <a:solidFill>
                    <a:schemeClr val="tx1"/>
                  </a:solidFill>
                </a:endParaRPr>
              </a:p>
              <a:p>
                <a:r>
                  <a:rPr lang="en-US" dirty="0"/>
                  <a:t>On-Policy: Improve and evaluate the </a:t>
                </a:r>
                <a:r>
                  <a:rPr lang="en-US" dirty="0">
                    <a:solidFill>
                      <a:srgbClr val="C00000"/>
                    </a:solidFill>
                  </a:rPr>
                  <a:t>behavior policy </a:t>
                </a:r>
                <a14:m>
                  <m:oMath xmlns:m="http://schemas.openxmlformats.org/officeDocument/2006/math">
                    <m:r>
                      <a:rPr lang="en-US" i="1">
                        <a:solidFill>
                          <a:srgbClr val="C00000"/>
                        </a:solidFill>
                        <a:latin typeface="Cambria Math" panose="02040503050406030204" pitchFamily="18" charset="0"/>
                      </a:rPr>
                      <m:t>𝑏</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𝑎</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𝑠</m:t>
                    </m:r>
                    <m:r>
                      <a:rPr lang="en-US" i="1">
                        <a:solidFill>
                          <a:srgbClr val="C00000"/>
                        </a:solidFill>
                        <a:latin typeface="Cambria Math" panose="02040503050406030204" pitchFamily="18" charset="0"/>
                      </a:rPr>
                      <m:t>)</m:t>
                    </m:r>
                  </m:oMath>
                </a14:m>
                <a:r>
                  <a:rPr lang="en-US" dirty="0"/>
                  <a:t> that is being used to select actions.</a:t>
                </a:r>
              </a:p>
              <a:p>
                <a:pPr lvl="1"/>
                <a14:m>
                  <m:oMath xmlns:m="http://schemas.openxmlformats.org/officeDocument/2006/math">
                    <m:r>
                      <a:rPr lang="en-US" i="1">
                        <a:latin typeface="Cambria Math" panose="02040503050406030204" pitchFamily="18" charset="0"/>
                      </a:rPr>
                      <m:t>𝑏</m:t>
                    </m:r>
                    <m:d>
                      <m:dPr>
                        <m:ctrlPr>
                          <a:rPr lang="en-US" i="1">
                            <a:latin typeface="Cambria Math" panose="02040503050406030204" pitchFamily="18" charset="0"/>
                          </a:rPr>
                        </m:ctrlPr>
                      </m:dPr>
                      <m:e>
                        <m:r>
                          <a:rPr lang="en-US" i="1">
                            <a:latin typeface="Cambria Math" panose="02040503050406030204" pitchFamily="18" charset="0"/>
                          </a:rPr>
                          <m:t>𝑎</m:t>
                        </m:r>
                      </m:e>
                      <m:e>
                        <m:r>
                          <a:rPr lang="en-US" i="1">
                            <a:latin typeface="Cambria Math" panose="02040503050406030204" pitchFamily="18" charset="0"/>
                          </a:rPr>
                          <m:t>𝑠</m:t>
                        </m:r>
                      </m:e>
                    </m:d>
                    <m:r>
                      <a:rPr lang="en-US" i="1">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r>
                          <a:rPr lang="en-US" i="1">
                            <a:latin typeface="Cambria Math" panose="02040503050406030204" pitchFamily="18" charset="0"/>
                          </a:rPr>
                          <m:t>𝑠</m:t>
                        </m:r>
                      </m:e>
                    </m:d>
                  </m:oMath>
                </a14:m>
                <a:endParaRPr lang="en-US" dirty="0">
                  <a:solidFill>
                    <a:schemeClr val="tx1"/>
                  </a:solidFill>
                </a:endParaRPr>
              </a:p>
              <a:p>
                <a:pPr lvl="1"/>
                <a:r>
                  <a:rPr lang="en-US" dirty="0"/>
                  <a:t>“Learn on the job”</a:t>
                </a:r>
                <a:endParaRPr lang="en-SE" dirty="0">
                  <a:solidFill>
                    <a:schemeClr val="tx1"/>
                  </a:solidFill>
                </a:endParaRPr>
              </a:p>
            </p:txBody>
          </p:sp>
        </mc:Choice>
        <mc:Fallback xmlns="">
          <p:sp>
            <p:nvSpPr>
              <p:cNvPr id="3" name="Content Placeholder 2">
                <a:extLst>
                  <a:ext uri="{FF2B5EF4-FFF2-40B4-BE49-F238E27FC236}">
                    <a16:creationId xmlns:a16="http://schemas.microsoft.com/office/drawing/2014/main" id="{82BA6ED0-9302-40C2-9678-3D68EEAE1017}"/>
                  </a:ext>
                </a:extLst>
              </p:cNvPr>
              <p:cNvSpPr>
                <a:spLocks noGrp="1" noRot="1" noChangeAspect="1" noMove="1" noResize="1" noEditPoints="1" noAdjustHandles="1" noChangeArrowheads="1" noChangeShapeType="1" noTextEdit="1"/>
              </p:cNvSpPr>
              <p:nvPr>
                <p:ph idx="1"/>
              </p:nvPr>
            </p:nvSpPr>
            <p:spPr>
              <a:xfrm>
                <a:off x="457200" y="1295399"/>
                <a:ext cx="8229600" cy="5479111"/>
              </a:xfrm>
              <a:blipFill>
                <a:blip r:embed="rId3"/>
                <a:stretch>
                  <a:fillRect l="-1259" t="-2447" r="-815"/>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8C4E3E65-4F37-4ADF-8201-B937DAC4BA37}"/>
              </a:ext>
            </a:extLst>
          </p:cNvPr>
          <p:cNvSpPr>
            <a:spLocks noGrp="1"/>
          </p:cNvSpPr>
          <p:nvPr>
            <p:ph type="sldNum" sz="quarter" idx="12"/>
          </p:nvPr>
        </p:nvSpPr>
        <p:spPr/>
        <p:txBody>
          <a:bodyPr/>
          <a:lstStyle/>
          <a:p>
            <a:pPr>
              <a:defRPr/>
            </a:pPr>
            <a:fld id="{F57F456A-00AF-44E6-8D70-638C0D0130FF}" type="slidenum">
              <a:rPr lang="en-US" altLang="zh-CN" smtClean="0"/>
              <a:pPr>
                <a:defRPr/>
              </a:pPr>
              <a:t>25</a:t>
            </a:fld>
            <a:endParaRPr lang="en-US" altLang="zh-CN"/>
          </a:p>
        </p:txBody>
      </p:sp>
    </p:spTree>
    <p:extLst>
      <p:ext uri="{BB962C8B-B14F-4D97-AF65-F5344CB8AC3E}">
        <p14:creationId xmlns:p14="http://schemas.microsoft.com/office/powerpoint/2010/main" val="1610498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E35CE-F1E9-4361-9BA4-9A37EEED4179}"/>
              </a:ext>
            </a:extLst>
          </p:cNvPr>
          <p:cNvSpPr>
            <a:spLocks noGrp="1"/>
          </p:cNvSpPr>
          <p:nvPr>
            <p:ph type="title"/>
          </p:nvPr>
        </p:nvSpPr>
        <p:spPr/>
        <p:txBody>
          <a:bodyPr/>
          <a:lstStyle/>
          <a:p>
            <a:r>
              <a:rPr lang="en-US" sz="4400" dirty="0"/>
              <a:t>Importance Sampling</a:t>
            </a:r>
            <a:endParaRPr lang="en-SE" sz="44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1E33497-94EF-41AB-80C0-11F14120741E}"/>
                  </a:ext>
                </a:extLst>
              </p:cNvPr>
              <p:cNvSpPr>
                <a:spLocks noGrp="1"/>
              </p:cNvSpPr>
              <p:nvPr>
                <p:ph idx="1"/>
              </p:nvPr>
            </p:nvSpPr>
            <p:spPr/>
            <p:txBody>
              <a:bodyPr>
                <a:normAutofit fontScale="85000" lnSpcReduction="10000"/>
              </a:bodyPr>
              <a:lstStyle/>
              <a:p>
                <a:r>
                  <a:rPr lang="en-US" dirty="0"/>
                  <a:t>We want to estimate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𝜋</m:t>
                        </m:r>
                      </m:sub>
                    </m:sSub>
                    <m:d>
                      <m:dPr>
                        <m:begChr m:val="["/>
                        <m:endChr m:val="]"/>
                        <m:ctrlPr>
                          <a:rPr lang="en-US" i="1">
                            <a:latin typeface="Cambria Math" panose="02040503050406030204" pitchFamily="18" charset="0"/>
                          </a:rPr>
                        </m:ctrlPr>
                      </m:dPr>
                      <m:e>
                        <m:r>
                          <a:rPr lang="en-US" i="1">
                            <a:latin typeface="Cambria Math" panose="02040503050406030204" pitchFamily="18" charset="0"/>
                          </a:rPr>
                          <m:t>𝑋</m:t>
                        </m:r>
                      </m:e>
                    </m:d>
                  </m:oMath>
                </a14:m>
                <a:r>
                  <a:rPr lang="en-US" dirty="0"/>
                  <a:t>, expected value of random var </a:t>
                </a:r>
                <a14:m>
                  <m:oMath xmlns:m="http://schemas.openxmlformats.org/officeDocument/2006/math">
                    <m:r>
                      <a:rPr lang="en-US" i="1" dirty="0" smtClean="0">
                        <a:latin typeface="Cambria Math" panose="02040503050406030204" pitchFamily="18" charset="0"/>
                      </a:rPr>
                      <m:t>𝑋</m:t>
                    </m:r>
                  </m:oMath>
                </a14:m>
                <a:r>
                  <a:rPr lang="en-US" dirty="0"/>
                  <a:t> with distribution </a:t>
                </a:r>
                <a14:m>
                  <m:oMath xmlns:m="http://schemas.openxmlformats.org/officeDocument/2006/math">
                    <m:r>
                      <a:rPr lang="en-US">
                        <a:latin typeface="Cambria Math" panose="02040503050406030204" pitchFamily="18" charset="0"/>
                      </a:rPr>
                      <m:t>𝜋</m:t>
                    </m:r>
                  </m:oMath>
                </a14:m>
                <a:r>
                  <a:rPr lang="en-US" dirty="0"/>
                  <a:t>, by sampling from another distribution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𝜌</m:t>
                    </m:r>
                  </m:oMath>
                </a14:m>
                <a:r>
                  <a:rPr lang="en-US" dirty="0"/>
                  <a:t>. </a:t>
                </a:r>
              </a:p>
              <a:p>
                <a:pPr lvl="1"/>
                <a:r>
                  <a:rPr lang="en-US" dirty="0"/>
                  <a:t>Capital letter (</a:t>
                </a:r>
                <a14:m>
                  <m:oMath xmlns:m="http://schemas.openxmlformats.org/officeDocument/2006/math">
                    <m:r>
                      <a:rPr lang="en-US" b="0" i="1" smtClean="0">
                        <a:latin typeface="Cambria Math" panose="02040503050406030204" pitchFamily="18" charset="0"/>
                      </a:rPr>
                      <m:t>𝑋</m:t>
                    </m:r>
                  </m:oMath>
                </a14:m>
                <a:r>
                  <a:rPr lang="en-US" dirty="0"/>
                  <a:t>) denotes a random variable; lower-case letter (</a:t>
                </a:r>
                <a14:m>
                  <m:oMath xmlns:m="http://schemas.openxmlformats.org/officeDocument/2006/math">
                    <m:r>
                      <a:rPr lang="en-US" b="0" i="1" smtClean="0">
                        <a:latin typeface="Cambria Math" panose="02040503050406030204" pitchFamily="18" charset="0"/>
                      </a:rPr>
                      <m:t>𝑥</m:t>
                    </m:r>
                  </m:oMath>
                </a14:m>
                <a:r>
                  <a:rPr lang="en-US" dirty="0"/>
                  <a:t>) denotes a sampled value of the random var </a:t>
                </a:r>
                <a14:m>
                  <m:oMath xmlns:m="http://schemas.openxmlformats.org/officeDocument/2006/math">
                    <m:r>
                      <a:rPr lang="en-US" b="0" i="1" smtClean="0">
                        <a:latin typeface="Cambria Math" panose="02040503050406030204" pitchFamily="18" charset="0"/>
                      </a:rPr>
                      <m:t>𝑋</m:t>
                    </m:r>
                  </m:oMath>
                </a14:m>
                <a:r>
                  <a:rPr lang="en-US" dirty="0"/>
                  <a:t>.</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𝔼</m:t>
                        </m:r>
                      </m:e>
                      <m:sub>
                        <m:r>
                          <a:rPr lang="en-US" i="1">
                            <a:latin typeface="Cambria Math" panose="02040503050406030204" pitchFamily="18" charset="0"/>
                          </a:rPr>
                          <m:t>𝜋</m:t>
                        </m:r>
                      </m:sub>
                    </m:sSub>
                    <m:d>
                      <m:dPr>
                        <m:begChr m:val="["/>
                        <m:endChr m:val="]"/>
                        <m:ctrlPr>
                          <a:rPr lang="en-US" i="1">
                            <a:latin typeface="Cambria Math" panose="02040503050406030204" pitchFamily="18" charset="0"/>
                          </a:rPr>
                        </m:ctrlPr>
                      </m:dPr>
                      <m:e>
                        <m:r>
                          <a:rPr lang="en-US" i="1">
                            <a:latin typeface="Cambria Math" panose="02040503050406030204" pitchFamily="18" charset="0"/>
                          </a:rPr>
                          <m:t>𝑋</m:t>
                        </m:r>
                      </m:e>
                    </m:d>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𝑋</m:t>
                        </m:r>
                      </m:sub>
                      <m:sup/>
                      <m:e>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𝑥</m:t>
                            </m:r>
                          </m:e>
                        </m:d>
                        <m:r>
                          <a:rPr lang="en-US" b="0" i="1" smtClean="0">
                            <a:latin typeface="Cambria Math" panose="02040503050406030204" pitchFamily="18" charset="0"/>
                          </a:rPr>
                          <m:t>𝑥</m:t>
                        </m:r>
                      </m:e>
                    </m:nary>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𝑋</m:t>
                        </m:r>
                      </m:sub>
                      <m:sup/>
                      <m:e>
                        <m:r>
                          <a:rPr lang="en-US" i="1">
                            <a:latin typeface="Cambria Math" panose="02040503050406030204" pitchFamily="18" charset="0"/>
                          </a:rPr>
                          <m:t>𝑏</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𝜌</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𝑥</m:t>
                        </m:r>
                      </m:e>
                    </m:nary>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rPr>
                          <m:t>𝔼</m:t>
                        </m:r>
                      </m:e>
                      <m:sub>
                        <m:r>
                          <a:rPr lang="en-US" b="0" i="1" smtClean="0">
                            <a:latin typeface="Cambria Math" panose="02040503050406030204" pitchFamily="18" charset="0"/>
                          </a:rPr>
                          <m:t>𝑏</m:t>
                        </m:r>
                      </m:sub>
                    </m:sSub>
                    <m:d>
                      <m:dPr>
                        <m:begChr m:val="["/>
                        <m:endChr m:val="]"/>
                        <m:ctrlPr>
                          <a:rPr lang="en-US" i="1">
                            <a:latin typeface="Cambria Math" panose="02040503050406030204" pitchFamily="18" charset="0"/>
                          </a:rPr>
                        </m:ctrlPr>
                      </m:dPr>
                      <m:e>
                        <m:r>
                          <a:rPr lang="en-US" i="1">
                            <a:latin typeface="Cambria Math" panose="02040503050406030204" pitchFamily="18" charset="0"/>
                          </a:rPr>
                          <m:t>𝜌</m:t>
                        </m:r>
                        <m:d>
                          <m:dPr>
                            <m:ctrlPr>
                              <a:rPr lang="en-US" i="1">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𝑋</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den>
                    </m:f>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𝜌</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e>
                    </m:nary>
                  </m:oMath>
                </a14:m>
                <a:endParaRPr lang="en-US" i="1" dirty="0">
                  <a:latin typeface="Cambria Math" panose="02040503050406030204" pitchFamily="18" charset="0"/>
                </a:endParaRPr>
              </a:p>
              <a:p>
                <a:pPr lvl="1"/>
                <a14:m>
                  <m:oMath xmlns:m="http://schemas.openxmlformats.org/officeDocument/2006/math">
                    <m:r>
                      <a:rPr lang="en-US" i="1">
                        <a:latin typeface="Cambria Math" panose="02040503050406030204" pitchFamily="18" charset="0"/>
                      </a:rPr>
                      <m:t>𝜌</m:t>
                    </m:r>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𝑖</m:t>
                            </m:r>
                          </m:sub>
                        </m:sSub>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𝑖</m:t>
                                </m:r>
                              </m:sub>
                            </m:sSub>
                          </m:e>
                        </m:d>
                      </m:num>
                      <m:den>
                        <m:r>
                          <a:rPr lang="en-US" i="1">
                            <a:latin typeface="Cambria Math" panose="02040503050406030204" pitchFamily="18" charset="0"/>
                          </a:rPr>
                          <m:t>𝑏</m:t>
                        </m:r>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𝑖</m:t>
                                </m:r>
                              </m:sub>
                            </m:sSub>
                          </m:e>
                        </m:d>
                      </m:den>
                    </m:f>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𝑏</m:t>
                    </m:r>
                  </m:oMath>
                </a14:m>
                <a:endParaRPr lang="en-US" dirty="0"/>
              </a:p>
              <a:p>
                <a:r>
                  <a:rPr lang="en-US" dirty="0"/>
                  <a:t>We compute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𝜋</m:t>
                        </m:r>
                      </m:sub>
                    </m:sSub>
                    <m:d>
                      <m:dPr>
                        <m:begChr m:val="["/>
                        <m:endChr m:val="]"/>
                        <m:ctrlPr>
                          <a:rPr lang="en-US" i="1">
                            <a:latin typeface="Cambria Math" panose="02040503050406030204" pitchFamily="18" charset="0"/>
                          </a:rPr>
                        </m:ctrlPr>
                      </m:dPr>
                      <m:e>
                        <m:r>
                          <a:rPr lang="en-US" i="1">
                            <a:latin typeface="Cambria Math" panose="02040503050406030204" pitchFamily="18" charset="0"/>
                          </a:rPr>
                          <m:t>𝑋</m:t>
                        </m:r>
                      </m:e>
                    </m:d>
                  </m:oMath>
                </a14:m>
                <a:r>
                  <a:rPr lang="en-US" dirty="0"/>
                  <a:t> by sampling from </a:t>
                </a:r>
                <a14:m>
                  <m:oMath xmlns:m="http://schemas.openxmlformats.org/officeDocument/2006/math">
                    <m:r>
                      <a:rPr lang="en-US" i="1">
                        <a:latin typeface="Cambria Math" panose="02040503050406030204" pitchFamily="18" charset="0"/>
                      </a:rPr>
                      <m:t>𝑏</m:t>
                    </m:r>
                  </m:oMath>
                </a14:m>
                <a:r>
                  <a:rPr lang="en-US" dirty="0"/>
                  <a:t>, then performing weighted average with weight </a:t>
                </a:r>
                <a14:m>
                  <m:oMath xmlns:m="http://schemas.openxmlformats.org/officeDocument/2006/math">
                    <m:r>
                      <a:rPr lang="en-US" i="1">
                        <a:latin typeface="Cambria Math" panose="02040503050406030204" pitchFamily="18" charset="0"/>
                      </a:rPr>
                      <m:t>𝜌</m:t>
                    </m:r>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dirty="0"/>
                  <a:t>.</a:t>
                </a:r>
                <a:endParaRPr lang="en-SE" dirty="0"/>
              </a:p>
            </p:txBody>
          </p:sp>
        </mc:Choice>
        <mc:Fallback xmlns="">
          <p:sp>
            <p:nvSpPr>
              <p:cNvPr id="3" name="Content Placeholder 2">
                <a:extLst>
                  <a:ext uri="{FF2B5EF4-FFF2-40B4-BE49-F238E27FC236}">
                    <a16:creationId xmlns:a16="http://schemas.microsoft.com/office/drawing/2014/main" id="{51E33497-94EF-41AB-80C0-11F14120741E}"/>
                  </a:ext>
                </a:extLst>
              </p:cNvPr>
              <p:cNvSpPr>
                <a:spLocks noGrp="1" noRot="1" noChangeAspect="1" noMove="1" noResize="1" noEditPoints="1" noAdjustHandles="1" noChangeArrowheads="1" noChangeShapeType="1" noTextEdit="1"/>
              </p:cNvSpPr>
              <p:nvPr>
                <p:ph idx="1"/>
              </p:nvPr>
            </p:nvSpPr>
            <p:spPr>
              <a:blipFill>
                <a:blip r:embed="rId3"/>
                <a:stretch>
                  <a:fillRect l="-1333" t="-1912" r="-1630"/>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D2C664EF-394D-4A11-AABC-09723A0D53D0}"/>
              </a:ext>
            </a:extLst>
          </p:cNvPr>
          <p:cNvSpPr>
            <a:spLocks noGrp="1"/>
          </p:cNvSpPr>
          <p:nvPr>
            <p:ph type="sldNum" sz="quarter" idx="12"/>
          </p:nvPr>
        </p:nvSpPr>
        <p:spPr/>
        <p:txBody>
          <a:bodyPr/>
          <a:lstStyle/>
          <a:p>
            <a:pPr>
              <a:defRPr/>
            </a:pPr>
            <a:fld id="{F57F456A-00AF-44E6-8D70-638C0D0130FF}" type="slidenum">
              <a:rPr lang="en-US" altLang="zh-CN" smtClean="0"/>
              <a:pPr>
                <a:defRPr/>
              </a:pPr>
              <a:t>26</a:t>
            </a:fld>
            <a:endParaRPr lang="en-US" altLang="zh-CN"/>
          </a:p>
        </p:txBody>
      </p:sp>
    </p:spTree>
    <p:extLst>
      <p:ext uri="{BB962C8B-B14F-4D97-AF65-F5344CB8AC3E}">
        <p14:creationId xmlns:p14="http://schemas.microsoft.com/office/powerpoint/2010/main" val="4210148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55ADD-7B5C-4D83-AD5C-2AB8710D603F}"/>
              </a:ext>
            </a:extLst>
          </p:cNvPr>
          <p:cNvSpPr>
            <a:spLocks noGrp="1"/>
          </p:cNvSpPr>
          <p:nvPr>
            <p:ph type="title"/>
          </p:nvPr>
        </p:nvSpPr>
        <p:spPr/>
        <p:txBody>
          <a:bodyPr/>
          <a:lstStyle/>
          <a:p>
            <a:r>
              <a:rPr lang="en-US" dirty="0"/>
              <a:t>Importance Sampling Example</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255D21B-88C7-4FF8-A3F3-287C2A6AD087}"/>
                  </a:ext>
                </a:extLst>
              </p:cNvPr>
              <p:cNvSpPr>
                <a:spLocks noGrp="1"/>
              </p:cNvSpPr>
              <p:nvPr>
                <p:ph idx="1"/>
              </p:nvPr>
            </p:nvSpPr>
            <p:spPr>
              <a:xfrm>
                <a:off x="39414" y="1295400"/>
                <a:ext cx="4384182" cy="5287962"/>
              </a:xfrm>
            </p:spPr>
            <p:txBody>
              <a:bodyPr>
                <a:normAutofit fontScale="62500" lnSpcReduction="20000"/>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𝔼</m:t>
                        </m:r>
                      </m:e>
                      <m:sub>
                        <m:r>
                          <a:rPr lang="en-US" b="0" i="1" smtClean="0">
                            <a:latin typeface="Cambria Math" panose="02040503050406030204" pitchFamily="18" charset="0"/>
                          </a:rPr>
                          <m:t>𝜋</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=.3⋅1+</m:t>
                    </m:r>
                    <m:r>
                      <a:rPr lang="en-US" i="1">
                        <a:latin typeface="Cambria Math" panose="02040503050406030204" pitchFamily="18" charset="0"/>
                      </a:rPr>
                      <m:t>.</m:t>
                    </m:r>
                    <m:r>
                      <a:rPr lang="en-US" b="0" i="1" smtClean="0">
                        <a:latin typeface="Cambria Math" panose="02040503050406030204" pitchFamily="18" charset="0"/>
                      </a:rPr>
                      <m:t>4</m:t>
                    </m:r>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3+</m:t>
                    </m:r>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m:t>
                    </m:r>
                    <m:r>
                      <a:rPr lang="en-US" b="0" i="1" smtClean="0">
                        <a:latin typeface="Cambria Math" panose="02040503050406030204" pitchFamily="18" charset="0"/>
                      </a:rPr>
                      <m:t>4=2.2</m:t>
                    </m:r>
                  </m:oMath>
                </a14:m>
                <a:endParaRPr lang="en-US" dirty="0"/>
              </a:p>
              <a:p>
                <a:r>
                  <a:rPr lang="en-US" dirty="0"/>
                  <a:t>1</a:t>
                </a:r>
                <a:r>
                  <a:rPr lang="en-US" baseline="30000" dirty="0"/>
                  <a:t>st</a:t>
                </a:r>
                <a:r>
                  <a:rPr lang="en-US" dirty="0"/>
                  <a:t> sample from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get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=1</m:t>
                    </m:r>
                  </m:oMath>
                </a14:m>
                <a:r>
                  <a:rPr lang="en-US" dirty="0"/>
                  <a:t> w. prob </a:t>
                </a:r>
                <a14:m>
                  <m:oMath xmlns:m="http://schemas.openxmlformats.org/officeDocument/2006/math">
                    <m:r>
                      <a:rPr lang="en-US" i="1">
                        <a:latin typeface="Cambria Math" panose="02040503050406030204" pitchFamily="18" charset="0"/>
                      </a:rPr>
                      <m:t>0.85</m:t>
                    </m:r>
                  </m:oMath>
                </a14:m>
                <a:endParaRPr lang="en-US" dirty="0"/>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b="0" i="1" smtClean="0">
                            <a:latin typeface="Cambria Math" panose="02040503050406030204" pitchFamily="18" charset="0"/>
                          </a:rPr>
                          <m:t>𝑏</m:t>
                        </m:r>
                      </m:sub>
                    </m:sSub>
                    <m:d>
                      <m:dPr>
                        <m:begChr m:val="["/>
                        <m:endChr m:val="]"/>
                        <m:ctrlPr>
                          <a:rPr lang="en-US" i="1">
                            <a:latin typeface="Cambria Math" panose="02040503050406030204" pitchFamily="18" charset="0"/>
                          </a:rPr>
                        </m:ctrlPr>
                      </m:dPr>
                      <m:e>
                        <m:r>
                          <a:rPr lang="en-US" i="1">
                            <a:latin typeface="Cambria Math" panose="02040503050406030204" pitchFamily="18" charset="0"/>
                          </a:rPr>
                          <m:t>𝑋</m:t>
                        </m:r>
                      </m:e>
                    </m:d>
                    <m:r>
                      <a:rPr lang="en-US" i="1">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den>
                    </m:f>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1</m:t>
                        </m:r>
                      </m:sub>
                      <m:sup>
                        <m:r>
                          <a:rPr lang="en-US" b="0" i="1" smtClean="0">
                            <a:latin typeface="Cambria Math" panose="02040503050406030204" pitchFamily="18" charset="0"/>
                          </a:rPr>
                          <m:t>1</m:t>
                        </m:r>
                      </m:sup>
                      <m:e>
                        <m:r>
                          <a:rPr lang="en-US" b="0" i="1" smtClean="0">
                            <a:latin typeface="Cambria Math" panose="02040503050406030204" pitchFamily="18" charset="0"/>
                          </a:rPr>
                          <m:t>𝑥</m:t>
                        </m:r>
                        <m:r>
                          <a:rPr lang="en-US" b="0" i="1" smtClean="0">
                            <a:latin typeface="Cambria Math" panose="02040503050406030204" pitchFamily="18" charset="0"/>
                          </a:rPr>
                          <m:t>𝜌</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nary>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.85</m:t>
                        </m:r>
                      </m:den>
                    </m:f>
                    <m:r>
                      <a:rPr lang="en-US" b="0" i="1" smtClean="0">
                        <a:latin typeface="Cambria Math" panose="02040503050406030204" pitchFamily="18" charset="0"/>
                      </a:rPr>
                      <m:t>=0.35</m:t>
                    </m:r>
                  </m:oMath>
                </a14:m>
                <a:endParaRPr lang="en-US" dirty="0"/>
              </a:p>
              <a:p>
                <a:r>
                  <a:rPr lang="en-US" dirty="0"/>
                  <a:t>2</a:t>
                </a:r>
                <a:r>
                  <a:rPr lang="en-US" baseline="30000" dirty="0"/>
                  <a:t>nd</a:t>
                </a:r>
                <a:r>
                  <a:rPr lang="en-US" dirty="0"/>
                  <a:t> sample from </a:t>
                </a:r>
                <a14:m>
                  <m:oMath xmlns:m="http://schemas.openxmlformats.org/officeDocument/2006/math">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oMath>
                </a14:m>
                <a:r>
                  <a:rPr lang="en-US" dirty="0"/>
                  <a:t>: get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=3</m:t>
                    </m:r>
                  </m:oMath>
                </a14:m>
                <a:r>
                  <a:rPr lang="en-US" dirty="0"/>
                  <a:t> w. prob </a:t>
                </a:r>
                <a14:m>
                  <m:oMath xmlns:m="http://schemas.openxmlformats.org/officeDocument/2006/math">
                    <m:r>
                      <a:rPr lang="en-US" i="1">
                        <a:latin typeface="Cambria Math" panose="02040503050406030204" pitchFamily="18" charset="0"/>
                      </a:rPr>
                      <m:t>0.</m:t>
                    </m:r>
                    <m:r>
                      <a:rPr lang="en-US" b="0" i="1" smtClean="0">
                        <a:latin typeface="Cambria Math" panose="02040503050406030204" pitchFamily="18" charset="0"/>
                      </a:rPr>
                      <m:t>0</m:t>
                    </m:r>
                    <m:r>
                      <a:rPr lang="en-US" i="1">
                        <a:latin typeface="Cambria Math" panose="02040503050406030204" pitchFamily="18" charset="0"/>
                      </a:rPr>
                      <m:t>5</m:t>
                    </m:r>
                  </m:oMath>
                </a14:m>
                <a:endParaRPr lang="en-US" dirty="0"/>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𝑏</m:t>
                        </m:r>
                      </m:sub>
                    </m:sSub>
                    <m:d>
                      <m:dPr>
                        <m:begChr m:val="["/>
                        <m:endChr m:val="]"/>
                        <m:ctrlPr>
                          <a:rPr lang="en-US" i="1">
                            <a:latin typeface="Cambria Math" panose="02040503050406030204" pitchFamily="18" charset="0"/>
                          </a:rPr>
                        </m:ctrlPr>
                      </m:dPr>
                      <m:e>
                        <m:r>
                          <a:rPr lang="en-US" i="1">
                            <a:latin typeface="Cambria Math" panose="02040503050406030204" pitchFamily="18" charset="0"/>
                          </a:rPr>
                          <m:t>𝑋</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m:t>
                        </m:r>
                      </m:den>
                    </m:f>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1</m:t>
                        </m:r>
                      </m:sub>
                      <m:sup>
                        <m:r>
                          <a:rPr lang="en-US" b="0" i="1" smtClean="0">
                            <a:latin typeface="Cambria Math" panose="02040503050406030204" pitchFamily="18" charset="0"/>
                          </a:rPr>
                          <m:t>2</m:t>
                        </m:r>
                      </m:sup>
                      <m:e>
                        <m:r>
                          <a:rPr lang="en-US" i="1">
                            <a:latin typeface="Cambria Math" panose="02040503050406030204" pitchFamily="18" charset="0"/>
                          </a:rPr>
                          <m:t>𝑥</m:t>
                        </m:r>
                        <m:r>
                          <a:rPr lang="en-US" i="1">
                            <a:latin typeface="Cambria Math" panose="02040503050406030204" pitchFamily="18" charset="0"/>
                          </a:rPr>
                          <m:t>𝜌</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nary>
                    <m:r>
                      <a:rPr lang="en-US" i="1">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ctrlPr>
                          <a:rPr lang="en-US" b="0" i="1" smtClean="0">
                            <a:latin typeface="Cambria Math" panose="02040503050406030204" pitchFamily="18" charset="0"/>
                          </a:rPr>
                        </m:ctrlPr>
                      </m:dPr>
                      <m:e>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.3</m:t>
                            </m:r>
                          </m:num>
                          <m:den>
                            <m:r>
                              <a:rPr lang="en-US" i="1">
                                <a:latin typeface="Cambria Math" panose="02040503050406030204" pitchFamily="18" charset="0"/>
                              </a:rPr>
                              <m:t>.85</m:t>
                            </m:r>
                          </m:den>
                        </m:f>
                        <m:r>
                          <a:rPr lang="en-US" b="0" i="1" smtClean="0">
                            <a:latin typeface="Cambria Math" panose="02040503050406030204" pitchFamily="18" charset="0"/>
                          </a:rPr>
                          <m:t>+3×</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.05</m:t>
                            </m:r>
                          </m:den>
                        </m:f>
                      </m:e>
                    </m:d>
                    <m:r>
                      <a:rPr lang="en-US" b="0" i="1" smtClean="0">
                        <a:latin typeface="Cambria Math" panose="02040503050406030204" pitchFamily="18" charset="0"/>
                      </a:rPr>
                      <m:t>≈3</m:t>
                    </m:r>
                    <m:r>
                      <a:rPr lang="en-US" i="1">
                        <a:latin typeface="Cambria Math" panose="02040503050406030204" pitchFamily="18" charset="0"/>
                      </a:rPr>
                      <m:t>.</m:t>
                    </m:r>
                    <m:r>
                      <a:rPr lang="en-US" b="0" i="1" smtClean="0">
                        <a:latin typeface="Cambria Math" panose="02040503050406030204" pitchFamily="18" charset="0"/>
                      </a:rPr>
                      <m:t>18</m:t>
                    </m:r>
                  </m:oMath>
                </a14:m>
                <a:endParaRPr lang="en-US" dirty="0"/>
              </a:p>
              <a:p>
                <a:r>
                  <a:rPr lang="en-US" dirty="0"/>
                  <a:t>3</a:t>
                </a:r>
                <a:r>
                  <a:rPr lang="en-US" baseline="30000" dirty="0"/>
                  <a:t>rd</a:t>
                </a:r>
                <a:r>
                  <a:rPr lang="en-US" dirty="0"/>
                  <a:t> sample from </a:t>
                </a:r>
                <a14:m>
                  <m:oMath xmlns:m="http://schemas.openxmlformats.org/officeDocument/2006/math">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oMath>
                </a14:m>
                <a:r>
                  <a:rPr lang="en-US" dirty="0"/>
                  <a:t>: get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=1</m:t>
                    </m:r>
                  </m:oMath>
                </a14:m>
                <a:r>
                  <a:rPr lang="en-US" dirty="0"/>
                  <a:t> w. prob </a:t>
                </a:r>
                <a14:m>
                  <m:oMath xmlns:m="http://schemas.openxmlformats.org/officeDocument/2006/math">
                    <m:r>
                      <a:rPr lang="en-US" i="1">
                        <a:latin typeface="Cambria Math" panose="02040503050406030204" pitchFamily="18" charset="0"/>
                      </a:rPr>
                      <m:t>0.85</m:t>
                    </m:r>
                  </m:oMath>
                </a14:m>
                <a:endParaRPr lang="en-US" dirty="0"/>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𝑏</m:t>
                        </m:r>
                      </m:sub>
                    </m:sSub>
                    <m:d>
                      <m:dPr>
                        <m:begChr m:val="["/>
                        <m:endChr m:val="]"/>
                        <m:ctrlPr>
                          <a:rPr lang="en-US" i="1">
                            <a:latin typeface="Cambria Math" panose="02040503050406030204" pitchFamily="18" charset="0"/>
                          </a:rPr>
                        </m:ctrlPr>
                      </m:dPr>
                      <m:e>
                        <m:r>
                          <a:rPr lang="en-US" i="1">
                            <a:latin typeface="Cambria Math" panose="02040503050406030204" pitchFamily="18" charset="0"/>
                          </a:rPr>
                          <m:t>𝑋</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3</m:t>
                        </m:r>
                      </m:den>
                    </m:f>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1</m:t>
                        </m:r>
                      </m:sub>
                      <m:sup>
                        <m:r>
                          <a:rPr lang="en-US" b="0" i="1" smtClean="0">
                            <a:latin typeface="Cambria Math" panose="02040503050406030204" pitchFamily="18" charset="0"/>
                          </a:rPr>
                          <m:t>3</m:t>
                        </m:r>
                      </m:sup>
                      <m:e>
                        <m:r>
                          <a:rPr lang="en-US" i="1">
                            <a:latin typeface="Cambria Math" panose="02040503050406030204" pitchFamily="18" charset="0"/>
                          </a:rPr>
                          <m:t>𝑥</m:t>
                        </m:r>
                        <m:r>
                          <a:rPr lang="en-US" i="1">
                            <a:latin typeface="Cambria Math" panose="02040503050406030204" pitchFamily="18" charset="0"/>
                          </a:rPr>
                          <m:t>𝜌</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nary>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3</m:t>
                        </m:r>
                      </m:den>
                    </m:f>
                    <m:d>
                      <m:dPr>
                        <m:ctrlPr>
                          <a:rPr lang="en-US" i="1">
                            <a:latin typeface="Cambria Math" panose="02040503050406030204" pitchFamily="18" charset="0"/>
                          </a:rPr>
                        </m:ctrlPr>
                      </m:dPr>
                      <m:e>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.3</m:t>
                            </m:r>
                          </m:num>
                          <m:den>
                            <m:r>
                              <a:rPr lang="en-US" i="1">
                                <a:latin typeface="Cambria Math" panose="02040503050406030204" pitchFamily="18" charset="0"/>
                              </a:rPr>
                              <m:t>.85</m:t>
                            </m:r>
                          </m:den>
                        </m:f>
                        <m:r>
                          <a:rPr lang="en-US" i="1">
                            <a:latin typeface="Cambria Math" panose="02040503050406030204" pitchFamily="18" charset="0"/>
                          </a:rPr>
                          <m:t>+3×</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.05</m:t>
                            </m:r>
                          </m:den>
                        </m:f>
                        <m:r>
                          <a:rPr lang="en-US" b="0" i="1" smtClean="0">
                            <a:latin typeface="Cambria Math" panose="02040503050406030204" pitchFamily="18" charset="0"/>
                          </a:rPr>
                          <m:t>+</m:t>
                        </m:r>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.3</m:t>
                            </m:r>
                          </m:num>
                          <m:den>
                            <m:r>
                              <a:rPr lang="en-US" i="1">
                                <a:latin typeface="Cambria Math" panose="02040503050406030204" pitchFamily="18" charset="0"/>
                              </a:rPr>
                              <m:t>.85</m:t>
                            </m:r>
                          </m:den>
                        </m:f>
                      </m:e>
                    </m:d>
                    <m:r>
                      <a:rPr lang="en-US" i="1">
                        <a:latin typeface="Cambria Math" panose="02040503050406030204" pitchFamily="18" charset="0"/>
                      </a:rPr>
                      <m:t>≈</m:t>
                    </m:r>
                    <m:r>
                      <a:rPr lang="en-US" b="0" i="1" smtClean="0">
                        <a:latin typeface="Cambria Math" panose="02040503050406030204" pitchFamily="18" charset="0"/>
                      </a:rPr>
                      <m:t>2.24</m:t>
                    </m:r>
                  </m:oMath>
                </a14:m>
                <a:endParaRPr lang="en-US" dirty="0"/>
              </a:p>
              <a:p>
                <a:endParaRPr lang="en-US" dirty="0"/>
              </a:p>
              <a:p>
                <a:pPr lvl="1"/>
                <a:endParaRPr lang="en-US" dirty="0"/>
              </a:p>
              <a:p>
                <a:endParaRPr lang="en-SE" dirty="0"/>
              </a:p>
            </p:txBody>
          </p:sp>
        </mc:Choice>
        <mc:Fallback xmlns="">
          <p:sp>
            <p:nvSpPr>
              <p:cNvPr id="3" name="Content Placeholder 2">
                <a:extLst>
                  <a:ext uri="{FF2B5EF4-FFF2-40B4-BE49-F238E27FC236}">
                    <a16:creationId xmlns:a16="http://schemas.microsoft.com/office/drawing/2014/main" id="{A255D21B-88C7-4FF8-A3F3-287C2A6AD087}"/>
                  </a:ext>
                </a:extLst>
              </p:cNvPr>
              <p:cNvSpPr>
                <a:spLocks noGrp="1" noRot="1" noChangeAspect="1" noMove="1" noResize="1" noEditPoints="1" noAdjustHandles="1" noChangeArrowheads="1" noChangeShapeType="1" noTextEdit="1"/>
              </p:cNvSpPr>
              <p:nvPr>
                <p:ph idx="1"/>
              </p:nvPr>
            </p:nvSpPr>
            <p:spPr>
              <a:xfrm>
                <a:off x="39414" y="1295400"/>
                <a:ext cx="4384182" cy="5287962"/>
              </a:xfrm>
              <a:blipFill>
                <a:blip r:embed="rId2"/>
                <a:stretch>
                  <a:fillRect l="-1389" t="-692" r="-2222" b="-17532"/>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7D990CAA-9B2C-46CD-A3B8-6412528732B5}"/>
              </a:ext>
            </a:extLst>
          </p:cNvPr>
          <p:cNvSpPr>
            <a:spLocks noGrp="1"/>
          </p:cNvSpPr>
          <p:nvPr>
            <p:ph type="sldNum" sz="quarter" idx="12"/>
          </p:nvPr>
        </p:nvSpPr>
        <p:spPr/>
        <p:txBody>
          <a:bodyPr/>
          <a:lstStyle/>
          <a:p>
            <a:pPr>
              <a:defRPr/>
            </a:pPr>
            <a:fld id="{F57F456A-00AF-44E6-8D70-638C0D0130FF}" type="slidenum">
              <a:rPr lang="en-US" altLang="zh-CN" smtClean="0"/>
              <a:pPr>
                <a:defRPr/>
              </a:pPr>
              <a:t>27</a:t>
            </a:fld>
            <a:endParaRPr lang="en-US" altLang="zh-CN"/>
          </a:p>
        </p:txBody>
      </p:sp>
      <p:pic>
        <p:nvPicPr>
          <p:cNvPr id="5" name="Picture 4">
            <a:extLst>
              <a:ext uri="{FF2B5EF4-FFF2-40B4-BE49-F238E27FC236}">
                <a16:creationId xmlns:a16="http://schemas.microsoft.com/office/drawing/2014/main" id="{F9A48F63-A1C6-4B91-958E-71B608CA1051}"/>
              </a:ext>
            </a:extLst>
          </p:cNvPr>
          <p:cNvPicPr>
            <a:picLocks noChangeAspect="1"/>
          </p:cNvPicPr>
          <p:nvPr/>
        </p:nvPicPr>
        <p:blipFill>
          <a:blip r:embed="rId3"/>
          <a:stretch>
            <a:fillRect/>
          </a:stretch>
        </p:blipFill>
        <p:spPr>
          <a:xfrm>
            <a:off x="4703379" y="965553"/>
            <a:ext cx="4401207" cy="1831488"/>
          </a:xfrm>
          <a:prstGeom prst="rect">
            <a:avLst/>
          </a:prstGeom>
        </p:spPr>
      </p:pic>
      <p:pic>
        <p:nvPicPr>
          <p:cNvPr id="7" name="Picture 6">
            <a:extLst>
              <a:ext uri="{FF2B5EF4-FFF2-40B4-BE49-F238E27FC236}">
                <a16:creationId xmlns:a16="http://schemas.microsoft.com/office/drawing/2014/main" id="{F72F6375-31CB-454D-BEBE-ADF02ADDDD47}"/>
              </a:ext>
            </a:extLst>
          </p:cNvPr>
          <p:cNvPicPr>
            <a:picLocks noChangeAspect="1"/>
          </p:cNvPicPr>
          <p:nvPr/>
        </p:nvPicPr>
        <p:blipFill>
          <a:blip r:embed="rId4"/>
          <a:stretch>
            <a:fillRect/>
          </a:stretch>
        </p:blipFill>
        <p:spPr>
          <a:xfrm>
            <a:off x="4720405" y="2897050"/>
            <a:ext cx="4367155" cy="1821053"/>
          </a:xfrm>
          <a:prstGeom prst="rect">
            <a:avLst/>
          </a:prstGeom>
        </p:spPr>
      </p:pic>
      <p:pic>
        <p:nvPicPr>
          <p:cNvPr id="9" name="Picture 8">
            <a:extLst>
              <a:ext uri="{FF2B5EF4-FFF2-40B4-BE49-F238E27FC236}">
                <a16:creationId xmlns:a16="http://schemas.microsoft.com/office/drawing/2014/main" id="{7B319D49-ECC9-4885-8502-AD1C5FA1B464}"/>
              </a:ext>
            </a:extLst>
          </p:cNvPr>
          <p:cNvPicPr>
            <a:picLocks noChangeAspect="1"/>
          </p:cNvPicPr>
          <p:nvPr/>
        </p:nvPicPr>
        <p:blipFill>
          <a:blip r:embed="rId5"/>
          <a:stretch>
            <a:fillRect/>
          </a:stretch>
        </p:blipFill>
        <p:spPr>
          <a:xfrm>
            <a:off x="4711974" y="4818112"/>
            <a:ext cx="4384017" cy="1821053"/>
          </a:xfrm>
          <a:prstGeom prst="rect">
            <a:avLst/>
          </a:prstGeom>
        </p:spPr>
      </p:pic>
    </p:spTree>
    <p:extLst>
      <p:ext uri="{BB962C8B-B14F-4D97-AF65-F5344CB8AC3E}">
        <p14:creationId xmlns:p14="http://schemas.microsoft.com/office/powerpoint/2010/main" val="2251727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225EF-D85F-4853-89CC-DF92D947A14A}"/>
              </a:ext>
            </a:extLst>
          </p:cNvPr>
          <p:cNvSpPr>
            <a:spLocks noGrp="1"/>
          </p:cNvSpPr>
          <p:nvPr>
            <p:ph type="title"/>
          </p:nvPr>
        </p:nvSpPr>
        <p:spPr/>
        <p:txBody>
          <a:bodyPr/>
          <a:lstStyle/>
          <a:p>
            <a:r>
              <a:rPr lang="en-US" dirty="0"/>
              <a:t>Computing Weighting Factors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EE1BD81-AE0C-4DA9-A1E3-52B072377A74}"/>
                  </a:ext>
                </a:extLst>
              </p:cNvPr>
              <p:cNvSpPr>
                <a:spLocks noGrp="1"/>
              </p:cNvSpPr>
              <p:nvPr>
                <p:ph idx="1"/>
              </p:nvPr>
            </p:nvSpPr>
            <p:spPr>
              <a:xfrm>
                <a:off x="457200" y="1295400"/>
                <a:ext cx="8229600" cy="5562600"/>
              </a:xfrm>
            </p:spPr>
            <p:txBody>
              <a:bodyPr>
                <a:normAutofit fontScale="85000" lnSpcReduction="10000"/>
              </a:bodyPr>
              <a:lstStyle/>
              <a:p>
                <a:r>
                  <a:rPr lang="en-US" b="0" dirty="0"/>
                  <a:t>Prob of each off-policy trajectory under behavior policy </a:t>
                </a:r>
                <a14:m>
                  <m:oMath xmlns:m="http://schemas.openxmlformats.org/officeDocument/2006/math">
                    <m:r>
                      <a:rPr lang="en-US" b="0" i="1" dirty="0" smtClean="0">
                        <a:latin typeface="Cambria Math" panose="02040503050406030204" pitchFamily="18" charset="0"/>
                      </a:rPr>
                      <m:t>𝑏</m:t>
                    </m:r>
                  </m:oMath>
                </a14:m>
                <a:r>
                  <a:rPr lang="en-US" b="0" dirty="0"/>
                  <a:t>: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traj</m:t>
                        </m:r>
                        <m:r>
                          <a:rPr lang="en-US" b="0" i="0" smtClean="0">
                            <a:latin typeface="Cambria Math" panose="02040503050406030204" pitchFamily="18" charset="0"/>
                          </a:rPr>
                          <m:t> </m:t>
                        </m:r>
                        <m:r>
                          <m:rPr>
                            <m:sty m:val="p"/>
                          </m:rPr>
                          <a:rPr lang="en-US" b="0" i="0" smtClean="0">
                            <a:latin typeface="Cambria Math" panose="02040503050406030204" pitchFamily="18" charset="0"/>
                          </a:rPr>
                          <m:t>under</m:t>
                        </m:r>
                        <m:r>
                          <a:rPr lang="en-US" b="0" i="1" smtClean="0">
                            <a:latin typeface="Cambria Math" panose="02040503050406030204" pitchFamily="18" charset="0"/>
                          </a:rPr>
                          <m:t> </m:t>
                        </m:r>
                        <m:r>
                          <a:rPr lang="en-US" b="0" i="1" smtClean="0">
                            <a:latin typeface="Cambria Math" panose="02040503050406030204" pitchFamily="18" charset="0"/>
                          </a:rPr>
                          <m:t>𝑏</m:t>
                        </m:r>
                      </m:e>
                    </m:d>
                    <m:r>
                      <a:rPr lang="en-US" b="0" i="1" smtClean="0">
                        <a:latin typeface="Cambria Math" panose="02040503050406030204" pitchFamily="18" charset="0"/>
                      </a:rPr>
                      <m:t>≐</m:t>
                    </m:r>
                    <m:r>
                      <a:rPr lang="en-US" i="1">
                        <a:latin typeface="Cambria Math" panose="02040503050406030204" pitchFamily="18" charset="0"/>
                      </a:rPr>
                      <m:t>ℙ</m:t>
                    </m:r>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r>
                              <a:rPr lang="en-US" i="1">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𝑇</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𝑇</m:t>
                            </m:r>
                          </m:sub>
                        </m:sSub>
                      </m:e>
                    </m:d>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𝑡</m:t>
                        </m:r>
                      </m:sub>
                      <m:sup>
                        <m:r>
                          <a:rPr lang="en-US" b="0" i="1" smtClean="0">
                            <a:latin typeface="Cambria Math" panose="02040503050406030204" pitchFamily="18" charset="0"/>
                          </a:rPr>
                          <m:t>𝑇</m:t>
                        </m:r>
                        <m:r>
                          <a:rPr lang="en-US" b="0" i="1" smtClean="0">
                            <a:latin typeface="Cambria Math" panose="02040503050406030204" pitchFamily="18" charset="0"/>
                          </a:rPr>
                          <m:t>−1</m:t>
                        </m:r>
                      </m:sup>
                      <m:e>
                        <m:r>
                          <a:rPr lang="en-US" b="0" i="1" smtClean="0">
                            <a:latin typeface="Cambria Math" panose="02040503050406030204" pitchFamily="18" charset="0"/>
                          </a:rPr>
                          <m:t>𝑏</m:t>
                        </m:r>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𝑘</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𝑘</m:t>
                                </m:r>
                              </m:sub>
                            </m:sSub>
                          </m:e>
                        </m:d>
                      </m:e>
                    </m:nary>
                    <m:r>
                      <a:rPr lang="en-US" b="0" i="1" smtClean="0">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𝑆</m:t>
                            </m:r>
                          </m:e>
                          <m:sub>
                            <m:r>
                              <a:rPr lang="en-US" i="1">
                                <a:latin typeface="Cambria Math" panose="02040503050406030204" pitchFamily="18" charset="0"/>
                              </a:rPr>
                              <m:t>𝑘</m:t>
                            </m:r>
                            <m:r>
                              <a:rPr lang="en-US" b="0" i="1" smtClean="0">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𝑘</m:t>
                            </m:r>
                          </m:sub>
                        </m:sSub>
                      </m:e>
                    </m:d>
                  </m:oMath>
                </a14:m>
                <a:endParaRPr lang="en-US" dirty="0"/>
              </a:p>
              <a:p>
                <a:pPr lvl="1"/>
                <a:r>
                  <a:rPr lang="en-US" dirty="0"/>
                  <a:t>Due to the Markov property.</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𝜌</m:t>
                        </m:r>
                      </m:e>
                      <m:sub>
                        <m:r>
                          <a:rPr lang="en-US" b="0" i="1" smtClean="0">
                            <a:latin typeface="Cambria Math" panose="02040503050406030204" pitchFamily="18" charset="0"/>
                          </a:rPr>
                          <m:t>𝑡</m:t>
                        </m:r>
                        <m:r>
                          <a:rPr lang="en-US" i="1">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−1</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ℙ</m:t>
                        </m:r>
                        <m:d>
                          <m:dPr>
                            <m:ctrlPr>
                              <a:rPr lang="en-US" i="1">
                                <a:latin typeface="Cambria Math" panose="02040503050406030204" pitchFamily="18" charset="0"/>
                              </a:rPr>
                            </m:ctrlPr>
                          </m:dPr>
                          <m:e>
                            <m:r>
                              <m:rPr>
                                <m:sty m:val="p"/>
                              </m:rPr>
                              <a:rPr lang="en-US">
                                <a:latin typeface="Cambria Math" panose="02040503050406030204" pitchFamily="18" charset="0"/>
                              </a:rPr>
                              <m:t>traj</m:t>
                            </m:r>
                            <m:r>
                              <a:rPr lang="en-US">
                                <a:latin typeface="Cambria Math" panose="02040503050406030204" pitchFamily="18" charset="0"/>
                              </a:rPr>
                              <m:t> </m:t>
                            </m:r>
                            <m:r>
                              <m:rPr>
                                <m:sty m:val="p"/>
                              </m:rPr>
                              <a:rPr lang="en-US">
                                <a:latin typeface="Cambria Math" panose="02040503050406030204" pitchFamily="18" charset="0"/>
                              </a:rPr>
                              <m:t>under</m:t>
                            </m:r>
                            <m:r>
                              <a:rPr lang="en-US" i="1">
                                <a:latin typeface="Cambria Math" panose="02040503050406030204" pitchFamily="18" charset="0"/>
                              </a:rPr>
                              <m:t> </m:t>
                            </m:r>
                            <m:r>
                              <a:rPr lang="en-US" b="0" i="1" smtClean="0">
                                <a:latin typeface="Cambria Math" panose="02040503050406030204" pitchFamily="18" charset="0"/>
                              </a:rPr>
                              <m:t>𝜋</m:t>
                            </m:r>
                          </m:e>
                        </m:d>
                      </m:num>
                      <m:den>
                        <m:r>
                          <a:rPr lang="en-US" i="1">
                            <a:latin typeface="Cambria Math" panose="02040503050406030204" pitchFamily="18" charset="0"/>
                          </a:rPr>
                          <m:t>ℙ</m:t>
                        </m:r>
                        <m:d>
                          <m:dPr>
                            <m:ctrlPr>
                              <a:rPr lang="en-US" i="1">
                                <a:latin typeface="Cambria Math" panose="02040503050406030204" pitchFamily="18" charset="0"/>
                              </a:rPr>
                            </m:ctrlPr>
                          </m:dPr>
                          <m:e>
                            <m:r>
                              <m:rPr>
                                <m:sty m:val="p"/>
                              </m:rPr>
                              <a:rPr lang="en-US">
                                <a:latin typeface="Cambria Math" panose="02040503050406030204" pitchFamily="18" charset="0"/>
                              </a:rPr>
                              <m:t>traj</m:t>
                            </m:r>
                            <m:r>
                              <a:rPr lang="en-US">
                                <a:latin typeface="Cambria Math" panose="02040503050406030204" pitchFamily="18" charset="0"/>
                              </a:rPr>
                              <m:t> </m:t>
                            </m:r>
                            <m:r>
                              <m:rPr>
                                <m:sty m:val="p"/>
                              </m:rPr>
                              <a:rPr lang="en-US">
                                <a:latin typeface="Cambria Math" panose="02040503050406030204" pitchFamily="18" charset="0"/>
                              </a:rPr>
                              <m:t>under</m:t>
                            </m:r>
                            <m:r>
                              <a:rPr lang="en-US" i="1">
                                <a:latin typeface="Cambria Math" panose="02040503050406030204" pitchFamily="18" charset="0"/>
                              </a:rPr>
                              <m:t> </m:t>
                            </m:r>
                            <m:r>
                              <a:rPr lang="en-US" i="1">
                                <a:latin typeface="Cambria Math" panose="02040503050406030204" pitchFamily="18" charset="0"/>
                              </a:rPr>
                              <m:t>𝑏</m:t>
                            </m:r>
                          </m:e>
                        </m:d>
                      </m:den>
                    </m:f>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𝑡</m:t>
                        </m:r>
                      </m:sub>
                      <m:sup>
                        <m:r>
                          <a:rPr lang="en-US" i="1">
                            <a:latin typeface="Cambria Math" panose="02040503050406030204" pitchFamily="18" charset="0"/>
                          </a:rPr>
                          <m:t>𝑇</m:t>
                        </m:r>
                        <m:r>
                          <a:rPr lang="en-US" i="1">
                            <a:latin typeface="Cambria Math" panose="02040503050406030204" pitchFamily="18" charset="0"/>
                          </a:rPr>
                          <m:t>−1</m:t>
                        </m:r>
                      </m:sup>
                      <m:e>
                        <m:f>
                          <m:fPr>
                            <m:ctrlPr>
                              <a:rPr lang="en-US" b="0" i="1" smtClean="0">
                                <a:latin typeface="Cambria Math" panose="02040503050406030204" pitchFamily="18" charset="0"/>
                              </a:rPr>
                            </m:ctrlPr>
                          </m:fPr>
                          <m:num>
                            <m:r>
                              <a:rPr lang="en-US" b="0" i="1" smtClean="0">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𝑘</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𝑘</m:t>
                                    </m:r>
                                  </m:sub>
                                </m:sSub>
                              </m:e>
                            </m:d>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𝑘</m:t>
                                    </m:r>
                                    <m:r>
                                      <a:rPr lang="en-US" i="1">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𝑘</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𝑘</m:t>
                                    </m:r>
                                  </m:sub>
                                </m:sSub>
                              </m:e>
                            </m:d>
                          </m:num>
                          <m:den>
                            <m:r>
                              <a:rPr lang="en-US" i="1">
                                <a:latin typeface="Cambria Math" panose="02040503050406030204" pitchFamily="18" charset="0"/>
                              </a:rPr>
                              <m:t>𝑏</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𝑘</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𝑘</m:t>
                                    </m:r>
                                  </m:sub>
                                </m:sSub>
                              </m:e>
                            </m:d>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𝑘</m:t>
                                    </m:r>
                                    <m:r>
                                      <a:rPr lang="en-US" i="1">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𝑘</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𝑘</m:t>
                                    </m:r>
                                  </m:sub>
                                </m:sSub>
                              </m:e>
                            </m:d>
                          </m:den>
                        </m:f>
                      </m:e>
                    </m:nary>
                    <m:r>
                      <a:rPr lang="en-US" b="0" i="1" smtClean="0">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𝑡</m:t>
                        </m:r>
                      </m:sub>
                      <m:sup>
                        <m:r>
                          <a:rPr lang="en-US" i="1">
                            <a:latin typeface="Cambria Math" panose="02040503050406030204" pitchFamily="18" charset="0"/>
                          </a:rPr>
                          <m:t>𝑇</m:t>
                        </m:r>
                        <m:r>
                          <a:rPr lang="en-US" i="1">
                            <a:latin typeface="Cambria Math" panose="02040503050406030204" pitchFamily="18" charset="0"/>
                          </a:rPr>
                          <m:t>−1</m:t>
                        </m:r>
                      </m:sup>
                      <m:e>
                        <m:f>
                          <m:fPr>
                            <m:ctrlPr>
                              <a:rPr lang="en-US" i="1">
                                <a:latin typeface="Cambria Math" panose="02040503050406030204" pitchFamily="18" charset="0"/>
                              </a:rPr>
                            </m:ctrlPr>
                          </m:fPr>
                          <m:num>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𝑘</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𝑘</m:t>
                                    </m:r>
                                  </m:sub>
                                </m:sSub>
                              </m:e>
                            </m:d>
                          </m:num>
                          <m:den>
                            <m:r>
                              <a:rPr lang="en-US" i="1">
                                <a:latin typeface="Cambria Math" panose="02040503050406030204" pitchFamily="18" charset="0"/>
                              </a:rPr>
                              <m:t>𝑏</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𝑘</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𝑘</m:t>
                                    </m:r>
                                  </m:sub>
                                </m:sSub>
                              </m:e>
                            </m:d>
                          </m:den>
                        </m:f>
                      </m:e>
                    </m:nary>
                  </m:oMath>
                </a14:m>
                <a:endParaRPr lang="en-US" dirty="0"/>
              </a:p>
              <a:p>
                <a:pPr lvl="1"/>
                <a:r>
                  <a:rPr lang="en-US" dirty="0"/>
                  <a:t>Work backwards to compute incrementally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𝜌</m:t>
                        </m:r>
                      </m:e>
                      <m:sub>
                        <m:r>
                          <a:rPr lang="en-US" b="0" i="1" smtClean="0">
                            <a:latin typeface="Cambria Math" panose="02040503050406030204" pitchFamily="18" charset="0"/>
                          </a:rPr>
                          <m:t>𝑇</m:t>
                        </m:r>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b="0" i="1" smtClean="0">
                            <a:latin typeface="Cambria Math" panose="02040503050406030204" pitchFamily="18" charset="0"/>
                          </a:rPr>
                          <m:t>2</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𝑇</m:t>
                        </m:r>
                        <m:r>
                          <a:rPr lang="en-US" i="1">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b="0" i="1" smtClean="0">
                            <a:latin typeface="Cambria Math" panose="02040503050406030204" pitchFamily="18" charset="0"/>
                          </a:rPr>
                          <m:t>3</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𝑇</m:t>
                        </m:r>
                        <m:r>
                          <a:rPr lang="en-US" i="1">
                            <a:latin typeface="Cambria Math" panose="02040503050406030204" pitchFamily="18" charset="0"/>
                          </a:rPr>
                          <m:t>−3</m:t>
                        </m:r>
                      </m:sub>
                    </m:sSub>
                  </m:oMath>
                </a14:m>
                <a:endParaRPr lang="en-US" dirty="0"/>
              </a:p>
              <a:p>
                <a:r>
                  <a:rPr lang="en-US" dirty="0"/>
                  <a:t>Value function update w. importance sampling:</a:t>
                </a:r>
              </a:p>
              <a:p>
                <a:pPr lvl="1"/>
                <a14:m>
                  <m:oMath xmlns:m="http://schemas.openxmlformats.org/officeDocument/2006/math">
                    <m:r>
                      <a:rPr lang="en-US" i="1">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e>
                    </m:d>
                    <m:r>
                      <a:rPr lang="en-US" i="1">
                        <a:latin typeface="Cambria Math" panose="02040503050406030204" pitchFamily="18" charset="0"/>
                      </a:rPr>
                      <m:t>←</m:t>
                    </m:r>
                    <m:r>
                      <a:rPr lang="en-US" i="1">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e>
                    </m:d>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m:t>
                    </m:r>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𝜌</m:t>
                        </m:r>
                      </m:e>
                      <m:sub>
                        <m:r>
                          <a:rPr lang="en-US" i="1">
                            <a:solidFill>
                              <a:srgbClr val="C00000"/>
                            </a:solidFill>
                            <a:latin typeface="Cambria Math" panose="02040503050406030204" pitchFamily="18" charset="0"/>
                          </a:rPr>
                          <m:t>𝑡</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𝑇</m:t>
                        </m:r>
                        <m:r>
                          <a:rPr lang="en-US" i="1">
                            <a:solidFill>
                              <a:srgbClr val="C00000"/>
                            </a:solidFill>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oMath>
                </a14:m>
                <a:endParaRPr lang="en-US" dirty="0"/>
              </a:p>
              <a:p>
                <a:endParaRPr lang="en-SE" dirty="0"/>
              </a:p>
            </p:txBody>
          </p:sp>
        </mc:Choice>
        <mc:Fallback xmlns="">
          <p:sp>
            <p:nvSpPr>
              <p:cNvPr id="3" name="Content Placeholder 2">
                <a:extLst>
                  <a:ext uri="{FF2B5EF4-FFF2-40B4-BE49-F238E27FC236}">
                    <a16:creationId xmlns:a16="http://schemas.microsoft.com/office/drawing/2014/main" id="{EEE1BD81-AE0C-4DA9-A1E3-52B072377A74}"/>
                  </a:ext>
                </a:extLst>
              </p:cNvPr>
              <p:cNvSpPr>
                <a:spLocks noGrp="1" noRot="1" noChangeAspect="1" noMove="1" noResize="1" noEditPoints="1" noAdjustHandles="1" noChangeArrowheads="1" noChangeShapeType="1" noTextEdit="1"/>
              </p:cNvSpPr>
              <p:nvPr>
                <p:ph idx="1"/>
              </p:nvPr>
            </p:nvSpPr>
            <p:spPr>
              <a:xfrm>
                <a:off x="457200" y="1295400"/>
                <a:ext cx="8229600" cy="5562600"/>
              </a:xfrm>
              <a:blipFill>
                <a:blip r:embed="rId3"/>
                <a:stretch>
                  <a:fillRect l="-1259" t="-1754"/>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597E5282-AF24-4A6E-BE8D-E630D16C13B1}"/>
              </a:ext>
            </a:extLst>
          </p:cNvPr>
          <p:cNvSpPr>
            <a:spLocks noGrp="1"/>
          </p:cNvSpPr>
          <p:nvPr>
            <p:ph type="sldNum" sz="quarter" idx="12"/>
          </p:nvPr>
        </p:nvSpPr>
        <p:spPr/>
        <p:txBody>
          <a:bodyPr/>
          <a:lstStyle/>
          <a:p>
            <a:pPr>
              <a:defRPr/>
            </a:pPr>
            <a:fld id="{F57F456A-00AF-44E6-8D70-638C0D0130FF}" type="slidenum">
              <a:rPr lang="en-US" altLang="zh-CN" smtClean="0"/>
              <a:pPr>
                <a:defRPr/>
              </a:pPr>
              <a:t>28</a:t>
            </a:fld>
            <a:endParaRPr lang="en-US" altLang="zh-CN"/>
          </a:p>
        </p:txBody>
      </p:sp>
    </p:spTree>
    <p:extLst>
      <p:ext uri="{BB962C8B-B14F-4D97-AF65-F5344CB8AC3E}">
        <p14:creationId xmlns:p14="http://schemas.microsoft.com/office/powerpoint/2010/main" val="895255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5BEED-C4FB-47D3-A79A-7E22B9299225}"/>
              </a:ext>
            </a:extLst>
          </p:cNvPr>
          <p:cNvSpPr>
            <a:spLocks noGrp="1"/>
          </p:cNvSpPr>
          <p:nvPr>
            <p:ph type="title"/>
          </p:nvPr>
        </p:nvSpPr>
        <p:spPr>
          <a:xfrm>
            <a:off x="31532" y="297803"/>
            <a:ext cx="3390195" cy="868362"/>
          </a:xfrm>
        </p:spPr>
        <p:txBody>
          <a:bodyPr/>
          <a:lstStyle/>
          <a:p>
            <a:r>
              <a:rPr lang="en-US" sz="2800" dirty="0"/>
              <a:t>On-Policy vs. Off-Policy MC Prediction</a:t>
            </a:r>
            <a:endParaRPr lang="en-SE" sz="28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3DFEB02-09D1-43EE-8FD6-4A106DB548A5}"/>
                  </a:ext>
                </a:extLst>
              </p:cNvPr>
              <p:cNvSpPr>
                <a:spLocks noGrp="1"/>
              </p:cNvSpPr>
              <p:nvPr>
                <p:ph idx="1"/>
              </p:nvPr>
            </p:nvSpPr>
            <p:spPr>
              <a:xfrm>
                <a:off x="31532" y="1295400"/>
                <a:ext cx="3137338" cy="5105400"/>
              </a:xfrm>
            </p:spPr>
            <p:txBody>
              <a:bodyPr>
                <a:normAutofit/>
              </a:bodyPr>
              <a:lstStyle/>
              <a:p>
                <a:r>
                  <a:rPr lang="en-US" dirty="0"/>
                  <a:t>Improve and evaluate a different </a:t>
                </a:r>
                <a:r>
                  <a:rPr lang="en-US" dirty="0">
                    <a:solidFill>
                      <a:srgbClr val="C00000"/>
                    </a:solidFill>
                  </a:rPr>
                  <a:t>target policy </a:t>
                </a:r>
                <a14:m>
                  <m:oMath xmlns:m="http://schemas.openxmlformats.org/officeDocument/2006/math">
                    <m:r>
                      <a:rPr lang="en-US" i="1">
                        <a:solidFill>
                          <a:srgbClr val="C00000"/>
                        </a:solidFill>
                        <a:latin typeface="Cambria Math" panose="02040503050406030204" pitchFamily="18" charset="0"/>
                      </a:rPr>
                      <m:t>𝜋</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𝑎</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𝑠</m:t>
                    </m:r>
                    <m:r>
                      <a:rPr lang="en-US" i="1">
                        <a:solidFill>
                          <a:srgbClr val="C00000"/>
                        </a:solidFill>
                        <a:latin typeface="Cambria Math" panose="02040503050406030204" pitchFamily="18" charset="0"/>
                      </a:rPr>
                      <m:t>)</m:t>
                    </m:r>
                  </m:oMath>
                </a14:m>
                <a:r>
                  <a:rPr lang="en-US" dirty="0"/>
                  <a:t> from the </a:t>
                </a:r>
                <a:r>
                  <a:rPr lang="en-US" dirty="0">
                    <a:solidFill>
                      <a:srgbClr val="C00000"/>
                    </a:solidFill>
                  </a:rPr>
                  <a:t>behavior policy </a:t>
                </a:r>
                <a14:m>
                  <m:oMath xmlns:m="http://schemas.openxmlformats.org/officeDocument/2006/math">
                    <m:r>
                      <a:rPr lang="en-US" i="1">
                        <a:solidFill>
                          <a:srgbClr val="C00000"/>
                        </a:solidFill>
                        <a:latin typeface="Cambria Math" panose="02040503050406030204" pitchFamily="18" charset="0"/>
                      </a:rPr>
                      <m:t>𝑏</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𝑎</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𝑠</m:t>
                    </m:r>
                    <m:r>
                      <a:rPr lang="en-US" i="1">
                        <a:solidFill>
                          <a:srgbClr val="C00000"/>
                        </a:solidFill>
                        <a:latin typeface="Cambria Math" panose="02040503050406030204" pitchFamily="18" charset="0"/>
                      </a:rPr>
                      <m:t>)</m:t>
                    </m:r>
                  </m:oMath>
                </a14:m>
                <a:r>
                  <a:rPr lang="en-US" dirty="0">
                    <a:solidFill>
                      <a:srgbClr val="C00000"/>
                    </a:solidFill>
                  </a:rPr>
                  <a:t> </a:t>
                </a:r>
                <a:r>
                  <a:rPr lang="en-US" dirty="0"/>
                  <a:t>that is used to select actions.</a:t>
                </a:r>
              </a:p>
            </p:txBody>
          </p:sp>
        </mc:Choice>
        <mc:Fallback xmlns="">
          <p:sp>
            <p:nvSpPr>
              <p:cNvPr id="3" name="Content Placeholder 2">
                <a:extLst>
                  <a:ext uri="{FF2B5EF4-FFF2-40B4-BE49-F238E27FC236}">
                    <a16:creationId xmlns:a16="http://schemas.microsoft.com/office/drawing/2014/main" id="{B3DFEB02-09D1-43EE-8FD6-4A106DB548A5}"/>
                  </a:ext>
                </a:extLst>
              </p:cNvPr>
              <p:cNvSpPr>
                <a:spLocks noGrp="1" noRot="1" noChangeAspect="1" noMove="1" noResize="1" noEditPoints="1" noAdjustHandles="1" noChangeArrowheads="1" noChangeShapeType="1" noTextEdit="1"/>
              </p:cNvSpPr>
              <p:nvPr>
                <p:ph idx="1"/>
              </p:nvPr>
            </p:nvSpPr>
            <p:spPr>
              <a:xfrm>
                <a:off x="31532" y="1295400"/>
                <a:ext cx="3137338" cy="5105400"/>
              </a:xfrm>
              <a:blipFill>
                <a:blip r:embed="rId2"/>
                <a:stretch>
                  <a:fillRect l="-4466" t="-1553" r="-5825"/>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D273C659-4B93-440E-A3CD-42924FE9407C}"/>
              </a:ext>
            </a:extLst>
          </p:cNvPr>
          <p:cNvSpPr>
            <a:spLocks noGrp="1"/>
          </p:cNvSpPr>
          <p:nvPr>
            <p:ph type="sldNum" sz="quarter" idx="12"/>
          </p:nvPr>
        </p:nvSpPr>
        <p:spPr/>
        <p:txBody>
          <a:bodyPr/>
          <a:lstStyle/>
          <a:p>
            <a:pPr>
              <a:defRPr/>
            </a:pPr>
            <a:fld id="{F57F456A-00AF-44E6-8D70-638C0D0130FF}" type="slidenum">
              <a:rPr lang="en-US" altLang="zh-CN" smtClean="0"/>
              <a:pPr>
                <a:defRPr/>
              </a:pPr>
              <a:t>29</a:t>
            </a:fld>
            <a:endParaRPr lang="en-US" altLang="zh-CN"/>
          </a:p>
        </p:txBody>
      </p:sp>
      <p:pic>
        <p:nvPicPr>
          <p:cNvPr id="7" name="Picture 6">
            <a:extLst>
              <a:ext uri="{FF2B5EF4-FFF2-40B4-BE49-F238E27FC236}">
                <a16:creationId xmlns:a16="http://schemas.microsoft.com/office/drawing/2014/main" id="{E0B73040-AC12-4D1F-BC01-0262FF572439}"/>
              </a:ext>
            </a:extLst>
          </p:cNvPr>
          <p:cNvPicPr>
            <a:picLocks noChangeAspect="1"/>
          </p:cNvPicPr>
          <p:nvPr/>
        </p:nvPicPr>
        <p:blipFill>
          <a:blip r:embed="rId3"/>
          <a:stretch>
            <a:fillRect/>
          </a:stretch>
        </p:blipFill>
        <p:spPr>
          <a:xfrm>
            <a:off x="3421727" y="24220"/>
            <a:ext cx="5639853" cy="3097646"/>
          </a:xfrm>
          <a:prstGeom prst="rect">
            <a:avLst/>
          </a:prstGeom>
        </p:spPr>
      </p:pic>
      <p:pic>
        <p:nvPicPr>
          <p:cNvPr id="8" name="Picture 7">
            <a:extLst>
              <a:ext uri="{FF2B5EF4-FFF2-40B4-BE49-F238E27FC236}">
                <a16:creationId xmlns:a16="http://schemas.microsoft.com/office/drawing/2014/main" id="{1B252B76-F872-4D3E-8491-C088A75FE589}"/>
              </a:ext>
            </a:extLst>
          </p:cNvPr>
          <p:cNvPicPr>
            <a:picLocks noChangeAspect="1"/>
          </p:cNvPicPr>
          <p:nvPr/>
        </p:nvPicPr>
        <p:blipFill>
          <a:blip r:embed="rId4"/>
          <a:stretch>
            <a:fillRect/>
          </a:stretch>
        </p:blipFill>
        <p:spPr>
          <a:xfrm>
            <a:off x="3168869" y="3159298"/>
            <a:ext cx="5943600" cy="3666862"/>
          </a:xfrm>
          <a:prstGeom prst="rect">
            <a:avLst/>
          </a:prstGeom>
        </p:spPr>
      </p:pic>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005EC127-D112-425F-BC1D-B5805AD62243}"/>
                  </a:ext>
                </a:extLst>
              </p:cNvPr>
              <p:cNvSpPr/>
              <p:nvPr/>
            </p:nvSpPr>
            <p:spPr bwMode="auto">
              <a:xfrm>
                <a:off x="6978869" y="4546110"/>
                <a:ext cx="2133600" cy="310249"/>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kumimoji="0" lang="en-US" sz="1600" b="0" i="0" u="none" strike="noStrike" cap="none" normalizeH="0" baseline="0" dirty="0">
                    <a:ln>
                      <a:noFill/>
                    </a:ln>
                    <a:solidFill>
                      <a:schemeClr val="tx1"/>
                    </a:solidFill>
                    <a:effectLst/>
                  </a:rPr>
                  <a:t>Use behavior policy </a:t>
                </a:r>
                <a14:m>
                  <m:oMath xmlns:m="http://schemas.openxmlformats.org/officeDocument/2006/math">
                    <m:r>
                      <a:rPr kumimoji="0" lang="en-US" sz="1600" b="0" i="1" u="none" strike="noStrike" cap="none" normalizeH="0" baseline="0" smtClean="0">
                        <a:ln>
                          <a:noFill/>
                        </a:ln>
                        <a:solidFill>
                          <a:schemeClr val="tx1"/>
                        </a:solidFill>
                        <a:effectLst/>
                        <a:latin typeface="Cambria Math" panose="02040503050406030204" pitchFamily="18" charset="0"/>
                      </a:rPr>
                      <m:t>𝑏</m:t>
                    </m:r>
                  </m:oMath>
                </a14:m>
                <a:endParaRPr kumimoji="0" lang="en-SE" sz="1600" b="0" i="0" u="none" strike="noStrike" cap="none" normalizeH="0" baseline="0" dirty="0">
                  <a:ln>
                    <a:noFill/>
                  </a:ln>
                  <a:solidFill>
                    <a:schemeClr val="tx1"/>
                  </a:solidFill>
                  <a:effectLst/>
                </a:endParaRPr>
              </a:p>
            </p:txBody>
          </p:sp>
        </mc:Choice>
        <mc:Fallback xmlns="">
          <p:sp>
            <p:nvSpPr>
              <p:cNvPr id="10" name="Rectangle 9">
                <a:extLst>
                  <a:ext uri="{FF2B5EF4-FFF2-40B4-BE49-F238E27FC236}">
                    <a16:creationId xmlns:a16="http://schemas.microsoft.com/office/drawing/2014/main" id="{005EC127-D112-425F-BC1D-B5805AD62243}"/>
                  </a:ext>
                </a:extLst>
              </p:cNvPr>
              <p:cNvSpPr>
                <a:spLocks noRot="1" noChangeAspect="1" noMove="1" noResize="1" noEditPoints="1" noAdjustHandles="1" noChangeArrowheads="1" noChangeShapeType="1" noTextEdit="1"/>
              </p:cNvSpPr>
              <p:nvPr/>
            </p:nvSpPr>
            <p:spPr bwMode="auto">
              <a:xfrm>
                <a:off x="6978869" y="4546110"/>
                <a:ext cx="2133600" cy="310249"/>
              </a:xfrm>
              <a:prstGeom prst="rect">
                <a:avLst/>
              </a:prstGeom>
              <a:blipFill>
                <a:blip r:embed="rId5"/>
                <a:stretch>
                  <a:fillRect l="-1420" t="-3774" b="-30189"/>
                </a:stretch>
              </a:blipFill>
              <a:ln w="12700" cap="flat" cmpd="sng" algn="ctr">
                <a:solidFill>
                  <a:schemeClr val="tx1"/>
                </a:solidFill>
                <a:prstDash val="solid"/>
                <a:round/>
                <a:headEnd type="none" w="med" len="med"/>
                <a:tailEnd type="none" w="med" len="med"/>
              </a:ln>
              <a:effectLst/>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DA4DBEBD-AC09-4DEE-9DD3-9CB1804941BF}"/>
                  </a:ext>
                </a:extLst>
              </p:cNvPr>
              <p:cNvSpPr/>
              <p:nvPr/>
            </p:nvSpPr>
            <p:spPr bwMode="auto">
              <a:xfrm>
                <a:off x="5859914" y="6371435"/>
                <a:ext cx="2310260" cy="310249"/>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kumimoji="0" lang="en-US" sz="1600" b="0" i="0" u="none" strike="noStrike" cap="none" normalizeH="0" baseline="0" dirty="0">
                    <a:ln>
                      <a:noFill/>
                    </a:ln>
                    <a:solidFill>
                      <a:schemeClr val="tx1"/>
                    </a:solidFill>
                    <a:effectLst/>
                  </a:rPr>
                  <a:t>Add weighting factor </a:t>
                </a:r>
                <a14:m>
                  <m:oMath xmlns:m="http://schemas.openxmlformats.org/officeDocument/2006/math">
                    <m:r>
                      <a:rPr kumimoji="0" lang="en-US" sz="1600" b="0" i="1" u="none" strike="noStrike" cap="none" normalizeH="0" baseline="0" smtClean="0">
                        <a:ln>
                          <a:noFill/>
                        </a:ln>
                        <a:solidFill>
                          <a:schemeClr val="tx1"/>
                        </a:solidFill>
                        <a:effectLst/>
                        <a:latin typeface="Cambria Math" panose="02040503050406030204" pitchFamily="18" charset="0"/>
                      </a:rPr>
                      <m:t>𝑊</m:t>
                    </m:r>
                  </m:oMath>
                </a14:m>
                <a:endParaRPr kumimoji="0" lang="en-SE" sz="1600" b="0" i="0" u="none" strike="noStrike" cap="none" normalizeH="0" baseline="0" dirty="0">
                  <a:ln>
                    <a:noFill/>
                  </a:ln>
                  <a:solidFill>
                    <a:schemeClr val="tx1"/>
                  </a:solidFill>
                  <a:effectLst/>
                </a:endParaRPr>
              </a:p>
            </p:txBody>
          </p:sp>
        </mc:Choice>
        <mc:Fallback xmlns="">
          <p:sp>
            <p:nvSpPr>
              <p:cNvPr id="11" name="Rectangle 10">
                <a:extLst>
                  <a:ext uri="{FF2B5EF4-FFF2-40B4-BE49-F238E27FC236}">
                    <a16:creationId xmlns:a16="http://schemas.microsoft.com/office/drawing/2014/main" id="{DA4DBEBD-AC09-4DEE-9DD3-9CB1804941BF}"/>
                  </a:ext>
                </a:extLst>
              </p:cNvPr>
              <p:cNvSpPr>
                <a:spLocks noRot="1" noChangeAspect="1" noMove="1" noResize="1" noEditPoints="1" noAdjustHandles="1" noChangeArrowheads="1" noChangeShapeType="1" noTextEdit="1"/>
              </p:cNvSpPr>
              <p:nvPr/>
            </p:nvSpPr>
            <p:spPr bwMode="auto">
              <a:xfrm>
                <a:off x="5859914" y="6371435"/>
                <a:ext cx="2310260" cy="310249"/>
              </a:xfrm>
              <a:prstGeom prst="rect">
                <a:avLst/>
              </a:prstGeom>
              <a:blipFill>
                <a:blip r:embed="rId6"/>
                <a:stretch>
                  <a:fillRect l="-1050" t="-3774" b="-30189"/>
                </a:stretch>
              </a:blipFill>
              <a:ln w="12700" cap="flat" cmpd="sng" algn="ctr">
                <a:solidFill>
                  <a:schemeClr val="tx1"/>
                </a:solidFill>
                <a:prstDash val="solid"/>
                <a:round/>
                <a:headEnd type="none" w="med" len="med"/>
                <a:tailEnd type="none" w="med" len="med"/>
              </a:ln>
              <a:effectLst/>
            </p:spPr>
            <p:txBody>
              <a:bodyPr/>
              <a:lstStyle/>
              <a:p>
                <a:r>
                  <a:rPr lang="en-SE">
                    <a:noFill/>
                  </a:rPr>
                  <a:t> </a:t>
                </a:r>
              </a:p>
            </p:txBody>
          </p:sp>
        </mc:Fallback>
      </mc:AlternateContent>
      <p:sp>
        <p:nvSpPr>
          <p:cNvPr id="12" name="Arrow: Right 11">
            <a:extLst>
              <a:ext uri="{FF2B5EF4-FFF2-40B4-BE49-F238E27FC236}">
                <a16:creationId xmlns:a16="http://schemas.microsoft.com/office/drawing/2014/main" id="{27F2B821-3D73-4093-9D80-1813E1EBDCB9}"/>
              </a:ext>
            </a:extLst>
          </p:cNvPr>
          <p:cNvSpPr/>
          <p:nvPr/>
        </p:nvSpPr>
        <p:spPr bwMode="auto">
          <a:xfrm flipH="1">
            <a:off x="5507349" y="6433230"/>
            <a:ext cx="307896" cy="216024"/>
          </a:xfrm>
          <a:prstGeom prst="rightArrow">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196927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1CD7D-C080-4E94-B949-CEFDE84FC3CA}"/>
              </a:ext>
            </a:extLst>
          </p:cNvPr>
          <p:cNvSpPr>
            <a:spLocks noGrp="1"/>
          </p:cNvSpPr>
          <p:nvPr>
            <p:ph type="title"/>
          </p:nvPr>
        </p:nvSpPr>
        <p:spPr/>
        <p:txBody>
          <a:bodyPr/>
          <a:lstStyle/>
          <a:p>
            <a:r>
              <a:rPr lang="en-US" dirty="0"/>
              <a:t>Value-based RL</a:t>
            </a:r>
            <a:endParaRPr lang="en-SE" dirty="0"/>
          </a:p>
        </p:txBody>
      </p:sp>
      <p:sp>
        <p:nvSpPr>
          <p:cNvPr id="3" name="Content Placeholder 2">
            <a:extLst>
              <a:ext uri="{FF2B5EF4-FFF2-40B4-BE49-F238E27FC236}">
                <a16:creationId xmlns:a16="http://schemas.microsoft.com/office/drawing/2014/main" id="{E6A13D25-280F-44AC-9C34-63D7C1AC0298}"/>
              </a:ext>
            </a:extLst>
          </p:cNvPr>
          <p:cNvSpPr>
            <a:spLocks noGrp="1"/>
          </p:cNvSpPr>
          <p:nvPr>
            <p:ph idx="1"/>
          </p:nvPr>
        </p:nvSpPr>
        <p:spPr>
          <a:xfrm>
            <a:off x="457200" y="1295400"/>
            <a:ext cx="8229600" cy="152400"/>
          </a:xfrm>
        </p:spPr>
        <p:txBody>
          <a:bodyPr/>
          <a:lstStyle/>
          <a:p>
            <a:endParaRPr lang="en-SE" dirty="0"/>
          </a:p>
        </p:txBody>
      </p:sp>
      <p:sp>
        <p:nvSpPr>
          <p:cNvPr id="4" name="Slide Number Placeholder 3">
            <a:extLst>
              <a:ext uri="{FF2B5EF4-FFF2-40B4-BE49-F238E27FC236}">
                <a16:creationId xmlns:a16="http://schemas.microsoft.com/office/drawing/2014/main" id="{EBAFB0CD-3AF4-4A95-868C-B9D18DD0F447}"/>
              </a:ext>
            </a:extLst>
          </p:cNvPr>
          <p:cNvSpPr>
            <a:spLocks noGrp="1"/>
          </p:cNvSpPr>
          <p:nvPr>
            <p:ph type="sldNum" sz="quarter" idx="12"/>
          </p:nvPr>
        </p:nvSpPr>
        <p:spPr/>
        <p:txBody>
          <a:bodyPr/>
          <a:lstStyle/>
          <a:p>
            <a:pPr>
              <a:defRPr/>
            </a:pPr>
            <a:fld id="{F57F456A-00AF-44E6-8D70-638C0D0130FF}" type="slidenum">
              <a:rPr lang="en-US" altLang="zh-CN" smtClean="0"/>
              <a:pPr>
                <a:defRPr/>
              </a:pPr>
              <a:t>3</a:t>
            </a:fld>
            <a:endParaRPr lang="en-US" altLang="zh-CN"/>
          </a:p>
        </p:txBody>
      </p:sp>
      <p:grpSp>
        <p:nvGrpSpPr>
          <p:cNvPr id="31" name="Group 30">
            <a:extLst>
              <a:ext uri="{FF2B5EF4-FFF2-40B4-BE49-F238E27FC236}">
                <a16:creationId xmlns:a16="http://schemas.microsoft.com/office/drawing/2014/main" id="{469B368A-03BE-4C9F-95D5-82079C7125CA}"/>
              </a:ext>
            </a:extLst>
          </p:cNvPr>
          <p:cNvGrpSpPr/>
          <p:nvPr/>
        </p:nvGrpSpPr>
        <p:grpSpPr>
          <a:xfrm>
            <a:off x="1433846" y="2311464"/>
            <a:ext cx="1794102" cy="2586800"/>
            <a:chOff x="669059" y="1766861"/>
            <a:chExt cx="1794102" cy="2586800"/>
          </a:xfrm>
        </p:grpSpPr>
        <p:sp>
          <p:nvSpPr>
            <p:cNvPr id="32" name="Rectangle: Rounded Corners 31">
              <a:extLst>
                <a:ext uri="{FF2B5EF4-FFF2-40B4-BE49-F238E27FC236}">
                  <a16:creationId xmlns:a16="http://schemas.microsoft.com/office/drawing/2014/main" id="{97A248C7-F2AB-43D9-A4EA-F16EF175340E}"/>
                </a:ext>
              </a:extLst>
            </p:cNvPr>
            <p:cNvSpPr/>
            <p:nvPr/>
          </p:nvSpPr>
          <p:spPr bwMode="auto">
            <a:xfrm>
              <a:off x="709260" y="2652466"/>
              <a:ext cx="1524000" cy="609600"/>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MDP</a:t>
              </a:r>
              <a:endParaRPr kumimoji="0" lang="en-SE" sz="1800" b="0" i="0" u="none" strike="noStrike" cap="none" normalizeH="0" baseline="0" dirty="0">
                <a:ln>
                  <a:noFill/>
                </a:ln>
                <a:solidFill>
                  <a:schemeClr val="tx1"/>
                </a:solidFill>
                <a:effectLst/>
                <a:latin typeface="Arial" charset="0"/>
              </a:endParaRPr>
            </a:p>
          </p:txBody>
        </p:sp>
        <p:cxnSp>
          <p:nvCxnSpPr>
            <p:cNvPr id="33" name="Straight Arrow Connector 32">
              <a:extLst>
                <a:ext uri="{FF2B5EF4-FFF2-40B4-BE49-F238E27FC236}">
                  <a16:creationId xmlns:a16="http://schemas.microsoft.com/office/drawing/2014/main" id="{12618B95-E929-4A56-AE7A-0D58E3233998}"/>
                </a:ext>
              </a:extLst>
            </p:cNvPr>
            <p:cNvCxnSpPr>
              <a:cxnSpLocks/>
            </p:cNvCxnSpPr>
            <p:nvPr/>
          </p:nvCxnSpPr>
          <p:spPr bwMode="auto">
            <a:xfrm>
              <a:off x="1099594" y="2119066"/>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DC13532B-7768-441F-86E4-F37F10237A1C}"/>
                    </a:ext>
                  </a:extLst>
                </p:cNvPr>
                <p:cNvSpPr txBox="1"/>
                <p:nvPr/>
              </p:nvSpPr>
              <p:spPr>
                <a:xfrm>
                  <a:off x="669059" y="1766861"/>
                  <a:ext cx="861070" cy="369332"/>
                </a:xfrm>
                <a:prstGeom prst="rect">
                  <a:avLst/>
                </a:prstGeom>
                <a:noFill/>
              </p:spPr>
              <p:txBody>
                <a:bodyPr wrap="none" rtlCol="0">
                  <a:spAutoFit/>
                </a:bodyPr>
                <a:lstStyle/>
                <a:p>
                  <a:r>
                    <a:rPr lang="en-US" dirty="0"/>
                    <a:t>state </a:t>
                  </a:r>
                  <a14:m>
                    <m:oMath xmlns:m="http://schemas.openxmlformats.org/officeDocument/2006/math">
                      <m:r>
                        <a:rPr lang="en-US" b="0" i="1" smtClean="0">
                          <a:latin typeface="Cambria Math" panose="02040503050406030204" pitchFamily="18" charset="0"/>
                        </a:rPr>
                        <m:t>𝑠</m:t>
                      </m:r>
                    </m:oMath>
                  </a14:m>
                  <a:endParaRPr lang="en-SE" dirty="0"/>
                </a:p>
              </p:txBody>
            </p:sp>
          </mc:Choice>
          <mc:Fallback xmlns="">
            <p:sp>
              <p:nvSpPr>
                <p:cNvPr id="34" name="TextBox 33">
                  <a:extLst>
                    <a:ext uri="{FF2B5EF4-FFF2-40B4-BE49-F238E27FC236}">
                      <a16:creationId xmlns:a16="http://schemas.microsoft.com/office/drawing/2014/main" id="{DC13532B-7768-441F-86E4-F37F10237A1C}"/>
                    </a:ext>
                  </a:extLst>
                </p:cNvPr>
                <p:cNvSpPr txBox="1">
                  <a:spLocks noRot="1" noChangeAspect="1" noMove="1" noResize="1" noEditPoints="1" noAdjustHandles="1" noChangeArrowheads="1" noChangeShapeType="1" noTextEdit="1"/>
                </p:cNvSpPr>
                <p:nvPr/>
              </p:nvSpPr>
              <p:spPr>
                <a:xfrm>
                  <a:off x="669059" y="1766861"/>
                  <a:ext cx="861070" cy="369332"/>
                </a:xfrm>
                <a:prstGeom prst="rect">
                  <a:avLst/>
                </a:prstGeom>
                <a:blipFill>
                  <a:blip r:embed="rId2"/>
                  <a:stretch>
                    <a:fillRect l="-5674" t="-8197" b="-2459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DCA62A8C-DFB1-441E-8E3B-8EB0518B51D1}"/>
                    </a:ext>
                  </a:extLst>
                </p:cNvPr>
                <p:cNvSpPr txBox="1"/>
                <p:nvPr/>
              </p:nvSpPr>
              <p:spPr>
                <a:xfrm>
                  <a:off x="1426224" y="1773831"/>
                  <a:ext cx="998222" cy="369332"/>
                </a:xfrm>
                <a:prstGeom prst="rect">
                  <a:avLst/>
                </a:prstGeom>
                <a:noFill/>
              </p:spPr>
              <p:txBody>
                <a:bodyPr wrap="none" rtlCol="0">
                  <a:spAutoFit/>
                </a:bodyPr>
                <a:lstStyle/>
                <a:p>
                  <a:r>
                    <a:rPr lang="en-US" dirty="0"/>
                    <a:t>action </a:t>
                  </a:r>
                  <a14:m>
                    <m:oMath xmlns:m="http://schemas.openxmlformats.org/officeDocument/2006/math">
                      <m:r>
                        <a:rPr lang="en-US" b="0" i="1" smtClean="0">
                          <a:latin typeface="Cambria Math" panose="02040503050406030204" pitchFamily="18" charset="0"/>
                        </a:rPr>
                        <m:t>𝑎</m:t>
                      </m:r>
                    </m:oMath>
                  </a14:m>
                  <a:endParaRPr lang="en-SE" dirty="0"/>
                </a:p>
              </p:txBody>
            </p:sp>
          </mc:Choice>
          <mc:Fallback xmlns="">
            <p:sp>
              <p:nvSpPr>
                <p:cNvPr id="35" name="TextBox 34">
                  <a:extLst>
                    <a:ext uri="{FF2B5EF4-FFF2-40B4-BE49-F238E27FC236}">
                      <a16:creationId xmlns:a16="http://schemas.microsoft.com/office/drawing/2014/main" id="{DCA62A8C-DFB1-441E-8E3B-8EB0518B51D1}"/>
                    </a:ext>
                  </a:extLst>
                </p:cNvPr>
                <p:cNvSpPr txBox="1">
                  <a:spLocks noRot="1" noChangeAspect="1" noMove="1" noResize="1" noEditPoints="1" noAdjustHandles="1" noChangeArrowheads="1" noChangeShapeType="1" noTextEdit="1"/>
                </p:cNvSpPr>
                <p:nvPr/>
              </p:nvSpPr>
              <p:spPr>
                <a:xfrm>
                  <a:off x="1426224" y="1773831"/>
                  <a:ext cx="998222" cy="369332"/>
                </a:xfrm>
                <a:prstGeom prst="rect">
                  <a:avLst/>
                </a:prstGeom>
                <a:blipFill>
                  <a:blip r:embed="rId3"/>
                  <a:stretch>
                    <a:fillRect l="-4878" t="-8197" b="-24590"/>
                  </a:stretch>
                </a:blipFill>
              </p:spPr>
              <p:txBody>
                <a:bodyPr/>
                <a:lstStyle/>
                <a:p>
                  <a:r>
                    <a:rPr lang="en-SE">
                      <a:noFill/>
                    </a:rPr>
                    <a:t> </a:t>
                  </a:r>
                </a:p>
              </p:txBody>
            </p:sp>
          </mc:Fallback>
        </mc:AlternateContent>
        <p:cxnSp>
          <p:nvCxnSpPr>
            <p:cNvPr id="36" name="Straight Arrow Connector 35">
              <a:extLst>
                <a:ext uri="{FF2B5EF4-FFF2-40B4-BE49-F238E27FC236}">
                  <a16:creationId xmlns:a16="http://schemas.microsoft.com/office/drawing/2014/main" id="{E0F35B79-1FD5-4E51-82BE-09D8B3F1581C}"/>
                </a:ext>
              </a:extLst>
            </p:cNvPr>
            <p:cNvCxnSpPr>
              <a:cxnSpLocks/>
            </p:cNvCxnSpPr>
            <p:nvPr/>
          </p:nvCxnSpPr>
          <p:spPr bwMode="auto">
            <a:xfrm>
              <a:off x="1860597" y="2119066"/>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A3839EB-CF4F-464C-AF1C-05CC8D165D2C}"/>
                    </a:ext>
                  </a:extLst>
                </p:cNvPr>
                <p:cNvSpPr txBox="1"/>
                <p:nvPr/>
              </p:nvSpPr>
              <p:spPr>
                <a:xfrm>
                  <a:off x="776520" y="3707330"/>
                  <a:ext cx="915635" cy="646331"/>
                </a:xfrm>
                <a:prstGeom prst="rect">
                  <a:avLst/>
                </a:prstGeom>
                <a:noFill/>
              </p:spPr>
              <p:txBody>
                <a:bodyPr wrap="none" rtlCol="0">
                  <a:spAutoFit/>
                </a:bodyPr>
                <a:lstStyle/>
                <a:p>
                  <a:r>
                    <a:rPr lang="en-US" dirty="0"/>
                    <a:t>next</a:t>
                  </a:r>
                </a:p>
                <a:p>
                  <a:r>
                    <a:rPr lang="en-US" dirty="0"/>
                    <a:t>state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oMath>
                  </a14:m>
                  <a:endParaRPr lang="en-SE" dirty="0"/>
                </a:p>
              </p:txBody>
            </p:sp>
          </mc:Choice>
          <mc:Fallback xmlns="">
            <p:sp>
              <p:nvSpPr>
                <p:cNvPr id="37" name="TextBox 36">
                  <a:extLst>
                    <a:ext uri="{FF2B5EF4-FFF2-40B4-BE49-F238E27FC236}">
                      <a16:creationId xmlns:a16="http://schemas.microsoft.com/office/drawing/2014/main" id="{8A3839EB-CF4F-464C-AF1C-05CC8D165D2C}"/>
                    </a:ext>
                  </a:extLst>
                </p:cNvPr>
                <p:cNvSpPr txBox="1">
                  <a:spLocks noRot="1" noChangeAspect="1" noMove="1" noResize="1" noEditPoints="1" noAdjustHandles="1" noChangeArrowheads="1" noChangeShapeType="1" noTextEdit="1"/>
                </p:cNvSpPr>
                <p:nvPr/>
              </p:nvSpPr>
              <p:spPr>
                <a:xfrm>
                  <a:off x="776520" y="3707330"/>
                  <a:ext cx="915635" cy="646331"/>
                </a:xfrm>
                <a:prstGeom prst="rect">
                  <a:avLst/>
                </a:prstGeom>
                <a:blipFill>
                  <a:blip r:embed="rId4"/>
                  <a:stretch>
                    <a:fillRect l="-6000" t="-4673" b="-13084"/>
                  </a:stretch>
                </a:blipFill>
              </p:spPr>
              <p:txBody>
                <a:bodyPr/>
                <a:lstStyle/>
                <a:p>
                  <a:r>
                    <a:rPr lang="en-SE">
                      <a:noFill/>
                    </a:rPr>
                    <a:t> </a:t>
                  </a:r>
                </a:p>
              </p:txBody>
            </p:sp>
          </mc:Fallback>
        </mc:AlternateContent>
        <p:cxnSp>
          <p:nvCxnSpPr>
            <p:cNvPr id="38" name="Straight Arrow Connector 37">
              <a:extLst>
                <a:ext uri="{FF2B5EF4-FFF2-40B4-BE49-F238E27FC236}">
                  <a16:creationId xmlns:a16="http://schemas.microsoft.com/office/drawing/2014/main" id="{30C90B34-83F5-40B6-B677-C642D4FF1BB9}"/>
                </a:ext>
              </a:extLst>
            </p:cNvPr>
            <p:cNvCxnSpPr>
              <a:cxnSpLocks/>
            </p:cNvCxnSpPr>
            <p:nvPr/>
          </p:nvCxnSpPr>
          <p:spPr bwMode="auto">
            <a:xfrm>
              <a:off x="1099594" y="3265713"/>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A80B5C2-AB3D-4FB4-AF4F-4186DBE3E570}"/>
                    </a:ext>
                  </a:extLst>
                </p:cNvPr>
                <p:cNvSpPr txBox="1"/>
                <p:nvPr/>
              </p:nvSpPr>
              <p:spPr>
                <a:xfrm>
                  <a:off x="1394983" y="3703683"/>
                  <a:ext cx="1068178" cy="369332"/>
                </a:xfrm>
                <a:prstGeom prst="rect">
                  <a:avLst/>
                </a:prstGeom>
                <a:noFill/>
              </p:spPr>
              <p:txBody>
                <a:bodyPr wrap="none" rtlCol="0">
                  <a:spAutoFit/>
                </a:bodyPr>
                <a:lstStyle/>
                <a:p>
                  <a:r>
                    <a:rPr lang="en-US" dirty="0"/>
                    <a:t>reward </a:t>
                  </a:r>
                  <a14:m>
                    <m:oMath xmlns:m="http://schemas.openxmlformats.org/officeDocument/2006/math">
                      <m:r>
                        <a:rPr lang="en-US" b="0" i="1" smtClean="0">
                          <a:latin typeface="Cambria Math" panose="02040503050406030204" pitchFamily="18" charset="0"/>
                        </a:rPr>
                        <m:t>𝑟</m:t>
                      </m:r>
                    </m:oMath>
                  </a14:m>
                  <a:endParaRPr lang="en-SE" dirty="0"/>
                </a:p>
              </p:txBody>
            </p:sp>
          </mc:Choice>
          <mc:Fallback xmlns="">
            <p:sp>
              <p:nvSpPr>
                <p:cNvPr id="39" name="TextBox 38">
                  <a:extLst>
                    <a:ext uri="{FF2B5EF4-FFF2-40B4-BE49-F238E27FC236}">
                      <a16:creationId xmlns:a16="http://schemas.microsoft.com/office/drawing/2014/main" id="{2A80B5C2-AB3D-4FB4-AF4F-4186DBE3E570}"/>
                    </a:ext>
                  </a:extLst>
                </p:cNvPr>
                <p:cNvSpPr txBox="1">
                  <a:spLocks noRot="1" noChangeAspect="1" noMove="1" noResize="1" noEditPoints="1" noAdjustHandles="1" noChangeArrowheads="1" noChangeShapeType="1" noTextEdit="1"/>
                </p:cNvSpPr>
                <p:nvPr/>
              </p:nvSpPr>
              <p:spPr>
                <a:xfrm>
                  <a:off x="1394983" y="3703683"/>
                  <a:ext cx="1068178" cy="369332"/>
                </a:xfrm>
                <a:prstGeom prst="rect">
                  <a:avLst/>
                </a:prstGeom>
                <a:blipFill>
                  <a:blip r:embed="rId5"/>
                  <a:stretch>
                    <a:fillRect l="-4545" t="-10000" b="-26667"/>
                  </a:stretch>
                </a:blipFill>
              </p:spPr>
              <p:txBody>
                <a:bodyPr/>
                <a:lstStyle/>
                <a:p>
                  <a:r>
                    <a:rPr lang="en-SE">
                      <a:noFill/>
                    </a:rPr>
                    <a:t> </a:t>
                  </a:r>
                </a:p>
              </p:txBody>
            </p:sp>
          </mc:Fallback>
        </mc:AlternateContent>
        <p:cxnSp>
          <p:nvCxnSpPr>
            <p:cNvPr id="40" name="Straight Arrow Connector 39">
              <a:extLst>
                <a:ext uri="{FF2B5EF4-FFF2-40B4-BE49-F238E27FC236}">
                  <a16:creationId xmlns:a16="http://schemas.microsoft.com/office/drawing/2014/main" id="{52A3F0F0-2A5B-460E-84C7-1EC4E4F4CD9A}"/>
                </a:ext>
              </a:extLst>
            </p:cNvPr>
            <p:cNvCxnSpPr>
              <a:cxnSpLocks/>
            </p:cNvCxnSpPr>
            <p:nvPr/>
          </p:nvCxnSpPr>
          <p:spPr bwMode="auto">
            <a:xfrm>
              <a:off x="1860597" y="3262066"/>
              <a:ext cx="0" cy="533400"/>
            </a:xfrm>
            <a:prstGeom prst="straightConnector1">
              <a:avLst/>
            </a:prstGeom>
            <a:noFill/>
            <a:ln w="25400" cap="flat" cmpd="sng" algn="ctr">
              <a:solidFill>
                <a:schemeClr val="tx1"/>
              </a:solidFill>
              <a:prstDash val="solid"/>
              <a:round/>
              <a:headEnd type="none" w="med" len="med"/>
              <a:tailEnd type="triangle"/>
            </a:ln>
            <a:effectLst/>
          </p:spPr>
        </p:cxnSp>
      </p:grpSp>
      <p:grpSp>
        <p:nvGrpSpPr>
          <p:cNvPr id="41" name="Group 40">
            <a:extLst>
              <a:ext uri="{FF2B5EF4-FFF2-40B4-BE49-F238E27FC236}">
                <a16:creationId xmlns:a16="http://schemas.microsoft.com/office/drawing/2014/main" id="{AB90AEE2-9C34-487A-A508-E00F4E7581E5}"/>
              </a:ext>
            </a:extLst>
          </p:cNvPr>
          <p:cNvGrpSpPr/>
          <p:nvPr/>
        </p:nvGrpSpPr>
        <p:grpSpPr>
          <a:xfrm>
            <a:off x="3784281" y="2311464"/>
            <a:ext cx="1755387" cy="2028605"/>
            <a:chOff x="2971800" y="1766861"/>
            <a:chExt cx="1755387" cy="2028605"/>
          </a:xfrm>
        </p:grpSpPr>
        <mc:AlternateContent xmlns:mc="http://schemas.openxmlformats.org/markup-compatibility/2006" xmlns:a14="http://schemas.microsoft.com/office/drawing/2010/main">
          <mc:Choice Requires="a14">
            <p:sp>
              <p:nvSpPr>
                <p:cNvPr id="42" name="Rectangle: Rounded Corners 41">
                  <a:extLst>
                    <a:ext uri="{FF2B5EF4-FFF2-40B4-BE49-F238E27FC236}">
                      <a16:creationId xmlns:a16="http://schemas.microsoft.com/office/drawing/2014/main" id="{0E58C94F-61DD-4787-86C7-FE02C7B4C679}"/>
                    </a:ext>
                  </a:extLst>
                </p:cNvPr>
                <p:cNvSpPr/>
                <p:nvPr/>
              </p:nvSpPr>
              <p:spPr bwMode="auto">
                <a:xfrm>
                  <a:off x="2997259" y="2652466"/>
                  <a:ext cx="1623684" cy="609600"/>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14:m>
                    <m:oMath xmlns:m="http://schemas.openxmlformats.org/officeDocument/2006/math">
                      <m:r>
                        <a:rPr lang="en-US" i="1">
                          <a:latin typeface="Cambria Math" panose="02040503050406030204" pitchFamily="18" charset="0"/>
                        </a:rPr>
                        <m:t>𝑉</m:t>
                      </m:r>
                      <m:d>
                        <m:dPr>
                          <m:ctrlPr>
                            <a:rPr lang="en-US" i="1">
                              <a:latin typeface="Cambria Math" panose="02040503050406030204" pitchFamily="18" charset="0"/>
                            </a:rPr>
                          </m:ctrlPr>
                        </m:dPr>
                        <m:e>
                          <m:r>
                            <a:rPr lang="en-US" i="1">
                              <a:latin typeface="Cambria Math" panose="02040503050406030204" pitchFamily="18" charset="0"/>
                            </a:rPr>
                            <m:t>𝑠</m:t>
                          </m:r>
                        </m:e>
                      </m:d>
                    </m:oMath>
                  </a14:m>
                  <a:r>
                    <a:rPr lang="en-US" dirty="0"/>
                    <a:t>,</a:t>
                  </a:r>
                  <a14:m>
                    <m:oMath xmlns:m="http://schemas.openxmlformats.org/officeDocument/2006/math">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a14:m>
                  <a:endParaRPr lang="en-SE" dirty="0"/>
                </a:p>
              </p:txBody>
            </p:sp>
          </mc:Choice>
          <mc:Fallback xmlns="">
            <p:sp>
              <p:nvSpPr>
                <p:cNvPr id="42" name="Rectangle: Rounded Corners 41">
                  <a:extLst>
                    <a:ext uri="{FF2B5EF4-FFF2-40B4-BE49-F238E27FC236}">
                      <a16:creationId xmlns:a16="http://schemas.microsoft.com/office/drawing/2014/main" id="{0E58C94F-61DD-4787-86C7-FE02C7B4C679}"/>
                    </a:ext>
                  </a:extLst>
                </p:cNvPr>
                <p:cNvSpPr>
                  <a:spLocks noRot="1" noChangeAspect="1" noMove="1" noResize="1" noEditPoints="1" noAdjustHandles="1" noChangeArrowheads="1" noChangeShapeType="1" noTextEdit="1"/>
                </p:cNvSpPr>
                <p:nvPr/>
              </p:nvSpPr>
              <p:spPr bwMode="auto">
                <a:xfrm>
                  <a:off x="2997259" y="2652466"/>
                  <a:ext cx="1623684" cy="609600"/>
                </a:xfrm>
                <a:prstGeom prst="roundRect">
                  <a:avLst/>
                </a:prstGeom>
                <a:blipFill>
                  <a:blip r:embed="rId6"/>
                  <a:stretch>
                    <a:fillRect/>
                  </a:stretch>
                </a:blipFill>
                <a:ln w="25400" cap="flat" cmpd="sng" algn="ctr">
                  <a:solidFill>
                    <a:schemeClr val="tx1"/>
                  </a:solidFill>
                  <a:prstDash val="solid"/>
                  <a:round/>
                  <a:headEnd type="none" w="med" len="med"/>
                  <a:tailEnd type="none" w="med" len="med"/>
                </a:ln>
                <a:effectLst/>
              </p:spPr>
              <p:txBody>
                <a:bodyPr/>
                <a:lstStyle/>
                <a:p>
                  <a:r>
                    <a:rPr lang="en-SE">
                      <a:noFill/>
                    </a:rPr>
                    <a:t> </a:t>
                  </a:r>
                </a:p>
              </p:txBody>
            </p:sp>
          </mc:Fallback>
        </mc:AlternateContent>
        <p:cxnSp>
          <p:nvCxnSpPr>
            <p:cNvPr id="43" name="Straight Arrow Connector 42">
              <a:extLst>
                <a:ext uri="{FF2B5EF4-FFF2-40B4-BE49-F238E27FC236}">
                  <a16:creationId xmlns:a16="http://schemas.microsoft.com/office/drawing/2014/main" id="{5F6F60D0-01C0-4CD0-9BA4-43445F6A92B2}"/>
                </a:ext>
              </a:extLst>
            </p:cNvPr>
            <p:cNvCxnSpPr>
              <a:cxnSpLocks/>
            </p:cNvCxnSpPr>
            <p:nvPr/>
          </p:nvCxnSpPr>
          <p:spPr bwMode="auto">
            <a:xfrm>
              <a:off x="3402335" y="2119066"/>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4AFB8B38-DAFA-4964-90FE-902039883A20}"/>
                    </a:ext>
                  </a:extLst>
                </p:cNvPr>
                <p:cNvSpPr txBox="1"/>
                <p:nvPr/>
              </p:nvSpPr>
              <p:spPr>
                <a:xfrm>
                  <a:off x="2971800" y="1766861"/>
                  <a:ext cx="861070" cy="369332"/>
                </a:xfrm>
                <a:prstGeom prst="rect">
                  <a:avLst/>
                </a:prstGeom>
                <a:noFill/>
              </p:spPr>
              <p:txBody>
                <a:bodyPr wrap="none" rtlCol="0">
                  <a:spAutoFit/>
                </a:bodyPr>
                <a:lstStyle/>
                <a:p>
                  <a:r>
                    <a:rPr lang="en-US" dirty="0"/>
                    <a:t>state </a:t>
                  </a:r>
                  <a14:m>
                    <m:oMath xmlns:m="http://schemas.openxmlformats.org/officeDocument/2006/math">
                      <m:r>
                        <a:rPr lang="en-US" b="0" i="1" smtClean="0">
                          <a:latin typeface="Cambria Math" panose="02040503050406030204" pitchFamily="18" charset="0"/>
                        </a:rPr>
                        <m:t>𝑠</m:t>
                      </m:r>
                    </m:oMath>
                  </a14:m>
                  <a:endParaRPr lang="en-SE" dirty="0"/>
                </a:p>
              </p:txBody>
            </p:sp>
          </mc:Choice>
          <mc:Fallback xmlns="">
            <p:sp>
              <p:nvSpPr>
                <p:cNvPr id="44" name="TextBox 43">
                  <a:extLst>
                    <a:ext uri="{FF2B5EF4-FFF2-40B4-BE49-F238E27FC236}">
                      <a16:creationId xmlns:a16="http://schemas.microsoft.com/office/drawing/2014/main" id="{4AFB8B38-DAFA-4964-90FE-902039883A20}"/>
                    </a:ext>
                  </a:extLst>
                </p:cNvPr>
                <p:cNvSpPr txBox="1">
                  <a:spLocks noRot="1" noChangeAspect="1" noMove="1" noResize="1" noEditPoints="1" noAdjustHandles="1" noChangeArrowheads="1" noChangeShapeType="1" noTextEdit="1"/>
                </p:cNvSpPr>
                <p:nvPr/>
              </p:nvSpPr>
              <p:spPr>
                <a:xfrm>
                  <a:off x="2971800" y="1766861"/>
                  <a:ext cx="861070" cy="369332"/>
                </a:xfrm>
                <a:prstGeom prst="rect">
                  <a:avLst/>
                </a:prstGeom>
                <a:blipFill>
                  <a:blip r:embed="rId7"/>
                  <a:stretch>
                    <a:fillRect l="-6383" t="-8197" b="-2459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FB7C178F-5196-4B37-9291-22484A98FCCF}"/>
                    </a:ext>
                  </a:extLst>
                </p:cNvPr>
                <p:cNvSpPr txBox="1"/>
                <p:nvPr/>
              </p:nvSpPr>
              <p:spPr>
                <a:xfrm>
                  <a:off x="3728965" y="1773831"/>
                  <a:ext cx="998222" cy="369332"/>
                </a:xfrm>
                <a:prstGeom prst="rect">
                  <a:avLst/>
                </a:prstGeom>
                <a:noFill/>
              </p:spPr>
              <p:txBody>
                <a:bodyPr wrap="none" rtlCol="0">
                  <a:spAutoFit/>
                </a:bodyPr>
                <a:lstStyle/>
                <a:p>
                  <a:r>
                    <a:rPr lang="en-US" dirty="0"/>
                    <a:t>action </a:t>
                  </a:r>
                  <a14:m>
                    <m:oMath xmlns:m="http://schemas.openxmlformats.org/officeDocument/2006/math">
                      <m:r>
                        <a:rPr lang="en-US" b="0" i="1" smtClean="0">
                          <a:latin typeface="Cambria Math" panose="02040503050406030204" pitchFamily="18" charset="0"/>
                        </a:rPr>
                        <m:t>𝑎</m:t>
                      </m:r>
                    </m:oMath>
                  </a14:m>
                  <a:endParaRPr lang="en-SE" dirty="0"/>
                </a:p>
              </p:txBody>
            </p:sp>
          </mc:Choice>
          <mc:Fallback xmlns="">
            <p:sp>
              <p:nvSpPr>
                <p:cNvPr id="45" name="TextBox 44">
                  <a:extLst>
                    <a:ext uri="{FF2B5EF4-FFF2-40B4-BE49-F238E27FC236}">
                      <a16:creationId xmlns:a16="http://schemas.microsoft.com/office/drawing/2014/main" id="{FB7C178F-5196-4B37-9291-22484A98FCCF}"/>
                    </a:ext>
                  </a:extLst>
                </p:cNvPr>
                <p:cNvSpPr txBox="1">
                  <a:spLocks noRot="1" noChangeAspect="1" noMove="1" noResize="1" noEditPoints="1" noAdjustHandles="1" noChangeArrowheads="1" noChangeShapeType="1" noTextEdit="1"/>
                </p:cNvSpPr>
                <p:nvPr/>
              </p:nvSpPr>
              <p:spPr>
                <a:xfrm>
                  <a:off x="3728965" y="1773831"/>
                  <a:ext cx="998222" cy="369332"/>
                </a:xfrm>
                <a:prstGeom prst="rect">
                  <a:avLst/>
                </a:prstGeom>
                <a:blipFill>
                  <a:blip r:embed="rId8"/>
                  <a:stretch>
                    <a:fillRect l="-5488" t="-8197" b="-24590"/>
                  </a:stretch>
                </a:blipFill>
              </p:spPr>
              <p:txBody>
                <a:bodyPr/>
                <a:lstStyle/>
                <a:p>
                  <a:r>
                    <a:rPr lang="en-SE">
                      <a:noFill/>
                    </a:rPr>
                    <a:t> </a:t>
                  </a:r>
                </a:p>
              </p:txBody>
            </p:sp>
          </mc:Fallback>
        </mc:AlternateContent>
        <p:cxnSp>
          <p:nvCxnSpPr>
            <p:cNvPr id="46" name="Straight Arrow Connector 45">
              <a:extLst>
                <a:ext uri="{FF2B5EF4-FFF2-40B4-BE49-F238E27FC236}">
                  <a16:creationId xmlns:a16="http://schemas.microsoft.com/office/drawing/2014/main" id="{AB2007EA-4A71-4B45-81AC-95F37D837A6A}"/>
                </a:ext>
              </a:extLst>
            </p:cNvPr>
            <p:cNvCxnSpPr>
              <a:cxnSpLocks/>
            </p:cNvCxnSpPr>
            <p:nvPr/>
          </p:nvCxnSpPr>
          <p:spPr bwMode="auto">
            <a:xfrm>
              <a:off x="4163338" y="2119066"/>
              <a:ext cx="0" cy="533400"/>
            </a:xfrm>
            <a:prstGeom prst="straightConnector1">
              <a:avLst/>
            </a:prstGeom>
            <a:noFill/>
            <a:ln w="25400" cap="flat" cmpd="sng" algn="ctr">
              <a:solidFill>
                <a:schemeClr val="tx1"/>
              </a:solidFill>
              <a:prstDash val="solid"/>
              <a:round/>
              <a:headEnd type="none" w="med" len="med"/>
              <a:tailEnd type="triangle"/>
            </a:ln>
            <a:effectLst/>
          </p:spPr>
        </p:cxnSp>
        <p:cxnSp>
          <p:nvCxnSpPr>
            <p:cNvPr id="47" name="Straight Arrow Connector 46">
              <a:extLst>
                <a:ext uri="{FF2B5EF4-FFF2-40B4-BE49-F238E27FC236}">
                  <a16:creationId xmlns:a16="http://schemas.microsoft.com/office/drawing/2014/main" id="{5B8BEE9D-8BAF-4CD4-B1B0-BD49D668253B}"/>
                </a:ext>
              </a:extLst>
            </p:cNvPr>
            <p:cNvCxnSpPr>
              <a:cxnSpLocks/>
            </p:cNvCxnSpPr>
            <p:nvPr/>
          </p:nvCxnSpPr>
          <p:spPr bwMode="auto">
            <a:xfrm>
              <a:off x="3821154" y="3262066"/>
              <a:ext cx="0" cy="533400"/>
            </a:xfrm>
            <a:prstGeom prst="straightConnector1">
              <a:avLst/>
            </a:prstGeom>
            <a:noFill/>
            <a:ln w="25400" cap="flat" cmpd="sng" algn="ctr">
              <a:solidFill>
                <a:schemeClr val="tx1"/>
              </a:solidFill>
              <a:prstDash val="solid"/>
              <a:round/>
              <a:headEnd type="none" w="med" len="med"/>
              <a:tailEnd type="triangle"/>
            </a:ln>
            <a:effectLst/>
          </p:spPr>
        </p:cxnSp>
      </p:grpSp>
      <p:grpSp>
        <p:nvGrpSpPr>
          <p:cNvPr id="48" name="Group 47">
            <a:extLst>
              <a:ext uri="{FF2B5EF4-FFF2-40B4-BE49-F238E27FC236}">
                <a16:creationId xmlns:a16="http://schemas.microsoft.com/office/drawing/2014/main" id="{7CEFCE6A-1819-4F2E-A4CC-73058D917DC6}"/>
              </a:ext>
            </a:extLst>
          </p:cNvPr>
          <p:cNvGrpSpPr/>
          <p:nvPr/>
        </p:nvGrpSpPr>
        <p:grpSpPr>
          <a:xfrm>
            <a:off x="6096000" y="2311464"/>
            <a:ext cx="1794809" cy="2306154"/>
            <a:chOff x="5331213" y="1774882"/>
            <a:chExt cx="1794809" cy="2306154"/>
          </a:xfrm>
        </p:grpSpPr>
        <mc:AlternateContent xmlns:mc="http://schemas.openxmlformats.org/markup-compatibility/2006" xmlns:a14="http://schemas.microsoft.com/office/drawing/2010/main">
          <mc:Choice Requires="a14">
            <p:sp>
              <p:nvSpPr>
                <p:cNvPr id="49" name="Rectangle: Rounded Corners 48">
                  <a:extLst>
                    <a:ext uri="{FF2B5EF4-FFF2-40B4-BE49-F238E27FC236}">
                      <a16:creationId xmlns:a16="http://schemas.microsoft.com/office/drawing/2014/main" id="{E30D1A05-9234-413D-B2D4-75322440D7C2}"/>
                    </a:ext>
                  </a:extLst>
                </p:cNvPr>
                <p:cNvSpPr/>
                <p:nvPr/>
              </p:nvSpPr>
              <p:spPr bwMode="auto">
                <a:xfrm>
                  <a:off x="5356673" y="2660487"/>
                  <a:ext cx="1623684" cy="609600"/>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Policy </a:t>
                  </a:r>
                  <a14:m>
                    <m:oMath xmlns:m="http://schemas.openxmlformats.org/officeDocument/2006/math">
                      <m:r>
                        <a:rPr lang="en-US" i="1" smtClean="0">
                          <a:latin typeface="Cambria Math" panose="02040503050406030204" pitchFamily="18" charset="0"/>
                        </a:rPr>
                        <m:t>𝜋</m:t>
                      </m:r>
                      <m:r>
                        <a:rPr lang="en-US" i="1" smtClean="0">
                          <a:latin typeface="Cambria Math" panose="02040503050406030204" pitchFamily="18" charset="0"/>
                        </a:rPr>
                        <m:t>(</m:t>
                      </m:r>
                      <m:r>
                        <a:rPr lang="en-US" b="0" i="1" smtClean="0">
                          <a:latin typeface="Cambria Math" panose="02040503050406030204" pitchFamily="18" charset="0"/>
                        </a:rPr>
                        <m:t>𝑠</m:t>
                      </m:r>
                      <m:r>
                        <a:rPr lang="en-US" i="1">
                          <a:latin typeface="Cambria Math" panose="02040503050406030204" pitchFamily="18" charset="0"/>
                        </a:rPr>
                        <m:t>)</m:t>
                      </m:r>
                    </m:oMath>
                  </a14:m>
                  <a:endParaRPr kumimoji="0" lang="en-SE" sz="1800" b="0" i="0" u="none" strike="noStrike" cap="none" normalizeH="0" baseline="0" dirty="0">
                    <a:ln>
                      <a:noFill/>
                    </a:ln>
                    <a:solidFill>
                      <a:schemeClr val="tx1"/>
                    </a:solidFill>
                    <a:effectLst/>
                    <a:latin typeface="Arial" charset="0"/>
                  </a:endParaRPr>
                </a:p>
              </p:txBody>
            </p:sp>
          </mc:Choice>
          <mc:Fallback xmlns="">
            <p:sp>
              <p:nvSpPr>
                <p:cNvPr id="49" name="Rectangle: Rounded Corners 48">
                  <a:extLst>
                    <a:ext uri="{FF2B5EF4-FFF2-40B4-BE49-F238E27FC236}">
                      <a16:creationId xmlns:a16="http://schemas.microsoft.com/office/drawing/2014/main" id="{E30D1A05-9234-413D-B2D4-75322440D7C2}"/>
                    </a:ext>
                  </a:extLst>
                </p:cNvPr>
                <p:cNvSpPr>
                  <a:spLocks noRot="1" noChangeAspect="1" noMove="1" noResize="1" noEditPoints="1" noAdjustHandles="1" noChangeArrowheads="1" noChangeShapeType="1" noTextEdit="1"/>
                </p:cNvSpPr>
                <p:nvPr/>
              </p:nvSpPr>
              <p:spPr bwMode="auto">
                <a:xfrm>
                  <a:off x="5356673" y="2660487"/>
                  <a:ext cx="1623684" cy="609600"/>
                </a:xfrm>
                <a:prstGeom prst="roundRect">
                  <a:avLst/>
                </a:prstGeom>
                <a:blipFill>
                  <a:blip r:embed="rId9"/>
                  <a:stretch>
                    <a:fillRect/>
                  </a:stretch>
                </a:blipFill>
                <a:ln w="25400" cap="flat" cmpd="sng" algn="ctr">
                  <a:solidFill>
                    <a:schemeClr val="tx1"/>
                  </a:solidFill>
                  <a:prstDash val="solid"/>
                  <a:round/>
                  <a:headEnd type="none" w="med" len="med"/>
                  <a:tailEnd type="none" w="med" len="med"/>
                </a:ln>
                <a:effectLst/>
              </p:spPr>
              <p:txBody>
                <a:bodyPr/>
                <a:lstStyle/>
                <a:p>
                  <a:r>
                    <a:rPr lang="en-SE">
                      <a:noFill/>
                    </a:rPr>
                    <a:t> </a:t>
                  </a:r>
                </a:p>
              </p:txBody>
            </p:sp>
          </mc:Fallback>
        </mc:AlternateContent>
        <p:cxnSp>
          <p:nvCxnSpPr>
            <p:cNvPr id="50" name="Straight Arrow Connector 49">
              <a:extLst>
                <a:ext uri="{FF2B5EF4-FFF2-40B4-BE49-F238E27FC236}">
                  <a16:creationId xmlns:a16="http://schemas.microsoft.com/office/drawing/2014/main" id="{1963840F-503C-4897-8B2C-2FD41BFB7813}"/>
                </a:ext>
              </a:extLst>
            </p:cNvPr>
            <p:cNvCxnSpPr>
              <a:cxnSpLocks/>
            </p:cNvCxnSpPr>
            <p:nvPr/>
          </p:nvCxnSpPr>
          <p:spPr bwMode="auto">
            <a:xfrm>
              <a:off x="5761748" y="2127087"/>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F142115D-9CB3-43B2-BD3E-17F53AE7F89A}"/>
                    </a:ext>
                  </a:extLst>
                </p:cNvPr>
                <p:cNvSpPr txBox="1"/>
                <p:nvPr/>
              </p:nvSpPr>
              <p:spPr>
                <a:xfrm>
                  <a:off x="5331213" y="1774882"/>
                  <a:ext cx="861070" cy="369332"/>
                </a:xfrm>
                <a:prstGeom prst="rect">
                  <a:avLst/>
                </a:prstGeom>
                <a:noFill/>
              </p:spPr>
              <p:txBody>
                <a:bodyPr wrap="none" rtlCol="0">
                  <a:spAutoFit/>
                </a:bodyPr>
                <a:lstStyle/>
                <a:p>
                  <a:r>
                    <a:rPr lang="en-US" dirty="0"/>
                    <a:t>state </a:t>
                  </a:r>
                  <a14:m>
                    <m:oMath xmlns:m="http://schemas.openxmlformats.org/officeDocument/2006/math">
                      <m:r>
                        <a:rPr lang="en-US" b="0" i="1" smtClean="0">
                          <a:latin typeface="Cambria Math" panose="02040503050406030204" pitchFamily="18" charset="0"/>
                        </a:rPr>
                        <m:t>𝑠</m:t>
                      </m:r>
                    </m:oMath>
                  </a14:m>
                  <a:endParaRPr lang="en-SE" dirty="0"/>
                </a:p>
              </p:txBody>
            </p:sp>
          </mc:Choice>
          <mc:Fallback xmlns="">
            <p:sp>
              <p:nvSpPr>
                <p:cNvPr id="51" name="TextBox 50">
                  <a:extLst>
                    <a:ext uri="{FF2B5EF4-FFF2-40B4-BE49-F238E27FC236}">
                      <a16:creationId xmlns:a16="http://schemas.microsoft.com/office/drawing/2014/main" id="{F142115D-9CB3-43B2-BD3E-17F53AE7F89A}"/>
                    </a:ext>
                  </a:extLst>
                </p:cNvPr>
                <p:cNvSpPr txBox="1">
                  <a:spLocks noRot="1" noChangeAspect="1" noMove="1" noResize="1" noEditPoints="1" noAdjustHandles="1" noChangeArrowheads="1" noChangeShapeType="1" noTextEdit="1"/>
                </p:cNvSpPr>
                <p:nvPr/>
              </p:nvSpPr>
              <p:spPr>
                <a:xfrm>
                  <a:off x="5331213" y="1774882"/>
                  <a:ext cx="861070" cy="369332"/>
                </a:xfrm>
                <a:prstGeom prst="rect">
                  <a:avLst/>
                </a:prstGeom>
                <a:blipFill>
                  <a:blip r:embed="rId10"/>
                  <a:stretch>
                    <a:fillRect l="-5674" t="-8197" b="-2459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015A6DE1-7EC1-4FA5-ADCC-27A2EB1D071C}"/>
                    </a:ext>
                  </a:extLst>
                </p:cNvPr>
                <p:cNvSpPr txBox="1"/>
                <p:nvPr/>
              </p:nvSpPr>
              <p:spPr>
                <a:xfrm>
                  <a:off x="6088378" y="1781852"/>
                  <a:ext cx="998222" cy="369332"/>
                </a:xfrm>
                <a:prstGeom prst="rect">
                  <a:avLst/>
                </a:prstGeom>
                <a:noFill/>
              </p:spPr>
              <p:txBody>
                <a:bodyPr wrap="none" rtlCol="0">
                  <a:spAutoFit/>
                </a:bodyPr>
                <a:lstStyle/>
                <a:p>
                  <a:r>
                    <a:rPr lang="en-US" dirty="0"/>
                    <a:t>action </a:t>
                  </a:r>
                  <a14:m>
                    <m:oMath xmlns:m="http://schemas.openxmlformats.org/officeDocument/2006/math">
                      <m:r>
                        <a:rPr lang="en-US" b="0" i="1" smtClean="0">
                          <a:latin typeface="Cambria Math" panose="02040503050406030204" pitchFamily="18" charset="0"/>
                        </a:rPr>
                        <m:t>𝑎</m:t>
                      </m:r>
                    </m:oMath>
                  </a14:m>
                  <a:endParaRPr lang="en-SE" dirty="0"/>
                </a:p>
              </p:txBody>
            </p:sp>
          </mc:Choice>
          <mc:Fallback xmlns="">
            <p:sp>
              <p:nvSpPr>
                <p:cNvPr id="52" name="TextBox 51">
                  <a:extLst>
                    <a:ext uri="{FF2B5EF4-FFF2-40B4-BE49-F238E27FC236}">
                      <a16:creationId xmlns:a16="http://schemas.microsoft.com/office/drawing/2014/main" id="{015A6DE1-7EC1-4FA5-ADCC-27A2EB1D071C}"/>
                    </a:ext>
                  </a:extLst>
                </p:cNvPr>
                <p:cNvSpPr txBox="1">
                  <a:spLocks noRot="1" noChangeAspect="1" noMove="1" noResize="1" noEditPoints="1" noAdjustHandles="1" noChangeArrowheads="1" noChangeShapeType="1" noTextEdit="1"/>
                </p:cNvSpPr>
                <p:nvPr/>
              </p:nvSpPr>
              <p:spPr>
                <a:xfrm>
                  <a:off x="6088378" y="1781852"/>
                  <a:ext cx="998222" cy="369332"/>
                </a:xfrm>
                <a:prstGeom prst="rect">
                  <a:avLst/>
                </a:prstGeom>
                <a:blipFill>
                  <a:blip r:embed="rId11"/>
                  <a:stretch>
                    <a:fillRect l="-4878" t="-8197" b="-24590"/>
                  </a:stretch>
                </a:blipFill>
              </p:spPr>
              <p:txBody>
                <a:bodyPr/>
                <a:lstStyle/>
                <a:p>
                  <a:r>
                    <a:rPr lang="en-SE">
                      <a:noFill/>
                    </a:rPr>
                    <a:t> </a:t>
                  </a:r>
                </a:p>
              </p:txBody>
            </p:sp>
          </mc:Fallback>
        </mc:AlternateContent>
        <p:cxnSp>
          <p:nvCxnSpPr>
            <p:cNvPr id="53" name="Straight Arrow Connector 52">
              <a:extLst>
                <a:ext uri="{FF2B5EF4-FFF2-40B4-BE49-F238E27FC236}">
                  <a16:creationId xmlns:a16="http://schemas.microsoft.com/office/drawing/2014/main" id="{0ECD256F-3629-43F0-807B-61FD2FB4AE7F}"/>
                </a:ext>
              </a:extLst>
            </p:cNvPr>
            <p:cNvCxnSpPr>
              <a:cxnSpLocks/>
            </p:cNvCxnSpPr>
            <p:nvPr/>
          </p:nvCxnSpPr>
          <p:spPr bwMode="auto">
            <a:xfrm>
              <a:off x="6522751" y="2127087"/>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E4DF32D5-95CA-4E49-BB87-381345F76B5E}"/>
                    </a:ext>
                  </a:extLst>
                </p:cNvPr>
                <p:cNvSpPr txBox="1"/>
                <p:nvPr/>
              </p:nvSpPr>
              <p:spPr>
                <a:xfrm>
                  <a:off x="5380736" y="3711704"/>
                  <a:ext cx="1745286" cy="369332"/>
                </a:xfrm>
                <a:prstGeom prst="rect">
                  <a:avLst/>
                </a:prstGeom>
                <a:noFill/>
              </p:spPr>
              <p:txBody>
                <a:bodyPr wrap="none" rtlCol="0">
                  <a:spAutoFit/>
                </a:bodyPr>
                <a:lstStyle/>
                <a:p>
                  <a:r>
                    <a:rPr lang="en-US" dirty="0"/>
                    <a:t>action</a:t>
                  </a:r>
                  <a:r>
                    <a:rPr lang="en-US" i="1" dirty="0"/>
                    <a:t>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i="1">
                          <a:latin typeface="Cambria Math" panose="02040503050406030204" pitchFamily="18" charset="0"/>
                        </a:rPr>
                        <m:t>𝜋</m:t>
                      </m:r>
                      <m:r>
                        <a:rPr lang="en-US" i="1">
                          <a:latin typeface="Cambria Math" panose="02040503050406030204" pitchFamily="18" charset="0"/>
                        </a:rPr>
                        <m:t>(</m:t>
                      </m:r>
                      <m:r>
                        <a:rPr lang="en-US" b="0" i="1" smtClean="0">
                          <a:latin typeface="Cambria Math" panose="02040503050406030204" pitchFamily="18" charset="0"/>
                        </a:rPr>
                        <m:t>𝑠</m:t>
                      </m:r>
                      <m:r>
                        <a:rPr lang="en-US" i="1">
                          <a:latin typeface="Cambria Math" panose="02040503050406030204" pitchFamily="18" charset="0"/>
                        </a:rPr>
                        <m:t>)</m:t>
                      </m:r>
                    </m:oMath>
                  </a14:m>
                  <a:endParaRPr lang="en-SE" dirty="0"/>
                </a:p>
              </p:txBody>
            </p:sp>
          </mc:Choice>
          <mc:Fallback xmlns="">
            <p:sp>
              <p:nvSpPr>
                <p:cNvPr id="54" name="TextBox 53">
                  <a:extLst>
                    <a:ext uri="{FF2B5EF4-FFF2-40B4-BE49-F238E27FC236}">
                      <a16:creationId xmlns:a16="http://schemas.microsoft.com/office/drawing/2014/main" id="{E4DF32D5-95CA-4E49-BB87-381345F76B5E}"/>
                    </a:ext>
                  </a:extLst>
                </p:cNvPr>
                <p:cNvSpPr txBox="1">
                  <a:spLocks noRot="1" noChangeAspect="1" noMove="1" noResize="1" noEditPoints="1" noAdjustHandles="1" noChangeArrowheads="1" noChangeShapeType="1" noTextEdit="1"/>
                </p:cNvSpPr>
                <p:nvPr/>
              </p:nvSpPr>
              <p:spPr>
                <a:xfrm>
                  <a:off x="5380736" y="3711704"/>
                  <a:ext cx="1745286" cy="369332"/>
                </a:xfrm>
                <a:prstGeom prst="rect">
                  <a:avLst/>
                </a:prstGeom>
                <a:blipFill>
                  <a:blip r:embed="rId12"/>
                  <a:stretch>
                    <a:fillRect l="-2797" t="-10000" r="-350" b="-26667"/>
                  </a:stretch>
                </a:blipFill>
              </p:spPr>
              <p:txBody>
                <a:bodyPr/>
                <a:lstStyle/>
                <a:p>
                  <a:r>
                    <a:rPr lang="en-SE">
                      <a:noFill/>
                    </a:rPr>
                    <a:t> </a:t>
                  </a:r>
                </a:p>
              </p:txBody>
            </p:sp>
          </mc:Fallback>
        </mc:AlternateContent>
        <p:cxnSp>
          <p:nvCxnSpPr>
            <p:cNvPr id="55" name="Straight Arrow Connector 54">
              <a:extLst>
                <a:ext uri="{FF2B5EF4-FFF2-40B4-BE49-F238E27FC236}">
                  <a16:creationId xmlns:a16="http://schemas.microsoft.com/office/drawing/2014/main" id="{DCBD18F9-FA35-4DDB-99A2-13F34905E700}"/>
                </a:ext>
              </a:extLst>
            </p:cNvPr>
            <p:cNvCxnSpPr>
              <a:cxnSpLocks/>
            </p:cNvCxnSpPr>
            <p:nvPr/>
          </p:nvCxnSpPr>
          <p:spPr bwMode="auto">
            <a:xfrm>
              <a:off x="6180567" y="3270087"/>
              <a:ext cx="0" cy="533400"/>
            </a:xfrm>
            <a:prstGeom prst="straightConnector1">
              <a:avLst/>
            </a:prstGeom>
            <a:noFill/>
            <a:ln w="25400" cap="flat" cmpd="sng" algn="ctr">
              <a:solidFill>
                <a:schemeClr val="tx1"/>
              </a:solidFill>
              <a:prstDash val="solid"/>
              <a:round/>
              <a:headEnd type="none" w="med" len="med"/>
              <a:tailEnd type="triangle"/>
            </a:ln>
            <a:effectLst/>
          </p:spPr>
        </p:cxnSp>
      </p:grpSp>
      <p:graphicFrame>
        <p:nvGraphicFramePr>
          <p:cNvPr id="56" name="Table 63">
            <a:extLst>
              <a:ext uri="{FF2B5EF4-FFF2-40B4-BE49-F238E27FC236}">
                <a16:creationId xmlns:a16="http://schemas.microsoft.com/office/drawing/2014/main" id="{AE5A0D84-1373-4AB2-AD15-7D1C73B46938}"/>
              </a:ext>
            </a:extLst>
          </p:cNvPr>
          <p:cNvGraphicFramePr>
            <a:graphicFrameLocks/>
          </p:cNvGraphicFramePr>
          <p:nvPr>
            <p:extLst>
              <p:ext uri="{D42A27DB-BD31-4B8C-83A1-F6EECF244321}">
                <p14:modId xmlns:p14="http://schemas.microsoft.com/office/powerpoint/2010/main" val="3701048818"/>
              </p:ext>
            </p:extLst>
          </p:nvPr>
        </p:nvGraphicFramePr>
        <p:xfrm>
          <a:off x="1541307" y="4990732"/>
          <a:ext cx="6995880" cy="370840"/>
        </p:xfrm>
        <a:graphic>
          <a:graphicData uri="http://schemas.openxmlformats.org/drawingml/2006/table">
            <a:tbl>
              <a:tblPr firstRow="1" bandRow="1">
                <a:tableStyleId>{2D5ABB26-0587-4C30-8999-92F81FD0307C}</a:tableStyleId>
              </a:tblPr>
              <a:tblGrid>
                <a:gridCol w="2331960">
                  <a:extLst>
                    <a:ext uri="{9D8B030D-6E8A-4147-A177-3AD203B41FA5}">
                      <a16:colId xmlns:a16="http://schemas.microsoft.com/office/drawing/2014/main" val="1487118975"/>
                    </a:ext>
                  </a:extLst>
                </a:gridCol>
                <a:gridCol w="2331960">
                  <a:extLst>
                    <a:ext uri="{9D8B030D-6E8A-4147-A177-3AD203B41FA5}">
                      <a16:colId xmlns:a16="http://schemas.microsoft.com/office/drawing/2014/main" val="875602381"/>
                    </a:ext>
                  </a:extLst>
                </a:gridCol>
                <a:gridCol w="2331960">
                  <a:extLst>
                    <a:ext uri="{9D8B030D-6E8A-4147-A177-3AD203B41FA5}">
                      <a16:colId xmlns:a16="http://schemas.microsoft.com/office/drawing/2014/main" val="3256823831"/>
                    </a:ext>
                  </a:extLst>
                </a:gridCol>
              </a:tblGrid>
              <a:tr h="370840">
                <a:tc>
                  <a:txBody>
                    <a:bodyPr/>
                    <a:lstStyle/>
                    <a:p>
                      <a:r>
                        <a:rPr lang="en-US" dirty="0"/>
                        <a:t>MDP Planning</a:t>
                      </a:r>
                      <a:endParaRPr lang="en-SE" dirty="0"/>
                    </a:p>
                  </a:txBody>
                  <a:tcPr/>
                </a:tc>
                <a:tc>
                  <a:txBody>
                    <a:bodyPr/>
                    <a:lstStyle/>
                    <a:p>
                      <a:r>
                        <a:rPr lang="en-US" dirty="0"/>
                        <a:t>Value-based RL</a:t>
                      </a:r>
                      <a:endParaRPr lang="en-SE" dirty="0"/>
                    </a:p>
                  </a:txBody>
                  <a:tcPr/>
                </a:tc>
                <a:tc>
                  <a:txBody>
                    <a:bodyPr/>
                    <a:lstStyle/>
                    <a:p>
                      <a:r>
                        <a:rPr lang="en-US" dirty="0"/>
                        <a:t>Policy-based RL</a:t>
                      </a:r>
                      <a:endParaRPr lang="en-SE" dirty="0"/>
                    </a:p>
                  </a:txBody>
                  <a:tcPr/>
                </a:tc>
                <a:extLst>
                  <a:ext uri="{0D108BD9-81ED-4DB2-BD59-A6C34878D82A}">
                    <a16:rowId xmlns:a16="http://schemas.microsoft.com/office/drawing/2014/main" val="473992227"/>
                  </a:ext>
                </a:extLst>
              </a:tr>
            </a:tbl>
          </a:graphicData>
        </a:graphic>
      </p:graphicFrame>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D16DCF83-579B-4902-903D-C4D033E3C067}"/>
                  </a:ext>
                </a:extLst>
              </p:cNvPr>
              <p:cNvSpPr txBox="1"/>
              <p:nvPr/>
            </p:nvSpPr>
            <p:spPr>
              <a:xfrm>
                <a:off x="3503806" y="4334241"/>
                <a:ext cx="2259658" cy="646331"/>
              </a:xfrm>
              <a:prstGeom prst="rect">
                <a:avLst/>
              </a:prstGeom>
              <a:noFill/>
            </p:spPr>
            <p:txBody>
              <a:bodyPr wrap="square" rtlCol="0" anchor="t">
                <a:spAutoFit/>
              </a:bodyPr>
              <a:lstStyle/>
              <a:p>
                <a:pPr algn="ctr"/>
                <a:r>
                  <a:rPr lang="en-US" dirty="0"/>
                  <a:t>action</a:t>
                </a:r>
              </a:p>
              <a:p>
                <a:pPr algn="ct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a</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argmax</m:t>
                          </m:r>
                        </m:e>
                        <m:sub>
                          <m:r>
                            <m:rPr>
                              <m:sty m:val="p"/>
                            </m:rPr>
                            <a:rPr lang="en-US" b="0" i="0" smtClean="0">
                              <a:latin typeface="Cambria Math" panose="02040503050406030204" pitchFamily="18" charset="0"/>
                            </a:rPr>
                            <m:t>a</m:t>
                          </m:r>
                        </m:sub>
                      </m:sSub>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m:oMathPara>
                </a14:m>
                <a:endParaRPr lang="en-SE" dirty="0"/>
              </a:p>
            </p:txBody>
          </p:sp>
        </mc:Choice>
        <mc:Fallback xmlns="">
          <p:sp>
            <p:nvSpPr>
              <p:cNvPr id="57" name="TextBox 56">
                <a:extLst>
                  <a:ext uri="{FF2B5EF4-FFF2-40B4-BE49-F238E27FC236}">
                    <a16:creationId xmlns:a16="http://schemas.microsoft.com/office/drawing/2014/main" id="{D16DCF83-579B-4902-903D-C4D033E3C067}"/>
                  </a:ext>
                </a:extLst>
              </p:cNvPr>
              <p:cNvSpPr txBox="1">
                <a:spLocks noRot="1" noChangeAspect="1" noMove="1" noResize="1" noEditPoints="1" noAdjustHandles="1" noChangeArrowheads="1" noChangeShapeType="1" noTextEdit="1"/>
              </p:cNvSpPr>
              <p:nvPr/>
            </p:nvSpPr>
            <p:spPr>
              <a:xfrm>
                <a:off x="3503806" y="4334241"/>
                <a:ext cx="2259658" cy="646331"/>
              </a:xfrm>
              <a:prstGeom prst="rect">
                <a:avLst/>
              </a:prstGeom>
              <a:blipFill>
                <a:blip r:embed="rId13"/>
                <a:stretch>
                  <a:fillRect t="-5660" b="-7547"/>
                </a:stretch>
              </a:blipFill>
            </p:spPr>
            <p:txBody>
              <a:bodyPr/>
              <a:lstStyle/>
              <a:p>
                <a:r>
                  <a:rPr lang="en-SE">
                    <a:noFill/>
                  </a:rPr>
                  <a:t> </a:t>
                </a:r>
              </a:p>
            </p:txBody>
          </p:sp>
        </mc:Fallback>
      </mc:AlternateContent>
      <p:sp>
        <p:nvSpPr>
          <p:cNvPr id="58" name="Rectangle 57">
            <a:extLst>
              <a:ext uri="{FF2B5EF4-FFF2-40B4-BE49-F238E27FC236}">
                <a16:creationId xmlns:a16="http://schemas.microsoft.com/office/drawing/2014/main" id="{CE1FA8D7-D4C6-42BF-95B8-4E600DB9F94D}"/>
              </a:ext>
            </a:extLst>
          </p:cNvPr>
          <p:cNvSpPr/>
          <p:nvPr/>
        </p:nvSpPr>
        <p:spPr bwMode="auto">
          <a:xfrm>
            <a:off x="3505200" y="2209800"/>
            <a:ext cx="2286000" cy="3276600"/>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356987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FF4CA-5862-44EE-AE02-8911BEF604C7}"/>
              </a:ext>
            </a:extLst>
          </p:cNvPr>
          <p:cNvSpPr>
            <a:spLocks noGrp="1"/>
          </p:cNvSpPr>
          <p:nvPr>
            <p:ph type="title"/>
          </p:nvPr>
        </p:nvSpPr>
        <p:spPr/>
        <p:txBody>
          <a:bodyPr/>
          <a:lstStyle/>
          <a:p>
            <a:r>
              <a:rPr lang="en-US" dirty="0"/>
              <a:t>Outline</a:t>
            </a:r>
            <a:endParaRPr lang="en-SE" dirty="0"/>
          </a:p>
        </p:txBody>
      </p:sp>
      <p:sp>
        <p:nvSpPr>
          <p:cNvPr id="3" name="Content Placeholder 2">
            <a:extLst>
              <a:ext uri="{FF2B5EF4-FFF2-40B4-BE49-F238E27FC236}">
                <a16:creationId xmlns:a16="http://schemas.microsoft.com/office/drawing/2014/main" id="{2B7ADE97-C6CC-4470-B768-4407C93E933C}"/>
              </a:ext>
            </a:extLst>
          </p:cNvPr>
          <p:cNvSpPr>
            <a:spLocks noGrp="1"/>
          </p:cNvSpPr>
          <p:nvPr>
            <p:ph idx="1"/>
          </p:nvPr>
        </p:nvSpPr>
        <p:spPr/>
        <p:txBody>
          <a:bodyPr/>
          <a:lstStyle/>
          <a:p>
            <a:r>
              <a:rPr lang="en-US" dirty="0"/>
              <a:t>Monte Carlo Methods</a:t>
            </a:r>
          </a:p>
          <a:p>
            <a:r>
              <a:rPr lang="en-US" dirty="0">
                <a:solidFill>
                  <a:srgbClr val="C00000"/>
                </a:solidFill>
              </a:rPr>
              <a:t>TD-Learning</a:t>
            </a:r>
          </a:p>
          <a:p>
            <a:r>
              <a:rPr lang="en-US" dirty="0" err="1"/>
              <a:t>Sarsa</a:t>
            </a:r>
            <a:r>
              <a:rPr lang="en-US" dirty="0"/>
              <a:t> &amp; Q-Learning</a:t>
            </a:r>
          </a:p>
          <a:p>
            <a:r>
              <a:rPr lang="en-US" dirty="0"/>
              <a:t>Function Approximation</a:t>
            </a:r>
            <a:endParaRPr lang="en-SE" dirty="0"/>
          </a:p>
        </p:txBody>
      </p:sp>
      <p:sp>
        <p:nvSpPr>
          <p:cNvPr id="4" name="Slide Number Placeholder 3">
            <a:extLst>
              <a:ext uri="{FF2B5EF4-FFF2-40B4-BE49-F238E27FC236}">
                <a16:creationId xmlns:a16="http://schemas.microsoft.com/office/drawing/2014/main" id="{4E7889E7-380D-45F6-948B-10ADF0CFBAB6}"/>
              </a:ext>
            </a:extLst>
          </p:cNvPr>
          <p:cNvSpPr>
            <a:spLocks noGrp="1"/>
          </p:cNvSpPr>
          <p:nvPr>
            <p:ph type="sldNum" sz="quarter" idx="12"/>
          </p:nvPr>
        </p:nvSpPr>
        <p:spPr/>
        <p:txBody>
          <a:bodyPr/>
          <a:lstStyle/>
          <a:p>
            <a:pPr>
              <a:defRPr/>
            </a:pPr>
            <a:fld id="{F57F456A-00AF-44E6-8D70-638C0D0130FF}" type="slidenum">
              <a:rPr lang="en-US" altLang="zh-CN" smtClean="0"/>
              <a:pPr>
                <a:defRPr/>
              </a:pPr>
              <a:t>30</a:t>
            </a:fld>
            <a:endParaRPr lang="en-US" altLang="zh-CN"/>
          </a:p>
        </p:txBody>
      </p:sp>
    </p:spTree>
    <p:extLst>
      <p:ext uri="{BB962C8B-B14F-4D97-AF65-F5344CB8AC3E}">
        <p14:creationId xmlns:p14="http://schemas.microsoft.com/office/powerpoint/2010/main" val="1596639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a:t>Exponential Moving Average</a:t>
            </a:r>
          </a:p>
        </p:txBody>
      </p:sp>
      <mc:AlternateContent xmlns:mc="http://schemas.openxmlformats.org/markup-compatibility/2006" xmlns:a14="http://schemas.microsoft.com/office/drawing/2010/main">
        <mc:Choice Requires="a14">
          <p:sp>
            <p:nvSpPr>
              <p:cNvPr id="16387" name="Content Placeholder 2"/>
              <p:cNvSpPr>
                <a:spLocks noGrp="1"/>
              </p:cNvSpPr>
              <p:nvPr>
                <p:ph idx="1"/>
              </p:nvPr>
            </p:nvSpPr>
            <p:spPr>
              <a:xfrm>
                <a:off x="342900" y="1143000"/>
                <a:ext cx="8496300" cy="5440362"/>
              </a:xfrm>
            </p:spPr>
            <p:txBody>
              <a:bodyPr>
                <a:normAutofit lnSpcReduction="10000"/>
              </a:bodyPr>
              <a:lstStyle/>
              <a:p>
                <a:r>
                  <a:rPr lang="en-US" sz="2400" dirty="0"/>
                  <a:t>The running average update: </a:t>
                </a:r>
                <a14:m>
                  <m:oMath xmlns:m="http://schemas.openxmlformats.org/officeDocument/2006/math">
                    <m:sSub>
                      <m:sSubPr>
                        <m:ctrlPr>
                          <a:rPr lang="en-US" sz="2400" i="1" dirty="0">
                            <a:latin typeface="Cambria Math" panose="02040503050406030204" pitchFamily="18" charset="0"/>
                          </a:rPr>
                        </m:ctrlPr>
                      </m:sSubPr>
                      <m:e>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𝑥</m:t>
                            </m:r>
                          </m:e>
                        </m:acc>
                      </m:e>
                      <m:sub>
                        <m:r>
                          <a:rPr lang="en-US" sz="2400" i="1" dirty="0">
                            <a:latin typeface="Cambria Math" panose="02040503050406030204" pitchFamily="18" charset="0"/>
                          </a:rPr>
                          <m:t>𝑛</m:t>
                        </m:r>
                      </m:sub>
                    </m:sSub>
                    <m:r>
                      <a:rPr lang="en-US" sz="2400" b="0" i="1" dirty="0" smtClean="0">
                        <a:latin typeface="Cambria Math" panose="02040503050406030204" pitchFamily="18" charset="0"/>
                      </a:rPr>
                      <m:t>←</m:t>
                    </m:r>
                    <m:d>
                      <m:dPr>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1−</m:t>
                        </m:r>
                        <m:r>
                          <a:rPr lang="en-US" sz="2400" b="0" i="1" dirty="0" smtClean="0">
                            <a:latin typeface="Cambria Math" panose="02040503050406030204" pitchFamily="18" charset="0"/>
                          </a:rPr>
                          <m:t>𝛼</m:t>
                        </m:r>
                      </m:e>
                    </m:d>
                    <m:sSub>
                      <m:sSubPr>
                        <m:ctrlPr>
                          <a:rPr lang="en-US" sz="2400" i="1" dirty="0">
                            <a:latin typeface="Cambria Math" panose="02040503050406030204" pitchFamily="18" charset="0"/>
                          </a:rPr>
                        </m:ctrlPr>
                      </m:sSubPr>
                      <m:e>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𝑥</m:t>
                            </m:r>
                          </m:e>
                        </m:acc>
                      </m:e>
                      <m:sub>
                        <m:r>
                          <a:rPr lang="en-US" sz="2400" i="1" dirty="0">
                            <a:latin typeface="Cambria Math" panose="02040503050406030204" pitchFamily="18" charset="0"/>
                          </a:rPr>
                          <m:t>𝑛</m:t>
                        </m:r>
                        <m:r>
                          <a:rPr lang="en-US" sz="2400" b="0" i="1" dirty="0" smtClean="0">
                            <a:latin typeface="Cambria Math" panose="02040503050406030204" pitchFamily="18" charset="0"/>
                          </a:rPr>
                          <m:t>−1</m:t>
                        </m:r>
                      </m:sub>
                    </m:sSub>
                    <m:r>
                      <a:rPr lang="en-US" sz="2400" b="0" i="1" dirty="0" smtClean="0">
                        <a:latin typeface="Cambria Math" panose="02040503050406030204" pitchFamily="18" charset="0"/>
                      </a:rPr>
                      <m:t>+</m:t>
                    </m:r>
                    <m:r>
                      <a:rPr lang="en-US" sz="2400" b="0" i="1" dirty="0" smtClean="0">
                        <a:latin typeface="Cambria Math" panose="02040503050406030204" pitchFamily="18" charset="0"/>
                      </a:rPr>
                      <m:t>𝛼</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𝑛</m:t>
                        </m:r>
                      </m:sub>
                    </m:sSub>
                    <m:r>
                      <a:rPr lang="en-US" sz="2400" b="0" i="1" dirty="0" smtClean="0">
                        <a:latin typeface="Cambria Math" panose="02040503050406030204" pitchFamily="18" charset="0"/>
                      </a:rPr>
                      <m:t>=</m:t>
                    </m:r>
                    <m:sSub>
                      <m:sSubPr>
                        <m:ctrlPr>
                          <a:rPr lang="en-US" sz="2400" i="1" dirty="0">
                            <a:latin typeface="Cambria Math" panose="02040503050406030204" pitchFamily="18" charset="0"/>
                          </a:rPr>
                        </m:ctrlPr>
                      </m:sSubPr>
                      <m:e>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𝑥</m:t>
                            </m:r>
                          </m:e>
                        </m:acc>
                      </m:e>
                      <m:sub>
                        <m:r>
                          <a:rPr lang="en-US" sz="2400" i="1" dirty="0">
                            <a:latin typeface="Cambria Math" panose="02040503050406030204" pitchFamily="18" charset="0"/>
                          </a:rPr>
                          <m:t>𝑛</m:t>
                        </m:r>
                        <m:r>
                          <a:rPr lang="en-US" sz="2400" i="1" dirty="0">
                            <a:latin typeface="Cambria Math" panose="02040503050406030204" pitchFamily="18" charset="0"/>
                          </a:rPr>
                          <m:t>−1</m:t>
                        </m:r>
                      </m:sub>
                    </m:sSub>
                    <m:r>
                      <a:rPr lang="en-US" sz="2400" i="1" dirty="0">
                        <a:latin typeface="Cambria Math" panose="02040503050406030204" pitchFamily="18" charset="0"/>
                      </a:rPr>
                      <m:t>+</m:t>
                    </m:r>
                    <m:r>
                      <a:rPr lang="en-US" sz="2400" i="1" dirty="0">
                        <a:latin typeface="Cambria Math" panose="02040503050406030204" pitchFamily="18" charset="0"/>
                      </a:rPr>
                      <m:t>𝛼</m:t>
                    </m:r>
                    <m:r>
                      <a:rPr lang="en-US" sz="2400" b="0" i="1" dirty="0" smtClean="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𝑥</m:t>
                        </m:r>
                      </m:e>
                      <m:sub>
                        <m:r>
                          <a:rPr lang="en-US" sz="2400" i="1" dirty="0">
                            <a:latin typeface="Cambria Math" panose="02040503050406030204" pitchFamily="18" charset="0"/>
                          </a:rPr>
                          <m:t>𝑛</m:t>
                        </m:r>
                      </m:sub>
                    </m:sSub>
                    <m:r>
                      <a:rPr lang="en-US" sz="2400" b="0" i="1" dirty="0" smtClean="0">
                        <a:latin typeface="Cambria Math" panose="02040503050406030204" pitchFamily="18" charset="0"/>
                      </a:rPr>
                      <m:t>−</m:t>
                    </m:r>
                    <m:sSub>
                      <m:sSubPr>
                        <m:ctrlPr>
                          <a:rPr lang="en-US" sz="2400" i="1" dirty="0">
                            <a:latin typeface="Cambria Math" panose="02040503050406030204" pitchFamily="18" charset="0"/>
                          </a:rPr>
                        </m:ctrlPr>
                      </m:sSubPr>
                      <m:e>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𝑥</m:t>
                            </m:r>
                          </m:e>
                        </m:acc>
                      </m:e>
                      <m:sub>
                        <m:r>
                          <a:rPr lang="en-US" sz="2400" i="1" dirty="0">
                            <a:latin typeface="Cambria Math" panose="02040503050406030204" pitchFamily="18" charset="0"/>
                          </a:rPr>
                          <m:t>𝑛</m:t>
                        </m:r>
                        <m:r>
                          <a:rPr lang="en-US" sz="2400" i="1" dirty="0">
                            <a:latin typeface="Cambria Math" panose="02040503050406030204" pitchFamily="18" charset="0"/>
                          </a:rPr>
                          <m:t>−1</m:t>
                        </m:r>
                      </m:sub>
                    </m:sSub>
                    <m:r>
                      <a:rPr lang="en-US" sz="2400" b="0" i="1" dirty="0" smtClean="0">
                        <a:latin typeface="Cambria Math" panose="02040503050406030204" pitchFamily="18" charset="0"/>
                      </a:rPr>
                      <m:t>)</m:t>
                    </m:r>
                  </m:oMath>
                </a14:m>
                <a:endParaRPr lang="en-US" sz="2400" dirty="0"/>
              </a:p>
              <a:p>
                <a:pPr lvl="1"/>
                <a:r>
                  <a:rPr lang="en-US" sz="2000" dirty="0">
                    <a:solidFill>
                      <a:schemeClr val="tx1"/>
                    </a:solidFill>
                  </a:rPr>
                  <a:t>Shorthand notation </a:t>
                </a:r>
                <a14:m>
                  <m:oMath xmlns:m="http://schemas.openxmlformats.org/officeDocument/2006/math">
                    <m:sSub>
                      <m:sSubPr>
                        <m:ctrlPr>
                          <a:rPr lang="en-US" sz="2000" i="1" dirty="0">
                            <a:solidFill>
                              <a:schemeClr val="tx1"/>
                            </a:solidFill>
                            <a:latin typeface="Cambria Math" panose="02040503050406030204" pitchFamily="18" charset="0"/>
                          </a:rPr>
                        </m:ctrlPr>
                      </m:sSubPr>
                      <m:e>
                        <m:acc>
                          <m:accPr>
                            <m:chr m:val="̅"/>
                            <m:ctrlPr>
                              <a:rPr lang="en-US" sz="2000" i="1" dirty="0">
                                <a:solidFill>
                                  <a:schemeClr val="tx1"/>
                                </a:solidFill>
                                <a:latin typeface="Cambria Math" panose="02040503050406030204" pitchFamily="18" charset="0"/>
                              </a:rPr>
                            </m:ctrlPr>
                          </m:accPr>
                          <m:e>
                            <m:r>
                              <a:rPr lang="en-US" sz="2000" dirty="0">
                                <a:solidFill>
                                  <a:schemeClr val="tx1"/>
                                </a:solidFill>
                                <a:latin typeface="Cambria Math" panose="02040503050406030204" pitchFamily="18" charset="0"/>
                              </a:rPr>
                              <m:t>𝑥</m:t>
                            </m:r>
                          </m:e>
                        </m:acc>
                      </m:e>
                      <m:sub>
                        <m:r>
                          <a:rPr lang="en-US" sz="2000" dirty="0">
                            <a:solidFill>
                              <a:schemeClr val="tx1"/>
                            </a:solidFill>
                            <a:latin typeface="Cambria Math" panose="02040503050406030204" pitchFamily="18" charset="0"/>
                          </a:rPr>
                          <m:t>𝑛</m:t>
                        </m:r>
                      </m:sub>
                    </m:sSub>
                    <m:sSub>
                      <m:sSubPr>
                        <m:ctrlPr>
                          <a:rPr lang="en-US" sz="2000" i="1" dirty="0">
                            <a:solidFill>
                              <a:schemeClr val="tx1"/>
                            </a:solidFill>
                            <a:latin typeface="Cambria Math" panose="02040503050406030204" pitchFamily="18" charset="0"/>
                          </a:rPr>
                        </m:ctrlPr>
                      </m:sSubPr>
                      <m:e>
                        <m:r>
                          <a:rPr lang="en-US" sz="2000" dirty="0">
                            <a:solidFill>
                              <a:schemeClr val="tx1"/>
                            </a:solidFill>
                            <a:latin typeface="Cambria Math" panose="02040503050406030204" pitchFamily="18" charset="0"/>
                          </a:rPr>
                          <m:t>←</m:t>
                        </m:r>
                      </m:e>
                      <m:sub>
                        <m:r>
                          <a:rPr lang="en-US" sz="2000" dirty="0">
                            <a:solidFill>
                              <a:schemeClr val="tx1"/>
                            </a:solidFill>
                            <a:latin typeface="Cambria Math" panose="02040503050406030204" pitchFamily="18" charset="0"/>
                          </a:rPr>
                          <m:t>𝛼</m:t>
                        </m:r>
                      </m:sub>
                    </m:sSub>
                    <m:sSub>
                      <m:sSubPr>
                        <m:ctrlPr>
                          <a:rPr lang="en-US" sz="2000" i="1" dirty="0">
                            <a:solidFill>
                              <a:schemeClr val="tx1"/>
                            </a:solidFill>
                            <a:latin typeface="Cambria Math" panose="02040503050406030204" pitchFamily="18" charset="0"/>
                          </a:rPr>
                        </m:ctrlPr>
                      </m:sSubPr>
                      <m:e>
                        <m:r>
                          <a:rPr lang="en-US" sz="2000" dirty="0">
                            <a:solidFill>
                              <a:schemeClr val="tx1"/>
                            </a:solidFill>
                            <a:latin typeface="Cambria Math" panose="02040503050406030204" pitchFamily="18" charset="0"/>
                          </a:rPr>
                          <m:t>𝑥</m:t>
                        </m:r>
                      </m:e>
                      <m:sub>
                        <m:r>
                          <a:rPr lang="en-US" sz="2000" dirty="0">
                            <a:solidFill>
                              <a:schemeClr val="tx1"/>
                            </a:solidFill>
                            <a:latin typeface="Cambria Math" panose="02040503050406030204" pitchFamily="18" charset="0"/>
                          </a:rPr>
                          <m:t>𝑛</m:t>
                        </m:r>
                      </m:sub>
                    </m:sSub>
                  </m:oMath>
                </a14:m>
                <a:endParaRPr lang="en-US" sz="2000" dirty="0">
                  <a:solidFill>
                    <a:schemeClr val="tx1"/>
                  </a:solidFill>
                </a:endParaRPr>
              </a:p>
              <a:p>
                <a:r>
                  <a:rPr lang="en-US" sz="2400" dirty="0"/>
                  <a:t>Makes recent samples more important (since later ones are more accurate estimates)</a:t>
                </a:r>
              </a:p>
              <a:p>
                <a:pPr lvl="1">
                  <a:buFont typeface="Arial" panose="020B0604020202020204" pitchFamily="34" charset="0"/>
                  <a:buChar char="•"/>
                </a:pPr>
                <a14:m>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b="0" i="1" dirty="0" smtClean="0">
                                <a:latin typeface="Cambria Math" panose="02040503050406030204" pitchFamily="18" charset="0"/>
                              </a:rPr>
                              <m:t>𝑥</m:t>
                            </m:r>
                          </m:e>
                        </m:acc>
                      </m:e>
                      <m:sub>
                        <m:r>
                          <a:rPr lang="en-US" sz="2400" b="0" i="1" dirty="0" smtClean="0">
                            <a:latin typeface="Cambria Math" panose="02040503050406030204" pitchFamily="18" charset="0"/>
                          </a:rPr>
                          <m:t>𝑛</m:t>
                        </m:r>
                      </m:sub>
                    </m:sSub>
                    <m:r>
                      <a:rPr lang="en-US" sz="2400" b="0" i="1" dirty="0" smtClean="0">
                        <a:latin typeface="Cambria Math" panose="02040503050406030204" pitchFamily="18" charset="0"/>
                      </a:rPr>
                      <m:t>=</m:t>
                    </m:r>
                    <m:r>
                      <a:rPr lang="en-US" sz="2400" b="0" i="1" dirty="0" smtClean="0">
                        <a:latin typeface="Cambria Math" panose="02040503050406030204" pitchFamily="18" charset="0"/>
                      </a:rPr>
                      <m:t>𝛼</m:t>
                    </m:r>
                    <m:d>
                      <m:dPr>
                        <m:ctrlPr>
                          <a:rPr lang="en-US" sz="2400" b="0" i="1" dirty="0" smtClean="0">
                            <a:latin typeface="Cambria Math" panose="02040503050406030204" pitchFamily="18" charset="0"/>
                          </a:rPr>
                        </m:ctrlPr>
                      </m:dPr>
                      <m:e>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𝑛</m:t>
                            </m:r>
                          </m:sub>
                        </m:sSub>
                        <m:r>
                          <a:rPr lang="en-US" sz="2400" b="0" i="1" dirty="0" smtClean="0">
                            <a:latin typeface="Cambria Math" panose="02040503050406030204" pitchFamily="18" charset="0"/>
                          </a:rPr>
                          <m:t>+</m:t>
                        </m:r>
                        <m:d>
                          <m:dPr>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1−</m:t>
                            </m:r>
                            <m:r>
                              <a:rPr lang="en-US" sz="2400" b="0" i="1" dirty="0" smtClean="0">
                                <a:latin typeface="Cambria Math" panose="02040503050406030204" pitchFamily="18" charset="0"/>
                              </a:rPr>
                              <m:t>𝛼</m:t>
                            </m:r>
                          </m:e>
                        </m:d>
                        <m:r>
                          <a:rPr lang="en-US" sz="2400" b="0" i="1" dirty="0" smtClean="0">
                            <a:latin typeface="Cambria Math" panose="02040503050406030204" pitchFamily="18" charset="0"/>
                          </a:rPr>
                          <m:t>(</m:t>
                        </m:r>
                        <m:r>
                          <a:rPr lang="en-US" sz="2400" b="0" i="1" dirty="0" smtClean="0">
                            <a:latin typeface="Cambria Math" panose="02040503050406030204" pitchFamily="18" charset="0"/>
                          </a:rPr>
                          <m:t>𝛼</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𝑛</m:t>
                            </m:r>
                            <m:r>
                              <a:rPr lang="en-US" sz="2400" b="0" i="1" dirty="0" smtClean="0">
                                <a:latin typeface="Cambria Math" panose="02040503050406030204" pitchFamily="18" charset="0"/>
                              </a:rPr>
                              <m:t>−1</m:t>
                            </m:r>
                          </m:sub>
                        </m:sSub>
                        <m:r>
                          <a:rPr lang="en-US" sz="2400" b="0" i="1" dirty="0" smtClean="0">
                            <a:latin typeface="Cambria Math" panose="02040503050406030204" pitchFamily="18" charset="0"/>
                          </a:rPr>
                          <m:t>+</m:t>
                        </m:r>
                        <m:d>
                          <m:dPr>
                            <m:ctrlPr>
                              <a:rPr lang="en-US" sz="2400" i="1" dirty="0">
                                <a:latin typeface="Cambria Math" panose="02040503050406030204" pitchFamily="18" charset="0"/>
                              </a:rPr>
                            </m:ctrlPr>
                          </m:dPr>
                          <m:e>
                            <m:r>
                              <a:rPr lang="en-US" sz="2400" i="1" dirty="0">
                                <a:latin typeface="Cambria Math" panose="02040503050406030204" pitchFamily="18" charset="0"/>
                              </a:rPr>
                              <m:t>1−</m:t>
                            </m:r>
                            <m:r>
                              <a:rPr lang="en-US" sz="2400" i="1" dirty="0">
                                <a:latin typeface="Cambria Math" panose="02040503050406030204" pitchFamily="18" charset="0"/>
                              </a:rPr>
                              <m:t>𝛼</m:t>
                            </m:r>
                          </m:e>
                        </m:d>
                        <m:r>
                          <a:rPr lang="en-US" sz="2400" b="0" i="1" dirty="0" smtClean="0">
                            <a:latin typeface="Cambria Math" panose="02040503050406030204" pitchFamily="18" charset="0"/>
                          </a:rPr>
                          <m:t>(…)</m:t>
                        </m:r>
                      </m:e>
                    </m:d>
                    <m:r>
                      <a:rPr lang="en-US" sz="2400" b="0" i="1" dirty="0" smtClean="0">
                        <a:latin typeface="Cambria Math" panose="02040503050406030204" pitchFamily="18" charset="0"/>
                      </a:rPr>
                      <m:t>)</m:t>
                    </m:r>
                  </m:oMath>
                </a14:m>
                <a:endParaRPr lang="en-US" sz="2400" b="0" i="1" dirty="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m:t>
                      </m:r>
                      <m:r>
                        <a:rPr lang="en-US" sz="2400" i="1" dirty="0">
                          <a:latin typeface="Cambria Math" panose="02040503050406030204" pitchFamily="18" charset="0"/>
                        </a:rPr>
                        <m:t>𝛼</m:t>
                      </m:r>
                      <m:d>
                        <m:dPr>
                          <m:ctrlPr>
                            <a:rPr lang="en-US" sz="2400" b="0" i="1" dirty="0" smtClean="0">
                              <a:latin typeface="Cambria Math" panose="02040503050406030204" pitchFamily="18" charset="0"/>
                            </a:rPr>
                          </m:ctrlPr>
                        </m:dPr>
                        <m:e>
                          <m:sSub>
                            <m:sSubPr>
                              <m:ctrlPr>
                                <a:rPr lang="en-US" sz="2400" i="1" dirty="0">
                                  <a:latin typeface="Cambria Math" panose="02040503050406030204" pitchFamily="18" charset="0"/>
                                </a:rPr>
                              </m:ctrlPr>
                            </m:sSubPr>
                            <m:e>
                              <m:r>
                                <a:rPr lang="en-US" sz="2400" i="1" dirty="0">
                                  <a:latin typeface="Cambria Math" panose="02040503050406030204" pitchFamily="18" charset="0"/>
                                </a:rPr>
                                <m:t>𝑥</m:t>
                              </m:r>
                            </m:e>
                            <m:sub>
                              <m:r>
                                <a:rPr lang="en-US" sz="2400" i="1" dirty="0">
                                  <a:latin typeface="Cambria Math" panose="02040503050406030204" pitchFamily="18" charset="0"/>
                                </a:rPr>
                                <m:t>𝑛</m:t>
                              </m:r>
                            </m:sub>
                          </m:sSub>
                          <m:r>
                            <a:rPr lang="en-US" sz="2400" i="1" dirty="0">
                              <a:latin typeface="Cambria Math" panose="02040503050406030204" pitchFamily="18" charset="0"/>
                            </a:rPr>
                            <m:t>+</m:t>
                          </m:r>
                          <m:d>
                            <m:dPr>
                              <m:ctrlPr>
                                <a:rPr lang="en-US" sz="2400" i="1" dirty="0">
                                  <a:latin typeface="Cambria Math" panose="02040503050406030204" pitchFamily="18" charset="0"/>
                                </a:rPr>
                              </m:ctrlPr>
                            </m:dPr>
                            <m:e>
                              <m:r>
                                <a:rPr lang="en-US" sz="2400" i="1" dirty="0">
                                  <a:latin typeface="Cambria Math" panose="02040503050406030204" pitchFamily="18" charset="0"/>
                                </a:rPr>
                                <m:t>1−</m:t>
                              </m:r>
                              <m:r>
                                <a:rPr lang="en-US" sz="2400" i="1" dirty="0">
                                  <a:latin typeface="Cambria Math" panose="02040503050406030204" pitchFamily="18" charset="0"/>
                                </a:rPr>
                                <m:t>𝛼</m:t>
                              </m:r>
                            </m:e>
                          </m:d>
                          <m:sSub>
                            <m:sSubPr>
                              <m:ctrlPr>
                                <a:rPr lang="en-US" sz="2400" i="1" dirty="0">
                                  <a:latin typeface="Cambria Math" panose="02040503050406030204" pitchFamily="18" charset="0"/>
                                </a:rPr>
                              </m:ctrlPr>
                            </m:sSubPr>
                            <m:e>
                              <m:r>
                                <a:rPr lang="en-US" sz="2400" i="1" dirty="0">
                                  <a:latin typeface="Cambria Math" panose="02040503050406030204" pitchFamily="18" charset="0"/>
                                </a:rPr>
                                <m:t>𝑥</m:t>
                              </m:r>
                            </m:e>
                            <m:sub>
                              <m:r>
                                <a:rPr lang="en-US" sz="2400" i="1" dirty="0">
                                  <a:latin typeface="Cambria Math" panose="02040503050406030204" pitchFamily="18" charset="0"/>
                                </a:rPr>
                                <m:t>𝑛</m:t>
                              </m:r>
                              <m:r>
                                <a:rPr lang="en-US" sz="2400" i="1" dirty="0">
                                  <a:latin typeface="Cambria Math" panose="02040503050406030204" pitchFamily="18" charset="0"/>
                                </a:rPr>
                                <m:t>−1</m:t>
                              </m:r>
                            </m:sub>
                          </m:sSub>
                          <m:r>
                            <a:rPr lang="en-US" sz="2400" i="1" dirty="0">
                              <a:latin typeface="Cambria Math" panose="02040503050406030204" pitchFamily="18" charset="0"/>
                            </a:rPr>
                            <m:t>+</m:t>
                          </m:r>
                          <m:sSup>
                            <m:sSupPr>
                              <m:ctrlPr>
                                <a:rPr lang="en-US" sz="2400" i="1" dirty="0">
                                  <a:latin typeface="Cambria Math" panose="02040503050406030204" pitchFamily="18" charset="0"/>
                                </a:rPr>
                              </m:ctrlPr>
                            </m:sSupPr>
                            <m:e>
                              <m:d>
                                <m:dPr>
                                  <m:ctrlPr>
                                    <a:rPr lang="en-US" sz="2400" i="1" dirty="0">
                                      <a:latin typeface="Cambria Math" panose="02040503050406030204" pitchFamily="18" charset="0"/>
                                    </a:rPr>
                                  </m:ctrlPr>
                                </m:dPr>
                                <m:e>
                                  <m:r>
                                    <a:rPr lang="en-US" sz="2400" i="1" dirty="0">
                                      <a:latin typeface="Cambria Math" panose="02040503050406030204" pitchFamily="18" charset="0"/>
                                    </a:rPr>
                                    <m:t>1−</m:t>
                                  </m:r>
                                  <m:r>
                                    <a:rPr lang="en-US" sz="2400" i="1" dirty="0">
                                      <a:latin typeface="Cambria Math" panose="02040503050406030204" pitchFamily="18" charset="0"/>
                                    </a:rPr>
                                    <m:t>𝛼</m:t>
                                  </m:r>
                                </m:e>
                              </m:d>
                            </m:e>
                            <m:sup>
                              <m:r>
                                <a:rPr lang="en-US" sz="2400" i="1" dirty="0">
                                  <a:latin typeface="Cambria Math" panose="02040503050406030204" pitchFamily="18" charset="0"/>
                                </a:rPr>
                                <m:t>2</m:t>
                              </m:r>
                            </m:sup>
                          </m:sSup>
                          <m:sSub>
                            <m:sSubPr>
                              <m:ctrlPr>
                                <a:rPr lang="en-US" sz="2400" i="1" dirty="0">
                                  <a:latin typeface="Cambria Math" panose="02040503050406030204" pitchFamily="18" charset="0"/>
                                </a:rPr>
                              </m:ctrlPr>
                            </m:sSubPr>
                            <m:e>
                              <m:r>
                                <a:rPr lang="en-US" sz="2400" i="1" dirty="0">
                                  <a:latin typeface="Cambria Math" panose="02040503050406030204" pitchFamily="18" charset="0"/>
                                </a:rPr>
                                <m:t>𝑥</m:t>
                              </m:r>
                            </m:e>
                            <m:sub>
                              <m:r>
                                <a:rPr lang="en-US" sz="2400" i="1" dirty="0">
                                  <a:latin typeface="Cambria Math" panose="02040503050406030204" pitchFamily="18" charset="0"/>
                                </a:rPr>
                                <m:t>𝑛</m:t>
                              </m:r>
                              <m:r>
                                <a:rPr lang="en-US" sz="2400" i="1" dirty="0">
                                  <a:latin typeface="Cambria Math" panose="02040503050406030204" pitchFamily="18" charset="0"/>
                                </a:rPr>
                                <m:t>−2</m:t>
                              </m:r>
                            </m:sub>
                          </m:sSub>
                          <m:r>
                            <a:rPr lang="en-US" sz="2400" i="1" dirty="0">
                              <a:solidFill>
                                <a:srgbClr val="000000"/>
                              </a:solidFill>
                              <a:latin typeface="Cambria Math" panose="02040503050406030204" pitchFamily="18" charset="0"/>
                            </a:rPr>
                            <m:t>+…</m:t>
                          </m:r>
                        </m:e>
                      </m:d>
                      <m:r>
                        <a:rPr lang="en-US" sz="2400" b="0" i="1" dirty="0" smtClean="0">
                          <a:latin typeface="Cambria Math" panose="02040503050406030204" pitchFamily="18" charset="0"/>
                        </a:rPr>
                        <m:t>=</m:t>
                      </m:r>
                      <m:f>
                        <m:fPr>
                          <m:ctrlPr>
                            <a:rPr lang="en-US" sz="2400" b="0" i="1" dirty="0" smtClean="0">
                              <a:solidFill>
                                <a:srgbClr val="000000"/>
                              </a:solidFill>
                              <a:latin typeface="Cambria Math" panose="02040503050406030204" pitchFamily="18" charset="0"/>
                              <a:ea typeface="+mn-ea"/>
                              <a:cs typeface="+mn-cs"/>
                            </a:rPr>
                          </m:ctrlPr>
                        </m:fPr>
                        <m:num>
                          <m:sSub>
                            <m:sSubPr>
                              <m:ctrlPr>
                                <a:rPr lang="en-US" sz="2400" i="1" dirty="0">
                                  <a:latin typeface="Cambria Math" panose="02040503050406030204" pitchFamily="18" charset="0"/>
                                </a:rPr>
                              </m:ctrlPr>
                            </m:sSubPr>
                            <m:e>
                              <m:r>
                                <a:rPr lang="en-US" sz="2400" i="1" dirty="0">
                                  <a:latin typeface="Cambria Math" panose="02040503050406030204" pitchFamily="18" charset="0"/>
                                </a:rPr>
                                <m:t>𝑥</m:t>
                              </m:r>
                            </m:e>
                            <m:sub>
                              <m:r>
                                <a:rPr lang="en-US" sz="2400" b="0" i="1" dirty="0" smtClean="0">
                                  <a:latin typeface="Cambria Math" panose="02040503050406030204" pitchFamily="18" charset="0"/>
                                </a:rPr>
                                <m:t>𝑛</m:t>
                              </m:r>
                            </m:sub>
                          </m:sSub>
                          <m:r>
                            <a:rPr lang="en-US" sz="2400" i="1" dirty="0">
                              <a:latin typeface="Cambria Math" panose="02040503050406030204" pitchFamily="18" charset="0"/>
                            </a:rPr>
                            <m:t>+</m:t>
                          </m:r>
                          <m:d>
                            <m:dPr>
                              <m:ctrlPr>
                                <a:rPr lang="en-US" sz="2400" i="1" dirty="0">
                                  <a:latin typeface="Cambria Math" panose="02040503050406030204" pitchFamily="18" charset="0"/>
                                </a:rPr>
                              </m:ctrlPr>
                            </m:dPr>
                            <m:e>
                              <m:r>
                                <a:rPr lang="en-US" sz="2400" i="1" dirty="0">
                                  <a:latin typeface="Cambria Math" panose="02040503050406030204" pitchFamily="18" charset="0"/>
                                </a:rPr>
                                <m:t>1−</m:t>
                              </m:r>
                              <m:r>
                                <a:rPr lang="en-US" sz="2400" i="1" dirty="0">
                                  <a:latin typeface="Cambria Math" panose="02040503050406030204" pitchFamily="18" charset="0"/>
                                </a:rPr>
                                <m:t>𝛼</m:t>
                              </m:r>
                            </m:e>
                          </m:d>
                          <m:sSub>
                            <m:sSubPr>
                              <m:ctrlPr>
                                <a:rPr lang="en-US" sz="2400" i="1" dirty="0">
                                  <a:latin typeface="Cambria Math" panose="02040503050406030204" pitchFamily="18" charset="0"/>
                                </a:rPr>
                              </m:ctrlPr>
                            </m:sSubPr>
                            <m:e>
                              <m:r>
                                <a:rPr lang="en-US" sz="2400" i="1" dirty="0">
                                  <a:latin typeface="Cambria Math" panose="02040503050406030204" pitchFamily="18" charset="0"/>
                                </a:rPr>
                                <m:t>𝑥</m:t>
                              </m:r>
                            </m:e>
                            <m:sub>
                              <m:r>
                                <a:rPr lang="en-US" sz="2400" i="1" dirty="0">
                                  <a:latin typeface="Cambria Math" panose="02040503050406030204" pitchFamily="18" charset="0"/>
                                </a:rPr>
                                <m:t>𝑛</m:t>
                              </m:r>
                              <m:r>
                                <a:rPr lang="en-US" sz="2400" i="1" dirty="0">
                                  <a:latin typeface="Cambria Math" panose="02040503050406030204" pitchFamily="18" charset="0"/>
                                </a:rPr>
                                <m:t>−1</m:t>
                              </m:r>
                            </m:sub>
                          </m:sSub>
                          <m:r>
                            <a:rPr lang="en-US" sz="2400" i="1" dirty="0">
                              <a:latin typeface="Cambria Math" panose="02040503050406030204" pitchFamily="18" charset="0"/>
                            </a:rPr>
                            <m:t>+</m:t>
                          </m:r>
                          <m:sSup>
                            <m:sSupPr>
                              <m:ctrlPr>
                                <a:rPr lang="en-US" sz="2400" i="1" dirty="0">
                                  <a:latin typeface="Cambria Math" panose="02040503050406030204" pitchFamily="18" charset="0"/>
                                </a:rPr>
                              </m:ctrlPr>
                            </m:sSupPr>
                            <m:e>
                              <m:d>
                                <m:dPr>
                                  <m:ctrlPr>
                                    <a:rPr lang="en-US" sz="2400" i="1" dirty="0">
                                      <a:latin typeface="Cambria Math" panose="02040503050406030204" pitchFamily="18" charset="0"/>
                                    </a:rPr>
                                  </m:ctrlPr>
                                </m:dPr>
                                <m:e>
                                  <m:r>
                                    <a:rPr lang="en-US" sz="2400" i="1" dirty="0">
                                      <a:latin typeface="Cambria Math" panose="02040503050406030204" pitchFamily="18" charset="0"/>
                                    </a:rPr>
                                    <m:t>1−</m:t>
                                  </m:r>
                                  <m:r>
                                    <a:rPr lang="en-US" sz="2400" i="1" dirty="0">
                                      <a:latin typeface="Cambria Math" panose="02040503050406030204" pitchFamily="18" charset="0"/>
                                    </a:rPr>
                                    <m:t>𝛼</m:t>
                                  </m:r>
                                </m:e>
                              </m:d>
                            </m:e>
                            <m:sup>
                              <m:r>
                                <a:rPr lang="en-US" sz="2400" i="1" dirty="0">
                                  <a:latin typeface="Cambria Math" panose="02040503050406030204" pitchFamily="18" charset="0"/>
                                </a:rPr>
                                <m:t>2</m:t>
                              </m:r>
                            </m:sup>
                          </m:sSup>
                          <m:sSub>
                            <m:sSubPr>
                              <m:ctrlPr>
                                <a:rPr lang="en-US" sz="2400" i="1" dirty="0">
                                  <a:latin typeface="Cambria Math" panose="02040503050406030204" pitchFamily="18" charset="0"/>
                                </a:rPr>
                              </m:ctrlPr>
                            </m:sSubPr>
                            <m:e>
                              <m:r>
                                <a:rPr lang="en-US" sz="2400" i="1" dirty="0">
                                  <a:latin typeface="Cambria Math" panose="02040503050406030204" pitchFamily="18" charset="0"/>
                                </a:rPr>
                                <m:t>𝑥</m:t>
                              </m:r>
                            </m:e>
                            <m:sub>
                              <m:r>
                                <a:rPr lang="en-US" sz="2400" i="1" dirty="0">
                                  <a:latin typeface="Cambria Math" panose="02040503050406030204" pitchFamily="18" charset="0"/>
                                </a:rPr>
                                <m:t>𝑛</m:t>
                              </m:r>
                              <m:r>
                                <a:rPr lang="en-US" sz="2400" i="1" dirty="0">
                                  <a:latin typeface="Cambria Math" panose="02040503050406030204" pitchFamily="18" charset="0"/>
                                </a:rPr>
                                <m:t>−2</m:t>
                              </m:r>
                            </m:sub>
                          </m:sSub>
                          <m:r>
                            <a:rPr lang="en-US" sz="2400" i="1" dirty="0">
                              <a:solidFill>
                                <a:srgbClr val="000000"/>
                              </a:solidFill>
                              <a:latin typeface="Cambria Math" panose="02040503050406030204" pitchFamily="18" charset="0"/>
                            </a:rPr>
                            <m:t>+…</m:t>
                          </m:r>
                        </m:num>
                        <m:den>
                          <m:r>
                            <a:rPr lang="en-US" sz="2400" b="0" i="1" dirty="0" smtClean="0">
                              <a:solidFill>
                                <a:srgbClr val="000000"/>
                              </a:solidFill>
                              <a:latin typeface="Cambria Math" panose="02040503050406030204" pitchFamily="18" charset="0"/>
                              <a:ea typeface="+mn-ea"/>
                              <a:cs typeface="+mn-cs"/>
                            </a:rPr>
                            <m:t>1</m:t>
                          </m:r>
                          <m:r>
                            <a:rPr lang="en-US" sz="2400" i="1" dirty="0">
                              <a:latin typeface="Cambria Math" panose="02040503050406030204" pitchFamily="18" charset="0"/>
                            </a:rPr>
                            <m:t>+</m:t>
                          </m:r>
                          <m:d>
                            <m:dPr>
                              <m:ctrlPr>
                                <a:rPr lang="en-US" sz="2400" i="1" dirty="0">
                                  <a:latin typeface="Cambria Math" panose="02040503050406030204" pitchFamily="18" charset="0"/>
                                </a:rPr>
                              </m:ctrlPr>
                            </m:dPr>
                            <m:e>
                              <m:r>
                                <a:rPr lang="en-US" sz="2400" i="1" dirty="0">
                                  <a:latin typeface="Cambria Math" panose="02040503050406030204" pitchFamily="18" charset="0"/>
                                </a:rPr>
                                <m:t>1−</m:t>
                              </m:r>
                              <m:r>
                                <a:rPr lang="en-US" sz="2400" i="1" dirty="0">
                                  <a:latin typeface="Cambria Math" panose="02040503050406030204" pitchFamily="18" charset="0"/>
                                </a:rPr>
                                <m:t>𝛼</m:t>
                              </m:r>
                            </m:e>
                          </m:d>
                          <m:r>
                            <a:rPr lang="en-US" sz="2400" b="0" i="1" dirty="0" smtClean="0">
                              <a:latin typeface="Cambria Math" panose="02040503050406030204" pitchFamily="18" charset="0"/>
                            </a:rPr>
                            <m:t>+</m:t>
                          </m:r>
                          <m:sSup>
                            <m:sSupPr>
                              <m:ctrlPr>
                                <a:rPr lang="en-US" sz="2400" i="1" dirty="0">
                                  <a:latin typeface="Cambria Math" panose="02040503050406030204" pitchFamily="18" charset="0"/>
                                </a:rPr>
                              </m:ctrlPr>
                            </m:sSupPr>
                            <m:e>
                              <m:d>
                                <m:dPr>
                                  <m:ctrlPr>
                                    <a:rPr lang="en-US" sz="2400" i="1" dirty="0">
                                      <a:latin typeface="Cambria Math" panose="02040503050406030204" pitchFamily="18" charset="0"/>
                                    </a:rPr>
                                  </m:ctrlPr>
                                </m:dPr>
                                <m:e>
                                  <m:r>
                                    <a:rPr lang="en-US" sz="2400" i="1" dirty="0">
                                      <a:latin typeface="Cambria Math" panose="02040503050406030204" pitchFamily="18" charset="0"/>
                                    </a:rPr>
                                    <m:t>1−</m:t>
                                  </m:r>
                                  <m:r>
                                    <a:rPr lang="en-US" sz="2400" i="1" dirty="0">
                                      <a:latin typeface="Cambria Math" panose="02040503050406030204" pitchFamily="18" charset="0"/>
                                    </a:rPr>
                                    <m:t>𝛼</m:t>
                                  </m:r>
                                </m:e>
                              </m:d>
                            </m:e>
                            <m:sup>
                              <m:r>
                                <a:rPr lang="en-US" sz="2400" i="1" dirty="0">
                                  <a:latin typeface="Cambria Math" panose="02040503050406030204" pitchFamily="18" charset="0"/>
                                </a:rPr>
                                <m:t>2</m:t>
                              </m:r>
                            </m:sup>
                          </m:sSup>
                          <m:r>
                            <a:rPr lang="en-US" sz="2400" i="1" dirty="0">
                              <a:solidFill>
                                <a:srgbClr val="000000"/>
                              </a:solidFill>
                              <a:latin typeface="Cambria Math" panose="02040503050406030204" pitchFamily="18" charset="0"/>
                            </a:rPr>
                            <m:t>+…</m:t>
                          </m:r>
                        </m:den>
                      </m:f>
                    </m:oMath>
                  </m:oMathPara>
                </a14:m>
                <a:endParaRPr lang="en-US" sz="2000" dirty="0"/>
              </a:p>
              <a:p>
                <a:pPr lvl="1">
                  <a:buFont typeface="Arial" panose="020B0604020202020204" pitchFamily="34" charset="0"/>
                  <a:buChar char="•"/>
                </a:pPr>
                <a:r>
                  <a:rPr lang="en-US" sz="2400" dirty="0"/>
                  <a:t>Since </a:t>
                </a:r>
                <a14:m>
                  <m:oMath xmlns:m="http://schemas.openxmlformats.org/officeDocument/2006/math">
                    <m:f>
                      <m:fPr>
                        <m:ctrlPr>
                          <a:rPr lang="en-US" sz="2400" b="0" i="1" dirty="0" smtClean="0">
                            <a:solidFill>
                              <a:srgbClr val="000000"/>
                            </a:solidFill>
                            <a:latin typeface="Cambria Math" panose="02040503050406030204" pitchFamily="18" charset="0"/>
                          </a:rPr>
                        </m:ctrlPr>
                      </m:fPr>
                      <m:num>
                        <m:r>
                          <a:rPr lang="en-US" sz="2400" b="0" i="0" dirty="0" smtClean="0">
                            <a:solidFill>
                              <a:srgbClr val="000000"/>
                            </a:solidFill>
                            <a:latin typeface="Cambria Math" panose="02040503050406030204" pitchFamily="18" charset="0"/>
                          </a:rPr>
                          <m:t>1</m:t>
                        </m:r>
                      </m:num>
                      <m:den>
                        <m:r>
                          <a:rPr lang="en-US" sz="2400" b="0" i="1" dirty="0" smtClean="0">
                            <a:solidFill>
                              <a:srgbClr val="000000"/>
                            </a:solidFill>
                            <a:latin typeface="Cambria Math" panose="02040503050406030204" pitchFamily="18" charset="0"/>
                          </a:rPr>
                          <m:t>𝛼</m:t>
                        </m:r>
                      </m:den>
                    </m:f>
                    <m:r>
                      <a:rPr lang="en-US" sz="2400" b="0" i="1" dirty="0" smtClean="0">
                        <a:solidFill>
                          <a:srgbClr val="000000"/>
                        </a:solidFill>
                        <a:latin typeface="Cambria Math" panose="02040503050406030204" pitchFamily="18" charset="0"/>
                      </a:rPr>
                      <m:t>=</m:t>
                    </m:r>
                  </m:oMath>
                </a14:m>
                <a:r>
                  <a:rPr lang="en-US" sz="2400" dirty="0">
                    <a:solidFill>
                      <a:srgbClr val="000000"/>
                    </a:solidFill>
                  </a:rPr>
                  <a:t> </a:t>
                </a:r>
                <a14:m>
                  <m:oMath xmlns:m="http://schemas.openxmlformats.org/officeDocument/2006/math">
                    <m:r>
                      <a:rPr lang="en-US" sz="2400" i="1" dirty="0">
                        <a:solidFill>
                          <a:srgbClr val="000000"/>
                        </a:solidFill>
                        <a:latin typeface="Cambria Math" panose="02040503050406030204" pitchFamily="18" charset="0"/>
                      </a:rPr>
                      <m:t>1</m:t>
                    </m:r>
                    <m:r>
                      <a:rPr lang="en-US" sz="2400" i="1" dirty="0">
                        <a:latin typeface="Cambria Math" panose="02040503050406030204" pitchFamily="18" charset="0"/>
                      </a:rPr>
                      <m:t>+</m:t>
                    </m:r>
                    <m:d>
                      <m:dPr>
                        <m:ctrlPr>
                          <a:rPr lang="en-US" sz="2400" i="1" dirty="0">
                            <a:latin typeface="Cambria Math" panose="02040503050406030204" pitchFamily="18" charset="0"/>
                          </a:rPr>
                        </m:ctrlPr>
                      </m:dPr>
                      <m:e>
                        <m:r>
                          <a:rPr lang="en-US" sz="2400" i="1" dirty="0">
                            <a:latin typeface="Cambria Math" panose="02040503050406030204" pitchFamily="18" charset="0"/>
                          </a:rPr>
                          <m:t>1−</m:t>
                        </m:r>
                        <m:r>
                          <a:rPr lang="en-US" sz="2400" i="1" dirty="0">
                            <a:latin typeface="Cambria Math" panose="02040503050406030204" pitchFamily="18" charset="0"/>
                          </a:rPr>
                          <m:t>𝛼</m:t>
                        </m:r>
                      </m:e>
                    </m:d>
                    <m:r>
                      <a:rPr lang="en-US" sz="2400" i="1" dirty="0">
                        <a:latin typeface="Cambria Math" panose="02040503050406030204" pitchFamily="18" charset="0"/>
                      </a:rPr>
                      <m:t>+</m:t>
                    </m:r>
                    <m:sSup>
                      <m:sSupPr>
                        <m:ctrlPr>
                          <a:rPr lang="en-US" sz="2400" i="1" dirty="0">
                            <a:latin typeface="Cambria Math" panose="02040503050406030204" pitchFamily="18" charset="0"/>
                          </a:rPr>
                        </m:ctrlPr>
                      </m:sSupPr>
                      <m:e>
                        <m:d>
                          <m:dPr>
                            <m:ctrlPr>
                              <a:rPr lang="en-US" sz="2400" i="1" dirty="0">
                                <a:latin typeface="Cambria Math" panose="02040503050406030204" pitchFamily="18" charset="0"/>
                              </a:rPr>
                            </m:ctrlPr>
                          </m:dPr>
                          <m:e>
                            <m:r>
                              <a:rPr lang="en-US" sz="2400" i="1" dirty="0">
                                <a:latin typeface="Cambria Math" panose="02040503050406030204" pitchFamily="18" charset="0"/>
                              </a:rPr>
                              <m:t>1−</m:t>
                            </m:r>
                            <m:r>
                              <a:rPr lang="en-US" sz="2400" i="1" dirty="0">
                                <a:latin typeface="Cambria Math" panose="02040503050406030204" pitchFamily="18" charset="0"/>
                              </a:rPr>
                              <m:t>𝛼</m:t>
                            </m:r>
                          </m:e>
                        </m:d>
                      </m:e>
                      <m:sup>
                        <m:r>
                          <a:rPr lang="en-US" sz="2400" i="1" dirty="0">
                            <a:latin typeface="Cambria Math" panose="02040503050406030204" pitchFamily="18" charset="0"/>
                          </a:rPr>
                          <m:t>2</m:t>
                        </m:r>
                      </m:sup>
                    </m:sSup>
                    <m:r>
                      <a:rPr lang="en-US" sz="2400" i="1" dirty="0">
                        <a:solidFill>
                          <a:srgbClr val="000000"/>
                        </a:solidFill>
                        <a:latin typeface="Cambria Math" panose="02040503050406030204" pitchFamily="18" charset="0"/>
                      </a:rPr>
                      <m:t>+…</m:t>
                    </m:r>
                  </m:oMath>
                </a14:m>
                <a:endParaRPr lang="en-US" sz="2400" dirty="0"/>
              </a:p>
              <a:p>
                <a:r>
                  <a:rPr lang="en-US" sz="2400" dirty="0"/>
                  <a:t>Forgets about the past gradually (distant past values are likely to be wrong, esp. for changing env.)</a:t>
                </a:r>
              </a:p>
              <a:p>
                <a:r>
                  <a:rPr lang="en-US" sz="2400" dirty="0"/>
                  <a:t>Decreasing learning rate </a:t>
                </a:r>
                <a14:m>
                  <m:oMath xmlns:m="http://schemas.openxmlformats.org/officeDocument/2006/math">
                    <m:r>
                      <a:rPr lang="en-US" sz="2400" b="0" i="1" smtClean="0">
                        <a:latin typeface="Cambria Math" panose="02040503050406030204" pitchFamily="18" charset="0"/>
                      </a:rPr>
                      <m:t>𝛼</m:t>
                    </m:r>
                  </m:oMath>
                </a14:m>
                <a:r>
                  <a:rPr lang="en-US" sz="2400" dirty="0"/>
                  <a:t> gradually can give converging average.</a:t>
                </a:r>
              </a:p>
            </p:txBody>
          </p:sp>
        </mc:Choice>
        <mc:Fallback xmlns="">
          <p:sp>
            <p:nvSpPr>
              <p:cNvPr id="16387" name="Content Placeholder 2"/>
              <p:cNvSpPr>
                <a:spLocks noGrp="1" noRot="1" noChangeAspect="1" noMove="1" noResize="1" noEditPoints="1" noAdjustHandles="1" noChangeArrowheads="1" noChangeShapeType="1" noTextEdit="1"/>
              </p:cNvSpPr>
              <p:nvPr>
                <p:ph idx="1"/>
              </p:nvPr>
            </p:nvSpPr>
            <p:spPr>
              <a:xfrm>
                <a:off x="342900" y="1143000"/>
                <a:ext cx="8496300" cy="5440362"/>
              </a:xfrm>
              <a:blipFill>
                <a:blip r:embed="rId3"/>
                <a:stretch>
                  <a:fillRect l="-933" t="-1457" b="-1906"/>
                </a:stretch>
              </a:blipFill>
            </p:spPr>
            <p:txBody>
              <a:bodyPr/>
              <a:lstStyle/>
              <a:p>
                <a:r>
                  <a:rPr lang="en-SE">
                    <a:noFill/>
                  </a:rPr>
                  <a:t> </a:t>
                </a:r>
              </a:p>
            </p:txBody>
          </p:sp>
        </mc:Fallback>
      </mc:AlternateContent>
    </p:spTree>
    <p:extLst>
      <p:ext uri="{BB962C8B-B14F-4D97-AF65-F5344CB8AC3E}">
        <p14:creationId xmlns:p14="http://schemas.microsoft.com/office/powerpoint/2010/main" val="1448757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F4D70-1523-4346-AE0F-6A74EF2A239C}"/>
              </a:ext>
            </a:extLst>
          </p:cNvPr>
          <p:cNvSpPr>
            <a:spLocks noGrp="1"/>
          </p:cNvSpPr>
          <p:nvPr>
            <p:ph type="title"/>
          </p:nvPr>
        </p:nvSpPr>
        <p:spPr/>
        <p:txBody>
          <a:bodyPr/>
          <a:lstStyle/>
          <a:p>
            <a:r>
              <a:rPr lang="en-US" dirty="0"/>
              <a:t>TD Learning</a:t>
            </a:r>
            <a:endParaRPr lang="en-SE"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8DC775E-EA56-49A3-A96A-FE6E52570548}"/>
                  </a:ext>
                </a:extLst>
              </p:cNvPr>
              <p:cNvSpPr>
                <a:spLocks noGrp="1"/>
              </p:cNvSpPr>
              <p:nvPr>
                <p:ph idx="1"/>
              </p:nvPr>
            </p:nvSpPr>
            <p:spPr>
              <a:xfrm>
                <a:off x="457200" y="1219200"/>
                <a:ext cx="8229600" cy="5555310"/>
              </a:xfrm>
            </p:spPr>
            <p:txBody>
              <a:bodyPr>
                <a:normAutofit fontScale="70000" lnSpcReduction="20000"/>
              </a:bodyPr>
              <a:lstStyle/>
              <a:p>
                <a:r>
                  <a:rPr lang="en-US" dirty="0">
                    <a:solidFill>
                      <a:schemeClr val="tx1"/>
                    </a:solidFill>
                  </a:rPr>
                  <a:t>Recall Bellman Exp. Equation:</a:t>
                </a:r>
              </a:p>
              <a:p>
                <a:pPr lvl="1"/>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e>
                    </m:d>
                    <m:r>
                      <a:rPr lang="en-US" i="1">
                        <a:solidFill>
                          <a:schemeClr val="tx1"/>
                        </a:solidFill>
                        <a:latin typeface="Cambria Math" panose="02040503050406030204" pitchFamily="18" charset="0"/>
                      </a:rPr>
                      <m:t>=</m:t>
                    </m:r>
                    <m:nary>
                      <m:naryPr>
                        <m:chr m:val="∑"/>
                        <m:supHide m:val="on"/>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𝑎</m:t>
                        </m:r>
                      </m:sub>
                      <m:sup/>
                      <m:e>
                        <m:r>
                          <a:rPr lang="en-US" i="1">
                            <a:solidFill>
                              <a:schemeClr val="tx1"/>
                            </a:solidFill>
                            <a:latin typeface="Cambria Math" panose="02040503050406030204" pitchFamily="18" charset="0"/>
                          </a:rPr>
                          <m:t>𝜋</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𝑎</m:t>
                            </m:r>
                          </m:e>
                          <m:e>
                            <m:r>
                              <a:rPr lang="en-US" i="1">
                                <a:solidFill>
                                  <a:schemeClr val="tx1"/>
                                </a:solidFill>
                                <a:latin typeface="Cambria Math" panose="02040503050406030204" pitchFamily="18" charset="0"/>
                              </a:rPr>
                              <m:t>𝑠</m:t>
                            </m:r>
                          </m:e>
                        </m:d>
                      </m:e>
                    </m:nary>
                    <m:nary>
                      <m:naryPr>
                        <m:chr m:val="∑"/>
                        <m:supHide m:val="on"/>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𝑟</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𝑠</m:t>
                            </m:r>
                          </m:e>
                          <m:sup>
                            <m:r>
                              <a:rPr lang="en-US" i="1">
                                <a:solidFill>
                                  <a:schemeClr val="tx1"/>
                                </a:solidFill>
                                <a:latin typeface="Cambria Math" panose="02040503050406030204" pitchFamily="18" charset="0"/>
                              </a:rPr>
                              <m:t>′</m:t>
                            </m:r>
                          </m:sup>
                        </m:sSup>
                      </m:sub>
                      <m:sup/>
                      <m:e>
                        <m:r>
                          <a:rPr lang="en-US" i="1">
                            <a:solidFill>
                              <a:schemeClr val="tx1"/>
                            </a:solidFill>
                            <a:latin typeface="Cambria Math" panose="02040503050406030204" pitchFamily="18" charset="0"/>
                          </a:rPr>
                          <m:t>𝑝</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𝑟</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e>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e>
                        </m:d>
                      </m:e>
                    </m:nary>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𝑟</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𝛾</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𝑠</m:t>
                                </m:r>
                              </m:e>
                              <m:sup>
                                <m:r>
                                  <a:rPr lang="en-US" i="1">
                                    <a:solidFill>
                                      <a:schemeClr val="tx1"/>
                                    </a:solidFill>
                                    <a:latin typeface="Cambria Math" panose="02040503050406030204" pitchFamily="18" charset="0"/>
                                  </a:rPr>
                                  <m:t>′</m:t>
                                </m:r>
                              </m:sup>
                            </m:sSup>
                          </m:e>
                        </m:d>
                      </m:e>
                    </m:d>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𝔼</m:t>
                        </m:r>
                      </m:e>
                      <m:sub>
                        <m:r>
                          <a:rPr lang="en-US" i="1">
                            <a:solidFill>
                              <a:schemeClr val="tx1"/>
                            </a:solidFill>
                            <a:latin typeface="Cambria Math" panose="02040503050406030204" pitchFamily="18" charset="0"/>
                          </a:rPr>
                          <m:t>𝜋</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𝑅</m:t>
                        </m:r>
                      </m:e>
                      <m:sub>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𝛾</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𝜋</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oMath>
                </a14:m>
                <a:endParaRPr lang="en-US" dirty="0">
                  <a:solidFill>
                    <a:schemeClr val="tx1"/>
                  </a:solidFill>
                </a:endParaRPr>
              </a:p>
              <a:p>
                <a:pPr lvl="1"/>
                <a:r>
                  <a:rPr lang="en-US" dirty="0">
                    <a:solidFill>
                      <a:schemeClr val="tx1"/>
                    </a:solidFill>
                  </a:rPr>
                  <a:t>T</a:t>
                </a:r>
                <a:r>
                  <a:rPr lang="en-US" dirty="0"/>
                  <a:t>o solve it with dynamic programming, we need the MDP model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oMath>
                </a14:m>
                <a:r>
                  <a:rPr lang="en-US" dirty="0">
                    <a:solidFill>
                      <a:schemeClr val="tx1"/>
                    </a:solidFill>
                  </a:rPr>
                  <a:t>.</a:t>
                </a:r>
              </a:p>
              <a:p>
                <a:r>
                  <a:rPr lang="en-US" dirty="0">
                    <a:solidFill>
                      <a:schemeClr val="tx1"/>
                    </a:solidFill>
                  </a:rPr>
                  <a:t>TD Learning: compute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e>
                    </m:d>
                  </m:oMath>
                </a14:m>
                <a:r>
                  <a:rPr lang="en-US" dirty="0">
                    <a:solidFill>
                      <a:schemeClr val="tx1"/>
                    </a:solidFill>
                  </a:rPr>
                  <a:t> in model-free way by sampling. </a:t>
                </a:r>
              </a:p>
              <a:p>
                <a:pPr lvl="1"/>
                <a14:m>
                  <m:oMath xmlns:m="http://schemas.openxmlformats.org/officeDocument/2006/math">
                    <m:r>
                      <a:rPr lang="en-US" i="1" smtClean="0">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e>
                    </m:d>
                    <m:r>
                      <a:rPr lang="en-US" b="0" i="1" smtClean="0">
                        <a:latin typeface="Cambria Math" panose="02040503050406030204" pitchFamily="18" charset="0"/>
                      </a:rPr>
                      <m:t>=</m:t>
                    </m:r>
                    <m:r>
                      <a:rPr lang="en-US" i="1">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𝑅</m:t>
                            </m:r>
                          </m:e>
                          <m:sub>
                            <m:r>
                              <a:rPr lang="en-US" i="1">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m:t>
                            </m:r>
                            <m:r>
                              <a:rPr lang="en-US" b="0" i="1" smtClean="0">
                                <a:latin typeface="Cambria Math" panose="02040503050406030204" pitchFamily="18" charset="0"/>
                              </a:rPr>
                              <m:t>2</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i="1">
                                <a:latin typeface="Cambria Math" panose="02040503050406030204" pitchFamily="18" charset="0"/>
                              </a:rPr>
                              <m:t>𝛾</m:t>
                            </m:r>
                          </m:e>
                          <m:sup>
                            <m:r>
                              <a:rPr lang="en-US" b="0" i="1" smtClean="0">
                                <a:latin typeface="Cambria Math" panose="02040503050406030204" pitchFamily="18" charset="0"/>
                              </a:rPr>
                              <m:t>2</m:t>
                            </m:r>
                          </m:sup>
                        </m:sSup>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+3</m:t>
                            </m:r>
                          </m:sub>
                        </m:sSub>
                        <m:r>
                          <a:rPr lang="en-US" b="0" i="1" smtClean="0">
                            <a:latin typeface="Cambria Math" panose="02040503050406030204" pitchFamily="18" charset="0"/>
                          </a:rPr>
                          <m:t>+…</m:t>
                        </m:r>
                      </m:e>
                    </m:d>
                  </m:oMath>
                </a14:m>
                <a:endParaRPr lang="en-US" b="0" dirty="0"/>
              </a:p>
              <a:p>
                <a:pPr lvl="1"/>
                <a14:m>
                  <m:oMath xmlns:m="http://schemas.openxmlformats.org/officeDocument/2006/math">
                    <m:r>
                      <a:rPr lang="en-US" i="1" smtClean="0">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i="1">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𝑅</m:t>
                            </m:r>
                          </m:e>
                          <m:sub>
                            <m:r>
                              <a:rPr lang="en-US" i="1">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+3</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i="1">
                                <a:latin typeface="Cambria Math" panose="02040503050406030204" pitchFamily="18" charset="0"/>
                              </a:rPr>
                              <m:t>𝛾</m:t>
                            </m:r>
                          </m:e>
                          <m:sup>
                            <m:r>
                              <a:rPr lang="en-US" b="0" i="1" smtClean="0">
                                <a:latin typeface="Cambria Math" panose="02040503050406030204" pitchFamily="18" charset="0"/>
                              </a:rPr>
                              <m:t>2</m:t>
                            </m:r>
                          </m:sup>
                        </m:sSup>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+4</m:t>
                            </m:r>
                          </m:sub>
                        </m:sSub>
                        <m:r>
                          <a:rPr lang="en-US" b="0" i="1" smtClean="0">
                            <a:latin typeface="Cambria Math" panose="02040503050406030204" pitchFamily="18" charset="0"/>
                          </a:rPr>
                          <m:t>+…</m:t>
                        </m:r>
                      </m:e>
                    </m:d>
                  </m:oMath>
                </a14:m>
                <a:endParaRPr lang="en-US" b="0" dirty="0"/>
              </a:p>
              <a:p>
                <a:pPr lvl="1"/>
                <a:r>
                  <a:rPr lang="en-US" dirty="0"/>
                  <a:t>TD Target: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𝛾</m:t>
                    </m:r>
                    <m:r>
                      <a:rPr lang="en-US" i="1">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+1</m:t>
                            </m:r>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𝛾</m:t>
                    </m:r>
                    <m:r>
                      <a:rPr lang="en-US" i="1">
                        <a:latin typeface="Cambria Math" panose="02040503050406030204" pitchFamily="18" charset="0"/>
                      </a:rPr>
                      <m:t>𝔼</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+3</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2</m:t>
                            </m:r>
                          </m:sup>
                        </m:sSup>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+4</m:t>
                            </m:r>
                          </m:sub>
                        </m:sSub>
                        <m:r>
                          <a:rPr lang="en-US" i="1">
                            <a:latin typeface="Cambria Math" panose="02040503050406030204" pitchFamily="18" charset="0"/>
                          </a:rPr>
                          <m:t>+…</m:t>
                        </m:r>
                      </m:e>
                    </m:d>
                  </m:oMath>
                </a14:m>
                <a:endParaRPr lang="en-US" dirty="0"/>
              </a:p>
              <a:p>
                <a:pPr lvl="1"/>
                <a:endParaRPr lang="en-US" dirty="0">
                  <a:solidFill>
                    <a:schemeClr val="tx1"/>
                  </a:solidFill>
                </a:endParaRPr>
              </a:p>
              <a:p>
                <a:pPr lvl="1"/>
                <a:r>
                  <a:rPr lang="en-US">
                    <a:solidFill>
                      <a:schemeClr val="tx1"/>
                    </a:solidFill>
                  </a:rPr>
                  <a:t>XXX</a:t>
                </a:r>
                <a:endParaRPr lang="en-US" dirty="0">
                  <a:solidFill>
                    <a:schemeClr val="tx1"/>
                  </a:solidFill>
                </a:endParaRPr>
              </a:p>
              <a:p>
                <a:r>
                  <a:rPr lang="en-US" dirty="0">
                    <a:solidFill>
                      <a:schemeClr val="tx1"/>
                    </a:solidFill>
                  </a:rPr>
                  <a:t>At every timestep </a:t>
                </a:r>
                <a14:m>
                  <m:oMath xmlns:m="http://schemas.openxmlformats.org/officeDocument/2006/math">
                    <m:r>
                      <a:rPr lang="en-US" b="0" i="1" smtClean="0">
                        <a:solidFill>
                          <a:schemeClr val="tx1"/>
                        </a:solidFill>
                        <a:latin typeface="Cambria Math" panose="02040503050406030204" pitchFamily="18" charset="0"/>
                      </a:rPr>
                      <m:t>𝑡</m:t>
                    </m:r>
                  </m:oMath>
                </a14:m>
                <a:r>
                  <a:rPr lang="en-US" dirty="0">
                    <a:solidFill>
                      <a:schemeClr val="tx1"/>
                    </a:solidFill>
                  </a:rPr>
                  <a:t>, update </a:t>
                </a:r>
                <a14:m>
                  <m:oMath xmlns:m="http://schemas.openxmlformats.org/officeDocument/2006/math">
                    <m:r>
                      <a:rPr lang="en-US" i="1">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e>
                    </m:d>
                  </m:oMath>
                </a14:m>
                <a:r>
                  <a:rPr lang="en-US" dirty="0">
                    <a:solidFill>
                      <a:schemeClr val="tx1"/>
                    </a:solidFill>
                  </a:rPr>
                  <a:t> for current state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oMath>
                </a14:m>
                <a:r>
                  <a:rPr lang="en-US" dirty="0">
                    <a:solidFill>
                      <a:schemeClr val="tx1"/>
                    </a:solidFill>
                  </a:rPr>
                  <a:t>:</a:t>
                </a:r>
              </a:p>
              <a:p>
                <a:pPr lvl="1"/>
                <a14:m>
                  <m:oMath xmlns:m="http://schemas.openxmlformats.org/officeDocument/2006/math">
                    <m:r>
                      <a:rPr lang="en-US" b="0" i="1" smtClean="0">
                        <a:solidFill>
                          <a:schemeClr val="tx1"/>
                        </a:solidFill>
                        <a:latin typeface="Cambria Math" panose="02040503050406030204" pitchFamily="18" charset="0"/>
                      </a:rPr>
                      <m:t>𝑉</m:t>
                    </m:r>
                    <m:d>
                      <m:dPr>
                        <m:ctrlPr>
                          <a:rPr lang="en-US" b="0" i="1" smtClean="0">
                            <a:solidFill>
                              <a:schemeClr val="tx1"/>
                            </a:solidFill>
                            <a:latin typeface="Cambria Math" panose="02040503050406030204" pitchFamily="18" charset="0"/>
                          </a:rPr>
                        </m:ctrlPr>
                      </m:d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𝑆</m:t>
                            </m:r>
                          </m:e>
                          <m:sub>
                            <m:r>
                              <a:rPr lang="en-US" b="0" i="1" smtClean="0">
                                <a:solidFill>
                                  <a:schemeClr val="tx1"/>
                                </a:solidFill>
                                <a:latin typeface="Cambria Math" panose="02040503050406030204" pitchFamily="18" charset="0"/>
                              </a:rPr>
                              <m:t>𝑡</m:t>
                            </m:r>
                          </m:sub>
                        </m:sSub>
                      </m:e>
                    </m:d>
                    <m:r>
                      <a:rPr lang="en-US" b="0" i="1" smtClean="0">
                        <a:solidFill>
                          <a:schemeClr val="tx1"/>
                        </a:solidFill>
                        <a:latin typeface="Cambria Math" panose="02040503050406030204" pitchFamily="18" charset="0"/>
                      </a:rPr>
                      <m:t>←</m:t>
                    </m:r>
                    <m:r>
                      <a:rPr lang="en-US" i="1">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e>
                    </m:d>
                    <m:r>
                      <a:rPr lang="en-US" b="0" i="1" smtClean="0">
                        <a:latin typeface="Cambria Math" panose="02040503050406030204" pitchFamily="18" charset="0"/>
                      </a:rPr>
                      <m:t>+</m:t>
                    </m:r>
                    <m:r>
                      <a:rPr lang="en-US" b="0" i="1" smtClean="0">
                        <a:latin typeface="Cambria Math" panose="02040503050406030204" pitchFamily="18" charset="0"/>
                      </a:rPr>
                      <m:t>𝛼</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i="1">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𝛾</m:t>
                    </m:r>
                    <m:r>
                      <a:rPr lang="en-US" b="0" i="1" smtClean="0">
                        <a:latin typeface="Cambria Math" panose="02040503050406030204" pitchFamily="18" charset="0"/>
                      </a:rPr>
                      <m:t>𝑉</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r>
                              <a:rPr lang="en-US" i="1">
                                <a:latin typeface="Cambria Math" panose="02040503050406030204" pitchFamily="18" charset="0"/>
                              </a:rPr>
                              <m:t>+1</m:t>
                            </m:r>
                          </m:sub>
                        </m:sSub>
                      </m:e>
                    </m:d>
                    <m:r>
                      <a:rPr lang="en-US" b="0" i="1" smtClean="0">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0" i="1" smtClean="0">
                        <a:latin typeface="Cambria Math" panose="02040503050406030204" pitchFamily="18" charset="0"/>
                      </a:rPr>
                      <m:t>)</m:t>
                    </m:r>
                  </m:oMath>
                </a14:m>
                <a:endParaRPr lang="en-US" dirty="0">
                  <a:solidFill>
                    <a:schemeClr val="tx1"/>
                  </a:solidFill>
                </a:endParaRPr>
              </a:p>
              <a:p>
                <a:pPr lvl="1"/>
                <a:r>
                  <a:rPr lang="en-US" dirty="0"/>
                  <a:t>TD Target: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𝛾</m:t>
                    </m:r>
                    <m:r>
                      <a:rPr lang="en-US" i="1">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+1</m:t>
                            </m:r>
                          </m:sub>
                        </m:sSub>
                      </m:e>
                    </m:d>
                  </m:oMath>
                </a14:m>
                <a:endParaRPr lang="en-US" dirty="0">
                  <a:solidFill>
                    <a:schemeClr val="tx1"/>
                  </a:solidFill>
                </a:endParaRPr>
              </a:p>
              <a:p>
                <a:pPr lvl="1"/>
                <a:r>
                  <a:rPr lang="en-US" dirty="0"/>
                  <a:t>TD Error: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𝛿</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𝛾</m:t>
                    </m:r>
                    <m:r>
                      <a:rPr lang="en-US" i="1">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+1</m:t>
                            </m:r>
                          </m:sub>
                        </m:sSub>
                      </m:e>
                    </m:d>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oMath>
                </a14:m>
                <a:endParaRPr lang="en-US" dirty="0">
                  <a:solidFill>
                    <a:schemeClr val="tx1"/>
                  </a:solidFill>
                </a:endParaRPr>
              </a:p>
            </p:txBody>
          </p:sp>
        </mc:Choice>
        <mc:Fallback>
          <p:sp>
            <p:nvSpPr>
              <p:cNvPr id="3" name="Content Placeholder 2">
                <a:extLst>
                  <a:ext uri="{FF2B5EF4-FFF2-40B4-BE49-F238E27FC236}">
                    <a16:creationId xmlns:a16="http://schemas.microsoft.com/office/drawing/2014/main" id="{98DC775E-EA56-49A3-A96A-FE6E52570548}"/>
                  </a:ext>
                </a:extLst>
              </p:cNvPr>
              <p:cNvSpPr>
                <a:spLocks noGrp="1" noRot="1" noChangeAspect="1" noMove="1" noResize="1" noEditPoints="1" noAdjustHandles="1" noChangeArrowheads="1" noChangeShapeType="1" noTextEdit="1"/>
              </p:cNvSpPr>
              <p:nvPr>
                <p:ph idx="1"/>
              </p:nvPr>
            </p:nvSpPr>
            <p:spPr>
              <a:xfrm>
                <a:off x="457200" y="1219200"/>
                <a:ext cx="8229600" cy="5555310"/>
              </a:xfrm>
              <a:blipFill>
                <a:blip r:embed="rId3"/>
                <a:stretch>
                  <a:fillRect l="-815" t="-2744" r="-74"/>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3ECD9276-5CCF-4F5F-A10A-38E3D47ECBFF}"/>
              </a:ext>
            </a:extLst>
          </p:cNvPr>
          <p:cNvSpPr>
            <a:spLocks noGrp="1"/>
          </p:cNvSpPr>
          <p:nvPr>
            <p:ph type="sldNum" sz="quarter" idx="12"/>
          </p:nvPr>
        </p:nvSpPr>
        <p:spPr/>
        <p:txBody>
          <a:bodyPr/>
          <a:lstStyle/>
          <a:p>
            <a:pPr>
              <a:defRPr/>
            </a:pPr>
            <a:fld id="{F57F456A-00AF-44E6-8D70-638C0D0130FF}" type="slidenum">
              <a:rPr lang="en-US" altLang="zh-CN" smtClean="0"/>
              <a:pPr>
                <a:defRPr/>
              </a:pPr>
              <a:t>32</a:t>
            </a:fld>
            <a:endParaRPr lang="en-US" altLang="zh-CN"/>
          </a:p>
        </p:txBody>
      </p:sp>
      <p:pic>
        <p:nvPicPr>
          <p:cNvPr id="6" name="Picture 5">
            <a:extLst>
              <a:ext uri="{FF2B5EF4-FFF2-40B4-BE49-F238E27FC236}">
                <a16:creationId xmlns:a16="http://schemas.microsoft.com/office/drawing/2014/main" id="{915781EB-997E-4830-9BCB-88F292708E3A}"/>
              </a:ext>
            </a:extLst>
          </p:cNvPr>
          <p:cNvPicPr>
            <a:picLocks noChangeAspect="1"/>
          </p:cNvPicPr>
          <p:nvPr/>
        </p:nvPicPr>
        <p:blipFill>
          <a:blip r:embed="rId4"/>
          <a:stretch>
            <a:fillRect/>
          </a:stretch>
        </p:blipFill>
        <p:spPr>
          <a:xfrm>
            <a:off x="5062450" y="274638"/>
            <a:ext cx="4571999" cy="2114843"/>
          </a:xfrm>
          <a:prstGeom prst="rect">
            <a:avLst/>
          </a:prstGeom>
        </p:spPr>
      </p:pic>
    </p:spTree>
    <p:extLst>
      <p:ext uri="{BB962C8B-B14F-4D97-AF65-F5344CB8AC3E}">
        <p14:creationId xmlns:p14="http://schemas.microsoft.com/office/powerpoint/2010/main" val="3137988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9F7A6-E81D-4E1F-BC32-BCF7A9CB4751}"/>
              </a:ext>
            </a:extLst>
          </p:cNvPr>
          <p:cNvSpPr>
            <a:spLocks noGrp="1"/>
          </p:cNvSpPr>
          <p:nvPr>
            <p:ph type="title"/>
          </p:nvPr>
        </p:nvSpPr>
        <p:spPr/>
        <p:txBody>
          <a:bodyPr/>
          <a:lstStyle/>
          <a:p>
            <a:r>
              <a:rPr lang="en-US" dirty="0"/>
              <a:t>Update Equations: MC vs. TD</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BC89535-0773-498D-878B-8E3B13F02BCC}"/>
                  </a:ext>
                </a:extLst>
              </p:cNvPr>
              <p:cNvSpPr>
                <a:spLocks noGrp="1"/>
              </p:cNvSpPr>
              <p:nvPr>
                <p:ph idx="1"/>
              </p:nvPr>
            </p:nvSpPr>
            <p:spPr/>
            <p:txBody>
              <a:bodyPr>
                <a:normAutofit fontScale="77500" lnSpcReduction="20000"/>
              </a:bodyPr>
              <a:lstStyle/>
              <a:p>
                <a:r>
                  <a:rPr lang="en-US" dirty="0">
                    <a:solidFill>
                      <a:schemeClr val="tx1"/>
                    </a:solidFill>
                  </a:rPr>
                  <a:t>MC (every-visit): After every episode, update </a:t>
                </a:r>
                <a14:m>
                  <m:oMath xmlns:m="http://schemas.openxmlformats.org/officeDocument/2006/math">
                    <m:r>
                      <a:rPr lang="en-US" i="1">
                        <a:solidFill>
                          <a:schemeClr val="tx1"/>
                        </a:solidFill>
                        <a:latin typeface="Cambria Math" panose="02040503050406030204" pitchFamily="18" charset="0"/>
                      </a:rPr>
                      <m:t>𝑉</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e>
                    </m:d>
                  </m:oMath>
                </a14:m>
                <a:r>
                  <a:rPr lang="en-US" dirty="0">
                    <a:solidFill>
                      <a:schemeClr val="tx1"/>
                    </a:solidFill>
                  </a:rPr>
                  <a:t> for all states encountered in the episode:</a:t>
                </a:r>
              </a:p>
              <a:p>
                <a:pPr lvl="1"/>
                <a:r>
                  <a:rPr lang="en-US" dirty="0">
                    <a:solidFill>
                      <a:schemeClr val="tx1"/>
                    </a:solidFill>
                  </a:rPr>
                  <a:t>On-policy MC:</a:t>
                </a:r>
                <a14:m>
                  <m:oMath xmlns:m="http://schemas.openxmlformats.org/officeDocument/2006/math">
                    <m:r>
                      <a:rPr lang="en-US" b="0" i="0" smtClean="0">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𝑉</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𝑉</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𝛼</m:t>
                    </m:r>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𝐺</m:t>
                        </m:r>
                      </m:e>
                      <m:sub>
                        <m:r>
                          <a:rPr lang="en-US" i="1">
                            <a:solidFill>
                              <a:schemeClr val="tx1"/>
                            </a:solidFill>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oMath>
                </a14:m>
                <a:endParaRPr lang="en-US" dirty="0">
                  <a:solidFill>
                    <a:schemeClr val="tx1"/>
                  </a:solidFill>
                </a:endParaRPr>
              </a:p>
              <a:p>
                <a:pPr lvl="1"/>
                <a:r>
                  <a:rPr lang="en-US" dirty="0">
                    <a:solidFill>
                      <a:schemeClr val="tx1"/>
                    </a:solidFill>
                  </a:rPr>
                  <a:t>Off-policy MC w. Importance Sampling: </a:t>
                </a:r>
                <a14:m>
                  <m:oMath xmlns:m="http://schemas.openxmlformats.org/officeDocument/2006/math">
                    <m:r>
                      <a:rPr lang="en-US" i="1">
                        <a:solidFill>
                          <a:schemeClr val="tx1"/>
                        </a:solidFill>
                        <a:latin typeface="Cambria Math" panose="02040503050406030204" pitchFamily="18" charset="0"/>
                      </a:rPr>
                      <m:t>𝑉</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𝑉</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𝛼</m:t>
                    </m:r>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𝜌</m:t>
                        </m:r>
                      </m:e>
                      <m:sub>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𝑇</m:t>
                        </m:r>
                        <m:r>
                          <a:rPr lang="en-US" i="1">
                            <a:solidFill>
                              <a:schemeClr val="tx1"/>
                            </a:solidFill>
                            <a:latin typeface="Cambria Math" panose="02040503050406030204" pitchFamily="18" charset="0"/>
                          </a:rPr>
                          <m:t>−1</m:t>
                        </m:r>
                      </m:sub>
                    </m:sSub>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𝐺</m:t>
                        </m:r>
                      </m:e>
                      <m:sub>
                        <m:r>
                          <a:rPr lang="en-US" i="1">
                            <a:solidFill>
                              <a:schemeClr val="tx1"/>
                            </a:solidFill>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oMath>
                </a14:m>
                <a:endParaRPr lang="en-US" dirty="0">
                  <a:solidFill>
                    <a:schemeClr val="tx1"/>
                  </a:solidFill>
                </a:endParaRPr>
              </a:p>
              <a:p>
                <a:pPr lvl="2"/>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𝜌</m:t>
                        </m:r>
                      </m:e>
                      <m:sub>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𝑇</m:t>
                        </m:r>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nary>
                      <m:naryPr>
                        <m:chr m:val="∏"/>
                        <m:ctrlPr>
                          <a:rPr lang="en-US" i="1" smtClean="0">
                            <a:solidFill>
                              <a:schemeClr val="tx1"/>
                            </a:solidFill>
                            <a:latin typeface="Cambria Math" panose="02040503050406030204" pitchFamily="18" charset="0"/>
                          </a:rPr>
                        </m:ctrlPr>
                      </m:naryPr>
                      <m:sub>
                        <m:r>
                          <m:rPr>
                            <m:brk m:alnAt="23"/>
                          </m:rPr>
                          <a:rPr lang="en-US" i="1">
                            <a:solidFill>
                              <a:schemeClr val="tx1"/>
                            </a:solidFill>
                            <a:latin typeface="Cambria Math" panose="02040503050406030204" pitchFamily="18" charset="0"/>
                          </a:rPr>
                          <m:t>𝑘</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sub>
                      <m:sup>
                        <m:r>
                          <a:rPr lang="en-US" i="1">
                            <a:solidFill>
                              <a:schemeClr val="tx1"/>
                            </a:solidFill>
                            <a:latin typeface="Cambria Math" panose="02040503050406030204" pitchFamily="18" charset="0"/>
                          </a:rPr>
                          <m:t>𝑇</m:t>
                        </m:r>
                        <m:r>
                          <a:rPr lang="en-US" i="1">
                            <a:solidFill>
                              <a:schemeClr val="tx1"/>
                            </a:solidFill>
                            <a:latin typeface="Cambria Math" panose="02040503050406030204" pitchFamily="18" charset="0"/>
                          </a:rPr>
                          <m:t>−1</m:t>
                        </m:r>
                      </m:sup>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𝜋</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𝐴</m:t>
                                    </m:r>
                                  </m:e>
                                  <m:sub>
                                    <m:r>
                                      <a:rPr lang="en-US" i="1">
                                        <a:solidFill>
                                          <a:schemeClr val="tx1"/>
                                        </a:solidFill>
                                        <a:latin typeface="Cambria Math" panose="02040503050406030204" pitchFamily="18" charset="0"/>
                                      </a:rPr>
                                      <m:t>𝑘</m:t>
                                    </m:r>
                                  </m:sub>
                                </m:sSub>
                              </m:e>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𝑘</m:t>
                                    </m:r>
                                  </m:sub>
                                </m:sSub>
                              </m:e>
                            </m:d>
                          </m:num>
                          <m:den>
                            <m:r>
                              <a:rPr lang="en-US" i="1">
                                <a:solidFill>
                                  <a:schemeClr val="tx1"/>
                                </a:solidFill>
                                <a:latin typeface="Cambria Math" panose="02040503050406030204" pitchFamily="18" charset="0"/>
                              </a:rPr>
                              <m:t>𝑏</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𝐴</m:t>
                                    </m:r>
                                  </m:e>
                                  <m:sub>
                                    <m:r>
                                      <a:rPr lang="en-US" i="1">
                                        <a:solidFill>
                                          <a:schemeClr val="tx1"/>
                                        </a:solidFill>
                                        <a:latin typeface="Cambria Math" panose="02040503050406030204" pitchFamily="18" charset="0"/>
                                      </a:rPr>
                                      <m:t>𝑘</m:t>
                                    </m:r>
                                  </m:sub>
                                </m:sSub>
                              </m:e>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𝑘</m:t>
                                    </m:r>
                                  </m:sub>
                                </m:sSub>
                              </m:e>
                            </m:d>
                          </m:den>
                        </m:f>
                      </m:e>
                    </m:nary>
                  </m:oMath>
                </a14:m>
                <a:endParaRPr lang="en-US" dirty="0">
                  <a:solidFill>
                    <a:schemeClr val="tx1"/>
                  </a:solidFill>
                </a:endParaRPr>
              </a:p>
              <a:p>
                <a:r>
                  <a:rPr lang="en-US" dirty="0">
                    <a:solidFill>
                      <a:schemeClr val="tx1"/>
                    </a:solidFill>
                  </a:rPr>
                  <a:t>TD: At every timestep </a:t>
                </a:r>
                <a14:m>
                  <m:oMath xmlns:m="http://schemas.openxmlformats.org/officeDocument/2006/math">
                    <m:r>
                      <a:rPr lang="en-US" i="1">
                        <a:solidFill>
                          <a:schemeClr val="tx1"/>
                        </a:solidFill>
                        <a:latin typeface="Cambria Math" panose="02040503050406030204" pitchFamily="18" charset="0"/>
                      </a:rPr>
                      <m:t>𝑡</m:t>
                    </m:r>
                  </m:oMath>
                </a14:m>
                <a:r>
                  <a:rPr lang="en-US" dirty="0">
                    <a:solidFill>
                      <a:schemeClr val="tx1"/>
                    </a:solidFill>
                  </a:rPr>
                  <a:t>, update </a:t>
                </a:r>
                <a14:m>
                  <m:oMath xmlns:m="http://schemas.openxmlformats.org/officeDocument/2006/math">
                    <m:r>
                      <a:rPr lang="en-US" i="1">
                        <a:solidFill>
                          <a:schemeClr val="tx1"/>
                        </a:solidFill>
                        <a:latin typeface="Cambria Math" panose="02040503050406030204" pitchFamily="18" charset="0"/>
                      </a:rPr>
                      <m:t>𝑉</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e>
                    </m:d>
                  </m:oMath>
                </a14:m>
                <a:r>
                  <a:rPr lang="en-US" dirty="0">
                    <a:solidFill>
                      <a:schemeClr val="tx1"/>
                    </a:solidFill>
                  </a:rPr>
                  <a:t> for current state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oMath>
                </a14:m>
                <a:r>
                  <a:rPr lang="en-US" dirty="0">
                    <a:solidFill>
                      <a:schemeClr val="tx1"/>
                    </a:solidFill>
                  </a:rPr>
                  <a:t>:</a:t>
                </a:r>
              </a:p>
              <a:p>
                <a:pPr lvl="1"/>
                <a:r>
                  <a:rPr lang="en-US" dirty="0">
                    <a:solidFill>
                      <a:schemeClr val="tx1"/>
                    </a:solidFill>
                  </a:rPr>
                  <a:t>On-policy TD:</a:t>
                </a:r>
                <a14:m>
                  <m:oMath xmlns:m="http://schemas.openxmlformats.org/officeDocument/2006/math">
                    <m:r>
                      <a:rPr lang="en-US">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𝑉</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𝑉</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𝛼</m:t>
                    </m:r>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𝑅</m:t>
                        </m:r>
                      </m:e>
                      <m:sub>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𝛾</m:t>
                    </m:r>
                    <m:r>
                      <a:rPr lang="en-US" i="1">
                        <a:solidFill>
                          <a:schemeClr val="tx1"/>
                        </a:solidFill>
                        <a:latin typeface="Cambria Math" panose="02040503050406030204" pitchFamily="18" charset="0"/>
                      </a:rPr>
                      <m:t>𝑉</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+1</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𝑉</m:t>
                    </m:r>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oMath>
                </a14:m>
                <a:endParaRPr lang="en-US" dirty="0">
                  <a:solidFill>
                    <a:schemeClr val="tx1"/>
                  </a:solidFill>
                </a:endParaRPr>
              </a:p>
              <a:p>
                <a:pPr lvl="1"/>
                <a:r>
                  <a:rPr lang="en-US" dirty="0">
                    <a:solidFill>
                      <a:schemeClr val="tx1"/>
                    </a:solidFill>
                  </a:rPr>
                  <a:t>Off-policy TD w. Importance Sampling: </a:t>
                </a:r>
                <a14:m>
                  <m:oMath xmlns:m="http://schemas.openxmlformats.org/officeDocument/2006/math">
                    <m:r>
                      <a:rPr lang="en-US" i="1">
                        <a:solidFill>
                          <a:schemeClr val="tx1"/>
                        </a:solidFill>
                        <a:latin typeface="Cambria Math" panose="02040503050406030204" pitchFamily="18" charset="0"/>
                      </a:rPr>
                      <m:t>𝑉</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𝑉</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𝛼</m:t>
                    </m:r>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𝑡</m:t>
                            </m:r>
                          </m:sub>
                        </m:sSub>
                        <m:r>
                          <a:rPr lang="en-US" b="0" i="1" smtClean="0">
                            <a:latin typeface="Cambria Math" panose="02040503050406030204" pitchFamily="18" charset="0"/>
                          </a:rPr>
                          <m:t>(</m:t>
                        </m:r>
                        <m:r>
                          <a:rPr lang="en-US" i="1">
                            <a:solidFill>
                              <a:schemeClr val="tx1"/>
                            </a:solidFill>
                            <a:latin typeface="Cambria Math" panose="02040503050406030204" pitchFamily="18" charset="0"/>
                          </a:rPr>
                          <m:t>𝑅</m:t>
                        </m:r>
                      </m:e>
                      <m:sub>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𝛾</m:t>
                    </m:r>
                    <m:r>
                      <a:rPr lang="en-US" i="1">
                        <a:solidFill>
                          <a:schemeClr val="tx1"/>
                        </a:solidFill>
                        <a:latin typeface="Cambria Math" panose="02040503050406030204" pitchFamily="18" charset="0"/>
                      </a:rPr>
                      <m:t>𝑉</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+1</m:t>
                            </m:r>
                          </m:sub>
                        </m:sSub>
                      </m:e>
                    </m:d>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𝑉</m:t>
                    </m:r>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oMath>
                </a14:m>
                <a:endParaRPr lang="en-US" dirty="0">
                  <a:solidFill>
                    <a:schemeClr val="tx1"/>
                  </a:solidFill>
                </a:endParaRPr>
              </a:p>
              <a:p>
                <a:pPr lvl="2"/>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𝑡</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b="0" i="1" smtClean="0">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b="0" i="1" smtClean="0">
                                    <a:latin typeface="Cambria Math" panose="02040503050406030204" pitchFamily="18" charset="0"/>
                                  </a:rPr>
                                  <m:t>𝑡</m:t>
                                </m:r>
                              </m:sub>
                            </m:sSub>
                          </m:e>
                        </m:d>
                      </m:num>
                      <m:den>
                        <m:r>
                          <a:rPr lang="en-US" i="1">
                            <a:latin typeface="Cambria Math" panose="02040503050406030204" pitchFamily="18" charset="0"/>
                          </a:rPr>
                          <m:t>𝑏</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b="0" i="1" smtClean="0">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b="0" i="1" smtClean="0">
                                    <a:latin typeface="Cambria Math" panose="02040503050406030204" pitchFamily="18" charset="0"/>
                                  </a:rPr>
                                  <m:t>𝑡</m:t>
                                </m:r>
                              </m:sub>
                            </m:sSub>
                          </m:e>
                        </m:d>
                      </m:den>
                    </m:f>
                  </m:oMath>
                </a14:m>
                <a:endParaRPr lang="en-US" dirty="0">
                  <a:solidFill>
                    <a:schemeClr val="tx1"/>
                  </a:solidFill>
                </a:endParaRPr>
              </a:p>
              <a:p>
                <a:pPr lvl="2"/>
                <a:r>
                  <a:rPr lang="en-US" dirty="0"/>
                  <a:t>Much lower variance than MC w. Importance Sampling: </a:t>
                </a:r>
                <a14:m>
                  <m:oMath xmlns:m="http://schemas.openxmlformats.org/officeDocument/2006/math">
                    <m:r>
                      <a:rPr lang="en-US" i="1">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e>
                    </m:d>
                    <m:r>
                      <a:rPr lang="en-US" i="1">
                        <a:latin typeface="Cambria Math" panose="02040503050406030204" pitchFamily="18" charset="0"/>
                      </a:rPr>
                      <m:t>←</m:t>
                    </m:r>
                    <m:r>
                      <a:rPr lang="en-US" i="1">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e>
                    </m:d>
                  </m:oMath>
                </a14:m>
                <a:r>
                  <a:rPr lang="en-US" dirty="0"/>
                  <a:t>. </a:t>
                </a:r>
                <a:endParaRPr lang="en-US" dirty="0">
                  <a:solidFill>
                    <a:schemeClr val="tx1"/>
                  </a:solidFill>
                </a:endParaRPr>
              </a:p>
              <a:p>
                <a:endParaRPr lang="en-SE" dirty="0">
                  <a:solidFill>
                    <a:schemeClr val="tx1"/>
                  </a:solidFill>
                </a:endParaRPr>
              </a:p>
            </p:txBody>
          </p:sp>
        </mc:Choice>
        <mc:Fallback xmlns="">
          <p:sp>
            <p:nvSpPr>
              <p:cNvPr id="3" name="Content Placeholder 2">
                <a:extLst>
                  <a:ext uri="{FF2B5EF4-FFF2-40B4-BE49-F238E27FC236}">
                    <a16:creationId xmlns:a16="http://schemas.microsoft.com/office/drawing/2014/main" id="{EBC89535-0773-498D-878B-8E3B13F02BCC}"/>
                  </a:ext>
                </a:extLst>
              </p:cNvPr>
              <p:cNvSpPr>
                <a:spLocks noGrp="1" noRot="1" noChangeAspect="1" noMove="1" noResize="1" noEditPoints="1" noAdjustHandles="1" noChangeArrowheads="1" noChangeShapeType="1" noTextEdit="1"/>
              </p:cNvSpPr>
              <p:nvPr>
                <p:ph idx="1"/>
              </p:nvPr>
            </p:nvSpPr>
            <p:spPr>
              <a:blipFill>
                <a:blip r:embed="rId2"/>
                <a:stretch>
                  <a:fillRect l="-1037" t="-2509" r="-815" b="-717"/>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91C1E2E2-846B-42B8-9C9A-06172C2DB91B}"/>
              </a:ext>
            </a:extLst>
          </p:cNvPr>
          <p:cNvSpPr>
            <a:spLocks noGrp="1"/>
          </p:cNvSpPr>
          <p:nvPr>
            <p:ph type="sldNum" sz="quarter" idx="12"/>
          </p:nvPr>
        </p:nvSpPr>
        <p:spPr/>
        <p:txBody>
          <a:bodyPr/>
          <a:lstStyle/>
          <a:p>
            <a:pPr>
              <a:defRPr/>
            </a:pPr>
            <a:fld id="{F57F456A-00AF-44E6-8D70-638C0D0130FF}" type="slidenum">
              <a:rPr lang="en-US" altLang="zh-CN" smtClean="0"/>
              <a:pPr>
                <a:defRPr/>
              </a:pPr>
              <a:t>33</a:t>
            </a:fld>
            <a:endParaRPr lang="en-US" altLang="zh-CN"/>
          </a:p>
        </p:txBody>
      </p:sp>
    </p:spTree>
    <p:extLst>
      <p:ext uri="{BB962C8B-B14F-4D97-AF65-F5344CB8AC3E}">
        <p14:creationId xmlns:p14="http://schemas.microsoft.com/office/powerpoint/2010/main" val="2046714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118F7-37BC-4015-BB84-9D43F6AB8B0D}"/>
              </a:ext>
            </a:extLst>
          </p:cNvPr>
          <p:cNvSpPr>
            <a:spLocks noGrp="1"/>
          </p:cNvSpPr>
          <p:nvPr>
            <p:ph type="title"/>
          </p:nvPr>
        </p:nvSpPr>
        <p:spPr/>
        <p:txBody>
          <a:bodyPr/>
          <a:lstStyle/>
          <a:p>
            <a:r>
              <a:rPr lang="en-US" dirty="0"/>
              <a:t>Tabular TD(0)</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B0EF6C9-B2DA-4E93-A052-6F0D349CBB2D}"/>
                  </a:ext>
                </a:extLst>
              </p:cNvPr>
              <p:cNvSpPr>
                <a:spLocks noGrp="1"/>
              </p:cNvSpPr>
              <p:nvPr>
                <p:ph idx="1"/>
              </p:nvPr>
            </p:nvSpPr>
            <p:spPr>
              <a:xfrm>
                <a:off x="457200" y="1295400"/>
                <a:ext cx="8229600" cy="1447800"/>
              </a:xfrm>
            </p:spPr>
            <p:txBody>
              <a:bodyPr>
                <a:normAutofit fontScale="92500" lnSpcReduction="10000"/>
              </a:bodyPr>
              <a:lstStyle/>
              <a:p>
                <a:r>
                  <a:rPr lang="en-US" dirty="0"/>
                  <a:t>MC updates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at the end of each episode.</a:t>
                </a:r>
              </a:p>
              <a:p>
                <a:r>
                  <a:rPr lang="en-US" dirty="0"/>
                  <a:t>TD updates </a:t>
                </a:r>
                <a14:m>
                  <m:oMath xmlns:m="http://schemas.openxmlformats.org/officeDocument/2006/math">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𝑆</m:t>
                    </m:r>
                    <m:r>
                      <a:rPr lang="en-US" i="1">
                        <a:latin typeface="Cambria Math" panose="02040503050406030204" pitchFamily="18" charset="0"/>
                      </a:rPr>
                      <m:t>)</m:t>
                    </m:r>
                  </m:oMath>
                </a14:m>
                <a:r>
                  <a:rPr lang="en-US" dirty="0"/>
                  <a:t> at every time step.</a:t>
                </a:r>
              </a:p>
              <a:p>
                <a:pPr lvl="1"/>
                <a:r>
                  <a:rPr lang="en-US" dirty="0"/>
                  <a:t>Bootstrapping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r>
                      <a:rPr lang="en-US" i="1">
                        <a:latin typeface="Cambria Math" panose="02040503050406030204" pitchFamily="18" charset="0"/>
                      </a:rPr>
                      <m:t>𝑆</m:t>
                    </m:r>
                    <m:r>
                      <a:rPr lang="en-US" b="0" i="1" smtClean="0">
                        <a:latin typeface="Cambria Math" panose="02040503050406030204" pitchFamily="18" charset="0"/>
                      </a:rPr>
                      <m:t>)</m:t>
                    </m:r>
                  </m:oMath>
                </a14:m>
                <a:r>
                  <a:rPr lang="en-US" i="1" dirty="0"/>
                  <a:t> </a:t>
                </a:r>
                <a:r>
                  <a:rPr lang="en-US" dirty="0"/>
                  <a:t>from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sSup>
                      <m:sSupPr>
                        <m:ctrlPr>
                          <a:rPr lang="en-US" b="0"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m:t>
                        </m:r>
                      </m:sup>
                    </m:sSup>
                    <m:r>
                      <a:rPr lang="en-US" b="0" i="1" smtClean="0">
                        <a:latin typeface="Cambria Math" panose="02040503050406030204" pitchFamily="18" charset="0"/>
                      </a:rPr>
                      <m:t>)</m:t>
                    </m:r>
                  </m:oMath>
                </a14:m>
                <a:endParaRPr lang="en-SE" i="1" dirty="0"/>
              </a:p>
            </p:txBody>
          </p:sp>
        </mc:Choice>
        <mc:Fallback xmlns="">
          <p:sp>
            <p:nvSpPr>
              <p:cNvPr id="3" name="Content Placeholder 2">
                <a:extLst>
                  <a:ext uri="{FF2B5EF4-FFF2-40B4-BE49-F238E27FC236}">
                    <a16:creationId xmlns:a16="http://schemas.microsoft.com/office/drawing/2014/main" id="{DB0EF6C9-B2DA-4E93-A052-6F0D349CBB2D}"/>
                  </a:ext>
                </a:extLst>
              </p:cNvPr>
              <p:cNvSpPr>
                <a:spLocks noGrp="1" noRot="1" noChangeAspect="1" noMove="1" noResize="1" noEditPoints="1" noAdjustHandles="1" noChangeArrowheads="1" noChangeShapeType="1" noTextEdit="1"/>
              </p:cNvSpPr>
              <p:nvPr>
                <p:ph idx="1"/>
              </p:nvPr>
            </p:nvSpPr>
            <p:spPr>
              <a:xfrm>
                <a:off x="457200" y="1295400"/>
                <a:ext cx="8229600" cy="1447800"/>
              </a:xfrm>
              <a:blipFill>
                <a:blip r:embed="rId2"/>
                <a:stretch>
                  <a:fillRect l="-1481" t="-8861" r="-963" b="-10127"/>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CAFD8146-6E10-4A43-B65A-9E5FBF8C39DC}"/>
              </a:ext>
            </a:extLst>
          </p:cNvPr>
          <p:cNvSpPr>
            <a:spLocks noGrp="1"/>
          </p:cNvSpPr>
          <p:nvPr>
            <p:ph type="sldNum" sz="quarter" idx="12"/>
          </p:nvPr>
        </p:nvSpPr>
        <p:spPr/>
        <p:txBody>
          <a:bodyPr/>
          <a:lstStyle/>
          <a:p>
            <a:pPr>
              <a:defRPr/>
            </a:pPr>
            <a:fld id="{F57F456A-00AF-44E6-8D70-638C0D0130FF}" type="slidenum">
              <a:rPr lang="en-US" altLang="zh-CN" smtClean="0"/>
              <a:pPr>
                <a:defRPr/>
              </a:pPr>
              <a:t>34</a:t>
            </a:fld>
            <a:endParaRPr lang="en-US" altLang="zh-CN"/>
          </a:p>
        </p:txBody>
      </p:sp>
      <p:pic>
        <p:nvPicPr>
          <p:cNvPr id="5" name="Picture 4">
            <a:extLst>
              <a:ext uri="{FF2B5EF4-FFF2-40B4-BE49-F238E27FC236}">
                <a16:creationId xmlns:a16="http://schemas.microsoft.com/office/drawing/2014/main" id="{A805FDC3-B985-4FAE-A691-47948EA58FFB}"/>
              </a:ext>
            </a:extLst>
          </p:cNvPr>
          <p:cNvPicPr>
            <a:picLocks noChangeAspect="1"/>
          </p:cNvPicPr>
          <p:nvPr/>
        </p:nvPicPr>
        <p:blipFill>
          <a:blip r:embed="rId3"/>
          <a:stretch>
            <a:fillRect/>
          </a:stretch>
        </p:blipFill>
        <p:spPr>
          <a:xfrm>
            <a:off x="153113" y="2766072"/>
            <a:ext cx="8837774" cy="3886200"/>
          </a:xfrm>
          <a:prstGeom prst="rect">
            <a:avLst/>
          </a:prstGeom>
        </p:spPr>
      </p:pic>
    </p:spTree>
    <p:extLst>
      <p:ext uri="{BB962C8B-B14F-4D97-AF65-F5344CB8AC3E}">
        <p14:creationId xmlns:p14="http://schemas.microsoft.com/office/powerpoint/2010/main" val="2116012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71E0F-71CF-47CD-9FF6-3295BC433EA0}"/>
              </a:ext>
            </a:extLst>
          </p:cNvPr>
          <p:cNvSpPr>
            <a:spLocks noGrp="1"/>
          </p:cNvSpPr>
          <p:nvPr>
            <p:ph type="title"/>
          </p:nvPr>
        </p:nvSpPr>
        <p:spPr/>
        <p:txBody>
          <a:bodyPr/>
          <a:lstStyle/>
          <a:p>
            <a:r>
              <a:rPr lang="en-US" dirty="0"/>
              <a:t>TD vs. MC: Random Walk Example</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C07283-7B58-4EAB-9453-9A487EDB698C}"/>
                  </a:ext>
                </a:extLst>
              </p:cNvPr>
              <p:cNvSpPr>
                <a:spLocks noGrp="1"/>
              </p:cNvSpPr>
              <p:nvPr>
                <p:ph idx="1"/>
              </p:nvPr>
            </p:nvSpPr>
            <p:spPr>
              <a:xfrm>
                <a:off x="304800" y="1219200"/>
                <a:ext cx="8534400" cy="3280372"/>
              </a:xfrm>
            </p:spPr>
            <p:txBody>
              <a:bodyPr>
                <a:normAutofit fontScale="47500" lnSpcReduction="20000"/>
              </a:bodyPr>
              <a:lstStyle/>
              <a:p>
                <a:r>
                  <a:rPr lang="en-US" dirty="0"/>
                  <a:t>Agent has uniform random policy, w. equal prob of going left or right at each timestep. Env is deterministic. All episodes start in state </a:t>
                </a:r>
                <a14:m>
                  <m:oMath xmlns:m="http://schemas.openxmlformats.org/officeDocument/2006/math">
                    <m:r>
                      <a:rPr lang="en-US" i="1" dirty="0" smtClean="0">
                        <a:latin typeface="Cambria Math" panose="02040503050406030204" pitchFamily="18" charset="0"/>
                      </a:rPr>
                      <m:t>𝐶</m:t>
                    </m:r>
                  </m:oMath>
                </a14:m>
                <a:r>
                  <a:rPr lang="en-US" dirty="0"/>
                  <a:t>. Episodes terminate either on the left or on the right. The reward is </a:t>
                </a:r>
                <a14:m>
                  <m:oMath xmlns:m="http://schemas.openxmlformats.org/officeDocument/2006/math">
                    <m:r>
                      <a:rPr lang="en-US" i="1" dirty="0" smtClean="0">
                        <a:latin typeface="Cambria Math" panose="02040503050406030204" pitchFamily="18" charset="0"/>
                      </a:rPr>
                      <m:t>0</m:t>
                    </m:r>
                  </m:oMath>
                </a14:m>
                <a:r>
                  <a:rPr lang="en-US" dirty="0"/>
                  <a:t> on all transitions except </a:t>
                </a:r>
                <a14:m>
                  <m:oMath xmlns:m="http://schemas.openxmlformats.org/officeDocument/2006/math">
                    <m:r>
                      <a:rPr lang="en-US" b="0" i="1" smtClean="0">
                        <a:latin typeface="Cambria Math" panose="02040503050406030204" pitchFamily="18" charset="0"/>
                      </a:rPr>
                      <m:t>1</m:t>
                    </m:r>
                  </m:oMath>
                </a14:m>
                <a:r>
                  <a:rPr lang="en-US" dirty="0"/>
                  <a:t> for terminating on the right. Discount factor </a:t>
                </a:r>
                <a14:m>
                  <m:oMath xmlns:m="http://schemas.openxmlformats.org/officeDocument/2006/math">
                    <m:r>
                      <a:rPr lang="en-US" b="0" i="1" smtClean="0">
                        <a:latin typeface="Cambria Math" panose="02040503050406030204" pitchFamily="18" charset="0"/>
                      </a:rPr>
                      <m:t>𝛾</m:t>
                    </m:r>
                    <m:r>
                      <a:rPr lang="en-US" b="0" i="1" smtClean="0">
                        <a:latin typeface="Cambria Math" panose="02040503050406030204" pitchFamily="18" charset="0"/>
                      </a:rPr>
                      <m:t>=1</m:t>
                    </m:r>
                  </m:oMath>
                </a14:m>
                <a:r>
                  <a:rPr lang="en-US" dirty="0"/>
                  <a:t>: learning rate </a:t>
                </a:r>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=0.5</m:t>
                    </m:r>
                  </m:oMath>
                </a14:m>
                <a:r>
                  <a:rPr lang="en-US" dirty="0"/>
                  <a:t>.</a:t>
                </a:r>
              </a:p>
              <a:p>
                <a:r>
                  <a:rPr lang="en-US" dirty="0"/>
                  <a:t>Value of state </a:t>
                </a:r>
                <a14:m>
                  <m:oMath xmlns:m="http://schemas.openxmlformats.org/officeDocument/2006/math">
                    <m:r>
                      <m:rPr>
                        <m:sty m:val="p"/>
                      </m:rPr>
                      <a:rPr lang="en-US" b="0" i="0" smtClean="0">
                        <a:latin typeface="Cambria Math" panose="02040503050406030204" pitchFamily="18" charset="0"/>
                      </a:rPr>
                      <m:t>V</m:t>
                    </m:r>
                    <m:r>
                      <a:rPr lang="en-US" b="0" i="0"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a:t> is the probability of terminating on the right when starting from state </a:t>
                </a:r>
                <a14:m>
                  <m:oMath xmlns:m="http://schemas.openxmlformats.org/officeDocument/2006/math">
                    <m:r>
                      <a:rPr lang="en-US" b="0" i="1" smtClean="0">
                        <a:latin typeface="Cambria Math" panose="02040503050406030204" pitchFamily="18" charset="0"/>
                      </a:rPr>
                      <m:t>𝑠</m:t>
                    </m:r>
                  </m:oMath>
                </a14:m>
                <a:r>
                  <a:rPr lang="en-US" dirty="0"/>
                  <a:t>. For </a:t>
                </a:r>
                <a:r>
                  <a:rPr lang="en-US" dirty="0">
                    <a:solidFill>
                      <a:srgbClr val="FF0000"/>
                    </a:solidFill>
                  </a:rPr>
                  <a:t>known MDP</a:t>
                </a:r>
                <a:r>
                  <a:rPr lang="en-US" dirty="0"/>
                  <a:t>, they can be computed by Policy Evaluation w. the set of Bellman Exp </a:t>
                </a:r>
                <a:r>
                  <a:rPr lang="en-US"/>
                  <a:t>Equations,w</a:t>
                </a:r>
                <a:r>
                  <a:rPr lang="en-US" dirty="0"/>
                  <a:t>. solution shown in the figure:</a:t>
                </a:r>
              </a:p>
              <a:p>
                <a:pPr lvl="1"/>
                <a14:m>
                  <m:oMath xmlns:m="http://schemas.openxmlformats.org/officeDocument/2006/math">
                    <m:r>
                      <a:rPr lang="en-US" i="1">
                        <a:latin typeface="Cambria Math" panose="02040503050406030204" pitchFamily="18" charset="0"/>
                      </a:rPr>
                      <m:t>𝑉</m:t>
                    </m:r>
                    <m:d>
                      <m:dPr>
                        <m:ctrlPr>
                          <a:rPr lang="en-US" i="1">
                            <a:latin typeface="Cambria Math" panose="02040503050406030204" pitchFamily="18" charset="0"/>
                          </a:rPr>
                        </m:ctrlPr>
                      </m:dPr>
                      <m:e>
                        <m:r>
                          <a:rPr lang="en-US" b="0" i="1" smtClean="0">
                            <a:latin typeface="Cambria Math" panose="02040503050406030204" pitchFamily="18" charset="0"/>
                          </a:rPr>
                          <m:t>𝐴</m:t>
                        </m:r>
                      </m:e>
                    </m:d>
                    <m:r>
                      <a:rPr lang="en-US" i="1">
                        <a:latin typeface="Cambria Math" panose="02040503050406030204" pitchFamily="18" charset="0"/>
                      </a:rPr>
                      <m:t>=0.5</m:t>
                    </m:r>
                    <m:r>
                      <a:rPr lang="en-US" i="1">
                        <a:latin typeface="Cambria Math" panose="02040503050406030204" pitchFamily="18" charset="0"/>
                      </a:rPr>
                      <m:t>𝑉</m:t>
                    </m:r>
                    <m:r>
                      <a:rPr lang="en-US" i="1">
                        <a:latin typeface="Cambria Math" panose="02040503050406030204" pitchFamily="18" charset="0"/>
                      </a:rPr>
                      <m:t>(</m:t>
                    </m:r>
                    <m:r>
                      <a:rPr lang="en-US" b="0" i="1" smtClean="0">
                        <a:latin typeface="Cambria Math" panose="02040503050406030204" pitchFamily="18" charset="0"/>
                      </a:rPr>
                      <m:t>𝐵</m:t>
                    </m:r>
                    <m:r>
                      <a:rPr lang="en-US" i="1">
                        <a:latin typeface="Cambria Math" panose="02040503050406030204" pitchFamily="18" charset="0"/>
                      </a:rPr>
                      <m:t>)</m:t>
                    </m:r>
                  </m:oMath>
                </a14:m>
                <a:endParaRPr lang="en-US" dirty="0"/>
              </a:p>
              <a:p>
                <a:pPr lvl="1"/>
                <a14:m>
                  <m:oMath xmlns:m="http://schemas.openxmlformats.org/officeDocument/2006/math">
                    <m:r>
                      <a:rPr lang="en-US" i="1" smtClean="0">
                        <a:latin typeface="Cambria Math" panose="02040503050406030204" pitchFamily="18" charset="0"/>
                      </a:rPr>
                      <m:t>𝑉</m:t>
                    </m:r>
                    <m:d>
                      <m:dPr>
                        <m:ctrlPr>
                          <a:rPr lang="en-US" i="1">
                            <a:latin typeface="Cambria Math" panose="02040503050406030204" pitchFamily="18" charset="0"/>
                          </a:rPr>
                        </m:ctrlPr>
                      </m:dPr>
                      <m:e>
                        <m:r>
                          <a:rPr lang="en-US" b="0" i="1" smtClean="0">
                            <a:latin typeface="Cambria Math" panose="02040503050406030204" pitchFamily="18" charset="0"/>
                          </a:rPr>
                          <m:t>𝐵</m:t>
                        </m:r>
                      </m:e>
                    </m:d>
                    <m:r>
                      <a:rPr lang="en-US" i="1">
                        <a:latin typeface="Cambria Math" panose="02040503050406030204" pitchFamily="18" charset="0"/>
                      </a:rPr>
                      <m:t>=0.5</m:t>
                    </m:r>
                    <m:r>
                      <a:rPr lang="en-US" i="1">
                        <a:latin typeface="Cambria Math" panose="02040503050406030204" pitchFamily="18" charset="0"/>
                      </a:rPr>
                      <m:t>𝑉</m:t>
                    </m:r>
                    <m:d>
                      <m:dPr>
                        <m:ctrlPr>
                          <a:rPr lang="en-US" i="1">
                            <a:latin typeface="Cambria Math" panose="02040503050406030204" pitchFamily="18" charset="0"/>
                          </a:rPr>
                        </m:ctrlPr>
                      </m:dPr>
                      <m:e>
                        <m:r>
                          <a:rPr lang="en-US" b="0" i="1" smtClean="0">
                            <a:latin typeface="Cambria Math" panose="02040503050406030204" pitchFamily="18" charset="0"/>
                          </a:rPr>
                          <m:t>𝐴</m:t>
                        </m:r>
                      </m:e>
                    </m:d>
                    <m:r>
                      <a:rPr lang="en-US" i="1">
                        <a:latin typeface="Cambria Math" panose="02040503050406030204" pitchFamily="18" charset="0"/>
                      </a:rPr>
                      <m:t>+0.5</m:t>
                    </m:r>
                    <m:r>
                      <a:rPr lang="en-US" i="1">
                        <a:latin typeface="Cambria Math" panose="02040503050406030204" pitchFamily="18" charset="0"/>
                      </a:rPr>
                      <m:t>𝑉</m:t>
                    </m:r>
                    <m:r>
                      <a:rPr lang="en-US" i="1">
                        <a:latin typeface="Cambria Math" panose="02040503050406030204" pitchFamily="18" charset="0"/>
                      </a:rPr>
                      <m:t>(</m:t>
                    </m:r>
                    <m:r>
                      <a:rPr lang="en-US" b="0" i="1" smtClean="0">
                        <a:latin typeface="Cambria Math" panose="02040503050406030204" pitchFamily="18" charset="0"/>
                      </a:rPr>
                      <m:t>𝐶</m:t>
                    </m:r>
                    <m:r>
                      <a:rPr lang="en-US" i="1">
                        <a:latin typeface="Cambria Math" panose="02040503050406030204" pitchFamily="18" charset="0"/>
                      </a:rPr>
                      <m:t>)</m:t>
                    </m:r>
                  </m:oMath>
                </a14:m>
                <a:endParaRPr lang="en-US" dirty="0"/>
              </a:p>
              <a:p>
                <a:pPr lvl="1"/>
                <a14:m>
                  <m:oMath xmlns:m="http://schemas.openxmlformats.org/officeDocument/2006/math">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e>
                    </m:d>
                    <m:r>
                      <a:rPr lang="en-US" b="0" i="1" smtClean="0">
                        <a:latin typeface="Cambria Math" panose="02040503050406030204" pitchFamily="18" charset="0"/>
                      </a:rPr>
                      <m:t>=0.5</m:t>
                    </m:r>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r>
                      <a:rPr lang="en-US" b="0" i="1" smtClean="0">
                        <a:latin typeface="Cambria Math" panose="02040503050406030204" pitchFamily="18" charset="0"/>
                      </a:rPr>
                      <m:t>+</m:t>
                    </m:r>
                    <m:r>
                      <a:rPr lang="en-US" i="1">
                        <a:latin typeface="Cambria Math" panose="02040503050406030204" pitchFamily="18" charset="0"/>
                      </a:rPr>
                      <m:t>0.5</m:t>
                    </m:r>
                    <m:r>
                      <a:rPr lang="en-US" i="1">
                        <a:latin typeface="Cambria Math" panose="02040503050406030204" pitchFamily="18" charset="0"/>
                      </a:rPr>
                      <m:t>𝑉</m:t>
                    </m:r>
                    <m:r>
                      <a:rPr lang="en-US" i="1">
                        <a:latin typeface="Cambria Math" panose="02040503050406030204" pitchFamily="18" charset="0"/>
                      </a:rPr>
                      <m:t>(</m:t>
                    </m:r>
                    <m:r>
                      <a:rPr lang="en-US" b="0" i="1" smtClean="0">
                        <a:latin typeface="Cambria Math" panose="02040503050406030204" pitchFamily="18" charset="0"/>
                      </a:rPr>
                      <m:t>𝐷</m:t>
                    </m:r>
                    <m:r>
                      <a:rPr lang="en-US" i="1">
                        <a:latin typeface="Cambria Math" panose="02040503050406030204" pitchFamily="18" charset="0"/>
                      </a:rPr>
                      <m:t>)</m:t>
                    </m:r>
                  </m:oMath>
                </a14:m>
                <a:endParaRPr lang="en-US" dirty="0"/>
              </a:p>
              <a:p>
                <a:pPr lvl="1"/>
                <a14:m>
                  <m:oMath xmlns:m="http://schemas.openxmlformats.org/officeDocument/2006/math">
                    <m:r>
                      <a:rPr lang="en-US" i="1">
                        <a:latin typeface="Cambria Math" panose="02040503050406030204" pitchFamily="18" charset="0"/>
                      </a:rPr>
                      <m:t>𝑉</m:t>
                    </m:r>
                    <m:d>
                      <m:dPr>
                        <m:ctrlPr>
                          <a:rPr lang="en-US" i="1">
                            <a:latin typeface="Cambria Math" panose="02040503050406030204" pitchFamily="18" charset="0"/>
                          </a:rPr>
                        </m:ctrlPr>
                      </m:dPr>
                      <m:e>
                        <m:r>
                          <a:rPr lang="en-US" b="0" i="1" smtClean="0">
                            <a:latin typeface="Cambria Math" panose="02040503050406030204" pitchFamily="18" charset="0"/>
                          </a:rPr>
                          <m:t>𝐷</m:t>
                        </m:r>
                      </m:e>
                    </m:d>
                    <m:r>
                      <a:rPr lang="en-US" i="1">
                        <a:latin typeface="Cambria Math" panose="02040503050406030204" pitchFamily="18" charset="0"/>
                      </a:rPr>
                      <m:t>=0.5</m:t>
                    </m:r>
                    <m:r>
                      <a:rPr lang="en-US" i="1">
                        <a:latin typeface="Cambria Math" panose="02040503050406030204" pitchFamily="18" charset="0"/>
                      </a:rPr>
                      <m:t>𝑉</m:t>
                    </m:r>
                    <m:d>
                      <m:dPr>
                        <m:ctrlPr>
                          <a:rPr lang="en-US" i="1">
                            <a:latin typeface="Cambria Math" panose="02040503050406030204" pitchFamily="18" charset="0"/>
                          </a:rPr>
                        </m:ctrlPr>
                      </m:dPr>
                      <m:e>
                        <m:r>
                          <a:rPr lang="en-US" b="0" i="1" smtClean="0">
                            <a:latin typeface="Cambria Math" panose="02040503050406030204" pitchFamily="18" charset="0"/>
                          </a:rPr>
                          <m:t>𝐶</m:t>
                        </m:r>
                      </m:e>
                    </m:d>
                    <m:r>
                      <a:rPr lang="en-US" i="1">
                        <a:latin typeface="Cambria Math" panose="02040503050406030204" pitchFamily="18" charset="0"/>
                      </a:rPr>
                      <m:t>+0.5</m:t>
                    </m:r>
                    <m:r>
                      <a:rPr lang="en-US" i="1">
                        <a:latin typeface="Cambria Math" panose="02040503050406030204" pitchFamily="18" charset="0"/>
                      </a:rPr>
                      <m:t>𝑉</m:t>
                    </m:r>
                    <m:r>
                      <a:rPr lang="en-US" i="1">
                        <a:latin typeface="Cambria Math" panose="02040503050406030204" pitchFamily="18" charset="0"/>
                      </a:rPr>
                      <m:t>(</m:t>
                    </m:r>
                    <m:r>
                      <a:rPr lang="en-US" b="0" i="1" smtClean="0">
                        <a:latin typeface="Cambria Math" panose="02040503050406030204" pitchFamily="18" charset="0"/>
                      </a:rPr>
                      <m:t>𝐸</m:t>
                    </m:r>
                    <m:r>
                      <a:rPr lang="en-US" i="1">
                        <a:latin typeface="Cambria Math" panose="02040503050406030204" pitchFamily="18" charset="0"/>
                      </a:rPr>
                      <m:t>)</m:t>
                    </m:r>
                  </m:oMath>
                </a14:m>
                <a:endParaRPr lang="en-US" dirty="0"/>
              </a:p>
              <a:p>
                <a:pPr lvl="1"/>
                <a14:m>
                  <m:oMath xmlns:m="http://schemas.openxmlformats.org/officeDocument/2006/math">
                    <m:r>
                      <a:rPr lang="en-US" i="1">
                        <a:latin typeface="Cambria Math" panose="02040503050406030204" pitchFamily="18" charset="0"/>
                      </a:rPr>
                      <m:t>𝑉</m:t>
                    </m:r>
                    <m:d>
                      <m:dPr>
                        <m:ctrlPr>
                          <a:rPr lang="en-US" i="1">
                            <a:latin typeface="Cambria Math" panose="02040503050406030204" pitchFamily="18" charset="0"/>
                          </a:rPr>
                        </m:ctrlPr>
                      </m:dPr>
                      <m:e>
                        <m:r>
                          <a:rPr lang="en-US" b="0" i="1" smtClean="0">
                            <a:latin typeface="Cambria Math" panose="02040503050406030204" pitchFamily="18" charset="0"/>
                          </a:rPr>
                          <m:t>𝐸</m:t>
                        </m:r>
                      </m:e>
                    </m:d>
                    <m:r>
                      <a:rPr lang="en-US" i="1">
                        <a:latin typeface="Cambria Math" panose="02040503050406030204" pitchFamily="18" charset="0"/>
                      </a:rPr>
                      <m:t>=0.5</m:t>
                    </m:r>
                    <m:r>
                      <a:rPr lang="en-US" i="1">
                        <a:latin typeface="Cambria Math" panose="02040503050406030204" pitchFamily="18" charset="0"/>
                      </a:rPr>
                      <m:t>𝑉</m:t>
                    </m:r>
                    <m:d>
                      <m:dPr>
                        <m:ctrlPr>
                          <a:rPr lang="en-US" i="1">
                            <a:latin typeface="Cambria Math" panose="02040503050406030204" pitchFamily="18" charset="0"/>
                          </a:rPr>
                        </m:ctrlPr>
                      </m:dPr>
                      <m:e>
                        <m:r>
                          <a:rPr lang="en-US" b="0" i="1" smtClean="0">
                            <a:latin typeface="Cambria Math" panose="02040503050406030204" pitchFamily="18" charset="0"/>
                          </a:rPr>
                          <m:t>𝐷</m:t>
                        </m:r>
                      </m:e>
                    </m:d>
                    <m:r>
                      <a:rPr lang="en-US" i="1">
                        <a:latin typeface="Cambria Math" panose="02040503050406030204" pitchFamily="18" charset="0"/>
                      </a:rPr>
                      <m:t>+</m:t>
                    </m:r>
                    <m:r>
                      <a:rPr lang="en-US" b="0" i="1" smtClean="0">
                        <a:latin typeface="Cambria Math" panose="02040503050406030204" pitchFamily="18" charset="0"/>
                      </a:rPr>
                      <m:t>0.5⋅1</m:t>
                    </m:r>
                  </m:oMath>
                </a14:m>
                <a:endParaRPr lang="en-US" dirty="0"/>
              </a:p>
              <a:p>
                <a:r>
                  <a:rPr lang="en-US" dirty="0"/>
                  <a:t>Next, for </a:t>
                </a:r>
                <a:r>
                  <a:rPr lang="en-US" dirty="0">
                    <a:solidFill>
                      <a:srgbClr val="FF0000"/>
                    </a:solidFill>
                  </a:rPr>
                  <a:t>unknown MDP</a:t>
                </a:r>
                <a:r>
                  <a:rPr lang="en-US" dirty="0"/>
                  <a:t>, we use TD or MC to learn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a:t>. Initialize all </a:t>
                </a:r>
                <a14:m>
                  <m:oMath xmlns:m="http://schemas.openxmlformats.org/officeDocument/2006/math">
                    <m:r>
                      <m:rPr>
                        <m:sty m:val="p"/>
                      </m:rPr>
                      <a:rPr lang="en-US" b="0" i="0" smtClean="0">
                        <a:latin typeface="Cambria Math" panose="02040503050406030204" pitchFamily="18" charset="0"/>
                      </a:rPr>
                      <m:t>V</m:t>
                    </m:r>
                    <m:r>
                      <a:rPr lang="en-US" b="0" i="0" smtClean="0">
                        <a:latin typeface="Cambria Math" panose="02040503050406030204" pitchFamily="18" charset="0"/>
                      </a:rPr>
                      <m:t>(</m:t>
                    </m:r>
                    <m:r>
                      <a:rPr lang="en-US" b="0" i="1" smtClean="0">
                        <a:latin typeface="Cambria Math" panose="02040503050406030204" pitchFamily="18" charset="0"/>
                      </a:rPr>
                      <m:t>⋅</m:t>
                    </m:r>
                    <m:r>
                      <a:rPr lang="en-US" b="0" i="0" smtClean="0">
                        <a:latin typeface="Cambria Math" panose="02040503050406030204" pitchFamily="18" charset="0"/>
                      </a:rPr>
                      <m:t>)=</m:t>
                    </m:r>
                    <m:r>
                      <a:rPr lang="en-US" b="0" i="1" smtClean="0">
                        <a:latin typeface="Cambria Math" panose="02040503050406030204" pitchFamily="18" charset="0"/>
                      </a:rPr>
                      <m:t>0.5</m:t>
                    </m:r>
                    <m:r>
                      <a:rPr lang="en-US" b="0" i="0"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14C07283-7B58-4EAB-9453-9A487EDB698C}"/>
                  </a:ext>
                </a:extLst>
              </p:cNvPr>
              <p:cNvSpPr>
                <a:spLocks noGrp="1" noRot="1" noChangeAspect="1" noMove="1" noResize="1" noEditPoints="1" noAdjustHandles="1" noChangeArrowheads="1" noChangeShapeType="1" noTextEdit="1"/>
              </p:cNvSpPr>
              <p:nvPr>
                <p:ph idx="1"/>
              </p:nvPr>
            </p:nvSpPr>
            <p:spPr>
              <a:xfrm>
                <a:off x="304800" y="1219200"/>
                <a:ext cx="8534400" cy="3280372"/>
              </a:xfrm>
              <a:blipFill>
                <a:blip r:embed="rId3"/>
                <a:stretch>
                  <a:fillRect l="-214" t="-1673"/>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E4AD817B-6581-43E1-8981-5F7CCF1EF6E9}"/>
              </a:ext>
            </a:extLst>
          </p:cNvPr>
          <p:cNvSpPr>
            <a:spLocks noGrp="1"/>
          </p:cNvSpPr>
          <p:nvPr>
            <p:ph type="sldNum" sz="quarter" idx="12"/>
          </p:nvPr>
        </p:nvSpPr>
        <p:spPr/>
        <p:txBody>
          <a:bodyPr/>
          <a:lstStyle/>
          <a:p>
            <a:pPr>
              <a:defRPr/>
            </a:pPr>
            <a:fld id="{F57F456A-00AF-44E6-8D70-638C0D0130FF}" type="slidenum">
              <a:rPr lang="en-US" altLang="zh-CN" smtClean="0"/>
              <a:pPr>
                <a:defRPr/>
              </a:pPr>
              <a:t>35</a:t>
            </a:fld>
            <a:endParaRPr lang="en-US" altLang="zh-CN"/>
          </a:p>
        </p:txBody>
      </p:sp>
      <p:pic>
        <p:nvPicPr>
          <p:cNvPr id="6" name="Picture 5">
            <a:extLst>
              <a:ext uri="{FF2B5EF4-FFF2-40B4-BE49-F238E27FC236}">
                <a16:creationId xmlns:a16="http://schemas.microsoft.com/office/drawing/2014/main" id="{8948F295-AA7E-4ED5-AF93-2E0FD3350625}"/>
              </a:ext>
            </a:extLst>
          </p:cNvPr>
          <p:cNvPicPr>
            <a:picLocks noChangeAspect="1"/>
          </p:cNvPicPr>
          <p:nvPr/>
        </p:nvPicPr>
        <p:blipFill>
          <a:blip r:embed="rId4"/>
          <a:stretch>
            <a:fillRect/>
          </a:stretch>
        </p:blipFill>
        <p:spPr>
          <a:xfrm>
            <a:off x="1087987" y="4156987"/>
            <a:ext cx="6968025" cy="2617523"/>
          </a:xfrm>
          <a:prstGeom prst="rect">
            <a:avLst/>
          </a:prstGeom>
        </p:spPr>
      </p:pic>
    </p:spTree>
    <p:extLst>
      <p:ext uri="{BB962C8B-B14F-4D97-AF65-F5344CB8AC3E}">
        <p14:creationId xmlns:p14="http://schemas.microsoft.com/office/powerpoint/2010/main" val="2363169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84122EB-18DB-4F1A-B06E-072C8B531E65}"/>
                  </a:ext>
                </a:extLst>
              </p:cNvPr>
              <p:cNvSpPr>
                <a:spLocks noGrp="1"/>
              </p:cNvSpPr>
              <p:nvPr>
                <p:ph type="title"/>
              </p:nvPr>
            </p:nvSpPr>
            <p:spPr>
              <a:xfrm>
                <a:off x="457200" y="0"/>
                <a:ext cx="8229600" cy="868362"/>
              </a:xfrm>
            </p:spPr>
            <p:txBody>
              <a:bodyPr/>
              <a:lstStyle/>
              <a:p>
                <a:r>
                  <a:rPr lang="en-US" sz="3600" dirty="0"/>
                  <a:t>Episode1 </a:t>
                </a:r>
                <a14:m>
                  <m:oMath xmlns:m="http://schemas.openxmlformats.org/officeDocument/2006/math">
                    <m:r>
                      <a:rPr lang="en-US" sz="3600" b="0" i="1" smtClean="0">
                        <a:latin typeface="Cambria Math" panose="02040503050406030204" pitchFamily="18" charset="0"/>
                      </a:rPr>
                      <m:t>(</m:t>
                    </m:r>
                    <m:r>
                      <a:rPr lang="en-US" sz="3600" b="0" i="1" smtClean="0">
                        <a:latin typeface="Cambria Math" panose="02040503050406030204" pitchFamily="18" charset="0"/>
                      </a:rPr>
                      <m:t>𝐶</m:t>
                    </m:r>
                    <m:r>
                      <a:rPr lang="en-US" sz="3600" b="0" i="1" smtClean="0">
                        <a:latin typeface="Cambria Math" panose="02040503050406030204" pitchFamily="18" charset="0"/>
                      </a:rPr>
                      <m:t>,</m:t>
                    </m:r>
                    <m:r>
                      <a:rPr lang="en-US" sz="3600" b="0" i="1" smtClean="0">
                        <a:latin typeface="Cambria Math" panose="02040503050406030204" pitchFamily="18" charset="0"/>
                      </a:rPr>
                      <m:t>𝑟</m:t>
                    </m:r>
                    <m:r>
                      <a:rPr lang="en-US" sz="3600" b="0" i="1" smtClean="0">
                        <a:latin typeface="Cambria Math" panose="02040503050406030204" pitchFamily="18" charset="0"/>
                      </a:rPr>
                      <m:t>,0,</m:t>
                    </m:r>
                    <m:r>
                      <a:rPr lang="en-US" sz="3600" b="0" i="1" smtClean="0">
                        <a:latin typeface="Cambria Math" panose="02040503050406030204" pitchFamily="18" charset="0"/>
                      </a:rPr>
                      <m:t>𝐷</m:t>
                    </m:r>
                    <m:r>
                      <a:rPr lang="en-US" sz="3600" b="0" i="1" smtClean="0">
                        <a:latin typeface="Cambria Math" panose="02040503050406030204" pitchFamily="18" charset="0"/>
                      </a:rPr>
                      <m:t>,</m:t>
                    </m:r>
                    <m:r>
                      <a:rPr lang="en-US" sz="3600" b="0" i="1" smtClean="0">
                        <a:latin typeface="Cambria Math" panose="02040503050406030204" pitchFamily="18" charset="0"/>
                      </a:rPr>
                      <m:t>𝑟</m:t>
                    </m:r>
                    <m:r>
                      <a:rPr lang="en-US" sz="3600" b="0" i="1" smtClean="0">
                        <a:latin typeface="Cambria Math" panose="02040503050406030204" pitchFamily="18" charset="0"/>
                      </a:rPr>
                      <m:t>,0,</m:t>
                    </m:r>
                    <m:r>
                      <a:rPr lang="en-US" sz="3600" b="0" i="1" smtClean="0">
                        <a:latin typeface="Cambria Math" panose="02040503050406030204" pitchFamily="18" charset="0"/>
                      </a:rPr>
                      <m:t>𝐸</m:t>
                    </m:r>
                    <m:r>
                      <a:rPr lang="en-US" sz="3600" b="0" i="1" smtClean="0">
                        <a:latin typeface="Cambria Math" panose="02040503050406030204" pitchFamily="18" charset="0"/>
                      </a:rPr>
                      <m:t>,</m:t>
                    </m:r>
                    <m:r>
                      <a:rPr lang="en-US" sz="3600" b="0" i="1" smtClean="0">
                        <a:latin typeface="Cambria Math" panose="02040503050406030204" pitchFamily="18" charset="0"/>
                      </a:rPr>
                      <m:t>𝑟</m:t>
                    </m:r>
                    <m:r>
                      <a:rPr lang="en-US" sz="3600" b="0" i="1" smtClean="0">
                        <a:latin typeface="Cambria Math" panose="02040503050406030204" pitchFamily="18" charset="0"/>
                      </a:rPr>
                      <m:t>,1,</m:t>
                    </m:r>
                    <m:r>
                      <a:rPr lang="en-US" sz="3600" b="0" i="1" smtClean="0">
                        <a:latin typeface="Cambria Math" panose="02040503050406030204" pitchFamily="18" charset="0"/>
                      </a:rPr>
                      <m:t>𝑇</m:t>
                    </m:r>
                    <m:r>
                      <a:rPr lang="en-US" sz="3600" b="0" i="1" smtClean="0">
                        <a:latin typeface="Cambria Math" panose="02040503050406030204" pitchFamily="18" charset="0"/>
                      </a:rPr>
                      <m:t>)</m:t>
                    </m:r>
                  </m:oMath>
                </a14:m>
                <a:endParaRPr lang="en-SE" sz="3600" dirty="0"/>
              </a:p>
            </p:txBody>
          </p:sp>
        </mc:Choice>
        <mc:Fallback xmlns="">
          <p:sp>
            <p:nvSpPr>
              <p:cNvPr id="2" name="Title 1">
                <a:extLst>
                  <a:ext uri="{FF2B5EF4-FFF2-40B4-BE49-F238E27FC236}">
                    <a16:creationId xmlns:a16="http://schemas.microsoft.com/office/drawing/2014/main" id="{384122EB-18DB-4F1A-B06E-072C8B531E65}"/>
                  </a:ext>
                </a:extLst>
              </p:cNvPr>
              <p:cNvSpPr>
                <a:spLocks noGrp="1" noRot="1" noChangeAspect="1" noMove="1" noResize="1" noEditPoints="1" noAdjustHandles="1" noChangeArrowheads="1" noChangeShapeType="1" noTextEdit="1"/>
              </p:cNvSpPr>
              <p:nvPr>
                <p:ph type="title"/>
              </p:nvPr>
            </p:nvSpPr>
            <p:spPr>
              <a:xfrm>
                <a:off x="457200" y="0"/>
                <a:ext cx="8229600" cy="868362"/>
              </a:xfrm>
              <a:blipFill>
                <a:blip r:embed="rId3"/>
                <a:stretch>
                  <a:fillRect b="-14085"/>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FDA304E-DD20-4DB3-AC76-E328AF489C1D}"/>
                  </a:ext>
                </a:extLst>
              </p:cNvPr>
              <p:cNvSpPr>
                <a:spLocks noGrp="1"/>
              </p:cNvSpPr>
              <p:nvPr>
                <p:ph idx="1"/>
              </p:nvPr>
            </p:nvSpPr>
            <p:spPr>
              <a:xfrm>
                <a:off x="152399" y="642219"/>
                <a:ext cx="8710943" cy="2424831"/>
              </a:xfrm>
            </p:spPr>
            <p:txBody>
              <a:bodyPr>
                <a:normAutofit fontScale="55000" lnSpcReduction="20000"/>
              </a:bodyPr>
              <a:lstStyle/>
              <a:p>
                <a:r>
                  <a:rPr lang="en-US" sz="2800" b="0" dirty="0"/>
                  <a:t>TD:</a:t>
                </a:r>
              </a:p>
              <a:p>
                <a:pPr lvl="1"/>
                <a14:m>
                  <m:oMath xmlns:m="http://schemas.openxmlformats.org/officeDocument/2006/math">
                    <m:r>
                      <a:rPr lang="en-US" sz="2400" i="1" smtClean="0">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𝐶</m:t>
                        </m:r>
                      </m:e>
                    </m:d>
                    <m:r>
                      <a:rPr lang="en-US" sz="2400" i="1">
                        <a:latin typeface="Cambria Math" panose="02040503050406030204" pitchFamily="18" charset="0"/>
                      </a:rPr>
                      <m:t>←</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𝐶</m:t>
                        </m:r>
                      </m:e>
                    </m:d>
                    <m:r>
                      <a:rPr lang="en-US" sz="2400" i="1">
                        <a:latin typeface="Cambria Math" panose="02040503050406030204" pitchFamily="18" charset="0"/>
                      </a:rPr>
                      <m:t>+</m:t>
                    </m:r>
                    <m:r>
                      <a:rPr lang="en-US" sz="2400" i="1">
                        <a:latin typeface="Cambria Math" panose="02040503050406030204" pitchFamily="18" charset="0"/>
                      </a:rPr>
                      <m:t>𝛼</m:t>
                    </m:r>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𝑡</m:t>
                            </m:r>
                            <m:r>
                              <a:rPr lang="en-US" sz="2400" i="1">
                                <a:latin typeface="Cambria Math" panose="02040503050406030204" pitchFamily="18" charset="0"/>
                              </a:rPr>
                              <m:t>+1</m:t>
                            </m:r>
                          </m:sub>
                        </m:sSub>
                        <m:r>
                          <a:rPr lang="en-US" sz="2400" i="1">
                            <a:latin typeface="Cambria Math" panose="02040503050406030204" pitchFamily="18" charset="0"/>
                          </a:rPr>
                          <m:t>+</m:t>
                        </m:r>
                        <m:r>
                          <a:rPr lang="en-US" sz="2400" i="1">
                            <a:latin typeface="Cambria Math" panose="02040503050406030204" pitchFamily="18" charset="0"/>
                          </a:rPr>
                          <m:t>𝛾</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b="0" i="1" smtClean="0">
                                <a:latin typeface="Cambria Math" panose="02040503050406030204" pitchFamily="18" charset="0"/>
                              </a:rPr>
                              <m:t>𝐷</m:t>
                            </m:r>
                          </m:e>
                        </m:d>
                        <m:r>
                          <a:rPr lang="en-US" sz="2400" i="1">
                            <a:latin typeface="Cambria Math" panose="02040503050406030204" pitchFamily="18" charset="0"/>
                          </a:rPr>
                          <m:t>−</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𝐶</m:t>
                            </m:r>
                          </m:e>
                        </m:d>
                      </m:e>
                    </m:d>
                    <m:r>
                      <a:rPr lang="en-US" sz="2400" i="1">
                        <a:latin typeface="Cambria Math" panose="02040503050406030204" pitchFamily="18" charset="0"/>
                      </a:rPr>
                      <m:t>=.5+.5</m:t>
                    </m:r>
                    <m:d>
                      <m:dPr>
                        <m:ctrlPr>
                          <a:rPr lang="en-US" sz="2400" i="1">
                            <a:latin typeface="Cambria Math" panose="02040503050406030204" pitchFamily="18" charset="0"/>
                          </a:rPr>
                        </m:ctrlPr>
                      </m:dPr>
                      <m:e>
                        <m:r>
                          <a:rPr lang="en-US" sz="2400" b="0" i="1" smtClean="0">
                            <a:latin typeface="Cambria Math" panose="02040503050406030204" pitchFamily="18" charset="0"/>
                          </a:rPr>
                          <m:t>0+.5</m:t>
                        </m:r>
                        <m:r>
                          <a:rPr lang="en-US" sz="2400" i="1">
                            <a:latin typeface="Cambria Math" panose="02040503050406030204" pitchFamily="18" charset="0"/>
                          </a:rPr>
                          <m:t>−.5</m:t>
                        </m:r>
                      </m:e>
                    </m:d>
                    <m:r>
                      <a:rPr lang="en-US" sz="2400" i="1">
                        <a:latin typeface="Cambria Math" panose="02040503050406030204" pitchFamily="18" charset="0"/>
                      </a:rPr>
                      <m:t>=0.5</m:t>
                    </m:r>
                  </m:oMath>
                </a14:m>
                <a:endParaRPr lang="en-US" sz="2400" i="1" dirty="0">
                  <a:latin typeface="Cambria Math" panose="02040503050406030204" pitchFamily="18" charset="0"/>
                </a:endParaRPr>
              </a:p>
              <a:p>
                <a:pPr lvl="1"/>
                <a14:m>
                  <m:oMath xmlns:m="http://schemas.openxmlformats.org/officeDocument/2006/math">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𝐷</m:t>
                        </m:r>
                      </m:e>
                    </m:d>
                    <m:r>
                      <a:rPr lang="en-US" sz="2400" i="1">
                        <a:latin typeface="Cambria Math" panose="02040503050406030204" pitchFamily="18" charset="0"/>
                      </a:rPr>
                      <m:t>←</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𝐷</m:t>
                        </m:r>
                      </m:e>
                    </m:d>
                    <m:r>
                      <a:rPr lang="en-US" sz="2400" i="1">
                        <a:latin typeface="Cambria Math" panose="02040503050406030204" pitchFamily="18" charset="0"/>
                      </a:rPr>
                      <m:t>+</m:t>
                    </m:r>
                    <m:r>
                      <a:rPr lang="en-US" sz="2400" i="1">
                        <a:latin typeface="Cambria Math" panose="02040503050406030204" pitchFamily="18" charset="0"/>
                      </a:rPr>
                      <m:t>𝛼</m:t>
                    </m:r>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𝑡</m:t>
                            </m:r>
                            <m:r>
                              <a:rPr lang="en-US" sz="2400" i="1">
                                <a:latin typeface="Cambria Math" panose="02040503050406030204" pitchFamily="18" charset="0"/>
                              </a:rPr>
                              <m:t>+1</m:t>
                            </m:r>
                          </m:sub>
                        </m:sSub>
                        <m:r>
                          <a:rPr lang="en-US" sz="2400" i="1">
                            <a:latin typeface="Cambria Math" panose="02040503050406030204" pitchFamily="18" charset="0"/>
                          </a:rPr>
                          <m:t>+</m:t>
                        </m:r>
                        <m:r>
                          <a:rPr lang="en-US" sz="2400" i="1">
                            <a:latin typeface="Cambria Math" panose="02040503050406030204" pitchFamily="18" charset="0"/>
                          </a:rPr>
                          <m:t>𝛾</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𝐸</m:t>
                            </m:r>
                          </m:e>
                        </m:d>
                        <m:r>
                          <a:rPr lang="en-US" sz="2400" i="1">
                            <a:latin typeface="Cambria Math" panose="02040503050406030204" pitchFamily="18" charset="0"/>
                          </a:rPr>
                          <m:t>−</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𝐷</m:t>
                            </m:r>
                          </m:e>
                        </m:d>
                      </m:e>
                    </m:d>
                    <m:r>
                      <a:rPr lang="en-US" sz="2400" i="1">
                        <a:latin typeface="Cambria Math" panose="02040503050406030204" pitchFamily="18" charset="0"/>
                      </a:rPr>
                      <m:t>=.5+.5</m:t>
                    </m:r>
                    <m:d>
                      <m:dPr>
                        <m:ctrlPr>
                          <a:rPr lang="en-US" sz="2400" i="1">
                            <a:latin typeface="Cambria Math" panose="02040503050406030204" pitchFamily="18" charset="0"/>
                          </a:rPr>
                        </m:ctrlPr>
                      </m:dPr>
                      <m:e>
                        <m:r>
                          <a:rPr lang="en-US" sz="2400" i="1">
                            <a:latin typeface="Cambria Math" panose="02040503050406030204" pitchFamily="18" charset="0"/>
                          </a:rPr>
                          <m:t>0+.5−.5</m:t>
                        </m:r>
                      </m:e>
                    </m:d>
                    <m:r>
                      <a:rPr lang="en-US" sz="2400" i="1">
                        <a:latin typeface="Cambria Math" panose="02040503050406030204" pitchFamily="18" charset="0"/>
                      </a:rPr>
                      <m:t>=0.5</m:t>
                    </m:r>
                  </m:oMath>
                </a14:m>
                <a:endParaRPr lang="en-US" sz="2400" i="1" dirty="0">
                  <a:latin typeface="Cambria Math" panose="02040503050406030204" pitchFamily="18" charset="0"/>
                </a:endParaRPr>
              </a:p>
              <a:p>
                <a:pPr lvl="1"/>
                <a14:m>
                  <m:oMath xmlns:m="http://schemas.openxmlformats.org/officeDocument/2006/math">
                    <m:r>
                      <a:rPr lang="en-US" sz="2400" b="0" i="1" smtClean="0">
                        <a:latin typeface="Cambria Math" panose="02040503050406030204" pitchFamily="18" charset="0"/>
                      </a:rPr>
                      <m:t>𝑉</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𝐸</m:t>
                        </m:r>
                      </m:e>
                    </m:d>
                    <m:r>
                      <a:rPr lang="en-US" sz="2400" b="0" i="1" smtClean="0">
                        <a:latin typeface="Cambria Math" panose="02040503050406030204" pitchFamily="18" charset="0"/>
                      </a:rPr>
                      <m:t>←</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𝐸</m:t>
                        </m:r>
                      </m:e>
                    </m:d>
                    <m:r>
                      <a:rPr lang="en-US" sz="2400" b="0" i="1" smtClean="0">
                        <a:latin typeface="Cambria Math" panose="02040503050406030204" pitchFamily="18" charset="0"/>
                      </a:rPr>
                      <m:t>+</m:t>
                    </m:r>
                    <m:r>
                      <a:rPr lang="en-US" sz="2400" b="0" i="1" smtClean="0">
                        <a:latin typeface="Cambria Math" panose="02040503050406030204" pitchFamily="18" charset="0"/>
                      </a:rPr>
                      <m:t>𝛼</m:t>
                    </m:r>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𝑡</m:t>
                            </m:r>
                            <m:r>
                              <a:rPr lang="en-US" sz="2400" i="1">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𝛾</m:t>
                        </m:r>
                        <m:r>
                          <a:rPr lang="en-US" sz="2400" b="0" i="1" smtClean="0">
                            <a:latin typeface="Cambria Math" panose="02040503050406030204" pitchFamily="18" charset="0"/>
                          </a:rPr>
                          <m:t>𝑉</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𝑇</m:t>
                            </m:r>
                          </m:e>
                        </m:d>
                        <m:r>
                          <a:rPr lang="en-US" sz="2400" b="0" i="1" smtClean="0">
                            <a:latin typeface="Cambria Math" panose="02040503050406030204" pitchFamily="18" charset="0"/>
                          </a:rPr>
                          <m:t>−</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𝐸</m:t>
                            </m:r>
                          </m:e>
                        </m:d>
                      </m:e>
                    </m:d>
                    <m:r>
                      <a:rPr lang="en-US" sz="2400" b="0" i="1" smtClean="0">
                        <a:latin typeface="Cambria Math" panose="02040503050406030204" pitchFamily="18" charset="0"/>
                      </a:rPr>
                      <m:t>=.5+.5</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1+0−.5</m:t>
                        </m:r>
                      </m:e>
                    </m:d>
                    <m:r>
                      <a:rPr lang="en-US" sz="2400" b="0" i="1" smtClean="0">
                        <a:latin typeface="Cambria Math" panose="02040503050406030204" pitchFamily="18" charset="0"/>
                      </a:rPr>
                      <m:t>=0.75</m:t>
                    </m:r>
                  </m:oMath>
                </a14:m>
                <a:endParaRPr lang="en-US" sz="2400" i="1" dirty="0">
                  <a:latin typeface="Cambria Math" panose="02040503050406030204" pitchFamily="18" charset="0"/>
                </a:endParaRPr>
              </a:p>
              <a:p>
                <a:r>
                  <a:rPr lang="en-US" sz="2800" dirty="0"/>
                  <a:t>MC: (every-visit. when used as subscript, </a:t>
                </a:r>
                <a14:m>
                  <m:oMath xmlns:m="http://schemas.openxmlformats.org/officeDocument/2006/math">
                    <m:r>
                      <a:rPr lang="en-US" sz="2800" b="0" i="1" smtClean="0">
                        <a:latin typeface="Cambria Math" panose="02040503050406030204" pitchFamily="18" charset="0"/>
                      </a:rPr>
                      <m:t>𝑇</m:t>
                    </m:r>
                  </m:oMath>
                </a14:m>
                <a:r>
                  <a:rPr lang="en-US" sz="2800" dirty="0"/>
                  <a:t> denotes the time instant of reaching the terminal state)</a:t>
                </a:r>
              </a:p>
              <a:p>
                <a:pPr lvl="1"/>
                <a14:m>
                  <m:oMath xmlns:m="http://schemas.openxmlformats.org/officeDocument/2006/math">
                    <m:r>
                      <a:rPr lang="en-US" sz="2400" b="0" i="1" smtClean="0">
                        <a:latin typeface="Cambria Math" panose="02040503050406030204" pitchFamily="18" charset="0"/>
                      </a:rPr>
                      <m:t>𝐺</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𝐸</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𝑇</m:t>
                        </m:r>
                      </m:sub>
                    </m:sSub>
                    <m:r>
                      <a:rPr lang="en-US" sz="2400" b="0" i="1" smtClean="0">
                        <a:latin typeface="Cambria Math" panose="02040503050406030204" pitchFamily="18" charset="0"/>
                      </a:rPr>
                      <m:t>=1,</m:t>
                    </m:r>
                    <m:r>
                      <a:rPr lang="en-US" sz="2400" i="1">
                        <a:latin typeface="Cambria Math" panose="02040503050406030204" pitchFamily="18" charset="0"/>
                      </a:rPr>
                      <m:t>𝐺</m:t>
                    </m:r>
                    <m:d>
                      <m:dPr>
                        <m:ctrlPr>
                          <a:rPr lang="en-US" sz="2400" i="1">
                            <a:latin typeface="Cambria Math" panose="02040503050406030204" pitchFamily="18" charset="0"/>
                          </a:rPr>
                        </m:ctrlPr>
                      </m:dPr>
                      <m:e>
                        <m:r>
                          <a:rPr lang="en-US" sz="2400" b="0" i="1" smtClean="0">
                            <a:latin typeface="Cambria Math" panose="02040503050406030204" pitchFamily="18" charset="0"/>
                          </a:rPr>
                          <m:t>𝐷</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𝑇</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𝛾</m:t>
                    </m:r>
                    <m:r>
                      <a:rPr lang="en-US" sz="2400" b="0" i="1" smtClean="0">
                        <a:latin typeface="Cambria Math" panose="02040503050406030204" pitchFamily="18" charset="0"/>
                      </a:rPr>
                      <m:t>𝐺</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𝐸</m:t>
                        </m:r>
                      </m:e>
                    </m:d>
                    <m:r>
                      <a:rPr lang="en-US" sz="2400" i="1">
                        <a:latin typeface="Cambria Math" panose="02040503050406030204" pitchFamily="18" charset="0"/>
                      </a:rPr>
                      <m:t>=</m:t>
                    </m:r>
                    <m:r>
                      <a:rPr lang="en-US" sz="2400" b="0" i="1" smtClean="0">
                        <a:latin typeface="Cambria Math" panose="02040503050406030204" pitchFamily="18" charset="0"/>
                      </a:rPr>
                      <m:t>0+1⋅</m:t>
                    </m:r>
                    <m:r>
                      <a:rPr lang="en-US" sz="2400" i="1">
                        <a:latin typeface="Cambria Math" panose="02040503050406030204" pitchFamily="18" charset="0"/>
                      </a:rPr>
                      <m:t>1</m:t>
                    </m:r>
                    <m:r>
                      <a:rPr lang="en-US" sz="2400" b="0" i="1" smtClean="0">
                        <a:latin typeface="Cambria Math" panose="02040503050406030204" pitchFamily="18" charset="0"/>
                      </a:rPr>
                      <m:t>=1</m:t>
                    </m:r>
                    <m:r>
                      <a:rPr lang="en-US" sz="2400" i="1">
                        <a:latin typeface="Cambria Math" panose="02040503050406030204" pitchFamily="18" charset="0"/>
                      </a:rPr>
                      <m:t>,</m:t>
                    </m:r>
                    <m:r>
                      <a:rPr lang="en-US" sz="2400" i="1">
                        <a:latin typeface="Cambria Math" panose="02040503050406030204" pitchFamily="18" charset="0"/>
                      </a:rPr>
                      <m:t>𝐺</m:t>
                    </m:r>
                    <m:d>
                      <m:dPr>
                        <m:ctrlPr>
                          <a:rPr lang="en-US" sz="2400" i="1">
                            <a:latin typeface="Cambria Math" panose="02040503050406030204" pitchFamily="18" charset="0"/>
                          </a:rPr>
                        </m:ctrlPr>
                      </m:dPr>
                      <m:e>
                        <m:r>
                          <a:rPr lang="en-US" sz="2400" b="0" i="1" smtClean="0">
                            <a:latin typeface="Cambria Math" panose="02040503050406030204" pitchFamily="18" charset="0"/>
                          </a:rPr>
                          <m:t>𝐶</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𝑇</m:t>
                        </m:r>
                        <m:r>
                          <a:rPr lang="en-US" sz="2400" i="1">
                            <a:latin typeface="Cambria Math" panose="02040503050406030204" pitchFamily="18" charset="0"/>
                          </a:rPr>
                          <m:t>−2</m:t>
                        </m:r>
                      </m:sub>
                    </m:sSub>
                    <m:r>
                      <a:rPr lang="en-US" sz="2400" i="1">
                        <a:latin typeface="Cambria Math" panose="02040503050406030204" pitchFamily="18" charset="0"/>
                      </a:rPr>
                      <m:t>+</m:t>
                    </m:r>
                    <m:r>
                      <a:rPr lang="en-US" sz="2400" i="1">
                        <a:latin typeface="Cambria Math" panose="02040503050406030204" pitchFamily="18" charset="0"/>
                      </a:rPr>
                      <m:t>𝛾</m:t>
                    </m:r>
                    <m:r>
                      <a:rPr lang="en-US" sz="2400" i="1">
                        <a:latin typeface="Cambria Math" panose="02040503050406030204" pitchFamily="18" charset="0"/>
                      </a:rPr>
                      <m:t>𝐺</m:t>
                    </m:r>
                    <m:d>
                      <m:dPr>
                        <m:ctrlPr>
                          <a:rPr lang="en-US" sz="2400" i="1">
                            <a:latin typeface="Cambria Math" panose="02040503050406030204" pitchFamily="18" charset="0"/>
                          </a:rPr>
                        </m:ctrlPr>
                      </m:dPr>
                      <m:e>
                        <m:r>
                          <a:rPr lang="en-US" sz="2400" b="0" i="1" smtClean="0">
                            <a:latin typeface="Cambria Math" panose="02040503050406030204" pitchFamily="18" charset="0"/>
                          </a:rPr>
                          <m:t>𝐷</m:t>
                        </m:r>
                      </m:e>
                    </m:d>
                    <m:r>
                      <a:rPr lang="en-US" sz="2400" i="1">
                        <a:latin typeface="Cambria Math" panose="02040503050406030204" pitchFamily="18" charset="0"/>
                      </a:rPr>
                      <m:t>=0+1⋅1=1</m:t>
                    </m:r>
                  </m:oMath>
                </a14:m>
                <a:endParaRPr lang="en-US" sz="2400" b="0" i="1" dirty="0">
                  <a:latin typeface="Cambria Math" panose="02040503050406030204" pitchFamily="18" charset="0"/>
                </a:endParaRPr>
              </a:p>
              <a:p>
                <a:pPr lvl="1"/>
                <a14:m>
                  <m:oMath xmlns:m="http://schemas.openxmlformats.org/officeDocument/2006/math">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𝐶</m:t>
                        </m:r>
                      </m:e>
                    </m:d>
                    <m:r>
                      <a:rPr lang="en-US" sz="2400" i="1">
                        <a:latin typeface="Cambria Math" panose="02040503050406030204" pitchFamily="18" charset="0"/>
                      </a:rPr>
                      <m:t>←</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𝐶</m:t>
                        </m:r>
                      </m:e>
                    </m:d>
                    <m:r>
                      <a:rPr lang="en-US" sz="2400" i="1">
                        <a:latin typeface="Cambria Math" panose="02040503050406030204" pitchFamily="18" charset="0"/>
                      </a:rPr>
                      <m:t>+</m:t>
                    </m:r>
                    <m:r>
                      <a:rPr lang="en-US" sz="2400" i="1">
                        <a:latin typeface="Cambria Math" panose="02040503050406030204" pitchFamily="18" charset="0"/>
                      </a:rPr>
                      <m:t>𝛼</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𝐺</m:t>
                        </m:r>
                        <m:r>
                          <a:rPr lang="en-US" sz="2400" b="0" i="1" smtClean="0">
                            <a:latin typeface="Cambria Math" panose="02040503050406030204" pitchFamily="18" charset="0"/>
                          </a:rPr>
                          <m:t>(</m:t>
                        </m:r>
                        <m:r>
                          <a:rPr lang="en-US" sz="2400" b="0" i="1" smtClean="0">
                            <a:latin typeface="Cambria Math" panose="02040503050406030204" pitchFamily="18" charset="0"/>
                          </a:rPr>
                          <m:t>𝐶</m:t>
                        </m:r>
                        <m:r>
                          <a:rPr lang="en-US" sz="2400" b="0" i="1" smtClean="0">
                            <a:latin typeface="Cambria Math" panose="02040503050406030204" pitchFamily="18" charset="0"/>
                          </a:rPr>
                          <m:t>)−</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𝐶</m:t>
                            </m:r>
                          </m:e>
                        </m:d>
                      </m:e>
                    </m:d>
                    <m:r>
                      <a:rPr lang="en-US" sz="2400" i="1">
                        <a:latin typeface="Cambria Math" panose="02040503050406030204" pitchFamily="18" charset="0"/>
                      </a:rPr>
                      <m:t>=.5+.5</m:t>
                    </m:r>
                    <m:d>
                      <m:dPr>
                        <m:ctrlPr>
                          <a:rPr lang="en-US" sz="2400" i="1">
                            <a:latin typeface="Cambria Math" panose="02040503050406030204" pitchFamily="18" charset="0"/>
                          </a:rPr>
                        </m:ctrlPr>
                      </m:dPr>
                      <m:e>
                        <m:r>
                          <a:rPr lang="en-US" sz="2400" i="1">
                            <a:latin typeface="Cambria Math" panose="02040503050406030204" pitchFamily="18" charset="0"/>
                          </a:rPr>
                          <m:t>1−.5</m:t>
                        </m:r>
                      </m:e>
                    </m:d>
                    <m:r>
                      <a:rPr lang="en-US" sz="2400" i="1">
                        <a:latin typeface="Cambria Math" panose="02040503050406030204" pitchFamily="18" charset="0"/>
                      </a:rPr>
                      <m:t>=0.75</m:t>
                    </m:r>
                  </m:oMath>
                </a14:m>
                <a:endParaRPr lang="en-US" sz="2400" i="1" dirty="0">
                  <a:latin typeface="Cambria Math" panose="02040503050406030204" pitchFamily="18" charset="0"/>
                </a:endParaRPr>
              </a:p>
              <a:p>
                <a:pPr lvl="1"/>
                <a14:m>
                  <m:oMath xmlns:m="http://schemas.openxmlformats.org/officeDocument/2006/math">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𝐷</m:t>
                        </m:r>
                      </m:e>
                    </m:d>
                    <m:r>
                      <a:rPr lang="en-US" sz="2400" i="1">
                        <a:latin typeface="Cambria Math" panose="02040503050406030204" pitchFamily="18" charset="0"/>
                      </a:rPr>
                      <m:t>←</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𝐷</m:t>
                        </m:r>
                      </m:e>
                    </m:d>
                    <m:r>
                      <a:rPr lang="en-US" sz="2400" i="1">
                        <a:latin typeface="Cambria Math" panose="02040503050406030204" pitchFamily="18" charset="0"/>
                      </a:rPr>
                      <m:t>+</m:t>
                    </m:r>
                    <m:r>
                      <a:rPr lang="en-US" sz="2400" i="1">
                        <a:latin typeface="Cambria Math" panose="02040503050406030204" pitchFamily="18" charset="0"/>
                      </a:rPr>
                      <m:t>𝛼</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𝐺</m:t>
                        </m:r>
                        <m:r>
                          <a:rPr lang="en-US" sz="2400" b="0" i="1" smtClean="0">
                            <a:latin typeface="Cambria Math" panose="02040503050406030204" pitchFamily="18" charset="0"/>
                          </a:rPr>
                          <m:t>(</m:t>
                        </m:r>
                        <m:r>
                          <a:rPr lang="en-US" sz="2400" b="0" i="1" smtClean="0">
                            <a:latin typeface="Cambria Math" panose="02040503050406030204" pitchFamily="18" charset="0"/>
                          </a:rPr>
                          <m:t>𝐷</m:t>
                        </m:r>
                        <m:r>
                          <a:rPr lang="en-US" sz="2400" b="0" i="1" smtClean="0">
                            <a:latin typeface="Cambria Math" panose="02040503050406030204" pitchFamily="18" charset="0"/>
                          </a:rPr>
                          <m:t>)−</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𝐷</m:t>
                            </m:r>
                          </m:e>
                        </m:d>
                      </m:e>
                    </m:d>
                    <m:r>
                      <a:rPr lang="en-US" sz="2400" i="1">
                        <a:latin typeface="Cambria Math" panose="02040503050406030204" pitchFamily="18" charset="0"/>
                      </a:rPr>
                      <m:t>=.5+.5</m:t>
                    </m:r>
                    <m:d>
                      <m:dPr>
                        <m:ctrlPr>
                          <a:rPr lang="en-US" sz="2400" i="1">
                            <a:latin typeface="Cambria Math" panose="02040503050406030204" pitchFamily="18" charset="0"/>
                          </a:rPr>
                        </m:ctrlPr>
                      </m:dPr>
                      <m:e>
                        <m:r>
                          <a:rPr lang="en-US" sz="2400" i="1">
                            <a:latin typeface="Cambria Math" panose="02040503050406030204" pitchFamily="18" charset="0"/>
                          </a:rPr>
                          <m:t>1−.5</m:t>
                        </m:r>
                      </m:e>
                    </m:d>
                    <m:r>
                      <a:rPr lang="en-US" sz="2400" i="1">
                        <a:latin typeface="Cambria Math" panose="02040503050406030204" pitchFamily="18" charset="0"/>
                      </a:rPr>
                      <m:t>=0.75</m:t>
                    </m:r>
                  </m:oMath>
                </a14:m>
                <a:endParaRPr lang="en-US" sz="2400" i="1" dirty="0">
                  <a:latin typeface="Cambria Math" panose="02040503050406030204" pitchFamily="18" charset="0"/>
                </a:endParaRPr>
              </a:p>
              <a:p>
                <a:pPr lvl="1"/>
                <a14:m>
                  <m:oMath xmlns:m="http://schemas.openxmlformats.org/officeDocument/2006/math">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𝐸</m:t>
                        </m:r>
                      </m:e>
                    </m:d>
                    <m:r>
                      <a:rPr lang="en-US" sz="2400" i="1">
                        <a:latin typeface="Cambria Math" panose="02040503050406030204" pitchFamily="18" charset="0"/>
                      </a:rPr>
                      <m:t>←</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𝐸</m:t>
                        </m:r>
                      </m:e>
                    </m:d>
                    <m:r>
                      <a:rPr lang="en-US" sz="2400" i="1">
                        <a:latin typeface="Cambria Math" panose="02040503050406030204" pitchFamily="18" charset="0"/>
                      </a:rPr>
                      <m:t>+</m:t>
                    </m:r>
                    <m:r>
                      <a:rPr lang="en-US" sz="2400" i="1">
                        <a:latin typeface="Cambria Math" panose="02040503050406030204" pitchFamily="18" charset="0"/>
                      </a:rPr>
                      <m:t>𝛼</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𝐺</m:t>
                        </m:r>
                        <m:r>
                          <a:rPr lang="en-US" sz="2400" b="0" i="1" smtClean="0">
                            <a:latin typeface="Cambria Math" panose="02040503050406030204" pitchFamily="18" charset="0"/>
                          </a:rPr>
                          <m:t>(</m:t>
                        </m:r>
                        <m:r>
                          <a:rPr lang="en-US" sz="2400" b="0" i="1" smtClean="0">
                            <a:latin typeface="Cambria Math" panose="02040503050406030204" pitchFamily="18" charset="0"/>
                          </a:rPr>
                          <m:t>𝐸</m:t>
                        </m:r>
                        <m:r>
                          <a:rPr lang="en-US" sz="2400" b="0" i="1" smtClean="0">
                            <a:latin typeface="Cambria Math" panose="02040503050406030204" pitchFamily="18" charset="0"/>
                          </a:rPr>
                          <m:t>)−</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𝐸</m:t>
                            </m:r>
                          </m:e>
                        </m:d>
                      </m:e>
                    </m:d>
                    <m:r>
                      <a:rPr lang="en-US" sz="2400" i="1">
                        <a:latin typeface="Cambria Math" panose="02040503050406030204" pitchFamily="18" charset="0"/>
                      </a:rPr>
                      <m:t>=.5+.5</m:t>
                    </m:r>
                    <m:d>
                      <m:dPr>
                        <m:ctrlPr>
                          <a:rPr lang="en-US" sz="2400" i="1">
                            <a:latin typeface="Cambria Math" panose="02040503050406030204" pitchFamily="18" charset="0"/>
                          </a:rPr>
                        </m:ctrlPr>
                      </m:dPr>
                      <m:e>
                        <m:r>
                          <a:rPr lang="en-US" sz="2400" i="1">
                            <a:latin typeface="Cambria Math" panose="02040503050406030204" pitchFamily="18" charset="0"/>
                          </a:rPr>
                          <m:t>1−.5</m:t>
                        </m:r>
                      </m:e>
                    </m:d>
                    <m:r>
                      <a:rPr lang="en-US" sz="2400" i="1">
                        <a:latin typeface="Cambria Math" panose="02040503050406030204" pitchFamily="18" charset="0"/>
                      </a:rPr>
                      <m:t>=0.75</m:t>
                    </m:r>
                  </m:oMath>
                </a14:m>
                <a:endParaRPr lang="en-US" sz="2400" i="1" dirty="0">
                  <a:latin typeface="Cambria Math" panose="02040503050406030204" pitchFamily="18" charset="0"/>
                </a:endParaRPr>
              </a:p>
              <a:p>
                <a:pPr lvl="1"/>
                <a:endParaRPr lang="en-US" sz="2400" i="1" dirty="0">
                  <a:latin typeface="Cambria Math" panose="02040503050406030204" pitchFamily="18" charset="0"/>
                </a:endParaRPr>
              </a:p>
              <a:p>
                <a:pPr lvl="1"/>
                <a:endParaRPr lang="en-US" sz="2400" i="1" dirty="0">
                  <a:latin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6FDA304E-DD20-4DB3-AC76-E328AF489C1D}"/>
                  </a:ext>
                </a:extLst>
              </p:cNvPr>
              <p:cNvSpPr>
                <a:spLocks noGrp="1" noRot="1" noChangeAspect="1" noMove="1" noResize="1" noEditPoints="1" noAdjustHandles="1" noChangeArrowheads="1" noChangeShapeType="1" noTextEdit="1"/>
              </p:cNvSpPr>
              <p:nvPr>
                <p:ph idx="1"/>
              </p:nvPr>
            </p:nvSpPr>
            <p:spPr>
              <a:xfrm>
                <a:off x="152399" y="642219"/>
                <a:ext cx="8710943" cy="2424831"/>
              </a:xfrm>
              <a:blipFill>
                <a:blip r:embed="rId4"/>
                <a:stretch>
                  <a:fillRect l="-210" t="-2261"/>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69981A34-3795-4097-99F0-7EA1AF80BBA8}"/>
              </a:ext>
            </a:extLst>
          </p:cNvPr>
          <p:cNvSpPr>
            <a:spLocks noGrp="1"/>
          </p:cNvSpPr>
          <p:nvPr>
            <p:ph type="sldNum" sz="quarter" idx="12"/>
          </p:nvPr>
        </p:nvSpPr>
        <p:spPr/>
        <p:txBody>
          <a:bodyPr/>
          <a:lstStyle/>
          <a:p>
            <a:pPr>
              <a:defRPr/>
            </a:pPr>
            <a:fld id="{F57F456A-00AF-44E6-8D70-638C0D0130FF}" type="slidenum">
              <a:rPr lang="en-US" altLang="zh-CN" smtClean="0"/>
              <a:pPr>
                <a:defRPr/>
              </a:pPr>
              <a:t>36</a:t>
            </a:fld>
            <a:endParaRPr lang="en-US" altLang="zh-CN"/>
          </a:p>
        </p:txBody>
      </p:sp>
      <p:grpSp>
        <p:nvGrpSpPr>
          <p:cNvPr id="6" name="Group 5">
            <a:extLst>
              <a:ext uri="{FF2B5EF4-FFF2-40B4-BE49-F238E27FC236}">
                <a16:creationId xmlns:a16="http://schemas.microsoft.com/office/drawing/2014/main" id="{D65B725E-4AAC-429F-B715-1573192DC720}"/>
              </a:ext>
            </a:extLst>
          </p:cNvPr>
          <p:cNvGrpSpPr/>
          <p:nvPr/>
        </p:nvGrpSpPr>
        <p:grpSpPr>
          <a:xfrm>
            <a:off x="1506876" y="2967197"/>
            <a:ext cx="6456024" cy="3624433"/>
            <a:chOff x="1506876" y="3332969"/>
            <a:chExt cx="6130247" cy="3441541"/>
          </a:xfrm>
        </p:grpSpPr>
        <p:pic>
          <p:nvPicPr>
            <p:cNvPr id="5" name="Picture 4">
              <a:extLst>
                <a:ext uri="{FF2B5EF4-FFF2-40B4-BE49-F238E27FC236}">
                  <a16:creationId xmlns:a16="http://schemas.microsoft.com/office/drawing/2014/main" id="{95B2435A-DA76-496E-977C-1F9A1482B338}"/>
                </a:ext>
              </a:extLst>
            </p:cNvPr>
            <p:cNvPicPr>
              <a:picLocks noChangeAspect="1"/>
            </p:cNvPicPr>
            <p:nvPr/>
          </p:nvPicPr>
          <p:blipFill>
            <a:blip r:embed="rId5"/>
            <a:stretch>
              <a:fillRect/>
            </a:stretch>
          </p:blipFill>
          <p:spPr>
            <a:xfrm>
              <a:off x="1506876" y="3332969"/>
              <a:ext cx="6130247" cy="3441541"/>
            </a:xfrm>
            <a:prstGeom prst="rect">
              <a:avLst/>
            </a:prstGeom>
          </p:spPr>
        </p:pic>
        <p:sp>
          <p:nvSpPr>
            <p:cNvPr id="17" name="TextBox 16">
              <a:extLst>
                <a:ext uri="{FF2B5EF4-FFF2-40B4-BE49-F238E27FC236}">
                  <a16:creationId xmlns:a16="http://schemas.microsoft.com/office/drawing/2014/main" id="{2A8B8C64-2F0D-4EB8-B335-54D46E0DB880}"/>
                </a:ext>
              </a:extLst>
            </p:cNvPr>
            <p:cNvSpPr txBox="1"/>
            <p:nvPr/>
          </p:nvSpPr>
          <p:spPr>
            <a:xfrm>
              <a:off x="3568754" y="5569113"/>
              <a:ext cx="540084" cy="276999"/>
            </a:xfrm>
            <a:prstGeom prst="rect">
              <a:avLst/>
            </a:prstGeom>
            <a:noFill/>
          </p:spPr>
          <p:txBody>
            <a:bodyPr wrap="none" rtlCol="0">
              <a:spAutoFit/>
            </a:bodyPr>
            <a:lstStyle/>
            <a:p>
              <a:r>
                <a:rPr lang="en-US" baseline="-25000" dirty="0"/>
                <a:t>t=T-3</a:t>
              </a:r>
              <a:endParaRPr lang="en-SE" baseline="-25000" dirty="0"/>
            </a:p>
          </p:txBody>
        </p:sp>
        <p:sp>
          <p:nvSpPr>
            <p:cNvPr id="18" name="TextBox 17">
              <a:extLst>
                <a:ext uri="{FF2B5EF4-FFF2-40B4-BE49-F238E27FC236}">
                  <a16:creationId xmlns:a16="http://schemas.microsoft.com/office/drawing/2014/main" id="{083CBE85-19D8-46AC-BEFB-2320459F615A}"/>
                </a:ext>
              </a:extLst>
            </p:cNvPr>
            <p:cNvSpPr txBox="1"/>
            <p:nvPr/>
          </p:nvSpPr>
          <p:spPr>
            <a:xfrm>
              <a:off x="4348463" y="5569113"/>
              <a:ext cx="540084" cy="276999"/>
            </a:xfrm>
            <a:prstGeom prst="rect">
              <a:avLst/>
            </a:prstGeom>
            <a:noFill/>
          </p:spPr>
          <p:txBody>
            <a:bodyPr wrap="none" rtlCol="0">
              <a:spAutoFit/>
            </a:bodyPr>
            <a:lstStyle/>
            <a:p>
              <a:r>
                <a:rPr lang="en-US" baseline="-25000" dirty="0"/>
                <a:t>t=T-2</a:t>
              </a:r>
              <a:endParaRPr lang="en-SE" baseline="-25000" dirty="0"/>
            </a:p>
          </p:txBody>
        </p:sp>
        <p:sp>
          <p:nvSpPr>
            <p:cNvPr id="19" name="TextBox 18">
              <a:extLst>
                <a:ext uri="{FF2B5EF4-FFF2-40B4-BE49-F238E27FC236}">
                  <a16:creationId xmlns:a16="http://schemas.microsoft.com/office/drawing/2014/main" id="{37AC046A-7C24-4482-AA4D-A2C752B00B44}"/>
                </a:ext>
              </a:extLst>
            </p:cNvPr>
            <p:cNvSpPr txBox="1"/>
            <p:nvPr/>
          </p:nvSpPr>
          <p:spPr>
            <a:xfrm>
              <a:off x="5085293" y="5569113"/>
              <a:ext cx="540084" cy="276999"/>
            </a:xfrm>
            <a:prstGeom prst="rect">
              <a:avLst/>
            </a:prstGeom>
            <a:noFill/>
          </p:spPr>
          <p:txBody>
            <a:bodyPr wrap="none" rtlCol="0">
              <a:spAutoFit/>
            </a:bodyPr>
            <a:lstStyle/>
            <a:p>
              <a:r>
                <a:rPr lang="en-US" baseline="-25000" dirty="0"/>
                <a:t>t=T-1</a:t>
              </a:r>
              <a:endParaRPr lang="en-SE" baseline="-25000" dirty="0"/>
            </a:p>
          </p:txBody>
        </p:sp>
        <p:sp>
          <p:nvSpPr>
            <p:cNvPr id="20" name="TextBox 19">
              <a:extLst>
                <a:ext uri="{FF2B5EF4-FFF2-40B4-BE49-F238E27FC236}">
                  <a16:creationId xmlns:a16="http://schemas.microsoft.com/office/drawing/2014/main" id="{AE695746-7813-4B05-A9CF-439EB26A629A}"/>
                </a:ext>
              </a:extLst>
            </p:cNvPr>
            <p:cNvSpPr txBox="1"/>
            <p:nvPr/>
          </p:nvSpPr>
          <p:spPr>
            <a:xfrm>
              <a:off x="5853695" y="5388740"/>
              <a:ext cx="412292" cy="276999"/>
            </a:xfrm>
            <a:prstGeom prst="rect">
              <a:avLst/>
            </a:prstGeom>
            <a:noFill/>
          </p:spPr>
          <p:txBody>
            <a:bodyPr wrap="none" rtlCol="0">
              <a:spAutoFit/>
            </a:bodyPr>
            <a:lstStyle/>
            <a:p>
              <a:r>
                <a:rPr lang="en-US" baseline="-25000" dirty="0"/>
                <a:t>t=T</a:t>
              </a:r>
              <a:endParaRPr lang="en-SE" baseline="-25000" dirty="0"/>
            </a:p>
          </p:txBody>
        </p:sp>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19A321F-1589-4C89-94E0-6489177609AF}"/>
                  </a:ext>
                </a:extLst>
              </p:cNvPr>
              <p:cNvSpPr txBox="1"/>
              <p:nvPr/>
            </p:nvSpPr>
            <p:spPr>
              <a:xfrm>
                <a:off x="3649752" y="4836563"/>
                <a:ext cx="3798696" cy="369332"/>
              </a:xfrm>
              <a:prstGeom prst="rect">
                <a:avLst/>
              </a:prstGeom>
              <a:noFill/>
            </p:spPr>
            <p:txBody>
              <a:bodyPr wrap="square">
                <a:spAutoFit/>
              </a:bodyPr>
              <a:lstStyle/>
              <a:p>
                <a:pPr lvl="1"/>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𝑉</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𝑉</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𝛼</m:t>
                      </m:r>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𝐺</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𝑉</m:t>
                      </m:r>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27" name="TextBox 26">
                <a:extLst>
                  <a:ext uri="{FF2B5EF4-FFF2-40B4-BE49-F238E27FC236}">
                    <a16:creationId xmlns:a16="http://schemas.microsoft.com/office/drawing/2014/main" id="{A19A321F-1589-4C89-94E0-6489177609AF}"/>
                  </a:ext>
                </a:extLst>
              </p:cNvPr>
              <p:cNvSpPr txBox="1">
                <a:spLocks noRot="1" noChangeAspect="1" noMove="1" noResize="1" noEditPoints="1" noAdjustHandles="1" noChangeArrowheads="1" noChangeShapeType="1" noTextEdit="1"/>
              </p:cNvSpPr>
              <p:nvPr/>
            </p:nvSpPr>
            <p:spPr>
              <a:xfrm>
                <a:off x="3649752" y="4836563"/>
                <a:ext cx="3798696" cy="369332"/>
              </a:xfrm>
              <a:prstGeom prst="rect">
                <a:avLst/>
              </a:prstGeom>
              <a:blipFill>
                <a:blip r:embed="rId6"/>
                <a:stretch>
                  <a:fillRect b="-14754"/>
                </a:stretch>
              </a:blipFill>
            </p:spPr>
            <p:txBody>
              <a:bodyPr/>
              <a:lstStyle/>
              <a:p>
                <a:r>
                  <a:rPr lang="en-SE">
                    <a:noFill/>
                  </a:rPr>
                  <a:t> </a:t>
                </a:r>
              </a:p>
            </p:txBody>
          </p:sp>
        </mc:Fallback>
      </mc:AlternateContent>
    </p:spTree>
    <p:extLst>
      <p:ext uri="{BB962C8B-B14F-4D97-AF65-F5344CB8AC3E}">
        <p14:creationId xmlns:p14="http://schemas.microsoft.com/office/powerpoint/2010/main" val="2389000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C4DBC-507E-49B7-AC0B-C97C52CA3881}"/>
              </a:ext>
            </a:extLst>
          </p:cNvPr>
          <p:cNvSpPr>
            <a:spLocks noGrp="1"/>
          </p:cNvSpPr>
          <p:nvPr>
            <p:ph type="title"/>
          </p:nvPr>
        </p:nvSpPr>
        <p:spPr/>
        <p:txBody>
          <a:bodyPr/>
          <a:lstStyle/>
          <a:p>
            <a:r>
              <a:rPr lang="en-US" dirty="0"/>
              <a:t>Quiz on TD vs. MC</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4BB73F-D4C3-45E6-BC6D-36F8AAF3EC9B}"/>
                  </a:ext>
                </a:extLst>
              </p:cNvPr>
              <p:cNvSpPr>
                <a:spLocks noGrp="1"/>
              </p:cNvSpPr>
              <p:nvPr>
                <p:ph idx="1"/>
              </p:nvPr>
            </p:nvSpPr>
            <p:spPr/>
            <p:txBody>
              <a:bodyPr>
                <a:normAutofit fontScale="62500" lnSpcReduction="20000"/>
              </a:bodyPr>
              <a:lstStyle/>
              <a:p>
                <a:r>
                  <a:rPr lang="en-US" sz="2800" b="0" dirty="0"/>
                  <a:t>Q: Is the following a more efficient TD update sequence with backward, in-place updates?</a:t>
                </a:r>
              </a:p>
              <a:p>
                <a:pPr lvl="1"/>
                <a14:m>
                  <m:oMath xmlns:m="http://schemas.openxmlformats.org/officeDocument/2006/math">
                    <m:r>
                      <a:rPr lang="en-US" sz="2400" b="0" i="1" smtClean="0">
                        <a:latin typeface="Cambria Math" panose="02040503050406030204" pitchFamily="18" charset="0"/>
                      </a:rPr>
                      <m:t>𝑉</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𝐸</m:t>
                        </m:r>
                      </m:e>
                    </m:d>
                    <m:r>
                      <a:rPr lang="en-US" sz="2400" b="0" i="1" smtClean="0">
                        <a:latin typeface="Cambria Math" panose="02040503050406030204" pitchFamily="18" charset="0"/>
                      </a:rPr>
                      <m:t>←</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𝐸</m:t>
                        </m:r>
                      </m:e>
                    </m:d>
                    <m:r>
                      <a:rPr lang="en-US" sz="2400" b="0" i="1" smtClean="0">
                        <a:latin typeface="Cambria Math" panose="02040503050406030204" pitchFamily="18" charset="0"/>
                      </a:rPr>
                      <m:t>+</m:t>
                    </m:r>
                    <m:r>
                      <a:rPr lang="en-US" sz="2400" b="0" i="1" smtClean="0">
                        <a:latin typeface="Cambria Math" panose="02040503050406030204" pitchFamily="18" charset="0"/>
                      </a:rPr>
                      <m:t>𝛼</m:t>
                    </m:r>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𝑡</m:t>
                            </m:r>
                            <m:r>
                              <a:rPr lang="en-US" sz="2400" i="1">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𝛾</m:t>
                        </m:r>
                        <m:r>
                          <a:rPr lang="en-US" sz="2400" b="0" i="1" smtClean="0">
                            <a:latin typeface="Cambria Math" panose="02040503050406030204" pitchFamily="18" charset="0"/>
                          </a:rPr>
                          <m:t>𝑉</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𝑇</m:t>
                            </m:r>
                          </m:e>
                        </m:d>
                        <m:r>
                          <a:rPr lang="en-US" sz="2400" b="0" i="1" smtClean="0">
                            <a:latin typeface="Cambria Math" panose="02040503050406030204" pitchFamily="18" charset="0"/>
                          </a:rPr>
                          <m:t>−</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𝐸</m:t>
                            </m:r>
                          </m:e>
                        </m:d>
                      </m:e>
                    </m:d>
                    <m:r>
                      <a:rPr lang="en-US" sz="2400" b="0" i="1" smtClean="0">
                        <a:latin typeface="Cambria Math" panose="02040503050406030204" pitchFamily="18" charset="0"/>
                      </a:rPr>
                      <m:t>=.5+.5</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1+0−.5</m:t>
                        </m:r>
                      </m:e>
                    </m:d>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0.75</m:t>
                    </m:r>
                  </m:oMath>
                </a14:m>
                <a:endParaRPr lang="en-US" sz="2400" i="1" dirty="0">
                  <a:solidFill>
                    <a:srgbClr val="C00000"/>
                  </a:solidFill>
                  <a:latin typeface="Cambria Math" panose="02040503050406030204" pitchFamily="18" charset="0"/>
                </a:endParaRPr>
              </a:p>
              <a:p>
                <a:pPr lvl="1"/>
                <a14:m>
                  <m:oMath xmlns:m="http://schemas.openxmlformats.org/officeDocument/2006/math">
                    <m:r>
                      <a:rPr lang="en-US" sz="2400" i="1" smtClean="0">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𝐷</m:t>
                        </m:r>
                      </m:e>
                    </m:d>
                    <m:r>
                      <a:rPr lang="en-US" sz="2400" i="1">
                        <a:latin typeface="Cambria Math" panose="02040503050406030204" pitchFamily="18" charset="0"/>
                      </a:rPr>
                      <m:t>←</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𝐷</m:t>
                        </m:r>
                      </m:e>
                    </m:d>
                    <m:r>
                      <a:rPr lang="en-US" sz="2400" i="1">
                        <a:latin typeface="Cambria Math" panose="02040503050406030204" pitchFamily="18" charset="0"/>
                      </a:rPr>
                      <m:t>+</m:t>
                    </m:r>
                    <m:r>
                      <a:rPr lang="en-US" sz="2400" i="1">
                        <a:latin typeface="Cambria Math" panose="02040503050406030204" pitchFamily="18" charset="0"/>
                      </a:rPr>
                      <m:t>𝛼</m:t>
                    </m:r>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𝑡</m:t>
                            </m:r>
                            <m:r>
                              <a:rPr lang="en-US" sz="2400" i="1">
                                <a:latin typeface="Cambria Math" panose="02040503050406030204" pitchFamily="18" charset="0"/>
                              </a:rPr>
                              <m:t>+1</m:t>
                            </m:r>
                          </m:sub>
                        </m:sSub>
                        <m:r>
                          <a:rPr lang="en-US" sz="2400" i="1">
                            <a:latin typeface="Cambria Math" panose="02040503050406030204" pitchFamily="18" charset="0"/>
                          </a:rPr>
                          <m:t>+</m:t>
                        </m:r>
                        <m:r>
                          <a:rPr lang="en-US" sz="2400" i="1">
                            <a:latin typeface="Cambria Math" panose="02040503050406030204" pitchFamily="18" charset="0"/>
                          </a:rPr>
                          <m:t>𝛾</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𝐸</m:t>
                            </m:r>
                          </m:e>
                        </m:d>
                        <m:r>
                          <a:rPr lang="en-US" sz="2400" i="1">
                            <a:latin typeface="Cambria Math" panose="02040503050406030204" pitchFamily="18" charset="0"/>
                          </a:rPr>
                          <m:t>−</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𝐷</m:t>
                            </m:r>
                          </m:e>
                        </m:d>
                      </m:e>
                    </m:d>
                    <m:r>
                      <a:rPr lang="en-US" sz="2400" i="1">
                        <a:latin typeface="Cambria Math" panose="02040503050406030204" pitchFamily="18" charset="0"/>
                      </a:rPr>
                      <m:t>=.5+.5</m:t>
                    </m:r>
                    <m:d>
                      <m:dPr>
                        <m:ctrlPr>
                          <a:rPr lang="en-US" sz="2400" i="1">
                            <a:latin typeface="Cambria Math" panose="02040503050406030204" pitchFamily="18" charset="0"/>
                          </a:rPr>
                        </m:ctrlPr>
                      </m:dPr>
                      <m:e>
                        <m:r>
                          <a:rPr lang="en-US" sz="2400" i="1">
                            <a:latin typeface="Cambria Math" panose="02040503050406030204" pitchFamily="18" charset="0"/>
                          </a:rPr>
                          <m:t>0+</m:t>
                        </m:r>
                        <m:r>
                          <a:rPr lang="en-US" sz="240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7</m:t>
                        </m:r>
                        <m:r>
                          <a:rPr lang="en-US" sz="2400" i="1">
                            <a:solidFill>
                              <a:srgbClr val="C00000"/>
                            </a:solidFill>
                            <a:latin typeface="Cambria Math" panose="02040503050406030204" pitchFamily="18" charset="0"/>
                          </a:rPr>
                          <m:t>5</m:t>
                        </m:r>
                        <m:r>
                          <a:rPr lang="en-US" sz="2400" i="1">
                            <a:latin typeface="Cambria Math" panose="02040503050406030204" pitchFamily="18" charset="0"/>
                          </a:rPr>
                          <m:t>−.5</m:t>
                        </m:r>
                      </m:e>
                    </m:d>
                    <m:r>
                      <a:rPr lang="en-US" sz="2400" i="1">
                        <a:latin typeface="Cambria Math" panose="02040503050406030204" pitchFamily="18" charset="0"/>
                      </a:rPr>
                      <m:t>=</m:t>
                    </m:r>
                    <m:r>
                      <a:rPr lang="en-US" sz="2400" i="1" smtClean="0">
                        <a:solidFill>
                          <a:srgbClr val="C00000"/>
                        </a:solidFill>
                        <a:latin typeface="Cambria Math" panose="02040503050406030204" pitchFamily="18" charset="0"/>
                      </a:rPr>
                      <m:t>0.</m:t>
                    </m:r>
                    <m:r>
                      <a:rPr lang="en-US" sz="2400" b="0" i="1" smtClean="0">
                        <a:solidFill>
                          <a:srgbClr val="C00000"/>
                        </a:solidFill>
                        <a:latin typeface="Cambria Math" panose="02040503050406030204" pitchFamily="18" charset="0"/>
                      </a:rPr>
                      <m:t>625</m:t>
                    </m:r>
                  </m:oMath>
                </a14:m>
                <a:endParaRPr lang="en-US" sz="2400" i="1" dirty="0">
                  <a:solidFill>
                    <a:srgbClr val="C00000"/>
                  </a:solidFill>
                  <a:latin typeface="Cambria Math" panose="02040503050406030204" pitchFamily="18" charset="0"/>
                </a:endParaRPr>
              </a:p>
              <a:p>
                <a:pPr lvl="1"/>
                <a14:m>
                  <m:oMath xmlns:m="http://schemas.openxmlformats.org/officeDocument/2006/math">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𝐶</m:t>
                        </m:r>
                      </m:e>
                    </m:d>
                    <m:r>
                      <a:rPr lang="en-US" sz="2400" i="1">
                        <a:latin typeface="Cambria Math" panose="02040503050406030204" pitchFamily="18" charset="0"/>
                      </a:rPr>
                      <m:t>←</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𝐶</m:t>
                        </m:r>
                      </m:e>
                    </m:d>
                    <m:r>
                      <a:rPr lang="en-US" sz="2400" i="1">
                        <a:latin typeface="Cambria Math" panose="02040503050406030204" pitchFamily="18" charset="0"/>
                      </a:rPr>
                      <m:t>+</m:t>
                    </m:r>
                    <m:r>
                      <a:rPr lang="en-US" sz="2400" i="1">
                        <a:latin typeface="Cambria Math" panose="02040503050406030204" pitchFamily="18" charset="0"/>
                      </a:rPr>
                      <m:t>𝛼</m:t>
                    </m:r>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𝑡</m:t>
                            </m:r>
                            <m:r>
                              <a:rPr lang="en-US" sz="2400" i="1">
                                <a:latin typeface="Cambria Math" panose="02040503050406030204" pitchFamily="18" charset="0"/>
                              </a:rPr>
                              <m:t>+1</m:t>
                            </m:r>
                          </m:sub>
                        </m:sSub>
                        <m:r>
                          <a:rPr lang="en-US" sz="2400" i="1">
                            <a:latin typeface="Cambria Math" panose="02040503050406030204" pitchFamily="18" charset="0"/>
                          </a:rPr>
                          <m:t>+</m:t>
                        </m:r>
                        <m:r>
                          <a:rPr lang="en-US" sz="2400" i="1">
                            <a:latin typeface="Cambria Math" panose="02040503050406030204" pitchFamily="18" charset="0"/>
                          </a:rPr>
                          <m:t>𝛾</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b="0" i="1" smtClean="0">
                                <a:latin typeface="Cambria Math" panose="02040503050406030204" pitchFamily="18" charset="0"/>
                              </a:rPr>
                              <m:t>𝐷</m:t>
                            </m:r>
                          </m:e>
                        </m:d>
                        <m:r>
                          <a:rPr lang="en-US" sz="2400" i="1">
                            <a:latin typeface="Cambria Math" panose="02040503050406030204" pitchFamily="18" charset="0"/>
                          </a:rPr>
                          <m:t>−</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𝐶</m:t>
                            </m:r>
                          </m:e>
                        </m:d>
                      </m:e>
                    </m:d>
                    <m:r>
                      <a:rPr lang="en-US" sz="2400" i="1">
                        <a:latin typeface="Cambria Math" panose="02040503050406030204" pitchFamily="18" charset="0"/>
                      </a:rPr>
                      <m:t>=.5+.5</m:t>
                    </m:r>
                    <m:d>
                      <m:dPr>
                        <m:ctrlPr>
                          <a:rPr lang="en-US" sz="2400" i="1">
                            <a:latin typeface="Cambria Math" panose="02040503050406030204" pitchFamily="18" charset="0"/>
                          </a:rPr>
                        </m:ctrlPr>
                      </m:dPr>
                      <m:e>
                        <m:r>
                          <a:rPr lang="en-US" sz="2400" b="0" i="1" smtClean="0">
                            <a:latin typeface="Cambria Math" panose="02040503050406030204" pitchFamily="18" charset="0"/>
                          </a:rPr>
                          <m:t>0+</m:t>
                        </m:r>
                        <m:r>
                          <a:rPr lang="en-US" sz="2400" b="0" i="1" smtClean="0">
                            <a:solidFill>
                              <a:srgbClr val="C00000"/>
                            </a:solidFill>
                            <a:latin typeface="Cambria Math" panose="02040503050406030204" pitchFamily="18" charset="0"/>
                          </a:rPr>
                          <m:t>.625</m:t>
                        </m:r>
                        <m:r>
                          <a:rPr lang="en-US" sz="2400" i="1">
                            <a:latin typeface="Cambria Math" panose="02040503050406030204" pitchFamily="18" charset="0"/>
                          </a:rPr>
                          <m:t>−.5</m:t>
                        </m:r>
                      </m:e>
                    </m:d>
                    <m:r>
                      <a:rPr lang="en-US" sz="2400" i="1">
                        <a:latin typeface="Cambria Math" panose="02040503050406030204" pitchFamily="18" charset="0"/>
                      </a:rPr>
                      <m:t>=0.5</m:t>
                    </m:r>
                    <m:r>
                      <a:rPr lang="en-US" sz="2400" b="0" i="1" smtClean="0">
                        <a:latin typeface="Cambria Math" panose="02040503050406030204" pitchFamily="18" charset="0"/>
                      </a:rPr>
                      <m:t>625</m:t>
                    </m:r>
                  </m:oMath>
                </a14:m>
                <a:endParaRPr lang="en-US" sz="2400" i="1" dirty="0">
                  <a:latin typeface="Cambria Math" panose="02040503050406030204" pitchFamily="18" charset="0"/>
                </a:endParaRPr>
              </a:p>
              <a:p>
                <a:r>
                  <a:rPr lang="en-US" sz="2800" dirty="0"/>
                  <a:t>A: This is not feasible since TD updates </a:t>
                </a:r>
                <a14:m>
                  <m:oMath xmlns:m="http://schemas.openxmlformats.org/officeDocument/2006/math">
                    <m:r>
                      <a:rPr lang="en-US" sz="2800" i="1">
                        <a:latin typeface="Cambria Math" panose="02040503050406030204" pitchFamily="18" charset="0"/>
                      </a:rPr>
                      <m:t>𝑉</m:t>
                    </m:r>
                    <m:r>
                      <a:rPr lang="en-US" sz="2800" i="1">
                        <a:latin typeface="Cambria Math" panose="02040503050406030204" pitchFamily="18" charset="0"/>
                      </a:rPr>
                      <m:t>(</m:t>
                    </m:r>
                    <m:r>
                      <a:rPr lang="en-US" sz="2800" i="1">
                        <a:latin typeface="Cambria Math" panose="02040503050406030204" pitchFamily="18" charset="0"/>
                      </a:rPr>
                      <m:t>𝑆</m:t>
                    </m:r>
                    <m:r>
                      <a:rPr lang="en-US" sz="2800" i="1">
                        <a:latin typeface="Cambria Math" panose="02040503050406030204" pitchFamily="18" charset="0"/>
                      </a:rPr>
                      <m:t>)</m:t>
                    </m:r>
                  </m:oMath>
                </a14:m>
                <a:r>
                  <a:rPr lang="en-US" sz="2800" dirty="0"/>
                  <a:t> at every time step, and does not keep track of the history of visited states</a:t>
                </a:r>
              </a:p>
              <a:p>
                <a:r>
                  <a:rPr lang="en-US" sz="2800" dirty="0"/>
                  <a:t>Q: Can we use </a:t>
                </a:r>
                <a:r>
                  <a:rPr lang="en-US" sz="2800" b="0" dirty="0"/>
                  <a:t>backward, in-place updates for MC?</a:t>
                </a:r>
                <a:endParaRPr lang="en-US" sz="2800" dirty="0"/>
              </a:p>
              <a:p>
                <a:pPr lvl="1"/>
                <a14:m>
                  <m:oMath xmlns:m="http://schemas.openxmlformats.org/officeDocument/2006/math">
                    <m:r>
                      <a:rPr lang="en-US" sz="2400" i="1" smtClean="0">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𝐸</m:t>
                        </m:r>
                      </m:e>
                    </m:d>
                    <m:r>
                      <a:rPr lang="en-US" sz="2400" i="1">
                        <a:latin typeface="Cambria Math" panose="02040503050406030204" pitchFamily="18" charset="0"/>
                      </a:rPr>
                      <m:t>←</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𝐸</m:t>
                        </m:r>
                      </m:e>
                    </m:d>
                    <m:r>
                      <a:rPr lang="en-US" sz="2400" i="1">
                        <a:latin typeface="Cambria Math" panose="02040503050406030204" pitchFamily="18" charset="0"/>
                      </a:rPr>
                      <m:t>+</m:t>
                    </m:r>
                    <m:r>
                      <a:rPr lang="en-US" sz="2400" i="1">
                        <a:latin typeface="Cambria Math" panose="02040503050406030204" pitchFamily="18" charset="0"/>
                      </a:rPr>
                      <m:t>𝛼</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𝐺</m:t>
                        </m:r>
                        <m:r>
                          <a:rPr lang="en-US" sz="2400" i="1">
                            <a:latin typeface="Cambria Math" panose="02040503050406030204" pitchFamily="18" charset="0"/>
                          </a:rPr>
                          <m:t>(</m:t>
                        </m:r>
                        <m:r>
                          <a:rPr lang="en-US" sz="2400" i="1">
                            <a:latin typeface="Cambria Math" panose="02040503050406030204" pitchFamily="18" charset="0"/>
                          </a:rPr>
                          <m:t>𝐸</m:t>
                        </m:r>
                        <m:r>
                          <a:rPr lang="en-US" sz="2400" i="1">
                            <a:latin typeface="Cambria Math" panose="02040503050406030204" pitchFamily="18" charset="0"/>
                          </a:rPr>
                          <m:t>)−</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𝐸</m:t>
                            </m:r>
                          </m:e>
                        </m:d>
                      </m:e>
                    </m:d>
                    <m:r>
                      <a:rPr lang="en-US" sz="2400" i="1">
                        <a:latin typeface="Cambria Math" panose="02040503050406030204" pitchFamily="18" charset="0"/>
                      </a:rPr>
                      <m:t>=.5+.5</m:t>
                    </m:r>
                    <m:d>
                      <m:dPr>
                        <m:ctrlPr>
                          <a:rPr lang="en-US" sz="2400" i="1">
                            <a:latin typeface="Cambria Math" panose="02040503050406030204" pitchFamily="18" charset="0"/>
                          </a:rPr>
                        </m:ctrlPr>
                      </m:dPr>
                      <m:e>
                        <m:r>
                          <a:rPr lang="en-US" sz="2400" i="1">
                            <a:latin typeface="Cambria Math" panose="02040503050406030204" pitchFamily="18" charset="0"/>
                          </a:rPr>
                          <m:t>1−.5</m:t>
                        </m:r>
                      </m:e>
                    </m:d>
                    <m:r>
                      <a:rPr lang="en-US" sz="2400" i="1">
                        <a:latin typeface="Cambria Math" panose="02040503050406030204" pitchFamily="18" charset="0"/>
                      </a:rPr>
                      <m:t>=0.75</m:t>
                    </m:r>
                  </m:oMath>
                </a14:m>
                <a:endParaRPr lang="en-US" sz="2400" i="1" dirty="0">
                  <a:latin typeface="Cambria Math" panose="02040503050406030204" pitchFamily="18" charset="0"/>
                </a:endParaRPr>
              </a:p>
              <a:p>
                <a:pPr lvl="1"/>
                <a14:m>
                  <m:oMath xmlns:m="http://schemas.openxmlformats.org/officeDocument/2006/math">
                    <m:r>
                      <a:rPr lang="en-US" sz="2400" i="1" smtClean="0">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𝐷</m:t>
                        </m:r>
                      </m:e>
                    </m:d>
                    <m:r>
                      <a:rPr lang="en-US" sz="2400" i="1">
                        <a:latin typeface="Cambria Math" panose="02040503050406030204" pitchFamily="18" charset="0"/>
                      </a:rPr>
                      <m:t>←</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𝐷</m:t>
                        </m:r>
                      </m:e>
                    </m:d>
                    <m:r>
                      <a:rPr lang="en-US" sz="2400" i="1">
                        <a:latin typeface="Cambria Math" panose="02040503050406030204" pitchFamily="18" charset="0"/>
                      </a:rPr>
                      <m:t>+</m:t>
                    </m:r>
                    <m:r>
                      <a:rPr lang="en-US" sz="2400" i="1">
                        <a:latin typeface="Cambria Math" panose="02040503050406030204" pitchFamily="18" charset="0"/>
                      </a:rPr>
                      <m:t>𝛼</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𝐺</m:t>
                        </m:r>
                        <m:r>
                          <a:rPr lang="en-US" sz="2400" i="1">
                            <a:latin typeface="Cambria Math" panose="02040503050406030204" pitchFamily="18" charset="0"/>
                          </a:rPr>
                          <m:t>(</m:t>
                        </m:r>
                        <m:r>
                          <a:rPr lang="en-US" sz="2400" i="1">
                            <a:latin typeface="Cambria Math" panose="02040503050406030204" pitchFamily="18" charset="0"/>
                          </a:rPr>
                          <m:t>𝐷</m:t>
                        </m:r>
                        <m:r>
                          <a:rPr lang="en-US" sz="2400" i="1">
                            <a:latin typeface="Cambria Math" panose="02040503050406030204" pitchFamily="18" charset="0"/>
                          </a:rPr>
                          <m:t>)−</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𝐷</m:t>
                            </m:r>
                          </m:e>
                        </m:d>
                      </m:e>
                    </m:d>
                    <m:r>
                      <a:rPr lang="en-US" sz="2400" i="1">
                        <a:latin typeface="Cambria Math" panose="02040503050406030204" pitchFamily="18" charset="0"/>
                      </a:rPr>
                      <m:t>=.5+.5</m:t>
                    </m:r>
                    <m:d>
                      <m:dPr>
                        <m:ctrlPr>
                          <a:rPr lang="en-US" sz="2400" i="1">
                            <a:latin typeface="Cambria Math" panose="02040503050406030204" pitchFamily="18" charset="0"/>
                          </a:rPr>
                        </m:ctrlPr>
                      </m:dPr>
                      <m:e>
                        <m:r>
                          <a:rPr lang="en-US" sz="2400" i="1">
                            <a:latin typeface="Cambria Math" panose="02040503050406030204" pitchFamily="18" charset="0"/>
                          </a:rPr>
                          <m:t>1−.5</m:t>
                        </m:r>
                      </m:e>
                    </m:d>
                    <m:r>
                      <a:rPr lang="en-US" sz="2400" i="1">
                        <a:latin typeface="Cambria Math" panose="02040503050406030204" pitchFamily="18" charset="0"/>
                      </a:rPr>
                      <m:t>=0.75</m:t>
                    </m:r>
                  </m:oMath>
                </a14:m>
                <a:endParaRPr lang="en-US" sz="2400" i="1" dirty="0">
                  <a:latin typeface="Cambria Math" panose="02040503050406030204" pitchFamily="18" charset="0"/>
                </a:endParaRPr>
              </a:p>
              <a:p>
                <a:pPr lvl="1"/>
                <a14:m>
                  <m:oMath xmlns:m="http://schemas.openxmlformats.org/officeDocument/2006/math">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𝐶</m:t>
                        </m:r>
                      </m:e>
                    </m:d>
                    <m:r>
                      <a:rPr lang="en-US" sz="2400" i="1">
                        <a:latin typeface="Cambria Math" panose="02040503050406030204" pitchFamily="18" charset="0"/>
                      </a:rPr>
                      <m:t>←</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𝐶</m:t>
                        </m:r>
                      </m:e>
                    </m:d>
                    <m:r>
                      <a:rPr lang="en-US" sz="2400" i="1">
                        <a:latin typeface="Cambria Math" panose="02040503050406030204" pitchFamily="18" charset="0"/>
                      </a:rPr>
                      <m:t>+</m:t>
                    </m:r>
                    <m:r>
                      <a:rPr lang="en-US" sz="2400" i="1">
                        <a:latin typeface="Cambria Math" panose="02040503050406030204" pitchFamily="18" charset="0"/>
                      </a:rPr>
                      <m:t>𝛼</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𝐺</m:t>
                        </m:r>
                        <m:r>
                          <a:rPr lang="en-US" sz="2400" i="1">
                            <a:latin typeface="Cambria Math" panose="02040503050406030204" pitchFamily="18" charset="0"/>
                          </a:rPr>
                          <m:t>(</m:t>
                        </m:r>
                        <m:r>
                          <a:rPr lang="en-US" sz="2400" i="1">
                            <a:latin typeface="Cambria Math" panose="02040503050406030204" pitchFamily="18" charset="0"/>
                          </a:rPr>
                          <m:t>𝐶</m:t>
                        </m:r>
                        <m:r>
                          <a:rPr lang="en-US" sz="2400" i="1">
                            <a:latin typeface="Cambria Math" panose="02040503050406030204" pitchFamily="18" charset="0"/>
                          </a:rPr>
                          <m:t>)−</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𝐶</m:t>
                            </m:r>
                          </m:e>
                        </m:d>
                      </m:e>
                    </m:d>
                    <m:r>
                      <a:rPr lang="en-US" sz="2400" i="1">
                        <a:latin typeface="Cambria Math" panose="02040503050406030204" pitchFamily="18" charset="0"/>
                      </a:rPr>
                      <m:t>=.5+.5</m:t>
                    </m:r>
                    <m:d>
                      <m:dPr>
                        <m:ctrlPr>
                          <a:rPr lang="en-US" sz="2400" i="1">
                            <a:latin typeface="Cambria Math" panose="02040503050406030204" pitchFamily="18" charset="0"/>
                          </a:rPr>
                        </m:ctrlPr>
                      </m:dPr>
                      <m:e>
                        <m:r>
                          <a:rPr lang="en-US" sz="2400" i="1">
                            <a:latin typeface="Cambria Math" panose="02040503050406030204" pitchFamily="18" charset="0"/>
                          </a:rPr>
                          <m:t>1−.5</m:t>
                        </m:r>
                      </m:e>
                    </m:d>
                    <m:r>
                      <a:rPr lang="en-US" sz="2400" i="1">
                        <a:latin typeface="Cambria Math" panose="02040503050406030204" pitchFamily="18" charset="0"/>
                      </a:rPr>
                      <m:t>=0.75</m:t>
                    </m:r>
                  </m:oMath>
                </a14:m>
                <a:endParaRPr lang="en-US" sz="2400" i="1" dirty="0">
                  <a:latin typeface="Cambria Math" panose="02040503050406030204" pitchFamily="18" charset="0"/>
                </a:endParaRPr>
              </a:p>
              <a:p>
                <a:r>
                  <a:rPr lang="en-US" sz="2800" dirty="0"/>
                  <a:t>A: Yes, but it makes no difference in this example whether you use forward or backward update for </a:t>
                </a:r>
                <a14:m>
                  <m:oMath xmlns:m="http://schemas.openxmlformats.org/officeDocument/2006/math">
                    <m:r>
                      <a:rPr lang="en-US" sz="2800" i="1">
                        <a:latin typeface="Cambria Math" panose="02040503050406030204" pitchFamily="18" charset="0"/>
                      </a:rPr>
                      <m:t>𝑉</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𝑆</m:t>
                        </m:r>
                      </m:e>
                      <m:sub>
                        <m:r>
                          <a:rPr lang="en-US" sz="2800" i="1">
                            <a:latin typeface="Cambria Math" panose="02040503050406030204" pitchFamily="18" charset="0"/>
                          </a:rPr>
                          <m:t>𝑡</m:t>
                        </m:r>
                      </m:sub>
                    </m:sSub>
                    <m:r>
                      <a:rPr lang="en-US" sz="2800" i="1">
                        <a:latin typeface="Cambria Math" panose="02040503050406030204" pitchFamily="18" charset="0"/>
                      </a:rPr>
                      <m:t>)</m:t>
                    </m:r>
                  </m:oMath>
                </a14:m>
                <a:r>
                  <a:rPr lang="en-US" sz="2800" dirty="0"/>
                  <a:t>, which is based on </a:t>
                </a:r>
                <a14:m>
                  <m:oMath xmlns:m="http://schemas.openxmlformats.org/officeDocument/2006/math">
                    <m:r>
                      <a:rPr lang="en-US" sz="2800" b="0" i="1" smtClean="0">
                        <a:latin typeface="Cambria Math" panose="02040503050406030204" pitchFamily="18" charset="0"/>
                      </a:rPr>
                      <m:t>𝐺</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𝑆</m:t>
                        </m:r>
                      </m:e>
                      <m:sub>
                        <m:r>
                          <a:rPr lang="en-US" sz="2800" i="1">
                            <a:latin typeface="Cambria Math" panose="02040503050406030204" pitchFamily="18" charset="0"/>
                          </a:rPr>
                          <m:t>𝑡</m:t>
                        </m:r>
                      </m:sub>
                    </m:sSub>
                    <m:r>
                      <a:rPr lang="en-US" sz="2800" i="1">
                        <a:latin typeface="Cambria Math" panose="02040503050406030204" pitchFamily="18" charset="0"/>
                      </a:rPr>
                      <m:t>)</m:t>
                    </m:r>
                  </m:oMath>
                </a14:m>
                <a:r>
                  <a:rPr lang="en-US" sz="2800" dirty="0"/>
                  <a:t>, not bootstrapped off </a:t>
                </a:r>
                <a14:m>
                  <m:oMath xmlns:m="http://schemas.openxmlformats.org/officeDocument/2006/math">
                    <m:r>
                      <a:rPr lang="en-US" sz="2800" i="1">
                        <a:latin typeface="Cambria Math" panose="02040503050406030204" pitchFamily="18" charset="0"/>
                      </a:rPr>
                      <m:t>𝑉</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𝑆</m:t>
                        </m:r>
                      </m:e>
                      <m:sub>
                        <m:r>
                          <a:rPr lang="en-US" sz="2800" i="1">
                            <a:latin typeface="Cambria Math" panose="02040503050406030204" pitchFamily="18" charset="0"/>
                          </a:rPr>
                          <m:t>𝑡</m:t>
                        </m:r>
                        <m:r>
                          <a:rPr lang="en-US" sz="2800" b="0" i="1" smtClean="0">
                            <a:latin typeface="Cambria Math" panose="02040503050406030204" pitchFamily="18" charset="0"/>
                          </a:rPr>
                          <m:t>+1</m:t>
                        </m:r>
                      </m:sub>
                    </m:sSub>
                    <m:r>
                      <a:rPr lang="en-US" sz="2800" i="1">
                        <a:latin typeface="Cambria Math" panose="02040503050406030204" pitchFamily="18" charset="0"/>
                      </a:rPr>
                      <m:t>)</m:t>
                    </m:r>
                  </m:oMath>
                </a14:m>
                <a:r>
                  <a:rPr lang="en-US" sz="2800" dirty="0"/>
                  <a:t>. </a:t>
                </a:r>
              </a:p>
              <a:p>
                <a:r>
                  <a:rPr lang="en-US" sz="2800" dirty="0"/>
                  <a:t>For every-visit MC using </a:t>
                </a:r>
                <a14:m>
                  <m:oMath xmlns:m="http://schemas.openxmlformats.org/officeDocument/2006/math">
                    <m:r>
                      <a:rPr lang="en-US" sz="2800" i="1">
                        <a:latin typeface="Cambria Math" panose="02040503050406030204" pitchFamily="18" charset="0"/>
                      </a:rPr>
                      <m:t>𝑉</m:t>
                    </m:r>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𝑆</m:t>
                            </m:r>
                          </m:e>
                          <m:sub>
                            <m:r>
                              <a:rPr lang="en-US" sz="2800" i="1">
                                <a:latin typeface="Cambria Math" panose="02040503050406030204" pitchFamily="18" charset="0"/>
                              </a:rPr>
                              <m:t>𝑡</m:t>
                            </m:r>
                          </m:sub>
                        </m:sSub>
                      </m:e>
                    </m:d>
                    <m:r>
                      <a:rPr lang="en-US" sz="2800" i="1">
                        <a:latin typeface="Cambria Math" panose="02040503050406030204" pitchFamily="18" charset="0"/>
                      </a:rPr>
                      <m:t>←</m:t>
                    </m:r>
                    <m:r>
                      <a:rPr lang="en-US" sz="2800" i="1">
                        <a:latin typeface="Cambria Math" panose="02040503050406030204" pitchFamily="18" charset="0"/>
                      </a:rPr>
                      <m:t>𝑉</m:t>
                    </m:r>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𝑆</m:t>
                            </m:r>
                          </m:e>
                          <m:sub>
                            <m:r>
                              <a:rPr lang="en-US" sz="2800" i="1">
                                <a:latin typeface="Cambria Math" panose="02040503050406030204" pitchFamily="18" charset="0"/>
                              </a:rPr>
                              <m:t>𝑡</m:t>
                            </m:r>
                          </m:sub>
                        </m:sSub>
                      </m:e>
                    </m:d>
                    <m:r>
                      <a:rPr lang="en-US" sz="2800" i="1">
                        <a:latin typeface="Cambria Math" panose="02040503050406030204" pitchFamily="18" charset="0"/>
                      </a:rPr>
                      <m:t>+</m:t>
                    </m:r>
                    <m:r>
                      <a:rPr lang="en-US" sz="2800" i="1">
                        <a:latin typeface="Cambria Math" panose="02040503050406030204" pitchFamily="18" charset="0"/>
                      </a:rPr>
                      <m:t>𝛼</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𝐺</m:t>
                        </m:r>
                      </m:e>
                      <m:sub>
                        <m:r>
                          <a:rPr lang="en-US" sz="2800" i="1">
                            <a:latin typeface="Cambria Math" panose="02040503050406030204" pitchFamily="18" charset="0"/>
                          </a:rPr>
                          <m:t>𝑡</m:t>
                        </m:r>
                      </m:sub>
                    </m:sSub>
                    <m:r>
                      <a:rPr lang="en-US" sz="2800" i="1">
                        <a:latin typeface="Cambria Math" panose="02040503050406030204" pitchFamily="18" charset="0"/>
                      </a:rPr>
                      <m:t>−</m:t>
                    </m:r>
                    <m:r>
                      <a:rPr lang="en-US" sz="2800" i="1">
                        <a:latin typeface="Cambria Math" panose="02040503050406030204" pitchFamily="18" charset="0"/>
                      </a:rPr>
                      <m:t>𝑉</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𝑆</m:t>
                        </m:r>
                      </m:e>
                      <m:sub>
                        <m:r>
                          <a:rPr lang="en-US" sz="2800" i="1">
                            <a:latin typeface="Cambria Math" panose="02040503050406030204" pitchFamily="18" charset="0"/>
                          </a:rPr>
                          <m:t>𝑡</m:t>
                        </m:r>
                      </m:sub>
                    </m:sSub>
                    <m:r>
                      <a:rPr lang="en-US" sz="2800" i="1">
                        <a:latin typeface="Cambria Math" panose="02040503050406030204" pitchFamily="18" charset="0"/>
                      </a:rPr>
                      <m:t>)]</m:t>
                    </m:r>
                  </m:oMath>
                </a14:m>
                <a:r>
                  <a:rPr lang="en-US" sz="2800" dirty="0"/>
                  <a:t> to update each state’s value function, we should use forward update to give more recent visits higher weight, in case </a:t>
                </a:r>
                <a:r>
                  <a:rPr lang="en-US" sz="2800"/>
                  <a:t>the same </a:t>
                </a:r>
                <a:r>
                  <a:rPr lang="en-US" sz="2800" dirty="0"/>
                  <a:t>state is visited multiple times in one episode (refer to p.13 “MC Prediction Details”)</a:t>
                </a:r>
              </a:p>
              <a:p>
                <a:endParaRPr lang="en-SE" dirty="0"/>
              </a:p>
            </p:txBody>
          </p:sp>
        </mc:Choice>
        <mc:Fallback xmlns="">
          <p:sp>
            <p:nvSpPr>
              <p:cNvPr id="3" name="Content Placeholder 2">
                <a:extLst>
                  <a:ext uri="{FF2B5EF4-FFF2-40B4-BE49-F238E27FC236}">
                    <a16:creationId xmlns:a16="http://schemas.microsoft.com/office/drawing/2014/main" id="{F94BB73F-D4C3-45E6-BC6D-36F8AAF3EC9B}"/>
                  </a:ext>
                </a:extLst>
              </p:cNvPr>
              <p:cNvSpPr>
                <a:spLocks noGrp="1" noRot="1" noChangeAspect="1" noMove="1" noResize="1" noEditPoints="1" noAdjustHandles="1" noChangeArrowheads="1" noChangeShapeType="1" noTextEdit="1"/>
              </p:cNvSpPr>
              <p:nvPr>
                <p:ph idx="1"/>
              </p:nvPr>
            </p:nvSpPr>
            <p:spPr>
              <a:blipFill>
                <a:blip r:embed="rId3"/>
                <a:stretch>
                  <a:fillRect l="-444" t="-1792" r="-667"/>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2C78C3E8-8859-4C71-AA37-EC375C6B087B}"/>
              </a:ext>
            </a:extLst>
          </p:cNvPr>
          <p:cNvSpPr>
            <a:spLocks noGrp="1"/>
          </p:cNvSpPr>
          <p:nvPr>
            <p:ph type="sldNum" sz="quarter" idx="12"/>
          </p:nvPr>
        </p:nvSpPr>
        <p:spPr/>
        <p:txBody>
          <a:bodyPr/>
          <a:lstStyle/>
          <a:p>
            <a:pPr>
              <a:defRPr/>
            </a:pPr>
            <a:fld id="{F57F456A-00AF-44E6-8D70-638C0D0130FF}" type="slidenum">
              <a:rPr lang="en-US" altLang="zh-CN" smtClean="0"/>
              <a:pPr>
                <a:defRPr/>
              </a:pPr>
              <a:t>37</a:t>
            </a:fld>
            <a:endParaRPr lang="en-US" altLang="zh-CN"/>
          </a:p>
        </p:txBody>
      </p:sp>
    </p:spTree>
    <p:extLst>
      <p:ext uri="{BB962C8B-B14F-4D97-AF65-F5344CB8AC3E}">
        <p14:creationId xmlns:p14="http://schemas.microsoft.com/office/powerpoint/2010/main" val="29315335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AF95730-FCD3-4871-9669-4FF99C807D56}"/>
                  </a:ext>
                </a:extLst>
              </p:cNvPr>
              <p:cNvSpPr>
                <a:spLocks noGrp="1"/>
              </p:cNvSpPr>
              <p:nvPr>
                <p:ph type="title"/>
              </p:nvPr>
            </p:nvSpPr>
            <p:spPr/>
            <p:txBody>
              <a:bodyPr/>
              <a:lstStyle/>
              <a:p>
                <a:r>
                  <a:rPr lang="en-US" dirty="0"/>
                  <a:t>Episode2 Pt1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,0,</m:t>
                    </m:r>
                    <m:r>
                      <a:rPr lang="en-US" i="1">
                        <a:latin typeface="Cambria Math" panose="02040503050406030204" pitchFamily="18" charset="0"/>
                      </a:rPr>
                      <m:t>𝐷</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,0,</m:t>
                    </m:r>
                    <m:r>
                      <a:rPr lang="en-US" i="1">
                        <a:latin typeface="Cambria Math" panose="02040503050406030204" pitchFamily="18" charset="0"/>
                      </a:rPr>
                      <m:t>𝐸</m:t>
                    </m:r>
                    <m:r>
                      <a:rPr lang="en-US" i="1">
                        <a:latin typeface="Cambria Math" panose="02040503050406030204" pitchFamily="18" charset="0"/>
                      </a:rPr>
                      <m:t>)</m:t>
                    </m:r>
                  </m:oMath>
                </a14:m>
                <a:endParaRPr lang="en-SE" dirty="0"/>
              </a:p>
            </p:txBody>
          </p:sp>
        </mc:Choice>
        <mc:Fallback xmlns="">
          <p:sp>
            <p:nvSpPr>
              <p:cNvPr id="2" name="Title 1">
                <a:extLst>
                  <a:ext uri="{FF2B5EF4-FFF2-40B4-BE49-F238E27FC236}">
                    <a16:creationId xmlns:a16="http://schemas.microsoft.com/office/drawing/2014/main" id="{BAF95730-FCD3-4871-9669-4FF99C807D56}"/>
                  </a:ext>
                </a:extLst>
              </p:cNvPr>
              <p:cNvSpPr>
                <a:spLocks noGrp="1" noRot="1" noChangeAspect="1" noMove="1" noResize="1" noEditPoints="1" noAdjustHandles="1" noChangeArrowheads="1" noChangeShapeType="1" noTextEdit="1"/>
              </p:cNvSpPr>
              <p:nvPr>
                <p:ph type="title"/>
              </p:nvPr>
            </p:nvSpPr>
            <p:spPr>
              <a:blipFill>
                <a:blip r:embed="rId2"/>
                <a:stretch>
                  <a:fillRect t="-2797" b="-2028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62C382-F642-4317-8CCC-457857F4A266}"/>
                  </a:ext>
                </a:extLst>
              </p:cNvPr>
              <p:cNvSpPr>
                <a:spLocks noGrp="1"/>
              </p:cNvSpPr>
              <p:nvPr>
                <p:ph idx="1"/>
              </p:nvPr>
            </p:nvSpPr>
            <p:spPr>
              <a:xfrm>
                <a:off x="457200" y="1066800"/>
                <a:ext cx="8229600" cy="1846364"/>
              </a:xfrm>
            </p:spPr>
            <p:txBody>
              <a:bodyPr>
                <a:normAutofit fontScale="70000" lnSpcReduction="20000"/>
              </a:bodyPr>
              <a:lstStyle/>
              <a:p>
                <a:r>
                  <a:rPr lang="en-US" sz="2800" dirty="0"/>
                  <a:t>TD:</a:t>
                </a:r>
              </a:p>
              <a:p>
                <a:pPr lvl="1"/>
                <a14:m>
                  <m:oMath xmlns:m="http://schemas.openxmlformats.org/officeDocument/2006/math">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𝐶</m:t>
                        </m:r>
                      </m:e>
                    </m:d>
                    <m:r>
                      <a:rPr lang="en-US" sz="2400" i="1">
                        <a:latin typeface="Cambria Math" panose="02040503050406030204" pitchFamily="18" charset="0"/>
                      </a:rPr>
                      <m:t>←</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𝐶</m:t>
                        </m:r>
                      </m:e>
                    </m:d>
                    <m:r>
                      <a:rPr lang="en-US" sz="2400" i="1">
                        <a:latin typeface="Cambria Math" panose="02040503050406030204" pitchFamily="18" charset="0"/>
                      </a:rPr>
                      <m:t>+</m:t>
                    </m:r>
                    <m:r>
                      <a:rPr lang="en-US" sz="2400" i="1">
                        <a:latin typeface="Cambria Math" panose="02040503050406030204" pitchFamily="18" charset="0"/>
                      </a:rPr>
                      <m:t>𝛼</m:t>
                    </m:r>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𝑡</m:t>
                            </m:r>
                            <m:r>
                              <a:rPr lang="en-US" sz="2400" i="1">
                                <a:latin typeface="Cambria Math" panose="02040503050406030204" pitchFamily="18" charset="0"/>
                              </a:rPr>
                              <m:t>+1</m:t>
                            </m:r>
                          </m:sub>
                        </m:sSub>
                        <m:r>
                          <a:rPr lang="en-US" sz="2400" i="1">
                            <a:latin typeface="Cambria Math" panose="02040503050406030204" pitchFamily="18" charset="0"/>
                          </a:rPr>
                          <m:t>+</m:t>
                        </m:r>
                        <m:r>
                          <a:rPr lang="en-US" sz="2400" i="1">
                            <a:latin typeface="Cambria Math" panose="02040503050406030204" pitchFamily="18" charset="0"/>
                          </a:rPr>
                          <m:t>𝛾</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𝐷</m:t>
                            </m:r>
                          </m:e>
                        </m:d>
                        <m:r>
                          <a:rPr lang="en-US" sz="2400" i="1">
                            <a:latin typeface="Cambria Math" panose="02040503050406030204" pitchFamily="18" charset="0"/>
                          </a:rPr>
                          <m:t>−</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𝐶</m:t>
                            </m:r>
                          </m:e>
                        </m:d>
                      </m:e>
                    </m:d>
                    <m:r>
                      <a:rPr lang="en-US" sz="2400" i="1">
                        <a:latin typeface="Cambria Math" panose="02040503050406030204" pitchFamily="18" charset="0"/>
                      </a:rPr>
                      <m:t>=.5+.5</m:t>
                    </m:r>
                    <m:d>
                      <m:dPr>
                        <m:ctrlPr>
                          <a:rPr lang="en-US" sz="2400" i="1">
                            <a:latin typeface="Cambria Math" panose="02040503050406030204" pitchFamily="18" charset="0"/>
                          </a:rPr>
                        </m:ctrlPr>
                      </m:dPr>
                      <m:e>
                        <m:r>
                          <a:rPr lang="en-US" sz="2400" i="1">
                            <a:latin typeface="Cambria Math" panose="02040503050406030204" pitchFamily="18" charset="0"/>
                          </a:rPr>
                          <m:t>0+.5−.5</m:t>
                        </m:r>
                      </m:e>
                    </m:d>
                    <m:r>
                      <a:rPr lang="en-US" sz="2400" i="1">
                        <a:latin typeface="Cambria Math" panose="02040503050406030204" pitchFamily="18" charset="0"/>
                      </a:rPr>
                      <m:t>=0.5</m:t>
                    </m:r>
                  </m:oMath>
                </a14:m>
                <a:endParaRPr lang="en-US" sz="2400" i="1" dirty="0">
                  <a:latin typeface="Cambria Math" panose="02040503050406030204" pitchFamily="18" charset="0"/>
                </a:endParaRPr>
              </a:p>
              <a:p>
                <a:pPr lvl="1"/>
                <a14:m>
                  <m:oMath xmlns:m="http://schemas.openxmlformats.org/officeDocument/2006/math">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𝐷</m:t>
                        </m:r>
                      </m:e>
                    </m:d>
                    <m:r>
                      <a:rPr lang="en-US" sz="2400" i="1">
                        <a:latin typeface="Cambria Math" panose="02040503050406030204" pitchFamily="18" charset="0"/>
                      </a:rPr>
                      <m:t>←</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𝐷</m:t>
                        </m:r>
                      </m:e>
                    </m:d>
                    <m:r>
                      <a:rPr lang="en-US" sz="2400" i="1">
                        <a:latin typeface="Cambria Math" panose="02040503050406030204" pitchFamily="18" charset="0"/>
                      </a:rPr>
                      <m:t>+</m:t>
                    </m:r>
                    <m:r>
                      <a:rPr lang="en-US" sz="2400" i="1">
                        <a:latin typeface="Cambria Math" panose="02040503050406030204" pitchFamily="18" charset="0"/>
                      </a:rPr>
                      <m:t>𝛼</m:t>
                    </m:r>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𝑡</m:t>
                            </m:r>
                            <m:r>
                              <a:rPr lang="en-US" sz="2400" i="1">
                                <a:latin typeface="Cambria Math" panose="02040503050406030204" pitchFamily="18" charset="0"/>
                              </a:rPr>
                              <m:t>+1</m:t>
                            </m:r>
                          </m:sub>
                        </m:sSub>
                        <m:r>
                          <a:rPr lang="en-US" sz="2400" i="1">
                            <a:latin typeface="Cambria Math" panose="02040503050406030204" pitchFamily="18" charset="0"/>
                          </a:rPr>
                          <m:t>+</m:t>
                        </m:r>
                        <m:r>
                          <a:rPr lang="en-US" sz="2400" i="1">
                            <a:latin typeface="Cambria Math" panose="02040503050406030204" pitchFamily="18" charset="0"/>
                          </a:rPr>
                          <m:t>𝛾</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𝐸</m:t>
                            </m:r>
                          </m:e>
                        </m:d>
                        <m:r>
                          <a:rPr lang="en-US" sz="2400" i="1">
                            <a:latin typeface="Cambria Math" panose="02040503050406030204" pitchFamily="18" charset="0"/>
                          </a:rPr>
                          <m:t>−</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𝐷</m:t>
                            </m:r>
                          </m:e>
                        </m:d>
                      </m:e>
                    </m:d>
                    <m:r>
                      <a:rPr lang="en-US" sz="2400" i="1">
                        <a:latin typeface="Cambria Math" panose="02040503050406030204" pitchFamily="18" charset="0"/>
                      </a:rPr>
                      <m:t>=.5+.5</m:t>
                    </m:r>
                    <m:d>
                      <m:dPr>
                        <m:ctrlPr>
                          <a:rPr lang="en-US" sz="2400" i="1">
                            <a:latin typeface="Cambria Math" panose="02040503050406030204" pitchFamily="18" charset="0"/>
                          </a:rPr>
                        </m:ctrlPr>
                      </m:dPr>
                      <m:e>
                        <m:r>
                          <a:rPr lang="en-US" sz="2400" i="1">
                            <a:latin typeface="Cambria Math" panose="02040503050406030204" pitchFamily="18" charset="0"/>
                          </a:rPr>
                          <m:t>0+.</m:t>
                        </m:r>
                        <m:r>
                          <a:rPr lang="en-US" sz="2400" b="0" i="1" smtClean="0">
                            <a:latin typeface="Cambria Math" panose="02040503050406030204" pitchFamily="18" charset="0"/>
                          </a:rPr>
                          <m:t>7</m:t>
                        </m:r>
                        <m:r>
                          <a:rPr lang="en-US" sz="2400" i="1">
                            <a:latin typeface="Cambria Math" panose="02040503050406030204" pitchFamily="18" charset="0"/>
                          </a:rPr>
                          <m:t>5−.5</m:t>
                        </m:r>
                      </m:e>
                    </m:d>
                    <m:r>
                      <a:rPr lang="en-US" sz="2400" i="1">
                        <a:latin typeface="Cambria Math" panose="02040503050406030204" pitchFamily="18" charset="0"/>
                      </a:rPr>
                      <m:t>=0.</m:t>
                    </m:r>
                    <m:r>
                      <a:rPr lang="en-US" sz="2400" b="0" i="1" smtClean="0">
                        <a:latin typeface="Cambria Math" panose="02040503050406030204" pitchFamily="18" charset="0"/>
                      </a:rPr>
                      <m:t>62</m:t>
                    </m:r>
                    <m:r>
                      <a:rPr lang="en-US" sz="2400" i="1">
                        <a:latin typeface="Cambria Math" panose="02040503050406030204" pitchFamily="18" charset="0"/>
                      </a:rPr>
                      <m:t>5</m:t>
                    </m:r>
                  </m:oMath>
                </a14:m>
                <a:endParaRPr lang="en-US" sz="2400" i="1" dirty="0">
                  <a:latin typeface="Cambria Math" panose="02040503050406030204" pitchFamily="18" charset="0"/>
                </a:endParaRPr>
              </a:p>
              <a:p>
                <a:r>
                  <a:rPr lang="en-US" dirty="0"/>
                  <a:t>MC:</a:t>
                </a:r>
              </a:p>
              <a:p>
                <a:pPr lvl="1"/>
                <a:r>
                  <a:rPr lang="en-US" dirty="0"/>
                  <a:t>No update since episode has not ended.</a:t>
                </a:r>
                <a:endParaRPr lang="en-US" i="1" dirty="0">
                  <a:latin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8E62C382-F642-4317-8CCC-457857F4A266}"/>
                  </a:ext>
                </a:extLst>
              </p:cNvPr>
              <p:cNvSpPr>
                <a:spLocks noGrp="1" noRot="1" noChangeAspect="1" noMove="1" noResize="1" noEditPoints="1" noAdjustHandles="1" noChangeArrowheads="1" noChangeShapeType="1" noTextEdit="1"/>
              </p:cNvSpPr>
              <p:nvPr>
                <p:ph idx="1"/>
              </p:nvPr>
            </p:nvSpPr>
            <p:spPr>
              <a:xfrm>
                <a:off x="457200" y="1066800"/>
                <a:ext cx="8229600" cy="1846364"/>
              </a:xfrm>
              <a:blipFill>
                <a:blip r:embed="rId3"/>
                <a:stretch>
                  <a:fillRect l="-815" t="-4620"/>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7337ACE6-1D55-460B-A35B-EAE5D0D75112}"/>
              </a:ext>
            </a:extLst>
          </p:cNvPr>
          <p:cNvSpPr>
            <a:spLocks noGrp="1"/>
          </p:cNvSpPr>
          <p:nvPr>
            <p:ph type="sldNum" sz="quarter" idx="12"/>
          </p:nvPr>
        </p:nvSpPr>
        <p:spPr/>
        <p:txBody>
          <a:bodyPr/>
          <a:lstStyle/>
          <a:p>
            <a:pPr>
              <a:defRPr/>
            </a:pPr>
            <a:fld id="{F57F456A-00AF-44E6-8D70-638C0D0130FF}" type="slidenum">
              <a:rPr lang="en-US" altLang="zh-CN" smtClean="0"/>
              <a:pPr>
                <a:defRPr/>
              </a:pPr>
              <a:t>38</a:t>
            </a:fld>
            <a:endParaRPr lang="en-US" altLang="zh-CN"/>
          </a:p>
        </p:txBody>
      </p:sp>
      <p:pic>
        <p:nvPicPr>
          <p:cNvPr id="5" name="Picture 4">
            <a:extLst>
              <a:ext uri="{FF2B5EF4-FFF2-40B4-BE49-F238E27FC236}">
                <a16:creationId xmlns:a16="http://schemas.microsoft.com/office/drawing/2014/main" id="{C44730F4-C94C-4320-9D4E-443BFF5ACD9B}"/>
              </a:ext>
            </a:extLst>
          </p:cNvPr>
          <p:cNvPicPr>
            <a:picLocks noChangeAspect="1"/>
          </p:cNvPicPr>
          <p:nvPr/>
        </p:nvPicPr>
        <p:blipFill>
          <a:blip r:embed="rId4"/>
          <a:stretch>
            <a:fillRect/>
          </a:stretch>
        </p:blipFill>
        <p:spPr>
          <a:xfrm>
            <a:off x="1847279" y="2815357"/>
            <a:ext cx="5449441" cy="3889028"/>
          </a:xfrm>
          <a:prstGeom prst="rect">
            <a:avLst/>
          </a:prstGeom>
        </p:spPr>
      </p:pic>
    </p:spTree>
    <p:extLst>
      <p:ext uri="{BB962C8B-B14F-4D97-AF65-F5344CB8AC3E}">
        <p14:creationId xmlns:p14="http://schemas.microsoft.com/office/powerpoint/2010/main" val="25472395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140D788-8EC2-49DB-BBA5-D664550CBA21}"/>
                  </a:ext>
                </a:extLst>
              </p:cNvPr>
              <p:cNvSpPr>
                <a:spLocks noGrp="1"/>
              </p:cNvSpPr>
              <p:nvPr>
                <p:ph type="title"/>
              </p:nvPr>
            </p:nvSpPr>
            <p:spPr>
              <a:xfrm>
                <a:off x="228600" y="274638"/>
                <a:ext cx="8686800" cy="868362"/>
              </a:xfrm>
            </p:spPr>
            <p:txBody>
              <a:bodyPr/>
              <a:lstStyle/>
              <a:p>
                <a:r>
                  <a:rPr lang="en-US" dirty="0"/>
                  <a:t>Episode2 Pt2 </a:t>
                </a:r>
                <a14:m>
                  <m:oMath xmlns:m="http://schemas.openxmlformats.org/officeDocument/2006/math">
                    <m:r>
                      <a:rPr lang="en-US" b="0" i="0" smtClean="0">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r>
                      <a:rPr lang="en-US" b="0" i="1" smtClean="0">
                        <a:latin typeface="Cambria Math" panose="02040503050406030204" pitchFamily="18" charset="0"/>
                      </a:rPr>
                      <m:t>𝑙</m:t>
                    </m:r>
                    <m:r>
                      <a:rPr lang="en-US" i="1">
                        <a:latin typeface="Cambria Math" panose="02040503050406030204" pitchFamily="18" charset="0"/>
                      </a:rPr>
                      <m:t>,</m:t>
                    </m:r>
                    <m: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𝐷</m:t>
                    </m:r>
                    <m:r>
                      <a:rPr lang="en-US" b="0" i="1" smtClean="0">
                        <a:latin typeface="Cambria Math" panose="02040503050406030204" pitchFamily="18" charset="0"/>
                      </a:rPr>
                      <m:t>,</m:t>
                    </m:r>
                    <m:r>
                      <a:rPr lang="en-US" b="0" i="1" smtClean="0">
                        <a:latin typeface="Cambria Math" panose="02040503050406030204" pitchFamily="18" charset="0"/>
                      </a:rPr>
                      <m:t>𝑙</m:t>
                    </m:r>
                    <m:r>
                      <a:rPr lang="en-US" b="0" i="1" smtClean="0">
                        <a:latin typeface="Cambria Math" panose="02040503050406030204" pitchFamily="18" charset="0"/>
                      </a:rPr>
                      <m:t>,0,</m:t>
                    </m:r>
                    <m:r>
                      <a:rPr lang="en-US" b="0" i="1" smtClean="0">
                        <a:latin typeface="Cambria Math" panose="02040503050406030204" pitchFamily="18" charset="0"/>
                      </a:rPr>
                      <m:t>𝐶</m:t>
                    </m:r>
                    <m:r>
                      <a:rPr lang="en-US" i="1">
                        <a:latin typeface="Cambria Math" panose="02040503050406030204" pitchFamily="18" charset="0"/>
                      </a:rPr>
                      <m:t>)</m:t>
                    </m:r>
                  </m:oMath>
                </a14:m>
                <a:endParaRPr lang="en-SE" dirty="0"/>
              </a:p>
            </p:txBody>
          </p:sp>
        </mc:Choice>
        <mc:Fallback xmlns="">
          <p:sp>
            <p:nvSpPr>
              <p:cNvPr id="2" name="Title 1">
                <a:extLst>
                  <a:ext uri="{FF2B5EF4-FFF2-40B4-BE49-F238E27FC236}">
                    <a16:creationId xmlns:a16="http://schemas.microsoft.com/office/drawing/2014/main" id="{1140D788-8EC2-49DB-BBA5-D664550CBA21}"/>
                  </a:ext>
                </a:extLst>
              </p:cNvPr>
              <p:cNvSpPr>
                <a:spLocks noGrp="1" noRot="1" noChangeAspect="1" noMove="1" noResize="1" noEditPoints="1" noAdjustHandles="1" noChangeArrowheads="1" noChangeShapeType="1" noTextEdit="1"/>
              </p:cNvSpPr>
              <p:nvPr>
                <p:ph type="title"/>
              </p:nvPr>
            </p:nvSpPr>
            <p:spPr>
              <a:xfrm>
                <a:off x="228600" y="274638"/>
                <a:ext cx="8686800" cy="868362"/>
              </a:xfrm>
              <a:blipFill>
                <a:blip r:embed="rId2"/>
                <a:stretch>
                  <a:fillRect t="-2797" b="-2028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129BDF5-5CBE-412B-9F54-A1B9F298514E}"/>
                  </a:ext>
                </a:extLst>
              </p:cNvPr>
              <p:cNvSpPr>
                <a:spLocks noGrp="1"/>
              </p:cNvSpPr>
              <p:nvPr>
                <p:ph idx="1"/>
              </p:nvPr>
            </p:nvSpPr>
            <p:spPr>
              <a:xfrm>
                <a:off x="457200" y="1066800"/>
                <a:ext cx="8229600" cy="2209800"/>
              </a:xfrm>
            </p:spPr>
            <p:txBody>
              <a:bodyPr>
                <a:normAutofit fontScale="70000" lnSpcReduction="20000"/>
              </a:bodyPr>
              <a:lstStyle/>
              <a:p>
                <a:r>
                  <a:rPr lang="en-US" sz="2800" dirty="0"/>
                  <a:t>TD:</a:t>
                </a:r>
              </a:p>
              <a:p>
                <a:pPr lvl="1"/>
                <a14:m>
                  <m:oMath xmlns:m="http://schemas.openxmlformats.org/officeDocument/2006/math">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𝐸</m:t>
                        </m:r>
                      </m:e>
                    </m:d>
                    <m:r>
                      <a:rPr lang="en-US" sz="2400" i="1">
                        <a:latin typeface="Cambria Math" panose="02040503050406030204" pitchFamily="18" charset="0"/>
                      </a:rPr>
                      <m:t>←</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𝐸</m:t>
                        </m:r>
                      </m:e>
                    </m:d>
                    <m:r>
                      <a:rPr lang="en-US" sz="2400" i="1">
                        <a:latin typeface="Cambria Math" panose="02040503050406030204" pitchFamily="18" charset="0"/>
                      </a:rPr>
                      <m:t>+</m:t>
                    </m:r>
                    <m:r>
                      <a:rPr lang="en-US" sz="2400" i="1">
                        <a:latin typeface="Cambria Math" panose="02040503050406030204" pitchFamily="18" charset="0"/>
                      </a:rPr>
                      <m:t>𝛼</m:t>
                    </m:r>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𝑡</m:t>
                            </m:r>
                            <m:r>
                              <a:rPr lang="en-US" sz="2400" i="1">
                                <a:latin typeface="Cambria Math" panose="02040503050406030204" pitchFamily="18" charset="0"/>
                              </a:rPr>
                              <m:t>+1</m:t>
                            </m:r>
                          </m:sub>
                        </m:sSub>
                        <m:r>
                          <a:rPr lang="en-US" sz="2400" i="1">
                            <a:latin typeface="Cambria Math" panose="02040503050406030204" pitchFamily="18" charset="0"/>
                          </a:rPr>
                          <m:t>+</m:t>
                        </m:r>
                        <m:r>
                          <a:rPr lang="en-US" sz="2400" i="1">
                            <a:latin typeface="Cambria Math" panose="02040503050406030204" pitchFamily="18" charset="0"/>
                          </a:rPr>
                          <m:t>𝛾</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b="0" i="1" smtClean="0">
                                <a:latin typeface="Cambria Math" panose="02040503050406030204" pitchFamily="18" charset="0"/>
                              </a:rPr>
                              <m:t>𝐷</m:t>
                            </m:r>
                          </m:e>
                        </m:d>
                        <m:r>
                          <a:rPr lang="en-US" sz="2400" i="1">
                            <a:latin typeface="Cambria Math" panose="02040503050406030204" pitchFamily="18" charset="0"/>
                          </a:rPr>
                          <m:t>−</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𝐸</m:t>
                            </m:r>
                          </m:e>
                        </m:d>
                      </m:e>
                    </m:d>
                    <m:r>
                      <a:rPr lang="en-US" sz="2400" i="1">
                        <a:latin typeface="Cambria Math" panose="02040503050406030204" pitchFamily="18" charset="0"/>
                      </a:rPr>
                      <m:t>=.</m:t>
                    </m:r>
                    <m:r>
                      <a:rPr lang="en-US" sz="2400" b="0" i="1" smtClean="0">
                        <a:latin typeface="Cambria Math" panose="02040503050406030204" pitchFamily="18" charset="0"/>
                      </a:rPr>
                      <m:t>7</m:t>
                    </m:r>
                    <m:r>
                      <a:rPr lang="en-US" sz="2400" i="1">
                        <a:latin typeface="Cambria Math" panose="02040503050406030204" pitchFamily="18" charset="0"/>
                      </a:rPr>
                      <m:t>5+.5</m:t>
                    </m:r>
                    <m:d>
                      <m:dPr>
                        <m:ctrlPr>
                          <a:rPr lang="en-US" sz="2400" i="1">
                            <a:latin typeface="Cambria Math" panose="02040503050406030204" pitchFamily="18" charset="0"/>
                          </a:rPr>
                        </m:ctrlPr>
                      </m:dPr>
                      <m:e>
                        <m:r>
                          <a:rPr lang="en-US" sz="2400" b="0" i="1" smtClean="0">
                            <a:latin typeface="Cambria Math" panose="02040503050406030204" pitchFamily="18" charset="0"/>
                          </a:rPr>
                          <m:t>0</m:t>
                        </m:r>
                        <m:r>
                          <a:rPr lang="en-US" sz="2400" i="1">
                            <a:latin typeface="Cambria Math" panose="02040503050406030204" pitchFamily="18" charset="0"/>
                          </a:rPr>
                          <m:t>+</m:t>
                        </m:r>
                        <m:r>
                          <a:rPr lang="en-US" sz="2400" b="0" i="1" smtClean="0">
                            <a:latin typeface="Cambria Math" panose="02040503050406030204" pitchFamily="18" charset="0"/>
                          </a:rPr>
                          <m:t>.625</m:t>
                        </m:r>
                        <m:r>
                          <a:rPr lang="en-US" sz="2400" i="1">
                            <a:latin typeface="Cambria Math" panose="02040503050406030204" pitchFamily="18" charset="0"/>
                          </a:rPr>
                          <m:t>−.</m:t>
                        </m:r>
                        <m:r>
                          <a:rPr lang="en-US" sz="2400" b="0" i="1" smtClean="0">
                            <a:latin typeface="Cambria Math" panose="02040503050406030204" pitchFamily="18" charset="0"/>
                          </a:rPr>
                          <m:t>7</m:t>
                        </m:r>
                        <m:r>
                          <a:rPr lang="en-US" sz="2400" i="1">
                            <a:latin typeface="Cambria Math" panose="02040503050406030204" pitchFamily="18" charset="0"/>
                          </a:rPr>
                          <m:t>5</m:t>
                        </m:r>
                      </m:e>
                    </m:d>
                    <m:r>
                      <a:rPr lang="en-US" sz="2400" b="0" i="1" smtClean="0">
                        <a:latin typeface="Cambria Math" panose="02040503050406030204" pitchFamily="18" charset="0"/>
                      </a:rPr>
                      <m:t>≈</m:t>
                    </m:r>
                    <m:r>
                      <a:rPr lang="en-US" sz="2400" i="1">
                        <a:latin typeface="Cambria Math" panose="02040503050406030204" pitchFamily="18" charset="0"/>
                      </a:rPr>
                      <m:t>0.</m:t>
                    </m:r>
                    <m:r>
                      <a:rPr lang="en-US" sz="2400" b="0" i="1" smtClean="0">
                        <a:latin typeface="Cambria Math" panose="02040503050406030204" pitchFamily="18" charset="0"/>
                      </a:rPr>
                      <m:t>688</m:t>
                    </m:r>
                  </m:oMath>
                </a14:m>
                <a:endParaRPr lang="en-US" sz="2400" i="1" dirty="0">
                  <a:latin typeface="Cambria Math" panose="02040503050406030204" pitchFamily="18" charset="0"/>
                </a:endParaRPr>
              </a:p>
              <a:p>
                <a:pPr lvl="1"/>
                <a14:m>
                  <m:oMath xmlns:m="http://schemas.openxmlformats.org/officeDocument/2006/math">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𝐷</m:t>
                        </m:r>
                      </m:e>
                    </m:d>
                    <m:r>
                      <a:rPr lang="en-US" sz="2400" i="1">
                        <a:latin typeface="Cambria Math" panose="02040503050406030204" pitchFamily="18" charset="0"/>
                      </a:rPr>
                      <m:t>←</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𝐷</m:t>
                        </m:r>
                      </m:e>
                    </m:d>
                    <m:r>
                      <a:rPr lang="en-US" sz="2400" i="1">
                        <a:latin typeface="Cambria Math" panose="02040503050406030204" pitchFamily="18" charset="0"/>
                      </a:rPr>
                      <m:t>+</m:t>
                    </m:r>
                    <m:r>
                      <a:rPr lang="en-US" sz="2400" i="1">
                        <a:latin typeface="Cambria Math" panose="02040503050406030204" pitchFamily="18" charset="0"/>
                      </a:rPr>
                      <m:t>𝛼</m:t>
                    </m:r>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𝑡</m:t>
                            </m:r>
                            <m:r>
                              <a:rPr lang="en-US" sz="2400" i="1">
                                <a:latin typeface="Cambria Math" panose="02040503050406030204" pitchFamily="18" charset="0"/>
                              </a:rPr>
                              <m:t>+1</m:t>
                            </m:r>
                          </m:sub>
                        </m:sSub>
                        <m:r>
                          <a:rPr lang="en-US" sz="2400" i="1">
                            <a:latin typeface="Cambria Math" panose="02040503050406030204" pitchFamily="18" charset="0"/>
                          </a:rPr>
                          <m:t>+</m:t>
                        </m:r>
                        <m:r>
                          <a:rPr lang="en-US" sz="2400" i="1">
                            <a:latin typeface="Cambria Math" panose="02040503050406030204" pitchFamily="18" charset="0"/>
                          </a:rPr>
                          <m:t>𝛾</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b="0" i="1" smtClean="0">
                                <a:latin typeface="Cambria Math" panose="02040503050406030204" pitchFamily="18" charset="0"/>
                              </a:rPr>
                              <m:t>𝐶</m:t>
                            </m:r>
                          </m:e>
                        </m:d>
                        <m:r>
                          <a:rPr lang="en-US" sz="2400" i="1">
                            <a:latin typeface="Cambria Math" panose="02040503050406030204" pitchFamily="18" charset="0"/>
                          </a:rPr>
                          <m:t>−</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𝐷</m:t>
                            </m:r>
                          </m:e>
                        </m:d>
                      </m:e>
                    </m:d>
                    <m:r>
                      <a:rPr lang="en-US" sz="2400" i="1">
                        <a:latin typeface="Cambria Math" panose="02040503050406030204" pitchFamily="18" charset="0"/>
                      </a:rPr>
                      <m:t>=.</m:t>
                    </m:r>
                    <m:r>
                      <a:rPr lang="en-US" sz="2400" b="0" i="1" smtClean="0">
                        <a:latin typeface="Cambria Math" panose="02040503050406030204" pitchFamily="18" charset="0"/>
                      </a:rPr>
                      <m:t>625</m:t>
                    </m:r>
                    <m:r>
                      <a:rPr lang="en-US" sz="2400" i="1">
                        <a:latin typeface="Cambria Math" panose="02040503050406030204" pitchFamily="18" charset="0"/>
                      </a:rPr>
                      <m:t>+.5</m:t>
                    </m:r>
                    <m:d>
                      <m:dPr>
                        <m:ctrlPr>
                          <a:rPr lang="en-US" sz="2400" i="1">
                            <a:latin typeface="Cambria Math" panose="02040503050406030204" pitchFamily="18" charset="0"/>
                          </a:rPr>
                        </m:ctrlPr>
                      </m:dPr>
                      <m:e>
                        <m:r>
                          <a:rPr lang="en-US" sz="2400" i="1">
                            <a:latin typeface="Cambria Math" panose="02040503050406030204" pitchFamily="18" charset="0"/>
                          </a:rPr>
                          <m:t>0+.5−.625</m:t>
                        </m:r>
                      </m:e>
                    </m:d>
                    <m:r>
                      <a:rPr lang="en-US" sz="2400" i="1">
                        <a:latin typeface="Cambria Math" panose="02040503050406030204" pitchFamily="18" charset="0"/>
                      </a:rPr>
                      <m:t>≈0.</m:t>
                    </m:r>
                    <m:r>
                      <a:rPr lang="en-US" sz="2400" b="0" i="1" smtClean="0">
                        <a:latin typeface="Cambria Math" panose="02040503050406030204" pitchFamily="18" charset="0"/>
                      </a:rPr>
                      <m:t>563</m:t>
                    </m:r>
                  </m:oMath>
                </a14:m>
                <a:endParaRPr lang="en-US" sz="2400" i="1" dirty="0">
                  <a:latin typeface="Cambria Math" panose="02040503050406030204" pitchFamily="18" charset="0"/>
                </a:endParaRPr>
              </a:p>
              <a:p>
                <a:r>
                  <a:rPr lang="en-US" sz="2800" dirty="0"/>
                  <a:t>MC:</a:t>
                </a:r>
              </a:p>
              <a:p>
                <a:pPr lvl="1"/>
                <a:r>
                  <a:rPr lang="en-US" dirty="0"/>
                  <a:t>No update since episode has not ended.</a:t>
                </a:r>
                <a:endParaRPr lang="en-US" i="1" dirty="0">
                  <a:latin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B129BDF5-5CBE-412B-9F54-A1B9F298514E}"/>
                  </a:ext>
                </a:extLst>
              </p:cNvPr>
              <p:cNvSpPr>
                <a:spLocks noGrp="1" noRot="1" noChangeAspect="1" noMove="1" noResize="1" noEditPoints="1" noAdjustHandles="1" noChangeArrowheads="1" noChangeShapeType="1" noTextEdit="1"/>
              </p:cNvSpPr>
              <p:nvPr>
                <p:ph idx="1"/>
              </p:nvPr>
            </p:nvSpPr>
            <p:spPr>
              <a:xfrm>
                <a:off x="457200" y="1066800"/>
                <a:ext cx="8229600" cy="2209800"/>
              </a:xfrm>
              <a:blipFill>
                <a:blip r:embed="rId3"/>
                <a:stretch>
                  <a:fillRect l="-667" t="-3857"/>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7F635995-3042-46E4-B073-1F501C4FA719}"/>
              </a:ext>
            </a:extLst>
          </p:cNvPr>
          <p:cNvSpPr>
            <a:spLocks noGrp="1"/>
          </p:cNvSpPr>
          <p:nvPr>
            <p:ph type="sldNum" sz="quarter" idx="12"/>
          </p:nvPr>
        </p:nvSpPr>
        <p:spPr/>
        <p:txBody>
          <a:bodyPr/>
          <a:lstStyle/>
          <a:p>
            <a:pPr>
              <a:defRPr/>
            </a:pPr>
            <a:fld id="{F57F456A-00AF-44E6-8D70-638C0D0130FF}" type="slidenum">
              <a:rPr lang="en-US" altLang="zh-CN" smtClean="0"/>
              <a:pPr>
                <a:defRPr/>
              </a:pPr>
              <a:t>39</a:t>
            </a:fld>
            <a:endParaRPr lang="en-US" altLang="zh-CN"/>
          </a:p>
        </p:txBody>
      </p:sp>
      <p:pic>
        <p:nvPicPr>
          <p:cNvPr id="5" name="Picture 4">
            <a:extLst>
              <a:ext uri="{FF2B5EF4-FFF2-40B4-BE49-F238E27FC236}">
                <a16:creationId xmlns:a16="http://schemas.microsoft.com/office/drawing/2014/main" id="{056B7C68-0330-4FA1-B91E-5159FF46AC12}"/>
              </a:ext>
            </a:extLst>
          </p:cNvPr>
          <p:cNvPicPr>
            <a:picLocks noChangeAspect="1"/>
          </p:cNvPicPr>
          <p:nvPr/>
        </p:nvPicPr>
        <p:blipFill>
          <a:blip r:embed="rId4"/>
          <a:stretch>
            <a:fillRect/>
          </a:stretch>
        </p:blipFill>
        <p:spPr>
          <a:xfrm>
            <a:off x="1905000" y="2884048"/>
            <a:ext cx="5419433" cy="3919037"/>
          </a:xfrm>
          <a:prstGeom prst="rect">
            <a:avLst/>
          </a:prstGeom>
        </p:spPr>
      </p:pic>
    </p:spTree>
    <p:extLst>
      <p:ext uri="{BB962C8B-B14F-4D97-AF65-F5344CB8AC3E}">
        <p14:creationId xmlns:p14="http://schemas.microsoft.com/office/powerpoint/2010/main" val="2553308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a:ea typeface="ＭＳ Ｐゴシック" pitchFamily="34" charset="-128"/>
              </a:rPr>
              <a:t>Reinforcement Learning</a:t>
            </a: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 y="5096490"/>
            <a:ext cx="4078214" cy="1486872"/>
          </a:xfrm>
          <a:prstGeom prst="rect">
            <a:avLst/>
          </a:prstGeom>
          <a:noFill/>
          <a:ln w="9525">
            <a:noFill/>
            <a:miter lim="800000"/>
            <a:headEnd/>
            <a:tailEnd/>
          </a:ln>
        </p:spPr>
      </p:pic>
      <p:grpSp>
        <p:nvGrpSpPr>
          <p:cNvPr id="16" name="Group 15"/>
          <p:cNvGrpSpPr/>
          <p:nvPr/>
        </p:nvGrpSpPr>
        <p:grpSpPr>
          <a:xfrm>
            <a:off x="-190501" y="4947260"/>
            <a:ext cx="3886200" cy="1834661"/>
            <a:chOff x="5920155" y="2133600"/>
            <a:chExt cx="5181600" cy="2446215"/>
          </a:xfrm>
        </p:grpSpPr>
        <p:sp>
          <p:nvSpPr>
            <p:cNvPr id="5" name="Rectangle 4"/>
            <p:cNvSpPr/>
            <p:nvPr/>
          </p:nvSpPr>
          <p:spPr>
            <a:xfrm>
              <a:off x="5920155" y="2971800"/>
              <a:ext cx="816708"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alatino"/>
                <a:cs typeface="Palatino"/>
              </a:endParaRPr>
            </a:p>
          </p:txBody>
        </p:sp>
        <p:sp>
          <p:nvSpPr>
            <p:cNvPr id="8" name="Rectangle 7"/>
            <p:cNvSpPr/>
            <p:nvPr/>
          </p:nvSpPr>
          <p:spPr>
            <a:xfrm>
              <a:off x="6605955" y="4046415"/>
              <a:ext cx="1676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alatino"/>
                <a:cs typeface="Palatino"/>
              </a:endParaRPr>
            </a:p>
          </p:txBody>
        </p:sp>
        <p:sp>
          <p:nvSpPr>
            <p:cNvPr id="9" name="Rectangle 8"/>
            <p:cNvSpPr/>
            <p:nvPr/>
          </p:nvSpPr>
          <p:spPr>
            <a:xfrm>
              <a:off x="6224955" y="3733800"/>
              <a:ext cx="6858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alatino"/>
                <a:cs typeface="Palatino"/>
              </a:endParaRPr>
            </a:p>
          </p:txBody>
        </p:sp>
        <p:sp>
          <p:nvSpPr>
            <p:cNvPr id="10" name="Rectangle 9"/>
            <p:cNvSpPr/>
            <p:nvPr/>
          </p:nvSpPr>
          <p:spPr>
            <a:xfrm>
              <a:off x="7139354" y="2286000"/>
              <a:ext cx="1547445"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alatino"/>
                <a:cs typeface="Palatino"/>
              </a:endParaRPr>
            </a:p>
          </p:txBody>
        </p:sp>
        <p:sp>
          <p:nvSpPr>
            <p:cNvPr id="11" name="Rectangle 10"/>
            <p:cNvSpPr/>
            <p:nvPr/>
          </p:nvSpPr>
          <p:spPr>
            <a:xfrm>
              <a:off x="9653955" y="2209800"/>
              <a:ext cx="14478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alatino"/>
                <a:cs typeface="Palatino"/>
              </a:endParaRPr>
            </a:p>
          </p:txBody>
        </p:sp>
        <p:sp>
          <p:nvSpPr>
            <p:cNvPr id="12" name="Rectangle 11"/>
            <p:cNvSpPr/>
            <p:nvPr/>
          </p:nvSpPr>
          <p:spPr>
            <a:xfrm>
              <a:off x="8001000" y="2133600"/>
              <a:ext cx="1828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alatino"/>
                <a:cs typeface="Palatino"/>
              </a:endParaRPr>
            </a:p>
          </p:txBody>
        </p:sp>
        <p:sp>
          <p:nvSpPr>
            <p:cNvPr id="14" name="Isosceles Triangle 13"/>
            <p:cNvSpPr/>
            <p:nvPr/>
          </p:nvSpPr>
          <p:spPr>
            <a:xfrm rot="10800000">
              <a:off x="8458200" y="2743200"/>
              <a:ext cx="304800" cy="2286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alatino"/>
                <a:cs typeface="Palatino"/>
              </a:endParaRPr>
            </a:p>
          </p:txBody>
        </p:sp>
        <p:sp>
          <p:nvSpPr>
            <p:cNvPr id="15" name="Rectangle 14"/>
            <p:cNvSpPr/>
            <p:nvPr/>
          </p:nvSpPr>
          <p:spPr>
            <a:xfrm>
              <a:off x="7748955" y="3429000"/>
              <a:ext cx="1654908"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alatino"/>
                <a:cs typeface="Palatino"/>
              </a:endParaRPr>
            </a:p>
          </p:txBody>
        </p:sp>
      </p:grpSp>
      <mc:AlternateContent xmlns:mc="http://schemas.openxmlformats.org/markup-compatibility/2006" xmlns:a14="http://schemas.microsoft.com/office/drawing/2010/main">
        <mc:Choice Requires="a14">
          <p:sp>
            <p:nvSpPr>
              <p:cNvPr id="24578" name="Rectangle 3"/>
              <p:cNvSpPr>
                <a:spLocks noGrp="1" noChangeArrowheads="1"/>
              </p:cNvSpPr>
              <p:nvPr>
                <p:ph idx="1"/>
              </p:nvPr>
            </p:nvSpPr>
            <p:spPr>
              <a:xfrm>
                <a:off x="342900" y="1524000"/>
                <a:ext cx="8286750" cy="3543301"/>
              </a:xfrm>
            </p:spPr>
            <p:txBody>
              <a:bodyPr>
                <a:normAutofit fontScale="92500" lnSpcReduction="10000"/>
              </a:bodyPr>
              <a:lstStyle/>
              <a:p>
                <a:pPr>
                  <a:lnSpc>
                    <a:spcPct val="80000"/>
                  </a:lnSpc>
                </a:pPr>
                <a:r>
                  <a:rPr lang="en-US" sz="2800" dirty="0">
                    <a:ea typeface="ＭＳ Ｐゴシック" pitchFamily="34" charset="-128"/>
                  </a:rPr>
                  <a:t>Recall: an MDP consists of:</a:t>
                </a:r>
              </a:p>
              <a:p>
                <a:pPr lvl="1">
                  <a:lnSpc>
                    <a:spcPct val="80000"/>
                  </a:lnSpc>
                </a:pPr>
                <a:r>
                  <a:rPr lang="en-US" sz="2400" dirty="0">
                    <a:ea typeface="ＭＳ Ｐゴシック" pitchFamily="34" charset="-128"/>
                  </a:rPr>
                  <a:t>Set of states </a:t>
                </a:r>
                <a14:m>
                  <m:oMath xmlns:m="http://schemas.openxmlformats.org/officeDocument/2006/math">
                    <m:r>
                      <a:rPr lang="en-US" sz="2400" i="1" dirty="0">
                        <a:latin typeface="Cambria Math" panose="02040503050406030204" pitchFamily="18" charset="0"/>
                        <a:ea typeface="ＭＳ Ｐゴシック" pitchFamily="34" charset="-128"/>
                      </a:rPr>
                      <m:t>𝑆</m:t>
                    </m:r>
                  </m:oMath>
                </a14:m>
                <a:endParaRPr lang="en-US" sz="2400" dirty="0">
                  <a:ea typeface="ＭＳ Ｐゴシック" pitchFamily="34" charset="-128"/>
                </a:endParaRPr>
              </a:p>
              <a:p>
                <a:pPr lvl="1">
                  <a:lnSpc>
                    <a:spcPct val="80000"/>
                  </a:lnSpc>
                </a:pPr>
                <a:r>
                  <a:rPr lang="en-US" sz="2400" dirty="0">
                    <a:ea typeface="ＭＳ Ｐゴシック" pitchFamily="34" charset="-128"/>
                  </a:rPr>
                  <a:t>Start state </a:t>
                </a:r>
                <a14:m>
                  <m:oMath xmlns:m="http://schemas.openxmlformats.org/officeDocument/2006/math">
                    <m:sSub>
                      <m:sSubPr>
                        <m:ctrlPr>
                          <a:rPr lang="en-US" sz="2400" i="1" dirty="0">
                            <a:latin typeface="Cambria Math" panose="02040503050406030204" pitchFamily="18" charset="0"/>
                            <a:ea typeface="ＭＳ Ｐゴシック" pitchFamily="34" charset="-128"/>
                          </a:rPr>
                        </m:ctrlPr>
                      </m:sSubPr>
                      <m:e>
                        <m:r>
                          <m:rPr>
                            <m:sty m:val="p"/>
                          </m:rPr>
                          <a:rPr lang="en-US" sz="2400" dirty="0">
                            <a:latin typeface="Cambria Math" panose="02040503050406030204" pitchFamily="18" charset="0"/>
                            <a:ea typeface="ＭＳ Ｐゴシック" pitchFamily="34" charset="-128"/>
                          </a:rPr>
                          <m:t>s</m:t>
                        </m:r>
                      </m:e>
                      <m:sub>
                        <m:r>
                          <a:rPr lang="en-US" sz="2400" dirty="0">
                            <a:latin typeface="Cambria Math" panose="02040503050406030204" pitchFamily="18" charset="0"/>
                            <a:ea typeface="ＭＳ Ｐゴシック" pitchFamily="34" charset="-128"/>
                          </a:rPr>
                          <m:t>0</m:t>
                        </m:r>
                      </m:sub>
                    </m:sSub>
                  </m:oMath>
                </a14:m>
                <a:endParaRPr lang="en-US" sz="2400" baseline="-25000" dirty="0">
                  <a:ea typeface="ＭＳ Ｐゴシック" pitchFamily="34" charset="-128"/>
                </a:endParaRPr>
              </a:p>
              <a:p>
                <a:pPr lvl="1">
                  <a:lnSpc>
                    <a:spcPct val="80000"/>
                  </a:lnSpc>
                </a:pPr>
                <a:r>
                  <a:rPr lang="en-US" sz="2400" dirty="0">
                    <a:ea typeface="ＭＳ Ｐゴシック" pitchFamily="34" charset="-128"/>
                  </a:rPr>
                  <a:t>Set of actions </a:t>
                </a:r>
                <a14:m>
                  <m:oMath xmlns:m="http://schemas.openxmlformats.org/officeDocument/2006/math">
                    <m:r>
                      <a:rPr lang="en-US" sz="2400" i="1" dirty="0">
                        <a:latin typeface="Cambria Math" panose="02040503050406030204" pitchFamily="18" charset="0"/>
                        <a:ea typeface="ＭＳ Ｐゴシック" pitchFamily="34" charset="-128"/>
                      </a:rPr>
                      <m:t>𝐴</m:t>
                    </m:r>
                  </m:oMath>
                </a14:m>
                <a:endParaRPr lang="en-US" sz="2400" dirty="0">
                  <a:ea typeface="ＭＳ Ｐゴシック" pitchFamily="34" charset="-128"/>
                </a:endParaRPr>
              </a:p>
              <a:p>
                <a:pPr lvl="1">
                  <a:lnSpc>
                    <a:spcPct val="80000"/>
                  </a:lnSpc>
                </a:pPr>
                <a:r>
                  <a:rPr lang="en-US" sz="2400" dirty="0">
                    <a:ea typeface="ＭＳ Ｐゴシック" pitchFamily="34" charset="-128"/>
                  </a:rPr>
                  <a:t>Transitions and rewards </a:t>
                </a:r>
                <a14:m>
                  <m:oMath xmlns:m="http://schemas.openxmlformats.org/officeDocument/2006/math">
                    <m:r>
                      <a:rPr lang="en-US" sz="2400" i="1">
                        <a:latin typeface="Cambria Math" panose="02040503050406030204" pitchFamily="18" charset="0"/>
                      </a:rPr>
                      <m:t>𝑝</m:t>
                    </m:r>
                    <m:d>
                      <m:dPr>
                        <m:ctrlPr>
                          <a:rPr lang="en-US" sz="2400" i="1">
                            <a:latin typeface="Cambria Math" panose="02040503050406030204" pitchFamily="18" charset="0"/>
                          </a:rPr>
                        </m:ctrlPr>
                      </m:dPr>
                      <m:e>
                        <m:r>
                          <a:rPr lang="en-US" sz="2400" i="1">
                            <a:latin typeface="Cambria Math" panose="02040503050406030204" pitchFamily="18" charset="0"/>
                          </a:rPr>
                          <m:t>𝑟</m:t>
                        </m:r>
                        <m:r>
                          <a:rPr lang="en-US" sz="2400" i="1">
                            <a:latin typeface="Cambria Math" panose="02040503050406030204" pitchFamily="18" charset="0"/>
                          </a:rPr>
                          <m:t>,</m:t>
                        </m:r>
                        <m:r>
                          <a:rPr lang="en-US" sz="2400" i="1">
                            <a:latin typeface="Cambria Math" panose="02040503050406030204" pitchFamily="18" charset="0"/>
                          </a:rPr>
                          <m:t>𝑠</m:t>
                        </m:r>
                        <m:r>
                          <a:rPr lang="en-US" sz="2400" i="1">
                            <a:latin typeface="Cambria Math" panose="02040503050406030204" pitchFamily="18" charset="0"/>
                          </a:rPr>
                          <m:t>′</m:t>
                        </m:r>
                      </m:e>
                      <m:e>
                        <m:r>
                          <a:rPr lang="en-US" sz="2400" i="1">
                            <a:latin typeface="Cambria Math" panose="02040503050406030204" pitchFamily="18" charset="0"/>
                          </a:rPr>
                          <m:t>𝑠</m:t>
                        </m:r>
                        <m:r>
                          <a:rPr lang="en-US" sz="2400" i="1">
                            <a:latin typeface="Cambria Math" panose="02040503050406030204" pitchFamily="18" charset="0"/>
                          </a:rPr>
                          <m:t>,</m:t>
                        </m:r>
                        <m:r>
                          <a:rPr lang="en-US" sz="2400" i="1">
                            <a:latin typeface="Cambria Math" panose="02040503050406030204" pitchFamily="18" charset="0"/>
                          </a:rPr>
                          <m:t>𝑎</m:t>
                        </m:r>
                      </m:e>
                    </m:d>
                  </m:oMath>
                </a14:m>
                <a:r>
                  <a:rPr lang="en-US" sz="2400" dirty="0">
                    <a:ea typeface="ＭＳ Ｐゴシック" pitchFamily="34" charset="-128"/>
                  </a:rPr>
                  <a:t> </a:t>
                </a:r>
                <a:r>
                  <a:rPr lang="en-US" altLang="ja-JP" sz="2400" dirty="0">
                    <a:ea typeface="ＭＳ Ｐゴシック" pitchFamily="34" charset="-128"/>
                  </a:rPr>
                  <a:t>(w. discount </a:t>
                </a:r>
                <a14:m>
                  <m:oMath xmlns:m="http://schemas.openxmlformats.org/officeDocument/2006/math">
                    <m:r>
                      <a:rPr lang="en-US" altLang="ja-JP" sz="2400" i="1" dirty="0">
                        <a:latin typeface="Cambria Math" panose="02040503050406030204" pitchFamily="18" charset="0"/>
                        <a:ea typeface="ＭＳ Ｐゴシック" pitchFamily="34" charset="-128"/>
                        <a:sym typeface="Symbol" pitchFamily="18" charset="2"/>
                      </a:rPr>
                      <m:t></m:t>
                    </m:r>
                  </m:oMath>
                </a14:m>
                <a:r>
                  <a:rPr lang="en-US" altLang="ja-JP" sz="2400" dirty="0">
                    <a:ea typeface="ＭＳ Ｐゴシック" pitchFamily="34" charset="-128"/>
                  </a:rPr>
                  <a:t>)</a:t>
                </a:r>
                <a:endParaRPr lang="en-US" sz="1400" dirty="0">
                  <a:ea typeface="ＭＳ Ｐゴシック" pitchFamily="34" charset="-128"/>
                  <a:sym typeface="Symbol" pitchFamily="18" charset="2"/>
                </a:endParaRPr>
              </a:p>
              <a:p>
                <a:r>
                  <a:rPr lang="en-US" sz="2800" dirty="0">
                    <a:ea typeface="ＭＳ Ｐゴシック" pitchFamily="34" charset="-128"/>
                    <a:sym typeface="Symbol" pitchFamily="18" charset="2"/>
                  </a:rPr>
                  <a:t>But now the model </a:t>
                </a:r>
                <a14:m>
                  <m:oMath xmlns:m="http://schemas.openxmlformats.org/officeDocument/2006/math">
                    <m:r>
                      <a:rPr lang="en-US" sz="2800" i="1">
                        <a:latin typeface="Cambria Math" panose="02040503050406030204" pitchFamily="18" charset="0"/>
                      </a:rPr>
                      <m:t>𝑝</m:t>
                    </m:r>
                    <m:d>
                      <m:dPr>
                        <m:ctrlPr>
                          <a:rPr lang="en-US" sz="2800" i="1">
                            <a:latin typeface="Cambria Math" panose="02040503050406030204" pitchFamily="18" charset="0"/>
                          </a:rPr>
                        </m:ctrlPr>
                      </m:dPr>
                      <m:e>
                        <m:r>
                          <a:rPr lang="en-US" sz="2800" i="1">
                            <a:latin typeface="Cambria Math" panose="02040503050406030204" pitchFamily="18" charset="0"/>
                          </a:rPr>
                          <m:t>𝑟</m:t>
                        </m:r>
                        <m:r>
                          <a:rPr lang="en-US" sz="2800" i="1">
                            <a:latin typeface="Cambria Math" panose="02040503050406030204" pitchFamily="18" charset="0"/>
                          </a:rPr>
                          <m:t>,</m:t>
                        </m:r>
                        <m:r>
                          <a:rPr lang="en-US" sz="2800" i="1">
                            <a:latin typeface="Cambria Math" panose="02040503050406030204" pitchFamily="18" charset="0"/>
                          </a:rPr>
                          <m:t>𝑠</m:t>
                        </m:r>
                        <m:r>
                          <a:rPr lang="en-US" sz="2800" i="1">
                            <a:latin typeface="Cambria Math" panose="02040503050406030204" pitchFamily="18" charset="0"/>
                          </a:rPr>
                          <m:t>′</m:t>
                        </m:r>
                      </m:e>
                      <m:e>
                        <m:r>
                          <a:rPr lang="en-US" sz="2800" i="1">
                            <a:latin typeface="Cambria Math" panose="02040503050406030204" pitchFamily="18" charset="0"/>
                          </a:rPr>
                          <m:t>𝑠</m:t>
                        </m:r>
                        <m:r>
                          <a:rPr lang="en-US" sz="2800" i="1">
                            <a:latin typeface="Cambria Math" panose="02040503050406030204" pitchFamily="18" charset="0"/>
                          </a:rPr>
                          <m:t>,</m:t>
                        </m:r>
                        <m:r>
                          <a:rPr lang="en-US" sz="2800" i="1">
                            <a:latin typeface="Cambria Math" panose="02040503050406030204" pitchFamily="18" charset="0"/>
                          </a:rPr>
                          <m:t>𝑎</m:t>
                        </m:r>
                      </m:e>
                    </m:d>
                  </m:oMath>
                </a14:m>
                <a:r>
                  <a:rPr lang="en-US" sz="2800" dirty="0">
                    <a:ea typeface="ＭＳ Ｐゴシック" pitchFamily="34" charset="-128"/>
                  </a:rPr>
                  <a:t> is unknown</a:t>
                </a:r>
                <a:endParaRPr lang="en-US" altLang="ja-JP" sz="2800" dirty="0">
                  <a:ea typeface="ＭＳ Ｐゴシック" pitchFamily="34" charset="-128"/>
                  <a:sym typeface="Symbol" pitchFamily="18" charset="2"/>
                </a:endParaRPr>
              </a:p>
              <a:p>
                <a:pPr lvl="1"/>
                <a:r>
                  <a:rPr lang="en-US" sz="2400" dirty="0"/>
                  <a:t>Unknown reward </a:t>
                </a:r>
                <a14:m>
                  <m:oMath xmlns:m="http://schemas.openxmlformats.org/officeDocument/2006/math">
                    <m:r>
                      <a:rPr lang="en-US" sz="2400" i="1">
                        <a:latin typeface="Cambria Math" panose="02040503050406030204" pitchFamily="18" charset="0"/>
                      </a:rPr>
                      <m:t>𝑟</m:t>
                    </m:r>
                  </m:oMath>
                </a14:m>
                <a:r>
                  <a:rPr lang="en-US" sz="2400" dirty="0"/>
                  <a:t> and next state </a:t>
                </a:r>
                <a14:m>
                  <m:oMath xmlns:m="http://schemas.openxmlformats.org/officeDocument/2006/math">
                    <m:r>
                      <a:rPr lang="en-US" sz="2400" i="1">
                        <a:latin typeface="Cambria Math" panose="02040503050406030204" pitchFamily="18" charset="0"/>
                      </a:rPr>
                      <m:t>𝑠</m:t>
                    </m:r>
                    <m:r>
                      <a:rPr lang="en-US" sz="2400" i="1">
                        <a:latin typeface="Cambria Math" panose="02040503050406030204" pitchFamily="18" charset="0"/>
                      </a:rPr>
                      <m:t>′</m:t>
                    </m:r>
                  </m:oMath>
                </a14:m>
                <a:r>
                  <a:rPr lang="en-US" sz="2400" dirty="0"/>
                  <a:t>, denoted as state transition </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𝑠</m:t>
                    </m:r>
                    <m:r>
                      <a:rPr lang="en-US" sz="2400" i="1">
                        <a:latin typeface="Cambria Math" panose="02040503050406030204" pitchFamily="18" charset="0"/>
                      </a:rPr>
                      <m:t>,</m:t>
                    </m:r>
                    <m:r>
                      <a:rPr lang="en-US" sz="2400" i="1">
                        <a:latin typeface="Cambria Math" panose="02040503050406030204" pitchFamily="18" charset="0"/>
                      </a:rPr>
                      <m:t>𝑎</m:t>
                    </m:r>
                    <m:r>
                      <a:rPr lang="en-US" sz="2400" i="1">
                        <a:latin typeface="Cambria Math" panose="02040503050406030204" pitchFamily="18" charset="0"/>
                      </a:rPr>
                      <m:t>,</m:t>
                    </m:r>
                    <m:r>
                      <a:rPr lang="en-US" sz="2400" i="1">
                        <a:latin typeface="Cambria Math" panose="02040503050406030204" pitchFamily="18" charset="0"/>
                      </a:rPr>
                      <m:t>𝑟</m:t>
                    </m:r>
                    <m:r>
                      <a:rPr lang="en-US" sz="2400" i="1">
                        <a:latin typeface="Cambria Math" panose="02040503050406030204" pitchFamily="18" charset="0"/>
                      </a:rPr>
                      <m:t>,</m:t>
                    </m:r>
                    <m:r>
                      <a:rPr lang="en-US" sz="2400" i="1">
                        <a:latin typeface="Cambria Math" panose="02040503050406030204" pitchFamily="18" charset="0"/>
                      </a:rPr>
                      <m:t>𝑠</m:t>
                    </m:r>
                    <m:r>
                      <a:rPr lang="en-US" sz="2400" i="1">
                        <a:latin typeface="Cambria Math" panose="02040503050406030204" pitchFamily="18" charset="0"/>
                      </a:rPr>
                      <m:t>′)</m:t>
                    </m:r>
                  </m:oMath>
                </a14:m>
                <a:r>
                  <a:rPr lang="en-US" sz="2400" dirty="0"/>
                  <a:t>, if agent takes action </a:t>
                </a:r>
                <a14:m>
                  <m:oMath xmlns:m="http://schemas.openxmlformats.org/officeDocument/2006/math">
                    <m:r>
                      <a:rPr lang="en-US" sz="2400" i="1">
                        <a:latin typeface="Cambria Math" panose="02040503050406030204" pitchFamily="18" charset="0"/>
                      </a:rPr>
                      <m:t>𝑎</m:t>
                    </m:r>
                  </m:oMath>
                </a14:m>
                <a:r>
                  <a:rPr lang="en-US" sz="2400" dirty="0"/>
                  <a:t> in state </a:t>
                </a:r>
                <a14:m>
                  <m:oMath xmlns:m="http://schemas.openxmlformats.org/officeDocument/2006/math">
                    <m:r>
                      <a:rPr lang="en-US" sz="2400" i="1">
                        <a:latin typeface="Cambria Math" panose="02040503050406030204" pitchFamily="18" charset="0"/>
                      </a:rPr>
                      <m:t>𝑠</m:t>
                    </m:r>
                  </m:oMath>
                </a14:m>
                <a:r>
                  <a:rPr lang="en-US" sz="2400" dirty="0"/>
                  <a:t>. </a:t>
                </a:r>
                <a:endParaRPr lang="en-US" sz="2400" dirty="0">
                  <a:ea typeface="ＭＳ Ｐゴシック" pitchFamily="34" charset="-128"/>
                  <a:sym typeface="Symbol" pitchFamily="18" charset="2"/>
                </a:endParaRPr>
              </a:p>
              <a:p>
                <a:pPr lvl="1"/>
                <a:r>
                  <a:rPr lang="en-US" sz="2400" dirty="0">
                    <a:ea typeface="ＭＳ Ｐゴシック" pitchFamily="34" charset="-128"/>
                    <a:sym typeface="Symbol" pitchFamily="18" charset="2"/>
                  </a:rPr>
                  <a:t>Agent must learn the optimal policy </a:t>
                </a:r>
                <a14:m>
                  <m:oMath xmlns:m="http://schemas.openxmlformats.org/officeDocument/2006/math">
                    <m:r>
                      <a:rPr lang="en-US" sz="2400" i="1">
                        <a:latin typeface="Cambria Math" panose="02040503050406030204" pitchFamily="18" charset="0"/>
                        <a:ea typeface="ＭＳ Ｐゴシック" pitchFamily="34" charset="-128"/>
                      </a:rPr>
                      <m:t>𝜋</m:t>
                    </m:r>
                    <m:r>
                      <a:rPr lang="en-US" sz="2400" i="1">
                        <a:latin typeface="Cambria Math" panose="02040503050406030204" pitchFamily="18" charset="0"/>
                        <a:ea typeface="ＭＳ Ｐゴシック" pitchFamily="34" charset="-128"/>
                      </a:rPr>
                      <m:t>(</m:t>
                    </m:r>
                    <m:r>
                      <a:rPr lang="en-US" sz="2400" i="1">
                        <a:latin typeface="Cambria Math" panose="02040503050406030204" pitchFamily="18" charset="0"/>
                        <a:ea typeface="ＭＳ Ｐゴシック" pitchFamily="34" charset="-128"/>
                      </a:rPr>
                      <m:t>𝑎</m:t>
                    </m:r>
                    <m:r>
                      <a:rPr lang="en-US" sz="2400" i="1">
                        <a:latin typeface="Cambria Math" panose="02040503050406030204" pitchFamily="18" charset="0"/>
                        <a:ea typeface="ＭＳ Ｐゴシック" pitchFamily="34" charset="-128"/>
                      </a:rPr>
                      <m:t>|</m:t>
                    </m:r>
                    <m:r>
                      <a:rPr lang="en-US" sz="2400" i="1">
                        <a:latin typeface="Cambria Math" panose="02040503050406030204" pitchFamily="18" charset="0"/>
                        <a:ea typeface="ＭＳ Ｐゴシック" pitchFamily="34" charset="-128"/>
                      </a:rPr>
                      <m:t>𝑠</m:t>
                    </m:r>
                    <m:r>
                      <a:rPr lang="en-US" sz="2400" i="1">
                        <a:latin typeface="Cambria Math" panose="02040503050406030204" pitchFamily="18" charset="0"/>
                        <a:ea typeface="ＭＳ Ｐゴシック" pitchFamily="34" charset="-128"/>
                      </a:rPr>
                      <m:t>)</m:t>
                    </m:r>
                  </m:oMath>
                </a14:m>
                <a:r>
                  <a:rPr lang="en-US" sz="2400" dirty="0">
                    <a:ea typeface="ＭＳ Ｐゴシック" pitchFamily="34" charset="-128"/>
                    <a:sym typeface="Symbol" pitchFamily="18" charset="2"/>
                  </a:rPr>
                  <a:t> by trial-and-error.</a:t>
                </a:r>
              </a:p>
            </p:txBody>
          </p:sp>
        </mc:Choice>
        <mc:Fallback xmlns="">
          <p:sp>
            <p:nvSpPr>
              <p:cNvPr id="24578" name="Rectangle 3"/>
              <p:cNvSpPr>
                <a:spLocks noGrp="1" noRot="1" noChangeAspect="1" noMove="1" noResize="1" noEditPoints="1" noAdjustHandles="1" noChangeArrowheads="1" noChangeShapeType="1" noTextEdit="1"/>
              </p:cNvSpPr>
              <p:nvPr>
                <p:ph idx="1"/>
              </p:nvPr>
            </p:nvSpPr>
            <p:spPr>
              <a:xfrm>
                <a:off x="342900" y="1524000"/>
                <a:ext cx="8286750" cy="3543301"/>
              </a:xfrm>
              <a:blipFill>
                <a:blip r:embed="rId4"/>
                <a:stretch>
                  <a:fillRect l="-1103" t="-4819"/>
                </a:stretch>
              </a:blipFill>
            </p:spPr>
            <p:txBody>
              <a:bodyPr/>
              <a:lstStyle/>
              <a:p>
                <a:r>
                  <a:rPr lang="en-SE">
                    <a:noFill/>
                  </a:rPr>
                  <a:t> </a:t>
                </a:r>
              </a:p>
            </p:txBody>
          </p:sp>
        </mc:Fallback>
      </mc:AlternateContent>
      <p:pic>
        <p:nvPicPr>
          <p:cNvPr id="2" name="Picture 1">
            <a:extLst>
              <a:ext uri="{FF2B5EF4-FFF2-40B4-BE49-F238E27FC236}">
                <a16:creationId xmlns:a16="http://schemas.microsoft.com/office/drawing/2014/main" id="{8570FD22-3012-43AC-83C7-84A166893C80}"/>
              </a:ext>
            </a:extLst>
          </p:cNvPr>
          <p:cNvPicPr>
            <a:picLocks noChangeAspect="1"/>
          </p:cNvPicPr>
          <p:nvPr/>
        </p:nvPicPr>
        <p:blipFill>
          <a:blip r:embed="rId5"/>
          <a:stretch>
            <a:fillRect/>
          </a:stretch>
        </p:blipFill>
        <p:spPr>
          <a:xfrm>
            <a:off x="4269177" y="5096490"/>
            <a:ext cx="4712167" cy="1442499"/>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C0CE514-C78C-42FC-81D9-AF9633975BDD}"/>
                  </a:ext>
                </a:extLst>
              </p:cNvPr>
              <p:cNvSpPr/>
              <p:nvPr/>
            </p:nvSpPr>
            <p:spPr>
              <a:xfrm>
                <a:off x="5638800" y="5978047"/>
                <a:ext cx="172880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𝑝</m:t>
                      </m:r>
                      <m:d>
                        <m:dPr>
                          <m:ctrlPr>
                            <a:rPr lang="en-US" sz="2400" i="1">
                              <a:latin typeface="Cambria Math" panose="02040503050406030204" pitchFamily="18" charset="0"/>
                            </a:rPr>
                          </m:ctrlPr>
                        </m:dPr>
                        <m:e>
                          <m:r>
                            <a:rPr lang="en-US" sz="2400" i="1">
                              <a:latin typeface="Cambria Math" panose="02040503050406030204" pitchFamily="18" charset="0"/>
                            </a:rPr>
                            <m:t>𝑟</m:t>
                          </m:r>
                          <m:r>
                            <a:rPr lang="en-US" sz="2400" i="1">
                              <a:latin typeface="Cambria Math" panose="02040503050406030204" pitchFamily="18" charset="0"/>
                            </a:rPr>
                            <m:t>,</m:t>
                          </m:r>
                          <m:r>
                            <a:rPr lang="en-US" sz="2400" i="1">
                              <a:latin typeface="Cambria Math" panose="02040503050406030204" pitchFamily="18" charset="0"/>
                            </a:rPr>
                            <m:t>𝑠</m:t>
                          </m:r>
                          <m:r>
                            <a:rPr lang="en-US" sz="2400" i="1">
                              <a:latin typeface="Cambria Math" panose="02040503050406030204" pitchFamily="18" charset="0"/>
                            </a:rPr>
                            <m:t>′</m:t>
                          </m:r>
                        </m:e>
                        <m:e>
                          <m:r>
                            <a:rPr lang="en-US" sz="2400" i="1">
                              <a:latin typeface="Cambria Math" panose="02040503050406030204" pitchFamily="18" charset="0"/>
                            </a:rPr>
                            <m:t>𝑠</m:t>
                          </m:r>
                          <m:r>
                            <a:rPr lang="en-US" sz="2400" i="1">
                              <a:latin typeface="Cambria Math" panose="02040503050406030204" pitchFamily="18" charset="0"/>
                            </a:rPr>
                            <m:t>,</m:t>
                          </m:r>
                          <m:r>
                            <a:rPr lang="en-US" sz="2400" i="1">
                              <a:latin typeface="Cambria Math" panose="02040503050406030204" pitchFamily="18" charset="0"/>
                            </a:rPr>
                            <m:t>𝑎</m:t>
                          </m:r>
                        </m:e>
                      </m:d>
                    </m:oMath>
                  </m:oMathPara>
                </a14:m>
                <a:endParaRPr lang="en-SE" sz="2400" dirty="0"/>
              </a:p>
            </p:txBody>
          </p:sp>
        </mc:Choice>
        <mc:Fallback xmlns="">
          <p:sp>
            <p:nvSpPr>
              <p:cNvPr id="3" name="Rectangle 2">
                <a:extLst>
                  <a:ext uri="{FF2B5EF4-FFF2-40B4-BE49-F238E27FC236}">
                    <a16:creationId xmlns:a16="http://schemas.microsoft.com/office/drawing/2014/main" id="{0C0CE514-C78C-42FC-81D9-AF9633975BDD}"/>
                  </a:ext>
                </a:extLst>
              </p:cNvPr>
              <p:cNvSpPr>
                <a:spLocks noRot="1" noChangeAspect="1" noMove="1" noResize="1" noEditPoints="1" noAdjustHandles="1" noChangeArrowheads="1" noChangeShapeType="1" noTextEdit="1"/>
              </p:cNvSpPr>
              <p:nvPr/>
            </p:nvSpPr>
            <p:spPr>
              <a:xfrm>
                <a:off x="5638800" y="5978047"/>
                <a:ext cx="1728807" cy="461665"/>
              </a:xfrm>
              <a:prstGeom prst="rect">
                <a:avLst/>
              </a:prstGeom>
              <a:blipFill>
                <a:blip r:embed="rId6"/>
                <a:stretch>
                  <a:fillRect b="-13333"/>
                </a:stretch>
              </a:blipFill>
            </p:spPr>
            <p:txBody>
              <a:bodyPr/>
              <a:lstStyle/>
              <a:p>
                <a:r>
                  <a:rPr lang="en-SE">
                    <a:noFill/>
                  </a:rPr>
                  <a:t> </a:t>
                </a:r>
              </a:p>
            </p:txBody>
          </p:sp>
        </mc:Fallback>
      </mc:AlternateContent>
      <p:sp>
        <p:nvSpPr>
          <p:cNvPr id="17" name="Slide Number Placeholder 3">
            <a:extLst>
              <a:ext uri="{FF2B5EF4-FFF2-40B4-BE49-F238E27FC236}">
                <a16:creationId xmlns:a16="http://schemas.microsoft.com/office/drawing/2014/main" id="{2EE972F6-E7B1-4897-A03D-7E8D7192B698}"/>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4</a:t>
            </a:fld>
            <a:endParaRPr lang="en-US" altLang="zh-CN" dirty="0"/>
          </a:p>
        </p:txBody>
      </p:sp>
    </p:spTree>
    <p:extLst>
      <p:ext uri="{BB962C8B-B14F-4D97-AF65-F5344CB8AC3E}">
        <p14:creationId xmlns:p14="http://schemas.microsoft.com/office/powerpoint/2010/main" val="303708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2D00CA5-50F1-4B67-BFCD-1556CFA44D23}"/>
                  </a:ext>
                </a:extLst>
              </p:cNvPr>
              <p:cNvSpPr>
                <a:spLocks noGrp="1"/>
              </p:cNvSpPr>
              <p:nvPr>
                <p:ph type="title"/>
              </p:nvPr>
            </p:nvSpPr>
            <p:spPr/>
            <p:txBody>
              <a:bodyPr/>
              <a:lstStyle/>
              <a:p>
                <a:r>
                  <a:rPr lang="en-US" dirty="0"/>
                  <a:t>Episode2 Pt3 </a:t>
                </a:r>
                <a14:m>
                  <m:oMath xmlns:m="http://schemas.openxmlformats.org/officeDocument/2006/math">
                    <m:r>
                      <a:rPr lang="en-US">
                        <a:latin typeface="Cambria Math" panose="02040503050406030204" pitchFamily="18" charset="0"/>
                      </a:rPr>
                      <m:t>(</m:t>
                    </m:r>
                    <m:r>
                      <a:rPr lang="en-US" b="0" i="1" smtClean="0">
                        <a:latin typeface="Cambria Math" panose="02040503050406030204" pitchFamily="18" charset="0"/>
                      </a:rPr>
                      <m:t>𝐶</m:t>
                    </m:r>
                    <m:r>
                      <a:rPr lang="en-US" i="1">
                        <a:latin typeface="Cambria Math" panose="02040503050406030204" pitchFamily="18" charset="0"/>
                      </a:rPr>
                      <m:t>,</m:t>
                    </m:r>
                    <m:r>
                      <a:rPr lang="en-US" b="0" i="1" smtClean="0">
                        <a:latin typeface="Cambria Math" panose="02040503050406030204" pitchFamily="18" charset="0"/>
                      </a:rPr>
                      <m:t>𝑟</m:t>
                    </m:r>
                    <m:r>
                      <a:rPr lang="en-US" i="1">
                        <a:latin typeface="Cambria Math" panose="02040503050406030204" pitchFamily="18" charset="0"/>
                      </a:rPr>
                      <m:t>,0,</m:t>
                    </m:r>
                    <m:r>
                      <a:rPr lang="en-US" i="1">
                        <a:latin typeface="Cambria Math" panose="02040503050406030204" pitchFamily="18" charset="0"/>
                      </a:rPr>
                      <m:t>𝐷</m:t>
                    </m:r>
                    <m:r>
                      <a:rPr lang="en-US" i="1">
                        <a:latin typeface="Cambria Math" panose="02040503050406030204" pitchFamily="18" charset="0"/>
                      </a:rPr>
                      <m:t>,</m:t>
                    </m:r>
                    <m:r>
                      <a:rPr lang="en-US" b="0" i="1" smtClean="0">
                        <a:latin typeface="Cambria Math" panose="02040503050406030204" pitchFamily="18" charset="0"/>
                      </a:rPr>
                      <m:t>𝑟</m:t>
                    </m:r>
                    <m:r>
                      <a:rPr lang="en-US" i="1">
                        <a:latin typeface="Cambria Math" panose="02040503050406030204" pitchFamily="18" charset="0"/>
                      </a:rPr>
                      <m:t>,0,</m:t>
                    </m:r>
                    <m:r>
                      <a:rPr lang="en-US" b="0" i="1" smtClean="0">
                        <a:latin typeface="Cambria Math" panose="02040503050406030204" pitchFamily="18" charset="0"/>
                      </a:rPr>
                      <m:t>𝐸</m:t>
                    </m:r>
                    <m:r>
                      <a:rPr lang="en-US" i="1">
                        <a:latin typeface="Cambria Math" panose="02040503050406030204" pitchFamily="18" charset="0"/>
                      </a:rPr>
                      <m:t>)</m:t>
                    </m:r>
                  </m:oMath>
                </a14:m>
                <a:endParaRPr lang="en-SE" dirty="0"/>
              </a:p>
            </p:txBody>
          </p:sp>
        </mc:Choice>
        <mc:Fallback xmlns="">
          <p:sp>
            <p:nvSpPr>
              <p:cNvPr id="2" name="Title 1">
                <a:extLst>
                  <a:ext uri="{FF2B5EF4-FFF2-40B4-BE49-F238E27FC236}">
                    <a16:creationId xmlns:a16="http://schemas.microsoft.com/office/drawing/2014/main" id="{32D00CA5-50F1-4B67-BFCD-1556CFA44D23}"/>
                  </a:ext>
                </a:extLst>
              </p:cNvPr>
              <p:cNvSpPr>
                <a:spLocks noGrp="1" noRot="1" noChangeAspect="1" noMove="1" noResize="1" noEditPoints="1" noAdjustHandles="1" noChangeArrowheads="1" noChangeShapeType="1" noTextEdit="1"/>
              </p:cNvSpPr>
              <p:nvPr>
                <p:ph type="title"/>
              </p:nvPr>
            </p:nvSpPr>
            <p:spPr>
              <a:blipFill>
                <a:blip r:embed="rId2"/>
                <a:stretch>
                  <a:fillRect t="-2797" b="-2028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7825C5E-64C2-4FAF-A98C-376BCB3D3B59}"/>
                  </a:ext>
                </a:extLst>
              </p:cNvPr>
              <p:cNvSpPr>
                <a:spLocks noGrp="1"/>
              </p:cNvSpPr>
              <p:nvPr>
                <p:ph idx="1"/>
              </p:nvPr>
            </p:nvSpPr>
            <p:spPr>
              <a:xfrm>
                <a:off x="381000" y="990600"/>
                <a:ext cx="8305800" cy="1821077"/>
              </a:xfrm>
            </p:spPr>
            <p:txBody>
              <a:bodyPr>
                <a:normAutofit fontScale="70000" lnSpcReduction="20000"/>
              </a:bodyPr>
              <a:lstStyle/>
              <a:p>
                <a:r>
                  <a:rPr lang="en-US" sz="2800" dirty="0"/>
                  <a:t>TD:</a:t>
                </a:r>
              </a:p>
              <a:p>
                <a:pPr lvl="1"/>
                <a14:m>
                  <m:oMath xmlns:m="http://schemas.openxmlformats.org/officeDocument/2006/math">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𝐶</m:t>
                        </m:r>
                      </m:e>
                    </m:d>
                    <m:r>
                      <a:rPr lang="en-US" sz="2400" i="1">
                        <a:latin typeface="Cambria Math" panose="02040503050406030204" pitchFamily="18" charset="0"/>
                      </a:rPr>
                      <m:t>←</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𝐶</m:t>
                        </m:r>
                      </m:e>
                    </m:d>
                    <m:r>
                      <a:rPr lang="en-US" sz="2400" i="1">
                        <a:latin typeface="Cambria Math" panose="02040503050406030204" pitchFamily="18" charset="0"/>
                      </a:rPr>
                      <m:t>+</m:t>
                    </m:r>
                    <m:r>
                      <a:rPr lang="en-US" sz="2400" i="1">
                        <a:latin typeface="Cambria Math" panose="02040503050406030204" pitchFamily="18" charset="0"/>
                      </a:rPr>
                      <m:t>𝛼</m:t>
                    </m:r>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𝑡</m:t>
                            </m:r>
                            <m:r>
                              <a:rPr lang="en-US" sz="2400" i="1">
                                <a:latin typeface="Cambria Math" panose="02040503050406030204" pitchFamily="18" charset="0"/>
                              </a:rPr>
                              <m:t>+1</m:t>
                            </m:r>
                          </m:sub>
                        </m:sSub>
                        <m:r>
                          <a:rPr lang="en-US" sz="2400" i="1">
                            <a:latin typeface="Cambria Math" panose="02040503050406030204" pitchFamily="18" charset="0"/>
                          </a:rPr>
                          <m:t>+</m:t>
                        </m:r>
                        <m:r>
                          <a:rPr lang="en-US" sz="2400" i="1">
                            <a:latin typeface="Cambria Math" panose="02040503050406030204" pitchFamily="18" charset="0"/>
                          </a:rPr>
                          <m:t>𝛾</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𝐷</m:t>
                            </m:r>
                          </m:e>
                        </m:d>
                        <m:r>
                          <a:rPr lang="en-US" sz="2400" i="1">
                            <a:latin typeface="Cambria Math" panose="02040503050406030204" pitchFamily="18" charset="0"/>
                          </a:rPr>
                          <m:t>−</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𝐶</m:t>
                            </m:r>
                          </m:e>
                        </m:d>
                      </m:e>
                    </m:d>
                    <m:r>
                      <a:rPr lang="en-US" sz="2400" i="1">
                        <a:latin typeface="Cambria Math" panose="02040503050406030204" pitchFamily="18" charset="0"/>
                      </a:rPr>
                      <m:t>=.5+.5</m:t>
                    </m:r>
                    <m:d>
                      <m:dPr>
                        <m:ctrlPr>
                          <a:rPr lang="en-US" sz="2400" i="1">
                            <a:latin typeface="Cambria Math" panose="02040503050406030204" pitchFamily="18" charset="0"/>
                          </a:rPr>
                        </m:ctrlPr>
                      </m:dPr>
                      <m:e>
                        <m:r>
                          <a:rPr lang="en-US" sz="2400" i="1">
                            <a:latin typeface="Cambria Math" panose="02040503050406030204" pitchFamily="18" charset="0"/>
                          </a:rPr>
                          <m:t>0+.5</m:t>
                        </m:r>
                        <m:r>
                          <a:rPr lang="en-US" sz="2400" b="0" i="1" smtClean="0">
                            <a:latin typeface="Cambria Math" panose="02040503050406030204" pitchFamily="18" charset="0"/>
                          </a:rPr>
                          <m:t>63</m:t>
                        </m:r>
                        <m:r>
                          <a:rPr lang="en-US" sz="2400" i="1">
                            <a:latin typeface="Cambria Math" panose="02040503050406030204" pitchFamily="18" charset="0"/>
                          </a:rPr>
                          <m:t>−.5</m:t>
                        </m:r>
                      </m:e>
                    </m:d>
                    <m:r>
                      <a:rPr lang="en-US" sz="2400" b="0" i="1" smtClean="0">
                        <a:latin typeface="Cambria Math" panose="02040503050406030204" pitchFamily="18" charset="0"/>
                      </a:rPr>
                      <m:t>≈</m:t>
                    </m:r>
                    <m:r>
                      <a:rPr lang="en-US" sz="2400" i="1">
                        <a:latin typeface="Cambria Math" panose="02040503050406030204" pitchFamily="18" charset="0"/>
                      </a:rPr>
                      <m:t>0.5</m:t>
                    </m:r>
                    <m:r>
                      <a:rPr lang="en-US" sz="2400" b="0" i="1" smtClean="0">
                        <a:latin typeface="Cambria Math" panose="02040503050406030204" pitchFamily="18" charset="0"/>
                      </a:rPr>
                      <m:t>31</m:t>
                    </m:r>
                  </m:oMath>
                </a14:m>
                <a:endParaRPr lang="en-US" sz="2400" i="1" dirty="0">
                  <a:latin typeface="Cambria Math" panose="02040503050406030204" pitchFamily="18" charset="0"/>
                </a:endParaRPr>
              </a:p>
              <a:p>
                <a:pPr lvl="1"/>
                <a14:m>
                  <m:oMath xmlns:m="http://schemas.openxmlformats.org/officeDocument/2006/math">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𝐷</m:t>
                        </m:r>
                      </m:e>
                    </m:d>
                    <m:r>
                      <a:rPr lang="en-US" sz="2400" i="1">
                        <a:latin typeface="Cambria Math" panose="02040503050406030204" pitchFamily="18" charset="0"/>
                      </a:rPr>
                      <m:t>←</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𝐷</m:t>
                        </m:r>
                      </m:e>
                    </m:d>
                    <m:r>
                      <a:rPr lang="en-US" sz="2400" i="1">
                        <a:latin typeface="Cambria Math" panose="02040503050406030204" pitchFamily="18" charset="0"/>
                      </a:rPr>
                      <m:t>+</m:t>
                    </m:r>
                    <m:r>
                      <a:rPr lang="en-US" sz="2400" i="1">
                        <a:latin typeface="Cambria Math" panose="02040503050406030204" pitchFamily="18" charset="0"/>
                      </a:rPr>
                      <m:t>𝛼</m:t>
                    </m:r>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𝑡</m:t>
                            </m:r>
                            <m:r>
                              <a:rPr lang="en-US" sz="2400" i="1">
                                <a:latin typeface="Cambria Math" panose="02040503050406030204" pitchFamily="18" charset="0"/>
                              </a:rPr>
                              <m:t>+1</m:t>
                            </m:r>
                          </m:sub>
                        </m:sSub>
                        <m:r>
                          <a:rPr lang="en-US" sz="2400" i="1">
                            <a:latin typeface="Cambria Math" panose="02040503050406030204" pitchFamily="18" charset="0"/>
                          </a:rPr>
                          <m:t>+</m:t>
                        </m:r>
                        <m:r>
                          <a:rPr lang="en-US" sz="2400" i="1">
                            <a:latin typeface="Cambria Math" panose="02040503050406030204" pitchFamily="18" charset="0"/>
                          </a:rPr>
                          <m:t>𝛾</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𝐸</m:t>
                            </m:r>
                          </m:e>
                        </m:d>
                        <m:r>
                          <a:rPr lang="en-US" sz="2400" i="1">
                            <a:latin typeface="Cambria Math" panose="02040503050406030204" pitchFamily="18" charset="0"/>
                          </a:rPr>
                          <m:t>−</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𝐷</m:t>
                            </m:r>
                          </m:e>
                        </m:d>
                      </m:e>
                    </m:d>
                    <m:r>
                      <a:rPr lang="en-US" sz="2400" i="1">
                        <a:latin typeface="Cambria Math" panose="02040503050406030204" pitchFamily="18" charset="0"/>
                      </a:rPr>
                      <m:t>=.5</m:t>
                    </m:r>
                    <m:r>
                      <a:rPr lang="en-US" sz="2400" b="0" i="1" smtClean="0">
                        <a:latin typeface="Cambria Math" panose="02040503050406030204" pitchFamily="18" charset="0"/>
                      </a:rPr>
                      <m:t>63</m:t>
                    </m:r>
                    <m:r>
                      <a:rPr lang="en-US" sz="2400" i="1">
                        <a:latin typeface="Cambria Math" panose="02040503050406030204" pitchFamily="18" charset="0"/>
                      </a:rPr>
                      <m:t>+.5</m:t>
                    </m:r>
                    <m:d>
                      <m:dPr>
                        <m:ctrlPr>
                          <a:rPr lang="en-US" sz="2400" i="1">
                            <a:latin typeface="Cambria Math" panose="02040503050406030204" pitchFamily="18" charset="0"/>
                          </a:rPr>
                        </m:ctrlPr>
                      </m:dPr>
                      <m:e>
                        <m:r>
                          <a:rPr lang="en-US" sz="2400" i="1">
                            <a:latin typeface="Cambria Math" panose="02040503050406030204" pitchFamily="18" charset="0"/>
                          </a:rPr>
                          <m:t>0+.</m:t>
                        </m:r>
                        <m:r>
                          <a:rPr lang="en-US" sz="2400" b="0" i="1" smtClean="0">
                            <a:latin typeface="Cambria Math" panose="02040503050406030204" pitchFamily="18" charset="0"/>
                          </a:rPr>
                          <m:t>688</m:t>
                        </m:r>
                        <m:r>
                          <a:rPr lang="en-US" sz="2400" i="1">
                            <a:latin typeface="Cambria Math" panose="02040503050406030204" pitchFamily="18" charset="0"/>
                          </a:rPr>
                          <m:t>−.563</m:t>
                        </m:r>
                      </m:e>
                    </m:d>
                    <m:r>
                      <a:rPr lang="en-US" sz="2400" i="1">
                        <a:latin typeface="Cambria Math" panose="02040503050406030204" pitchFamily="18" charset="0"/>
                      </a:rPr>
                      <m:t>≈0.625</m:t>
                    </m:r>
                  </m:oMath>
                </a14:m>
                <a:endParaRPr lang="en-US" sz="2400" i="1" dirty="0">
                  <a:latin typeface="Cambria Math" panose="02040503050406030204" pitchFamily="18" charset="0"/>
                </a:endParaRPr>
              </a:p>
              <a:p>
                <a:r>
                  <a:rPr lang="en-US" dirty="0"/>
                  <a:t>MC:</a:t>
                </a:r>
              </a:p>
              <a:p>
                <a:pPr lvl="1"/>
                <a:r>
                  <a:rPr lang="en-US" dirty="0"/>
                  <a:t>No update since episode has not ended.</a:t>
                </a:r>
                <a:endParaRPr lang="en-US" i="1" dirty="0">
                  <a:latin typeface="Cambria Math" panose="02040503050406030204" pitchFamily="18" charset="0"/>
                </a:endParaRPr>
              </a:p>
              <a:p>
                <a:endParaRPr lang="en-SE" dirty="0"/>
              </a:p>
            </p:txBody>
          </p:sp>
        </mc:Choice>
        <mc:Fallback xmlns="">
          <p:sp>
            <p:nvSpPr>
              <p:cNvPr id="3" name="Content Placeholder 2">
                <a:extLst>
                  <a:ext uri="{FF2B5EF4-FFF2-40B4-BE49-F238E27FC236}">
                    <a16:creationId xmlns:a16="http://schemas.microsoft.com/office/drawing/2014/main" id="{77825C5E-64C2-4FAF-A98C-376BCB3D3B59}"/>
                  </a:ext>
                </a:extLst>
              </p:cNvPr>
              <p:cNvSpPr>
                <a:spLocks noGrp="1" noRot="1" noChangeAspect="1" noMove="1" noResize="1" noEditPoints="1" noAdjustHandles="1" noChangeArrowheads="1" noChangeShapeType="1" noTextEdit="1"/>
              </p:cNvSpPr>
              <p:nvPr>
                <p:ph idx="1"/>
              </p:nvPr>
            </p:nvSpPr>
            <p:spPr>
              <a:xfrm>
                <a:off x="381000" y="990600"/>
                <a:ext cx="8305800" cy="1821077"/>
              </a:xfrm>
              <a:blipFill>
                <a:blip r:embed="rId3"/>
                <a:stretch>
                  <a:fillRect l="-881" t="-5034"/>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5CFBD4AD-0632-4B05-BBE0-54F304F50FB5}"/>
              </a:ext>
            </a:extLst>
          </p:cNvPr>
          <p:cNvSpPr>
            <a:spLocks noGrp="1"/>
          </p:cNvSpPr>
          <p:nvPr>
            <p:ph type="sldNum" sz="quarter" idx="12"/>
          </p:nvPr>
        </p:nvSpPr>
        <p:spPr/>
        <p:txBody>
          <a:bodyPr/>
          <a:lstStyle/>
          <a:p>
            <a:pPr>
              <a:defRPr/>
            </a:pPr>
            <a:fld id="{F57F456A-00AF-44E6-8D70-638C0D0130FF}" type="slidenum">
              <a:rPr lang="en-US" altLang="zh-CN" smtClean="0"/>
              <a:pPr>
                <a:defRPr/>
              </a:pPr>
              <a:t>40</a:t>
            </a:fld>
            <a:endParaRPr lang="en-US" altLang="zh-CN"/>
          </a:p>
        </p:txBody>
      </p:sp>
      <p:pic>
        <p:nvPicPr>
          <p:cNvPr id="5" name="Picture 4">
            <a:extLst>
              <a:ext uri="{FF2B5EF4-FFF2-40B4-BE49-F238E27FC236}">
                <a16:creationId xmlns:a16="http://schemas.microsoft.com/office/drawing/2014/main" id="{B9F961CB-EC14-4181-89C2-9611AD120D61}"/>
              </a:ext>
            </a:extLst>
          </p:cNvPr>
          <p:cNvPicPr>
            <a:picLocks noChangeAspect="1"/>
          </p:cNvPicPr>
          <p:nvPr/>
        </p:nvPicPr>
        <p:blipFill>
          <a:blip r:embed="rId4"/>
          <a:stretch>
            <a:fillRect/>
          </a:stretch>
        </p:blipFill>
        <p:spPr>
          <a:xfrm>
            <a:off x="1822845" y="2811677"/>
            <a:ext cx="5498310" cy="3943783"/>
          </a:xfrm>
          <a:prstGeom prst="rect">
            <a:avLst/>
          </a:prstGeom>
        </p:spPr>
      </p:pic>
    </p:spTree>
    <p:extLst>
      <p:ext uri="{BB962C8B-B14F-4D97-AF65-F5344CB8AC3E}">
        <p14:creationId xmlns:p14="http://schemas.microsoft.com/office/powerpoint/2010/main" val="7539178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2D00CA5-50F1-4B67-BFCD-1556CFA44D23}"/>
                  </a:ext>
                </a:extLst>
              </p:cNvPr>
              <p:cNvSpPr>
                <a:spLocks noGrp="1"/>
              </p:cNvSpPr>
              <p:nvPr>
                <p:ph type="title"/>
              </p:nvPr>
            </p:nvSpPr>
            <p:spPr>
              <a:xfrm>
                <a:off x="0" y="173529"/>
                <a:ext cx="9305925" cy="868362"/>
              </a:xfrm>
            </p:spPr>
            <p:txBody>
              <a:bodyPr/>
              <a:lstStyle/>
              <a:p>
                <a:r>
                  <a:rPr lang="en-US" sz="4400" dirty="0"/>
                  <a:t>Episode2 Pt4 </a:t>
                </a:r>
                <a14:m>
                  <m:oMath xmlns:m="http://schemas.openxmlformats.org/officeDocument/2006/math">
                    <m:r>
                      <a:rPr lang="en-US" sz="4400">
                        <a:latin typeface="Cambria Math" panose="02040503050406030204" pitchFamily="18" charset="0"/>
                      </a:rPr>
                      <m:t>(</m:t>
                    </m:r>
                    <m:r>
                      <a:rPr lang="en-US" sz="4400" b="0" i="1" smtClean="0">
                        <a:latin typeface="Cambria Math" panose="02040503050406030204" pitchFamily="18" charset="0"/>
                      </a:rPr>
                      <m:t>𝐸</m:t>
                    </m:r>
                    <m:r>
                      <a:rPr lang="en-US" sz="4400" b="0" i="1" smtClean="0">
                        <a:latin typeface="Cambria Math" panose="02040503050406030204" pitchFamily="18" charset="0"/>
                      </a:rPr>
                      <m:t>,</m:t>
                    </m:r>
                    <m:r>
                      <a:rPr lang="en-US" sz="4400" b="0" i="1" smtClean="0">
                        <a:latin typeface="Cambria Math" panose="02040503050406030204" pitchFamily="18" charset="0"/>
                      </a:rPr>
                      <m:t>𝑟</m:t>
                    </m:r>
                    <m:r>
                      <a:rPr lang="en-US" sz="4400" b="0" i="1" smtClean="0">
                        <a:latin typeface="Cambria Math" panose="02040503050406030204" pitchFamily="18" charset="0"/>
                      </a:rPr>
                      <m:t>, 1,</m:t>
                    </m:r>
                    <m:r>
                      <a:rPr lang="en-US" sz="4400" b="0" i="1" smtClean="0">
                        <a:latin typeface="Cambria Math" panose="02040503050406030204" pitchFamily="18" charset="0"/>
                      </a:rPr>
                      <m:t>𝑇</m:t>
                    </m:r>
                    <m:r>
                      <a:rPr lang="en-US" sz="4400" i="1">
                        <a:latin typeface="Cambria Math" panose="02040503050406030204" pitchFamily="18" charset="0"/>
                      </a:rPr>
                      <m:t>)</m:t>
                    </m:r>
                  </m:oMath>
                </a14:m>
                <a:endParaRPr lang="en-SE" sz="4400" dirty="0"/>
              </a:p>
            </p:txBody>
          </p:sp>
        </mc:Choice>
        <mc:Fallback xmlns="">
          <p:sp>
            <p:nvSpPr>
              <p:cNvPr id="2" name="Title 1">
                <a:extLst>
                  <a:ext uri="{FF2B5EF4-FFF2-40B4-BE49-F238E27FC236}">
                    <a16:creationId xmlns:a16="http://schemas.microsoft.com/office/drawing/2014/main" id="{32D00CA5-50F1-4B67-BFCD-1556CFA44D23}"/>
                  </a:ext>
                </a:extLst>
              </p:cNvPr>
              <p:cNvSpPr>
                <a:spLocks noGrp="1" noRot="1" noChangeAspect="1" noMove="1" noResize="1" noEditPoints="1" noAdjustHandles="1" noChangeArrowheads="1" noChangeShapeType="1" noTextEdit="1"/>
              </p:cNvSpPr>
              <p:nvPr>
                <p:ph type="title"/>
              </p:nvPr>
            </p:nvSpPr>
            <p:spPr>
              <a:xfrm>
                <a:off x="0" y="173529"/>
                <a:ext cx="9305925" cy="868362"/>
              </a:xfrm>
              <a:blipFill>
                <a:blip r:embed="rId3"/>
                <a:stretch>
                  <a:fillRect t="-8392" b="-26573"/>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5CFBD4AD-0632-4B05-BBE0-54F304F50FB5}"/>
              </a:ext>
            </a:extLst>
          </p:cNvPr>
          <p:cNvSpPr>
            <a:spLocks noGrp="1"/>
          </p:cNvSpPr>
          <p:nvPr>
            <p:ph type="sldNum" sz="quarter" idx="12"/>
          </p:nvPr>
        </p:nvSpPr>
        <p:spPr/>
        <p:txBody>
          <a:bodyPr/>
          <a:lstStyle/>
          <a:p>
            <a:pPr>
              <a:defRPr/>
            </a:pPr>
            <a:fld id="{F57F456A-00AF-44E6-8D70-638C0D0130FF}" type="slidenum">
              <a:rPr lang="en-US" altLang="zh-CN" smtClean="0"/>
              <a:pPr>
                <a:defRPr/>
              </a:pPr>
              <a:t>41</a:t>
            </a:fld>
            <a:endParaRPr lang="en-US" altLang="zh-CN"/>
          </a:p>
        </p:txBody>
      </p:sp>
      <p:sp>
        <p:nvSpPr>
          <p:cNvPr id="10" name="Oval 9">
            <a:extLst>
              <a:ext uri="{FF2B5EF4-FFF2-40B4-BE49-F238E27FC236}">
                <a16:creationId xmlns:a16="http://schemas.microsoft.com/office/drawing/2014/main" id="{1F264C72-6371-4A44-96C4-B3A80521AF82}"/>
              </a:ext>
            </a:extLst>
          </p:cNvPr>
          <p:cNvSpPr/>
          <p:nvPr/>
        </p:nvSpPr>
        <p:spPr bwMode="auto">
          <a:xfrm>
            <a:off x="6639268" y="6156466"/>
            <a:ext cx="542454" cy="542454"/>
          </a:xfrm>
          <a:prstGeom prst="ellipse">
            <a:avLst/>
          </a:prstGeom>
          <a:solidFill>
            <a:srgbClr val="92D05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dirty="0">
              <a:ln>
                <a:noFill/>
              </a:ln>
              <a:solidFill>
                <a:schemeClr val="tx1"/>
              </a:solidFill>
              <a:effectLst/>
              <a:latin typeface="Arial" charset="0"/>
            </a:endParaRPr>
          </a:p>
        </p:txBody>
      </p:sp>
      <p:pic>
        <p:nvPicPr>
          <p:cNvPr id="11" name="Picture 10">
            <a:extLst>
              <a:ext uri="{FF2B5EF4-FFF2-40B4-BE49-F238E27FC236}">
                <a16:creationId xmlns:a16="http://schemas.microsoft.com/office/drawing/2014/main" id="{3A3617BA-9C0D-499B-A091-FD8EABDAABC2}"/>
              </a:ext>
            </a:extLst>
          </p:cNvPr>
          <p:cNvPicPr>
            <a:picLocks noChangeAspect="1"/>
          </p:cNvPicPr>
          <p:nvPr/>
        </p:nvPicPr>
        <p:blipFill>
          <a:blip r:embed="rId4"/>
          <a:stretch>
            <a:fillRect/>
          </a:stretch>
        </p:blipFill>
        <p:spPr>
          <a:xfrm>
            <a:off x="1355059" y="2895228"/>
            <a:ext cx="7093011" cy="3982040"/>
          </a:xfrm>
          <a:prstGeom prst="rect">
            <a:avLst/>
          </a:prstGeom>
        </p:spPr>
      </p:pic>
      <p:sp>
        <p:nvSpPr>
          <p:cNvPr id="14" name="Oval 13">
            <a:extLst>
              <a:ext uri="{FF2B5EF4-FFF2-40B4-BE49-F238E27FC236}">
                <a16:creationId xmlns:a16="http://schemas.microsoft.com/office/drawing/2014/main" id="{FB7229B4-29D7-4539-A7DB-E15BE3AC7FF5}"/>
              </a:ext>
            </a:extLst>
          </p:cNvPr>
          <p:cNvSpPr/>
          <p:nvPr/>
        </p:nvSpPr>
        <p:spPr bwMode="auto">
          <a:xfrm>
            <a:off x="5525498" y="3625726"/>
            <a:ext cx="542454" cy="542454"/>
          </a:xfrm>
          <a:prstGeom prst="ellipse">
            <a:avLst/>
          </a:prstGeom>
          <a:solidFill>
            <a:srgbClr val="2AF678"/>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dirty="0">
              <a:ln>
                <a:noFill/>
              </a:ln>
              <a:solidFill>
                <a:schemeClr val="tx1"/>
              </a:solidFill>
              <a:effectLst/>
              <a:latin typeface="Arial" charset="0"/>
            </a:endParaRPr>
          </a:p>
        </p:txBody>
      </p:sp>
      <p:sp>
        <p:nvSpPr>
          <p:cNvPr id="15" name="TextBox 14">
            <a:extLst>
              <a:ext uri="{FF2B5EF4-FFF2-40B4-BE49-F238E27FC236}">
                <a16:creationId xmlns:a16="http://schemas.microsoft.com/office/drawing/2014/main" id="{313B9C91-2AA7-447D-9AFA-0EAD993FCA23}"/>
              </a:ext>
            </a:extLst>
          </p:cNvPr>
          <p:cNvSpPr txBox="1"/>
          <p:nvPr/>
        </p:nvSpPr>
        <p:spPr>
          <a:xfrm>
            <a:off x="5444723" y="3741965"/>
            <a:ext cx="694477" cy="338554"/>
          </a:xfrm>
          <a:prstGeom prst="rect">
            <a:avLst/>
          </a:prstGeom>
          <a:noFill/>
        </p:spPr>
        <p:txBody>
          <a:bodyPr wrap="square">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0.844</a:t>
            </a:r>
            <a:endParaRPr kumimoji="0" lang="en-SE" sz="1600" b="0" i="0" u="none" strike="noStrike" cap="none" normalizeH="0" baseline="0" dirty="0">
              <a:ln>
                <a:noFill/>
              </a:ln>
              <a:solidFill>
                <a:schemeClr val="tx1"/>
              </a:solidFill>
              <a:effectLst/>
              <a:latin typeface="Arial" charset="0"/>
            </a:endParaRPr>
          </a:p>
        </p:txBody>
      </p:sp>
      <p:sp>
        <p:nvSpPr>
          <p:cNvPr id="16" name="Oval 15">
            <a:extLst>
              <a:ext uri="{FF2B5EF4-FFF2-40B4-BE49-F238E27FC236}">
                <a16:creationId xmlns:a16="http://schemas.microsoft.com/office/drawing/2014/main" id="{071C2158-BE88-4438-95FA-B4AE42E8FF74}"/>
              </a:ext>
            </a:extLst>
          </p:cNvPr>
          <p:cNvSpPr/>
          <p:nvPr/>
        </p:nvSpPr>
        <p:spPr bwMode="auto">
          <a:xfrm>
            <a:off x="4685964" y="3625726"/>
            <a:ext cx="542454" cy="542454"/>
          </a:xfrm>
          <a:prstGeom prst="ellipse">
            <a:avLst/>
          </a:prstGeom>
          <a:solidFill>
            <a:srgbClr val="2AF678"/>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SE" dirty="0"/>
          </a:p>
        </p:txBody>
      </p:sp>
      <p:sp>
        <p:nvSpPr>
          <p:cNvPr id="17" name="TextBox 16">
            <a:extLst>
              <a:ext uri="{FF2B5EF4-FFF2-40B4-BE49-F238E27FC236}">
                <a16:creationId xmlns:a16="http://schemas.microsoft.com/office/drawing/2014/main" id="{933950AA-0944-42CC-AC00-82DE31B4A63A}"/>
              </a:ext>
            </a:extLst>
          </p:cNvPr>
          <p:cNvSpPr txBox="1"/>
          <p:nvPr/>
        </p:nvSpPr>
        <p:spPr>
          <a:xfrm>
            <a:off x="4605189" y="3741965"/>
            <a:ext cx="694477" cy="338554"/>
          </a:xfrm>
          <a:prstGeom prst="rect">
            <a:avLst/>
          </a:prstGeom>
          <a:noFill/>
        </p:spPr>
        <p:txBody>
          <a:bodyPr wrap="square">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0.625</a:t>
            </a:r>
            <a:endParaRPr kumimoji="0" lang="en-SE" sz="1600" b="0" i="0" u="none" strike="noStrike" cap="none" normalizeH="0" baseline="0" dirty="0">
              <a:ln>
                <a:noFill/>
              </a:ln>
              <a:solidFill>
                <a:schemeClr val="tx1"/>
              </a:solidFill>
              <a:effectLst/>
              <a:latin typeface="Arial" charset="0"/>
            </a:endParaRPr>
          </a:p>
        </p:txBody>
      </p:sp>
      <p:sp>
        <p:nvSpPr>
          <p:cNvPr id="18" name="Oval 17">
            <a:extLst>
              <a:ext uri="{FF2B5EF4-FFF2-40B4-BE49-F238E27FC236}">
                <a16:creationId xmlns:a16="http://schemas.microsoft.com/office/drawing/2014/main" id="{0885E8A0-F9C7-4C33-A8C8-7814F52EA01A}"/>
              </a:ext>
            </a:extLst>
          </p:cNvPr>
          <p:cNvSpPr/>
          <p:nvPr/>
        </p:nvSpPr>
        <p:spPr bwMode="auto">
          <a:xfrm>
            <a:off x="3840355" y="3625726"/>
            <a:ext cx="542454" cy="542454"/>
          </a:xfrm>
          <a:prstGeom prst="ellipse">
            <a:avLst/>
          </a:prstGeom>
          <a:solidFill>
            <a:srgbClr val="2AF678"/>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SE" dirty="0"/>
          </a:p>
        </p:txBody>
      </p:sp>
      <p:sp>
        <p:nvSpPr>
          <p:cNvPr id="19" name="TextBox 18">
            <a:extLst>
              <a:ext uri="{FF2B5EF4-FFF2-40B4-BE49-F238E27FC236}">
                <a16:creationId xmlns:a16="http://schemas.microsoft.com/office/drawing/2014/main" id="{1AA4C9B5-5203-40E6-A6CB-BFC1F355A30A}"/>
              </a:ext>
            </a:extLst>
          </p:cNvPr>
          <p:cNvSpPr txBox="1"/>
          <p:nvPr/>
        </p:nvSpPr>
        <p:spPr>
          <a:xfrm>
            <a:off x="3759580" y="3741965"/>
            <a:ext cx="694477" cy="338554"/>
          </a:xfrm>
          <a:prstGeom prst="rect">
            <a:avLst/>
          </a:prstGeom>
          <a:noFill/>
        </p:spPr>
        <p:txBody>
          <a:bodyPr wrap="square">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0.531</a:t>
            </a:r>
            <a:endParaRPr kumimoji="0" lang="en-SE" sz="1600" b="0" i="0" u="none" strike="noStrike" cap="none" normalizeH="0" baseline="0" dirty="0">
              <a:ln>
                <a:noFill/>
              </a:ln>
              <a:solidFill>
                <a:schemeClr val="tx1"/>
              </a:solidFill>
              <a:effectLst/>
              <a:latin typeface="Arial" charset="0"/>
            </a:endParaRPr>
          </a:p>
        </p:txBody>
      </p:sp>
      <p:sp>
        <p:nvSpPr>
          <p:cNvPr id="20" name="Oval 19">
            <a:extLst>
              <a:ext uri="{FF2B5EF4-FFF2-40B4-BE49-F238E27FC236}">
                <a16:creationId xmlns:a16="http://schemas.microsoft.com/office/drawing/2014/main" id="{42475E05-54E9-4F5C-A43E-D3B2659B4C5C}"/>
              </a:ext>
            </a:extLst>
          </p:cNvPr>
          <p:cNvSpPr/>
          <p:nvPr/>
        </p:nvSpPr>
        <p:spPr bwMode="auto">
          <a:xfrm>
            <a:off x="5525498" y="5790311"/>
            <a:ext cx="542454" cy="542454"/>
          </a:xfrm>
          <a:prstGeom prst="ellipse">
            <a:avLst/>
          </a:prstGeom>
          <a:solidFill>
            <a:srgbClr val="2AF678"/>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SE" dirty="0"/>
          </a:p>
        </p:txBody>
      </p:sp>
      <p:sp>
        <p:nvSpPr>
          <p:cNvPr id="21" name="TextBox 20">
            <a:extLst>
              <a:ext uri="{FF2B5EF4-FFF2-40B4-BE49-F238E27FC236}">
                <a16:creationId xmlns:a16="http://schemas.microsoft.com/office/drawing/2014/main" id="{34898E0F-9F66-46B5-80E7-5CDDC9F53EDB}"/>
              </a:ext>
            </a:extLst>
          </p:cNvPr>
          <p:cNvSpPr txBox="1"/>
          <p:nvPr/>
        </p:nvSpPr>
        <p:spPr>
          <a:xfrm>
            <a:off x="5444723" y="5906550"/>
            <a:ext cx="694477" cy="338554"/>
          </a:xfrm>
          <a:prstGeom prst="rect">
            <a:avLst/>
          </a:prstGeom>
          <a:noFill/>
        </p:spPr>
        <p:txBody>
          <a:bodyPr wrap="square">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0.938</a:t>
            </a:r>
            <a:endParaRPr kumimoji="0" lang="en-SE" sz="1600" b="0" i="0" u="none" strike="noStrike" cap="none" normalizeH="0" baseline="0" dirty="0">
              <a:ln>
                <a:noFill/>
              </a:ln>
              <a:solidFill>
                <a:schemeClr val="tx1"/>
              </a:solidFill>
              <a:effectLst/>
              <a:latin typeface="Arial" charset="0"/>
            </a:endParaRPr>
          </a:p>
        </p:txBody>
      </p:sp>
      <p:sp>
        <p:nvSpPr>
          <p:cNvPr id="22" name="Oval 21">
            <a:extLst>
              <a:ext uri="{FF2B5EF4-FFF2-40B4-BE49-F238E27FC236}">
                <a16:creationId xmlns:a16="http://schemas.microsoft.com/office/drawing/2014/main" id="{3921FF78-D1F8-4BD1-A565-0732EB7FB788}"/>
              </a:ext>
            </a:extLst>
          </p:cNvPr>
          <p:cNvSpPr/>
          <p:nvPr/>
        </p:nvSpPr>
        <p:spPr bwMode="auto">
          <a:xfrm>
            <a:off x="4659921" y="5790311"/>
            <a:ext cx="542454" cy="542454"/>
          </a:xfrm>
          <a:prstGeom prst="ellipse">
            <a:avLst/>
          </a:prstGeom>
          <a:solidFill>
            <a:srgbClr val="2AF678"/>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SE" dirty="0"/>
          </a:p>
        </p:txBody>
      </p:sp>
      <p:sp>
        <p:nvSpPr>
          <p:cNvPr id="23" name="TextBox 22">
            <a:extLst>
              <a:ext uri="{FF2B5EF4-FFF2-40B4-BE49-F238E27FC236}">
                <a16:creationId xmlns:a16="http://schemas.microsoft.com/office/drawing/2014/main" id="{72BC4A9B-E779-42F7-8742-984446D1A7DB}"/>
              </a:ext>
            </a:extLst>
          </p:cNvPr>
          <p:cNvSpPr txBox="1"/>
          <p:nvPr/>
        </p:nvSpPr>
        <p:spPr>
          <a:xfrm>
            <a:off x="4579146" y="5906550"/>
            <a:ext cx="694477" cy="338554"/>
          </a:xfrm>
          <a:prstGeom prst="rect">
            <a:avLst/>
          </a:prstGeom>
          <a:noFill/>
        </p:spPr>
        <p:txBody>
          <a:bodyPr wrap="square">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0.969</a:t>
            </a:r>
            <a:endParaRPr kumimoji="0" lang="en-SE" sz="1600" b="0" i="0" u="none" strike="noStrike" cap="none" normalizeH="0" baseline="0" dirty="0">
              <a:ln>
                <a:noFill/>
              </a:ln>
              <a:solidFill>
                <a:schemeClr val="tx1"/>
              </a:solidFill>
              <a:effectLst/>
              <a:latin typeface="Arial" charset="0"/>
            </a:endParaRPr>
          </a:p>
        </p:txBody>
      </p:sp>
      <p:sp>
        <p:nvSpPr>
          <p:cNvPr id="24" name="Oval 23">
            <a:extLst>
              <a:ext uri="{FF2B5EF4-FFF2-40B4-BE49-F238E27FC236}">
                <a16:creationId xmlns:a16="http://schemas.microsoft.com/office/drawing/2014/main" id="{A840D1D2-46E2-4DCF-BB2E-90EF579CCDD8}"/>
              </a:ext>
            </a:extLst>
          </p:cNvPr>
          <p:cNvSpPr/>
          <p:nvPr/>
        </p:nvSpPr>
        <p:spPr bwMode="auto">
          <a:xfrm>
            <a:off x="3803882" y="5790311"/>
            <a:ext cx="542454" cy="542454"/>
          </a:xfrm>
          <a:prstGeom prst="ellipse">
            <a:avLst/>
          </a:prstGeom>
          <a:solidFill>
            <a:srgbClr val="2AF678"/>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SE" dirty="0"/>
          </a:p>
        </p:txBody>
      </p:sp>
      <p:sp>
        <p:nvSpPr>
          <p:cNvPr id="25" name="TextBox 24">
            <a:extLst>
              <a:ext uri="{FF2B5EF4-FFF2-40B4-BE49-F238E27FC236}">
                <a16:creationId xmlns:a16="http://schemas.microsoft.com/office/drawing/2014/main" id="{5F9078F2-5C11-4BE4-86F4-DD9991AE1D40}"/>
              </a:ext>
            </a:extLst>
          </p:cNvPr>
          <p:cNvSpPr txBox="1"/>
          <p:nvPr/>
        </p:nvSpPr>
        <p:spPr>
          <a:xfrm>
            <a:off x="3723107" y="5906550"/>
            <a:ext cx="694477" cy="338554"/>
          </a:xfrm>
          <a:prstGeom prst="rect">
            <a:avLst/>
          </a:prstGeom>
          <a:noFill/>
        </p:spPr>
        <p:txBody>
          <a:bodyPr wrap="square">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0.938</a:t>
            </a:r>
            <a:endParaRPr kumimoji="0" lang="en-SE" sz="1600" b="0" i="0" u="none" strike="noStrike" cap="none" normalizeH="0" baseline="0" dirty="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27" name="Content Placeholder 2">
                <a:extLst>
                  <a:ext uri="{FF2B5EF4-FFF2-40B4-BE49-F238E27FC236}">
                    <a16:creationId xmlns:a16="http://schemas.microsoft.com/office/drawing/2014/main" id="{98214C69-ECC1-44B8-97C1-DDDA9D7D8E21}"/>
                  </a:ext>
                </a:extLst>
              </p:cNvPr>
              <p:cNvSpPr txBox="1">
                <a:spLocks/>
              </p:cNvSpPr>
              <p:nvPr/>
            </p:nvSpPr>
            <p:spPr bwMode="auto">
              <a:xfrm>
                <a:off x="381000" y="1041891"/>
                <a:ext cx="8305800" cy="17697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1800" b="0" dirty="0"/>
                  <a:t>TD:</a:t>
                </a:r>
              </a:p>
              <a:p>
                <a:pPr lvl="1"/>
                <a14:m>
                  <m:oMath xmlns:m="http://schemas.openxmlformats.org/officeDocument/2006/math">
                    <m:r>
                      <a:rPr lang="en-US" sz="1600" i="1">
                        <a:latin typeface="Cambria Math" panose="02040503050406030204" pitchFamily="18" charset="0"/>
                      </a:rPr>
                      <m:t>𝑉</m:t>
                    </m:r>
                    <m:d>
                      <m:dPr>
                        <m:ctrlPr>
                          <a:rPr lang="en-US" sz="1600" i="1">
                            <a:latin typeface="Cambria Math" panose="02040503050406030204" pitchFamily="18" charset="0"/>
                          </a:rPr>
                        </m:ctrlPr>
                      </m:dPr>
                      <m:e>
                        <m:r>
                          <a:rPr lang="en-US" sz="1600" i="1">
                            <a:latin typeface="Cambria Math" panose="02040503050406030204" pitchFamily="18" charset="0"/>
                          </a:rPr>
                          <m:t>𝐸</m:t>
                        </m:r>
                      </m:e>
                    </m:d>
                    <m:r>
                      <a:rPr lang="en-US" sz="1600" i="1">
                        <a:latin typeface="Cambria Math" panose="02040503050406030204" pitchFamily="18" charset="0"/>
                      </a:rPr>
                      <m:t>←</m:t>
                    </m:r>
                    <m:r>
                      <a:rPr lang="en-US" sz="1600" i="1">
                        <a:latin typeface="Cambria Math" panose="02040503050406030204" pitchFamily="18" charset="0"/>
                      </a:rPr>
                      <m:t>𝑉</m:t>
                    </m:r>
                    <m:d>
                      <m:dPr>
                        <m:ctrlPr>
                          <a:rPr lang="en-US" sz="1600" i="1">
                            <a:latin typeface="Cambria Math" panose="02040503050406030204" pitchFamily="18" charset="0"/>
                          </a:rPr>
                        </m:ctrlPr>
                      </m:dPr>
                      <m:e>
                        <m:r>
                          <a:rPr lang="en-US" sz="1600" i="1">
                            <a:latin typeface="Cambria Math" panose="02040503050406030204" pitchFamily="18" charset="0"/>
                          </a:rPr>
                          <m:t>𝐸</m:t>
                        </m:r>
                      </m:e>
                    </m:d>
                    <m:r>
                      <a:rPr lang="en-US" sz="1600" i="1">
                        <a:latin typeface="Cambria Math" panose="02040503050406030204" pitchFamily="18" charset="0"/>
                      </a:rPr>
                      <m:t>+</m:t>
                    </m:r>
                    <m:r>
                      <a:rPr lang="en-US" sz="1600" i="1">
                        <a:latin typeface="Cambria Math" panose="02040503050406030204" pitchFamily="18" charset="0"/>
                      </a:rPr>
                      <m:t>𝛼</m:t>
                    </m:r>
                    <m:d>
                      <m:dPr>
                        <m:begChr m:val="["/>
                        <m:endChr m:val="]"/>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𝑡</m:t>
                            </m:r>
                            <m:r>
                              <a:rPr lang="en-US" sz="1600" i="1">
                                <a:latin typeface="Cambria Math" panose="02040503050406030204" pitchFamily="18" charset="0"/>
                              </a:rPr>
                              <m:t>+1</m:t>
                            </m:r>
                          </m:sub>
                        </m:sSub>
                        <m:r>
                          <a:rPr lang="en-US" sz="1600" i="1">
                            <a:latin typeface="Cambria Math" panose="02040503050406030204" pitchFamily="18" charset="0"/>
                          </a:rPr>
                          <m:t>+</m:t>
                        </m:r>
                        <m:r>
                          <a:rPr lang="en-US" sz="1600" i="1">
                            <a:latin typeface="Cambria Math" panose="02040503050406030204" pitchFamily="18" charset="0"/>
                          </a:rPr>
                          <m:t>𝛾</m:t>
                        </m:r>
                        <m:r>
                          <a:rPr lang="en-US" sz="1600" i="1">
                            <a:latin typeface="Cambria Math" panose="02040503050406030204" pitchFamily="18" charset="0"/>
                          </a:rPr>
                          <m:t>𝑉</m:t>
                        </m:r>
                        <m:d>
                          <m:dPr>
                            <m:ctrlPr>
                              <a:rPr lang="en-US" sz="1600" i="1">
                                <a:latin typeface="Cambria Math" panose="02040503050406030204" pitchFamily="18" charset="0"/>
                              </a:rPr>
                            </m:ctrlPr>
                          </m:dPr>
                          <m:e>
                            <m:r>
                              <a:rPr lang="en-US" sz="1600" i="1">
                                <a:latin typeface="Cambria Math" panose="02040503050406030204" pitchFamily="18" charset="0"/>
                              </a:rPr>
                              <m:t>𝑇</m:t>
                            </m:r>
                          </m:e>
                        </m:d>
                        <m:r>
                          <a:rPr lang="en-US" sz="1600" i="1">
                            <a:latin typeface="Cambria Math" panose="02040503050406030204" pitchFamily="18" charset="0"/>
                          </a:rPr>
                          <m:t>−</m:t>
                        </m:r>
                        <m:r>
                          <a:rPr lang="en-US" sz="1600" i="1">
                            <a:latin typeface="Cambria Math" panose="02040503050406030204" pitchFamily="18" charset="0"/>
                          </a:rPr>
                          <m:t>𝑉</m:t>
                        </m:r>
                        <m:d>
                          <m:dPr>
                            <m:ctrlPr>
                              <a:rPr lang="en-US" sz="1600" i="1">
                                <a:latin typeface="Cambria Math" panose="02040503050406030204" pitchFamily="18" charset="0"/>
                              </a:rPr>
                            </m:ctrlPr>
                          </m:dPr>
                          <m:e>
                            <m:r>
                              <a:rPr lang="en-US" sz="1600" i="1">
                                <a:latin typeface="Cambria Math" panose="02040503050406030204" pitchFamily="18" charset="0"/>
                              </a:rPr>
                              <m:t>𝐸</m:t>
                            </m:r>
                          </m:e>
                        </m:d>
                      </m:e>
                    </m:d>
                    <m:r>
                      <a:rPr lang="en-US" sz="1600" i="1">
                        <a:latin typeface="Cambria Math" panose="02040503050406030204" pitchFamily="18" charset="0"/>
                      </a:rPr>
                      <m:t>=.688+.5</m:t>
                    </m:r>
                    <m:d>
                      <m:dPr>
                        <m:ctrlPr>
                          <a:rPr lang="en-US" sz="1600" i="1">
                            <a:latin typeface="Cambria Math" panose="02040503050406030204" pitchFamily="18" charset="0"/>
                          </a:rPr>
                        </m:ctrlPr>
                      </m:dPr>
                      <m:e>
                        <m:r>
                          <a:rPr lang="en-US" sz="1600" i="1">
                            <a:latin typeface="Cambria Math" panose="02040503050406030204" pitchFamily="18" charset="0"/>
                          </a:rPr>
                          <m:t>1+0−.688</m:t>
                        </m:r>
                      </m:e>
                    </m:d>
                    <m:r>
                      <a:rPr lang="en-US" sz="1600" i="1">
                        <a:latin typeface="Cambria Math" panose="02040503050406030204" pitchFamily="18" charset="0"/>
                      </a:rPr>
                      <m:t>=0.844</m:t>
                    </m:r>
                  </m:oMath>
                </a14:m>
                <a:endParaRPr lang="en-US" sz="1600" i="1" dirty="0">
                  <a:latin typeface="Cambria Math" panose="02040503050406030204" pitchFamily="18" charset="0"/>
                </a:endParaRPr>
              </a:p>
            </p:txBody>
          </p:sp>
        </mc:Choice>
        <mc:Fallback xmlns="">
          <p:sp>
            <p:nvSpPr>
              <p:cNvPr id="27" name="Content Placeholder 2">
                <a:extLst>
                  <a:ext uri="{FF2B5EF4-FFF2-40B4-BE49-F238E27FC236}">
                    <a16:creationId xmlns:a16="http://schemas.microsoft.com/office/drawing/2014/main" id="{98214C69-ECC1-44B8-97C1-DDDA9D7D8E21}"/>
                  </a:ext>
                </a:extLst>
              </p:cNvPr>
              <p:cNvSpPr txBox="1">
                <a:spLocks noRot="1" noChangeAspect="1" noMove="1" noResize="1" noEditPoints="1" noAdjustHandles="1" noChangeArrowheads="1" noChangeShapeType="1" noTextEdit="1"/>
              </p:cNvSpPr>
              <p:nvPr/>
            </p:nvSpPr>
            <p:spPr bwMode="auto">
              <a:xfrm>
                <a:off x="381000" y="1041891"/>
                <a:ext cx="8305800" cy="1769786"/>
              </a:xfrm>
              <a:prstGeom prst="rect">
                <a:avLst/>
              </a:prstGeom>
              <a:blipFill>
                <a:blip r:embed="rId5"/>
                <a:stretch>
                  <a:fillRect l="-514" t="-2069"/>
                </a:stretch>
              </a:blipFill>
              <a:ln w="9525">
                <a:noFill/>
                <a:miter lim="800000"/>
                <a:headEnd/>
                <a:tailEnd/>
              </a:ln>
            </p:spPr>
            <p:txBody>
              <a:bodyPr/>
              <a:lstStyle/>
              <a:p>
                <a:r>
                  <a:rPr lang="en-SE">
                    <a:noFill/>
                  </a:rPr>
                  <a:t> </a:t>
                </a:r>
              </a:p>
            </p:txBody>
          </p:sp>
        </mc:Fallback>
      </mc:AlternateContent>
    </p:spTree>
    <p:extLst>
      <p:ext uri="{BB962C8B-B14F-4D97-AF65-F5344CB8AC3E}">
        <p14:creationId xmlns:p14="http://schemas.microsoft.com/office/powerpoint/2010/main" val="39266051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7A99928-3671-4FFD-8D5F-A5F1587339B9}"/>
                  </a:ext>
                </a:extLst>
              </p:cNvPr>
              <p:cNvSpPr>
                <a:spLocks noGrp="1"/>
              </p:cNvSpPr>
              <p:nvPr>
                <p:ph type="title"/>
              </p:nvPr>
            </p:nvSpPr>
            <p:spPr/>
            <p:txBody>
              <a:bodyPr/>
              <a:lstStyle/>
              <a:p>
                <a:r>
                  <a:rPr lang="en-US" sz="4000" dirty="0"/>
                  <a:t>Episode2 Pt4 </a:t>
                </a:r>
                <a14:m>
                  <m:oMath xmlns:m="http://schemas.openxmlformats.org/officeDocument/2006/math">
                    <m:r>
                      <a:rPr lang="en-US" sz="4000">
                        <a:latin typeface="Cambria Math" panose="02040503050406030204" pitchFamily="18" charset="0"/>
                      </a:rPr>
                      <m:t>(</m:t>
                    </m:r>
                    <m:r>
                      <a:rPr lang="en-US" sz="4000" b="0" i="1" smtClean="0">
                        <a:latin typeface="Cambria Math" panose="02040503050406030204" pitchFamily="18" charset="0"/>
                      </a:rPr>
                      <m:t>𝐸</m:t>
                    </m:r>
                    <m:r>
                      <a:rPr lang="en-US" sz="4000" b="0" i="1" smtClean="0">
                        <a:latin typeface="Cambria Math" panose="02040503050406030204" pitchFamily="18" charset="0"/>
                      </a:rPr>
                      <m:t>,</m:t>
                    </m:r>
                    <m:r>
                      <a:rPr lang="en-US" sz="4000" b="0" i="1" smtClean="0">
                        <a:latin typeface="Cambria Math" panose="02040503050406030204" pitchFamily="18" charset="0"/>
                      </a:rPr>
                      <m:t>𝑟</m:t>
                    </m:r>
                    <m:r>
                      <a:rPr lang="en-US" sz="4000" b="0" i="1" smtClean="0">
                        <a:latin typeface="Cambria Math" panose="02040503050406030204" pitchFamily="18" charset="0"/>
                      </a:rPr>
                      <m:t>, 1,</m:t>
                    </m:r>
                    <m:r>
                      <a:rPr lang="en-US" sz="4000" b="0" i="1" smtClean="0">
                        <a:latin typeface="Cambria Math" panose="02040503050406030204" pitchFamily="18" charset="0"/>
                      </a:rPr>
                      <m:t>𝑇</m:t>
                    </m:r>
                    <m:r>
                      <a:rPr lang="en-US" sz="4000" i="1">
                        <a:latin typeface="Cambria Math" panose="02040503050406030204" pitchFamily="18" charset="0"/>
                      </a:rPr>
                      <m:t>)</m:t>
                    </m:r>
                  </m:oMath>
                </a14:m>
                <a:endParaRPr lang="en-SE" dirty="0"/>
              </a:p>
            </p:txBody>
          </p:sp>
        </mc:Choice>
        <mc:Fallback xmlns="">
          <p:sp>
            <p:nvSpPr>
              <p:cNvPr id="2" name="Title 1">
                <a:extLst>
                  <a:ext uri="{FF2B5EF4-FFF2-40B4-BE49-F238E27FC236}">
                    <a16:creationId xmlns:a16="http://schemas.microsoft.com/office/drawing/2014/main" id="{07A99928-3671-4FFD-8D5F-A5F1587339B9}"/>
                  </a:ext>
                </a:extLst>
              </p:cNvPr>
              <p:cNvSpPr>
                <a:spLocks noGrp="1" noRot="1" noChangeAspect="1" noMove="1" noResize="1" noEditPoints="1" noAdjustHandles="1" noChangeArrowheads="1" noChangeShapeType="1" noTextEdit="1"/>
              </p:cNvSpPr>
              <p:nvPr>
                <p:ph type="title"/>
              </p:nvPr>
            </p:nvSpPr>
            <p:spPr>
              <a:blipFill>
                <a:blip r:embed="rId2"/>
                <a:stretch>
                  <a:fillRect t="-2797" b="-2028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0EB3E96-F6D6-420E-B2BE-64E04B251E92}"/>
                  </a:ext>
                </a:extLst>
              </p:cNvPr>
              <p:cNvSpPr>
                <a:spLocks noGrp="1"/>
              </p:cNvSpPr>
              <p:nvPr>
                <p:ph idx="1"/>
              </p:nvPr>
            </p:nvSpPr>
            <p:spPr/>
            <p:txBody>
              <a:bodyPr/>
              <a:lstStyle/>
              <a:p>
                <a:r>
                  <a:rPr lang="en-US" sz="2000" dirty="0"/>
                  <a:t>MC (every-visit w. episode </a:t>
                </a:r>
                <a14:m>
                  <m:oMath xmlns:m="http://schemas.openxmlformats.org/officeDocument/2006/math">
                    <m:r>
                      <a:rPr lang="en-US" sz="2000" i="1">
                        <a:latin typeface="Cambria Math" panose="02040503050406030204" pitchFamily="18" charset="0"/>
                      </a:rPr>
                      <m:t>𝐶</m:t>
                    </m:r>
                    <m:r>
                      <a:rPr lang="en-US" sz="2000" b="0" i="1" smtClean="0">
                        <a:latin typeface="Cambria Math" panose="02040503050406030204" pitchFamily="18" charset="0"/>
                      </a:rPr>
                      <m:t>′</m:t>
                    </m:r>
                    <m:r>
                      <a:rPr lang="en-US" sz="2000" i="1">
                        <a:latin typeface="Cambria Math" panose="02040503050406030204" pitchFamily="18" charset="0"/>
                      </a:rPr>
                      <m:t>→</m:t>
                    </m:r>
                    <m:r>
                      <a:rPr lang="en-US" sz="2000" i="1">
                        <a:latin typeface="Cambria Math" panose="02040503050406030204" pitchFamily="18" charset="0"/>
                      </a:rPr>
                      <m:t>𝐷</m:t>
                    </m:r>
                    <m:r>
                      <a:rPr lang="en-US" sz="2000" b="0" i="1" smtClean="0">
                        <a:latin typeface="Cambria Math" panose="02040503050406030204" pitchFamily="18" charset="0"/>
                      </a:rPr>
                      <m:t>′′</m:t>
                    </m:r>
                    <m:r>
                      <a:rPr lang="en-US" sz="2000" i="1">
                        <a:latin typeface="Cambria Math" panose="02040503050406030204" pitchFamily="18" charset="0"/>
                      </a:rPr>
                      <m:t>→</m:t>
                    </m:r>
                    <m:r>
                      <a:rPr lang="en-US" sz="2000" i="1">
                        <a:latin typeface="Cambria Math" panose="02040503050406030204" pitchFamily="18" charset="0"/>
                      </a:rPr>
                      <m:t>𝐸</m:t>
                    </m:r>
                    <m:r>
                      <a:rPr lang="en-US" sz="2000" b="0" i="1" smtClean="0">
                        <a:latin typeface="Cambria Math" panose="02040503050406030204" pitchFamily="18" charset="0"/>
                      </a:rPr>
                      <m:t>′</m:t>
                    </m:r>
                    <m:r>
                      <a:rPr lang="en-US" sz="2000" i="1">
                        <a:latin typeface="Cambria Math" panose="02040503050406030204" pitchFamily="18" charset="0"/>
                      </a:rPr>
                      <m:t>→</m:t>
                    </m:r>
                    <m:r>
                      <a:rPr lang="en-US" sz="2000" i="1">
                        <a:latin typeface="Cambria Math" panose="02040503050406030204" pitchFamily="18" charset="0"/>
                      </a:rPr>
                      <m:t>𝐷</m:t>
                    </m:r>
                    <m:r>
                      <a:rPr lang="en-US" sz="2000" b="0" i="1" smtClean="0">
                        <a:latin typeface="Cambria Math" panose="02040503050406030204" pitchFamily="18" charset="0"/>
                      </a:rPr>
                      <m:t>′</m:t>
                    </m:r>
                    <m:r>
                      <a:rPr lang="en-US" sz="2000" i="1">
                        <a:latin typeface="Cambria Math" panose="02040503050406030204" pitchFamily="18" charset="0"/>
                      </a:rPr>
                      <m:t>→</m:t>
                    </m:r>
                    <m:r>
                      <a:rPr lang="en-US" sz="2000" i="1" smtClean="0">
                        <a:latin typeface="Cambria Math" panose="02040503050406030204" pitchFamily="18" charset="0"/>
                      </a:rPr>
                      <m:t>𝐶</m:t>
                    </m:r>
                    <m:r>
                      <a:rPr lang="en-US" sz="2000" i="1">
                        <a:latin typeface="Cambria Math" panose="02040503050406030204" pitchFamily="18" charset="0"/>
                      </a:rPr>
                      <m:t>→</m:t>
                    </m:r>
                    <m:r>
                      <a:rPr lang="en-US" sz="2000" i="1">
                        <a:latin typeface="Cambria Math" panose="02040503050406030204" pitchFamily="18" charset="0"/>
                      </a:rPr>
                      <m:t>𝐷</m:t>
                    </m:r>
                    <m:r>
                      <a:rPr lang="en-US" sz="2000" i="1">
                        <a:latin typeface="Cambria Math" panose="02040503050406030204" pitchFamily="18" charset="0"/>
                      </a:rPr>
                      <m:t>→</m:t>
                    </m:r>
                    <m:r>
                      <a:rPr lang="en-US" sz="2000" i="1">
                        <a:latin typeface="Cambria Math" panose="02040503050406030204" pitchFamily="18" charset="0"/>
                      </a:rPr>
                      <m:t>𝐸</m:t>
                    </m:r>
                    <m:r>
                      <a:rPr lang="en-US" sz="2000" i="1">
                        <a:latin typeface="Cambria Math" panose="02040503050406030204" pitchFamily="18" charset="0"/>
                      </a:rPr>
                      <m:t>→</m:t>
                    </m:r>
                    <m:r>
                      <a:rPr lang="en-US" sz="2000" i="1">
                        <a:latin typeface="Cambria Math" panose="02040503050406030204" pitchFamily="18" charset="0"/>
                      </a:rPr>
                      <m:t>𝑇</m:t>
                    </m:r>
                  </m:oMath>
                </a14:m>
                <a:r>
                  <a:rPr lang="en-US" sz="2000" dirty="0"/>
                  <a:t>):</a:t>
                </a:r>
              </a:p>
              <a:p>
                <a:r>
                  <a:rPr lang="en-US" sz="2200" dirty="0"/>
                  <a:t>Update </a:t>
                </a:r>
                <a14:m>
                  <m:oMath xmlns:m="http://schemas.openxmlformats.org/officeDocument/2006/math">
                    <m:r>
                      <a:rPr lang="en-US" sz="2200" i="1">
                        <a:latin typeface="Cambria Math" panose="02040503050406030204" pitchFamily="18" charset="0"/>
                      </a:rPr>
                      <m:t>𝐺</m:t>
                    </m:r>
                    <m:d>
                      <m:dPr>
                        <m:ctrlPr>
                          <a:rPr lang="en-US" sz="2200" i="1">
                            <a:latin typeface="Cambria Math" panose="02040503050406030204" pitchFamily="18" charset="0"/>
                          </a:rPr>
                        </m:ctrlPr>
                      </m:dPr>
                      <m:e>
                        <m:r>
                          <a:rPr lang="en-US" sz="2200" b="0" i="1" smtClean="0">
                            <a:latin typeface="Cambria Math" panose="02040503050406030204" pitchFamily="18" charset="0"/>
                          </a:rPr>
                          <m:t>𝑠</m:t>
                        </m:r>
                      </m:e>
                    </m:d>
                  </m:oMath>
                </a14:m>
                <a:r>
                  <a:rPr lang="en-US" sz="2200" dirty="0"/>
                  <a:t> backward: </a:t>
                </a:r>
              </a:p>
              <a:p>
                <a:pPr lvl="1"/>
                <a14:m>
                  <m:oMath xmlns:m="http://schemas.openxmlformats.org/officeDocument/2006/math">
                    <m:r>
                      <a:rPr lang="en-US" sz="1800" i="1">
                        <a:latin typeface="Cambria Math" panose="02040503050406030204" pitchFamily="18" charset="0"/>
                      </a:rPr>
                      <m:t>𝐺</m:t>
                    </m:r>
                    <m:d>
                      <m:dPr>
                        <m:ctrlPr>
                          <a:rPr lang="en-US" sz="1800" i="1">
                            <a:latin typeface="Cambria Math" panose="02040503050406030204" pitchFamily="18" charset="0"/>
                          </a:rPr>
                        </m:ctrlPr>
                      </m:dPr>
                      <m:e>
                        <m:r>
                          <a:rPr lang="en-US" sz="1800" i="1">
                            <a:latin typeface="Cambria Math" panose="02040503050406030204" pitchFamily="18" charset="0"/>
                          </a:rPr>
                          <m:t>𝐸</m:t>
                        </m:r>
                      </m:e>
                    </m:d>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𝑇</m:t>
                        </m:r>
                      </m:sub>
                    </m:sSub>
                    <m:r>
                      <a:rPr lang="en-US" sz="1800" i="1">
                        <a:latin typeface="Cambria Math" panose="02040503050406030204" pitchFamily="18" charset="0"/>
                      </a:rPr>
                      <m:t>=1, </m:t>
                    </m:r>
                    <m:r>
                      <a:rPr lang="en-US" sz="1800" i="1">
                        <a:latin typeface="Cambria Math" panose="02040503050406030204" pitchFamily="18" charset="0"/>
                      </a:rPr>
                      <m:t>𝐺</m:t>
                    </m:r>
                    <m:d>
                      <m:dPr>
                        <m:ctrlPr>
                          <a:rPr lang="en-US" sz="1800" i="1">
                            <a:latin typeface="Cambria Math" panose="02040503050406030204" pitchFamily="18" charset="0"/>
                          </a:rPr>
                        </m:ctrlPr>
                      </m:dPr>
                      <m:e>
                        <m:r>
                          <a:rPr lang="en-US" sz="1800" i="1">
                            <a:latin typeface="Cambria Math" panose="02040503050406030204" pitchFamily="18" charset="0"/>
                          </a:rPr>
                          <m:t>𝐷</m:t>
                        </m:r>
                      </m:e>
                    </m:d>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𝑇</m:t>
                        </m:r>
                        <m:r>
                          <a:rPr lang="en-US" sz="1800" i="1">
                            <a:latin typeface="Cambria Math" panose="02040503050406030204" pitchFamily="18" charset="0"/>
                          </a:rPr>
                          <m:t>−1</m:t>
                        </m:r>
                      </m:sub>
                    </m:sSub>
                    <m:r>
                      <a:rPr lang="en-US" sz="1800" i="1">
                        <a:latin typeface="Cambria Math" panose="02040503050406030204" pitchFamily="18" charset="0"/>
                      </a:rPr>
                      <m:t>+</m:t>
                    </m:r>
                    <m:r>
                      <a:rPr lang="en-US" sz="1800" i="1">
                        <a:latin typeface="Cambria Math" panose="02040503050406030204" pitchFamily="18" charset="0"/>
                      </a:rPr>
                      <m:t>𝛾</m:t>
                    </m:r>
                    <m:r>
                      <a:rPr lang="en-US" sz="1800" i="1">
                        <a:latin typeface="Cambria Math" panose="02040503050406030204" pitchFamily="18" charset="0"/>
                      </a:rPr>
                      <m:t>𝐺</m:t>
                    </m:r>
                    <m:d>
                      <m:dPr>
                        <m:ctrlPr>
                          <a:rPr lang="en-US" sz="1800" i="1">
                            <a:latin typeface="Cambria Math" panose="02040503050406030204" pitchFamily="18" charset="0"/>
                          </a:rPr>
                        </m:ctrlPr>
                      </m:dPr>
                      <m:e>
                        <m:r>
                          <a:rPr lang="en-US" sz="1800" i="1">
                            <a:latin typeface="Cambria Math" panose="02040503050406030204" pitchFamily="18" charset="0"/>
                          </a:rPr>
                          <m:t>𝐸</m:t>
                        </m:r>
                      </m:e>
                    </m:d>
                    <m:r>
                      <a:rPr lang="en-US" sz="1800" i="1">
                        <a:latin typeface="Cambria Math" panose="02040503050406030204" pitchFamily="18" charset="0"/>
                      </a:rPr>
                      <m:t>=0+1=1, </m:t>
                    </m:r>
                    <m:r>
                      <a:rPr lang="en-US" sz="1800" i="1">
                        <a:latin typeface="Cambria Math" panose="02040503050406030204" pitchFamily="18" charset="0"/>
                      </a:rPr>
                      <m:t>𝐺</m:t>
                    </m:r>
                    <m:d>
                      <m:dPr>
                        <m:ctrlPr>
                          <a:rPr lang="en-US" sz="1800" i="1">
                            <a:latin typeface="Cambria Math" panose="02040503050406030204" pitchFamily="18" charset="0"/>
                          </a:rPr>
                        </m:ctrlPr>
                      </m:dPr>
                      <m:e>
                        <m:r>
                          <a:rPr lang="en-US" sz="1800" i="1">
                            <a:latin typeface="Cambria Math" panose="02040503050406030204" pitchFamily="18" charset="0"/>
                          </a:rPr>
                          <m:t>𝐶</m:t>
                        </m:r>
                      </m:e>
                    </m:d>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𝑇</m:t>
                        </m:r>
                        <m:r>
                          <a:rPr lang="en-US" sz="1800" i="1">
                            <a:latin typeface="Cambria Math" panose="02040503050406030204" pitchFamily="18" charset="0"/>
                          </a:rPr>
                          <m:t>−2</m:t>
                        </m:r>
                      </m:sub>
                    </m:sSub>
                    <m:r>
                      <a:rPr lang="en-US" sz="1800" i="1">
                        <a:latin typeface="Cambria Math" panose="02040503050406030204" pitchFamily="18" charset="0"/>
                      </a:rPr>
                      <m:t>+</m:t>
                    </m:r>
                    <m:r>
                      <a:rPr lang="en-US" sz="1800" i="1">
                        <a:latin typeface="Cambria Math" panose="02040503050406030204" pitchFamily="18" charset="0"/>
                      </a:rPr>
                      <m:t>𝛾</m:t>
                    </m:r>
                    <m:r>
                      <a:rPr lang="en-US" sz="1800" i="1">
                        <a:latin typeface="Cambria Math" panose="02040503050406030204" pitchFamily="18" charset="0"/>
                      </a:rPr>
                      <m:t>𝐺</m:t>
                    </m:r>
                    <m:d>
                      <m:dPr>
                        <m:ctrlPr>
                          <a:rPr lang="en-US" sz="1800" i="1">
                            <a:latin typeface="Cambria Math" panose="02040503050406030204" pitchFamily="18" charset="0"/>
                          </a:rPr>
                        </m:ctrlPr>
                      </m:dPr>
                      <m:e>
                        <m:r>
                          <a:rPr lang="en-US" sz="1800" i="1">
                            <a:latin typeface="Cambria Math" panose="02040503050406030204" pitchFamily="18" charset="0"/>
                          </a:rPr>
                          <m:t>𝐷</m:t>
                        </m:r>
                      </m:e>
                    </m:d>
                    <m:r>
                      <a:rPr lang="en-US" sz="1800" i="1">
                        <a:latin typeface="Cambria Math" panose="02040503050406030204" pitchFamily="18" charset="0"/>
                      </a:rPr>
                      <m:t>=0+1=1</m:t>
                    </m:r>
                  </m:oMath>
                </a14:m>
                <a:endParaRPr lang="en-US" sz="1800" i="1" dirty="0">
                  <a:latin typeface="Cambria Math" panose="02040503050406030204" pitchFamily="18" charset="0"/>
                </a:endParaRPr>
              </a:p>
              <a:p>
                <a:pPr lvl="1"/>
                <a14:m>
                  <m:oMath xmlns:m="http://schemas.openxmlformats.org/officeDocument/2006/math">
                    <m:r>
                      <a:rPr lang="en-US" sz="1800" b="0" i="1" smtClean="0">
                        <a:latin typeface="Cambria Math" panose="02040503050406030204" pitchFamily="18" charset="0"/>
                      </a:rPr>
                      <m:t>𝐺</m:t>
                    </m:r>
                    <m:r>
                      <a:rPr lang="en-US" sz="1800" b="0" i="1" smtClean="0">
                        <a:latin typeface="Cambria Math" panose="02040503050406030204" pitchFamily="18" charset="0"/>
                      </a:rPr>
                      <m:t>(</m:t>
                    </m:r>
                    <m:r>
                      <a:rPr lang="en-US" sz="1800" b="0" i="1" smtClean="0">
                        <a:latin typeface="Cambria Math" panose="02040503050406030204" pitchFamily="18" charset="0"/>
                      </a:rPr>
                      <m:t>𝐷</m:t>
                    </m:r>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𝑇</m:t>
                        </m:r>
                        <m:r>
                          <a:rPr lang="en-US" sz="1800" i="1">
                            <a:latin typeface="Cambria Math" panose="02040503050406030204" pitchFamily="18" charset="0"/>
                          </a:rPr>
                          <m:t>−1</m:t>
                        </m:r>
                      </m:sub>
                    </m:sSub>
                    <m:r>
                      <a:rPr lang="en-US" sz="1800" i="1">
                        <a:latin typeface="Cambria Math" panose="02040503050406030204" pitchFamily="18" charset="0"/>
                      </a:rPr>
                      <m:t>+</m:t>
                    </m:r>
                    <m:r>
                      <a:rPr lang="en-US" sz="1800" i="1">
                        <a:latin typeface="Cambria Math" panose="02040503050406030204" pitchFamily="18" charset="0"/>
                      </a:rPr>
                      <m:t>𝛾</m:t>
                    </m:r>
                    <m:r>
                      <a:rPr lang="en-US" sz="1800" i="1">
                        <a:latin typeface="Cambria Math" panose="02040503050406030204" pitchFamily="18" charset="0"/>
                      </a:rPr>
                      <m:t>𝐺</m:t>
                    </m:r>
                    <m:d>
                      <m:dPr>
                        <m:ctrlPr>
                          <a:rPr lang="en-US" sz="1800" i="1">
                            <a:latin typeface="Cambria Math" panose="02040503050406030204" pitchFamily="18" charset="0"/>
                          </a:rPr>
                        </m:ctrlPr>
                      </m:dPr>
                      <m:e>
                        <m:r>
                          <a:rPr lang="en-US" sz="1800" i="1">
                            <a:latin typeface="Cambria Math" panose="02040503050406030204" pitchFamily="18" charset="0"/>
                          </a:rPr>
                          <m:t>𝐶</m:t>
                        </m:r>
                      </m:e>
                    </m:d>
                    <m:r>
                      <a:rPr lang="en-US" sz="1800" i="1">
                        <a:latin typeface="Cambria Math" panose="02040503050406030204" pitchFamily="18" charset="0"/>
                      </a:rPr>
                      <m:t>=0+1=1 ,</m:t>
                    </m:r>
                    <m:r>
                      <a:rPr lang="en-US" sz="1800" i="1">
                        <a:latin typeface="Cambria Math" panose="02040503050406030204" pitchFamily="18" charset="0"/>
                      </a:rPr>
                      <m:t>𝐺</m:t>
                    </m:r>
                    <m:r>
                      <a:rPr lang="en-US" sz="1800" i="1">
                        <a:latin typeface="Cambria Math" panose="02040503050406030204" pitchFamily="18" charset="0"/>
                      </a:rPr>
                      <m:t>(</m:t>
                    </m:r>
                    <m:r>
                      <a:rPr lang="en-US" sz="1800" b="0" i="1" smtClean="0">
                        <a:latin typeface="Cambria Math" panose="02040503050406030204" pitchFamily="18" charset="0"/>
                      </a:rPr>
                      <m:t>𝐸</m:t>
                    </m:r>
                    <m:r>
                      <a:rPr lang="en-US" sz="1800" i="1">
                        <a:latin typeface="Cambria Math" panose="02040503050406030204" pitchFamily="18" charset="0"/>
                      </a:rPr>
                      <m:t>′)</m:t>
                    </m:r>
                    <m:r>
                      <a:rPr lang="en-US" sz="1800" i="1" smtClean="0">
                        <a:latin typeface="Cambria Math" panose="02040503050406030204" pitchFamily="18" charset="0"/>
                      </a:rPr>
                      <m:t> </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𝑇</m:t>
                        </m:r>
                        <m:r>
                          <a:rPr lang="en-US" sz="1800" i="1">
                            <a:latin typeface="Cambria Math" panose="02040503050406030204" pitchFamily="18" charset="0"/>
                          </a:rPr>
                          <m:t>−1</m:t>
                        </m:r>
                      </m:sub>
                    </m:sSub>
                    <m:r>
                      <a:rPr lang="en-US" sz="1800" i="1">
                        <a:latin typeface="Cambria Math" panose="02040503050406030204" pitchFamily="18" charset="0"/>
                      </a:rPr>
                      <m:t>+</m:t>
                    </m:r>
                    <m:r>
                      <a:rPr lang="en-US" sz="1800" i="1">
                        <a:latin typeface="Cambria Math" panose="02040503050406030204" pitchFamily="18" charset="0"/>
                      </a:rPr>
                      <m:t>𝛾</m:t>
                    </m:r>
                    <m:r>
                      <a:rPr lang="en-US" sz="1800" i="1">
                        <a:latin typeface="Cambria Math" panose="02040503050406030204" pitchFamily="18" charset="0"/>
                      </a:rPr>
                      <m:t>𝐺</m:t>
                    </m:r>
                    <m:d>
                      <m:dPr>
                        <m:ctrlPr>
                          <a:rPr lang="en-US" sz="1800" i="1">
                            <a:latin typeface="Cambria Math" panose="02040503050406030204" pitchFamily="18" charset="0"/>
                          </a:rPr>
                        </m:ctrlPr>
                      </m:dPr>
                      <m:e>
                        <m:r>
                          <a:rPr lang="en-US" sz="1800" i="1">
                            <a:latin typeface="Cambria Math" panose="02040503050406030204" pitchFamily="18" charset="0"/>
                          </a:rPr>
                          <m:t>𝐷</m:t>
                        </m:r>
                        <m:r>
                          <a:rPr lang="en-US" sz="1800" b="0" i="1" smtClean="0">
                            <a:latin typeface="Cambria Math" panose="02040503050406030204" pitchFamily="18" charset="0"/>
                          </a:rPr>
                          <m:t>′</m:t>
                        </m:r>
                      </m:e>
                    </m:d>
                    <m:r>
                      <a:rPr lang="en-US" sz="1800" i="1">
                        <a:latin typeface="Cambria Math" panose="02040503050406030204" pitchFamily="18" charset="0"/>
                      </a:rPr>
                      <m:t>=0+1=1</m:t>
                    </m:r>
                  </m:oMath>
                </a14:m>
                <a:endParaRPr lang="en-US" sz="1800" i="1" dirty="0">
                  <a:latin typeface="Cambria Math" panose="02040503050406030204" pitchFamily="18" charset="0"/>
                </a:endParaRPr>
              </a:p>
              <a:p>
                <a:pPr lvl="1"/>
                <a14:m>
                  <m:oMath xmlns:m="http://schemas.openxmlformats.org/officeDocument/2006/math">
                    <m:r>
                      <a:rPr lang="en-US" sz="1800" i="1">
                        <a:latin typeface="Cambria Math" panose="02040503050406030204" pitchFamily="18" charset="0"/>
                      </a:rPr>
                      <m:t>𝐺</m:t>
                    </m:r>
                    <m:r>
                      <a:rPr lang="en-US" sz="1800" i="1">
                        <a:latin typeface="Cambria Math" panose="02040503050406030204" pitchFamily="18" charset="0"/>
                      </a:rPr>
                      <m:t>(</m:t>
                    </m:r>
                    <m:r>
                      <a:rPr lang="en-US" sz="1800" i="1">
                        <a:latin typeface="Cambria Math" panose="02040503050406030204" pitchFamily="18" charset="0"/>
                      </a:rPr>
                      <m:t>𝐷</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𝑇</m:t>
                        </m:r>
                        <m:r>
                          <a:rPr lang="en-US" sz="1800" i="1">
                            <a:latin typeface="Cambria Math" panose="02040503050406030204" pitchFamily="18" charset="0"/>
                          </a:rPr>
                          <m:t>−1</m:t>
                        </m:r>
                      </m:sub>
                    </m:sSub>
                    <m:r>
                      <a:rPr lang="en-US" sz="1800" i="1">
                        <a:latin typeface="Cambria Math" panose="02040503050406030204" pitchFamily="18" charset="0"/>
                      </a:rPr>
                      <m:t>+</m:t>
                    </m:r>
                    <m:r>
                      <a:rPr lang="en-US" sz="1800" i="1">
                        <a:latin typeface="Cambria Math" panose="02040503050406030204" pitchFamily="18" charset="0"/>
                      </a:rPr>
                      <m:t>𝛾</m:t>
                    </m:r>
                    <m:r>
                      <a:rPr lang="en-US" sz="1800" i="1">
                        <a:latin typeface="Cambria Math" panose="02040503050406030204" pitchFamily="18" charset="0"/>
                      </a:rPr>
                      <m:t>𝐺</m:t>
                    </m:r>
                    <m:r>
                      <a:rPr lang="en-US" sz="1800" i="1">
                        <a:latin typeface="Cambria Math" panose="02040503050406030204" pitchFamily="18" charset="0"/>
                      </a:rPr>
                      <m:t>(</m:t>
                    </m:r>
                    <m:r>
                      <a:rPr lang="en-US" sz="1800" b="0" i="1" smtClean="0">
                        <a:latin typeface="Cambria Math" panose="02040503050406030204" pitchFamily="18" charset="0"/>
                      </a:rPr>
                      <m:t>𝐸</m:t>
                    </m:r>
                    <m:r>
                      <a:rPr lang="en-US" sz="1800" i="1">
                        <a:latin typeface="Cambria Math" panose="02040503050406030204" pitchFamily="18" charset="0"/>
                      </a:rPr>
                      <m:t>′)=0+1=1,</m:t>
                    </m:r>
                    <m:r>
                      <a:rPr lang="en-US" sz="1800" i="1">
                        <a:latin typeface="Cambria Math" panose="02040503050406030204" pitchFamily="18" charset="0"/>
                      </a:rPr>
                      <m:t>𝐺</m:t>
                    </m:r>
                    <m:r>
                      <a:rPr lang="en-US" sz="1800" i="1">
                        <a:latin typeface="Cambria Math" panose="02040503050406030204" pitchFamily="18" charset="0"/>
                      </a:rPr>
                      <m:t>(</m:t>
                    </m:r>
                    <m:r>
                      <a:rPr lang="en-US" sz="1800" b="0" i="1" smtClean="0">
                        <a:latin typeface="Cambria Math" panose="02040503050406030204" pitchFamily="18" charset="0"/>
                      </a:rPr>
                      <m:t>𝐶</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𝑇</m:t>
                        </m:r>
                        <m:r>
                          <a:rPr lang="en-US" sz="1800" i="1">
                            <a:latin typeface="Cambria Math" panose="02040503050406030204" pitchFamily="18" charset="0"/>
                          </a:rPr>
                          <m:t>−1</m:t>
                        </m:r>
                      </m:sub>
                    </m:sSub>
                    <m:r>
                      <a:rPr lang="en-US" sz="1800" i="1">
                        <a:latin typeface="Cambria Math" panose="02040503050406030204" pitchFamily="18" charset="0"/>
                      </a:rPr>
                      <m:t>+</m:t>
                    </m:r>
                    <m:r>
                      <a:rPr lang="en-US" sz="1800" i="1">
                        <a:latin typeface="Cambria Math" panose="02040503050406030204" pitchFamily="18" charset="0"/>
                      </a:rPr>
                      <m:t>𝛾</m:t>
                    </m:r>
                    <m:r>
                      <a:rPr lang="en-US" sz="1800" i="1">
                        <a:latin typeface="Cambria Math" panose="02040503050406030204" pitchFamily="18" charset="0"/>
                      </a:rPr>
                      <m:t>𝐺</m:t>
                    </m:r>
                    <m:r>
                      <a:rPr lang="en-US" sz="1800" i="1">
                        <a:latin typeface="Cambria Math" panose="02040503050406030204" pitchFamily="18" charset="0"/>
                      </a:rPr>
                      <m:t>(</m:t>
                    </m:r>
                    <m:r>
                      <a:rPr lang="en-US" sz="1800" i="1">
                        <a:latin typeface="Cambria Math" panose="02040503050406030204" pitchFamily="18" charset="0"/>
                      </a:rPr>
                      <m:t>𝐷</m:t>
                    </m:r>
                    <m:r>
                      <a:rPr lang="en-US" sz="1800" b="0" i="1" smtClean="0">
                        <a:latin typeface="Cambria Math" panose="02040503050406030204" pitchFamily="18" charset="0"/>
                      </a:rPr>
                      <m:t>′</m:t>
                    </m:r>
                    <m:r>
                      <a:rPr lang="en-US" sz="1800" i="1">
                        <a:latin typeface="Cambria Math" panose="02040503050406030204" pitchFamily="18" charset="0"/>
                      </a:rPr>
                      <m:t>′)=0+1=1</m:t>
                    </m:r>
                  </m:oMath>
                </a14:m>
                <a:endParaRPr lang="en-US" sz="1800" i="1" dirty="0">
                  <a:latin typeface="Cambria Math" panose="02040503050406030204" pitchFamily="18" charset="0"/>
                </a:endParaRPr>
              </a:p>
              <a:p>
                <a:r>
                  <a:rPr lang="en-US" sz="2200" dirty="0"/>
                  <a:t>Update </a:t>
                </a:r>
                <a14:m>
                  <m:oMath xmlns:m="http://schemas.openxmlformats.org/officeDocument/2006/math">
                    <m:r>
                      <a:rPr lang="en-US" sz="2200" b="0" i="1" smtClean="0">
                        <a:latin typeface="Cambria Math" panose="02040503050406030204" pitchFamily="18" charset="0"/>
                      </a:rPr>
                      <m:t>𝑉</m:t>
                    </m:r>
                    <m:d>
                      <m:dPr>
                        <m:ctrlPr>
                          <a:rPr lang="en-US" sz="2200" i="1">
                            <a:latin typeface="Cambria Math" panose="02040503050406030204" pitchFamily="18" charset="0"/>
                          </a:rPr>
                        </m:ctrlPr>
                      </m:dPr>
                      <m:e>
                        <m:r>
                          <a:rPr lang="en-US" sz="2200" i="1">
                            <a:latin typeface="Cambria Math" panose="02040503050406030204" pitchFamily="18" charset="0"/>
                          </a:rPr>
                          <m:t>𝑠</m:t>
                        </m:r>
                      </m:e>
                    </m:d>
                  </m:oMath>
                </a14:m>
                <a:r>
                  <a:rPr lang="en-US" sz="2200" dirty="0"/>
                  <a:t> forward:</a:t>
                </a:r>
              </a:p>
              <a:p>
                <a:pPr lvl="1"/>
                <a14:m>
                  <m:oMath xmlns:m="http://schemas.openxmlformats.org/officeDocument/2006/math">
                    <m:r>
                      <a:rPr lang="en-US" sz="1800" i="1">
                        <a:latin typeface="Cambria Math" panose="02040503050406030204" pitchFamily="18" charset="0"/>
                      </a:rPr>
                      <m:t>𝑉</m:t>
                    </m:r>
                    <m:d>
                      <m:dPr>
                        <m:ctrlPr>
                          <a:rPr lang="en-US" sz="1800" i="1">
                            <a:latin typeface="Cambria Math" panose="02040503050406030204" pitchFamily="18" charset="0"/>
                          </a:rPr>
                        </m:ctrlPr>
                      </m:dPr>
                      <m:e>
                        <m:r>
                          <a:rPr lang="en-US" sz="1800" i="1">
                            <a:latin typeface="Cambria Math" panose="02040503050406030204" pitchFamily="18" charset="0"/>
                          </a:rPr>
                          <m:t>𝐶</m:t>
                        </m:r>
                      </m:e>
                    </m:d>
                    <m:r>
                      <a:rPr lang="en-US" sz="1800" i="1">
                        <a:latin typeface="Cambria Math" panose="02040503050406030204" pitchFamily="18" charset="0"/>
                      </a:rPr>
                      <m:t>←</m:t>
                    </m:r>
                    <m:r>
                      <a:rPr lang="en-US" sz="1800" i="1">
                        <a:latin typeface="Cambria Math" panose="02040503050406030204" pitchFamily="18" charset="0"/>
                      </a:rPr>
                      <m:t>𝑉</m:t>
                    </m:r>
                    <m:d>
                      <m:dPr>
                        <m:ctrlPr>
                          <a:rPr lang="en-US" sz="1800" i="1">
                            <a:latin typeface="Cambria Math" panose="02040503050406030204" pitchFamily="18" charset="0"/>
                          </a:rPr>
                        </m:ctrlPr>
                      </m:dPr>
                      <m:e>
                        <m:r>
                          <a:rPr lang="en-US" sz="1800" i="1">
                            <a:latin typeface="Cambria Math" panose="02040503050406030204" pitchFamily="18" charset="0"/>
                          </a:rPr>
                          <m:t>𝐶</m:t>
                        </m:r>
                      </m:e>
                    </m:d>
                    <m:r>
                      <a:rPr lang="en-US" sz="1800" i="1">
                        <a:latin typeface="Cambria Math" panose="02040503050406030204" pitchFamily="18" charset="0"/>
                      </a:rPr>
                      <m:t>+</m:t>
                    </m:r>
                    <m:r>
                      <a:rPr lang="en-US" sz="1800" i="1">
                        <a:latin typeface="Cambria Math" panose="02040503050406030204" pitchFamily="18" charset="0"/>
                      </a:rPr>
                      <m:t>𝛼</m:t>
                    </m:r>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𝐺</m:t>
                        </m:r>
                        <m:r>
                          <a:rPr lang="en-US" sz="1800" i="1">
                            <a:latin typeface="Cambria Math" panose="02040503050406030204" pitchFamily="18" charset="0"/>
                          </a:rPr>
                          <m:t>(</m:t>
                        </m:r>
                        <m:r>
                          <a:rPr lang="en-US" sz="1800" b="0" i="1" smtClean="0">
                            <a:latin typeface="Cambria Math" panose="02040503050406030204" pitchFamily="18" charset="0"/>
                          </a:rPr>
                          <m:t>𝐶</m:t>
                        </m:r>
                        <m:r>
                          <a:rPr lang="en-US" sz="1800" i="1">
                            <a:latin typeface="Cambria Math" panose="02040503050406030204" pitchFamily="18" charset="0"/>
                          </a:rPr>
                          <m:t>′)−</m:t>
                        </m:r>
                        <m:r>
                          <a:rPr lang="en-US" sz="1800" i="1">
                            <a:latin typeface="Cambria Math" panose="02040503050406030204" pitchFamily="18" charset="0"/>
                          </a:rPr>
                          <m:t>𝑉</m:t>
                        </m:r>
                        <m:d>
                          <m:dPr>
                            <m:ctrlPr>
                              <a:rPr lang="en-US" sz="1800" i="1">
                                <a:latin typeface="Cambria Math" panose="02040503050406030204" pitchFamily="18" charset="0"/>
                              </a:rPr>
                            </m:ctrlPr>
                          </m:dPr>
                          <m:e>
                            <m:r>
                              <a:rPr lang="en-US" sz="1800" i="1">
                                <a:latin typeface="Cambria Math" panose="02040503050406030204" pitchFamily="18" charset="0"/>
                              </a:rPr>
                              <m:t>𝐶</m:t>
                            </m:r>
                          </m:e>
                        </m:d>
                      </m:e>
                    </m:d>
                    <m:r>
                      <a:rPr lang="en-US" sz="1800" i="1">
                        <a:latin typeface="Cambria Math" panose="02040503050406030204" pitchFamily="18" charset="0"/>
                      </a:rPr>
                      <m:t>=.75+.5</m:t>
                    </m:r>
                    <m:d>
                      <m:dPr>
                        <m:ctrlPr>
                          <a:rPr lang="en-US" sz="1800" i="1">
                            <a:latin typeface="Cambria Math" panose="02040503050406030204" pitchFamily="18" charset="0"/>
                          </a:rPr>
                        </m:ctrlPr>
                      </m:dPr>
                      <m:e>
                        <m:r>
                          <a:rPr lang="en-US" sz="1800" i="1">
                            <a:latin typeface="Cambria Math" panose="02040503050406030204" pitchFamily="18" charset="0"/>
                          </a:rPr>
                          <m:t>1−.75</m:t>
                        </m:r>
                      </m:e>
                    </m:d>
                    <m:r>
                      <a:rPr lang="en-US" sz="1800" i="1">
                        <a:latin typeface="Cambria Math" panose="02040503050406030204" pitchFamily="18" charset="0"/>
                      </a:rPr>
                      <m:t>=</m:t>
                    </m:r>
                    <m:r>
                      <a:rPr lang="en-US" sz="1800" i="1">
                        <a:solidFill>
                          <a:srgbClr val="C00000"/>
                        </a:solidFill>
                        <a:latin typeface="Cambria Math" panose="02040503050406030204" pitchFamily="18" charset="0"/>
                      </a:rPr>
                      <m:t>0.875</m:t>
                    </m:r>
                  </m:oMath>
                </a14:m>
                <a:endParaRPr lang="en-US" sz="1800" i="1" dirty="0">
                  <a:latin typeface="Cambria Math" panose="02040503050406030204" pitchFamily="18" charset="0"/>
                </a:endParaRPr>
              </a:p>
              <a:p>
                <a:pPr lvl="1"/>
                <a14:m>
                  <m:oMath xmlns:m="http://schemas.openxmlformats.org/officeDocument/2006/math">
                    <m:r>
                      <a:rPr lang="en-US" sz="1800" i="1">
                        <a:latin typeface="Cambria Math" panose="02040503050406030204" pitchFamily="18" charset="0"/>
                      </a:rPr>
                      <m:t>𝑉</m:t>
                    </m:r>
                    <m:d>
                      <m:dPr>
                        <m:ctrlPr>
                          <a:rPr lang="en-US" sz="1800" i="1">
                            <a:latin typeface="Cambria Math" panose="02040503050406030204" pitchFamily="18" charset="0"/>
                          </a:rPr>
                        </m:ctrlPr>
                      </m:dPr>
                      <m:e>
                        <m:r>
                          <a:rPr lang="en-US" sz="1800" i="1">
                            <a:latin typeface="Cambria Math" panose="02040503050406030204" pitchFamily="18" charset="0"/>
                          </a:rPr>
                          <m:t>𝐷</m:t>
                        </m:r>
                      </m:e>
                    </m:d>
                    <m:r>
                      <a:rPr lang="en-US" sz="1800" i="1">
                        <a:latin typeface="Cambria Math" panose="02040503050406030204" pitchFamily="18" charset="0"/>
                      </a:rPr>
                      <m:t>←</m:t>
                    </m:r>
                    <m:r>
                      <a:rPr lang="en-US" sz="1800" i="1">
                        <a:latin typeface="Cambria Math" panose="02040503050406030204" pitchFamily="18" charset="0"/>
                      </a:rPr>
                      <m:t>𝑉</m:t>
                    </m:r>
                    <m:d>
                      <m:dPr>
                        <m:ctrlPr>
                          <a:rPr lang="en-US" sz="1800" i="1">
                            <a:latin typeface="Cambria Math" panose="02040503050406030204" pitchFamily="18" charset="0"/>
                          </a:rPr>
                        </m:ctrlPr>
                      </m:dPr>
                      <m:e>
                        <m:r>
                          <a:rPr lang="en-US" sz="1800" i="1">
                            <a:latin typeface="Cambria Math" panose="02040503050406030204" pitchFamily="18" charset="0"/>
                          </a:rPr>
                          <m:t>𝐷</m:t>
                        </m:r>
                      </m:e>
                    </m:d>
                    <m:r>
                      <a:rPr lang="en-US" sz="1800" i="1">
                        <a:latin typeface="Cambria Math" panose="02040503050406030204" pitchFamily="18" charset="0"/>
                      </a:rPr>
                      <m:t>+</m:t>
                    </m:r>
                    <m:r>
                      <a:rPr lang="en-US" sz="1800" i="1">
                        <a:latin typeface="Cambria Math" panose="02040503050406030204" pitchFamily="18" charset="0"/>
                      </a:rPr>
                      <m:t>𝛼</m:t>
                    </m:r>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𝐺</m:t>
                        </m:r>
                        <m:r>
                          <a:rPr lang="en-US" sz="1800" i="1">
                            <a:latin typeface="Cambria Math" panose="02040503050406030204" pitchFamily="18" charset="0"/>
                          </a:rPr>
                          <m:t>(</m:t>
                        </m:r>
                        <m:r>
                          <a:rPr lang="en-US" sz="1800" i="1">
                            <a:latin typeface="Cambria Math" panose="02040503050406030204" pitchFamily="18" charset="0"/>
                          </a:rPr>
                          <m:t>𝐷</m:t>
                        </m:r>
                        <m:r>
                          <a:rPr lang="en-US" sz="1800" b="0" i="1" smtClean="0">
                            <a:latin typeface="Cambria Math" panose="02040503050406030204" pitchFamily="18" charset="0"/>
                          </a:rPr>
                          <m:t>′</m:t>
                        </m:r>
                        <m:r>
                          <a:rPr lang="en-US" sz="1800" i="1">
                            <a:latin typeface="Cambria Math" panose="02040503050406030204" pitchFamily="18" charset="0"/>
                          </a:rPr>
                          <m:t>′)−</m:t>
                        </m:r>
                        <m:r>
                          <a:rPr lang="en-US" sz="1800" i="1">
                            <a:latin typeface="Cambria Math" panose="02040503050406030204" pitchFamily="18" charset="0"/>
                          </a:rPr>
                          <m:t>𝑉</m:t>
                        </m:r>
                        <m:d>
                          <m:dPr>
                            <m:ctrlPr>
                              <a:rPr lang="en-US" sz="1800" i="1">
                                <a:latin typeface="Cambria Math" panose="02040503050406030204" pitchFamily="18" charset="0"/>
                              </a:rPr>
                            </m:ctrlPr>
                          </m:dPr>
                          <m:e>
                            <m:r>
                              <a:rPr lang="en-US" sz="1800" i="1">
                                <a:latin typeface="Cambria Math" panose="02040503050406030204" pitchFamily="18" charset="0"/>
                              </a:rPr>
                              <m:t>𝐷</m:t>
                            </m:r>
                          </m:e>
                        </m:d>
                      </m:e>
                    </m:d>
                    <m:r>
                      <a:rPr lang="en-US" sz="1800" i="1">
                        <a:latin typeface="Cambria Math" panose="02040503050406030204" pitchFamily="18" charset="0"/>
                      </a:rPr>
                      <m:t>=.75+.5</m:t>
                    </m:r>
                    <m:d>
                      <m:dPr>
                        <m:ctrlPr>
                          <a:rPr lang="en-US" sz="1800" i="1">
                            <a:latin typeface="Cambria Math" panose="02040503050406030204" pitchFamily="18" charset="0"/>
                          </a:rPr>
                        </m:ctrlPr>
                      </m:dPr>
                      <m:e>
                        <m:r>
                          <a:rPr lang="en-US" sz="1800" i="1">
                            <a:latin typeface="Cambria Math" panose="02040503050406030204" pitchFamily="18" charset="0"/>
                          </a:rPr>
                          <m:t>1−.75</m:t>
                        </m:r>
                      </m:e>
                    </m:d>
                    <m:r>
                      <a:rPr lang="en-US" sz="1800" i="1">
                        <a:latin typeface="Cambria Math" panose="02040503050406030204" pitchFamily="18" charset="0"/>
                      </a:rPr>
                      <m:t>=</m:t>
                    </m:r>
                    <m:r>
                      <a:rPr lang="en-US" sz="1800" i="1">
                        <a:solidFill>
                          <a:srgbClr val="C00000"/>
                        </a:solidFill>
                        <a:latin typeface="Cambria Math" panose="02040503050406030204" pitchFamily="18" charset="0"/>
                      </a:rPr>
                      <m:t>0.875</m:t>
                    </m:r>
                  </m:oMath>
                </a14:m>
                <a:endParaRPr lang="en-US" sz="1800" i="1" dirty="0">
                  <a:latin typeface="Cambria Math" panose="02040503050406030204" pitchFamily="18" charset="0"/>
                </a:endParaRPr>
              </a:p>
              <a:p>
                <a:pPr lvl="1"/>
                <a14:m>
                  <m:oMath xmlns:m="http://schemas.openxmlformats.org/officeDocument/2006/math">
                    <m:r>
                      <a:rPr lang="en-US" sz="1800" i="1">
                        <a:latin typeface="Cambria Math" panose="02040503050406030204" pitchFamily="18" charset="0"/>
                      </a:rPr>
                      <m:t>𝑉</m:t>
                    </m:r>
                    <m:d>
                      <m:dPr>
                        <m:ctrlPr>
                          <a:rPr lang="en-US" sz="1800" i="1">
                            <a:latin typeface="Cambria Math" panose="02040503050406030204" pitchFamily="18" charset="0"/>
                          </a:rPr>
                        </m:ctrlPr>
                      </m:dPr>
                      <m:e>
                        <m:r>
                          <a:rPr lang="en-US" sz="1800" i="1">
                            <a:latin typeface="Cambria Math" panose="02040503050406030204" pitchFamily="18" charset="0"/>
                          </a:rPr>
                          <m:t>𝐸</m:t>
                        </m:r>
                      </m:e>
                    </m:d>
                    <m:r>
                      <a:rPr lang="en-US" sz="1800" i="1">
                        <a:latin typeface="Cambria Math" panose="02040503050406030204" pitchFamily="18" charset="0"/>
                      </a:rPr>
                      <m:t>←</m:t>
                    </m:r>
                    <m:r>
                      <a:rPr lang="en-US" sz="1800" i="1">
                        <a:latin typeface="Cambria Math" panose="02040503050406030204" pitchFamily="18" charset="0"/>
                      </a:rPr>
                      <m:t>𝑉</m:t>
                    </m:r>
                    <m:d>
                      <m:dPr>
                        <m:ctrlPr>
                          <a:rPr lang="en-US" sz="1800" i="1">
                            <a:latin typeface="Cambria Math" panose="02040503050406030204" pitchFamily="18" charset="0"/>
                          </a:rPr>
                        </m:ctrlPr>
                      </m:dPr>
                      <m:e>
                        <m:r>
                          <a:rPr lang="en-US" sz="1800" i="1">
                            <a:latin typeface="Cambria Math" panose="02040503050406030204" pitchFamily="18" charset="0"/>
                          </a:rPr>
                          <m:t>𝐸</m:t>
                        </m:r>
                      </m:e>
                    </m:d>
                    <m:r>
                      <a:rPr lang="en-US" sz="1800" i="1">
                        <a:latin typeface="Cambria Math" panose="02040503050406030204" pitchFamily="18" charset="0"/>
                      </a:rPr>
                      <m:t>+</m:t>
                    </m:r>
                    <m:r>
                      <a:rPr lang="en-US" sz="1800" i="1">
                        <a:latin typeface="Cambria Math" panose="02040503050406030204" pitchFamily="18" charset="0"/>
                      </a:rPr>
                      <m:t>𝛼</m:t>
                    </m:r>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𝐺</m:t>
                        </m:r>
                        <m:r>
                          <a:rPr lang="en-US" sz="1800" i="1">
                            <a:latin typeface="Cambria Math" panose="02040503050406030204" pitchFamily="18" charset="0"/>
                          </a:rPr>
                          <m:t>(</m:t>
                        </m:r>
                        <m:r>
                          <a:rPr lang="en-US" sz="1800" b="0" i="1" smtClean="0">
                            <a:latin typeface="Cambria Math" panose="02040503050406030204" pitchFamily="18" charset="0"/>
                          </a:rPr>
                          <m:t>𝐸</m:t>
                        </m:r>
                        <m:r>
                          <a:rPr lang="en-US" sz="1800" i="1">
                            <a:latin typeface="Cambria Math" panose="02040503050406030204" pitchFamily="18" charset="0"/>
                          </a:rPr>
                          <m:t>′)−</m:t>
                        </m:r>
                        <m:r>
                          <a:rPr lang="en-US" sz="1800" i="1">
                            <a:latin typeface="Cambria Math" panose="02040503050406030204" pitchFamily="18" charset="0"/>
                          </a:rPr>
                          <m:t>𝑉</m:t>
                        </m:r>
                        <m:d>
                          <m:dPr>
                            <m:ctrlPr>
                              <a:rPr lang="en-US" sz="1800" i="1">
                                <a:latin typeface="Cambria Math" panose="02040503050406030204" pitchFamily="18" charset="0"/>
                              </a:rPr>
                            </m:ctrlPr>
                          </m:dPr>
                          <m:e>
                            <m:r>
                              <a:rPr lang="en-US" sz="1800" i="1">
                                <a:latin typeface="Cambria Math" panose="02040503050406030204" pitchFamily="18" charset="0"/>
                              </a:rPr>
                              <m:t>𝐸</m:t>
                            </m:r>
                          </m:e>
                        </m:d>
                      </m:e>
                    </m:d>
                    <m:r>
                      <a:rPr lang="en-US" sz="1800" i="1">
                        <a:latin typeface="Cambria Math" panose="02040503050406030204" pitchFamily="18" charset="0"/>
                      </a:rPr>
                      <m:t>=.75+.5</m:t>
                    </m:r>
                    <m:d>
                      <m:dPr>
                        <m:ctrlPr>
                          <a:rPr lang="en-US" sz="1800" i="1">
                            <a:latin typeface="Cambria Math" panose="02040503050406030204" pitchFamily="18" charset="0"/>
                          </a:rPr>
                        </m:ctrlPr>
                      </m:dPr>
                      <m:e>
                        <m:r>
                          <a:rPr lang="en-US" sz="1800" i="1">
                            <a:latin typeface="Cambria Math" panose="02040503050406030204" pitchFamily="18" charset="0"/>
                          </a:rPr>
                          <m:t>1−.75</m:t>
                        </m:r>
                      </m:e>
                    </m:d>
                    <m:r>
                      <a:rPr lang="en-US" sz="1800" i="1">
                        <a:latin typeface="Cambria Math" panose="02040503050406030204" pitchFamily="18" charset="0"/>
                      </a:rPr>
                      <m:t>=</m:t>
                    </m:r>
                    <m:r>
                      <a:rPr lang="en-US" sz="1800" i="1">
                        <a:solidFill>
                          <a:srgbClr val="C00000"/>
                        </a:solidFill>
                        <a:latin typeface="Cambria Math" panose="02040503050406030204" pitchFamily="18" charset="0"/>
                      </a:rPr>
                      <m:t>0.875</m:t>
                    </m:r>
                  </m:oMath>
                </a14:m>
                <a:endParaRPr lang="en-US" sz="1800" i="1" dirty="0">
                  <a:latin typeface="Cambria Math" panose="02040503050406030204" pitchFamily="18" charset="0"/>
                </a:endParaRPr>
              </a:p>
              <a:p>
                <a:pPr lvl="1"/>
                <a14:m>
                  <m:oMath xmlns:m="http://schemas.openxmlformats.org/officeDocument/2006/math">
                    <m:r>
                      <a:rPr lang="en-US" sz="1800" i="1">
                        <a:latin typeface="Cambria Math" panose="02040503050406030204" pitchFamily="18" charset="0"/>
                      </a:rPr>
                      <m:t>𝑉</m:t>
                    </m:r>
                    <m:d>
                      <m:dPr>
                        <m:ctrlPr>
                          <a:rPr lang="en-US" sz="1800" i="1">
                            <a:latin typeface="Cambria Math" panose="02040503050406030204" pitchFamily="18" charset="0"/>
                          </a:rPr>
                        </m:ctrlPr>
                      </m:dPr>
                      <m:e>
                        <m:r>
                          <a:rPr lang="en-US" sz="1800" i="1">
                            <a:latin typeface="Cambria Math" panose="02040503050406030204" pitchFamily="18" charset="0"/>
                          </a:rPr>
                          <m:t>𝐷</m:t>
                        </m:r>
                      </m:e>
                    </m:d>
                    <m:r>
                      <a:rPr lang="en-US" sz="1800" i="1">
                        <a:latin typeface="Cambria Math" panose="02040503050406030204" pitchFamily="18" charset="0"/>
                      </a:rPr>
                      <m:t>←</m:t>
                    </m:r>
                    <m:r>
                      <a:rPr lang="en-US" sz="1800" i="1">
                        <a:latin typeface="Cambria Math" panose="02040503050406030204" pitchFamily="18" charset="0"/>
                      </a:rPr>
                      <m:t>𝑉</m:t>
                    </m:r>
                    <m:d>
                      <m:dPr>
                        <m:ctrlPr>
                          <a:rPr lang="en-US" sz="1800" i="1">
                            <a:latin typeface="Cambria Math" panose="02040503050406030204" pitchFamily="18" charset="0"/>
                          </a:rPr>
                        </m:ctrlPr>
                      </m:dPr>
                      <m:e>
                        <m:r>
                          <a:rPr lang="en-US" sz="1800" i="1">
                            <a:latin typeface="Cambria Math" panose="02040503050406030204" pitchFamily="18" charset="0"/>
                          </a:rPr>
                          <m:t>𝐷</m:t>
                        </m:r>
                      </m:e>
                    </m:d>
                    <m:r>
                      <a:rPr lang="en-US" sz="1800" i="1">
                        <a:latin typeface="Cambria Math" panose="02040503050406030204" pitchFamily="18" charset="0"/>
                      </a:rPr>
                      <m:t>+</m:t>
                    </m:r>
                    <m:r>
                      <a:rPr lang="en-US" sz="1800" i="1">
                        <a:latin typeface="Cambria Math" panose="02040503050406030204" pitchFamily="18" charset="0"/>
                      </a:rPr>
                      <m:t>𝛼</m:t>
                    </m:r>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𝐺</m:t>
                        </m:r>
                        <m:r>
                          <a:rPr lang="en-US" sz="1800" i="1">
                            <a:latin typeface="Cambria Math" panose="02040503050406030204" pitchFamily="18" charset="0"/>
                          </a:rPr>
                          <m:t>(</m:t>
                        </m:r>
                        <m:r>
                          <a:rPr lang="en-US" sz="1800" i="1">
                            <a:latin typeface="Cambria Math" panose="02040503050406030204" pitchFamily="18" charset="0"/>
                          </a:rPr>
                          <m:t>𝐷</m:t>
                        </m:r>
                        <m:r>
                          <a:rPr lang="en-US" sz="1800" i="1">
                            <a:latin typeface="Cambria Math" panose="02040503050406030204" pitchFamily="18" charset="0"/>
                          </a:rPr>
                          <m:t>′)−</m:t>
                        </m:r>
                        <m:r>
                          <a:rPr lang="en-US" sz="1800" i="1">
                            <a:latin typeface="Cambria Math" panose="02040503050406030204" pitchFamily="18" charset="0"/>
                          </a:rPr>
                          <m:t>𝑉</m:t>
                        </m:r>
                        <m:d>
                          <m:dPr>
                            <m:ctrlPr>
                              <a:rPr lang="en-US" sz="1800" i="1">
                                <a:latin typeface="Cambria Math" panose="02040503050406030204" pitchFamily="18" charset="0"/>
                              </a:rPr>
                            </m:ctrlPr>
                          </m:dPr>
                          <m:e>
                            <m:r>
                              <a:rPr lang="en-US" sz="1800" i="1">
                                <a:latin typeface="Cambria Math" panose="02040503050406030204" pitchFamily="18" charset="0"/>
                              </a:rPr>
                              <m:t>𝐷</m:t>
                            </m:r>
                          </m:e>
                        </m:d>
                      </m:e>
                    </m:d>
                    <m:r>
                      <a:rPr lang="en-US" sz="1800" i="1">
                        <a:latin typeface="Cambria Math" panose="02040503050406030204" pitchFamily="18" charset="0"/>
                      </a:rPr>
                      <m:t>=</m:t>
                    </m:r>
                    <m:r>
                      <a:rPr lang="en-US" sz="1800" i="1">
                        <a:solidFill>
                          <a:srgbClr val="C00000"/>
                        </a:solidFill>
                        <a:latin typeface="Cambria Math" panose="02040503050406030204" pitchFamily="18" charset="0"/>
                      </a:rPr>
                      <m:t>.875</m:t>
                    </m:r>
                    <m:r>
                      <a:rPr lang="en-US" sz="1800" i="1">
                        <a:latin typeface="Cambria Math" panose="02040503050406030204" pitchFamily="18" charset="0"/>
                      </a:rPr>
                      <m:t>+.5</m:t>
                    </m:r>
                    <m:d>
                      <m:dPr>
                        <m:ctrlPr>
                          <a:rPr lang="en-US" sz="1800" i="1">
                            <a:latin typeface="Cambria Math" panose="02040503050406030204" pitchFamily="18" charset="0"/>
                          </a:rPr>
                        </m:ctrlPr>
                      </m:dPr>
                      <m:e>
                        <m:r>
                          <a:rPr lang="en-US" sz="1800" i="1">
                            <a:latin typeface="Cambria Math" panose="02040503050406030204" pitchFamily="18" charset="0"/>
                          </a:rPr>
                          <m:t>1−</m:t>
                        </m:r>
                        <m:r>
                          <a:rPr lang="en-US" sz="1800" i="1">
                            <a:solidFill>
                              <a:srgbClr val="C00000"/>
                            </a:solidFill>
                            <a:latin typeface="Cambria Math" panose="02040503050406030204" pitchFamily="18" charset="0"/>
                          </a:rPr>
                          <m:t>.875</m:t>
                        </m:r>
                      </m:e>
                    </m:d>
                    <m:r>
                      <a:rPr lang="en-US" sz="1800" i="1">
                        <a:latin typeface="Cambria Math" panose="02040503050406030204" pitchFamily="18" charset="0"/>
                      </a:rPr>
                      <m:t>≈</m:t>
                    </m:r>
                    <m:r>
                      <a:rPr lang="en-US" sz="1800" i="1">
                        <a:solidFill>
                          <a:srgbClr val="C00000"/>
                        </a:solidFill>
                        <a:latin typeface="Cambria Math" panose="02040503050406030204" pitchFamily="18" charset="0"/>
                      </a:rPr>
                      <m:t>0.938</m:t>
                    </m:r>
                  </m:oMath>
                </a14:m>
                <a:endParaRPr lang="en-US" sz="1800" i="1" dirty="0">
                  <a:latin typeface="Cambria Math" panose="02040503050406030204" pitchFamily="18" charset="0"/>
                </a:endParaRPr>
              </a:p>
              <a:p>
                <a:pPr lvl="1"/>
                <a14:m>
                  <m:oMath xmlns:m="http://schemas.openxmlformats.org/officeDocument/2006/math">
                    <m:r>
                      <a:rPr lang="en-US" sz="1800" i="1">
                        <a:latin typeface="Cambria Math" panose="02040503050406030204" pitchFamily="18" charset="0"/>
                      </a:rPr>
                      <m:t>𝑉</m:t>
                    </m:r>
                    <m:d>
                      <m:dPr>
                        <m:ctrlPr>
                          <a:rPr lang="en-US" sz="1800" i="1">
                            <a:latin typeface="Cambria Math" panose="02040503050406030204" pitchFamily="18" charset="0"/>
                          </a:rPr>
                        </m:ctrlPr>
                      </m:dPr>
                      <m:e>
                        <m:r>
                          <a:rPr lang="en-US" sz="1800" i="1">
                            <a:latin typeface="Cambria Math" panose="02040503050406030204" pitchFamily="18" charset="0"/>
                          </a:rPr>
                          <m:t>𝐶</m:t>
                        </m:r>
                      </m:e>
                    </m:d>
                    <m:r>
                      <a:rPr lang="en-US" sz="1800" i="1">
                        <a:latin typeface="Cambria Math" panose="02040503050406030204" pitchFamily="18" charset="0"/>
                      </a:rPr>
                      <m:t>←</m:t>
                    </m:r>
                    <m:r>
                      <a:rPr lang="en-US" sz="1800" i="1">
                        <a:latin typeface="Cambria Math" panose="02040503050406030204" pitchFamily="18" charset="0"/>
                      </a:rPr>
                      <m:t>𝑉</m:t>
                    </m:r>
                    <m:d>
                      <m:dPr>
                        <m:ctrlPr>
                          <a:rPr lang="en-US" sz="1800" i="1">
                            <a:latin typeface="Cambria Math" panose="02040503050406030204" pitchFamily="18" charset="0"/>
                          </a:rPr>
                        </m:ctrlPr>
                      </m:dPr>
                      <m:e>
                        <m:r>
                          <a:rPr lang="en-US" sz="1800" i="1">
                            <a:latin typeface="Cambria Math" panose="02040503050406030204" pitchFamily="18" charset="0"/>
                          </a:rPr>
                          <m:t>𝐶</m:t>
                        </m:r>
                      </m:e>
                    </m:d>
                    <m:r>
                      <a:rPr lang="en-US" sz="1800" i="1">
                        <a:latin typeface="Cambria Math" panose="02040503050406030204" pitchFamily="18" charset="0"/>
                      </a:rPr>
                      <m:t>+</m:t>
                    </m:r>
                    <m:r>
                      <a:rPr lang="en-US" sz="1800" i="1">
                        <a:latin typeface="Cambria Math" panose="02040503050406030204" pitchFamily="18" charset="0"/>
                      </a:rPr>
                      <m:t>𝛼</m:t>
                    </m:r>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𝐺</m:t>
                        </m:r>
                        <m:d>
                          <m:dPr>
                            <m:ctrlPr>
                              <a:rPr lang="en-US" sz="1800" i="1">
                                <a:latin typeface="Cambria Math" panose="02040503050406030204" pitchFamily="18" charset="0"/>
                              </a:rPr>
                            </m:ctrlPr>
                          </m:dPr>
                          <m:e>
                            <m:r>
                              <a:rPr lang="en-US" sz="1800" i="1">
                                <a:latin typeface="Cambria Math" panose="02040503050406030204" pitchFamily="18" charset="0"/>
                              </a:rPr>
                              <m:t>𝐶</m:t>
                            </m:r>
                          </m:e>
                        </m:d>
                        <m:r>
                          <a:rPr lang="en-US" sz="1800" i="1">
                            <a:latin typeface="Cambria Math" panose="02040503050406030204" pitchFamily="18" charset="0"/>
                          </a:rPr>
                          <m:t>−</m:t>
                        </m:r>
                        <m:r>
                          <a:rPr lang="en-US" sz="1800" i="1">
                            <a:latin typeface="Cambria Math" panose="02040503050406030204" pitchFamily="18" charset="0"/>
                          </a:rPr>
                          <m:t>𝑉</m:t>
                        </m:r>
                        <m:d>
                          <m:dPr>
                            <m:ctrlPr>
                              <a:rPr lang="en-US" sz="1800" i="1">
                                <a:latin typeface="Cambria Math" panose="02040503050406030204" pitchFamily="18" charset="0"/>
                              </a:rPr>
                            </m:ctrlPr>
                          </m:dPr>
                          <m:e>
                            <m:r>
                              <a:rPr lang="en-US" sz="1800" i="1">
                                <a:latin typeface="Cambria Math" panose="02040503050406030204" pitchFamily="18" charset="0"/>
                              </a:rPr>
                              <m:t>𝐶</m:t>
                            </m:r>
                          </m:e>
                        </m:d>
                      </m:e>
                    </m:d>
                    <m:r>
                      <a:rPr lang="en-US" sz="1800" i="1">
                        <a:latin typeface="Cambria Math" panose="02040503050406030204" pitchFamily="18" charset="0"/>
                      </a:rPr>
                      <m:t>=</m:t>
                    </m:r>
                    <m:r>
                      <a:rPr lang="en-US" sz="1800" i="1">
                        <a:solidFill>
                          <a:srgbClr val="C00000"/>
                        </a:solidFill>
                        <a:latin typeface="Cambria Math" panose="02040503050406030204" pitchFamily="18" charset="0"/>
                      </a:rPr>
                      <m:t>.875</m:t>
                    </m:r>
                    <m:r>
                      <a:rPr lang="en-US" sz="1800" i="1">
                        <a:latin typeface="Cambria Math" panose="02040503050406030204" pitchFamily="18" charset="0"/>
                      </a:rPr>
                      <m:t>+.5</m:t>
                    </m:r>
                    <m:d>
                      <m:dPr>
                        <m:ctrlPr>
                          <a:rPr lang="en-US" sz="1800" i="1">
                            <a:latin typeface="Cambria Math" panose="02040503050406030204" pitchFamily="18" charset="0"/>
                          </a:rPr>
                        </m:ctrlPr>
                      </m:dPr>
                      <m:e>
                        <m:r>
                          <a:rPr lang="en-US" sz="1800" i="1">
                            <a:latin typeface="Cambria Math" panose="02040503050406030204" pitchFamily="18" charset="0"/>
                          </a:rPr>
                          <m:t>1−</m:t>
                        </m:r>
                        <m:r>
                          <a:rPr lang="en-US" sz="1800" i="1">
                            <a:solidFill>
                              <a:srgbClr val="C00000"/>
                            </a:solidFill>
                            <a:latin typeface="Cambria Math" panose="02040503050406030204" pitchFamily="18" charset="0"/>
                          </a:rPr>
                          <m:t>.875</m:t>
                        </m:r>
                      </m:e>
                    </m:d>
                    <m:r>
                      <a:rPr lang="en-US" sz="1800" i="1">
                        <a:latin typeface="Cambria Math" panose="02040503050406030204" pitchFamily="18" charset="0"/>
                      </a:rPr>
                      <m:t>≈0.938</m:t>
                    </m:r>
                  </m:oMath>
                </a14:m>
                <a:endParaRPr lang="en-US" sz="1800" i="1" dirty="0">
                  <a:latin typeface="Cambria Math" panose="02040503050406030204" pitchFamily="18" charset="0"/>
                </a:endParaRPr>
              </a:p>
              <a:p>
                <a:pPr lvl="1"/>
                <a14:m>
                  <m:oMath xmlns:m="http://schemas.openxmlformats.org/officeDocument/2006/math">
                    <m:r>
                      <a:rPr lang="en-US" sz="1800" i="1">
                        <a:latin typeface="Cambria Math" panose="02040503050406030204" pitchFamily="18" charset="0"/>
                      </a:rPr>
                      <m:t>𝑉</m:t>
                    </m:r>
                    <m:d>
                      <m:dPr>
                        <m:ctrlPr>
                          <a:rPr lang="en-US" sz="1800" i="1">
                            <a:latin typeface="Cambria Math" panose="02040503050406030204" pitchFamily="18" charset="0"/>
                          </a:rPr>
                        </m:ctrlPr>
                      </m:dPr>
                      <m:e>
                        <m:r>
                          <a:rPr lang="en-US" sz="1800" i="1">
                            <a:latin typeface="Cambria Math" panose="02040503050406030204" pitchFamily="18" charset="0"/>
                          </a:rPr>
                          <m:t>𝐷</m:t>
                        </m:r>
                      </m:e>
                    </m:d>
                    <m:r>
                      <a:rPr lang="en-US" sz="1800" i="1">
                        <a:latin typeface="Cambria Math" panose="02040503050406030204" pitchFamily="18" charset="0"/>
                      </a:rPr>
                      <m:t>←</m:t>
                    </m:r>
                    <m:r>
                      <a:rPr lang="en-US" sz="1800" i="1">
                        <a:latin typeface="Cambria Math" panose="02040503050406030204" pitchFamily="18" charset="0"/>
                      </a:rPr>
                      <m:t>𝑉</m:t>
                    </m:r>
                    <m:d>
                      <m:dPr>
                        <m:ctrlPr>
                          <a:rPr lang="en-US" sz="1800" i="1">
                            <a:latin typeface="Cambria Math" panose="02040503050406030204" pitchFamily="18" charset="0"/>
                          </a:rPr>
                        </m:ctrlPr>
                      </m:dPr>
                      <m:e>
                        <m:r>
                          <a:rPr lang="en-US" sz="1800" i="1">
                            <a:latin typeface="Cambria Math" panose="02040503050406030204" pitchFamily="18" charset="0"/>
                          </a:rPr>
                          <m:t>𝐷</m:t>
                        </m:r>
                      </m:e>
                    </m:d>
                    <m:r>
                      <a:rPr lang="en-US" sz="1800" i="1">
                        <a:latin typeface="Cambria Math" panose="02040503050406030204" pitchFamily="18" charset="0"/>
                      </a:rPr>
                      <m:t>+</m:t>
                    </m:r>
                    <m:r>
                      <a:rPr lang="en-US" sz="1800" i="1">
                        <a:latin typeface="Cambria Math" panose="02040503050406030204" pitchFamily="18" charset="0"/>
                      </a:rPr>
                      <m:t>𝛼</m:t>
                    </m:r>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𝐺</m:t>
                        </m:r>
                        <m:d>
                          <m:dPr>
                            <m:ctrlPr>
                              <a:rPr lang="en-US" sz="1800" i="1">
                                <a:latin typeface="Cambria Math" panose="02040503050406030204" pitchFamily="18" charset="0"/>
                              </a:rPr>
                            </m:ctrlPr>
                          </m:dPr>
                          <m:e>
                            <m:r>
                              <a:rPr lang="en-US" sz="1800" i="1">
                                <a:latin typeface="Cambria Math" panose="02040503050406030204" pitchFamily="18" charset="0"/>
                              </a:rPr>
                              <m:t>𝐷</m:t>
                            </m:r>
                          </m:e>
                        </m:d>
                        <m:r>
                          <a:rPr lang="en-US" sz="1800" i="1">
                            <a:latin typeface="Cambria Math" panose="02040503050406030204" pitchFamily="18" charset="0"/>
                          </a:rPr>
                          <m:t>−</m:t>
                        </m:r>
                        <m:r>
                          <a:rPr lang="en-US" sz="1800" i="1">
                            <a:latin typeface="Cambria Math" panose="02040503050406030204" pitchFamily="18" charset="0"/>
                          </a:rPr>
                          <m:t>𝑉</m:t>
                        </m:r>
                        <m:d>
                          <m:dPr>
                            <m:ctrlPr>
                              <a:rPr lang="en-US" sz="1800" i="1">
                                <a:latin typeface="Cambria Math" panose="02040503050406030204" pitchFamily="18" charset="0"/>
                              </a:rPr>
                            </m:ctrlPr>
                          </m:dPr>
                          <m:e>
                            <m:r>
                              <a:rPr lang="en-US" sz="1800" i="1">
                                <a:latin typeface="Cambria Math" panose="02040503050406030204" pitchFamily="18" charset="0"/>
                              </a:rPr>
                              <m:t>𝐷</m:t>
                            </m:r>
                          </m:e>
                        </m:d>
                      </m:e>
                    </m:d>
                    <m:r>
                      <a:rPr lang="en-US" sz="1800" i="1">
                        <a:latin typeface="Cambria Math" panose="02040503050406030204" pitchFamily="18" charset="0"/>
                      </a:rPr>
                      <m:t>=</m:t>
                    </m:r>
                    <m:r>
                      <a:rPr lang="en-US" sz="1800" i="1">
                        <a:solidFill>
                          <a:srgbClr val="C00000"/>
                        </a:solidFill>
                        <a:latin typeface="Cambria Math" panose="02040503050406030204" pitchFamily="18" charset="0"/>
                      </a:rPr>
                      <m:t>0.938</m:t>
                    </m:r>
                    <m:r>
                      <a:rPr lang="en-US" sz="1800" i="1">
                        <a:latin typeface="Cambria Math" panose="02040503050406030204" pitchFamily="18" charset="0"/>
                      </a:rPr>
                      <m:t>+.5</m:t>
                    </m:r>
                    <m:d>
                      <m:dPr>
                        <m:ctrlPr>
                          <a:rPr lang="en-US" sz="1800" i="1">
                            <a:latin typeface="Cambria Math" panose="02040503050406030204" pitchFamily="18" charset="0"/>
                          </a:rPr>
                        </m:ctrlPr>
                      </m:dPr>
                      <m:e>
                        <m:r>
                          <a:rPr lang="en-US" sz="1800" i="1">
                            <a:latin typeface="Cambria Math" panose="02040503050406030204" pitchFamily="18" charset="0"/>
                          </a:rPr>
                          <m:t>1−</m:t>
                        </m:r>
                        <m:r>
                          <a:rPr lang="en-US" sz="1800" i="1">
                            <a:solidFill>
                              <a:srgbClr val="C00000"/>
                            </a:solidFill>
                            <a:latin typeface="Cambria Math" panose="02040503050406030204" pitchFamily="18" charset="0"/>
                          </a:rPr>
                          <m:t>0.938</m:t>
                        </m:r>
                      </m:e>
                    </m:d>
                    <m:r>
                      <a:rPr lang="en-US" sz="1800" i="1">
                        <a:latin typeface="Cambria Math" panose="02040503050406030204" pitchFamily="18" charset="0"/>
                      </a:rPr>
                      <m:t>=0.969</m:t>
                    </m:r>
                  </m:oMath>
                </a14:m>
                <a:endParaRPr lang="en-US" sz="1800" i="1" dirty="0">
                  <a:latin typeface="Cambria Math" panose="02040503050406030204" pitchFamily="18" charset="0"/>
                </a:endParaRPr>
              </a:p>
              <a:p>
                <a:pPr lvl="1"/>
                <a14:m>
                  <m:oMath xmlns:m="http://schemas.openxmlformats.org/officeDocument/2006/math">
                    <m:r>
                      <a:rPr lang="en-US" sz="1800" i="1">
                        <a:latin typeface="Cambria Math" panose="02040503050406030204" pitchFamily="18" charset="0"/>
                      </a:rPr>
                      <m:t>𝑉</m:t>
                    </m:r>
                    <m:d>
                      <m:dPr>
                        <m:ctrlPr>
                          <a:rPr lang="en-US" sz="1800" i="1">
                            <a:latin typeface="Cambria Math" panose="02040503050406030204" pitchFamily="18" charset="0"/>
                          </a:rPr>
                        </m:ctrlPr>
                      </m:dPr>
                      <m:e>
                        <m:r>
                          <a:rPr lang="en-US" sz="1800" i="1">
                            <a:latin typeface="Cambria Math" panose="02040503050406030204" pitchFamily="18" charset="0"/>
                          </a:rPr>
                          <m:t>𝐸</m:t>
                        </m:r>
                      </m:e>
                    </m:d>
                    <m:r>
                      <a:rPr lang="en-US" sz="1800" i="1">
                        <a:latin typeface="Cambria Math" panose="02040503050406030204" pitchFamily="18" charset="0"/>
                      </a:rPr>
                      <m:t>←</m:t>
                    </m:r>
                    <m:r>
                      <a:rPr lang="en-US" sz="1800" i="1">
                        <a:latin typeface="Cambria Math" panose="02040503050406030204" pitchFamily="18" charset="0"/>
                      </a:rPr>
                      <m:t>𝑉</m:t>
                    </m:r>
                    <m:d>
                      <m:dPr>
                        <m:ctrlPr>
                          <a:rPr lang="en-US" sz="1800" i="1">
                            <a:latin typeface="Cambria Math" panose="02040503050406030204" pitchFamily="18" charset="0"/>
                          </a:rPr>
                        </m:ctrlPr>
                      </m:dPr>
                      <m:e>
                        <m:r>
                          <a:rPr lang="en-US" sz="1800" i="1">
                            <a:latin typeface="Cambria Math" panose="02040503050406030204" pitchFamily="18" charset="0"/>
                          </a:rPr>
                          <m:t>𝐸</m:t>
                        </m:r>
                      </m:e>
                    </m:d>
                    <m:r>
                      <a:rPr lang="en-US" sz="1800" i="1">
                        <a:latin typeface="Cambria Math" panose="02040503050406030204" pitchFamily="18" charset="0"/>
                      </a:rPr>
                      <m:t>+</m:t>
                    </m:r>
                    <m:r>
                      <a:rPr lang="en-US" sz="1800" i="1">
                        <a:latin typeface="Cambria Math" panose="02040503050406030204" pitchFamily="18" charset="0"/>
                      </a:rPr>
                      <m:t>𝛼</m:t>
                    </m:r>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𝐺</m:t>
                        </m:r>
                        <m:d>
                          <m:dPr>
                            <m:ctrlPr>
                              <a:rPr lang="en-US" sz="1800" i="1">
                                <a:latin typeface="Cambria Math" panose="02040503050406030204" pitchFamily="18" charset="0"/>
                              </a:rPr>
                            </m:ctrlPr>
                          </m:dPr>
                          <m:e>
                            <m:r>
                              <a:rPr lang="en-US" sz="1800" i="1">
                                <a:latin typeface="Cambria Math" panose="02040503050406030204" pitchFamily="18" charset="0"/>
                              </a:rPr>
                              <m:t>𝐸</m:t>
                            </m:r>
                          </m:e>
                        </m:d>
                        <m:r>
                          <a:rPr lang="en-US" sz="1800" i="1">
                            <a:latin typeface="Cambria Math" panose="02040503050406030204" pitchFamily="18" charset="0"/>
                          </a:rPr>
                          <m:t>−</m:t>
                        </m:r>
                        <m:r>
                          <a:rPr lang="en-US" sz="1800" i="1">
                            <a:latin typeface="Cambria Math" panose="02040503050406030204" pitchFamily="18" charset="0"/>
                          </a:rPr>
                          <m:t>𝑉</m:t>
                        </m:r>
                        <m:d>
                          <m:dPr>
                            <m:ctrlPr>
                              <a:rPr lang="en-US" sz="1800" i="1">
                                <a:latin typeface="Cambria Math" panose="02040503050406030204" pitchFamily="18" charset="0"/>
                              </a:rPr>
                            </m:ctrlPr>
                          </m:dPr>
                          <m:e>
                            <m:r>
                              <a:rPr lang="en-US" sz="1800" i="1">
                                <a:latin typeface="Cambria Math" panose="02040503050406030204" pitchFamily="18" charset="0"/>
                              </a:rPr>
                              <m:t>𝐸</m:t>
                            </m:r>
                          </m:e>
                        </m:d>
                      </m:e>
                    </m:d>
                    <m:r>
                      <a:rPr lang="en-US" sz="1800" i="1">
                        <a:latin typeface="Cambria Math" panose="02040503050406030204" pitchFamily="18" charset="0"/>
                      </a:rPr>
                      <m:t>=</m:t>
                    </m:r>
                    <m:r>
                      <a:rPr lang="en-US" sz="1800" i="1">
                        <a:solidFill>
                          <a:srgbClr val="C00000"/>
                        </a:solidFill>
                        <a:latin typeface="Cambria Math" panose="02040503050406030204" pitchFamily="18" charset="0"/>
                      </a:rPr>
                      <m:t>.875</m:t>
                    </m:r>
                    <m:r>
                      <a:rPr lang="en-US" sz="1800" i="1">
                        <a:latin typeface="Cambria Math" panose="02040503050406030204" pitchFamily="18" charset="0"/>
                      </a:rPr>
                      <m:t>+.5</m:t>
                    </m:r>
                    <m:d>
                      <m:dPr>
                        <m:ctrlPr>
                          <a:rPr lang="en-US" sz="1800" i="1">
                            <a:latin typeface="Cambria Math" panose="02040503050406030204" pitchFamily="18" charset="0"/>
                          </a:rPr>
                        </m:ctrlPr>
                      </m:dPr>
                      <m:e>
                        <m:r>
                          <a:rPr lang="en-US" sz="1800" i="1">
                            <a:latin typeface="Cambria Math" panose="02040503050406030204" pitchFamily="18" charset="0"/>
                          </a:rPr>
                          <m:t>1−</m:t>
                        </m:r>
                        <m:r>
                          <a:rPr lang="en-US" sz="1800" i="1">
                            <a:solidFill>
                              <a:srgbClr val="C00000"/>
                            </a:solidFill>
                            <a:latin typeface="Cambria Math" panose="02040503050406030204" pitchFamily="18" charset="0"/>
                          </a:rPr>
                          <m:t>.875</m:t>
                        </m:r>
                      </m:e>
                    </m:d>
                    <m:r>
                      <a:rPr lang="en-US" sz="1800" i="1">
                        <a:latin typeface="Cambria Math" panose="02040503050406030204" pitchFamily="18" charset="0"/>
                      </a:rPr>
                      <m:t>≈0.938</m:t>
                    </m:r>
                  </m:oMath>
                </a14:m>
                <a:endParaRPr lang="en-SE" sz="3600" dirty="0"/>
              </a:p>
            </p:txBody>
          </p:sp>
        </mc:Choice>
        <mc:Fallback xmlns="">
          <p:sp>
            <p:nvSpPr>
              <p:cNvPr id="3" name="Content Placeholder 2">
                <a:extLst>
                  <a:ext uri="{FF2B5EF4-FFF2-40B4-BE49-F238E27FC236}">
                    <a16:creationId xmlns:a16="http://schemas.microsoft.com/office/drawing/2014/main" id="{E0EB3E96-F6D6-420E-B2BE-64E04B251E92}"/>
                  </a:ext>
                </a:extLst>
              </p:cNvPr>
              <p:cNvSpPr>
                <a:spLocks noGrp="1" noRot="1" noChangeAspect="1" noMove="1" noResize="1" noEditPoints="1" noAdjustHandles="1" noChangeArrowheads="1" noChangeShapeType="1" noTextEdit="1"/>
              </p:cNvSpPr>
              <p:nvPr>
                <p:ph idx="1"/>
              </p:nvPr>
            </p:nvSpPr>
            <p:spPr>
              <a:blipFill>
                <a:blip r:embed="rId3"/>
                <a:stretch>
                  <a:fillRect l="-815" t="-597"/>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BF6E184C-DAB2-4691-9FA4-0692ADA21B34}"/>
              </a:ext>
            </a:extLst>
          </p:cNvPr>
          <p:cNvSpPr>
            <a:spLocks noGrp="1"/>
          </p:cNvSpPr>
          <p:nvPr>
            <p:ph type="sldNum" sz="quarter" idx="12"/>
          </p:nvPr>
        </p:nvSpPr>
        <p:spPr/>
        <p:txBody>
          <a:bodyPr/>
          <a:lstStyle/>
          <a:p>
            <a:pPr>
              <a:defRPr/>
            </a:pPr>
            <a:fld id="{F57F456A-00AF-44E6-8D70-638C0D0130FF}" type="slidenum">
              <a:rPr lang="en-US" altLang="zh-CN" smtClean="0"/>
              <a:pPr>
                <a:defRPr/>
              </a:pPr>
              <a:t>42</a:t>
            </a:fld>
            <a:endParaRPr lang="en-US" altLang="zh-CN"/>
          </a:p>
        </p:txBody>
      </p:sp>
    </p:spTree>
    <p:extLst>
      <p:ext uri="{BB962C8B-B14F-4D97-AF65-F5344CB8AC3E}">
        <p14:creationId xmlns:p14="http://schemas.microsoft.com/office/powerpoint/2010/main" val="21765407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6794-5E6D-4546-AAFD-15AA6475F645}"/>
              </a:ext>
            </a:extLst>
          </p:cNvPr>
          <p:cNvSpPr>
            <a:spLocks noGrp="1"/>
          </p:cNvSpPr>
          <p:nvPr>
            <p:ph type="title"/>
          </p:nvPr>
        </p:nvSpPr>
        <p:spPr/>
        <p:txBody>
          <a:bodyPr/>
          <a:lstStyle/>
          <a:p>
            <a:r>
              <a:rPr lang="en-US" sz="3600" dirty="0"/>
              <a:t>TD vs. MC: Random Walk Performance</a:t>
            </a:r>
            <a:endParaRPr lang="en-SE" sz="36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FD418BF-A462-470F-BC6C-3549702C5C60}"/>
                  </a:ext>
                </a:extLst>
              </p:cNvPr>
              <p:cNvSpPr>
                <a:spLocks noGrp="1"/>
              </p:cNvSpPr>
              <p:nvPr>
                <p:ph idx="1"/>
              </p:nvPr>
            </p:nvSpPr>
            <p:spPr>
              <a:xfrm>
                <a:off x="457200" y="1066800"/>
                <a:ext cx="8229600" cy="2514600"/>
              </a:xfrm>
            </p:spPr>
            <p:txBody>
              <a:bodyPr>
                <a:normAutofit fontScale="55000" lnSpcReduction="20000"/>
              </a:bodyPr>
              <a:lstStyle/>
              <a:p>
                <a:r>
                  <a:rPr lang="en-US" dirty="0"/>
                  <a:t>Left fig shows values learned after various numbers of episodes on a single run of TD(0), </a:t>
                </a:r>
              </a:p>
              <a:p>
                <a:pPr lvl="1"/>
                <a:r>
                  <a:rPr lang="en-US" dirty="0"/>
                  <a:t>They are very close to the true values after 100 episodes, but they fluctuate indefinitely in response to the outcomes of the most recent episodes.</a:t>
                </a:r>
              </a:p>
              <a:p>
                <a:r>
                  <a:rPr lang="en-US" dirty="0"/>
                  <a:t>Right fig shows Root Mean-Squared (RMS) error between the value function learned and the true value function, averaged over the five states, then averaged over 100 runs.</a:t>
                </a:r>
              </a:p>
              <a:p>
                <a:pPr lvl="1"/>
                <a:r>
                  <a:rPr lang="en-US" dirty="0"/>
                  <a:t>TD converges faster than MC. Higher learning rate </a:t>
                </a:r>
                <a14:m>
                  <m:oMath xmlns:m="http://schemas.openxmlformats.org/officeDocument/2006/math">
                    <m:r>
                      <a:rPr lang="en-US" b="0" i="1" smtClean="0">
                        <a:latin typeface="Cambria Math" panose="02040503050406030204" pitchFamily="18" charset="0"/>
                      </a:rPr>
                      <m:t>𝛼</m:t>
                    </m:r>
                    <m:r>
                      <a:rPr lang="en-US" sz="2900" i="1">
                        <a:latin typeface="Cambria Math" panose="02040503050406030204" pitchFamily="18" charset="0"/>
                      </a:rPr>
                      <m:t> </m:t>
                    </m:r>
                  </m:oMath>
                </a14:m>
                <a:r>
                  <a:rPr lang="en-US" sz="2900" dirty="0"/>
                  <a:t>helps achieve faster convergence, but has large fluctuations.</a:t>
                </a:r>
              </a:p>
            </p:txBody>
          </p:sp>
        </mc:Choice>
        <mc:Fallback xmlns="">
          <p:sp>
            <p:nvSpPr>
              <p:cNvPr id="3" name="Content Placeholder 2">
                <a:extLst>
                  <a:ext uri="{FF2B5EF4-FFF2-40B4-BE49-F238E27FC236}">
                    <a16:creationId xmlns:a16="http://schemas.microsoft.com/office/drawing/2014/main" id="{9FD418BF-A462-470F-BC6C-3549702C5C60}"/>
                  </a:ext>
                </a:extLst>
              </p:cNvPr>
              <p:cNvSpPr>
                <a:spLocks noGrp="1" noRot="1" noChangeAspect="1" noMove="1" noResize="1" noEditPoints="1" noAdjustHandles="1" noChangeArrowheads="1" noChangeShapeType="1" noTextEdit="1"/>
              </p:cNvSpPr>
              <p:nvPr>
                <p:ph idx="1"/>
              </p:nvPr>
            </p:nvSpPr>
            <p:spPr>
              <a:xfrm>
                <a:off x="457200" y="1066800"/>
                <a:ext cx="8229600" cy="2514600"/>
              </a:xfrm>
              <a:blipFill>
                <a:blip r:embed="rId2"/>
                <a:stretch>
                  <a:fillRect l="-444" t="-3390" r="-296"/>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CE3C4039-23A2-46B4-AD70-BFFC3CD2B84E}"/>
              </a:ext>
            </a:extLst>
          </p:cNvPr>
          <p:cNvSpPr>
            <a:spLocks noGrp="1"/>
          </p:cNvSpPr>
          <p:nvPr>
            <p:ph type="sldNum" sz="quarter" idx="12"/>
          </p:nvPr>
        </p:nvSpPr>
        <p:spPr/>
        <p:txBody>
          <a:bodyPr/>
          <a:lstStyle/>
          <a:p>
            <a:pPr>
              <a:defRPr/>
            </a:pPr>
            <a:fld id="{F57F456A-00AF-44E6-8D70-638C0D0130FF}" type="slidenum">
              <a:rPr lang="en-US" altLang="zh-CN" smtClean="0"/>
              <a:pPr>
                <a:defRPr/>
              </a:pPr>
              <a:t>43</a:t>
            </a:fld>
            <a:endParaRPr lang="en-US" altLang="zh-CN"/>
          </a:p>
        </p:txBody>
      </p:sp>
      <p:pic>
        <p:nvPicPr>
          <p:cNvPr id="6" name="Picture 5">
            <a:extLst>
              <a:ext uri="{FF2B5EF4-FFF2-40B4-BE49-F238E27FC236}">
                <a16:creationId xmlns:a16="http://schemas.microsoft.com/office/drawing/2014/main" id="{851FCB7B-DE0F-4D08-9051-F608CAF6D1F6}"/>
              </a:ext>
            </a:extLst>
          </p:cNvPr>
          <p:cNvPicPr>
            <a:picLocks noChangeAspect="1"/>
          </p:cNvPicPr>
          <p:nvPr/>
        </p:nvPicPr>
        <p:blipFill>
          <a:blip r:embed="rId3"/>
          <a:stretch>
            <a:fillRect/>
          </a:stretch>
        </p:blipFill>
        <p:spPr>
          <a:xfrm>
            <a:off x="457200" y="3352267"/>
            <a:ext cx="8229600" cy="3307536"/>
          </a:xfrm>
          <a:prstGeom prst="rect">
            <a:avLst/>
          </a:prstGeom>
        </p:spPr>
      </p:pic>
    </p:spTree>
    <p:extLst>
      <p:ext uri="{BB962C8B-B14F-4D97-AF65-F5344CB8AC3E}">
        <p14:creationId xmlns:p14="http://schemas.microsoft.com/office/powerpoint/2010/main" val="18455885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21"/>
            <a:ext cx="8229600" cy="868362"/>
          </a:xfrm>
        </p:spPr>
        <p:txBody>
          <a:bodyPr/>
          <a:lstStyle/>
          <a:p>
            <a:r>
              <a:rPr lang="en-US" sz="3600" dirty="0"/>
              <a:t>MC Prediction for </a:t>
            </a:r>
            <a:r>
              <a:rPr lang="en-US" sz="3600" dirty="0" err="1"/>
              <a:t>MiniGW</a:t>
            </a:r>
            <a:endParaRPr lang="en-US" sz="3200" dirty="0"/>
          </a:p>
        </p:txBody>
      </p:sp>
      <p:sp>
        <p:nvSpPr>
          <p:cNvPr id="4" name="TextBox 3"/>
          <p:cNvSpPr txBox="1"/>
          <p:nvPr/>
        </p:nvSpPr>
        <p:spPr>
          <a:xfrm>
            <a:off x="400050" y="762000"/>
            <a:ext cx="1771650" cy="369332"/>
          </a:xfrm>
          <a:prstGeom prst="rect">
            <a:avLst/>
          </a:prstGeom>
          <a:noFill/>
        </p:spPr>
        <p:txBody>
          <a:bodyPr wrap="square" rtlCol="0">
            <a:spAutoFit/>
          </a:bodyPr>
          <a:lstStyle/>
          <a:p>
            <a:pPr algn="ctr"/>
            <a:r>
              <a:rPr lang="en-US" dirty="0">
                <a:solidFill>
                  <a:schemeClr val="accent2"/>
                </a:solidFill>
                <a:latin typeface="Palatino"/>
                <a:cs typeface="Palatino"/>
              </a:rPr>
              <a:t>Input Policy </a:t>
            </a:r>
            <a:r>
              <a:rPr lang="en-US" dirty="0">
                <a:solidFill>
                  <a:schemeClr val="accent2"/>
                </a:solidFill>
                <a:latin typeface="Palatino"/>
                <a:cs typeface="Palatino"/>
                <a:sym typeface="Symbol" pitchFamily="18" charset="2"/>
              </a:rPr>
              <a:t></a:t>
            </a:r>
            <a:r>
              <a:rPr lang="en-US" sz="1200" dirty="0">
                <a:solidFill>
                  <a:schemeClr val="accent2"/>
                </a:solidFill>
                <a:latin typeface="Palatino"/>
                <a:cs typeface="Palatino"/>
              </a:rPr>
              <a:t> </a:t>
            </a:r>
          </a:p>
        </p:txBody>
      </p:sp>
      <p:sp>
        <p:nvSpPr>
          <p:cNvPr id="14" name="Text Box 13"/>
          <p:cNvSpPr txBox="1">
            <a:spLocks noChangeArrowheads="1"/>
          </p:cNvSpPr>
          <p:nvPr/>
        </p:nvSpPr>
        <p:spPr bwMode="auto">
          <a:xfrm>
            <a:off x="342900" y="3623030"/>
            <a:ext cx="1828800" cy="338554"/>
          </a:xfrm>
          <a:prstGeom prst="rect">
            <a:avLst/>
          </a:prstGeom>
          <a:noFill/>
          <a:ln w="9525">
            <a:noFill/>
            <a:miter lim="800000"/>
            <a:headEnd/>
            <a:tailEnd/>
          </a:ln>
        </p:spPr>
        <p:txBody>
          <a:bodyPr wrap="square">
            <a:spAutoFit/>
          </a:bodyPr>
          <a:lstStyle/>
          <a:p>
            <a:pPr algn="ctr">
              <a:spcBef>
                <a:spcPct val="50000"/>
              </a:spcBef>
            </a:pPr>
            <a:r>
              <a:rPr lang="en-US" sz="1600" i="1" dirty="0">
                <a:latin typeface="Palatino"/>
                <a:cs typeface="Palatino"/>
                <a:sym typeface="Symbol" pitchFamily="18" charset="2"/>
              </a:rPr>
              <a:t>Assume: </a:t>
            </a:r>
            <a:r>
              <a:rPr lang="en-US" sz="1600" dirty="0">
                <a:latin typeface="Palatino"/>
                <a:cs typeface="Palatino"/>
                <a:sym typeface="Symbol" pitchFamily="18" charset="2"/>
              </a:rPr>
              <a:t> = 1</a:t>
            </a:r>
            <a:endParaRPr lang="en-US" sz="1600" dirty="0">
              <a:latin typeface="Palatino"/>
              <a:cs typeface="Palatino"/>
            </a:endParaRPr>
          </a:p>
        </p:txBody>
      </p:sp>
      <p:sp>
        <p:nvSpPr>
          <p:cNvPr id="15" name="TextBox 14"/>
          <p:cNvSpPr txBox="1"/>
          <p:nvPr/>
        </p:nvSpPr>
        <p:spPr>
          <a:xfrm>
            <a:off x="2800350" y="762000"/>
            <a:ext cx="3371850" cy="369332"/>
          </a:xfrm>
          <a:prstGeom prst="rect">
            <a:avLst/>
          </a:prstGeom>
          <a:noFill/>
        </p:spPr>
        <p:txBody>
          <a:bodyPr wrap="square" rtlCol="0">
            <a:spAutoFit/>
          </a:bodyPr>
          <a:lstStyle/>
          <a:p>
            <a:pPr algn="ctr"/>
            <a:r>
              <a:rPr lang="en-US" dirty="0">
                <a:solidFill>
                  <a:schemeClr val="accent2"/>
                </a:solidFill>
                <a:latin typeface="Palatino"/>
                <a:cs typeface="Palatino"/>
              </a:rPr>
              <a:t>Observed Episodes (Training)</a:t>
            </a:r>
            <a:endParaRPr lang="en-US" sz="1200" dirty="0">
              <a:solidFill>
                <a:schemeClr val="accent2"/>
              </a:solidFill>
              <a:latin typeface="Palatino"/>
              <a:cs typeface="Palatino"/>
            </a:endParaRPr>
          </a:p>
        </p:txBody>
      </p:sp>
      <p:sp>
        <p:nvSpPr>
          <p:cNvPr id="18" name="TextBox 17"/>
          <p:cNvSpPr txBox="1"/>
          <p:nvPr/>
        </p:nvSpPr>
        <p:spPr>
          <a:xfrm>
            <a:off x="6743700" y="762000"/>
            <a:ext cx="2057400" cy="369332"/>
          </a:xfrm>
          <a:prstGeom prst="rect">
            <a:avLst/>
          </a:prstGeom>
          <a:noFill/>
        </p:spPr>
        <p:txBody>
          <a:bodyPr wrap="square" rtlCol="0">
            <a:spAutoFit/>
          </a:bodyPr>
          <a:lstStyle/>
          <a:p>
            <a:pPr algn="ctr"/>
            <a:r>
              <a:rPr lang="en-US" dirty="0">
                <a:solidFill>
                  <a:schemeClr val="accent2"/>
                </a:solidFill>
                <a:latin typeface="Palatino"/>
                <a:cs typeface="Palatino"/>
              </a:rPr>
              <a:t>Output Values</a:t>
            </a:r>
            <a:endParaRPr lang="en-US" sz="1200" dirty="0">
              <a:solidFill>
                <a:schemeClr val="accent2"/>
              </a:solidFill>
              <a:latin typeface="Palatino"/>
              <a:cs typeface="Palatino"/>
            </a:endParaRPr>
          </a:p>
        </p:txBody>
      </p:sp>
      <p:graphicFrame>
        <p:nvGraphicFramePr>
          <p:cNvPr id="19" name="Table 18"/>
          <p:cNvGraphicFramePr>
            <a:graphicFrameLocks noGrp="1"/>
          </p:cNvGraphicFramePr>
          <p:nvPr/>
        </p:nvGraphicFramePr>
        <p:xfrm>
          <a:off x="285750" y="1619250"/>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20" name="Rectangle 19"/>
          <p:cNvSpPr/>
          <p:nvPr/>
        </p:nvSpPr>
        <p:spPr>
          <a:xfrm>
            <a:off x="1727688" y="234241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21" name="Rectangle 20"/>
          <p:cNvSpPr/>
          <p:nvPr/>
        </p:nvSpPr>
        <p:spPr>
          <a:xfrm>
            <a:off x="1055076" y="171376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22" name="Isosceles Triangle 21"/>
          <p:cNvSpPr/>
          <p:nvPr/>
        </p:nvSpPr>
        <p:spPr>
          <a:xfrm rot="5400000">
            <a:off x="798736" y="2501512"/>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23" name="Isosceles Triangle 22"/>
          <p:cNvSpPr/>
          <p:nvPr/>
        </p:nvSpPr>
        <p:spPr>
          <a:xfrm rot="5400000">
            <a:off x="1440574" y="2501513"/>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24" name="Isosceles Triangle 23"/>
          <p:cNvSpPr/>
          <p:nvPr/>
        </p:nvSpPr>
        <p:spPr>
          <a:xfrm>
            <a:off x="1206744" y="2900199"/>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26" name="TextBox 25"/>
          <p:cNvSpPr txBox="1"/>
          <p:nvPr/>
        </p:nvSpPr>
        <p:spPr>
          <a:xfrm>
            <a:off x="2846508" y="1658814"/>
            <a:ext cx="1485900" cy="784830"/>
          </a:xfrm>
          <a:prstGeom prst="rect">
            <a:avLst/>
          </a:prstGeom>
          <a:noFill/>
        </p:spPr>
        <p:txBody>
          <a:bodyPr wrap="square" rtlCol="0">
            <a:spAutoFit/>
          </a:bodyPr>
          <a:lstStyle/>
          <a:p>
            <a:r>
              <a:rPr lang="en-US" sz="1500" dirty="0">
                <a:latin typeface="Palatino"/>
                <a:cs typeface="Palatino"/>
              </a:rPr>
              <a:t>B, east, C, -1</a:t>
            </a:r>
          </a:p>
          <a:p>
            <a:r>
              <a:rPr lang="en-US" sz="1500" dirty="0">
                <a:latin typeface="Palatino"/>
                <a:cs typeface="Palatino"/>
              </a:rPr>
              <a:t>C, east, D, -1</a:t>
            </a:r>
          </a:p>
          <a:p>
            <a:r>
              <a:rPr lang="en-US" sz="1500" dirty="0">
                <a:latin typeface="Palatino"/>
                <a:cs typeface="Palatino"/>
              </a:rPr>
              <a:t>D, exit, x, +10</a:t>
            </a:r>
          </a:p>
        </p:txBody>
      </p:sp>
      <p:sp>
        <p:nvSpPr>
          <p:cNvPr id="28" name="TextBox 27"/>
          <p:cNvSpPr txBox="1"/>
          <p:nvPr/>
        </p:nvSpPr>
        <p:spPr>
          <a:xfrm>
            <a:off x="4789608" y="1658814"/>
            <a:ext cx="1485900" cy="784830"/>
          </a:xfrm>
          <a:prstGeom prst="rect">
            <a:avLst/>
          </a:prstGeom>
          <a:noFill/>
        </p:spPr>
        <p:txBody>
          <a:bodyPr wrap="square" rtlCol="0">
            <a:spAutoFit/>
          </a:bodyPr>
          <a:lstStyle/>
          <a:p>
            <a:r>
              <a:rPr lang="en-US" sz="1500" dirty="0">
                <a:latin typeface="Palatino"/>
                <a:cs typeface="Palatino"/>
              </a:rPr>
              <a:t>B, east, C, -1</a:t>
            </a:r>
          </a:p>
          <a:p>
            <a:r>
              <a:rPr lang="en-US" sz="1500" dirty="0">
                <a:latin typeface="Palatino"/>
                <a:cs typeface="Palatino"/>
              </a:rPr>
              <a:t>C, east, D, -1</a:t>
            </a:r>
          </a:p>
          <a:p>
            <a:r>
              <a:rPr lang="en-US" sz="1500" dirty="0">
                <a:latin typeface="Palatino"/>
                <a:cs typeface="Palatino"/>
              </a:rPr>
              <a:t>D, exit, x, +10</a:t>
            </a:r>
          </a:p>
        </p:txBody>
      </p:sp>
      <p:sp>
        <p:nvSpPr>
          <p:cNvPr id="29" name="TextBox 28"/>
          <p:cNvSpPr txBox="1"/>
          <p:nvPr/>
        </p:nvSpPr>
        <p:spPr>
          <a:xfrm>
            <a:off x="4756638" y="3029183"/>
            <a:ext cx="1518870" cy="784830"/>
          </a:xfrm>
          <a:prstGeom prst="rect">
            <a:avLst/>
          </a:prstGeom>
          <a:noFill/>
        </p:spPr>
        <p:txBody>
          <a:bodyPr wrap="square" rtlCol="0">
            <a:spAutoFit/>
          </a:bodyPr>
          <a:lstStyle/>
          <a:p>
            <a:r>
              <a:rPr lang="en-US" sz="1500" dirty="0">
                <a:latin typeface="Palatino"/>
                <a:cs typeface="Palatino"/>
              </a:rPr>
              <a:t>E, north, C, -1</a:t>
            </a:r>
          </a:p>
          <a:p>
            <a:r>
              <a:rPr lang="en-US" sz="1500" dirty="0">
                <a:latin typeface="Palatino"/>
                <a:cs typeface="Palatino"/>
              </a:rPr>
              <a:t>C, east, A, -1</a:t>
            </a:r>
          </a:p>
          <a:p>
            <a:r>
              <a:rPr lang="en-US" sz="1500" dirty="0">
                <a:latin typeface="Palatino"/>
                <a:cs typeface="Palatino"/>
              </a:rPr>
              <a:t>A, exit, x, -10</a:t>
            </a:r>
          </a:p>
        </p:txBody>
      </p:sp>
      <p:sp>
        <p:nvSpPr>
          <p:cNvPr id="30" name="TextBox 29"/>
          <p:cNvSpPr txBox="1"/>
          <p:nvPr/>
        </p:nvSpPr>
        <p:spPr>
          <a:xfrm>
            <a:off x="2914650" y="1219200"/>
            <a:ext cx="1257300" cy="369332"/>
          </a:xfrm>
          <a:prstGeom prst="rect">
            <a:avLst/>
          </a:prstGeom>
          <a:noFill/>
        </p:spPr>
        <p:txBody>
          <a:bodyPr wrap="square" rtlCol="0">
            <a:spAutoFit/>
          </a:bodyPr>
          <a:lstStyle/>
          <a:p>
            <a:pPr algn="ctr"/>
            <a:r>
              <a:rPr lang="en-US" dirty="0">
                <a:latin typeface="Palatino"/>
                <a:cs typeface="Palatino"/>
              </a:rPr>
              <a:t>Episode 1</a:t>
            </a:r>
          </a:p>
        </p:txBody>
      </p:sp>
      <p:sp>
        <p:nvSpPr>
          <p:cNvPr id="31" name="Rounded Rectangle 30"/>
          <p:cNvSpPr/>
          <p:nvPr/>
        </p:nvSpPr>
        <p:spPr>
          <a:xfrm>
            <a:off x="2686050" y="1619250"/>
            <a:ext cx="1714500" cy="97155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2" name="TextBox 31"/>
          <p:cNvSpPr txBox="1"/>
          <p:nvPr/>
        </p:nvSpPr>
        <p:spPr>
          <a:xfrm>
            <a:off x="4857750" y="1219200"/>
            <a:ext cx="1257300" cy="369332"/>
          </a:xfrm>
          <a:prstGeom prst="rect">
            <a:avLst/>
          </a:prstGeom>
          <a:noFill/>
        </p:spPr>
        <p:txBody>
          <a:bodyPr wrap="square" rtlCol="0">
            <a:spAutoFit/>
          </a:bodyPr>
          <a:lstStyle/>
          <a:p>
            <a:pPr algn="ctr"/>
            <a:r>
              <a:rPr lang="en-US" dirty="0">
                <a:latin typeface="Palatino"/>
                <a:cs typeface="Palatino"/>
              </a:rPr>
              <a:t>Episode 2</a:t>
            </a:r>
          </a:p>
        </p:txBody>
      </p:sp>
      <p:sp>
        <p:nvSpPr>
          <p:cNvPr id="33" name="Rounded Rectangle 32"/>
          <p:cNvSpPr/>
          <p:nvPr/>
        </p:nvSpPr>
        <p:spPr>
          <a:xfrm>
            <a:off x="4629150" y="1619250"/>
            <a:ext cx="1714500" cy="97155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4" name="TextBox 33"/>
          <p:cNvSpPr txBox="1"/>
          <p:nvPr/>
        </p:nvSpPr>
        <p:spPr>
          <a:xfrm>
            <a:off x="2914650" y="2590800"/>
            <a:ext cx="1257300" cy="369332"/>
          </a:xfrm>
          <a:prstGeom prst="rect">
            <a:avLst/>
          </a:prstGeom>
          <a:noFill/>
        </p:spPr>
        <p:txBody>
          <a:bodyPr wrap="square" rtlCol="0">
            <a:spAutoFit/>
          </a:bodyPr>
          <a:lstStyle/>
          <a:p>
            <a:pPr algn="ctr"/>
            <a:r>
              <a:rPr lang="en-US" dirty="0">
                <a:latin typeface="Palatino"/>
                <a:cs typeface="Palatino"/>
              </a:rPr>
              <a:t>Episode 3</a:t>
            </a:r>
          </a:p>
        </p:txBody>
      </p:sp>
      <p:sp>
        <p:nvSpPr>
          <p:cNvPr id="35" name="Rounded Rectangle 34"/>
          <p:cNvSpPr/>
          <p:nvPr/>
        </p:nvSpPr>
        <p:spPr>
          <a:xfrm>
            <a:off x="2686050" y="2990850"/>
            <a:ext cx="1714500" cy="97155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6" name="TextBox 35"/>
          <p:cNvSpPr txBox="1"/>
          <p:nvPr/>
        </p:nvSpPr>
        <p:spPr>
          <a:xfrm>
            <a:off x="4857750" y="2590800"/>
            <a:ext cx="1257300" cy="369332"/>
          </a:xfrm>
          <a:prstGeom prst="rect">
            <a:avLst/>
          </a:prstGeom>
          <a:noFill/>
        </p:spPr>
        <p:txBody>
          <a:bodyPr wrap="square" rtlCol="0">
            <a:spAutoFit/>
          </a:bodyPr>
          <a:lstStyle/>
          <a:p>
            <a:pPr algn="ctr"/>
            <a:r>
              <a:rPr lang="en-US" dirty="0">
                <a:latin typeface="Palatino"/>
                <a:cs typeface="Palatino"/>
              </a:rPr>
              <a:t>Episode 4</a:t>
            </a:r>
          </a:p>
        </p:txBody>
      </p:sp>
      <p:sp>
        <p:nvSpPr>
          <p:cNvPr id="37" name="Rounded Rectangle 36"/>
          <p:cNvSpPr/>
          <p:nvPr/>
        </p:nvSpPr>
        <p:spPr>
          <a:xfrm>
            <a:off x="4629150" y="2990850"/>
            <a:ext cx="1714500" cy="97155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4" name="TextBox 43"/>
          <p:cNvSpPr txBox="1"/>
          <p:nvPr/>
        </p:nvSpPr>
        <p:spPr>
          <a:xfrm>
            <a:off x="2800350" y="3028218"/>
            <a:ext cx="1828800" cy="784830"/>
          </a:xfrm>
          <a:prstGeom prst="rect">
            <a:avLst/>
          </a:prstGeom>
          <a:noFill/>
        </p:spPr>
        <p:txBody>
          <a:bodyPr wrap="square" rtlCol="0">
            <a:spAutoFit/>
          </a:bodyPr>
          <a:lstStyle/>
          <a:p>
            <a:r>
              <a:rPr lang="en-US" sz="1500" dirty="0">
                <a:latin typeface="Palatino"/>
                <a:cs typeface="Palatino"/>
              </a:rPr>
              <a:t>E, north, C, -1</a:t>
            </a:r>
          </a:p>
          <a:p>
            <a:r>
              <a:rPr lang="en-US" sz="1500" dirty="0">
                <a:latin typeface="Palatino"/>
                <a:cs typeface="Palatino"/>
              </a:rPr>
              <a:t>C, east, D, -1</a:t>
            </a:r>
          </a:p>
          <a:p>
            <a:r>
              <a:rPr lang="en-US" sz="1500" dirty="0">
                <a:latin typeface="Palatino"/>
                <a:cs typeface="Palatino"/>
              </a:rPr>
              <a:t>D, exit, x, +10</a:t>
            </a:r>
          </a:p>
        </p:txBody>
      </p:sp>
      <p:graphicFrame>
        <p:nvGraphicFramePr>
          <p:cNvPr id="56" name="Table 55"/>
          <p:cNvGraphicFramePr>
            <a:graphicFrameLocks noGrp="1"/>
          </p:cNvGraphicFramePr>
          <p:nvPr/>
        </p:nvGraphicFramePr>
        <p:xfrm>
          <a:off x="6800850" y="1597716"/>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l"/>
                      <a:endParaRPr lang="en-US" sz="2400" dirty="0">
                        <a:solidFill>
                          <a:schemeClr val="bg2"/>
                        </a:solidFill>
                        <a:latin typeface="Calibri" pitchFamily="34" charset="0"/>
                      </a:endParaRPr>
                    </a:p>
                  </a:txBody>
                  <a:tcPr marL="62617" marR="62617" marT="31309" marB="31309"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l"/>
                      <a:endParaRPr lang="en-US" sz="1400" dirty="0">
                        <a:latin typeface="Calibri" pitchFamily="34" charset="0"/>
                      </a:endParaRPr>
                    </a:p>
                  </a:txBody>
                  <a:tcPr marL="62617" marR="62617" marT="31309" marB="31309"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pPr algn="l"/>
                      <a:endParaRPr lang="en-US" sz="1400" dirty="0">
                        <a:latin typeface="Calibri" pitchFamily="34" charset="0"/>
                      </a:endParaRPr>
                    </a:p>
                  </a:txBody>
                  <a:tcPr marL="62617" marR="62617" marT="31309" marB="31309"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l"/>
                      <a:endParaRPr lang="en-US" sz="1400" dirty="0">
                        <a:latin typeface="Calibri" pitchFamily="34" charset="0"/>
                      </a:endParaRPr>
                    </a:p>
                  </a:txBody>
                  <a:tcPr marL="62617" marR="62617" marT="31309" marB="31309"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57" name="TextBox 56"/>
          <p:cNvSpPr txBox="1"/>
          <p:nvPr/>
        </p:nvSpPr>
        <p:spPr>
          <a:xfrm>
            <a:off x="6858000" y="2226365"/>
            <a:ext cx="685800" cy="369332"/>
          </a:xfrm>
          <a:prstGeom prst="rect">
            <a:avLst/>
          </a:prstGeom>
          <a:noFill/>
        </p:spPr>
        <p:txBody>
          <a:bodyPr wrap="square" rtlCol="0">
            <a:spAutoFit/>
          </a:bodyPr>
          <a:lstStyle/>
          <a:p>
            <a:pPr algn="ctr"/>
            <a:r>
              <a:rPr lang="en-US" dirty="0">
                <a:solidFill>
                  <a:srgbClr val="FF0000"/>
                </a:solidFill>
                <a:latin typeface="Palatino"/>
                <a:cs typeface="Palatino"/>
              </a:rPr>
              <a:t>+8</a:t>
            </a:r>
          </a:p>
        </p:txBody>
      </p:sp>
      <p:sp>
        <p:nvSpPr>
          <p:cNvPr id="58" name="TextBox 57"/>
          <p:cNvSpPr txBox="1"/>
          <p:nvPr/>
        </p:nvSpPr>
        <p:spPr>
          <a:xfrm>
            <a:off x="7513026" y="2226365"/>
            <a:ext cx="685800" cy="369332"/>
          </a:xfrm>
          <a:prstGeom prst="rect">
            <a:avLst/>
          </a:prstGeom>
          <a:noFill/>
        </p:spPr>
        <p:txBody>
          <a:bodyPr wrap="square" rtlCol="0">
            <a:spAutoFit/>
          </a:bodyPr>
          <a:lstStyle/>
          <a:p>
            <a:pPr algn="ctr"/>
            <a:r>
              <a:rPr lang="en-US" dirty="0">
                <a:solidFill>
                  <a:srgbClr val="FF0000"/>
                </a:solidFill>
                <a:latin typeface="Palatino"/>
                <a:cs typeface="Palatino"/>
              </a:rPr>
              <a:t>+4</a:t>
            </a:r>
          </a:p>
        </p:txBody>
      </p:sp>
      <p:sp>
        <p:nvSpPr>
          <p:cNvPr id="59" name="TextBox 58"/>
          <p:cNvSpPr txBox="1"/>
          <p:nvPr/>
        </p:nvSpPr>
        <p:spPr>
          <a:xfrm>
            <a:off x="8172450" y="2226365"/>
            <a:ext cx="685800" cy="369332"/>
          </a:xfrm>
          <a:prstGeom prst="rect">
            <a:avLst/>
          </a:prstGeom>
          <a:noFill/>
        </p:spPr>
        <p:txBody>
          <a:bodyPr wrap="square" rtlCol="0">
            <a:spAutoFit/>
          </a:bodyPr>
          <a:lstStyle/>
          <a:p>
            <a:pPr algn="ctr"/>
            <a:r>
              <a:rPr lang="en-US" dirty="0">
                <a:solidFill>
                  <a:srgbClr val="FF0000"/>
                </a:solidFill>
                <a:latin typeface="Palatino"/>
                <a:cs typeface="Palatino"/>
              </a:rPr>
              <a:t>+10</a:t>
            </a:r>
          </a:p>
        </p:txBody>
      </p:sp>
      <p:sp>
        <p:nvSpPr>
          <p:cNvPr id="60" name="TextBox 59"/>
          <p:cNvSpPr txBox="1"/>
          <p:nvPr/>
        </p:nvSpPr>
        <p:spPr>
          <a:xfrm>
            <a:off x="7543800" y="1597715"/>
            <a:ext cx="685800" cy="369332"/>
          </a:xfrm>
          <a:prstGeom prst="rect">
            <a:avLst/>
          </a:prstGeom>
          <a:noFill/>
        </p:spPr>
        <p:txBody>
          <a:bodyPr wrap="square" rtlCol="0">
            <a:spAutoFit/>
          </a:bodyPr>
          <a:lstStyle/>
          <a:p>
            <a:pPr algn="ctr"/>
            <a:r>
              <a:rPr lang="en-US" dirty="0">
                <a:solidFill>
                  <a:srgbClr val="FF0000"/>
                </a:solidFill>
                <a:latin typeface="Palatino"/>
                <a:cs typeface="Palatino"/>
              </a:rPr>
              <a:t>-10</a:t>
            </a:r>
          </a:p>
        </p:txBody>
      </p:sp>
      <p:sp>
        <p:nvSpPr>
          <p:cNvPr id="61" name="TextBox 60"/>
          <p:cNvSpPr txBox="1"/>
          <p:nvPr/>
        </p:nvSpPr>
        <p:spPr>
          <a:xfrm>
            <a:off x="7543800" y="2900199"/>
            <a:ext cx="685800" cy="369332"/>
          </a:xfrm>
          <a:prstGeom prst="rect">
            <a:avLst/>
          </a:prstGeom>
          <a:noFill/>
        </p:spPr>
        <p:txBody>
          <a:bodyPr wrap="square" rtlCol="0">
            <a:spAutoFit/>
          </a:bodyPr>
          <a:lstStyle/>
          <a:p>
            <a:pPr algn="ctr"/>
            <a:r>
              <a:rPr lang="en-US" dirty="0">
                <a:solidFill>
                  <a:srgbClr val="FF0000"/>
                </a:solidFill>
                <a:latin typeface="Palatino"/>
                <a:cs typeface="Palatino"/>
              </a:rPr>
              <a:t>-2</a:t>
            </a:r>
          </a:p>
        </p:txBody>
      </p:sp>
      <mc:AlternateContent xmlns:mc="http://schemas.openxmlformats.org/markup-compatibility/2006" xmlns:a14="http://schemas.microsoft.com/office/drawing/2010/main">
        <mc:Choice Requires="a14">
          <p:sp>
            <p:nvSpPr>
              <p:cNvPr id="38" name="Content Placeholder 2">
                <a:extLst>
                  <a:ext uri="{FF2B5EF4-FFF2-40B4-BE49-F238E27FC236}">
                    <a16:creationId xmlns:a16="http://schemas.microsoft.com/office/drawing/2014/main" id="{0CF51EAE-27F1-4FBB-80B2-80748E64A0F9}"/>
                  </a:ext>
                </a:extLst>
              </p:cNvPr>
              <p:cNvSpPr>
                <a:spLocks noGrp="1"/>
              </p:cNvSpPr>
              <p:nvPr>
                <p:ph idx="1"/>
              </p:nvPr>
            </p:nvSpPr>
            <p:spPr>
              <a:xfrm>
                <a:off x="0" y="4057880"/>
                <a:ext cx="4629150" cy="2721130"/>
              </a:xfrm>
            </p:spPr>
            <p:txBody>
              <a:bodyPr>
                <a:normAutofit fontScale="55000" lnSpcReduction="20000"/>
              </a:bodyPr>
              <a:lstStyle/>
              <a:p>
                <a:r>
                  <a:rPr lang="en-US" dirty="0"/>
                  <a:t>State A:</a:t>
                </a:r>
              </a:p>
              <a:p>
                <a:pPr lvl="1"/>
                <a:r>
                  <a:rPr lang="en-US" dirty="0"/>
                  <a:t>Episode 4: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𝐺</m:t>
                        </m:r>
                      </m:e>
                      <m:sub>
                        <m:r>
                          <a:rPr lang="en-US" b="0" i="1" dirty="0" smtClean="0">
                            <a:latin typeface="Cambria Math" panose="02040503050406030204" pitchFamily="18" charset="0"/>
                          </a:rPr>
                          <m:t>𝑡</m:t>
                        </m:r>
                      </m:sub>
                    </m:sSub>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𝐴</m:t>
                        </m:r>
                      </m:e>
                    </m:d>
                    <m:r>
                      <a:rPr lang="en-US" b="0" i="1" dirty="0" smtClean="0">
                        <a:latin typeface="Cambria Math" panose="02040503050406030204" pitchFamily="18" charset="0"/>
                      </a:rPr>
                      <m:t>=</m:t>
                    </m:r>
                    <m:r>
                      <a:rPr lang="en-US" b="0" i="1" smtClean="0">
                        <a:latin typeface="Cambria Math" panose="02040503050406030204" pitchFamily="18" charset="0"/>
                      </a:rPr>
                      <m:t>−10</m:t>
                    </m:r>
                  </m:oMath>
                </a14:m>
                <a:endParaRPr lang="en-US" dirty="0"/>
              </a:p>
              <a:p>
                <a:pPr lvl="1"/>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𝑉</m:t>
                        </m:r>
                      </m:e>
                    </m:acc>
                    <m:d>
                      <m:dPr>
                        <m:ctrlPr>
                          <a:rPr lang="en-US" i="1">
                            <a:latin typeface="Cambria Math" panose="02040503050406030204" pitchFamily="18" charset="0"/>
                          </a:rPr>
                        </m:ctrlPr>
                      </m:dPr>
                      <m:e>
                        <m:r>
                          <a:rPr lang="en-US" i="1">
                            <a:latin typeface="Cambria Math" panose="02040503050406030204" pitchFamily="18" charset="0"/>
                          </a:rPr>
                          <m:t>𝐴</m:t>
                        </m:r>
                      </m:e>
                    </m:d>
                    <m:r>
                      <a:rPr lang="en-US" i="1">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i="1">
                            <a:latin typeface="Cambria Math" panose="02040503050406030204" pitchFamily="18" charset="0"/>
                          </a:rPr>
                          <m:t>10</m:t>
                        </m:r>
                      </m:num>
                      <m:den>
                        <m:r>
                          <a:rPr lang="en-US" b="0" i="1" smtClean="0">
                            <a:latin typeface="Cambria Math" panose="02040503050406030204" pitchFamily="18" charset="0"/>
                          </a:rPr>
                          <m:t>1</m:t>
                        </m:r>
                      </m:den>
                    </m:f>
                    <m:r>
                      <a:rPr lang="en-US" b="0" i="1" smtClean="0">
                        <a:latin typeface="Cambria Math" panose="02040503050406030204" pitchFamily="18" charset="0"/>
                      </a:rPr>
                      <m:t>=−10</m:t>
                    </m:r>
                    <m:r>
                      <a:rPr lang="en-US" i="1">
                        <a:latin typeface="Cambria Math" panose="02040503050406030204" pitchFamily="18" charset="0"/>
                      </a:rPr>
                      <m:t>,</m:t>
                    </m:r>
                  </m:oMath>
                </a14:m>
                <a:endParaRPr lang="en-US" dirty="0"/>
              </a:p>
              <a:p>
                <a:r>
                  <a:rPr lang="en-US" dirty="0"/>
                  <a:t>State D:</a:t>
                </a:r>
              </a:p>
              <a:p>
                <a:pPr lvl="1"/>
                <a:r>
                  <a:rPr lang="en-US" dirty="0"/>
                  <a:t>Episodes 1,2, 4: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𝐺</m:t>
                        </m:r>
                      </m:e>
                      <m:sub>
                        <m:r>
                          <a:rPr lang="en-US" i="1" dirty="0">
                            <a:latin typeface="Cambria Math" panose="02040503050406030204" pitchFamily="18" charset="0"/>
                          </a:rPr>
                          <m:t>𝑡</m:t>
                        </m:r>
                      </m:sub>
                    </m:sSub>
                    <m:d>
                      <m:dPr>
                        <m:ctrlPr>
                          <a:rPr lang="en-US" i="1" dirty="0">
                            <a:latin typeface="Cambria Math" panose="02040503050406030204" pitchFamily="18" charset="0"/>
                          </a:rPr>
                        </m:ctrlPr>
                      </m:dPr>
                      <m:e>
                        <m:r>
                          <a:rPr lang="en-US" b="0" i="1" dirty="0" smtClean="0">
                            <a:latin typeface="Cambria Math" panose="02040503050406030204" pitchFamily="18" charset="0"/>
                          </a:rPr>
                          <m:t>𝐷</m:t>
                        </m:r>
                      </m:e>
                    </m:d>
                    <m:r>
                      <a:rPr lang="en-US" i="1" dirty="0">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10</m:t>
                    </m:r>
                  </m:oMath>
                </a14:m>
                <a:endParaRPr lang="en-US" dirty="0"/>
              </a:p>
              <a:p>
                <a:pPr lvl="1"/>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𝑉</m:t>
                        </m:r>
                      </m:e>
                    </m:acc>
                    <m:d>
                      <m:dPr>
                        <m:ctrlPr>
                          <a:rPr lang="en-US" i="1">
                            <a:latin typeface="Cambria Math" panose="02040503050406030204" pitchFamily="18" charset="0"/>
                          </a:rPr>
                        </m:ctrlPr>
                      </m:dPr>
                      <m:e>
                        <m:r>
                          <a:rPr lang="en-US" b="0" i="1" smtClean="0">
                            <a:latin typeface="Cambria Math" panose="02040503050406030204" pitchFamily="18" charset="0"/>
                          </a:rPr>
                          <m:t>𝐷</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10</m:t>
                        </m:r>
                        <m:r>
                          <a:rPr lang="en-US" b="0" i="1" smtClean="0">
                            <a:latin typeface="Cambria Math" panose="02040503050406030204" pitchFamily="18" charset="0"/>
                          </a:rPr>
                          <m:t>⋅3</m:t>
                        </m:r>
                      </m:num>
                      <m:den>
                        <m:r>
                          <a:rPr lang="en-US" b="0" i="1" smtClean="0">
                            <a:latin typeface="Cambria Math" panose="02040503050406030204" pitchFamily="18" charset="0"/>
                          </a:rPr>
                          <m:t>3</m:t>
                        </m:r>
                      </m:den>
                    </m:f>
                    <m:r>
                      <a:rPr lang="en-US" i="1">
                        <a:latin typeface="Cambria Math" panose="02040503050406030204" pitchFamily="18" charset="0"/>
                      </a:rPr>
                      <m:t>=10,</m:t>
                    </m:r>
                  </m:oMath>
                </a14:m>
                <a:endParaRPr lang="en-US" dirty="0"/>
              </a:p>
              <a:p>
                <a:r>
                  <a:rPr lang="en-US" dirty="0"/>
                  <a:t>State </a:t>
                </a:r>
                <a14:m>
                  <m:oMath xmlns:m="http://schemas.openxmlformats.org/officeDocument/2006/math">
                    <m:r>
                      <a:rPr lang="en-US" b="0" i="1" smtClean="0">
                        <a:latin typeface="Cambria Math" panose="02040503050406030204" pitchFamily="18" charset="0"/>
                      </a:rPr>
                      <m:t>𝐵</m:t>
                    </m:r>
                  </m:oMath>
                </a14:m>
                <a:r>
                  <a:rPr lang="en-US" dirty="0"/>
                  <a:t>: </a:t>
                </a:r>
              </a:p>
              <a:p>
                <a:pPr lvl="1"/>
                <a:r>
                  <a:rPr lang="en-US" dirty="0"/>
                  <a:t>Episodes 1 and 2: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𝐺</m:t>
                        </m:r>
                      </m:e>
                      <m:sub>
                        <m:r>
                          <a:rPr lang="en-US" i="1" dirty="0">
                            <a:latin typeface="Cambria Math" panose="02040503050406030204" pitchFamily="18" charset="0"/>
                          </a:rPr>
                          <m:t>𝑡</m:t>
                        </m:r>
                      </m:sub>
                    </m:sSub>
                    <m:d>
                      <m:dPr>
                        <m:ctrlPr>
                          <a:rPr lang="en-US" i="1" dirty="0">
                            <a:latin typeface="Cambria Math" panose="02040503050406030204" pitchFamily="18" charset="0"/>
                          </a:rPr>
                        </m:ctrlPr>
                      </m:dPr>
                      <m:e>
                        <m:r>
                          <a:rPr lang="en-US" b="0" i="1" dirty="0" smtClean="0">
                            <a:latin typeface="Cambria Math" panose="02040503050406030204" pitchFamily="18" charset="0"/>
                          </a:rPr>
                          <m:t>𝐵</m:t>
                        </m:r>
                      </m:e>
                    </m:d>
                    <m:r>
                      <a:rPr lang="en-US" i="1" dirty="0">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−1−1+10=8</m:t>
                    </m:r>
                  </m:oMath>
                </a14:m>
                <a:r>
                  <a:rPr lang="en-US" dirty="0"/>
                  <a:t>;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𝑉</m:t>
                        </m:r>
                      </m:e>
                    </m:acc>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ctrlPr>
                          <a:rPr lang="en-US" b="0" i="1" smtClean="0">
                            <a:latin typeface="Cambria Math" panose="02040503050406030204" pitchFamily="18" charset="0"/>
                          </a:rPr>
                        </m:ctrlPr>
                      </m:dPr>
                      <m:e>
                        <m:r>
                          <a:rPr lang="en-US" b="0" i="1" smtClean="0">
                            <a:latin typeface="Cambria Math" panose="02040503050406030204" pitchFamily="18" charset="0"/>
                          </a:rPr>
                          <m:t>8+8</m:t>
                        </m:r>
                      </m:e>
                    </m:d>
                    <m:r>
                      <a:rPr lang="en-US" b="0" i="1" smtClean="0">
                        <a:latin typeface="Cambria Math" panose="02040503050406030204" pitchFamily="18" charset="0"/>
                      </a:rPr>
                      <m:t>=8</m:t>
                    </m:r>
                  </m:oMath>
                </a14:m>
                <a:endParaRPr lang="en-SE" dirty="0"/>
              </a:p>
              <a:p>
                <a:endParaRPr lang="en-SE" dirty="0"/>
              </a:p>
              <a:p>
                <a:pPr lvl="1"/>
                <a:endParaRPr lang="en-SE" dirty="0"/>
              </a:p>
            </p:txBody>
          </p:sp>
        </mc:Choice>
        <mc:Fallback xmlns="">
          <p:sp>
            <p:nvSpPr>
              <p:cNvPr id="38" name="Content Placeholder 2">
                <a:extLst>
                  <a:ext uri="{FF2B5EF4-FFF2-40B4-BE49-F238E27FC236}">
                    <a16:creationId xmlns:a16="http://schemas.microsoft.com/office/drawing/2014/main" id="{0CF51EAE-27F1-4FBB-80B2-80748E64A0F9}"/>
                  </a:ext>
                </a:extLst>
              </p:cNvPr>
              <p:cNvSpPr>
                <a:spLocks noGrp="1" noRot="1" noChangeAspect="1" noMove="1" noResize="1" noEditPoints="1" noAdjustHandles="1" noChangeArrowheads="1" noChangeShapeType="1" noTextEdit="1"/>
              </p:cNvSpPr>
              <p:nvPr>
                <p:ph idx="1"/>
              </p:nvPr>
            </p:nvSpPr>
            <p:spPr>
              <a:xfrm>
                <a:off x="0" y="4057880"/>
                <a:ext cx="4629150" cy="2721130"/>
              </a:xfrm>
              <a:blipFill>
                <a:blip r:embed="rId3"/>
                <a:stretch>
                  <a:fillRect l="-791" t="-3363"/>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40" name="Content Placeholder 2">
                <a:extLst>
                  <a:ext uri="{FF2B5EF4-FFF2-40B4-BE49-F238E27FC236}">
                    <a16:creationId xmlns:a16="http://schemas.microsoft.com/office/drawing/2014/main" id="{65459C0E-A770-41A8-A773-6618E96B7E2D}"/>
                  </a:ext>
                </a:extLst>
              </p:cNvPr>
              <p:cNvSpPr txBox="1">
                <a:spLocks/>
              </p:cNvSpPr>
              <p:nvPr/>
            </p:nvSpPr>
            <p:spPr bwMode="auto">
              <a:xfrm>
                <a:off x="4572000" y="4057881"/>
                <a:ext cx="4495800" cy="29789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550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a:t>State </a:t>
                </a:r>
                <a14:m>
                  <m:oMath xmlns:m="http://schemas.openxmlformats.org/officeDocument/2006/math">
                    <m:r>
                      <a:rPr lang="en-US" i="1" kern="0">
                        <a:latin typeface="Cambria Math" panose="02040503050406030204" pitchFamily="18" charset="0"/>
                      </a:rPr>
                      <m:t>𝐶</m:t>
                    </m:r>
                  </m:oMath>
                </a14:m>
                <a:r>
                  <a:rPr lang="en-US" kern="0" dirty="0"/>
                  <a:t>: </a:t>
                </a:r>
              </a:p>
              <a:p>
                <a:pPr lvl="1"/>
                <a:r>
                  <a:rPr lang="en-US" kern="0" dirty="0"/>
                  <a:t>Episodes 1,2,3: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𝐺</m:t>
                        </m:r>
                      </m:e>
                      <m:sub>
                        <m:r>
                          <a:rPr lang="en-US" i="1" dirty="0">
                            <a:latin typeface="Cambria Math" panose="02040503050406030204" pitchFamily="18" charset="0"/>
                          </a:rPr>
                          <m:t>𝑡</m:t>
                        </m:r>
                      </m:sub>
                    </m:sSub>
                    <m:d>
                      <m:dPr>
                        <m:ctrlPr>
                          <a:rPr lang="en-US" i="1" dirty="0">
                            <a:latin typeface="Cambria Math" panose="02040503050406030204" pitchFamily="18" charset="0"/>
                          </a:rPr>
                        </m:ctrlPr>
                      </m:dPr>
                      <m:e>
                        <m:r>
                          <a:rPr lang="en-US" b="0" i="1" dirty="0" smtClean="0">
                            <a:latin typeface="Cambria Math" panose="02040503050406030204" pitchFamily="18" charset="0"/>
                          </a:rPr>
                          <m:t>𝐶</m:t>
                        </m:r>
                      </m:e>
                    </m:d>
                    <m:r>
                      <a:rPr lang="en-US" b="0" i="1" dirty="0" smtClean="0">
                        <a:latin typeface="Cambria Math" panose="02040503050406030204" pitchFamily="18" charset="0"/>
                      </a:rPr>
                      <m:t>=</m:t>
                    </m:r>
                    <m:r>
                      <a:rPr lang="en-US" i="1" kern="0">
                        <a:latin typeface="Cambria Math" panose="02040503050406030204" pitchFamily="18" charset="0"/>
                      </a:rPr>
                      <m:t>−1+10=9</m:t>
                    </m:r>
                  </m:oMath>
                </a14:m>
                <a:r>
                  <a:rPr lang="en-US" kern="0" dirty="0"/>
                  <a:t> </a:t>
                </a:r>
              </a:p>
              <a:p>
                <a:pPr lvl="1"/>
                <a:r>
                  <a:rPr lang="en-US" kern="0" dirty="0"/>
                  <a:t>Episode 4: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𝐺</m:t>
                        </m:r>
                      </m:e>
                      <m:sub>
                        <m:r>
                          <a:rPr lang="en-US" i="1" dirty="0">
                            <a:latin typeface="Cambria Math" panose="02040503050406030204" pitchFamily="18" charset="0"/>
                          </a:rPr>
                          <m:t>𝑡</m:t>
                        </m:r>
                      </m:sub>
                    </m:sSub>
                    <m:d>
                      <m:dPr>
                        <m:ctrlPr>
                          <a:rPr lang="en-US" i="1" dirty="0">
                            <a:latin typeface="Cambria Math" panose="02040503050406030204" pitchFamily="18" charset="0"/>
                          </a:rPr>
                        </m:ctrlPr>
                      </m:dPr>
                      <m:e>
                        <m:r>
                          <a:rPr lang="en-US" i="1" dirty="0">
                            <a:latin typeface="Cambria Math" panose="02040503050406030204" pitchFamily="18" charset="0"/>
                          </a:rPr>
                          <m:t>𝐶</m:t>
                        </m:r>
                      </m:e>
                    </m:d>
                    <m:r>
                      <a:rPr lang="en-US" i="1" dirty="0">
                        <a:latin typeface="Cambria Math" panose="02040503050406030204" pitchFamily="18" charset="0"/>
                      </a:rPr>
                      <m:t>= </m:t>
                    </m:r>
                    <m:r>
                      <a:rPr lang="en-US" i="1" kern="0">
                        <a:latin typeface="Cambria Math" panose="02040503050406030204" pitchFamily="18" charset="0"/>
                      </a:rPr>
                      <m:t>−1−10=−11</m:t>
                    </m:r>
                  </m:oMath>
                </a14:m>
                <a:r>
                  <a:rPr lang="en-US" kern="0" dirty="0"/>
                  <a:t> </a:t>
                </a:r>
              </a:p>
              <a:p>
                <a:pPr lvl="1"/>
                <a14:m>
                  <m:oMath xmlns:m="http://schemas.openxmlformats.org/officeDocument/2006/math">
                    <m:acc>
                      <m:accPr>
                        <m:chr m:val="̂"/>
                        <m:ctrlPr>
                          <a:rPr lang="en-US" i="1" kern="0">
                            <a:latin typeface="Cambria Math" panose="02040503050406030204" pitchFamily="18" charset="0"/>
                          </a:rPr>
                        </m:ctrlPr>
                      </m:accPr>
                      <m:e>
                        <m:r>
                          <a:rPr lang="en-US" i="1" kern="0">
                            <a:latin typeface="Cambria Math" panose="02040503050406030204" pitchFamily="18" charset="0"/>
                          </a:rPr>
                          <m:t>𝑉</m:t>
                        </m:r>
                      </m:e>
                    </m:acc>
                    <m:d>
                      <m:dPr>
                        <m:ctrlPr>
                          <a:rPr lang="en-US" i="1" kern="0">
                            <a:latin typeface="Cambria Math" panose="02040503050406030204" pitchFamily="18" charset="0"/>
                          </a:rPr>
                        </m:ctrlPr>
                      </m:dPr>
                      <m:e>
                        <m:r>
                          <a:rPr lang="en-US" i="1" kern="0">
                            <a:latin typeface="Cambria Math" panose="02040503050406030204" pitchFamily="18" charset="0"/>
                          </a:rPr>
                          <m:t>𝐶</m:t>
                        </m:r>
                      </m:e>
                    </m:d>
                    <m:r>
                      <a:rPr lang="en-US" i="1" kern="0">
                        <a:latin typeface="Cambria Math" panose="02040503050406030204" pitchFamily="18" charset="0"/>
                      </a:rPr>
                      <m:t>=</m:t>
                    </m:r>
                    <m:f>
                      <m:fPr>
                        <m:ctrlPr>
                          <a:rPr lang="en-US" i="1" kern="0">
                            <a:latin typeface="Cambria Math" panose="02040503050406030204" pitchFamily="18" charset="0"/>
                          </a:rPr>
                        </m:ctrlPr>
                      </m:fPr>
                      <m:num>
                        <m:r>
                          <a:rPr lang="en-US" i="1" kern="0">
                            <a:latin typeface="Cambria Math" panose="02040503050406030204" pitchFamily="18" charset="0"/>
                          </a:rPr>
                          <m:t>1</m:t>
                        </m:r>
                      </m:num>
                      <m:den>
                        <m:r>
                          <a:rPr lang="en-US" i="1" kern="0">
                            <a:latin typeface="Cambria Math" panose="02040503050406030204" pitchFamily="18" charset="0"/>
                          </a:rPr>
                          <m:t>4</m:t>
                        </m:r>
                      </m:den>
                    </m:f>
                    <m:d>
                      <m:dPr>
                        <m:ctrlPr>
                          <a:rPr lang="en-US" i="1" kern="0">
                            <a:latin typeface="Cambria Math" panose="02040503050406030204" pitchFamily="18" charset="0"/>
                          </a:rPr>
                        </m:ctrlPr>
                      </m:dPr>
                      <m:e>
                        <m:r>
                          <a:rPr lang="en-US" i="1" kern="0">
                            <a:latin typeface="Cambria Math" panose="02040503050406030204" pitchFamily="18" charset="0"/>
                          </a:rPr>
                          <m:t>9+9+9−11</m:t>
                        </m:r>
                      </m:e>
                    </m:d>
                    <m:r>
                      <a:rPr lang="en-US" i="1" kern="0">
                        <a:latin typeface="Cambria Math" panose="02040503050406030204" pitchFamily="18" charset="0"/>
                      </a:rPr>
                      <m:t>=4</m:t>
                    </m:r>
                  </m:oMath>
                </a14:m>
                <a:endParaRPr lang="en-US" kern="0" dirty="0"/>
              </a:p>
              <a:p>
                <a:r>
                  <a:rPr lang="en-US" kern="0" dirty="0"/>
                  <a:t>State </a:t>
                </a:r>
                <a14:m>
                  <m:oMath xmlns:m="http://schemas.openxmlformats.org/officeDocument/2006/math">
                    <m:r>
                      <a:rPr lang="en-US" i="1" kern="0">
                        <a:latin typeface="Cambria Math" panose="02040503050406030204" pitchFamily="18" charset="0"/>
                      </a:rPr>
                      <m:t>𝐸</m:t>
                    </m:r>
                  </m:oMath>
                </a14:m>
                <a:r>
                  <a:rPr lang="en-US" kern="0" dirty="0"/>
                  <a:t>: </a:t>
                </a:r>
              </a:p>
              <a:p>
                <a:pPr lvl="1"/>
                <a:r>
                  <a:rPr lang="en-US" kern="0" dirty="0"/>
                  <a:t>Episode 3: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𝐺</m:t>
                        </m:r>
                      </m:e>
                      <m:sub>
                        <m:r>
                          <a:rPr lang="en-US" i="1" dirty="0">
                            <a:latin typeface="Cambria Math" panose="02040503050406030204" pitchFamily="18" charset="0"/>
                          </a:rPr>
                          <m:t>𝑡</m:t>
                        </m:r>
                      </m:sub>
                    </m:sSub>
                    <m:d>
                      <m:dPr>
                        <m:ctrlPr>
                          <a:rPr lang="en-US" i="1" dirty="0">
                            <a:latin typeface="Cambria Math" panose="02040503050406030204" pitchFamily="18" charset="0"/>
                          </a:rPr>
                        </m:ctrlPr>
                      </m:dPr>
                      <m:e>
                        <m:r>
                          <a:rPr lang="en-US" b="0" i="1" dirty="0" smtClean="0">
                            <a:latin typeface="Cambria Math" panose="02040503050406030204" pitchFamily="18" charset="0"/>
                          </a:rPr>
                          <m:t>𝐸</m:t>
                        </m:r>
                      </m:e>
                    </m:d>
                    <m:r>
                      <a:rPr lang="en-US" i="1" dirty="0">
                        <a:latin typeface="Cambria Math" panose="02040503050406030204" pitchFamily="18" charset="0"/>
                      </a:rPr>
                      <m:t>=</m:t>
                    </m:r>
                    <m:r>
                      <a:rPr lang="en-US" i="1" kern="0">
                        <a:latin typeface="Cambria Math" panose="02040503050406030204" pitchFamily="18" charset="0"/>
                      </a:rPr>
                      <m:t>−1−1+10=8</m:t>
                    </m:r>
                  </m:oMath>
                </a14:m>
                <a:r>
                  <a:rPr lang="en-US" kern="0" dirty="0"/>
                  <a:t> </a:t>
                </a:r>
              </a:p>
              <a:p>
                <a:pPr lvl="1"/>
                <a:r>
                  <a:rPr lang="en-US" kern="0" dirty="0"/>
                  <a:t>Episode 4: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𝐺</m:t>
                        </m:r>
                      </m:e>
                      <m:sub>
                        <m:r>
                          <a:rPr lang="en-US" i="1" dirty="0">
                            <a:latin typeface="Cambria Math" panose="02040503050406030204" pitchFamily="18" charset="0"/>
                          </a:rPr>
                          <m:t>𝑡</m:t>
                        </m:r>
                      </m:sub>
                    </m:sSub>
                    <m:d>
                      <m:dPr>
                        <m:ctrlPr>
                          <a:rPr lang="en-US" i="1" dirty="0">
                            <a:latin typeface="Cambria Math" panose="02040503050406030204" pitchFamily="18" charset="0"/>
                          </a:rPr>
                        </m:ctrlPr>
                      </m:dPr>
                      <m:e>
                        <m:r>
                          <a:rPr lang="en-US" i="1" dirty="0">
                            <a:latin typeface="Cambria Math" panose="02040503050406030204" pitchFamily="18" charset="0"/>
                          </a:rPr>
                          <m:t>𝐸</m:t>
                        </m:r>
                      </m:e>
                    </m:d>
                    <m:r>
                      <a:rPr lang="en-US" i="1" dirty="0">
                        <a:latin typeface="Cambria Math" panose="02040503050406030204" pitchFamily="18" charset="0"/>
                      </a:rPr>
                      <m:t>=</m:t>
                    </m:r>
                    <m:r>
                      <a:rPr lang="en-US" i="1" kern="0">
                        <a:latin typeface="Cambria Math" panose="02040503050406030204" pitchFamily="18" charset="0"/>
                      </a:rPr>
                      <m:t>−1−1−10=−12</m:t>
                    </m:r>
                  </m:oMath>
                </a14:m>
                <a:endParaRPr lang="en-US" kern="0" dirty="0"/>
              </a:p>
              <a:p>
                <a:pPr lvl="1"/>
                <a14:m>
                  <m:oMath xmlns:m="http://schemas.openxmlformats.org/officeDocument/2006/math">
                    <m:acc>
                      <m:accPr>
                        <m:chr m:val="̂"/>
                        <m:ctrlPr>
                          <a:rPr lang="en-US" i="1" kern="0">
                            <a:latin typeface="Cambria Math" panose="02040503050406030204" pitchFamily="18" charset="0"/>
                          </a:rPr>
                        </m:ctrlPr>
                      </m:accPr>
                      <m:e>
                        <m:r>
                          <a:rPr lang="en-US" i="1" kern="0">
                            <a:latin typeface="Cambria Math" panose="02040503050406030204" pitchFamily="18" charset="0"/>
                          </a:rPr>
                          <m:t>𝑉</m:t>
                        </m:r>
                      </m:e>
                    </m:acc>
                    <m:d>
                      <m:dPr>
                        <m:ctrlPr>
                          <a:rPr lang="en-US" i="1" kern="0">
                            <a:latin typeface="Cambria Math" panose="02040503050406030204" pitchFamily="18" charset="0"/>
                          </a:rPr>
                        </m:ctrlPr>
                      </m:dPr>
                      <m:e>
                        <m:r>
                          <a:rPr lang="en-US" i="1" kern="0">
                            <a:latin typeface="Cambria Math" panose="02040503050406030204" pitchFamily="18" charset="0"/>
                          </a:rPr>
                          <m:t>𝐸</m:t>
                        </m:r>
                      </m:e>
                    </m:d>
                    <m:r>
                      <a:rPr lang="en-US" i="1" kern="0">
                        <a:latin typeface="Cambria Math" panose="02040503050406030204" pitchFamily="18" charset="0"/>
                      </a:rPr>
                      <m:t>=</m:t>
                    </m:r>
                    <m:f>
                      <m:fPr>
                        <m:ctrlPr>
                          <a:rPr lang="en-US" i="1" kern="0">
                            <a:latin typeface="Cambria Math" panose="02040503050406030204" pitchFamily="18" charset="0"/>
                          </a:rPr>
                        </m:ctrlPr>
                      </m:fPr>
                      <m:num>
                        <m:r>
                          <a:rPr lang="en-US" i="1" kern="0">
                            <a:latin typeface="Cambria Math" panose="02040503050406030204" pitchFamily="18" charset="0"/>
                          </a:rPr>
                          <m:t>1</m:t>
                        </m:r>
                      </m:num>
                      <m:den>
                        <m:r>
                          <a:rPr lang="en-US" i="1" kern="0">
                            <a:latin typeface="Cambria Math" panose="02040503050406030204" pitchFamily="18" charset="0"/>
                          </a:rPr>
                          <m:t>2</m:t>
                        </m:r>
                      </m:den>
                    </m:f>
                    <m:d>
                      <m:dPr>
                        <m:ctrlPr>
                          <a:rPr lang="en-US" i="1" kern="0">
                            <a:latin typeface="Cambria Math" panose="02040503050406030204" pitchFamily="18" charset="0"/>
                          </a:rPr>
                        </m:ctrlPr>
                      </m:dPr>
                      <m:e>
                        <m:r>
                          <a:rPr lang="en-US" i="1" kern="0">
                            <a:latin typeface="Cambria Math" panose="02040503050406030204" pitchFamily="18" charset="0"/>
                          </a:rPr>
                          <m:t>8−12</m:t>
                        </m:r>
                      </m:e>
                    </m:d>
                    <m:r>
                      <a:rPr lang="en-US" i="1" kern="0">
                        <a:latin typeface="Cambria Math" panose="02040503050406030204" pitchFamily="18" charset="0"/>
                      </a:rPr>
                      <m:t>=−2</m:t>
                    </m:r>
                  </m:oMath>
                </a14:m>
                <a:endParaRPr lang="en-US" kern="0" dirty="0"/>
              </a:p>
              <a:p>
                <a:pPr lvl="1"/>
                <a:endParaRPr lang="en-SE" kern="0" dirty="0"/>
              </a:p>
              <a:p>
                <a:endParaRPr lang="en-SE" kern="0" dirty="0"/>
              </a:p>
              <a:p>
                <a:pPr lvl="1"/>
                <a:endParaRPr lang="en-SE" kern="0" dirty="0"/>
              </a:p>
            </p:txBody>
          </p:sp>
        </mc:Choice>
        <mc:Fallback xmlns="">
          <p:sp>
            <p:nvSpPr>
              <p:cNvPr id="40" name="Content Placeholder 2">
                <a:extLst>
                  <a:ext uri="{FF2B5EF4-FFF2-40B4-BE49-F238E27FC236}">
                    <a16:creationId xmlns:a16="http://schemas.microsoft.com/office/drawing/2014/main" id="{65459C0E-A770-41A8-A773-6618E96B7E2D}"/>
                  </a:ext>
                </a:extLst>
              </p:cNvPr>
              <p:cNvSpPr txBox="1">
                <a:spLocks noRot="1" noChangeAspect="1" noMove="1" noResize="1" noEditPoints="1" noAdjustHandles="1" noChangeArrowheads="1" noChangeShapeType="1" noTextEdit="1"/>
              </p:cNvSpPr>
              <p:nvPr/>
            </p:nvSpPr>
            <p:spPr bwMode="auto">
              <a:xfrm>
                <a:off x="4572000" y="4057881"/>
                <a:ext cx="4495800" cy="2978994"/>
              </a:xfrm>
              <a:prstGeom prst="rect">
                <a:avLst/>
              </a:prstGeom>
              <a:blipFill>
                <a:blip r:embed="rId4"/>
                <a:stretch>
                  <a:fillRect l="-813" t="-3074"/>
                </a:stretch>
              </a:blipFill>
              <a:ln w="9525">
                <a:noFill/>
                <a:miter lim="800000"/>
                <a:headEnd/>
                <a:tailEnd/>
              </a:ln>
            </p:spPr>
            <p:txBody>
              <a:bodyPr/>
              <a:lstStyle/>
              <a:p>
                <a:r>
                  <a:rPr lang="en-SE">
                    <a:noFill/>
                  </a:rPr>
                  <a:t> </a:t>
                </a:r>
              </a:p>
            </p:txBody>
          </p:sp>
        </mc:Fallback>
      </mc:AlternateContent>
    </p:spTree>
    <p:extLst>
      <p:ext uri="{BB962C8B-B14F-4D97-AF65-F5344CB8AC3E}">
        <p14:creationId xmlns:p14="http://schemas.microsoft.com/office/powerpoint/2010/main" val="4040998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CA9F-04C6-4E01-8690-AFB718F3705B}"/>
              </a:ext>
            </a:extLst>
          </p:cNvPr>
          <p:cNvSpPr>
            <a:spLocks noGrp="1"/>
          </p:cNvSpPr>
          <p:nvPr>
            <p:ph type="title"/>
          </p:nvPr>
        </p:nvSpPr>
        <p:spPr/>
        <p:txBody>
          <a:bodyPr/>
          <a:lstStyle/>
          <a:p>
            <a:r>
              <a:rPr lang="en-US" sz="3600" dirty="0"/>
              <a:t>MC Prediction for </a:t>
            </a:r>
            <a:r>
              <a:rPr lang="en-US" sz="3600" dirty="0" err="1"/>
              <a:t>MiniGW</a:t>
            </a:r>
            <a:endParaRPr lang="en-SE" sz="36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386BF83-AD10-49D9-BA07-74DD16DAFA66}"/>
                  </a:ext>
                </a:extLst>
              </p:cNvPr>
              <p:cNvSpPr>
                <a:spLocks noGrp="1"/>
              </p:cNvSpPr>
              <p:nvPr>
                <p:ph idx="1"/>
              </p:nvPr>
            </p:nvSpPr>
            <p:spPr>
              <a:xfrm>
                <a:off x="457200" y="1295400"/>
                <a:ext cx="6019800" cy="5105400"/>
              </a:xfrm>
            </p:spPr>
            <p:txBody>
              <a:bodyPr>
                <a:normAutofit fontScale="77500" lnSpcReduction="20000"/>
              </a:bodyPr>
              <a:lstStyle/>
              <a:p>
                <a:r>
                  <a:rPr lang="en-US" dirty="0"/>
                  <a:t>From Policy Evaluation, we have derived </a:t>
                </a:r>
                <a14:m>
                  <m:oMath xmlns:m="http://schemas.openxmlformats.org/officeDocument/2006/math">
                    <m:r>
                      <a:rPr lang="en-US" i="1">
                        <a:latin typeface="Cambria Math" panose="02040503050406030204" pitchFamily="18" charset="0"/>
                      </a:rPr>
                      <m:t>𝑉</m:t>
                    </m:r>
                    <m:d>
                      <m:dPr>
                        <m:ctrlPr>
                          <a:rPr lang="en-US" i="1">
                            <a:latin typeface="Cambria Math" panose="02040503050406030204" pitchFamily="18" charset="0"/>
                          </a:rPr>
                        </m:ctrlPr>
                      </m:dPr>
                      <m:e>
                        <m:r>
                          <a:rPr lang="en-US" i="1">
                            <a:latin typeface="Cambria Math" panose="02040503050406030204" pitchFamily="18" charset="0"/>
                          </a:rPr>
                          <m:t>𝐵</m:t>
                        </m:r>
                      </m:e>
                    </m:d>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oMath>
                </a14:m>
                <a:r>
                  <a:rPr lang="en-US" dirty="0"/>
                  <a:t>. But the MC predicted value functions are inaccurate due to limited sampling: </a:t>
                </a:r>
              </a:p>
              <a:p>
                <a:pPr lvl="1"/>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𝑉</m:t>
                        </m:r>
                      </m:e>
                    </m:acc>
                    <m:d>
                      <m:dPr>
                        <m:ctrlPr>
                          <a:rPr lang="en-US" i="1">
                            <a:latin typeface="Cambria Math" panose="02040503050406030204" pitchFamily="18" charset="0"/>
                          </a:rPr>
                        </m:ctrlPr>
                      </m:dPr>
                      <m:e>
                        <m:r>
                          <a:rPr lang="en-US" i="1">
                            <a:latin typeface="Cambria Math" panose="02040503050406030204" pitchFamily="18" charset="0"/>
                          </a:rPr>
                          <m:t>𝐵</m:t>
                        </m:r>
                      </m:e>
                    </m:d>
                    <m:r>
                      <a:rPr lang="en-US" i="1">
                        <a:latin typeface="Cambria Math" panose="02040503050406030204" pitchFamily="18" charset="0"/>
                      </a:rPr>
                      <m:t>=8</m:t>
                    </m:r>
                  </m:oMath>
                </a14:m>
                <a:r>
                  <a:rPr lang="en-US" dirty="0"/>
                  <a:t>, since both episodes 1 and 2 start from </a:t>
                </a:r>
                <a14:m>
                  <m:oMath xmlns:m="http://schemas.openxmlformats.org/officeDocument/2006/math">
                    <m:r>
                      <a:rPr lang="en-US" i="1">
                        <a:latin typeface="Cambria Math" panose="02040503050406030204" pitchFamily="18" charset="0"/>
                      </a:rPr>
                      <m:t>𝐵</m:t>
                    </m:r>
                  </m:oMath>
                </a14:m>
                <a:r>
                  <a:rPr lang="en-US" dirty="0"/>
                  <a:t> and end in </a:t>
                </a:r>
                <a14:m>
                  <m:oMath xmlns:m="http://schemas.openxmlformats.org/officeDocument/2006/math">
                    <m:r>
                      <a:rPr lang="en-US" i="1">
                        <a:latin typeface="Cambria Math" panose="02040503050406030204" pitchFamily="18" charset="0"/>
                      </a:rPr>
                      <m:t>𝐷</m:t>
                    </m:r>
                  </m:oMath>
                </a14:m>
                <a:r>
                  <a:rPr lang="en-US" dirty="0"/>
                  <a:t> with </a:t>
                </a:r>
                <a14:m>
                  <m:oMath xmlns:m="http://schemas.openxmlformats.org/officeDocument/2006/math">
                    <m:r>
                      <a:rPr lang="en-US" i="1">
                        <a:latin typeface="Cambria Math" panose="02040503050406030204" pitchFamily="18" charset="0"/>
                      </a:rPr>
                      <m:t>𝑉</m:t>
                    </m:r>
                    <m:d>
                      <m:dPr>
                        <m:ctrlPr>
                          <a:rPr lang="en-US" i="1">
                            <a:latin typeface="Cambria Math" panose="02040503050406030204" pitchFamily="18" charset="0"/>
                          </a:rPr>
                        </m:ctrlPr>
                      </m:dPr>
                      <m:e>
                        <m:r>
                          <a:rPr lang="en-US" i="1">
                            <a:latin typeface="Cambria Math" panose="02040503050406030204" pitchFamily="18" charset="0"/>
                          </a:rPr>
                          <m:t>𝐷</m:t>
                        </m:r>
                      </m:e>
                    </m:d>
                    <m:r>
                      <a:rPr lang="en-US" i="1">
                        <a:latin typeface="Cambria Math" panose="02040503050406030204" pitchFamily="18" charset="0"/>
                      </a:rPr>
                      <m:t>=10</m:t>
                    </m:r>
                  </m:oMath>
                </a14:m>
                <a:r>
                  <a:rPr lang="en-US" dirty="0"/>
                  <a:t>; </a:t>
                </a:r>
                <a:endParaRPr lang="en-US" i="1" dirty="0">
                  <a:latin typeface="Cambria Math" panose="02040503050406030204" pitchFamily="18" charset="0"/>
                </a:endParaRPr>
              </a:p>
              <a:p>
                <a:pPr lvl="1"/>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𝑉</m:t>
                        </m:r>
                      </m:e>
                    </m:acc>
                    <m:d>
                      <m:dPr>
                        <m:ctrlPr>
                          <a:rPr lang="en-US" i="1">
                            <a:latin typeface="Cambria Math" panose="02040503050406030204" pitchFamily="18" charset="0"/>
                          </a:rPr>
                        </m:ctrlPr>
                      </m:dPr>
                      <m:e>
                        <m:r>
                          <a:rPr lang="en-US" i="1">
                            <a:latin typeface="Cambria Math" panose="02040503050406030204" pitchFamily="18" charset="0"/>
                          </a:rPr>
                          <m:t>𝐸</m:t>
                        </m:r>
                      </m:e>
                    </m:d>
                    <m:r>
                      <a:rPr lang="en-US" i="1">
                        <a:latin typeface="Cambria Math" panose="02040503050406030204" pitchFamily="18" charset="0"/>
                      </a:rPr>
                      <m:t>=−2</m:t>
                    </m:r>
                  </m:oMath>
                </a14:m>
                <a:r>
                  <a:rPr lang="en-US" dirty="0"/>
                  <a:t>, since episodes 3 and 4 start from </a:t>
                </a:r>
                <a14:m>
                  <m:oMath xmlns:m="http://schemas.openxmlformats.org/officeDocument/2006/math">
                    <m:r>
                      <a:rPr lang="en-US" i="1">
                        <a:latin typeface="Cambria Math" panose="02040503050406030204" pitchFamily="18" charset="0"/>
                      </a:rPr>
                      <m:t>𝐸</m:t>
                    </m:r>
                  </m:oMath>
                </a14:m>
                <a:r>
                  <a:rPr lang="en-US" dirty="0"/>
                  <a:t> and end in either </a:t>
                </a:r>
                <a14:m>
                  <m:oMath xmlns:m="http://schemas.openxmlformats.org/officeDocument/2006/math">
                    <m:r>
                      <a:rPr lang="en-US" i="1">
                        <a:latin typeface="Cambria Math" panose="02040503050406030204" pitchFamily="18" charset="0"/>
                      </a:rPr>
                      <m:t>𝐷</m:t>
                    </m:r>
                  </m:oMath>
                </a14:m>
                <a:r>
                  <a:rPr lang="en-US" dirty="0"/>
                  <a:t> or </a:t>
                </a:r>
                <a14:m>
                  <m:oMath xmlns:m="http://schemas.openxmlformats.org/officeDocument/2006/math">
                    <m:r>
                      <a:rPr lang="en-US" i="1">
                        <a:latin typeface="Cambria Math" panose="02040503050406030204" pitchFamily="18" charset="0"/>
                      </a:rPr>
                      <m:t>𝐴</m:t>
                    </m:r>
                  </m:oMath>
                </a14:m>
                <a:r>
                  <a:rPr lang="en-US" dirty="0"/>
                  <a:t> with </a:t>
                </a:r>
                <a14:m>
                  <m:oMath xmlns:m="http://schemas.openxmlformats.org/officeDocument/2006/math">
                    <m:r>
                      <a:rPr lang="en-US" i="1">
                        <a:latin typeface="Cambria Math" panose="02040503050406030204" pitchFamily="18" charset="0"/>
                      </a:rPr>
                      <m:t>𝑉</m:t>
                    </m:r>
                    <m:d>
                      <m:dPr>
                        <m:ctrlPr>
                          <a:rPr lang="en-US" i="1">
                            <a:latin typeface="Cambria Math" panose="02040503050406030204" pitchFamily="18" charset="0"/>
                          </a:rPr>
                        </m:ctrlPr>
                      </m:dPr>
                      <m:e>
                        <m:r>
                          <a:rPr lang="en-US" i="1">
                            <a:latin typeface="Cambria Math" panose="02040503050406030204" pitchFamily="18" charset="0"/>
                          </a:rPr>
                          <m:t>𝐷</m:t>
                        </m:r>
                      </m:e>
                    </m:d>
                    <m:r>
                      <a:rPr lang="en-US" i="1">
                        <a:latin typeface="Cambria Math" panose="02040503050406030204" pitchFamily="18" charset="0"/>
                      </a:rPr>
                      <m:t>=10,</m:t>
                    </m:r>
                    <m:r>
                      <a:rPr lang="en-US" i="1">
                        <a:latin typeface="Cambria Math" panose="02040503050406030204" pitchFamily="18" charset="0"/>
                      </a:rPr>
                      <m:t>𝑉</m:t>
                    </m:r>
                    <m:d>
                      <m:dPr>
                        <m:ctrlPr>
                          <a:rPr lang="en-US" i="1">
                            <a:latin typeface="Cambria Math" panose="02040503050406030204" pitchFamily="18" charset="0"/>
                          </a:rPr>
                        </m:ctrlPr>
                      </m:dPr>
                      <m:e>
                        <m:r>
                          <a:rPr lang="en-US" i="1">
                            <a:latin typeface="Cambria Math" panose="02040503050406030204" pitchFamily="18" charset="0"/>
                          </a:rPr>
                          <m:t>𝐴</m:t>
                        </m:r>
                      </m:e>
                    </m:d>
                    <m:r>
                      <a:rPr lang="en-US" i="1">
                        <a:latin typeface="Cambria Math" panose="02040503050406030204" pitchFamily="18" charset="0"/>
                      </a:rPr>
                      <m:t>=−10</m:t>
                    </m:r>
                  </m:oMath>
                </a14:m>
                <a:r>
                  <a:rPr lang="en-US" dirty="0"/>
                  <a:t>.</a:t>
                </a:r>
              </a:p>
              <a:p>
                <a:r>
                  <a:rPr lang="en-US" dirty="0"/>
                  <a:t>If we sample more data, then we can estimate more accurate values.</a:t>
                </a:r>
              </a:p>
              <a:p>
                <a:r>
                  <a:rPr lang="en-US" dirty="0"/>
                  <a:t>MC learning is not sample-efficient, since value function of each state must be learned separately.</a:t>
                </a:r>
              </a:p>
              <a:p>
                <a:endParaRPr lang="en-US" dirty="0"/>
              </a:p>
            </p:txBody>
          </p:sp>
        </mc:Choice>
        <mc:Fallback xmlns="">
          <p:sp>
            <p:nvSpPr>
              <p:cNvPr id="3" name="Content Placeholder 2">
                <a:extLst>
                  <a:ext uri="{FF2B5EF4-FFF2-40B4-BE49-F238E27FC236}">
                    <a16:creationId xmlns:a16="http://schemas.microsoft.com/office/drawing/2014/main" id="{3386BF83-AD10-49D9-BA07-74DD16DAFA66}"/>
                  </a:ext>
                </a:extLst>
              </p:cNvPr>
              <p:cNvSpPr>
                <a:spLocks noGrp="1" noRot="1" noChangeAspect="1" noMove="1" noResize="1" noEditPoints="1" noAdjustHandles="1" noChangeArrowheads="1" noChangeShapeType="1" noTextEdit="1"/>
              </p:cNvSpPr>
              <p:nvPr>
                <p:ph idx="1"/>
              </p:nvPr>
            </p:nvSpPr>
            <p:spPr>
              <a:xfrm>
                <a:off x="457200" y="1295400"/>
                <a:ext cx="6019800" cy="5105400"/>
              </a:xfrm>
              <a:blipFill>
                <a:blip r:embed="rId3"/>
                <a:stretch>
                  <a:fillRect l="-1417" t="-2509" r="-2632"/>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A1FEFB20-A69D-475C-9E1F-BF7C2AFE8139}"/>
              </a:ext>
            </a:extLst>
          </p:cNvPr>
          <p:cNvSpPr>
            <a:spLocks noGrp="1"/>
          </p:cNvSpPr>
          <p:nvPr>
            <p:ph type="sldNum" sz="quarter" idx="12"/>
          </p:nvPr>
        </p:nvSpPr>
        <p:spPr/>
        <p:txBody>
          <a:bodyPr/>
          <a:lstStyle/>
          <a:p>
            <a:pPr>
              <a:defRPr/>
            </a:pPr>
            <a:fld id="{F57F456A-00AF-44E6-8D70-638C0D0130FF}" type="slidenum">
              <a:rPr lang="en-US" altLang="zh-CN" smtClean="0"/>
              <a:pPr>
                <a:defRPr/>
              </a:pPr>
              <a:t>45</a:t>
            </a:fld>
            <a:endParaRPr lang="en-US" altLang="zh-CN"/>
          </a:p>
        </p:txBody>
      </p:sp>
      <p:sp>
        <p:nvSpPr>
          <p:cNvPr id="5" name="TextBox 4">
            <a:extLst>
              <a:ext uri="{FF2B5EF4-FFF2-40B4-BE49-F238E27FC236}">
                <a16:creationId xmlns:a16="http://schemas.microsoft.com/office/drawing/2014/main" id="{2BA7DF5C-5B9B-477E-846B-515F54ED489A}"/>
              </a:ext>
            </a:extLst>
          </p:cNvPr>
          <p:cNvSpPr txBox="1"/>
          <p:nvPr/>
        </p:nvSpPr>
        <p:spPr>
          <a:xfrm>
            <a:off x="6882962" y="1828800"/>
            <a:ext cx="2057400" cy="415498"/>
          </a:xfrm>
          <a:prstGeom prst="rect">
            <a:avLst/>
          </a:prstGeom>
          <a:noFill/>
        </p:spPr>
        <p:txBody>
          <a:bodyPr wrap="square" rtlCol="0">
            <a:spAutoFit/>
          </a:bodyPr>
          <a:lstStyle/>
          <a:p>
            <a:pPr algn="ctr"/>
            <a:r>
              <a:rPr lang="en-US" sz="2100" dirty="0">
                <a:solidFill>
                  <a:schemeClr val="accent2"/>
                </a:solidFill>
                <a:latin typeface="Palatino"/>
                <a:cs typeface="Palatino"/>
              </a:rPr>
              <a:t>Output Values</a:t>
            </a:r>
            <a:endParaRPr lang="en-US" dirty="0">
              <a:solidFill>
                <a:schemeClr val="accent2"/>
              </a:solidFill>
              <a:latin typeface="Palatino"/>
              <a:cs typeface="Palatino"/>
            </a:endParaRPr>
          </a:p>
        </p:txBody>
      </p:sp>
      <p:sp>
        <p:nvSpPr>
          <p:cNvPr id="6" name="TextBox 5">
            <a:extLst>
              <a:ext uri="{FF2B5EF4-FFF2-40B4-BE49-F238E27FC236}">
                <a16:creationId xmlns:a16="http://schemas.microsoft.com/office/drawing/2014/main" id="{BD01647C-2D72-47C2-897D-41F37D1F2FB5}"/>
              </a:ext>
            </a:extLst>
          </p:cNvPr>
          <p:cNvSpPr txBox="1"/>
          <p:nvPr/>
        </p:nvSpPr>
        <p:spPr>
          <a:xfrm>
            <a:off x="6825812" y="4457700"/>
            <a:ext cx="2228850" cy="784830"/>
          </a:xfrm>
          <a:prstGeom prst="rect">
            <a:avLst/>
          </a:prstGeom>
          <a:noFill/>
        </p:spPr>
        <p:txBody>
          <a:bodyPr wrap="square" rtlCol="0">
            <a:spAutoFit/>
          </a:bodyPr>
          <a:lstStyle/>
          <a:p>
            <a:pPr algn="ctr"/>
            <a:r>
              <a:rPr lang="en-US" sz="1500" i="1" dirty="0">
                <a:solidFill>
                  <a:schemeClr val="accent2"/>
                </a:solidFill>
                <a:latin typeface="Palatino"/>
                <a:cs typeface="Palatino"/>
              </a:rPr>
              <a:t>If B and E both go to C under this policy, how can their values be different?</a:t>
            </a:r>
          </a:p>
        </p:txBody>
      </p:sp>
      <p:graphicFrame>
        <p:nvGraphicFramePr>
          <p:cNvPr id="7" name="Table 6">
            <a:extLst>
              <a:ext uri="{FF2B5EF4-FFF2-40B4-BE49-F238E27FC236}">
                <a16:creationId xmlns:a16="http://schemas.microsoft.com/office/drawing/2014/main" id="{FFC86B8B-76CE-4307-994E-E186052B95BC}"/>
              </a:ext>
            </a:extLst>
          </p:cNvPr>
          <p:cNvGraphicFramePr>
            <a:graphicFrameLocks noGrp="1"/>
          </p:cNvGraphicFramePr>
          <p:nvPr/>
        </p:nvGraphicFramePr>
        <p:xfrm>
          <a:off x="6963103" y="2345510"/>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l"/>
                      <a:endParaRPr lang="en-US" sz="2400" dirty="0">
                        <a:solidFill>
                          <a:schemeClr val="bg2"/>
                        </a:solidFill>
                        <a:latin typeface="Calibri" pitchFamily="34" charset="0"/>
                      </a:endParaRPr>
                    </a:p>
                  </a:txBody>
                  <a:tcPr marL="62617" marR="62617" marT="31309" marB="31309"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l"/>
                      <a:endParaRPr lang="en-US" sz="1400" dirty="0">
                        <a:latin typeface="Calibri" pitchFamily="34" charset="0"/>
                      </a:endParaRPr>
                    </a:p>
                  </a:txBody>
                  <a:tcPr marL="62617" marR="62617" marT="31309" marB="31309"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pPr algn="l"/>
                      <a:endParaRPr lang="en-US" sz="1400" dirty="0">
                        <a:latin typeface="Calibri" pitchFamily="34" charset="0"/>
                      </a:endParaRPr>
                    </a:p>
                  </a:txBody>
                  <a:tcPr marL="62617" marR="62617" marT="31309" marB="31309"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l"/>
                      <a:endParaRPr lang="en-US" sz="1400" dirty="0">
                        <a:latin typeface="Calibri" pitchFamily="34" charset="0"/>
                      </a:endParaRPr>
                    </a:p>
                  </a:txBody>
                  <a:tcPr marL="62617" marR="62617" marT="31309" marB="31309"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71A6DB86-9B3A-431C-8296-8C4E6C2FBA5F}"/>
              </a:ext>
            </a:extLst>
          </p:cNvPr>
          <p:cNvSpPr txBox="1"/>
          <p:nvPr/>
        </p:nvSpPr>
        <p:spPr>
          <a:xfrm>
            <a:off x="7020253" y="2974159"/>
            <a:ext cx="685800" cy="369332"/>
          </a:xfrm>
          <a:prstGeom prst="rect">
            <a:avLst/>
          </a:prstGeom>
          <a:noFill/>
        </p:spPr>
        <p:txBody>
          <a:bodyPr wrap="square" rtlCol="0">
            <a:spAutoFit/>
          </a:bodyPr>
          <a:lstStyle/>
          <a:p>
            <a:pPr algn="ctr"/>
            <a:r>
              <a:rPr lang="en-US" dirty="0">
                <a:solidFill>
                  <a:srgbClr val="FF0000"/>
                </a:solidFill>
                <a:latin typeface="Palatino"/>
                <a:cs typeface="Palatino"/>
              </a:rPr>
              <a:t>+8</a:t>
            </a:r>
          </a:p>
        </p:txBody>
      </p:sp>
      <p:sp>
        <p:nvSpPr>
          <p:cNvPr id="9" name="TextBox 8">
            <a:extLst>
              <a:ext uri="{FF2B5EF4-FFF2-40B4-BE49-F238E27FC236}">
                <a16:creationId xmlns:a16="http://schemas.microsoft.com/office/drawing/2014/main" id="{5E90C8A5-B998-423C-8B6B-14207C916F96}"/>
              </a:ext>
            </a:extLst>
          </p:cNvPr>
          <p:cNvSpPr txBox="1"/>
          <p:nvPr/>
        </p:nvSpPr>
        <p:spPr>
          <a:xfrm>
            <a:off x="7675279" y="2974159"/>
            <a:ext cx="685800" cy="369332"/>
          </a:xfrm>
          <a:prstGeom prst="rect">
            <a:avLst/>
          </a:prstGeom>
          <a:noFill/>
        </p:spPr>
        <p:txBody>
          <a:bodyPr wrap="square" rtlCol="0">
            <a:spAutoFit/>
          </a:bodyPr>
          <a:lstStyle/>
          <a:p>
            <a:pPr algn="ctr"/>
            <a:r>
              <a:rPr lang="en-US" dirty="0">
                <a:solidFill>
                  <a:srgbClr val="FF0000"/>
                </a:solidFill>
                <a:latin typeface="Palatino"/>
                <a:cs typeface="Palatino"/>
              </a:rPr>
              <a:t>+4</a:t>
            </a:r>
          </a:p>
        </p:txBody>
      </p:sp>
      <p:sp>
        <p:nvSpPr>
          <p:cNvPr id="10" name="TextBox 9">
            <a:extLst>
              <a:ext uri="{FF2B5EF4-FFF2-40B4-BE49-F238E27FC236}">
                <a16:creationId xmlns:a16="http://schemas.microsoft.com/office/drawing/2014/main" id="{EE9B168A-8974-4CAC-A825-010E99A4FA4C}"/>
              </a:ext>
            </a:extLst>
          </p:cNvPr>
          <p:cNvSpPr txBox="1"/>
          <p:nvPr/>
        </p:nvSpPr>
        <p:spPr>
          <a:xfrm>
            <a:off x="8334703" y="2974159"/>
            <a:ext cx="685800" cy="369332"/>
          </a:xfrm>
          <a:prstGeom prst="rect">
            <a:avLst/>
          </a:prstGeom>
          <a:noFill/>
        </p:spPr>
        <p:txBody>
          <a:bodyPr wrap="square" rtlCol="0">
            <a:spAutoFit/>
          </a:bodyPr>
          <a:lstStyle/>
          <a:p>
            <a:pPr algn="ctr"/>
            <a:r>
              <a:rPr lang="en-US" dirty="0">
                <a:solidFill>
                  <a:srgbClr val="FF0000"/>
                </a:solidFill>
                <a:latin typeface="Palatino"/>
                <a:cs typeface="Palatino"/>
              </a:rPr>
              <a:t>+10</a:t>
            </a:r>
          </a:p>
        </p:txBody>
      </p:sp>
      <p:sp>
        <p:nvSpPr>
          <p:cNvPr id="11" name="TextBox 10">
            <a:extLst>
              <a:ext uri="{FF2B5EF4-FFF2-40B4-BE49-F238E27FC236}">
                <a16:creationId xmlns:a16="http://schemas.microsoft.com/office/drawing/2014/main" id="{52682939-A7B0-4E14-98E0-8811DDDAF7BD}"/>
              </a:ext>
            </a:extLst>
          </p:cNvPr>
          <p:cNvSpPr txBox="1"/>
          <p:nvPr/>
        </p:nvSpPr>
        <p:spPr>
          <a:xfrm>
            <a:off x="7706053" y="2345509"/>
            <a:ext cx="685800" cy="369332"/>
          </a:xfrm>
          <a:prstGeom prst="rect">
            <a:avLst/>
          </a:prstGeom>
          <a:noFill/>
        </p:spPr>
        <p:txBody>
          <a:bodyPr wrap="square" rtlCol="0">
            <a:spAutoFit/>
          </a:bodyPr>
          <a:lstStyle/>
          <a:p>
            <a:pPr algn="ctr"/>
            <a:r>
              <a:rPr lang="en-US" dirty="0">
                <a:solidFill>
                  <a:srgbClr val="FF0000"/>
                </a:solidFill>
                <a:latin typeface="Palatino"/>
                <a:cs typeface="Palatino"/>
              </a:rPr>
              <a:t>-10</a:t>
            </a:r>
          </a:p>
        </p:txBody>
      </p:sp>
      <p:sp>
        <p:nvSpPr>
          <p:cNvPr id="12" name="TextBox 11">
            <a:extLst>
              <a:ext uri="{FF2B5EF4-FFF2-40B4-BE49-F238E27FC236}">
                <a16:creationId xmlns:a16="http://schemas.microsoft.com/office/drawing/2014/main" id="{C1EDF3C4-9648-49BB-B206-779D2F2928A1}"/>
              </a:ext>
            </a:extLst>
          </p:cNvPr>
          <p:cNvSpPr txBox="1"/>
          <p:nvPr/>
        </p:nvSpPr>
        <p:spPr>
          <a:xfrm>
            <a:off x="7706053" y="3647993"/>
            <a:ext cx="685800" cy="369332"/>
          </a:xfrm>
          <a:prstGeom prst="rect">
            <a:avLst/>
          </a:prstGeom>
          <a:noFill/>
        </p:spPr>
        <p:txBody>
          <a:bodyPr wrap="square" rtlCol="0">
            <a:spAutoFit/>
          </a:bodyPr>
          <a:lstStyle/>
          <a:p>
            <a:pPr algn="ctr"/>
            <a:r>
              <a:rPr lang="en-US" dirty="0">
                <a:solidFill>
                  <a:srgbClr val="FF0000"/>
                </a:solidFill>
                <a:latin typeface="Palatino"/>
                <a:cs typeface="Palatino"/>
              </a:rPr>
              <a:t>-2</a:t>
            </a:r>
          </a:p>
        </p:txBody>
      </p:sp>
    </p:spTree>
    <p:extLst>
      <p:ext uri="{BB962C8B-B14F-4D97-AF65-F5344CB8AC3E}">
        <p14:creationId xmlns:p14="http://schemas.microsoft.com/office/powerpoint/2010/main" val="100417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F5C91F1-16A4-4922-B0E0-10A77CB807B0}"/>
                  </a:ext>
                </a:extLst>
              </p:cNvPr>
              <p:cNvSpPr>
                <a:spLocks noGrp="1"/>
              </p:cNvSpPr>
              <p:nvPr>
                <p:ph type="title"/>
              </p:nvPr>
            </p:nvSpPr>
            <p:spPr>
              <a:xfrm>
                <a:off x="448733" y="0"/>
                <a:ext cx="8229600" cy="868362"/>
              </a:xfrm>
            </p:spPr>
            <p:txBody>
              <a:bodyPr/>
              <a:lstStyle/>
              <a:p>
                <a:r>
                  <a:rPr lang="en-US" sz="3600" dirty="0"/>
                  <a:t>TD Learning, </a:t>
                </a:r>
                <a14:m>
                  <m:oMath xmlns:m="http://schemas.openxmlformats.org/officeDocument/2006/math">
                    <m:r>
                      <a:rPr lang="en-US" sz="3600" i="1">
                        <a:latin typeface="Cambria Math" panose="02040503050406030204" pitchFamily="18" charset="0"/>
                      </a:rPr>
                      <m:t>𝛼</m:t>
                    </m:r>
                    <m:r>
                      <a:rPr lang="en-US" sz="3600" b="0" i="1" smtClean="0">
                        <a:latin typeface="Cambria Math" panose="02040503050406030204" pitchFamily="18" charset="0"/>
                      </a:rPr>
                      <m:t>=0.5</m:t>
                    </m:r>
                  </m:oMath>
                </a14:m>
                <a:endParaRPr lang="en-SE" sz="3600" dirty="0"/>
              </a:p>
            </p:txBody>
          </p:sp>
        </mc:Choice>
        <mc:Fallback xmlns="">
          <p:sp>
            <p:nvSpPr>
              <p:cNvPr id="2" name="Title 1">
                <a:extLst>
                  <a:ext uri="{FF2B5EF4-FFF2-40B4-BE49-F238E27FC236}">
                    <a16:creationId xmlns:a16="http://schemas.microsoft.com/office/drawing/2014/main" id="{6F5C91F1-16A4-4922-B0E0-10A77CB807B0}"/>
                  </a:ext>
                </a:extLst>
              </p:cNvPr>
              <p:cNvSpPr>
                <a:spLocks noGrp="1" noRot="1" noChangeAspect="1" noMove="1" noResize="1" noEditPoints="1" noAdjustHandles="1" noChangeArrowheads="1" noChangeShapeType="1" noTextEdit="1"/>
              </p:cNvSpPr>
              <p:nvPr>
                <p:ph type="title"/>
              </p:nvPr>
            </p:nvSpPr>
            <p:spPr>
              <a:xfrm>
                <a:off x="448733" y="0"/>
                <a:ext cx="8229600" cy="868362"/>
              </a:xfrm>
              <a:blipFill>
                <a:blip r:embed="rId3"/>
                <a:stretch>
                  <a:fillRect b="-14085"/>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83900D8-CBA1-4A1D-B15F-3C9FF2F79949}"/>
                  </a:ext>
                </a:extLst>
              </p:cNvPr>
              <p:cNvSpPr>
                <a:spLocks noGrp="1"/>
              </p:cNvSpPr>
              <p:nvPr>
                <p:ph idx="1"/>
              </p:nvPr>
            </p:nvSpPr>
            <p:spPr>
              <a:xfrm>
                <a:off x="457200" y="914400"/>
                <a:ext cx="8229600" cy="5951376"/>
              </a:xfrm>
            </p:spPr>
            <p:txBody>
              <a:bodyPr>
                <a:normAutofit fontScale="62500" lnSpcReduction="20000"/>
              </a:bodyPr>
              <a:lstStyle/>
              <a:p>
                <a:r>
                  <a:rPr lang="en-US" dirty="0"/>
                  <a:t>4 episodes with transitions {(B, east, C), (C, east, D)}.</a:t>
                </a:r>
              </a:p>
              <a:p>
                <a:r>
                  <a:rPr lang="en-US" b="0" dirty="0"/>
                  <a:t>TD update: </a:t>
                </a:r>
                <a14:m>
                  <m:oMath xmlns:m="http://schemas.openxmlformats.org/officeDocument/2006/math">
                    <m:sSub>
                      <m:sSubPr>
                        <m:ctrlPr>
                          <a:rPr lang="en-US" b="0" i="1" smtClean="0">
                            <a:latin typeface="Cambria Math" panose="02040503050406030204" pitchFamily="18" charset="0"/>
                          </a:rPr>
                        </m:ctrlPr>
                      </m:sSubPr>
                      <m:e>
                        <m:r>
                          <a:rPr lang="en-US" i="1" smtClean="0">
                            <a:latin typeface="Cambria Math" panose="02040503050406030204" pitchFamily="18" charset="0"/>
                          </a:rPr>
                          <m:t>𝑣</m:t>
                        </m:r>
                      </m:e>
                      <m:sub>
                        <m:r>
                          <a:rPr lang="en-US" b="0" i="1" smtClean="0">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𝐵</m:t>
                        </m:r>
                      </m:e>
                    </m:d>
                    <m:sSub>
                      <m:sSubPr>
                        <m:ctrlPr>
                          <a:rPr lang="en-US" b="0" i="1" smtClean="0">
                            <a:latin typeface="Cambria Math" panose="02040503050406030204" pitchFamily="18" charset="0"/>
                          </a:rPr>
                        </m:ctrlPr>
                      </m:sSubPr>
                      <m:e>
                        <m:r>
                          <a:rPr lang="en-US" i="1">
                            <a:latin typeface="Cambria Math" panose="02040503050406030204" pitchFamily="18" charset="0"/>
                          </a:rPr>
                          <m:t>←</m:t>
                        </m:r>
                      </m:e>
                      <m:sub>
                        <m:r>
                          <a:rPr lang="en-US" b="0" i="1" smtClean="0">
                            <a:latin typeface="Cambria Math" panose="02040503050406030204" pitchFamily="18" charset="0"/>
                          </a:rPr>
                          <m:t>𝛼</m:t>
                        </m:r>
                      </m:sub>
                    </m:sSub>
                    <m:r>
                      <a:rPr lang="en-US" i="1">
                        <a:latin typeface="Cambria Math" panose="02040503050406030204" pitchFamily="18" charset="0"/>
                      </a:rPr>
                      <m:t>−1+</m:t>
                    </m:r>
                    <m:r>
                      <a:rPr lang="en-US" i="1">
                        <a:latin typeface="Cambria Math" panose="02040503050406030204" pitchFamily="18" charset="0"/>
                      </a:rPr>
                      <m:t>𝛾</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𝜋</m:t>
                        </m:r>
                        <m:r>
                          <a:rPr lang="en-US" b="0" i="1" smtClean="0">
                            <a:latin typeface="Cambria Math" panose="02040503050406030204" pitchFamily="18" charset="0"/>
                          </a:rPr>
                          <m:t> </m:t>
                        </m:r>
                      </m:sub>
                    </m:sSub>
                    <m:d>
                      <m:dPr>
                        <m:ctrlPr>
                          <a:rPr lang="en-US" i="1">
                            <a:latin typeface="Cambria Math" panose="02040503050406030204" pitchFamily="18" charset="0"/>
                          </a:rPr>
                        </m:ctrlPr>
                      </m:dPr>
                      <m:e>
                        <m:r>
                          <a:rPr lang="en-US" i="1">
                            <a:latin typeface="Cambria Math" panose="02040503050406030204" pitchFamily="18" charset="0"/>
                          </a:rPr>
                          <m:t>𝐶</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𝐵</m:t>
                        </m:r>
                      </m:e>
                    </m:d>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𝛼</m:t>
                        </m:r>
                      </m:sub>
                    </m:sSub>
                    <m:r>
                      <a:rPr lang="en-US" i="1">
                        <a:latin typeface="Cambria Math" panose="02040503050406030204" pitchFamily="18" charset="0"/>
                      </a:rPr>
                      <m:t>−1+</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r>
                          <a:rPr lang="en-US" i="1">
                            <a:latin typeface="Cambria Math" panose="02040503050406030204" pitchFamily="18" charset="0"/>
                          </a:rPr>
                          <m:t> </m:t>
                        </m:r>
                      </m:sub>
                    </m:sSub>
                    <m:d>
                      <m:dPr>
                        <m:ctrlPr>
                          <a:rPr lang="en-US" i="1">
                            <a:latin typeface="Cambria Math" panose="02040503050406030204" pitchFamily="18" charset="0"/>
                          </a:rPr>
                        </m:ctrlPr>
                      </m:dPr>
                      <m:e>
                        <m:r>
                          <a:rPr lang="en-US" b="0" i="1" smtClean="0">
                            <a:latin typeface="Cambria Math" panose="02040503050406030204" pitchFamily="18" charset="0"/>
                          </a:rPr>
                          <m:t>𝐷</m:t>
                        </m:r>
                      </m:e>
                    </m:d>
                  </m:oMath>
                </a14:m>
                <a:endParaRPr lang="en-US" dirty="0"/>
              </a:p>
              <a:p>
                <a:r>
                  <a:rPr lang="en-US" dirty="0"/>
                  <a:t>EP1:</a:t>
                </a:r>
              </a:p>
              <a:p>
                <a:r>
                  <a:rPr lang="en-US" dirty="0"/>
                  <a:t>Transition (B, east, C):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𝑉</m:t>
                        </m:r>
                      </m:e>
                      <m:sup>
                        <m:r>
                          <a:rPr lang="en-US" i="1">
                            <a:latin typeface="Cambria Math" panose="02040503050406030204" pitchFamily="18" charset="0"/>
                          </a:rPr>
                          <m:t>𝜋</m:t>
                        </m:r>
                      </m:sup>
                    </m:sSup>
                    <m:d>
                      <m:dPr>
                        <m:ctrlPr>
                          <a:rPr lang="en-US" i="1">
                            <a:latin typeface="Cambria Math" panose="02040503050406030204" pitchFamily="18" charset="0"/>
                          </a:rPr>
                        </m:ctrlPr>
                      </m:dPr>
                      <m:e>
                        <m:r>
                          <a:rPr lang="en-US" i="1">
                            <a:latin typeface="Cambria Math" panose="02040503050406030204" pitchFamily="18" charset="0"/>
                          </a:rPr>
                          <m:t>𝐵</m:t>
                        </m:r>
                      </m:e>
                    </m:d>
                    <m:r>
                      <a:rPr lang="en-US" b="0" i="1" smtClean="0">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𝛼</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1+0−0</m:t>
                        </m:r>
                      </m:e>
                    </m:d>
                    <m:r>
                      <a:rPr lang="en-US" i="1">
                        <a:latin typeface="Cambria Math" panose="02040503050406030204" pitchFamily="18" charset="0"/>
                      </a:rPr>
                      <m:t>=</m:t>
                    </m:r>
                    <m:r>
                      <a:rPr lang="en-US"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.5</m:t>
                    </m:r>
                  </m:oMath>
                </a14:m>
                <a:endParaRPr lang="en-US" dirty="0"/>
              </a:p>
              <a:p>
                <a:r>
                  <a:rPr lang="en-US" dirty="0"/>
                  <a:t>Transition (C, east, D):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𝑉</m:t>
                        </m:r>
                      </m:e>
                      <m:sup>
                        <m:r>
                          <a:rPr lang="en-US" i="1">
                            <a:latin typeface="Cambria Math" panose="02040503050406030204" pitchFamily="18" charset="0"/>
                          </a:rPr>
                          <m:t>𝜋</m:t>
                        </m:r>
                      </m:sup>
                    </m:sSup>
                    <m:d>
                      <m:dPr>
                        <m:ctrlPr>
                          <a:rPr lang="en-US" i="1">
                            <a:latin typeface="Cambria Math" panose="02040503050406030204" pitchFamily="18" charset="0"/>
                          </a:rPr>
                        </m:ctrlPr>
                      </m:dPr>
                      <m:e>
                        <m:r>
                          <a:rPr lang="en-US" i="1">
                            <a:latin typeface="Cambria Math" panose="02040503050406030204" pitchFamily="18" charset="0"/>
                          </a:rPr>
                          <m:t>𝐶</m:t>
                        </m:r>
                      </m:e>
                    </m:d>
                    <m:r>
                      <a:rPr lang="en-US" i="1">
                        <a:latin typeface="Cambria Math" panose="02040503050406030204" pitchFamily="18" charset="0"/>
                      </a:rPr>
                      <m:t>←0+</m:t>
                    </m:r>
                    <m:r>
                      <a:rPr lang="en-US" i="1">
                        <a:latin typeface="Cambria Math" panose="02040503050406030204" pitchFamily="18" charset="0"/>
                      </a:rPr>
                      <m:t>𝛼</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10−0</m:t>
                        </m:r>
                      </m:e>
                    </m:d>
                    <m:r>
                      <a:rPr lang="en-US" i="1">
                        <a:latin typeface="Cambria Math" panose="02040503050406030204" pitchFamily="18" charset="0"/>
                      </a:rPr>
                      <m:t>=</m:t>
                    </m:r>
                    <m:r>
                      <a:rPr lang="en-US" b="0" i="1" smtClean="0">
                        <a:solidFill>
                          <a:srgbClr val="C00000"/>
                        </a:solidFill>
                        <a:latin typeface="Cambria Math" panose="02040503050406030204" pitchFamily="18" charset="0"/>
                      </a:rPr>
                      <m:t>4.5</m:t>
                    </m:r>
                  </m:oMath>
                </a14:m>
                <a:endParaRPr lang="en-US" dirty="0"/>
              </a:p>
              <a:p>
                <a:r>
                  <a:rPr lang="en-US" dirty="0"/>
                  <a:t>EP2:</a:t>
                </a:r>
              </a:p>
              <a:p>
                <a:r>
                  <a:rPr lang="en-US" dirty="0"/>
                  <a:t>Transition (B, east, C):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𝑉</m:t>
                        </m:r>
                      </m:e>
                      <m:sup>
                        <m:r>
                          <a:rPr lang="en-US" i="1">
                            <a:latin typeface="Cambria Math" panose="02040503050406030204" pitchFamily="18" charset="0"/>
                          </a:rPr>
                          <m:t>𝜋</m:t>
                        </m:r>
                      </m:sup>
                    </m:sSup>
                    <m:d>
                      <m:dPr>
                        <m:ctrlPr>
                          <a:rPr lang="en-US" i="1">
                            <a:latin typeface="Cambria Math" panose="02040503050406030204" pitchFamily="18" charset="0"/>
                          </a:rPr>
                        </m:ctrlPr>
                      </m:dPr>
                      <m:e>
                        <m:r>
                          <a:rPr lang="en-US" i="1">
                            <a:latin typeface="Cambria Math" panose="02040503050406030204" pitchFamily="18" charset="0"/>
                          </a:rPr>
                          <m:t>𝐵</m:t>
                        </m:r>
                      </m:e>
                    </m:d>
                    <m:r>
                      <a:rPr lang="en-US" i="1">
                        <a:latin typeface="Cambria Math" panose="02040503050406030204" pitchFamily="18" charset="0"/>
                      </a:rPr>
                      <m:t>←</m:t>
                    </m:r>
                    <m:r>
                      <a:rPr lang="en-US"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.5</m:t>
                    </m:r>
                    <m:r>
                      <a:rPr lang="en-US" i="1">
                        <a:latin typeface="Cambria Math" panose="02040503050406030204" pitchFamily="18" charset="0"/>
                      </a:rPr>
                      <m:t>+</m:t>
                    </m:r>
                    <m:r>
                      <a:rPr lang="en-US" i="1">
                        <a:latin typeface="Cambria Math" panose="02040503050406030204" pitchFamily="18" charset="0"/>
                      </a:rPr>
                      <m:t>𝛼</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m:t>
                        </m:r>
                        <m:r>
                          <a:rPr lang="en-US" b="0" i="1" smtClean="0">
                            <a:solidFill>
                              <a:schemeClr val="tx1"/>
                            </a:solidFill>
                            <a:latin typeface="Cambria Math" panose="02040503050406030204" pitchFamily="18" charset="0"/>
                          </a:rPr>
                          <m:t>4.5−(−.5)</m:t>
                        </m:r>
                      </m:e>
                    </m:d>
                    <m:r>
                      <a:rPr lang="en-US" i="1">
                        <a:latin typeface="Cambria Math" panose="02040503050406030204" pitchFamily="18" charset="0"/>
                      </a:rPr>
                      <m:t>=</m:t>
                    </m:r>
                    <m:r>
                      <a:rPr lang="en-US" b="0" i="1" smtClean="0">
                        <a:solidFill>
                          <a:srgbClr val="C00000"/>
                        </a:solidFill>
                        <a:latin typeface="Cambria Math" panose="02040503050406030204" pitchFamily="18" charset="0"/>
                      </a:rPr>
                      <m:t>1.5</m:t>
                    </m:r>
                  </m:oMath>
                </a14:m>
                <a:endParaRPr lang="en-US" dirty="0">
                  <a:solidFill>
                    <a:srgbClr val="C00000"/>
                  </a:solidFill>
                </a:endParaRPr>
              </a:p>
              <a:p>
                <a:r>
                  <a:rPr lang="en-US" dirty="0"/>
                  <a:t>Transition (C, east, D):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𝑉</m:t>
                        </m:r>
                      </m:e>
                      <m:sup>
                        <m:r>
                          <a:rPr lang="en-US" i="1">
                            <a:latin typeface="Cambria Math" panose="02040503050406030204" pitchFamily="18" charset="0"/>
                          </a:rPr>
                          <m:t>𝜋</m:t>
                        </m:r>
                      </m:sup>
                    </m:sSup>
                    <m:d>
                      <m:dPr>
                        <m:ctrlPr>
                          <a:rPr lang="en-US" i="1">
                            <a:latin typeface="Cambria Math" panose="02040503050406030204" pitchFamily="18" charset="0"/>
                          </a:rPr>
                        </m:ctrlPr>
                      </m:dPr>
                      <m:e>
                        <m:r>
                          <a:rPr lang="en-US" i="1">
                            <a:latin typeface="Cambria Math" panose="02040503050406030204" pitchFamily="18" charset="0"/>
                          </a:rPr>
                          <m:t>𝐶</m:t>
                        </m:r>
                      </m:e>
                    </m:d>
                    <m:r>
                      <a:rPr lang="en-US" i="1">
                        <a:latin typeface="Cambria Math" panose="02040503050406030204" pitchFamily="18" charset="0"/>
                      </a:rPr>
                      <m:t>←</m:t>
                    </m:r>
                    <m:r>
                      <a:rPr lang="en-US" b="0" i="1" smtClean="0">
                        <a:solidFill>
                          <a:srgbClr val="C00000"/>
                        </a:solidFill>
                        <a:latin typeface="Cambria Math" panose="02040503050406030204" pitchFamily="18" charset="0"/>
                      </a:rPr>
                      <m:t>4.5</m:t>
                    </m:r>
                    <m:r>
                      <a:rPr lang="en-US" i="1">
                        <a:latin typeface="Cambria Math" panose="02040503050406030204" pitchFamily="18" charset="0"/>
                      </a:rPr>
                      <m:t>+</m:t>
                    </m:r>
                    <m:r>
                      <a:rPr lang="en-US" i="1">
                        <a:latin typeface="Cambria Math" panose="02040503050406030204" pitchFamily="18" charset="0"/>
                      </a:rPr>
                      <m:t>𝛼</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10−4.5</m:t>
                        </m:r>
                      </m:e>
                    </m:d>
                    <m:r>
                      <a:rPr lang="en-US" i="1">
                        <a:latin typeface="Cambria Math" panose="02040503050406030204" pitchFamily="18" charset="0"/>
                      </a:rPr>
                      <m:t>=</m:t>
                    </m:r>
                    <m:r>
                      <a:rPr lang="en-US" b="0" i="1" smtClean="0">
                        <a:solidFill>
                          <a:srgbClr val="C00000"/>
                        </a:solidFill>
                        <a:latin typeface="Cambria Math" panose="02040503050406030204" pitchFamily="18" charset="0"/>
                      </a:rPr>
                      <m:t>6.75</m:t>
                    </m:r>
                  </m:oMath>
                </a14:m>
                <a:endParaRPr lang="en-US" dirty="0"/>
              </a:p>
              <a:p>
                <a:r>
                  <a:rPr lang="en-US" dirty="0"/>
                  <a:t>EP3:</a:t>
                </a:r>
              </a:p>
              <a:p>
                <a:r>
                  <a:rPr lang="en-US" dirty="0"/>
                  <a:t>Transition (B, east, C):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𝑉</m:t>
                        </m:r>
                      </m:e>
                      <m:sup>
                        <m:r>
                          <a:rPr lang="en-US" i="1">
                            <a:latin typeface="Cambria Math" panose="02040503050406030204" pitchFamily="18" charset="0"/>
                          </a:rPr>
                          <m:t>𝜋</m:t>
                        </m:r>
                      </m:sup>
                    </m:sSup>
                    <m:d>
                      <m:dPr>
                        <m:ctrlPr>
                          <a:rPr lang="en-US" i="1">
                            <a:latin typeface="Cambria Math" panose="02040503050406030204" pitchFamily="18" charset="0"/>
                          </a:rPr>
                        </m:ctrlPr>
                      </m:dPr>
                      <m:e>
                        <m:r>
                          <a:rPr lang="en-US" i="1">
                            <a:latin typeface="Cambria Math" panose="02040503050406030204" pitchFamily="18" charset="0"/>
                          </a:rPr>
                          <m:t>𝐵</m:t>
                        </m:r>
                      </m:e>
                    </m:d>
                    <m:r>
                      <a:rPr lang="en-US" i="1">
                        <a:latin typeface="Cambria Math" panose="02040503050406030204" pitchFamily="18" charset="0"/>
                      </a:rPr>
                      <m:t>←</m:t>
                    </m:r>
                    <m:r>
                      <a:rPr lang="en-US" b="0" i="1" smtClean="0">
                        <a:solidFill>
                          <a:srgbClr val="C00000"/>
                        </a:solidFill>
                        <a:latin typeface="Cambria Math" panose="02040503050406030204" pitchFamily="18" charset="0"/>
                      </a:rPr>
                      <m:t>1.5</m:t>
                    </m:r>
                    <m:r>
                      <a:rPr lang="en-US" i="1">
                        <a:latin typeface="Cambria Math" panose="02040503050406030204" pitchFamily="18" charset="0"/>
                      </a:rPr>
                      <m:t>+</m:t>
                    </m:r>
                    <m:r>
                      <a:rPr lang="en-US" i="1">
                        <a:latin typeface="Cambria Math" panose="02040503050406030204" pitchFamily="18" charset="0"/>
                      </a:rPr>
                      <m:t>𝛼</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1</m:t>
                        </m:r>
                        <m:r>
                          <a:rPr lang="en-US"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6.75−1.5</m:t>
                        </m:r>
                      </m:e>
                    </m:d>
                    <m:r>
                      <a:rPr lang="en-US" i="1">
                        <a:latin typeface="Cambria Math" panose="02040503050406030204" pitchFamily="18" charset="0"/>
                      </a:rPr>
                      <m:t>=</m:t>
                    </m:r>
                    <m:r>
                      <a:rPr lang="en-US" b="0" i="1" smtClean="0">
                        <a:solidFill>
                          <a:srgbClr val="C00000"/>
                        </a:solidFill>
                        <a:latin typeface="Cambria Math" panose="02040503050406030204" pitchFamily="18" charset="0"/>
                      </a:rPr>
                      <m:t>3.625</m:t>
                    </m:r>
                  </m:oMath>
                </a14:m>
                <a:endParaRPr lang="en-US" dirty="0"/>
              </a:p>
              <a:p>
                <a:r>
                  <a:rPr lang="en-US" dirty="0"/>
                  <a:t>Transition (C, east, D):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𝑉</m:t>
                        </m:r>
                      </m:e>
                      <m:sup>
                        <m:r>
                          <a:rPr lang="en-US" i="1">
                            <a:latin typeface="Cambria Math" panose="02040503050406030204" pitchFamily="18" charset="0"/>
                          </a:rPr>
                          <m:t>𝜋</m:t>
                        </m:r>
                      </m:sup>
                    </m:sSup>
                    <m:d>
                      <m:dPr>
                        <m:ctrlPr>
                          <a:rPr lang="en-US" i="1">
                            <a:latin typeface="Cambria Math" panose="02040503050406030204" pitchFamily="18" charset="0"/>
                          </a:rPr>
                        </m:ctrlPr>
                      </m:dPr>
                      <m:e>
                        <m:r>
                          <a:rPr lang="en-US" i="1">
                            <a:latin typeface="Cambria Math" panose="02040503050406030204" pitchFamily="18" charset="0"/>
                          </a:rPr>
                          <m:t>𝐶</m:t>
                        </m:r>
                      </m:e>
                    </m:d>
                    <m:r>
                      <a:rPr lang="en-US" i="1">
                        <a:latin typeface="Cambria Math" panose="02040503050406030204" pitchFamily="18" charset="0"/>
                      </a:rPr>
                      <m:t>←</m:t>
                    </m:r>
                    <m:r>
                      <a:rPr lang="en-US" b="0" i="1" smtClean="0">
                        <a:solidFill>
                          <a:srgbClr val="C00000"/>
                        </a:solidFill>
                        <a:latin typeface="Cambria Math" panose="02040503050406030204" pitchFamily="18" charset="0"/>
                      </a:rPr>
                      <m:t>6.75</m:t>
                    </m:r>
                    <m:r>
                      <a:rPr lang="en-US" i="1">
                        <a:latin typeface="Cambria Math" panose="02040503050406030204" pitchFamily="18" charset="0"/>
                      </a:rPr>
                      <m:t>+</m:t>
                    </m:r>
                    <m:r>
                      <a:rPr lang="en-US" i="1">
                        <a:latin typeface="Cambria Math" panose="02040503050406030204" pitchFamily="18" charset="0"/>
                      </a:rPr>
                      <m:t>𝛼</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10−6.75</m:t>
                        </m:r>
                      </m:e>
                    </m:d>
                    <m:r>
                      <a:rPr lang="en-US" i="1">
                        <a:latin typeface="Cambria Math" panose="02040503050406030204" pitchFamily="18" charset="0"/>
                      </a:rPr>
                      <m:t>=</m:t>
                    </m:r>
                    <m:r>
                      <a:rPr lang="en-US" b="0" i="1" smtClean="0">
                        <a:solidFill>
                          <a:srgbClr val="C00000"/>
                        </a:solidFill>
                        <a:latin typeface="Cambria Math" panose="02040503050406030204" pitchFamily="18" charset="0"/>
                      </a:rPr>
                      <m:t>7.875</m:t>
                    </m:r>
                  </m:oMath>
                </a14:m>
                <a:endParaRPr lang="en-US" dirty="0"/>
              </a:p>
              <a:p>
                <a:r>
                  <a:rPr lang="en-US" dirty="0"/>
                  <a:t>EP4:</a:t>
                </a:r>
              </a:p>
              <a:p>
                <a:r>
                  <a:rPr lang="en-US" dirty="0"/>
                  <a:t>Transition (B, east, C):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𝑉</m:t>
                        </m:r>
                      </m:e>
                      <m:sup>
                        <m:r>
                          <a:rPr lang="en-US" i="1">
                            <a:latin typeface="Cambria Math" panose="02040503050406030204" pitchFamily="18" charset="0"/>
                          </a:rPr>
                          <m:t>𝜋</m:t>
                        </m:r>
                      </m:sup>
                    </m:sSup>
                    <m:d>
                      <m:dPr>
                        <m:ctrlPr>
                          <a:rPr lang="en-US" i="1">
                            <a:latin typeface="Cambria Math" panose="02040503050406030204" pitchFamily="18" charset="0"/>
                          </a:rPr>
                        </m:ctrlPr>
                      </m:dPr>
                      <m:e>
                        <m:r>
                          <a:rPr lang="en-US" i="1">
                            <a:latin typeface="Cambria Math" panose="02040503050406030204" pitchFamily="18" charset="0"/>
                          </a:rPr>
                          <m:t>𝐵</m:t>
                        </m:r>
                      </m:e>
                    </m:d>
                    <m:r>
                      <a:rPr lang="en-US" i="1">
                        <a:latin typeface="Cambria Math" panose="02040503050406030204" pitchFamily="18" charset="0"/>
                      </a:rPr>
                      <m:t>←</m:t>
                    </m:r>
                    <m:r>
                      <a:rPr lang="en-US" i="1">
                        <a:solidFill>
                          <a:srgbClr val="C00000"/>
                        </a:solidFill>
                        <a:latin typeface="Cambria Math" panose="02040503050406030204" pitchFamily="18" charset="0"/>
                      </a:rPr>
                      <m:t>3.625</m:t>
                    </m:r>
                    <m:r>
                      <a:rPr lang="en-US" i="1">
                        <a:latin typeface="Cambria Math" panose="02040503050406030204" pitchFamily="18" charset="0"/>
                      </a:rPr>
                      <m:t>+</m:t>
                    </m:r>
                    <m:r>
                      <a:rPr lang="en-US" i="1" smtClean="0">
                        <a:solidFill>
                          <a:schemeClr val="tx1"/>
                        </a:solidFill>
                        <a:latin typeface="Cambria Math" panose="02040503050406030204" pitchFamily="18" charset="0"/>
                      </a:rPr>
                      <m:t>𝛼</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1</m:t>
                        </m:r>
                        <m:r>
                          <a:rPr lang="en-US" i="1">
                            <a:solidFill>
                              <a:schemeClr val="tx1"/>
                            </a:solidFill>
                            <a:latin typeface="Cambria Math" panose="02040503050406030204" pitchFamily="18" charset="0"/>
                          </a:rPr>
                          <m:t>+7.875</m:t>
                        </m:r>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3.625</m:t>
                        </m:r>
                      </m:e>
                    </m:d>
                    <m:r>
                      <a:rPr lang="en-US" i="1">
                        <a:latin typeface="Cambria Math" panose="02040503050406030204" pitchFamily="18" charset="0"/>
                      </a:rPr>
                      <m:t>=</m:t>
                    </m:r>
                    <m:r>
                      <a:rPr lang="en-US" b="0" i="1" smtClean="0">
                        <a:solidFill>
                          <a:srgbClr val="C00000"/>
                        </a:solidFill>
                        <a:latin typeface="Cambria Math" panose="02040503050406030204" pitchFamily="18" charset="0"/>
                      </a:rPr>
                      <m:t>5.25</m:t>
                    </m:r>
                  </m:oMath>
                </a14:m>
                <a:endParaRPr lang="en-US" dirty="0"/>
              </a:p>
              <a:p>
                <a:r>
                  <a:rPr lang="en-US" dirty="0"/>
                  <a:t>Transition (C, east, D):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𝑉</m:t>
                        </m:r>
                      </m:e>
                      <m:sup>
                        <m:r>
                          <a:rPr lang="en-US" i="1">
                            <a:latin typeface="Cambria Math" panose="02040503050406030204" pitchFamily="18" charset="0"/>
                          </a:rPr>
                          <m:t>𝜋</m:t>
                        </m:r>
                      </m:sup>
                    </m:sSup>
                    <m:d>
                      <m:dPr>
                        <m:ctrlPr>
                          <a:rPr lang="en-US" i="1">
                            <a:latin typeface="Cambria Math" panose="02040503050406030204" pitchFamily="18" charset="0"/>
                          </a:rPr>
                        </m:ctrlPr>
                      </m:dPr>
                      <m:e>
                        <m:r>
                          <a:rPr lang="en-US" i="1">
                            <a:latin typeface="Cambria Math" panose="02040503050406030204" pitchFamily="18" charset="0"/>
                          </a:rPr>
                          <m:t>𝐶</m:t>
                        </m:r>
                      </m:e>
                    </m:d>
                    <m:r>
                      <a:rPr lang="en-US" i="1">
                        <a:latin typeface="Cambria Math" panose="02040503050406030204" pitchFamily="18" charset="0"/>
                      </a:rPr>
                      <m:t>←</m:t>
                    </m:r>
                    <m:r>
                      <a:rPr lang="en-US" i="1">
                        <a:solidFill>
                          <a:srgbClr val="C00000"/>
                        </a:solidFill>
                        <a:latin typeface="Cambria Math" panose="02040503050406030204" pitchFamily="18" charset="0"/>
                      </a:rPr>
                      <m:t>7.875</m:t>
                    </m:r>
                    <m:r>
                      <a:rPr lang="en-US" i="1">
                        <a:latin typeface="Cambria Math" panose="02040503050406030204" pitchFamily="18" charset="0"/>
                      </a:rPr>
                      <m:t>+</m:t>
                    </m:r>
                    <m:r>
                      <a:rPr lang="en-US" i="1">
                        <a:latin typeface="Cambria Math" panose="02040503050406030204" pitchFamily="18" charset="0"/>
                      </a:rPr>
                      <m:t>𝛼</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10−</m:t>
                        </m:r>
                        <m:r>
                          <a:rPr lang="en-US" i="1" smtClean="0">
                            <a:solidFill>
                              <a:schemeClr val="tx1"/>
                            </a:solidFill>
                            <a:latin typeface="Cambria Math" panose="02040503050406030204" pitchFamily="18" charset="0"/>
                          </a:rPr>
                          <m:t>7.875</m:t>
                        </m:r>
                      </m:e>
                    </m:d>
                    <m:r>
                      <a:rPr lang="en-US" i="1">
                        <a:latin typeface="Cambria Math" panose="02040503050406030204" pitchFamily="18" charset="0"/>
                      </a:rPr>
                      <m:t>=</m:t>
                    </m:r>
                    <m:r>
                      <a:rPr lang="en-US" i="1">
                        <a:solidFill>
                          <a:srgbClr val="C00000"/>
                        </a:solidFill>
                        <a:latin typeface="Cambria Math" panose="02040503050406030204" pitchFamily="18" charset="0"/>
                      </a:rPr>
                      <m:t>8.4375</m:t>
                    </m:r>
                  </m:oMath>
                </a14:m>
                <a:endParaRPr lang="en-US" dirty="0"/>
              </a:p>
              <a:p>
                <a:r>
                  <a:rPr lang="en-US" dirty="0"/>
                  <a:t>After many repetitions of the episode {(B, east, C), (C, east, D)}, </a:t>
                </a:r>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𝑉</m:t>
                        </m:r>
                      </m:e>
                      <m:sup>
                        <m:r>
                          <a:rPr lang="en-US" i="1">
                            <a:latin typeface="Cambria Math" panose="02040503050406030204" pitchFamily="18" charset="0"/>
                          </a:rPr>
                          <m:t>𝜋</m:t>
                        </m:r>
                      </m:sup>
                    </m:sSup>
                    <m:d>
                      <m:dPr>
                        <m:ctrlPr>
                          <a:rPr lang="en-US" i="1">
                            <a:latin typeface="Cambria Math" panose="02040503050406030204" pitchFamily="18" charset="0"/>
                          </a:rPr>
                        </m:ctrlPr>
                      </m:dPr>
                      <m:e>
                        <m:r>
                          <a:rPr lang="en-US" i="1">
                            <a:latin typeface="Cambria Math" panose="02040503050406030204" pitchFamily="18" charset="0"/>
                          </a:rPr>
                          <m:t>𝐵</m:t>
                        </m:r>
                      </m:e>
                    </m:d>
                    <m:r>
                      <a:rPr lang="en-US" b="0" i="1" smtClean="0">
                        <a:latin typeface="Cambria Math" panose="02040503050406030204" pitchFamily="18" charset="0"/>
                      </a:rPr>
                      <m:t>≈7,</m:t>
                    </m:r>
                    <m:sSup>
                      <m:sSupPr>
                        <m:ctrlPr>
                          <a:rPr lang="en-US" i="1">
                            <a:latin typeface="Cambria Math" panose="02040503050406030204" pitchFamily="18" charset="0"/>
                          </a:rPr>
                        </m:ctrlPr>
                      </m:sSupPr>
                      <m:e>
                        <m:r>
                          <a:rPr lang="en-US" i="1">
                            <a:latin typeface="Cambria Math" panose="02040503050406030204" pitchFamily="18" charset="0"/>
                          </a:rPr>
                          <m:t>𝑉</m:t>
                        </m:r>
                      </m:e>
                      <m:sup>
                        <m:r>
                          <a:rPr lang="en-US" i="1">
                            <a:latin typeface="Cambria Math" panose="02040503050406030204" pitchFamily="18" charset="0"/>
                          </a:rPr>
                          <m:t>𝜋</m:t>
                        </m:r>
                      </m:sup>
                    </m:sSup>
                    <m:d>
                      <m:dPr>
                        <m:ctrlPr>
                          <a:rPr lang="en-US" i="1">
                            <a:latin typeface="Cambria Math" panose="02040503050406030204" pitchFamily="18" charset="0"/>
                          </a:rPr>
                        </m:ctrlPr>
                      </m:dPr>
                      <m:e>
                        <m:r>
                          <a:rPr lang="en-US" b="0" i="1" smtClean="0">
                            <a:latin typeface="Cambria Math" panose="02040503050406030204" pitchFamily="18" charset="0"/>
                          </a:rPr>
                          <m:t>𝐶</m:t>
                        </m:r>
                      </m:e>
                    </m:d>
                    <m:r>
                      <a:rPr lang="en-US" b="0" i="1" smtClean="0">
                        <a:latin typeface="Cambria Math" panose="02040503050406030204" pitchFamily="18" charset="0"/>
                      </a:rPr>
                      <m:t>≈9</m:t>
                    </m:r>
                  </m:oMath>
                </a14:m>
                <a:endParaRPr lang="en-US" dirty="0"/>
              </a:p>
              <a:p>
                <a:endParaRPr lang="en-US" dirty="0"/>
              </a:p>
              <a:p>
                <a:endParaRPr lang="en-US" dirty="0"/>
              </a:p>
              <a:p>
                <a:endParaRPr lang="en-US" dirty="0"/>
              </a:p>
              <a:p>
                <a:endParaRPr lang="en-SE" dirty="0"/>
              </a:p>
            </p:txBody>
          </p:sp>
        </mc:Choice>
        <mc:Fallback xmlns="">
          <p:sp>
            <p:nvSpPr>
              <p:cNvPr id="3" name="Content Placeholder 2">
                <a:extLst>
                  <a:ext uri="{FF2B5EF4-FFF2-40B4-BE49-F238E27FC236}">
                    <a16:creationId xmlns:a16="http://schemas.microsoft.com/office/drawing/2014/main" id="{C83900D8-CBA1-4A1D-B15F-3C9FF2F79949}"/>
                  </a:ext>
                </a:extLst>
              </p:cNvPr>
              <p:cNvSpPr>
                <a:spLocks noGrp="1" noRot="1" noChangeAspect="1" noMove="1" noResize="1" noEditPoints="1" noAdjustHandles="1" noChangeArrowheads="1" noChangeShapeType="1" noTextEdit="1"/>
              </p:cNvSpPr>
              <p:nvPr>
                <p:ph idx="1"/>
              </p:nvPr>
            </p:nvSpPr>
            <p:spPr>
              <a:xfrm>
                <a:off x="457200" y="914400"/>
                <a:ext cx="8229600" cy="5951376"/>
              </a:xfrm>
              <a:blipFill>
                <a:blip r:embed="rId4"/>
                <a:stretch>
                  <a:fillRect l="-667" t="-1434"/>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1ECE020B-99EA-49EE-AC00-F51B7DE4AA83}"/>
              </a:ext>
            </a:extLst>
          </p:cNvPr>
          <p:cNvSpPr>
            <a:spLocks noGrp="1"/>
          </p:cNvSpPr>
          <p:nvPr>
            <p:ph type="sldNum" sz="quarter" idx="12"/>
          </p:nvPr>
        </p:nvSpPr>
        <p:spPr/>
        <p:txBody>
          <a:bodyPr/>
          <a:lstStyle/>
          <a:p>
            <a:pPr>
              <a:defRPr/>
            </a:pPr>
            <a:fld id="{F57F456A-00AF-44E6-8D70-638C0D0130FF}" type="slidenum">
              <a:rPr lang="en-US" altLang="zh-CN" smtClean="0"/>
              <a:pPr>
                <a:defRPr/>
              </a:pPr>
              <a:t>46</a:t>
            </a:fld>
            <a:endParaRPr lang="en-US" altLang="zh-CN"/>
          </a:p>
        </p:txBody>
      </p:sp>
    </p:spTree>
    <p:extLst>
      <p:ext uri="{BB962C8B-B14F-4D97-AF65-F5344CB8AC3E}">
        <p14:creationId xmlns:p14="http://schemas.microsoft.com/office/powerpoint/2010/main" val="27705132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F5C91F1-16A4-4922-B0E0-10A77CB807B0}"/>
                  </a:ext>
                </a:extLst>
              </p:cNvPr>
              <p:cNvSpPr>
                <a:spLocks noGrp="1"/>
              </p:cNvSpPr>
              <p:nvPr>
                <p:ph type="title"/>
              </p:nvPr>
            </p:nvSpPr>
            <p:spPr>
              <a:xfrm>
                <a:off x="448733" y="0"/>
                <a:ext cx="8229600" cy="868362"/>
              </a:xfrm>
            </p:spPr>
            <p:txBody>
              <a:bodyPr/>
              <a:lstStyle/>
              <a:p>
                <a:r>
                  <a:rPr lang="en-US" sz="3600" dirty="0"/>
                  <a:t>TD Learning, </a:t>
                </a:r>
                <a14:m>
                  <m:oMath xmlns:m="http://schemas.openxmlformats.org/officeDocument/2006/math">
                    <m:r>
                      <a:rPr lang="en-US" sz="3600" i="1">
                        <a:latin typeface="Cambria Math" panose="02040503050406030204" pitchFamily="18" charset="0"/>
                      </a:rPr>
                      <m:t>𝛼</m:t>
                    </m:r>
                    <m:r>
                      <a:rPr lang="en-US" sz="3600" b="0" i="1" smtClean="0">
                        <a:latin typeface="Cambria Math" panose="02040503050406030204" pitchFamily="18" charset="0"/>
                      </a:rPr>
                      <m:t>=0.9</m:t>
                    </m:r>
                  </m:oMath>
                </a14:m>
                <a:endParaRPr lang="en-SE" sz="3600" dirty="0"/>
              </a:p>
            </p:txBody>
          </p:sp>
        </mc:Choice>
        <mc:Fallback xmlns="">
          <p:sp>
            <p:nvSpPr>
              <p:cNvPr id="2" name="Title 1">
                <a:extLst>
                  <a:ext uri="{FF2B5EF4-FFF2-40B4-BE49-F238E27FC236}">
                    <a16:creationId xmlns:a16="http://schemas.microsoft.com/office/drawing/2014/main" id="{6F5C91F1-16A4-4922-B0E0-10A77CB807B0}"/>
                  </a:ext>
                </a:extLst>
              </p:cNvPr>
              <p:cNvSpPr>
                <a:spLocks noGrp="1" noRot="1" noChangeAspect="1" noMove="1" noResize="1" noEditPoints="1" noAdjustHandles="1" noChangeArrowheads="1" noChangeShapeType="1" noTextEdit="1"/>
              </p:cNvSpPr>
              <p:nvPr>
                <p:ph type="title"/>
              </p:nvPr>
            </p:nvSpPr>
            <p:spPr>
              <a:xfrm>
                <a:off x="448733" y="0"/>
                <a:ext cx="8229600" cy="868362"/>
              </a:xfrm>
              <a:blipFill>
                <a:blip r:embed="rId3"/>
                <a:stretch>
                  <a:fillRect b="-14085"/>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83900D8-CBA1-4A1D-B15F-3C9FF2F79949}"/>
                  </a:ext>
                </a:extLst>
              </p:cNvPr>
              <p:cNvSpPr>
                <a:spLocks noGrp="1"/>
              </p:cNvSpPr>
              <p:nvPr>
                <p:ph idx="1"/>
              </p:nvPr>
            </p:nvSpPr>
            <p:spPr>
              <a:xfrm>
                <a:off x="457200" y="990600"/>
                <a:ext cx="8229600" cy="5875176"/>
              </a:xfrm>
            </p:spPr>
            <p:txBody>
              <a:bodyPr>
                <a:normAutofit fontScale="62500" lnSpcReduction="20000"/>
              </a:bodyPr>
              <a:lstStyle/>
              <a:p>
                <a:r>
                  <a:rPr lang="en-US" dirty="0"/>
                  <a:t>4 episodes with transitions {(B, east, C), (C, east, D)}.</a:t>
                </a:r>
              </a:p>
              <a:p>
                <a:r>
                  <a:rPr lang="en-US" dirty="0"/>
                  <a:t>TD update: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𝐵</m:t>
                        </m:r>
                      </m:e>
                    </m:d>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𝛼</m:t>
                        </m:r>
                      </m:sub>
                    </m:sSub>
                    <m:r>
                      <a:rPr lang="en-US" i="1">
                        <a:latin typeface="Cambria Math" panose="02040503050406030204" pitchFamily="18" charset="0"/>
                      </a:rPr>
                      <m:t>−1+</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r>
                          <a:rPr lang="en-US" i="1">
                            <a:latin typeface="Cambria Math" panose="02040503050406030204" pitchFamily="18" charset="0"/>
                          </a:rPr>
                          <m:t> </m:t>
                        </m:r>
                      </m:sub>
                    </m:sSub>
                    <m:d>
                      <m:dPr>
                        <m:ctrlPr>
                          <a:rPr lang="en-US" i="1">
                            <a:latin typeface="Cambria Math" panose="02040503050406030204" pitchFamily="18" charset="0"/>
                          </a:rPr>
                        </m:ctrlPr>
                      </m:dPr>
                      <m:e>
                        <m:r>
                          <a:rPr lang="en-US" i="1">
                            <a:latin typeface="Cambria Math" panose="02040503050406030204" pitchFamily="18" charset="0"/>
                          </a:rPr>
                          <m:t>𝐶</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𝐵</m:t>
                        </m:r>
                      </m:e>
                    </m:d>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𝛼</m:t>
                        </m:r>
                      </m:sub>
                    </m:sSub>
                    <m:r>
                      <a:rPr lang="en-US" i="1">
                        <a:latin typeface="Cambria Math" panose="02040503050406030204" pitchFamily="18" charset="0"/>
                      </a:rPr>
                      <m:t>−1+</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r>
                          <a:rPr lang="en-US" i="1">
                            <a:latin typeface="Cambria Math" panose="02040503050406030204" pitchFamily="18" charset="0"/>
                          </a:rPr>
                          <m:t> </m:t>
                        </m:r>
                      </m:sub>
                    </m:sSub>
                    <m:d>
                      <m:dPr>
                        <m:ctrlPr>
                          <a:rPr lang="en-US" i="1">
                            <a:latin typeface="Cambria Math" panose="02040503050406030204" pitchFamily="18" charset="0"/>
                          </a:rPr>
                        </m:ctrlPr>
                      </m:dPr>
                      <m:e>
                        <m:r>
                          <a:rPr lang="en-US" i="1">
                            <a:latin typeface="Cambria Math" panose="02040503050406030204" pitchFamily="18" charset="0"/>
                          </a:rPr>
                          <m:t>𝐷</m:t>
                        </m:r>
                      </m:e>
                    </m:d>
                  </m:oMath>
                </a14:m>
                <a:endParaRPr lang="en-US" dirty="0"/>
              </a:p>
              <a:p>
                <a:r>
                  <a:rPr lang="en-US" dirty="0"/>
                  <a:t>EP1:</a:t>
                </a:r>
              </a:p>
              <a:p>
                <a:r>
                  <a:rPr lang="en-US" dirty="0"/>
                  <a:t>Transition (B, east, C):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𝑉</m:t>
                        </m:r>
                      </m:e>
                      <m:sup>
                        <m:r>
                          <a:rPr lang="en-US" i="1">
                            <a:latin typeface="Cambria Math" panose="02040503050406030204" pitchFamily="18" charset="0"/>
                          </a:rPr>
                          <m:t>𝜋</m:t>
                        </m:r>
                      </m:sup>
                    </m:sSup>
                    <m:d>
                      <m:dPr>
                        <m:ctrlPr>
                          <a:rPr lang="en-US" i="1">
                            <a:latin typeface="Cambria Math" panose="02040503050406030204" pitchFamily="18" charset="0"/>
                          </a:rPr>
                        </m:ctrlPr>
                      </m:dPr>
                      <m:e>
                        <m:r>
                          <a:rPr lang="en-US" i="1">
                            <a:latin typeface="Cambria Math" panose="02040503050406030204" pitchFamily="18" charset="0"/>
                          </a:rPr>
                          <m:t>𝐵</m:t>
                        </m:r>
                      </m:e>
                    </m:d>
                    <m:r>
                      <a:rPr lang="en-US" i="1">
                        <a:latin typeface="Cambria Math" panose="02040503050406030204" pitchFamily="18" charset="0"/>
                      </a:rPr>
                      <m:t>←0+</m:t>
                    </m:r>
                    <m:r>
                      <a:rPr lang="en-US" i="1">
                        <a:latin typeface="Cambria Math" panose="02040503050406030204" pitchFamily="18" charset="0"/>
                      </a:rPr>
                      <m:t>𝛼</m:t>
                    </m:r>
                    <m:d>
                      <m:dPr>
                        <m:ctrlPr>
                          <a:rPr lang="en-US" i="1">
                            <a:latin typeface="Cambria Math" panose="02040503050406030204" pitchFamily="18" charset="0"/>
                          </a:rPr>
                        </m:ctrlPr>
                      </m:dPr>
                      <m:e>
                        <m:r>
                          <a:rPr lang="en-US" i="1">
                            <a:latin typeface="Cambria Math" panose="02040503050406030204" pitchFamily="18" charset="0"/>
                          </a:rPr>
                          <m:t>−1+0−0</m:t>
                        </m:r>
                      </m:e>
                    </m:d>
                    <m:r>
                      <a:rPr lang="en-US" i="1">
                        <a:latin typeface="Cambria Math" panose="02040503050406030204" pitchFamily="18" charset="0"/>
                      </a:rPr>
                      <m:t>=</m:t>
                    </m:r>
                    <m:r>
                      <a:rPr lang="en-US"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.9</m:t>
                    </m:r>
                  </m:oMath>
                </a14:m>
                <a:endParaRPr lang="en-US" dirty="0"/>
              </a:p>
              <a:p>
                <a:r>
                  <a:rPr lang="en-US" dirty="0"/>
                  <a:t>Transition (C, east, D):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𝑉</m:t>
                        </m:r>
                      </m:e>
                      <m:sup>
                        <m:r>
                          <a:rPr lang="en-US" i="1">
                            <a:latin typeface="Cambria Math" panose="02040503050406030204" pitchFamily="18" charset="0"/>
                          </a:rPr>
                          <m:t>𝜋</m:t>
                        </m:r>
                      </m:sup>
                    </m:sSup>
                    <m:d>
                      <m:dPr>
                        <m:ctrlPr>
                          <a:rPr lang="en-US" i="1">
                            <a:latin typeface="Cambria Math" panose="02040503050406030204" pitchFamily="18" charset="0"/>
                          </a:rPr>
                        </m:ctrlPr>
                      </m:dPr>
                      <m:e>
                        <m:r>
                          <a:rPr lang="en-US" i="1">
                            <a:latin typeface="Cambria Math" panose="02040503050406030204" pitchFamily="18" charset="0"/>
                          </a:rPr>
                          <m:t>𝐶</m:t>
                        </m:r>
                      </m:e>
                    </m:d>
                    <m:r>
                      <a:rPr lang="en-US" i="1">
                        <a:latin typeface="Cambria Math" panose="02040503050406030204" pitchFamily="18" charset="0"/>
                      </a:rPr>
                      <m:t>←0+</m:t>
                    </m:r>
                    <m:r>
                      <a:rPr lang="en-US" i="1">
                        <a:latin typeface="Cambria Math" panose="02040503050406030204" pitchFamily="18" charset="0"/>
                      </a:rPr>
                      <m:t>𝛼</m:t>
                    </m:r>
                    <m:d>
                      <m:dPr>
                        <m:ctrlPr>
                          <a:rPr lang="en-US" i="1">
                            <a:latin typeface="Cambria Math" panose="02040503050406030204" pitchFamily="18" charset="0"/>
                          </a:rPr>
                        </m:ctrlPr>
                      </m:dPr>
                      <m:e>
                        <m:r>
                          <a:rPr lang="en-US" i="1">
                            <a:latin typeface="Cambria Math" panose="02040503050406030204" pitchFamily="18" charset="0"/>
                          </a:rPr>
                          <m:t>−1+10−0</m:t>
                        </m:r>
                      </m:e>
                    </m:d>
                    <m:r>
                      <a:rPr lang="en-US" i="1">
                        <a:latin typeface="Cambria Math" panose="02040503050406030204" pitchFamily="18" charset="0"/>
                      </a:rPr>
                      <m:t>=</m:t>
                    </m:r>
                    <m:r>
                      <a:rPr lang="en-US" b="0" i="1" smtClean="0">
                        <a:solidFill>
                          <a:srgbClr val="C00000"/>
                        </a:solidFill>
                        <a:latin typeface="Cambria Math" panose="02040503050406030204" pitchFamily="18" charset="0"/>
                      </a:rPr>
                      <m:t>8.1</m:t>
                    </m:r>
                  </m:oMath>
                </a14:m>
                <a:endParaRPr lang="en-US" dirty="0"/>
              </a:p>
              <a:p>
                <a:r>
                  <a:rPr lang="en-US" dirty="0"/>
                  <a:t>EP2:</a:t>
                </a:r>
              </a:p>
              <a:p>
                <a:r>
                  <a:rPr lang="en-US" dirty="0"/>
                  <a:t>Transition (B, east, C):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𝑉</m:t>
                        </m:r>
                      </m:e>
                      <m:sup>
                        <m:r>
                          <a:rPr lang="en-US" i="1">
                            <a:latin typeface="Cambria Math" panose="02040503050406030204" pitchFamily="18" charset="0"/>
                          </a:rPr>
                          <m:t>𝜋</m:t>
                        </m:r>
                      </m:sup>
                    </m:sSup>
                    <m:d>
                      <m:dPr>
                        <m:ctrlPr>
                          <a:rPr lang="en-US" i="1">
                            <a:latin typeface="Cambria Math" panose="02040503050406030204" pitchFamily="18" charset="0"/>
                          </a:rPr>
                        </m:ctrlPr>
                      </m:dPr>
                      <m:e>
                        <m:r>
                          <a:rPr lang="en-US" i="1">
                            <a:latin typeface="Cambria Math" panose="02040503050406030204" pitchFamily="18" charset="0"/>
                          </a:rPr>
                          <m:t>𝐵</m:t>
                        </m:r>
                      </m:e>
                    </m:d>
                    <m:r>
                      <a:rPr lang="en-US" i="1">
                        <a:latin typeface="Cambria Math" panose="02040503050406030204" pitchFamily="18" charset="0"/>
                      </a:rPr>
                      <m:t>←</m:t>
                    </m:r>
                    <m:r>
                      <a:rPr lang="en-US"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.9</m:t>
                    </m:r>
                    <m:r>
                      <a:rPr lang="en-US" i="1">
                        <a:latin typeface="Cambria Math" panose="02040503050406030204" pitchFamily="18" charset="0"/>
                      </a:rPr>
                      <m:t>+</m:t>
                    </m:r>
                    <m:r>
                      <a:rPr lang="en-US" i="1">
                        <a:latin typeface="Cambria Math" panose="02040503050406030204" pitchFamily="18" charset="0"/>
                      </a:rPr>
                      <m:t>𝛼</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m:t>
                        </m:r>
                        <m:r>
                          <a:rPr lang="en-US" b="0" i="1" smtClean="0">
                            <a:solidFill>
                              <a:srgbClr val="C00000"/>
                            </a:solidFill>
                            <a:latin typeface="Cambria Math" panose="02040503050406030204" pitchFamily="18" charset="0"/>
                          </a:rPr>
                          <m:t>8.1−(−.9)</m:t>
                        </m:r>
                      </m:e>
                    </m:d>
                    <m:r>
                      <a:rPr lang="en-US" i="1">
                        <a:latin typeface="Cambria Math" panose="02040503050406030204" pitchFamily="18" charset="0"/>
                      </a:rPr>
                      <m:t>=</m:t>
                    </m:r>
                    <m:r>
                      <a:rPr lang="en-US" b="0" i="1" smtClean="0">
                        <a:solidFill>
                          <a:srgbClr val="C00000"/>
                        </a:solidFill>
                        <a:latin typeface="Cambria Math" panose="02040503050406030204" pitchFamily="18" charset="0"/>
                      </a:rPr>
                      <m:t>3.1</m:t>
                    </m:r>
                  </m:oMath>
                </a14:m>
                <a:endParaRPr lang="en-US" dirty="0">
                  <a:solidFill>
                    <a:srgbClr val="C00000"/>
                  </a:solidFill>
                </a:endParaRPr>
              </a:p>
              <a:p>
                <a:r>
                  <a:rPr lang="en-US" dirty="0"/>
                  <a:t>Transition (C, east, D):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𝑉</m:t>
                        </m:r>
                      </m:e>
                      <m:sup>
                        <m:r>
                          <a:rPr lang="en-US" i="1">
                            <a:latin typeface="Cambria Math" panose="02040503050406030204" pitchFamily="18" charset="0"/>
                          </a:rPr>
                          <m:t>𝜋</m:t>
                        </m:r>
                      </m:sup>
                    </m:sSup>
                    <m:d>
                      <m:dPr>
                        <m:ctrlPr>
                          <a:rPr lang="en-US" i="1">
                            <a:latin typeface="Cambria Math" panose="02040503050406030204" pitchFamily="18" charset="0"/>
                          </a:rPr>
                        </m:ctrlPr>
                      </m:dPr>
                      <m:e>
                        <m:r>
                          <a:rPr lang="en-US" i="1">
                            <a:latin typeface="Cambria Math" panose="02040503050406030204" pitchFamily="18" charset="0"/>
                          </a:rPr>
                          <m:t>𝐶</m:t>
                        </m:r>
                      </m:e>
                    </m:d>
                    <m:r>
                      <a:rPr lang="en-US" i="1">
                        <a:latin typeface="Cambria Math" panose="02040503050406030204" pitchFamily="18" charset="0"/>
                      </a:rPr>
                      <m:t>←</m:t>
                    </m:r>
                    <m:r>
                      <a:rPr lang="en-US" b="0" i="1" smtClean="0">
                        <a:solidFill>
                          <a:srgbClr val="C00000"/>
                        </a:solidFill>
                        <a:latin typeface="Cambria Math" panose="02040503050406030204" pitchFamily="18" charset="0"/>
                      </a:rPr>
                      <m:t>8.1</m:t>
                    </m:r>
                    <m:r>
                      <a:rPr lang="en-US" i="1">
                        <a:latin typeface="Cambria Math" panose="02040503050406030204" pitchFamily="18" charset="0"/>
                      </a:rPr>
                      <m:t>+</m:t>
                    </m:r>
                    <m:r>
                      <a:rPr lang="en-US" i="1">
                        <a:latin typeface="Cambria Math" panose="02040503050406030204" pitchFamily="18" charset="0"/>
                      </a:rPr>
                      <m:t>𝛼</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10−8.1</m:t>
                        </m:r>
                      </m:e>
                    </m:d>
                    <m:r>
                      <a:rPr lang="en-US" i="1">
                        <a:latin typeface="Cambria Math" panose="02040503050406030204" pitchFamily="18" charset="0"/>
                      </a:rPr>
                      <m:t>=</m:t>
                    </m:r>
                    <m:r>
                      <a:rPr lang="en-US" b="0" i="1" smtClean="0">
                        <a:solidFill>
                          <a:srgbClr val="C00000"/>
                        </a:solidFill>
                        <a:latin typeface="Cambria Math" panose="02040503050406030204" pitchFamily="18" charset="0"/>
                      </a:rPr>
                      <m:t>8.91</m:t>
                    </m:r>
                  </m:oMath>
                </a14:m>
                <a:endParaRPr lang="en-US" dirty="0"/>
              </a:p>
              <a:p>
                <a:r>
                  <a:rPr lang="en-US" dirty="0"/>
                  <a:t>EP3:</a:t>
                </a:r>
              </a:p>
              <a:p>
                <a:r>
                  <a:rPr lang="en-US" dirty="0"/>
                  <a:t>Transition (B, east, C):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𝑉</m:t>
                        </m:r>
                      </m:e>
                      <m:sup>
                        <m:r>
                          <a:rPr lang="en-US" i="1">
                            <a:latin typeface="Cambria Math" panose="02040503050406030204" pitchFamily="18" charset="0"/>
                          </a:rPr>
                          <m:t>𝜋</m:t>
                        </m:r>
                      </m:sup>
                    </m:sSup>
                    <m:d>
                      <m:dPr>
                        <m:ctrlPr>
                          <a:rPr lang="en-US" i="1">
                            <a:latin typeface="Cambria Math" panose="02040503050406030204" pitchFamily="18" charset="0"/>
                          </a:rPr>
                        </m:ctrlPr>
                      </m:dPr>
                      <m:e>
                        <m:r>
                          <a:rPr lang="en-US" i="1">
                            <a:latin typeface="Cambria Math" panose="02040503050406030204" pitchFamily="18" charset="0"/>
                          </a:rPr>
                          <m:t>𝐵</m:t>
                        </m:r>
                      </m:e>
                    </m:d>
                    <m:r>
                      <a:rPr lang="en-US" i="1">
                        <a:latin typeface="Cambria Math" panose="02040503050406030204" pitchFamily="18" charset="0"/>
                      </a:rPr>
                      <m:t>←</m:t>
                    </m:r>
                    <m:r>
                      <a:rPr lang="en-US" i="1">
                        <a:solidFill>
                          <a:srgbClr val="C00000"/>
                        </a:solidFill>
                        <a:latin typeface="Cambria Math" panose="02040503050406030204" pitchFamily="18" charset="0"/>
                      </a:rPr>
                      <m:t>3.1</m:t>
                    </m:r>
                    <m:r>
                      <a:rPr lang="en-US" i="1">
                        <a:latin typeface="Cambria Math" panose="02040503050406030204" pitchFamily="18" charset="0"/>
                      </a:rPr>
                      <m:t>+</m:t>
                    </m:r>
                    <m:r>
                      <a:rPr lang="en-US" i="1">
                        <a:latin typeface="Cambria Math" panose="02040503050406030204" pitchFamily="18" charset="0"/>
                      </a:rPr>
                      <m:t>𝛼</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m:t>
                        </m:r>
                        <m:r>
                          <a:rPr lang="en-US" i="1">
                            <a:solidFill>
                              <a:srgbClr val="C00000"/>
                            </a:solidFill>
                            <a:latin typeface="Cambria Math" panose="02040503050406030204" pitchFamily="18" charset="0"/>
                          </a:rPr>
                          <m:t>8.91</m:t>
                        </m:r>
                        <m:r>
                          <a:rPr lang="en-US" b="0" i="1" smtClean="0">
                            <a:solidFill>
                              <a:srgbClr val="C00000"/>
                            </a:solidFill>
                            <a:latin typeface="Cambria Math" panose="02040503050406030204" pitchFamily="18" charset="0"/>
                          </a:rPr>
                          <m:t>−3.1</m:t>
                        </m:r>
                      </m:e>
                    </m:d>
                    <m:r>
                      <a:rPr lang="en-US" i="1">
                        <a:latin typeface="Cambria Math" panose="02040503050406030204" pitchFamily="18" charset="0"/>
                      </a:rPr>
                      <m:t>=</m:t>
                    </m:r>
                    <m:r>
                      <a:rPr lang="en-US" b="0" i="1" smtClean="0">
                        <a:solidFill>
                          <a:srgbClr val="C00000"/>
                        </a:solidFill>
                        <a:latin typeface="Cambria Math" panose="02040503050406030204" pitchFamily="18" charset="0"/>
                      </a:rPr>
                      <m:t>5.505</m:t>
                    </m:r>
                  </m:oMath>
                </a14:m>
                <a:endParaRPr lang="en-US" dirty="0"/>
              </a:p>
              <a:p>
                <a:r>
                  <a:rPr lang="en-US" dirty="0"/>
                  <a:t>Transition (C, east, D):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𝑉</m:t>
                        </m:r>
                      </m:e>
                      <m:sup>
                        <m:r>
                          <a:rPr lang="en-US" i="1">
                            <a:latin typeface="Cambria Math" panose="02040503050406030204" pitchFamily="18" charset="0"/>
                          </a:rPr>
                          <m:t>𝜋</m:t>
                        </m:r>
                      </m:sup>
                    </m:sSup>
                    <m:d>
                      <m:dPr>
                        <m:ctrlPr>
                          <a:rPr lang="en-US" i="1">
                            <a:latin typeface="Cambria Math" panose="02040503050406030204" pitchFamily="18" charset="0"/>
                          </a:rPr>
                        </m:ctrlPr>
                      </m:dPr>
                      <m:e>
                        <m:r>
                          <a:rPr lang="en-US" i="1">
                            <a:latin typeface="Cambria Math" panose="02040503050406030204" pitchFamily="18" charset="0"/>
                          </a:rPr>
                          <m:t>𝐶</m:t>
                        </m:r>
                      </m:e>
                    </m:d>
                    <m:r>
                      <a:rPr lang="en-US" i="1">
                        <a:latin typeface="Cambria Math" panose="02040503050406030204" pitchFamily="18" charset="0"/>
                      </a:rPr>
                      <m:t>←</m:t>
                    </m:r>
                    <m:r>
                      <a:rPr lang="en-US" i="1">
                        <a:solidFill>
                          <a:srgbClr val="C00000"/>
                        </a:solidFill>
                        <a:latin typeface="Cambria Math" panose="02040503050406030204" pitchFamily="18" charset="0"/>
                      </a:rPr>
                      <m:t>8.91</m:t>
                    </m:r>
                    <m:r>
                      <a:rPr lang="en-US" i="1">
                        <a:latin typeface="Cambria Math" panose="02040503050406030204" pitchFamily="18" charset="0"/>
                      </a:rPr>
                      <m:t>+</m:t>
                    </m:r>
                    <m:r>
                      <a:rPr lang="en-US" i="1">
                        <a:latin typeface="Cambria Math" panose="02040503050406030204" pitchFamily="18" charset="0"/>
                      </a:rPr>
                      <m:t>𝛼</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10−</m:t>
                        </m:r>
                        <m:r>
                          <a:rPr lang="en-US" i="1">
                            <a:solidFill>
                              <a:srgbClr val="C00000"/>
                            </a:solidFill>
                            <a:latin typeface="Cambria Math" panose="02040503050406030204" pitchFamily="18" charset="0"/>
                          </a:rPr>
                          <m:t>8.91</m:t>
                        </m:r>
                      </m:e>
                    </m:d>
                    <m:r>
                      <a:rPr lang="en-US" i="1">
                        <a:latin typeface="Cambria Math" panose="02040503050406030204" pitchFamily="18" charset="0"/>
                      </a:rPr>
                      <m:t>=</m:t>
                    </m:r>
                    <m:r>
                      <a:rPr lang="en-US" b="0" i="1" smtClean="0">
                        <a:solidFill>
                          <a:srgbClr val="C00000"/>
                        </a:solidFill>
                        <a:latin typeface="Cambria Math" panose="02040503050406030204" pitchFamily="18" charset="0"/>
                      </a:rPr>
                      <m:t>8.991</m:t>
                    </m:r>
                  </m:oMath>
                </a14:m>
                <a:endParaRPr lang="en-US" dirty="0"/>
              </a:p>
              <a:p>
                <a:r>
                  <a:rPr lang="en-US" dirty="0"/>
                  <a:t>EP4:</a:t>
                </a:r>
              </a:p>
              <a:p>
                <a:r>
                  <a:rPr lang="en-US" dirty="0"/>
                  <a:t>Transition (B, east, C):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𝑉</m:t>
                        </m:r>
                      </m:e>
                      <m:sup>
                        <m:r>
                          <a:rPr lang="en-US" i="1">
                            <a:latin typeface="Cambria Math" panose="02040503050406030204" pitchFamily="18" charset="0"/>
                          </a:rPr>
                          <m:t>𝜋</m:t>
                        </m:r>
                      </m:sup>
                    </m:sSup>
                    <m:d>
                      <m:dPr>
                        <m:ctrlPr>
                          <a:rPr lang="en-US" i="1">
                            <a:latin typeface="Cambria Math" panose="02040503050406030204" pitchFamily="18" charset="0"/>
                          </a:rPr>
                        </m:ctrlPr>
                      </m:dPr>
                      <m:e>
                        <m:r>
                          <a:rPr lang="en-US" i="1">
                            <a:latin typeface="Cambria Math" panose="02040503050406030204" pitchFamily="18" charset="0"/>
                          </a:rPr>
                          <m:t>𝐵</m:t>
                        </m:r>
                      </m:e>
                    </m:d>
                    <m:r>
                      <a:rPr lang="en-US" i="1">
                        <a:latin typeface="Cambria Math" panose="02040503050406030204" pitchFamily="18" charset="0"/>
                      </a:rPr>
                      <m:t>←</m:t>
                    </m:r>
                    <m:r>
                      <a:rPr lang="en-US" i="1">
                        <a:solidFill>
                          <a:srgbClr val="C00000"/>
                        </a:solidFill>
                        <a:latin typeface="Cambria Math" panose="02040503050406030204" pitchFamily="18" charset="0"/>
                      </a:rPr>
                      <m:t>5.505</m:t>
                    </m:r>
                    <m:r>
                      <a:rPr lang="en-US" i="1">
                        <a:latin typeface="Cambria Math" panose="02040503050406030204" pitchFamily="18" charset="0"/>
                      </a:rPr>
                      <m:t>+</m:t>
                    </m:r>
                    <m:r>
                      <a:rPr lang="en-US" i="1">
                        <a:latin typeface="Cambria Math" panose="02040503050406030204" pitchFamily="18" charset="0"/>
                      </a:rPr>
                      <m:t>𝛼</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m:t>
                        </m:r>
                        <m:r>
                          <a:rPr lang="en-US" i="1">
                            <a:solidFill>
                              <a:srgbClr val="C00000"/>
                            </a:solidFill>
                            <a:latin typeface="Cambria Math" panose="02040503050406030204" pitchFamily="18" charset="0"/>
                          </a:rPr>
                          <m:t>8.991</m:t>
                        </m:r>
                        <m:r>
                          <a:rPr lang="en-US" b="0" i="1" smtClean="0">
                            <a:solidFill>
                              <a:srgbClr val="C00000"/>
                            </a:solidFill>
                            <a:latin typeface="Cambria Math" panose="02040503050406030204" pitchFamily="18" charset="0"/>
                          </a:rPr>
                          <m:t>−</m:t>
                        </m:r>
                        <m:r>
                          <a:rPr lang="en-US" i="1">
                            <a:solidFill>
                              <a:srgbClr val="C00000"/>
                            </a:solidFill>
                            <a:latin typeface="Cambria Math" panose="02040503050406030204" pitchFamily="18" charset="0"/>
                          </a:rPr>
                          <m:t>5.505</m:t>
                        </m:r>
                      </m:e>
                    </m:d>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6.748</m:t>
                    </m:r>
                  </m:oMath>
                </a14:m>
                <a:endParaRPr lang="en-US" dirty="0"/>
              </a:p>
              <a:p>
                <a:r>
                  <a:rPr lang="en-US" dirty="0"/>
                  <a:t>Transition (C, east, D):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𝑉</m:t>
                        </m:r>
                      </m:e>
                      <m:sup>
                        <m:r>
                          <a:rPr lang="en-US" i="1">
                            <a:latin typeface="Cambria Math" panose="02040503050406030204" pitchFamily="18" charset="0"/>
                          </a:rPr>
                          <m:t>𝜋</m:t>
                        </m:r>
                      </m:sup>
                    </m:sSup>
                    <m:d>
                      <m:dPr>
                        <m:ctrlPr>
                          <a:rPr lang="en-US" i="1">
                            <a:latin typeface="Cambria Math" panose="02040503050406030204" pitchFamily="18" charset="0"/>
                          </a:rPr>
                        </m:ctrlPr>
                      </m:dPr>
                      <m:e>
                        <m:r>
                          <a:rPr lang="en-US" i="1">
                            <a:latin typeface="Cambria Math" panose="02040503050406030204" pitchFamily="18" charset="0"/>
                          </a:rPr>
                          <m:t>𝐶</m:t>
                        </m:r>
                      </m:e>
                    </m:d>
                    <m:r>
                      <a:rPr lang="en-US" i="1">
                        <a:latin typeface="Cambria Math" panose="02040503050406030204" pitchFamily="18" charset="0"/>
                      </a:rPr>
                      <m:t>←</m:t>
                    </m:r>
                    <m:r>
                      <a:rPr lang="en-US" i="1">
                        <a:solidFill>
                          <a:srgbClr val="C00000"/>
                        </a:solidFill>
                        <a:latin typeface="Cambria Math" panose="02040503050406030204" pitchFamily="18" charset="0"/>
                      </a:rPr>
                      <m:t>8.991</m:t>
                    </m:r>
                    <m:r>
                      <a:rPr lang="en-US" i="1">
                        <a:latin typeface="Cambria Math" panose="02040503050406030204" pitchFamily="18" charset="0"/>
                      </a:rPr>
                      <m:t>+</m:t>
                    </m:r>
                    <m:r>
                      <a:rPr lang="en-US" i="1">
                        <a:latin typeface="Cambria Math" panose="02040503050406030204" pitchFamily="18" charset="0"/>
                      </a:rPr>
                      <m:t>𝛼</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10−</m:t>
                        </m:r>
                        <m:r>
                          <a:rPr lang="en-US" i="1">
                            <a:solidFill>
                              <a:srgbClr val="C00000"/>
                            </a:solidFill>
                            <a:latin typeface="Cambria Math" panose="02040503050406030204" pitchFamily="18" charset="0"/>
                          </a:rPr>
                          <m:t>8.991</m:t>
                        </m:r>
                      </m:e>
                    </m:d>
                    <m:r>
                      <a:rPr lang="en-US" i="1">
                        <a:latin typeface="Cambria Math" panose="02040503050406030204" pitchFamily="18" charset="0"/>
                      </a:rPr>
                      <m:t>=</m:t>
                    </m:r>
                    <m:r>
                      <a:rPr lang="en-US" i="1">
                        <a:solidFill>
                          <a:srgbClr val="C00000"/>
                        </a:solidFill>
                        <a:latin typeface="Cambria Math" panose="02040503050406030204" pitchFamily="18" charset="0"/>
                      </a:rPr>
                      <m:t>8.</m:t>
                    </m:r>
                    <m:r>
                      <a:rPr lang="en-US" b="0" i="1" smtClean="0">
                        <a:solidFill>
                          <a:srgbClr val="C00000"/>
                        </a:solidFill>
                        <a:latin typeface="Cambria Math" panose="02040503050406030204" pitchFamily="18" charset="0"/>
                      </a:rPr>
                      <m:t>9991</m:t>
                    </m:r>
                  </m:oMath>
                </a14:m>
                <a:endParaRPr lang="en-US" dirty="0"/>
              </a:p>
              <a:p>
                <a:r>
                  <a:rPr lang="en-US" dirty="0"/>
                  <a:t>After many repetitions of the episode {(B, east, C), (C, east, D)}, </a:t>
                </a:r>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𝑉</m:t>
                        </m:r>
                      </m:e>
                      <m:sup>
                        <m:r>
                          <a:rPr lang="en-US" i="1">
                            <a:latin typeface="Cambria Math" panose="02040503050406030204" pitchFamily="18" charset="0"/>
                          </a:rPr>
                          <m:t>𝜋</m:t>
                        </m:r>
                      </m:sup>
                    </m:sSup>
                    <m:d>
                      <m:dPr>
                        <m:ctrlPr>
                          <a:rPr lang="en-US" i="1">
                            <a:latin typeface="Cambria Math" panose="02040503050406030204" pitchFamily="18" charset="0"/>
                          </a:rPr>
                        </m:ctrlPr>
                      </m:dPr>
                      <m:e>
                        <m:r>
                          <a:rPr lang="en-US" i="1">
                            <a:latin typeface="Cambria Math" panose="02040503050406030204" pitchFamily="18" charset="0"/>
                          </a:rPr>
                          <m:t>𝐵</m:t>
                        </m:r>
                      </m:e>
                    </m:d>
                    <m:r>
                      <a:rPr lang="en-US" i="1">
                        <a:latin typeface="Cambria Math" panose="02040503050406030204" pitchFamily="18" charset="0"/>
                      </a:rPr>
                      <m:t>≈</m:t>
                    </m:r>
                    <m:r>
                      <a:rPr lang="en-US" b="0" i="1" smtClean="0">
                        <a:latin typeface="Cambria Math" panose="02040503050406030204" pitchFamily="18" charset="0"/>
                      </a:rPr>
                      <m:t>7,</m:t>
                    </m:r>
                    <m:sSup>
                      <m:sSupPr>
                        <m:ctrlPr>
                          <a:rPr lang="en-US" i="1">
                            <a:latin typeface="Cambria Math" panose="02040503050406030204" pitchFamily="18" charset="0"/>
                          </a:rPr>
                        </m:ctrlPr>
                      </m:sSupPr>
                      <m:e>
                        <m:r>
                          <a:rPr lang="en-US" i="1">
                            <a:latin typeface="Cambria Math" panose="02040503050406030204" pitchFamily="18" charset="0"/>
                          </a:rPr>
                          <m:t>𝑉</m:t>
                        </m:r>
                      </m:e>
                      <m:sup>
                        <m:r>
                          <a:rPr lang="en-US" i="1">
                            <a:latin typeface="Cambria Math" panose="02040503050406030204" pitchFamily="18" charset="0"/>
                          </a:rPr>
                          <m:t>𝜋</m:t>
                        </m:r>
                      </m:sup>
                    </m:sSup>
                    <m:d>
                      <m:dPr>
                        <m:ctrlPr>
                          <a:rPr lang="en-US" i="1">
                            <a:latin typeface="Cambria Math" panose="02040503050406030204" pitchFamily="18" charset="0"/>
                          </a:rPr>
                        </m:ctrlPr>
                      </m:dPr>
                      <m:e>
                        <m:r>
                          <a:rPr lang="en-US" b="0" i="1" smtClean="0">
                            <a:latin typeface="Cambria Math" panose="02040503050406030204" pitchFamily="18" charset="0"/>
                          </a:rPr>
                          <m:t>𝐶</m:t>
                        </m:r>
                      </m:e>
                    </m:d>
                    <m:r>
                      <a:rPr lang="en-US" i="1">
                        <a:latin typeface="Cambria Math" panose="02040503050406030204" pitchFamily="18" charset="0"/>
                      </a:rPr>
                      <m:t>≈</m:t>
                    </m:r>
                    <m:r>
                      <a:rPr lang="en-US" b="0" i="1" smtClean="0">
                        <a:latin typeface="Cambria Math" panose="02040503050406030204" pitchFamily="18" charset="0"/>
                      </a:rPr>
                      <m:t>9</m:t>
                    </m:r>
                  </m:oMath>
                </a14:m>
                <a:r>
                  <a:rPr lang="en-US" dirty="0"/>
                  <a:t>. Converges faster than </a:t>
                </a:r>
                <a14:m>
                  <m:oMath xmlns:m="http://schemas.openxmlformats.org/officeDocument/2006/math">
                    <m:r>
                      <a:rPr lang="en-US" i="1">
                        <a:latin typeface="Cambria Math" panose="02040503050406030204" pitchFamily="18" charset="0"/>
                      </a:rPr>
                      <m:t>𝛼</m:t>
                    </m:r>
                    <m:r>
                      <a:rPr lang="en-US" i="1">
                        <a:latin typeface="Cambria Math" panose="02040503050406030204" pitchFamily="18" charset="0"/>
                      </a:rPr>
                      <m:t>=0.5</m:t>
                    </m:r>
                  </m:oMath>
                </a14:m>
                <a:endParaRPr lang="en-US" dirty="0"/>
              </a:p>
              <a:p>
                <a:pPr marL="0" indent="0">
                  <a:buNone/>
                </a:pPr>
                <a:endParaRPr lang="en-US" dirty="0"/>
              </a:p>
              <a:p>
                <a:endParaRPr lang="en-US" dirty="0"/>
              </a:p>
              <a:p>
                <a:endParaRPr lang="en-US" dirty="0"/>
              </a:p>
              <a:p>
                <a:endParaRPr lang="en-US" dirty="0"/>
              </a:p>
              <a:p>
                <a:endParaRPr lang="en-SE" dirty="0"/>
              </a:p>
            </p:txBody>
          </p:sp>
        </mc:Choice>
        <mc:Fallback xmlns="">
          <p:sp>
            <p:nvSpPr>
              <p:cNvPr id="3" name="Content Placeholder 2">
                <a:extLst>
                  <a:ext uri="{FF2B5EF4-FFF2-40B4-BE49-F238E27FC236}">
                    <a16:creationId xmlns:a16="http://schemas.microsoft.com/office/drawing/2014/main" id="{C83900D8-CBA1-4A1D-B15F-3C9FF2F79949}"/>
                  </a:ext>
                </a:extLst>
              </p:cNvPr>
              <p:cNvSpPr>
                <a:spLocks noGrp="1" noRot="1" noChangeAspect="1" noMove="1" noResize="1" noEditPoints="1" noAdjustHandles="1" noChangeArrowheads="1" noChangeShapeType="1" noTextEdit="1"/>
              </p:cNvSpPr>
              <p:nvPr>
                <p:ph idx="1"/>
              </p:nvPr>
            </p:nvSpPr>
            <p:spPr>
              <a:xfrm>
                <a:off x="457200" y="990600"/>
                <a:ext cx="8229600" cy="5875176"/>
              </a:xfrm>
              <a:blipFill>
                <a:blip r:embed="rId4"/>
                <a:stretch>
                  <a:fillRect l="-667" t="-1558"/>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1ECE020B-99EA-49EE-AC00-F51B7DE4AA83}"/>
              </a:ext>
            </a:extLst>
          </p:cNvPr>
          <p:cNvSpPr>
            <a:spLocks noGrp="1"/>
          </p:cNvSpPr>
          <p:nvPr>
            <p:ph type="sldNum" sz="quarter" idx="12"/>
          </p:nvPr>
        </p:nvSpPr>
        <p:spPr/>
        <p:txBody>
          <a:bodyPr/>
          <a:lstStyle/>
          <a:p>
            <a:pPr>
              <a:defRPr/>
            </a:pPr>
            <a:fld id="{F57F456A-00AF-44E6-8D70-638C0D0130FF}" type="slidenum">
              <a:rPr lang="en-US" altLang="zh-CN" smtClean="0"/>
              <a:pPr>
                <a:defRPr/>
              </a:pPr>
              <a:t>47</a:t>
            </a:fld>
            <a:endParaRPr lang="en-US" altLang="zh-CN"/>
          </a:p>
        </p:txBody>
      </p:sp>
    </p:spTree>
    <p:extLst>
      <p:ext uri="{BB962C8B-B14F-4D97-AF65-F5344CB8AC3E}">
        <p14:creationId xmlns:p14="http://schemas.microsoft.com/office/powerpoint/2010/main" val="42232874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9E372-4BE1-44E2-B71E-5EC225924E81}"/>
              </a:ext>
            </a:extLst>
          </p:cNvPr>
          <p:cNvSpPr>
            <a:spLocks noGrp="1"/>
          </p:cNvSpPr>
          <p:nvPr>
            <p:ph type="title"/>
          </p:nvPr>
        </p:nvSpPr>
        <p:spPr/>
        <p:txBody>
          <a:bodyPr/>
          <a:lstStyle/>
          <a:p>
            <a:r>
              <a:rPr lang="en-US" sz="3600" dirty="0"/>
              <a:t>Backup Diagrams: MC vs. TD vs. DP</a:t>
            </a:r>
            <a:endParaRPr lang="en-SE" sz="3600" dirty="0"/>
          </a:p>
        </p:txBody>
      </p:sp>
      <p:sp>
        <p:nvSpPr>
          <p:cNvPr id="3" name="Content Placeholder 2">
            <a:extLst>
              <a:ext uri="{FF2B5EF4-FFF2-40B4-BE49-F238E27FC236}">
                <a16:creationId xmlns:a16="http://schemas.microsoft.com/office/drawing/2014/main" id="{F3E10DC3-D2D5-4FDA-8FF8-A0661C49D792}"/>
              </a:ext>
            </a:extLst>
          </p:cNvPr>
          <p:cNvSpPr>
            <a:spLocks noGrp="1"/>
          </p:cNvSpPr>
          <p:nvPr>
            <p:ph idx="1"/>
          </p:nvPr>
        </p:nvSpPr>
        <p:spPr/>
        <p:txBody>
          <a:bodyPr/>
          <a:lstStyle/>
          <a:p>
            <a:endParaRPr lang="en-SE" dirty="0"/>
          </a:p>
        </p:txBody>
      </p:sp>
      <p:sp>
        <p:nvSpPr>
          <p:cNvPr id="4" name="Slide Number Placeholder 3">
            <a:extLst>
              <a:ext uri="{FF2B5EF4-FFF2-40B4-BE49-F238E27FC236}">
                <a16:creationId xmlns:a16="http://schemas.microsoft.com/office/drawing/2014/main" id="{C1848641-E42A-4EAF-8C4A-C95E7CE4C8CA}"/>
              </a:ext>
            </a:extLst>
          </p:cNvPr>
          <p:cNvSpPr>
            <a:spLocks noGrp="1"/>
          </p:cNvSpPr>
          <p:nvPr>
            <p:ph type="sldNum" sz="quarter" idx="12"/>
          </p:nvPr>
        </p:nvSpPr>
        <p:spPr/>
        <p:txBody>
          <a:bodyPr/>
          <a:lstStyle/>
          <a:p>
            <a:pPr>
              <a:defRPr/>
            </a:pPr>
            <a:fld id="{F57F456A-00AF-44E6-8D70-638C0D0130FF}" type="slidenum">
              <a:rPr lang="en-US" altLang="zh-CN" smtClean="0"/>
              <a:pPr>
                <a:defRPr/>
              </a:pPr>
              <a:t>48</a:t>
            </a:fld>
            <a:endParaRPr lang="en-US" altLang="zh-CN"/>
          </a:p>
        </p:txBody>
      </p:sp>
      <p:pic>
        <p:nvPicPr>
          <p:cNvPr id="5" name="Picture 2" descr="Backup diagrams">
            <a:extLst>
              <a:ext uri="{FF2B5EF4-FFF2-40B4-BE49-F238E27FC236}">
                <a16:creationId xmlns:a16="http://schemas.microsoft.com/office/drawing/2014/main" id="{399BEF16-44DE-49FC-9A03-8C6F4C9756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 y="4301760"/>
            <a:ext cx="8852488" cy="2362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DP-, MC-, and TD-backups are implemented ">
            <a:extLst>
              <a:ext uri="{FF2B5EF4-FFF2-40B4-BE49-F238E27FC236}">
                <a16:creationId xmlns:a16="http://schemas.microsoft.com/office/drawing/2014/main" id="{85E4A7A8-B31A-488B-8B1E-803D6BBDF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292" y="1333625"/>
            <a:ext cx="6515416" cy="296813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9F343B1-4278-47E7-8A96-751D156D97A6}"/>
              </a:ext>
            </a:extLst>
          </p:cNvPr>
          <p:cNvSpPr/>
          <p:nvPr/>
        </p:nvSpPr>
        <p:spPr bwMode="auto">
          <a:xfrm>
            <a:off x="35459" y="58238"/>
            <a:ext cx="1524000" cy="488302"/>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C00000"/>
                </a:solidFill>
                <a:effectLst/>
                <a:latin typeface="Arial" charset="0"/>
              </a:rPr>
              <a:t>Important</a:t>
            </a:r>
            <a:endParaRPr kumimoji="0" lang="en-SE" sz="2400" b="0" i="0" u="none" strike="noStrike" cap="none" normalizeH="0" baseline="0" dirty="0">
              <a:ln>
                <a:noFill/>
              </a:ln>
              <a:solidFill>
                <a:srgbClr val="C00000"/>
              </a:solidFill>
              <a:effectLst/>
              <a:latin typeface="Arial" charset="0"/>
            </a:endParaRPr>
          </a:p>
        </p:txBody>
      </p:sp>
    </p:spTree>
    <p:extLst>
      <p:ext uri="{BB962C8B-B14F-4D97-AF65-F5344CB8AC3E}">
        <p14:creationId xmlns:p14="http://schemas.microsoft.com/office/powerpoint/2010/main" val="36395840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6D04A-4BCF-42AB-8A89-5A655EB15719}"/>
              </a:ext>
            </a:extLst>
          </p:cNvPr>
          <p:cNvSpPr>
            <a:spLocks noGrp="1"/>
          </p:cNvSpPr>
          <p:nvPr>
            <p:ph type="title"/>
          </p:nvPr>
        </p:nvSpPr>
        <p:spPr/>
        <p:txBody>
          <a:bodyPr/>
          <a:lstStyle/>
          <a:p>
            <a:r>
              <a:rPr lang="en-US" dirty="0"/>
              <a:t>MC vs. TD</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FA7657A-63B1-4342-AC53-1465EE51B267}"/>
                  </a:ext>
                </a:extLst>
              </p:cNvPr>
              <p:cNvSpPr>
                <a:spLocks noGrp="1"/>
              </p:cNvSpPr>
              <p:nvPr>
                <p:ph idx="1"/>
              </p:nvPr>
            </p:nvSpPr>
            <p:spPr>
              <a:xfrm>
                <a:off x="457200" y="1066800"/>
                <a:ext cx="8229600" cy="5867400"/>
              </a:xfrm>
            </p:spPr>
            <p:txBody>
              <a:bodyPr>
                <a:normAutofit fontScale="55000" lnSpcReduction="20000"/>
              </a:bodyPr>
              <a:lstStyle/>
              <a:p>
                <a:r>
                  <a:rPr lang="en-US" dirty="0"/>
                  <a:t>TD can learn before knowing the final outcome</a:t>
                </a:r>
              </a:p>
              <a:p>
                <a:pPr lvl="1"/>
                <a:r>
                  <a:rPr lang="en-US" dirty="0"/>
                  <a:t>TD can learn online after every step</a:t>
                </a:r>
              </a:p>
              <a:p>
                <a:pPr lvl="1"/>
                <a:r>
                  <a:rPr lang="en-US" dirty="0"/>
                  <a:t>MC must wait until end of each episode before return is known</a:t>
                </a:r>
              </a:p>
              <a:p>
                <a:r>
                  <a:rPr lang="en-US" dirty="0"/>
                  <a:t>TD can learn without the final outcome</a:t>
                </a:r>
              </a:p>
              <a:p>
                <a:pPr lvl="1"/>
                <a:r>
                  <a:rPr lang="en-US" dirty="0"/>
                  <a:t>TD can learn from incomplete episodes</a:t>
                </a:r>
              </a:p>
              <a:p>
                <a:pPr lvl="1"/>
                <a:r>
                  <a:rPr lang="en-US" dirty="0"/>
                  <a:t>MC can only learn from complete episodes</a:t>
                </a:r>
              </a:p>
              <a:p>
                <a:pPr lvl="1"/>
                <a:r>
                  <a:rPr lang="en-US" dirty="0"/>
                  <a:t>TD works in continuing (non-terminating) environments</a:t>
                </a:r>
              </a:p>
              <a:p>
                <a:pPr lvl="1"/>
                <a:r>
                  <a:rPr lang="en-US" dirty="0"/>
                  <a:t>MC only works for episodic (terminating) environments</a:t>
                </a:r>
              </a:p>
              <a:p>
                <a:r>
                  <a:rPr lang="en-US" dirty="0"/>
                  <a:t>MC has high variance, zero bias</a:t>
                </a:r>
              </a:p>
              <a:p>
                <a:pPr lvl="1"/>
                <a:r>
                  <a:rPr lang="en-US" dirty="0"/>
                  <a:t>Return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sub>
                    </m:sSub>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=0</m:t>
                        </m:r>
                      </m:sub>
                      <m:sup>
                        <m:r>
                          <a:rPr lang="en-US" b="0" i="1" smtClean="0">
                            <a:latin typeface="Cambria Math" panose="02040503050406030204" pitchFamily="18" charset="0"/>
                          </a:rPr>
                          <m:t>𝑇</m:t>
                        </m:r>
                        <m:r>
                          <a:rPr lang="en-US" b="0" i="1" smtClean="0">
                            <a:latin typeface="Cambria Math" panose="02040503050406030204" pitchFamily="18" charset="0"/>
                          </a:rPr>
                          <m:t>−1</m:t>
                        </m:r>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𝛾</m:t>
                            </m:r>
                          </m:e>
                          <m:sup>
                            <m:r>
                              <a:rPr lang="en-US" b="0" i="1" smtClean="0">
                                <a:latin typeface="Cambria Math" panose="02040503050406030204" pitchFamily="18" charset="0"/>
                              </a:rPr>
                              <m:t>𝑘</m:t>
                            </m:r>
                          </m:sup>
                        </m:sSup>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+1</m:t>
                            </m:r>
                          </m:sub>
                        </m:sSub>
                      </m:e>
                    </m:nary>
                  </m:oMath>
                </a14:m>
                <a:r>
                  <a:rPr lang="en-US" dirty="0"/>
                  <a:t> is unbiased estimate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𝜋</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oMath>
                </a14:m>
                <a:r>
                  <a:rPr lang="en-US" dirty="0"/>
                  <a:t>; converges to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oMath>
                </a14:m>
                <a:r>
                  <a:rPr lang="en-US" dirty="0"/>
                  <a:t> (even with function approximation)</a:t>
                </a:r>
              </a:p>
              <a:p>
                <a:pPr lvl="1"/>
                <a:r>
                  <a:rPr lang="en-US" dirty="0"/>
                  <a:t>Return depends on many random actions, transitions, rewards in each episode</a:t>
                </a:r>
              </a:p>
              <a:p>
                <a:pPr lvl="1"/>
                <a:r>
                  <a:rPr lang="en-US" dirty="0"/>
                  <a:t>Not very sensitive to initial value</a:t>
                </a:r>
              </a:p>
              <a:p>
                <a:r>
                  <a:rPr lang="en-US" dirty="0"/>
                  <a:t>TD has low variance, some bias</a:t>
                </a:r>
              </a:p>
              <a:p>
                <a:pPr lvl="1"/>
                <a:r>
                  <a:rPr lang="en-US" dirty="0"/>
                  <a:t>TD target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𝛾</m:t>
                    </m:r>
                    <m:r>
                      <a:rPr lang="en-US" i="1">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+1</m:t>
                            </m:r>
                          </m:sub>
                        </m:sSub>
                      </m:e>
                    </m:d>
                  </m:oMath>
                </a14:m>
                <a:r>
                  <a:rPr lang="en-US" dirty="0"/>
                  <a:t> is biased estimate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oMath>
                </a14:m>
                <a:r>
                  <a:rPr lang="en-US" dirty="0"/>
                  <a:t>; TD(0) converges to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oMath>
                </a14:m>
                <a:r>
                  <a:rPr lang="en-US" dirty="0"/>
                  <a:t> (but not always with function approximation)</a:t>
                </a:r>
              </a:p>
              <a:p>
                <a:pPr lvl="1"/>
                <a:r>
                  <a:rPr lang="en-US" dirty="0"/>
                  <a:t>TD target depends on one random action, transition, reward</a:t>
                </a:r>
              </a:p>
              <a:p>
                <a:pPr lvl="1"/>
                <a:r>
                  <a:rPr lang="en-US" dirty="0"/>
                  <a:t>More sensitive to initial value</a:t>
                </a:r>
              </a:p>
              <a:p>
                <a:r>
                  <a:rPr lang="en-US" dirty="0"/>
                  <a:t>MC does not exploit Markov property</a:t>
                </a:r>
              </a:p>
              <a:p>
                <a:pPr lvl="1"/>
                <a:r>
                  <a:rPr lang="en-US" dirty="0"/>
                  <a:t>More effective in non-Markov environments, e.g., Partially Observed MDP (POMDP)</a:t>
                </a:r>
              </a:p>
              <a:p>
                <a:r>
                  <a:rPr lang="en-US" dirty="0"/>
                  <a:t>TD exploits Markov property</a:t>
                </a:r>
              </a:p>
              <a:p>
                <a:pPr lvl="1"/>
                <a:r>
                  <a:rPr lang="en-US" dirty="0"/>
                  <a:t>Does not work well for POMPDP</a:t>
                </a:r>
                <a:endParaRPr lang="en-SE" dirty="0"/>
              </a:p>
            </p:txBody>
          </p:sp>
        </mc:Choice>
        <mc:Fallback xmlns="">
          <p:sp>
            <p:nvSpPr>
              <p:cNvPr id="3" name="Content Placeholder 2">
                <a:extLst>
                  <a:ext uri="{FF2B5EF4-FFF2-40B4-BE49-F238E27FC236}">
                    <a16:creationId xmlns:a16="http://schemas.microsoft.com/office/drawing/2014/main" id="{EFA7657A-63B1-4342-AC53-1465EE51B267}"/>
                  </a:ext>
                </a:extLst>
              </p:cNvPr>
              <p:cNvSpPr>
                <a:spLocks noGrp="1" noRot="1" noChangeAspect="1" noMove="1" noResize="1" noEditPoints="1" noAdjustHandles="1" noChangeArrowheads="1" noChangeShapeType="1" noTextEdit="1"/>
              </p:cNvSpPr>
              <p:nvPr>
                <p:ph idx="1"/>
              </p:nvPr>
            </p:nvSpPr>
            <p:spPr>
              <a:xfrm>
                <a:off x="457200" y="1066800"/>
                <a:ext cx="8229600" cy="5867400"/>
              </a:xfrm>
              <a:blipFill>
                <a:blip r:embed="rId3"/>
                <a:stretch>
                  <a:fillRect l="-444" t="-1454" r="-74"/>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CA9EE028-D3E3-4E88-B22C-B15C5A7A6153}"/>
              </a:ext>
            </a:extLst>
          </p:cNvPr>
          <p:cNvSpPr>
            <a:spLocks noGrp="1"/>
          </p:cNvSpPr>
          <p:nvPr>
            <p:ph type="sldNum" sz="quarter" idx="12"/>
          </p:nvPr>
        </p:nvSpPr>
        <p:spPr/>
        <p:txBody>
          <a:bodyPr/>
          <a:lstStyle/>
          <a:p>
            <a:pPr>
              <a:defRPr/>
            </a:pPr>
            <a:fld id="{F57F456A-00AF-44E6-8D70-638C0D0130FF}" type="slidenum">
              <a:rPr lang="en-US" altLang="zh-CN" smtClean="0"/>
              <a:pPr>
                <a:defRPr/>
              </a:pPr>
              <a:t>49</a:t>
            </a:fld>
            <a:endParaRPr lang="en-US" altLang="zh-CN"/>
          </a:p>
        </p:txBody>
      </p:sp>
    </p:spTree>
    <p:extLst>
      <p:ext uri="{BB962C8B-B14F-4D97-AF65-F5344CB8AC3E}">
        <p14:creationId xmlns:p14="http://schemas.microsoft.com/office/powerpoint/2010/main" val="3042996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20E45-BA98-4E3F-9FA9-E5253EAA7999}"/>
              </a:ext>
            </a:extLst>
          </p:cNvPr>
          <p:cNvSpPr>
            <a:spLocks noGrp="1"/>
          </p:cNvSpPr>
          <p:nvPr>
            <p:ph type="title"/>
          </p:nvPr>
        </p:nvSpPr>
        <p:spPr/>
        <p:txBody>
          <a:bodyPr/>
          <a:lstStyle/>
          <a:p>
            <a:r>
              <a:rPr lang="en-US" dirty="0"/>
              <a:t>Characteristics of RL</a:t>
            </a:r>
            <a:endParaRPr lang="en-SE" dirty="0"/>
          </a:p>
        </p:txBody>
      </p:sp>
      <p:sp>
        <p:nvSpPr>
          <p:cNvPr id="3" name="Content Placeholder 2">
            <a:extLst>
              <a:ext uri="{FF2B5EF4-FFF2-40B4-BE49-F238E27FC236}">
                <a16:creationId xmlns:a16="http://schemas.microsoft.com/office/drawing/2014/main" id="{7D44F80C-0618-4CDD-8664-C0C1A8069D32}"/>
              </a:ext>
            </a:extLst>
          </p:cNvPr>
          <p:cNvSpPr>
            <a:spLocks noGrp="1"/>
          </p:cNvSpPr>
          <p:nvPr>
            <p:ph idx="1"/>
          </p:nvPr>
        </p:nvSpPr>
        <p:spPr/>
        <p:txBody>
          <a:bodyPr/>
          <a:lstStyle/>
          <a:p>
            <a:r>
              <a:rPr lang="en-US" dirty="0"/>
              <a:t>There is no supervisor, only a reward signal (may be sparse)</a:t>
            </a:r>
          </a:p>
          <a:p>
            <a:r>
              <a:rPr lang="en-US" dirty="0"/>
              <a:t>Feedback is delayed, not instantaneous</a:t>
            </a:r>
          </a:p>
          <a:p>
            <a:r>
              <a:rPr lang="en-US" dirty="0"/>
              <a:t>Sequential, non </a:t>
            </a:r>
            <a:r>
              <a:rPr lang="en-US" dirty="0" err="1"/>
              <a:t>i.i.d</a:t>
            </a:r>
            <a:r>
              <a:rPr lang="en-US" dirty="0"/>
              <a:t> data</a:t>
            </a:r>
          </a:p>
          <a:p>
            <a:pPr lvl="1"/>
            <a:r>
              <a:rPr lang="en-US" dirty="0"/>
              <a:t>Agent's actions affect the subsequent data it receives</a:t>
            </a:r>
            <a:endParaRPr lang="en-SE" dirty="0"/>
          </a:p>
        </p:txBody>
      </p:sp>
      <p:sp>
        <p:nvSpPr>
          <p:cNvPr id="4" name="Slide Number Placeholder 3">
            <a:extLst>
              <a:ext uri="{FF2B5EF4-FFF2-40B4-BE49-F238E27FC236}">
                <a16:creationId xmlns:a16="http://schemas.microsoft.com/office/drawing/2014/main" id="{F1B51FBC-6DB5-4364-8093-47566EFB2345}"/>
              </a:ext>
            </a:extLst>
          </p:cNvPr>
          <p:cNvSpPr>
            <a:spLocks noGrp="1"/>
          </p:cNvSpPr>
          <p:nvPr>
            <p:ph type="sldNum" sz="quarter" idx="12"/>
          </p:nvPr>
        </p:nvSpPr>
        <p:spPr/>
        <p:txBody>
          <a:bodyPr/>
          <a:lstStyle/>
          <a:p>
            <a:pPr>
              <a:defRPr/>
            </a:pPr>
            <a:fld id="{F57F456A-00AF-44E6-8D70-638C0D0130FF}" type="slidenum">
              <a:rPr lang="en-US" altLang="zh-CN" smtClean="0"/>
              <a:pPr>
                <a:defRPr/>
              </a:pPr>
              <a:t>5</a:t>
            </a:fld>
            <a:endParaRPr lang="en-US" altLang="zh-CN" dirty="0"/>
          </a:p>
        </p:txBody>
      </p:sp>
    </p:spTree>
    <p:extLst>
      <p:ext uri="{BB962C8B-B14F-4D97-AF65-F5344CB8AC3E}">
        <p14:creationId xmlns:p14="http://schemas.microsoft.com/office/powerpoint/2010/main" val="7312484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FF4CA-5862-44EE-AE02-8911BEF604C7}"/>
              </a:ext>
            </a:extLst>
          </p:cNvPr>
          <p:cNvSpPr>
            <a:spLocks noGrp="1"/>
          </p:cNvSpPr>
          <p:nvPr>
            <p:ph type="title"/>
          </p:nvPr>
        </p:nvSpPr>
        <p:spPr/>
        <p:txBody>
          <a:bodyPr/>
          <a:lstStyle/>
          <a:p>
            <a:r>
              <a:rPr lang="en-US" dirty="0"/>
              <a:t>Outline</a:t>
            </a:r>
            <a:endParaRPr lang="en-SE" dirty="0"/>
          </a:p>
        </p:txBody>
      </p:sp>
      <p:sp>
        <p:nvSpPr>
          <p:cNvPr id="3" name="Content Placeholder 2">
            <a:extLst>
              <a:ext uri="{FF2B5EF4-FFF2-40B4-BE49-F238E27FC236}">
                <a16:creationId xmlns:a16="http://schemas.microsoft.com/office/drawing/2014/main" id="{2B7ADE97-C6CC-4470-B768-4407C93E933C}"/>
              </a:ext>
            </a:extLst>
          </p:cNvPr>
          <p:cNvSpPr>
            <a:spLocks noGrp="1"/>
          </p:cNvSpPr>
          <p:nvPr>
            <p:ph idx="1"/>
          </p:nvPr>
        </p:nvSpPr>
        <p:spPr/>
        <p:txBody>
          <a:bodyPr/>
          <a:lstStyle/>
          <a:p>
            <a:r>
              <a:rPr lang="en-US" dirty="0"/>
              <a:t>Monte Carlo Methods</a:t>
            </a:r>
          </a:p>
          <a:p>
            <a:r>
              <a:rPr lang="en-US" dirty="0"/>
              <a:t>TD-Learning</a:t>
            </a:r>
          </a:p>
          <a:p>
            <a:r>
              <a:rPr lang="en-US" dirty="0" err="1">
                <a:solidFill>
                  <a:srgbClr val="C00000"/>
                </a:solidFill>
              </a:rPr>
              <a:t>Sarsa</a:t>
            </a:r>
            <a:r>
              <a:rPr lang="en-US" dirty="0">
                <a:solidFill>
                  <a:srgbClr val="C00000"/>
                </a:solidFill>
              </a:rPr>
              <a:t> &amp; Q-Learning</a:t>
            </a:r>
          </a:p>
          <a:p>
            <a:r>
              <a:rPr lang="en-US" dirty="0"/>
              <a:t>Function Approximation</a:t>
            </a:r>
            <a:endParaRPr lang="en-SE" dirty="0"/>
          </a:p>
        </p:txBody>
      </p:sp>
      <p:sp>
        <p:nvSpPr>
          <p:cNvPr id="4" name="Slide Number Placeholder 3">
            <a:extLst>
              <a:ext uri="{FF2B5EF4-FFF2-40B4-BE49-F238E27FC236}">
                <a16:creationId xmlns:a16="http://schemas.microsoft.com/office/drawing/2014/main" id="{4E7889E7-380D-45F6-948B-10ADF0CFBAB6}"/>
              </a:ext>
            </a:extLst>
          </p:cNvPr>
          <p:cNvSpPr>
            <a:spLocks noGrp="1"/>
          </p:cNvSpPr>
          <p:nvPr>
            <p:ph type="sldNum" sz="quarter" idx="12"/>
          </p:nvPr>
        </p:nvSpPr>
        <p:spPr/>
        <p:txBody>
          <a:bodyPr/>
          <a:lstStyle/>
          <a:p>
            <a:pPr>
              <a:defRPr/>
            </a:pPr>
            <a:fld id="{F57F456A-00AF-44E6-8D70-638C0D0130FF}" type="slidenum">
              <a:rPr lang="en-US" altLang="zh-CN" smtClean="0"/>
              <a:pPr>
                <a:defRPr/>
              </a:pPr>
              <a:t>50</a:t>
            </a:fld>
            <a:endParaRPr lang="en-US" altLang="zh-CN"/>
          </a:p>
        </p:txBody>
      </p:sp>
    </p:spTree>
    <p:extLst>
      <p:ext uri="{BB962C8B-B14F-4D97-AF65-F5344CB8AC3E}">
        <p14:creationId xmlns:p14="http://schemas.microsoft.com/office/powerpoint/2010/main" val="8628603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Problems with TD Learning</a:t>
            </a:r>
          </a:p>
        </p:txBody>
      </p:sp>
      <mc:AlternateContent xmlns:mc="http://schemas.openxmlformats.org/markup-compatibility/2006" xmlns:a14="http://schemas.microsoft.com/office/drawing/2010/main">
        <mc:Choice Requires="a14">
          <p:sp>
            <p:nvSpPr>
              <p:cNvPr id="18435" name="Rectangle 3"/>
              <p:cNvSpPr>
                <a:spLocks noGrp="1" noChangeArrowheads="1"/>
              </p:cNvSpPr>
              <p:nvPr>
                <p:ph idx="1"/>
              </p:nvPr>
            </p:nvSpPr>
            <p:spPr>
              <a:xfrm>
                <a:off x="257175" y="1143000"/>
                <a:ext cx="8629650" cy="5462877"/>
              </a:xfrm>
            </p:spPr>
            <p:txBody>
              <a:bodyPr>
                <a:normAutofit/>
              </a:bodyPr>
              <a:lstStyle/>
              <a:p>
                <a:r>
                  <a:rPr lang="en-US" sz="2400" dirty="0"/>
                  <a:t>TD is a model-free way to learn </a:t>
                </a:r>
                <a14:m>
                  <m:oMath xmlns:m="http://schemas.openxmlformats.org/officeDocument/2006/math">
                    <m:r>
                      <a:rPr lang="en-US" sz="2400" b="0" i="1" smtClean="0">
                        <a:latin typeface="Cambria Math" panose="02040503050406030204" pitchFamily="18" charset="0"/>
                      </a:rPr>
                      <m:t>𝑉</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𝑆</m:t>
                        </m:r>
                      </m:e>
                    </m:d>
                  </m:oMath>
                </a14:m>
                <a:r>
                  <a:rPr lang="en-US" sz="2400" b="0" dirty="0"/>
                  <a:t> </a:t>
                </a:r>
                <a:r>
                  <a:rPr lang="en-US" sz="2400" dirty="0"/>
                  <a:t>by sampling</a:t>
                </a:r>
                <a:endParaRPr lang="en-US" sz="2400" b="0" dirty="0"/>
              </a:p>
              <a:p>
                <a:r>
                  <a:rPr lang="en-US" sz="2400" dirty="0"/>
                  <a:t>However, if we want to get the optimal policy, we need the MDP model </a:t>
                </a:r>
                <a14:m>
                  <m:oMath xmlns:m="http://schemas.openxmlformats.org/officeDocument/2006/math">
                    <m:r>
                      <a:rPr lang="en-US" sz="2800" i="1">
                        <a:latin typeface="Cambria Math" panose="02040503050406030204" pitchFamily="18" charset="0"/>
                      </a:rPr>
                      <m:t>𝑝</m:t>
                    </m:r>
                    <m:d>
                      <m:dPr>
                        <m:ctrlPr>
                          <a:rPr lang="en-US" sz="2800" i="1">
                            <a:latin typeface="Cambria Math" panose="02040503050406030204" pitchFamily="18" charset="0"/>
                          </a:rPr>
                        </m:ctrlPr>
                      </m:dPr>
                      <m:e>
                        <m:r>
                          <a:rPr lang="en-US" sz="2800" i="1">
                            <a:latin typeface="Cambria Math" panose="02040503050406030204" pitchFamily="18" charset="0"/>
                          </a:rPr>
                          <m:t>𝑟</m:t>
                        </m:r>
                        <m:r>
                          <a:rPr lang="en-US" sz="2800" i="1">
                            <a:latin typeface="Cambria Math" panose="02040503050406030204" pitchFamily="18" charset="0"/>
                          </a:rPr>
                          <m:t>,</m:t>
                        </m:r>
                        <m:r>
                          <a:rPr lang="en-US" sz="2800" i="1">
                            <a:latin typeface="Cambria Math" panose="02040503050406030204" pitchFamily="18" charset="0"/>
                          </a:rPr>
                          <m:t>𝑠</m:t>
                        </m:r>
                        <m:r>
                          <a:rPr lang="en-US" sz="2800" i="1">
                            <a:latin typeface="Cambria Math" panose="02040503050406030204" pitchFamily="18" charset="0"/>
                          </a:rPr>
                          <m:t>′</m:t>
                        </m:r>
                      </m:e>
                      <m:e>
                        <m:r>
                          <a:rPr lang="en-US" sz="2800" i="1">
                            <a:latin typeface="Cambria Math" panose="02040503050406030204" pitchFamily="18" charset="0"/>
                          </a:rPr>
                          <m:t>𝑠</m:t>
                        </m:r>
                        <m:r>
                          <a:rPr lang="en-US" sz="2800" i="1">
                            <a:latin typeface="Cambria Math" panose="02040503050406030204" pitchFamily="18" charset="0"/>
                          </a:rPr>
                          <m:t>,</m:t>
                        </m:r>
                        <m:r>
                          <a:rPr lang="en-US" sz="2800" i="1">
                            <a:latin typeface="Cambria Math" panose="02040503050406030204" pitchFamily="18" charset="0"/>
                          </a:rPr>
                          <m:t>𝑎</m:t>
                        </m:r>
                      </m:e>
                    </m:d>
                    <m:r>
                      <a:rPr lang="en-US" sz="2800" i="1">
                        <a:latin typeface="Cambria Math" panose="02040503050406030204" pitchFamily="18" charset="0"/>
                      </a:rPr>
                      <m:t> </m:t>
                    </m:r>
                  </m:oMath>
                </a14:m>
                <a:r>
                  <a:rPr lang="en-US" sz="2400" dirty="0"/>
                  <a:t>to go </a:t>
                </a:r>
                <a:r>
                  <a:rPr lang="en-US" sz="2800" dirty="0"/>
                  <a:t>from </a:t>
                </a:r>
                <a14:m>
                  <m:oMath xmlns:m="http://schemas.openxmlformats.org/officeDocument/2006/math">
                    <m:r>
                      <a:rPr lang="en-US" sz="2800" b="0" i="1" dirty="0" smtClean="0">
                        <a:latin typeface="Cambria Math" panose="02040503050406030204" pitchFamily="18" charset="0"/>
                      </a:rPr>
                      <m:t>𝑉</m:t>
                    </m:r>
                    <m:r>
                      <a:rPr lang="en-US" sz="2800" i="1" dirty="0">
                        <a:latin typeface="Cambria Math" panose="02040503050406030204" pitchFamily="18" charset="0"/>
                      </a:rPr>
                      <m:t>(</m:t>
                    </m:r>
                    <m:r>
                      <a:rPr lang="en-US" sz="2800" b="0" i="1" dirty="0" smtClean="0">
                        <a:latin typeface="Cambria Math" panose="02040503050406030204" pitchFamily="18" charset="0"/>
                      </a:rPr>
                      <m:t>𝑆</m:t>
                    </m:r>
                    <m:r>
                      <a:rPr lang="en-US" sz="2800" i="1" dirty="0">
                        <a:latin typeface="Cambria Math" panose="02040503050406030204" pitchFamily="18" charset="0"/>
                      </a:rPr>
                      <m:t>)</m:t>
                    </m:r>
                  </m:oMath>
                </a14:m>
                <a:r>
                  <a:rPr lang="en-US" sz="2800" dirty="0"/>
                  <a:t> to </a:t>
                </a:r>
                <a14:m>
                  <m:oMath xmlns:m="http://schemas.openxmlformats.org/officeDocument/2006/math">
                    <m:r>
                      <a:rPr lang="en-US" sz="2800" b="0" i="1" smtClean="0">
                        <a:latin typeface="Cambria Math" panose="02040503050406030204" pitchFamily="18" charset="0"/>
                      </a:rPr>
                      <m:t>𝑄</m:t>
                    </m:r>
                    <m:r>
                      <a:rPr lang="en-US" sz="2800" i="1">
                        <a:latin typeface="Cambria Math" panose="02040503050406030204" pitchFamily="18" charset="0"/>
                      </a:rPr>
                      <m:t>(</m:t>
                    </m:r>
                    <m:r>
                      <a:rPr lang="en-US" sz="2800" b="0" i="1" smtClean="0">
                        <a:latin typeface="Cambria Math" panose="02040503050406030204" pitchFamily="18" charset="0"/>
                      </a:rPr>
                      <m:t>𝑆</m:t>
                    </m:r>
                    <m:r>
                      <a:rPr lang="en-US" sz="2800" i="1">
                        <a:latin typeface="Cambria Math" panose="02040503050406030204" pitchFamily="18" charset="0"/>
                      </a:rPr>
                      <m:t>,</m:t>
                    </m:r>
                    <m:r>
                      <a:rPr lang="en-US" sz="2800" b="0" i="1" smtClean="0">
                        <a:latin typeface="Cambria Math" panose="02040503050406030204" pitchFamily="18" charset="0"/>
                      </a:rPr>
                      <m:t>𝐴</m:t>
                    </m:r>
                    <m:r>
                      <a:rPr lang="en-US" sz="2800" i="1">
                        <a:latin typeface="Cambria Math" panose="02040503050406030204" pitchFamily="18" charset="0"/>
                      </a:rPr>
                      <m:t>)</m:t>
                    </m:r>
                  </m:oMath>
                </a14:m>
                <a:endParaRPr lang="en-US" sz="2800" dirty="0"/>
              </a:p>
              <a:p>
                <a:pPr lvl="1"/>
                <a14:m>
                  <m:oMath xmlns:m="http://schemas.openxmlformats.org/officeDocument/2006/math">
                    <m:r>
                      <a:rPr lang="en-US" sz="2000" b="0" i="1" smtClean="0">
                        <a:latin typeface="Cambria Math" panose="02040503050406030204" pitchFamily="18" charset="0"/>
                      </a:rPr>
                      <m:t>𝑞</m:t>
                    </m:r>
                    <m:d>
                      <m:dPr>
                        <m:ctrlPr>
                          <a:rPr lang="en-US" sz="2000" i="1">
                            <a:latin typeface="Cambria Math" panose="02040503050406030204" pitchFamily="18" charset="0"/>
                          </a:rPr>
                        </m:ctrlPr>
                      </m:dPr>
                      <m:e>
                        <m:r>
                          <a:rPr lang="en-US" sz="2000" i="1">
                            <a:latin typeface="Cambria Math" panose="02040503050406030204" pitchFamily="18" charset="0"/>
                          </a:rPr>
                          <m:t>𝑠</m:t>
                        </m:r>
                        <m:r>
                          <a:rPr lang="en-US" sz="2000" i="1">
                            <a:latin typeface="Cambria Math" panose="02040503050406030204" pitchFamily="18" charset="0"/>
                          </a:rPr>
                          <m:t>,</m:t>
                        </m:r>
                        <m:r>
                          <a:rPr lang="en-US" sz="2000" i="1">
                            <a:latin typeface="Cambria Math" panose="02040503050406030204" pitchFamily="18" charset="0"/>
                          </a:rPr>
                          <m:t>𝑎</m:t>
                        </m:r>
                      </m:e>
                    </m:d>
                    <m:r>
                      <a:rPr lang="en-US" sz="2000" i="1">
                        <a:latin typeface="Cambria Math" panose="02040503050406030204" pitchFamily="18" charset="0"/>
                      </a:rPr>
                      <m:t>=</m:t>
                    </m:r>
                    <m:nary>
                      <m:naryPr>
                        <m:chr m:val="∑"/>
                        <m:supHide m:val="on"/>
                        <m:ctrlPr>
                          <a:rPr lang="en-US" sz="2000" i="1">
                            <a:latin typeface="Cambria Math" panose="02040503050406030204" pitchFamily="18" charset="0"/>
                          </a:rPr>
                        </m:ctrlPr>
                      </m:naryPr>
                      <m:sub>
                        <m:r>
                          <a:rPr lang="en-US" sz="2000" i="1">
                            <a:latin typeface="Cambria Math" panose="02040503050406030204" pitchFamily="18" charset="0"/>
                          </a:rPr>
                          <m:t>𝑟</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𝑠</m:t>
                            </m:r>
                          </m:e>
                          <m:sup>
                            <m:r>
                              <a:rPr lang="en-US" sz="2000" i="1">
                                <a:latin typeface="Cambria Math" panose="02040503050406030204" pitchFamily="18" charset="0"/>
                              </a:rPr>
                              <m:t>′</m:t>
                            </m:r>
                          </m:sup>
                        </m:sSup>
                      </m:sub>
                      <m:sup/>
                      <m:e>
                        <m:r>
                          <a:rPr lang="en-US" sz="2000" i="1">
                            <a:latin typeface="Cambria Math" panose="02040503050406030204" pitchFamily="18" charset="0"/>
                          </a:rPr>
                          <m:t>𝑝</m:t>
                        </m:r>
                        <m:d>
                          <m:dPr>
                            <m:ctrlPr>
                              <a:rPr lang="en-US" sz="2000" i="1">
                                <a:latin typeface="Cambria Math" panose="02040503050406030204" pitchFamily="18" charset="0"/>
                              </a:rPr>
                            </m:ctrlPr>
                          </m:dPr>
                          <m:e>
                            <m:r>
                              <a:rPr lang="en-US" sz="2000" i="1">
                                <a:latin typeface="Cambria Math" panose="02040503050406030204" pitchFamily="18" charset="0"/>
                              </a:rPr>
                              <m:t>𝑟</m:t>
                            </m:r>
                            <m:r>
                              <a:rPr lang="en-US" sz="2000" i="1">
                                <a:latin typeface="Cambria Math" panose="02040503050406030204" pitchFamily="18" charset="0"/>
                              </a:rPr>
                              <m:t>,</m:t>
                            </m:r>
                            <m:r>
                              <a:rPr lang="en-US" sz="2000" i="1">
                                <a:latin typeface="Cambria Math" panose="02040503050406030204" pitchFamily="18" charset="0"/>
                              </a:rPr>
                              <m:t>𝑠</m:t>
                            </m:r>
                            <m:r>
                              <a:rPr lang="en-US" sz="2000" i="1">
                                <a:latin typeface="Cambria Math" panose="02040503050406030204" pitchFamily="18" charset="0"/>
                              </a:rPr>
                              <m:t>′</m:t>
                            </m:r>
                          </m:e>
                          <m:e>
                            <m:r>
                              <a:rPr lang="en-US" sz="2000" i="1">
                                <a:latin typeface="Cambria Math" panose="02040503050406030204" pitchFamily="18" charset="0"/>
                              </a:rPr>
                              <m:t>𝑠</m:t>
                            </m:r>
                            <m:r>
                              <a:rPr lang="en-US" sz="2000" i="1">
                                <a:latin typeface="Cambria Math" panose="02040503050406030204" pitchFamily="18" charset="0"/>
                              </a:rPr>
                              <m:t>,</m:t>
                            </m:r>
                            <m:r>
                              <a:rPr lang="en-US" sz="2000" i="1">
                                <a:latin typeface="Cambria Math" panose="02040503050406030204" pitchFamily="18" charset="0"/>
                              </a:rPr>
                              <m:t>𝑎</m:t>
                            </m:r>
                          </m:e>
                        </m:d>
                      </m:e>
                    </m:nary>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𝑟</m:t>
                        </m:r>
                        <m:r>
                          <a:rPr lang="en-US" sz="2000" i="1">
                            <a:latin typeface="Cambria Math" panose="02040503050406030204" pitchFamily="18" charset="0"/>
                          </a:rPr>
                          <m:t>+</m:t>
                        </m:r>
                        <m:r>
                          <a:rPr lang="en-US" sz="2000" i="1">
                            <a:latin typeface="Cambria Math" panose="02040503050406030204" pitchFamily="18" charset="0"/>
                          </a:rPr>
                          <m:t>𝛾</m:t>
                        </m:r>
                        <m:r>
                          <a:rPr lang="en-US" sz="2000" b="0" i="1" smtClean="0">
                            <a:latin typeface="Cambria Math" panose="02040503050406030204" pitchFamily="18" charset="0"/>
                          </a:rPr>
                          <m:t>𝑣</m:t>
                        </m:r>
                        <m:d>
                          <m:dPr>
                            <m:ctrlPr>
                              <a:rPr lang="en-US" sz="2000" i="1">
                                <a:latin typeface="Cambria Math" panose="02040503050406030204" pitchFamily="18" charset="0"/>
                              </a:rPr>
                            </m:ctrlPr>
                          </m:dPr>
                          <m:e>
                            <m:r>
                              <a:rPr lang="en-US" sz="2000" i="1">
                                <a:latin typeface="Cambria Math" panose="02040503050406030204" pitchFamily="18" charset="0"/>
                              </a:rPr>
                              <m:t>𝑠</m:t>
                            </m:r>
                            <m:r>
                              <a:rPr lang="en-US" sz="2000" i="1">
                                <a:latin typeface="Cambria Math" panose="02040503050406030204" pitchFamily="18" charset="0"/>
                              </a:rPr>
                              <m:t>′</m:t>
                            </m:r>
                          </m:e>
                        </m:d>
                      </m:e>
                    </m:d>
                  </m:oMath>
                </a14:m>
                <a:endParaRPr lang="en-US" sz="2000" dirty="0"/>
              </a:p>
              <a:p>
                <a:r>
                  <a:rPr lang="en-US" sz="2400" dirty="0"/>
                  <a:t>Then use greedy action selection</a:t>
                </a:r>
              </a:p>
              <a:p>
                <a:pPr lvl="1"/>
                <a14:m>
                  <m:oMath xmlns:m="http://schemas.openxmlformats.org/officeDocument/2006/math">
                    <m:r>
                      <a:rPr lang="en-US" sz="2000" b="0" i="1" smtClean="0">
                        <a:latin typeface="Cambria Math" panose="02040503050406030204" pitchFamily="18" charset="0"/>
                      </a:rPr>
                      <m:t>𝜋</m:t>
                    </m:r>
                    <m:r>
                      <a:rPr lang="en-US" sz="2000" i="1">
                        <a:latin typeface="Cambria Math" panose="02040503050406030204" pitchFamily="18" charset="0"/>
                      </a:rPr>
                      <m:t>(</m:t>
                    </m:r>
                    <m:r>
                      <a:rPr lang="en-US" sz="2000" i="1">
                        <a:latin typeface="Cambria Math" panose="02040503050406030204" pitchFamily="18" charset="0"/>
                      </a:rPr>
                      <m:t>𝑠</m:t>
                    </m:r>
                    <m:r>
                      <a:rPr lang="en-US" sz="2000" i="1">
                        <a:latin typeface="Cambria Math" panose="02040503050406030204" pitchFamily="18" charset="0"/>
                      </a:rPr>
                      <m:t>)=</m:t>
                    </m:r>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m:rPr>
                                <m:sty m:val="p"/>
                              </m:rPr>
                              <a:rPr lang="en-US" sz="2000">
                                <a:latin typeface="Cambria Math" panose="02040503050406030204" pitchFamily="18" charset="0"/>
                              </a:rPr>
                              <m:t>argmax</m:t>
                            </m:r>
                          </m:e>
                          <m:lim>
                            <m:r>
                              <a:rPr lang="en-US" sz="2000" i="1">
                                <a:latin typeface="Cambria Math" panose="02040503050406030204" pitchFamily="18" charset="0"/>
                              </a:rPr>
                              <m:t>𝑎</m:t>
                            </m:r>
                          </m:lim>
                        </m:limLow>
                      </m:fName>
                      <m:e>
                        <m:r>
                          <a:rPr lang="en-US" sz="2000" b="0" i="1" smtClean="0">
                            <a:latin typeface="Cambria Math" panose="02040503050406030204" pitchFamily="18" charset="0"/>
                          </a:rPr>
                          <m:t>𝑞</m:t>
                        </m:r>
                        <m:r>
                          <a:rPr lang="en-US" sz="2000" i="1">
                            <a:latin typeface="Cambria Math" panose="02040503050406030204" pitchFamily="18" charset="0"/>
                          </a:rPr>
                          <m:t>(</m:t>
                        </m:r>
                        <m:r>
                          <a:rPr lang="en-US" sz="2000" i="1">
                            <a:latin typeface="Cambria Math" panose="02040503050406030204" pitchFamily="18" charset="0"/>
                          </a:rPr>
                          <m:t>𝑠</m:t>
                        </m:r>
                        <m:r>
                          <a:rPr lang="en-US" sz="2000" i="1">
                            <a:latin typeface="Cambria Math" panose="02040503050406030204" pitchFamily="18" charset="0"/>
                          </a:rPr>
                          <m:t>,</m:t>
                        </m:r>
                        <m:r>
                          <a:rPr lang="en-US" sz="2000" i="1">
                            <a:latin typeface="Cambria Math" panose="02040503050406030204" pitchFamily="18" charset="0"/>
                          </a:rPr>
                          <m:t>𝑎</m:t>
                        </m:r>
                        <m:r>
                          <a:rPr lang="en-US" sz="2000" i="1">
                            <a:latin typeface="Cambria Math" panose="02040503050406030204" pitchFamily="18" charset="0"/>
                          </a:rPr>
                          <m:t>)</m:t>
                        </m:r>
                      </m:e>
                    </m:func>
                  </m:oMath>
                </a14:m>
                <a:endParaRPr lang="en-US" sz="2000" dirty="0"/>
              </a:p>
              <a:p>
                <a:r>
                  <a:rPr lang="en-US" sz="2400" dirty="0" err="1"/>
                  <a:t>Sarsa</a:t>
                </a:r>
                <a:r>
                  <a:rPr lang="en-US" sz="2400" dirty="0"/>
                  <a:t> and Q learning: learn </a:t>
                </a:r>
                <a14:m>
                  <m:oMath xmlns:m="http://schemas.openxmlformats.org/officeDocument/2006/math">
                    <m:r>
                      <a:rPr lang="en-US" sz="2400" b="0" i="1" smtClean="0">
                        <a:latin typeface="Cambria Math" panose="02040503050406030204" pitchFamily="18" charset="0"/>
                      </a:rPr>
                      <m:t>𝑄</m:t>
                    </m:r>
                    <m:r>
                      <a:rPr lang="en-US" sz="2400" i="1">
                        <a:latin typeface="Cambria Math" panose="02040503050406030204" pitchFamily="18" charset="0"/>
                      </a:rPr>
                      <m:t>(</m:t>
                    </m:r>
                    <m:r>
                      <a:rPr lang="en-US" sz="2400" b="0" i="1" smtClean="0">
                        <a:latin typeface="Cambria Math" panose="02040503050406030204" pitchFamily="18" charset="0"/>
                      </a:rPr>
                      <m:t>𝑆</m:t>
                    </m:r>
                    <m:r>
                      <a:rPr lang="en-US" sz="2400" i="1">
                        <a:latin typeface="Cambria Math" panose="02040503050406030204" pitchFamily="18" charset="0"/>
                      </a:rPr>
                      <m:t>,</m:t>
                    </m:r>
                    <m:r>
                      <a:rPr lang="en-US" sz="2400" b="0" i="1" smtClean="0">
                        <a:latin typeface="Cambria Math" panose="02040503050406030204" pitchFamily="18" charset="0"/>
                      </a:rPr>
                      <m:t>𝐴</m:t>
                    </m:r>
                    <m:r>
                      <a:rPr lang="en-US" sz="2400" i="1">
                        <a:latin typeface="Cambria Math" panose="02040503050406030204" pitchFamily="18" charset="0"/>
                      </a:rPr>
                      <m:t>)</m:t>
                    </m:r>
                  </m:oMath>
                </a14:m>
                <a:r>
                  <a:rPr lang="en-US" sz="2400" dirty="0"/>
                  <a:t> instead of </a:t>
                </a:r>
                <a14:m>
                  <m:oMath xmlns:m="http://schemas.openxmlformats.org/officeDocument/2006/math">
                    <m:r>
                      <a:rPr lang="en-US" sz="2400" b="0" i="1" smtClean="0">
                        <a:latin typeface="Cambria Math" panose="02040503050406030204" pitchFamily="18" charset="0"/>
                      </a:rPr>
                      <m:t>𝑉</m:t>
                    </m:r>
                    <m:d>
                      <m:dPr>
                        <m:ctrlPr>
                          <a:rPr lang="en-US" sz="2400" i="1">
                            <a:latin typeface="Cambria Math" panose="02040503050406030204" pitchFamily="18" charset="0"/>
                          </a:rPr>
                        </m:ctrlPr>
                      </m:dPr>
                      <m:e>
                        <m:r>
                          <a:rPr lang="en-US" sz="2400" b="0" i="1" smtClean="0">
                            <a:latin typeface="Cambria Math" panose="02040503050406030204" pitchFamily="18" charset="0"/>
                          </a:rPr>
                          <m:t>𝑆</m:t>
                        </m:r>
                      </m:e>
                    </m:d>
                  </m:oMath>
                </a14:m>
                <a:r>
                  <a:rPr lang="en-US" sz="2400" dirty="0"/>
                  <a:t>, for use in Generalized Policy Iteration (GPI) for control. This makes action selection model-free too.</a:t>
                </a:r>
              </a:p>
              <a:p>
                <a:endParaRPr lang="en-US" sz="2100" dirty="0"/>
              </a:p>
            </p:txBody>
          </p:sp>
        </mc:Choice>
        <mc:Fallback xmlns="">
          <p:sp>
            <p:nvSpPr>
              <p:cNvPr id="18435" name="Rectangle 3"/>
              <p:cNvSpPr>
                <a:spLocks noGrp="1" noRot="1" noChangeAspect="1" noMove="1" noResize="1" noEditPoints="1" noAdjustHandles="1" noChangeArrowheads="1" noChangeShapeType="1" noTextEdit="1"/>
              </p:cNvSpPr>
              <p:nvPr>
                <p:ph idx="1"/>
              </p:nvPr>
            </p:nvSpPr>
            <p:spPr>
              <a:xfrm>
                <a:off x="257175" y="1143000"/>
                <a:ext cx="8629650" cy="5462877"/>
              </a:xfrm>
              <a:blipFill>
                <a:blip r:embed="rId3"/>
                <a:stretch>
                  <a:fillRect l="-918" t="-781" r="-1201"/>
                </a:stretch>
              </a:blipFill>
            </p:spPr>
            <p:txBody>
              <a:bodyPr/>
              <a:lstStyle/>
              <a:p>
                <a:r>
                  <a:rPr lang="en-SE">
                    <a:noFill/>
                  </a:rPr>
                  <a:t> </a:t>
                </a:r>
              </a:p>
            </p:txBody>
          </p:sp>
        </mc:Fallback>
      </mc:AlternateContent>
      <p:pic>
        <p:nvPicPr>
          <p:cNvPr id="53" name="Picture 52">
            <a:extLst>
              <a:ext uri="{FF2B5EF4-FFF2-40B4-BE49-F238E27FC236}">
                <a16:creationId xmlns:a16="http://schemas.microsoft.com/office/drawing/2014/main" id="{F3C9976F-8CFD-41EE-BD33-1F05BE1AC671}"/>
              </a:ext>
            </a:extLst>
          </p:cNvPr>
          <p:cNvPicPr>
            <a:picLocks noChangeAspect="1"/>
          </p:cNvPicPr>
          <p:nvPr/>
        </p:nvPicPr>
        <p:blipFill>
          <a:blip r:embed="rId4"/>
          <a:stretch>
            <a:fillRect/>
          </a:stretch>
        </p:blipFill>
        <p:spPr>
          <a:xfrm>
            <a:off x="381000" y="5497882"/>
            <a:ext cx="8382000" cy="826718"/>
          </a:xfrm>
          <a:prstGeom prst="rect">
            <a:avLst/>
          </a:prstGeom>
        </p:spPr>
      </p:pic>
    </p:spTree>
    <p:extLst>
      <p:ext uri="{BB962C8B-B14F-4D97-AF65-F5344CB8AC3E}">
        <p14:creationId xmlns:p14="http://schemas.microsoft.com/office/powerpoint/2010/main" val="36739017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5AAC0-D78F-4E11-A2C5-26044E07E59A}"/>
              </a:ext>
            </a:extLst>
          </p:cNvPr>
          <p:cNvSpPr>
            <a:spLocks noGrp="1"/>
          </p:cNvSpPr>
          <p:nvPr>
            <p:ph type="title"/>
          </p:nvPr>
        </p:nvSpPr>
        <p:spPr/>
        <p:txBody>
          <a:bodyPr/>
          <a:lstStyle/>
          <a:p>
            <a:r>
              <a:rPr lang="en-US" dirty="0"/>
              <a:t>TD, </a:t>
            </a:r>
            <a:r>
              <a:rPr lang="en-US" dirty="0" err="1"/>
              <a:t>Sarsa</a:t>
            </a:r>
            <a:r>
              <a:rPr lang="en-US" dirty="0"/>
              <a:t>, Q Learning</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C90DD8-7DD7-433F-BFAE-90A8E44E668F}"/>
                  </a:ext>
                </a:extLst>
              </p:cNvPr>
              <p:cNvSpPr>
                <a:spLocks noGrp="1"/>
              </p:cNvSpPr>
              <p:nvPr>
                <p:ph idx="1"/>
              </p:nvPr>
            </p:nvSpPr>
            <p:spPr>
              <a:xfrm>
                <a:off x="457200" y="1066801"/>
                <a:ext cx="8229600" cy="2964508"/>
              </a:xfrm>
            </p:spPr>
            <p:txBody>
              <a:bodyPr>
                <a:normAutofit fontScale="70000" lnSpcReduction="20000"/>
              </a:bodyPr>
              <a:lstStyle/>
              <a:p>
                <a:r>
                  <a:rPr lang="en-US" dirty="0"/>
                  <a:t>TD solves [BEV] by sampling:</a:t>
                </a:r>
              </a:p>
              <a:p>
                <a:pPr lvl="1"/>
                <a14:m>
                  <m:oMath xmlns:m="http://schemas.openxmlformats.org/officeDocument/2006/math">
                    <m:r>
                      <a:rPr lang="en-US" i="1">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e>
                    </m:d>
                    <m:r>
                      <a:rPr lang="en-US" i="1">
                        <a:latin typeface="Cambria Math" panose="02040503050406030204" pitchFamily="18" charset="0"/>
                      </a:rPr>
                      <m:t>←</m:t>
                    </m:r>
                    <m:r>
                      <a:rPr lang="en-US" i="1">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e>
                    </m:d>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𝛾</m:t>
                    </m:r>
                    <m:r>
                      <a:rPr lang="en-US" i="1" smtClean="0">
                        <a:solidFill>
                          <a:srgbClr val="C00000"/>
                        </a:solidFill>
                        <a:latin typeface="Cambria Math" panose="02040503050406030204" pitchFamily="18" charset="0"/>
                      </a:rPr>
                      <m:t>𝑉</m:t>
                    </m:r>
                    <m:d>
                      <m:dPr>
                        <m:ctrlPr>
                          <a:rPr lang="en-US" i="1">
                            <a:solidFill>
                              <a:srgbClr val="C00000"/>
                            </a:solidFill>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𝑆</m:t>
                            </m:r>
                          </m:e>
                          <m:sub>
                            <m:r>
                              <a:rPr lang="en-US" i="1">
                                <a:solidFill>
                                  <a:srgbClr val="C00000"/>
                                </a:solidFill>
                                <a:latin typeface="Cambria Math" panose="02040503050406030204" pitchFamily="18" charset="0"/>
                              </a:rPr>
                              <m:t>𝑡</m:t>
                            </m:r>
                            <m:r>
                              <a:rPr lang="en-US" i="1">
                                <a:solidFill>
                                  <a:srgbClr val="C00000"/>
                                </a:solidFill>
                                <a:latin typeface="Cambria Math" panose="02040503050406030204" pitchFamily="18" charset="0"/>
                              </a:rPr>
                              <m:t>+1</m:t>
                            </m:r>
                          </m:sub>
                        </m:sSub>
                      </m:e>
                    </m:d>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oMath>
                </a14:m>
                <a:endParaRPr lang="en-US" dirty="0"/>
              </a:p>
              <a:p>
                <a:r>
                  <a:rPr lang="en-US" dirty="0" err="1"/>
                  <a:t>Sarsa</a:t>
                </a:r>
                <a:r>
                  <a:rPr lang="en-US" dirty="0"/>
                  <a:t> and Expected </a:t>
                </a:r>
                <a:r>
                  <a:rPr lang="en-US" dirty="0" err="1"/>
                  <a:t>Sarsa</a:t>
                </a:r>
                <a:r>
                  <a:rPr lang="en-US" dirty="0"/>
                  <a:t> solve [BEA] by sampling:</a:t>
                </a:r>
              </a:p>
              <a:p>
                <a:pPr lvl="1"/>
                <a14:m>
                  <m:oMath xmlns:m="http://schemas.openxmlformats.org/officeDocument/2006/math">
                    <m:r>
                      <a:rPr lang="en-US" b="0" i="1" smtClean="0">
                        <a:latin typeface="Cambria Math" panose="02040503050406030204" pitchFamily="18" charset="0"/>
                      </a:rPr>
                      <m:t>𝑄</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e>
                    </m:d>
                    <m:r>
                      <a:rPr lang="en-US" i="1">
                        <a:latin typeface="Cambria Math" panose="02040503050406030204" pitchFamily="18" charset="0"/>
                      </a:rPr>
                      <m:t>←</m:t>
                    </m:r>
                    <m:r>
                      <a:rPr lang="en-US" i="1">
                        <a:latin typeface="Cambria Math" panose="02040503050406030204" pitchFamily="18" charset="0"/>
                      </a:rPr>
                      <m:t>𝑄</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d>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𝛾</m:t>
                    </m:r>
                    <m:r>
                      <a:rPr lang="en-US" i="1" smtClean="0">
                        <a:solidFill>
                          <a:srgbClr val="C00000"/>
                        </a:solidFill>
                        <a:latin typeface="Cambria Math" panose="02040503050406030204" pitchFamily="18" charset="0"/>
                      </a:rPr>
                      <m:t>𝑄</m:t>
                    </m:r>
                    <m:d>
                      <m:dPr>
                        <m:ctrlPr>
                          <a:rPr lang="en-US" i="1">
                            <a:solidFill>
                              <a:srgbClr val="C00000"/>
                            </a:solidFill>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𝑆</m:t>
                            </m:r>
                          </m:e>
                          <m:sub>
                            <m:r>
                              <a:rPr lang="en-US" i="1">
                                <a:solidFill>
                                  <a:srgbClr val="C00000"/>
                                </a:solidFill>
                                <a:latin typeface="Cambria Math" panose="02040503050406030204" pitchFamily="18" charset="0"/>
                              </a:rPr>
                              <m:t>𝑡</m:t>
                            </m:r>
                            <m:r>
                              <a:rPr lang="en-US" b="0" i="1" smtClean="0">
                                <a:solidFill>
                                  <a:srgbClr val="C00000"/>
                                </a:solidFill>
                                <a:latin typeface="Cambria Math" panose="02040503050406030204" pitchFamily="18" charset="0"/>
                              </a:rPr>
                              <m:t>+1</m:t>
                            </m:r>
                          </m:sub>
                        </m:sSub>
                        <m:r>
                          <a:rPr lang="en-US" i="1">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𝐴</m:t>
                            </m:r>
                          </m:e>
                          <m:sub>
                            <m:r>
                              <a:rPr lang="en-US" i="1">
                                <a:solidFill>
                                  <a:srgbClr val="C00000"/>
                                </a:solidFill>
                                <a:latin typeface="Cambria Math" panose="02040503050406030204" pitchFamily="18" charset="0"/>
                              </a:rPr>
                              <m:t>𝑡</m:t>
                            </m:r>
                            <m:r>
                              <a:rPr lang="en-US" b="0" i="1" smtClean="0">
                                <a:solidFill>
                                  <a:srgbClr val="C00000"/>
                                </a:solidFill>
                                <a:latin typeface="Cambria Math" panose="02040503050406030204" pitchFamily="18" charset="0"/>
                              </a:rPr>
                              <m:t>+1</m:t>
                            </m:r>
                          </m:sub>
                        </m:sSub>
                      </m:e>
                    </m:d>
                    <m:r>
                      <a:rPr lang="en-US" i="1">
                        <a:latin typeface="Cambria Math" panose="02040503050406030204" pitchFamily="18" charset="0"/>
                      </a:rPr>
                      <m:t>−</m:t>
                    </m:r>
                    <m:r>
                      <a:rPr lang="en-US" i="1">
                        <a:latin typeface="Cambria Math" panose="02040503050406030204" pitchFamily="18" charset="0"/>
                      </a:rPr>
                      <m:t>𝑄</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d>
                    <m:r>
                      <a:rPr lang="en-US" i="1">
                        <a:latin typeface="Cambria Math" panose="02040503050406030204" pitchFamily="18" charset="0"/>
                      </a:rPr>
                      <m:t>)</m:t>
                    </m:r>
                  </m:oMath>
                </a14:m>
                <a:endParaRPr lang="en-US" dirty="0"/>
              </a:p>
              <a:p>
                <a:pPr lvl="1"/>
                <a14:m>
                  <m:oMath xmlns:m="http://schemas.openxmlformats.org/officeDocument/2006/math">
                    <m:r>
                      <a:rPr lang="en-US" i="1">
                        <a:latin typeface="Cambria Math" panose="02040503050406030204" pitchFamily="18" charset="0"/>
                      </a:rPr>
                      <m:t>𝑄</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d>
                    <m:r>
                      <a:rPr lang="en-US" i="1">
                        <a:latin typeface="Cambria Math" panose="02040503050406030204" pitchFamily="18" charset="0"/>
                      </a:rPr>
                      <m:t>←</m:t>
                    </m:r>
                    <m:r>
                      <a:rPr lang="en-US" i="1">
                        <a:latin typeface="Cambria Math" panose="02040503050406030204" pitchFamily="18" charset="0"/>
                      </a:rPr>
                      <m:t>𝑄</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d>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𝛾</m:t>
                    </m:r>
                    <m:nary>
                      <m:naryPr>
                        <m:chr m:val="∑"/>
                        <m:supHide m:val="on"/>
                        <m:ctrlPr>
                          <a:rPr lang="en-US" i="1" smtClean="0">
                            <a:solidFill>
                              <a:srgbClr val="C00000"/>
                            </a:solidFill>
                            <a:latin typeface="Cambria Math" panose="02040503050406030204" pitchFamily="18" charset="0"/>
                          </a:rPr>
                        </m:ctrlPr>
                      </m:naryPr>
                      <m:sub>
                        <m:r>
                          <m:rPr>
                            <m:brk m:alnAt="7"/>
                          </m:rPr>
                          <a:rPr lang="en-US" b="0" i="1" smtClean="0">
                            <a:solidFill>
                              <a:srgbClr val="C00000"/>
                            </a:solidFill>
                            <a:latin typeface="Cambria Math" panose="02040503050406030204" pitchFamily="18" charset="0"/>
                          </a:rPr>
                          <m:t>𝑎</m:t>
                        </m:r>
                        <m:r>
                          <a:rPr lang="en-US" b="0" i="1" smtClean="0">
                            <a:solidFill>
                              <a:srgbClr val="C00000"/>
                            </a:solidFill>
                            <a:latin typeface="Cambria Math" panose="02040503050406030204" pitchFamily="18" charset="0"/>
                          </a:rPr>
                          <m:t>′</m:t>
                        </m:r>
                      </m:sub>
                      <m:sup/>
                      <m:e>
                        <m:r>
                          <a:rPr lang="en-US" b="0" i="1" smtClean="0">
                            <a:solidFill>
                              <a:srgbClr val="C00000"/>
                            </a:solidFill>
                            <a:latin typeface="Cambria Math" panose="02040503050406030204" pitchFamily="18" charset="0"/>
                          </a:rPr>
                          <m:t>𝜋</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𝑎</m:t>
                        </m:r>
                        <m:r>
                          <a:rPr lang="en-US" b="0" i="1" smtClean="0">
                            <a:solidFill>
                              <a:srgbClr val="C00000"/>
                            </a:solidFill>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𝑆</m:t>
                            </m:r>
                          </m:e>
                          <m:sub>
                            <m:r>
                              <a:rPr lang="en-US" b="0" i="1" smtClean="0">
                                <a:solidFill>
                                  <a:srgbClr val="C00000"/>
                                </a:solidFill>
                                <a:latin typeface="Cambria Math" panose="02040503050406030204" pitchFamily="18" charset="0"/>
                              </a:rPr>
                              <m:t>𝑡</m:t>
                            </m:r>
                            <m:r>
                              <a:rPr lang="en-US" i="1">
                                <a:solidFill>
                                  <a:srgbClr val="C00000"/>
                                </a:solidFill>
                                <a:latin typeface="Cambria Math" panose="02040503050406030204" pitchFamily="18" charset="0"/>
                              </a:rPr>
                              <m:t>+1</m:t>
                            </m:r>
                          </m:sub>
                        </m:sSub>
                        <m:r>
                          <a:rPr lang="en-US" b="0" i="1" smtClean="0">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𝑄</m:t>
                        </m:r>
                        <m:d>
                          <m:dPr>
                            <m:ctrlPr>
                              <a:rPr lang="en-US" i="1">
                                <a:solidFill>
                                  <a:srgbClr val="C00000"/>
                                </a:solidFill>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𝑆</m:t>
                                </m:r>
                              </m:e>
                              <m:sub>
                                <m:r>
                                  <a:rPr lang="en-US" i="1">
                                    <a:solidFill>
                                      <a:srgbClr val="C00000"/>
                                    </a:solidFill>
                                    <a:latin typeface="Cambria Math" panose="02040503050406030204" pitchFamily="18" charset="0"/>
                                  </a:rPr>
                                  <m:t>𝑡</m:t>
                                </m:r>
                                <m:r>
                                  <a:rPr lang="en-US" i="1">
                                    <a:solidFill>
                                      <a:srgbClr val="C00000"/>
                                    </a:solidFill>
                                    <a:latin typeface="Cambria Math" panose="02040503050406030204" pitchFamily="18" charset="0"/>
                                  </a:rPr>
                                  <m:t>+1</m:t>
                                </m:r>
                              </m:sub>
                            </m:sSub>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𝑎</m:t>
                            </m:r>
                            <m:r>
                              <a:rPr lang="en-US" i="1">
                                <a:solidFill>
                                  <a:srgbClr val="C00000"/>
                                </a:solidFill>
                                <a:latin typeface="Cambria Math" panose="02040503050406030204" pitchFamily="18" charset="0"/>
                              </a:rPr>
                              <m:t>′</m:t>
                            </m:r>
                          </m:e>
                        </m:d>
                      </m:e>
                    </m:nary>
                    <m:r>
                      <a:rPr lang="en-US" i="1">
                        <a:latin typeface="Cambria Math" panose="02040503050406030204" pitchFamily="18" charset="0"/>
                      </a:rPr>
                      <m:t>−</m:t>
                    </m:r>
                    <m:r>
                      <a:rPr lang="en-US" i="1">
                        <a:latin typeface="Cambria Math" panose="02040503050406030204" pitchFamily="18" charset="0"/>
                      </a:rPr>
                      <m:t>𝑄</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d>
                    <m:r>
                      <a:rPr lang="en-US" i="1">
                        <a:latin typeface="Cambria Math" panose="02040503050406030204" pitchFamily="18" charset="0"/>
                      </a:rPr>
                      <m:t>)</m:t>
                    </m:r>
                  </m:oMath>
                </a14:m>
                <a:endParaRPr lang="en-US" dirty="0"/>
              </a:p>
              <a:p>
                <a:r>
                  <a:rPr lang="en-US" dirty="0"/>
                  <a:t>Q Learning solves [BOA] by sampling:</a:t>
                </a:r>
              </a:p>
              <a:p>
                <a:pPr lvl="1"/>
                <a14:m>
                  <m:oMath xmlns:m="http://schemas.openxmlformats.org/officeDocument/2006/math">
                    <m:r>
                      <a:rPr lang="en-US" i="1">
                        <a:latin typeface="Cambria Math" panose="02040503050406030204" pitchFamily="18" charset="0"/>
                      </a:rPr>
                      <m:t>𝑄</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d>
                    <m:r>
                      <a:rPr lang="en-US" i="1">
                        <a:latin typeface="Cambria Math" panose="02040503050406030204" pitchFamily="18" charset="0"/>
                      </a:rPr>
                      <m:t>←</m:t>
                    </m:r>
                    <m:r>
                      <a:rPr lang="en-US" i="1">
                        <a:latin typeface="Cambria Math" panose="02040503050406030204" pitchFamily="18" charset="0"/>
                      </a:rPr>
                      <m:t>𝑄</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d>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𝛾</m:t>
                    </m:r>
                    <m:func>
                      <m:funcPr>
                        <m:ctrlPr>
                          <a:rPr lang="en-US" b="0" i="1" smtClean="0">
                            <a:solidFill>
                              <a:srgbClr val="C00000"/>
                            </a:solidFill>
                            <a:latin typeface="Cambria Math" panose="02040503050406030204" pitchFamily="18" charset="0"/>
                          </a:rPr>
                        </m:ctrlPr>
                      </m:funcPr>
                      <m:fName>
                        <m:limLow>
                          <m:limLowPr>
                            <m:ctrlPr>
                              <a:rPr lang="en-US" b="0" i="1" smtClean="0">
                                <a:solidFill>
                                  <a:srgbClr val="C00000"/>
                                </a:solidFill>
                                <a:latin typeface="Cambria Math" panose="02040503050406030204" pitchFamily="18" charset="0"/>
                              </a:rPr>
                            </m:ctrlPr>
                          </m:limLowPr>
                          <m:e>
                            <m:r>
                              <m:rPr>
                                <m:sty m:val="p"/>
                              </m:rPr>
                              <a:rPr lang="en-US" b="0" i="0" smtClean="0">
                                <a:solidFill>
                                  <a:srgbClr val="C00000"/>
                                </a:solidFill>
                                <a:latin typeface="Cambria Math" panose="02040503050406030204" pitchFamily="18" charset="0"/>
                              </a:rPr>
                              <m:t>max</m:t>
                            </m:r>
                          </m:e>
                          <m:lim>
                            <m:r>
                              <a:rPr lang="en-US" b="0" i="1" smtClean="0">
                                <a:solidFill>
                                  <a:srgbClr val="C00000"/>
                                </a:solidFill>
                                <a:latin typeface="Cambria Math" panose="02040503050406030204" pitchFamily="18" charset="0"/>
                              </a:rPr>
                              <m:t>𝑎</m:t>
                            </m:r>
                            <m:r>
                              <a:rPr lang="en-US" b="0" i="1" smtClean="0">
                                <a:solidFill>
                                  <a:srgbClr val="C00000"/>
                                </a:solidFill>
                                <a:latin typeface="Cambria Math" panose="02040503050406030204" pitchFamily="18" charset="0"/>
                              </a:rPr>
                              <m:t>′</m:t>
                            </m:r>
                          </m:lim>
                        </m:limLow>
                      </m:fName>
                      <m:e>
                        <m:r>
                          <a:rPr lang="en-US" i="1">
                            <a:solidFill>
                              <a:srgbClr val="C00000"/>
                            </a:solidFill>
                            <a:latin typeface="Cambria Math" panose="02040503050406030204" pitchFamily="18" charset="0"/>
                          </a:rPr>
                          <m:t>𝑄</m:t>
                        </m:r>
                        <m:d>
                          <m:dPr>
                            <m:ctrlPr>
                              <a:rPr lang="en-US" i="1">
                                <a:solidFill>
                                  <a:srgbClr val="C00000"/>
                                </a:solidFill>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𝑆</m:t>
                                </m:r>
                              </m:e>
                              <m:sub>
                                <m:r>
                                  <a:rPr lang="en-US" i="1">
                                    <a:solidFill>
                                      <a:srgbClr val="C00000"/>
                                    </a:solidFill>
                                    <a:latin typeface="Cambria Math" panose="02040503050406030204" pitchFamily="18" charset="0"/>
                                  </a:rPr>
                                  <m:t>𝑡</m:t>
                                </m:r>
                                <m:r>
                                  <a:rPr lang="en-US" i="1">
                                    <a:solidFill>
                                      <a:srgbClr val="C00000"/>
                                    </a:solidFill>
                                    <a:latin typeface="Cambria Math" panose="02040503050406030204" pitchFamily="18" charset="0"/>
                                  </a:rPr>
                                  <m:t>+1</m:t>
                                </m:r>
                              </m:sub>
                            </m:sSub>
                            <m:r>
                              <a:rPr lang="en-US" i="1">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𝑎</m:t>
                            </m:r>
                            <m:r>
                              <a:rPr lang="en-US" b="0" i="1" smtClean="0">
                                <a:solidFill>
                                  <a:srgbClr val="C00000"/>
                                </a:solidFill>
                                <a:latin typeface="Cambria Math" panose="02040503050406030204" pitchFamily="18" charset="0"/>
                              </a:rPr>
                              <m:t>′</m:t>
                            </m:r>
                          </m:e>
                        </m:d>
                      </m:e>
                    </m:func>
                    <m:r>
                      <a:rPr lang="en-US" i="1">
                        <a:latin typeface="Cambria Math" panose="02040503050406030204" pitchFamily="18" charset="0"/>
                      </a:rPr>
                      <m:t>−</m:t>
                    </m:r>
                    <m:r>
                      <a:rPr lang="en-US" i="1">
                        <a:latin typeface="Cambria Math" panose="02040503050406030204" pitchFamily="18" charset="0"/>
                      </a:rPr>
                      <m:t>𝑄</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d>
                    <m:r>
                      <a:rPr lang="en-US" i="1">
                        <a:latin typeface="Cambria Math" panose="02040503050406030204" pitchFamily="18" charset="0"/>
                      </a:rPr>
                      <m:t>)</m:t>
                    </m:r>
                  </m:oMath>
                </a14:m>
                <a:endParaRPr lang="en-US" dirty="0"/>
              </a:p>
              <a:p>
                <a:endParaRPr lang="en-SE" dirty="0"/>
              </a:p>
            </p:txBody>
          </p:sp>
        </mc:Choice>
        <mc:Fallback xmlns="">
          <p:sp>
            <p:nvSpPr>
              <p:cNvPr id="3" name="Content Placeholder 2">
                <a:extLst>
                  <a:ext uri="{FF2B5EF4-FFF2-40B4-BE49-F238E27FC236}">
                    <a16:creationId xmlns:a16="http://schemas.microsoft.com/office/drawing/2014/main" id="{2FC90DD8-7DD7-433F-BFAE-90A8E44E668F}"/>
                  </a:ext>
                </a:extLst>
              </p:cNvPr>
              <p:cNvSpPr>
                <a:spLocks noGrp="1" noRot="1" noChangeAspect="1" noMove="1" noResize="1" noEditPoints="1" noAdjustHandles="1" noChangeArrowheads="1" noChangeShapeType="1" noTextEdit="1"/>
              </p:cNvSpPr>
              <p:nvPr>
                <p:ph idx="1"/>
              </p:nvPr>
            </p:nvSpPr>
            <p:spPr>
              <a:xfrm>
                <a:off x="457200" y="1066801"/>
                <a:ext cx="8229600" cy="2964508"/>
              </a:xfrm>
              <a:blipFill>
                <a:blip r:embed="rId2"/>
                <a:stretch>
                  <a:fillRect l="-815" t="-3498"/>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3C1ECEB7-3C44-4DD8-9D8B-10CBAA3D136A}"/>
              </a:ext>
            </a:extLst>
          </p:cNvPr>
          <p:cNvSpPr>
            <a:spLocks noGrp="1"/>
          </p:cNvSpPr>
          <p:nvPr>
            <p:ph type="sldNum" sz="quarter" idx="12"/>
          </p:nvPr>
        </p:nvSpPr>
        <p:spPr/>
        <p:txBody>
          <a:bodyPr/>
          <a:lstStyle/>
          <a:p>
            <a:pPr>
              <a:defRPr/>
            </a:pPr>
            <a:fld id="{F57F456A-00AF-44E6-8D70-638C0D0130FF}" type="slidenum">
              <a:rPr lang="en-US" altLang="zh-CN" smtClean="0"/>
              <a:pPr>
                <a:defRPr/>
              </a:pPr>
              <a:t>52</a:t>
            </a:fld>
            <a:endParaRPr lang="en-US" altLang="zh-CN"/>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3A1707C2-F36E-460E-B328-ACFCA2535ECE}"/>
                  </a:ext>
                </a:extLst>
              </p:cNvPr>
              <p:cNvSpPr txBox="1">
                <a:spLocks/>
              </p:cNvSpPr>
              <p:nvPr/>
            </p:nvSpPr>
            <p:spPr bwMode="auto">
              <a:xfrm>
                <a:off x="457200" y="4038599"/>
                <a:ext cx="8229600" cy="2743201"/>
              </a:xfrm>
              <a:prstGeom prst="rect">
                <a:avLst/>
              </a:prstGeom>
              <a:noFill/>
              <a:ln w="28575">
                <a:solidFill>
                  <a:schemeClr val="tx1"/>
                </a:solidFill>
                <a:miter lim="800000"/>
                <a:headEnd/>
                <a:tailEnd/>
              </a:ln>
            </p:spPr>
            <p:txBody>
              <a:bodyPr vert="horz" wrap="square" lIns="91440" tIns="45720" rIns="91440" bIns="45720" numCol="1" anchor="t" anchorCtr="0" compatLnSpc="1">
                <a:prstTxWarp prst="textNoShape">
                  <a:avLst/>
                </a:prstTxWarp>
                <a:normAutofit fontScale="700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a:t>[BEV] Bellman Expectation Equation for State Value Function</a:t>
                </a:r>
                <a:r>
                  <a:rPr lang="en-US" kern="0" dirty="0"/>
                  <a:t>:</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nary>
                      <m:naryPr>
                        <m:chr m:val="∑"/>
                        <m:supHide m:val="on"/>
                        <m:ctrlPr>
                          <a:rPr lang="en-US" i="1">
                            <a:solidFill>
                              <a:srgbClr val="C00000"/>
                            </a:solidFill>
                            <a:latin typeface="Cambria Math" panose="02040503050406030204" pitchFamily="18" charset="0"/>
                          </a:rPr>
                        </m:ctrlPr>
                      </m:naryPr>
                      <m:sub>
                        <m:r>
                          <a:rPr lang="en-US" i="1">
                            <a:solidFill>
                              <a:srgbClr val="C00000"/>
                            </a:solidFill>
                            <a:latin typeface="Cambria Math" panose="02040503050406030204" pitchFamily="18" charset="0"/>
                          </a:rPr>
                          <m:t>𝑎</m:t>
                        </m:r>
                      </m:sub>
                      <m:sup/>
                      <m:e>
                        <m:r>
                          <a:rPr lang="en-US" i="1">
                            <a:solidFill>
                              <a:srgbClr val="C00000"/>
                            </a:solidFill>
                            <a:latin typeface="Cambria Math" panose="02040503050406030204" pitchFamily="18" charset="0"/>
                          </a:rPr>
                          <m:t>𝜋</m:t>
                        </m:r>
                        <m:d>
                          <m:dPr>
                            <m:ctrlPr>
                              <a:rPr lang="en-US"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𝑎</m:t>
                            </m:r>
                          </m:e>
                          <m:e>
                            <m:r>
                              <a:rPr lang="en-US" i="1">
                                <a:solidFill>
                                  <a:srgbClr val="C00000"/>
                                </a:solidFill>
                                <a:latin typeface="Cambria Math" panose="02040503050406030204" pitchFamily="18" charset="0"/>
                              </a:rPr>
                              <m:t>𝑠</m:t>
                            </m:r>
                          </m:e>
                        </m:d>
                      </m:e>
                    </m:nary>
                    <m:nary>
                      <m:naryPr>
                        <m:chr m:val="∑"/>
                        <m:supHide m:val="on"/>
                        <m:ctrlPr>
                          <a:rPr lang="en-US" i="1">
                            <a:latin typeface="Cambria Math" panose="02040503050406030204" pitchFamily="18" charset="0"/>
                          </a:rPr>
                        </m:ctrlPr>
                      </m:naryPr>
                      <m:sub>
                        <m:r>
                          <a:rPr lang="en-US" i="1">
                            <a:latin typeface="Cambria Math" panose="02040503050406030204" pitchFamily="18" charset="0"/>
                          </a:rPr>
                          <m:t>𝑟</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sub>
                      <m:sup/>
                      <m:e>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e>
                    </m:nary>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𝑣</m:t>
                            </m:r>
                          </m:e>
                          <m:sub>
                            <m:r>
                              <a:rPr lang="en-US" i="1">
                                <a:solidFill>
                                  <a:srgbClr val="C00000"/>
                                </a:solidFill>
                                <a:latin typeface="Cambria Math" panose="02040503050406030204" pitchFamily="18" charset="0"/>
                              </a:rPr>
                              <m:t>𝜋</m:t>
                            </m:r>
                          </m:sub>
                        </m:sSub>
                        <m:d>
                          <m:dPr>
                            <m:ctrlPr>
                              <a:rPr lang="en-US" i="1">
                                <a:solidFill>
                                  <a:srgbClr val="C00000"/>
                                </a:solidFill>
                                <a:latin typeface="Cambria Math" panose="02040503050406030204" pitchFamily="18" charset="0"/>
                              </a:rPr>
                            </m:ctrlPr>
                          </m:dPr>
                          <m:e>
                            <m:sSup>
                              <m:sSupPr>
                                <m:ctrlPr>
                                  <a:rPr lang="en-US" i="1">
                                    <a:solidFill>
                                      <a:srgbClr val="C00000"/>
                                    </a:solidFill>
                                    <a:latin typeface="Cambria Math" panose="02040503050406030204" pitchFamily="18" charset="0"/>
                                  </a:rPr>
                                </m:ctrlPr>
                              </m:sSupPr>
                              <m:e>
                                <m:r>
                                  <a:rPr lang="en-US" i="1">
                                    <a:solidFill>
                                      <a:srgbClr val="C00000"/>
                                    </a:solidFill>
                                    <a:latin typeface="Cambria Math" panose="02040503050406030204" pitchFamily="18" charset="0"/>
                                  </a:rPr>
                                  <m:t>𝑠</m:t>
                                </m:r>
                              </m:e>
                              <m:sup>
                                <m:r>
                                  <a:rPr lang="en-US" i="1">
                                    <a:solidFill>
                                      <a:srgbClr val="C00000"/>
                                    </a:solidFill>
                                    <a:latin typeface="Cambria Math" panose="02040503050406030204" pitchFamily="18" charset="0"/>
                                  </a:rPr>
                                  <m:t>′</m:t>
                                </m:r>
                              </m:sup>
                            </m:sSup>
                          </m:e>
                        </m:d>
                      </m:e>
                    </m:d>
                  </m:oMath>
                </a14:m>
                <a:endParaRPr lang="en-US" kern="0" dirty="0"/>
              </a:p>
              <a:p>
                <a:r>
                  <a:rPr lang="en-US" dirty="0"/>
                  <a:t>[BEA] Bellman Expectation Equation for Action Value Function</a:t>
                </a:r>
                <a:endParaRPr lang="en-US" kern="0" dirty="0"/>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𝑟</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sub>
                      <m:sup/>
                      <m:e>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e>
                    </m:nary>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nary>
                          <m:naryPr>
                            <m:chr m:val="∑"/>
                            <m:supHide m:val="on"/>
                            <m:ctrlPr>
                              <a:rPr lang="en-US" i="1" smtClean="0">
                                <a:solidFill>
                                  <a:srgbClr val="C00000"/>
                                </a:solidFill>
                                <a:latin typeface="Cambria Math" panose="02040503050406030204" pitchFamily="18" charset="0"/>
                              </a:rPr>
                            </m:ctrlPr>
                          </m:naryPr>
                          <m:sub>
                            <m:r>
                              <a:rPr lang="en-US" i="1">
                                <a:solidFill>
                                  <a:srgbClr val="C00000"/>
                                </a:solidFill>
                                <a:latin typeface="Cambria Math" panose="02040503050406030204" pitchFamily="18" charset="0"/>
                              </a:rPr>
                              <m:t>𝑎</m:t>
                            </m:r>
                            <m:r>
                              <a:rPr lang="en-US" i="1">
                                <a:solidFill>
                                  <a:srgbClr val="C00000"/>
                                </a:solidFill>
                                <a:latin typeface="Cambria Math" panose="02040503050406030204" pitchFamily="18" charset="0"/>
                              </a:rPr>
                              <m:t>′</m:t>
                            </m:r>
                          </m:sub>
                          <m:sup/>
                          <m:e>
                            <m:r>
                              <a:rPr lang="en-US" i="1">
                                <a:solidFill>
                                  <a:srgbClr val="C00000"/>
                                </a:solidFill>
                                <a:latin typeface="Cambria Math" panose="02040503050406030204" pitchFamily="18" charset="0"/>
                              </a:rPr>
                              <m:t>𝜋</m:t>
                            </m:r>
                            <m:d>
                              <m:dPr>
                                <m:ctrlPr>
                                  <a:rPr lang="en-US"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𝑎</m:t>
                                </m:r>
                                <m:r>
                                  <a:rPr lang="en-US" i="1">
                                    <a:solidFill>
                                      <a:srgbClr val="C00000"/>
                                    </a:solidFill>
                                    <a:latin typeface="Cambria Math" panose="02040503050406030204" pitchFamily="18" charset="0"/>
                                  </a:rPr>
                                  <m:t>′</m:t>
                                </m:r>
                              </m:e>
                              <m:e>
                                <m:r>
                                  <a:rPr lang="en-US" i="1">
                                    <a:solidFill>
                                      <a:srgbClr val="C00000"/>
                                    </a:solidFill>
                                    <a:latin typeface="Cambria Math" panose="02040503050406030204" pitchFamily="18" charset="0"/>
                                  </a:rPr>
                                  <m:t>𝑠</m:t>
                                </m:r>
                                <m:r>
                                  <a:rPr lang="en-US" i="1">
                                    <a:solidFill>
                                      <a:srgbClr val="C00000"/>
                                    </a:solidFill>
                                    <a:latin typeface="Cambria Math" panose="02040503050406030204" pitchFamily="18" charset="0"/>
                                  </a:rPr>
                                  <m:t>′</m:t>
                                </m:r>
                              </m:e>
                            </m:d>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𝑞</m:t>
                                </m:r>
                              </m:e>
                              <m:sub>
                                <m:r>
                                  <a:rPr lang="en-US" i="1">
                                    <a:solidFill>
                                      <a:srgbClr val="C00000"/>
                                    </a:solidFill>
                                    <a:latin typeface="Cambria Math" panose="02040503050406030204" pitchFamily="18" charset="0"/>
                                  </a:rPr>
                                  <m:t>𝜋</m:t>
                                </m:r>
                              </m:sub>
                            </m:sSub>
                            <m:d>
                              <m:dPr>
                                <m:ctrlPr>
                                  <a:rPr lang="en-US"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𝑠</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𝑎</m:t>
                                </m:r>
                                <m:r>
                                  <a:rPr lang="en-US" i="1">
                                    <a:solidFill>
                                      <a:srgbClr val="C00000"/>
                                    </a:solidFill>
                                    <a:latin typeface="Cambria Math" panose="02040503050406030204" pitchFamily="18" charset="0"/>
                                  </a:rPr>
                                  <m:t>′</m:t>
                                </m:r>
                              </m:e>
                            </m:d>
                          </m:e>
                        </m:nary>
                      </m:e>
                    </m:d>
                  </m:oMath>
                </a14:m>
                <a:endParaRPr lang="en-US" kern="0" dirty="0"/>
              </a:p>
              <a:p>
                <a:r>
                  <a:rPr lang="en-US" dirty="0"/>
                  <a:t>[BOA] Bellman Optimality Equation for Optimal Action Value Function</a:t>
                </a:r>
                <a:r>
                  <a:rPr lang="en-US" kern="0" dirty="0"/>
                  <a:t>:</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𝑟</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sub>
                      <m:sup/>
                      <m:e>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e>
                    </m:nary>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limLow>
                          <m:limLowPr>
                            <m:ctrlPr>
                              <a:rPr lang="en-US" i="1">
                                <a:solidFill>
                                  <a:srgbClr val="C00000"/>
                                </a:solidFill>
                                <a:latin typeface="Cambria Math" panose="02040503050406030204" pitchFamily="18" charset="0"/>
                              </a:rPr>
                            </m:ctrlPr>
                          </m:limLowPr>
                          <m:e>
                            <m:r>
                              <m:rPr>
                                <m:sty m:val="p"/>
                              </m:rPr>
                              <a:rPr lang="en-US">
                                <a:solidFill>
                                  <a:srgbClr val="C00000"/>
                                </a:solidFill>
                                <a:latin typeface="Cambria Math" panose="02040503050406030204" pitchFamily="18" charset="0"/>
                              </a:rPr>
                              <m:t>max</m:t>
                            </m:r>
                          </m:e>
                          <m:lim>
                            <m:r>
                              <a:rPr lang="en-US" i="1">
                                <a:solidFill>
                                  <a:srgbClr val="C00000"/>
                                </a:solidFill>
                                <a:latin typeface="Cambria Math" panose="02040503050406030204" pitchFamily="18" charset="0"/>
                              </a:rPr>
                              <m:t>𝑎</m:t>
                            </m:r>
                            <m:r>
                              <a:rPr lang="en-US" i="1">
                                <a:solidFill>
                                  <a:srgbClr val="C00000"/>
                                </a:solidFill>
                                <a:latin typeface="Cambria Math" panose="02040503050406030204" pitchFamily="18" charset="0"/>
                              </a:rPr>
                              <m:t>′</m:t>
                            </m:r>
                          </m:lim>
                        </m:limLow>
                        <m:r>
                          <a:rPr lang="en-US" i="1">
                            <a:latin typeface="Cambria Math" panose="02040503050406030204" pitchFamily="18" charset="0"/>
                          </a:rPr>
                          <m:t> </m:t>
                        </m:r>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𝑞</m:t>
                            </m:r>
                          </m:e>
                          <m:sub>
                            <m:r>
                              <a:rPr lang="en-US" i="1">
                                <a:solidFill>
                                  <a:srgbClr val="C00000"/>
                                </a:solidFill>
                                <a:latin typeface="Cambria Math" panose="02040503050406030204" pitchFamily="18" charset="0"/>
                              </a:rPr>
                              <m:t>∗</m:t>
                            </m:r>
                          </m:sub>
                        </m:sSub>
                        <m:d>
                          <m:dPr>
                            <m:ctrlPr>
                              <a:rPr lang="en-US"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𝑠</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𝑎</m:t>
                            </m:r>
                            <m:r>
                              <a:rPr lang="en-US" i="1">
                                <a:solidFill>
                                  <a:srgbClr val="C00000"/>
                                </a:solidFill>
                                <a:latin typeface="Cambria Math" panose="02040503050406030204" pitchFamily="18" charset="0"/>
                              </a:rPr>
                              <m:t>′</m:t>
                            </m:r>
                          </m:e>
                        </m:d>
                      </m:e>
                    </m:d>
                  </m:oMath>
                </a14:m>
                <a:endParaRPr lang="en-US" kern="0" dirty="0"/>
              </a:p>
              <a:p>
                <a:endParaRPr lang="en-SE" kern="0" dirty="0"/>
              </a:p>
            </p:txBody>
          </p:sp>
        </mc:Choice>
        <mc:Fallback xmlns="">
          <p:sp>
            <p:nvSpPr>
              <p:cNvPr id="5" name="Content Placeholder 2">
                <a:extLst>
                  <a:ext uri="{FF2B5EF4-FFF2-40B4-BE49-F238E27FC236}">
                    <a16:creationId xmlns:a16="http://schemas.microsoft.com/office/drawing/2014/main" id="{3A1707C2-F36E-460E-B328-ACFCA2535ECE}"/>
                  </a:ext>
                </a:extLst>
              </p:cNvPr>
              <p:cNvSpPr txBox="1">
                <a:spLocks noRot="1" noChangeAspect="1" noMove="1" noResize="1" noEditPoints="1" noAdjustHandles="1" noChangeArrowheads="1" noChangeShapeType="1" noTextEdit="1"/>
              </p:cNvSpPr>
              <p:nvPr/>
            </p:nvSpPr>
            <p:spPr bwMode="auto">
              <a:xfrm>
                <a:off x="457200" y="4038599"/>
                <a:ext cx="8229600" cy="2743201"/>
              </a:xfrm>
              <a:prstGeom prst="rect">
                <a:avLst/>
              </a:prstGeom>
              <a:blipFill>
                <a:blip r:embed="rId3"/>
                <a:stretch>
                  <a:fillRect l="-664" t="-4825" r="-664"/>
                </a:stretch>
              </a:blipFill>
              <a:ln w="28575">
                <a:solidFill>
                  <a:schemeClr val="tx1"/>
                </a:solidFill>
                <a:miter lim="800000"/>
                <a:headEnd/>
                <a:tailEnd/>
              </a:ln>
            </p:spPr>
            <p:txBody>
              <a:bodyPr/>
              <a:lstStyle/>
              <a:p>
                <a:r>
                  <a:rPr lang="en-SE">
                    <a:noFill/>
                  </a:rPr>
                  <a:t> </a:t>
                </a:r>
              </a:p>
            </p:txBody>
          </p:sp>
        </mc:Fallback>
      </mc:AlternateContent>
      <p:sp>
        <p:nvSpPr>
          <p:cNvPr id="7" name="Rectangle 6">
            <a:extLst>
              <a:ext uri="{FF2B5EF4-FFF2-40B4-BE49-F238E27FC236}">
                <a16:creationId xmlns:a16="http://schemas.microsoft.com/office/drawing/2014/main" id="{F230342E-193E-4A11-B6D4-80DEF1E21C1C}"/>
              </a:ext>
            </a:extLst>
          </p:cNvPr>
          <p:cNvSpPr/>
          <p:nvPr/>
        </p:nvSpPr>
        <p:spPr bwMode="auto">
          <a:xfrm>
            <a:off x="76200" y="121298"/>
            <a:ext cx="1524000" cy="488302"/>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C00000"/>
                </a:solidFill>
                <a:effectLst/>
                <a:latin typeface="Arial" charset="0"/>
              </a:rPr>
              <a:t>Important</a:t>
            </a:r>
            <a:endParaRPr kumimoji="0" lang="en-SE" sz="2400" b="0" i="0" u="none" strike="noStrike" cap="none" normalizeH="0" baseline="0" dirty="0">
              <a:ln>
                <a:noFill/>
              </a:ln>
              <a:solidFill>
                <a:srgbClr val="C00000"/>
              </a:solidFill>
              <a:effectLst/>
              <a:latin typeface="Arial" charset="0"/>
            </a:endParaRPr>
          </a:p>
        </p:txBody>
      </p:sp>
    </p:spTree>
    <p:extLst>
      <p:ext uri="{BB962C8B-B14F-4D97-AF65-F5344CB8AC3E}">
        <p14:creationId xmlns:p14="http://schemas.microsoft.com/office/powerpoint/2010/main" val="500426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6470AC-9B6E-43C9-AA29-CF5F68C966A5}"/>
              </a:ext>
            </a:extLst>
          </p:cNvPr>
          <p:cNvSpPr>
            <a:spLocks noGrp="1"/>
          </p:cNvSpPr>
          <p:nvPr>
            <p:ph type="sldNum" sz="quarter" idx="12"/>
          </p:nvPr>
        </p:nvSpPr>
        <p:spPr>
          <a:xfrm>
            <a:off x="6745027" y="6530035"/>
            <a:ext cx="2133600" cy="244475"/>
          </a:xfrm>
        </p:spPr>
        <p:txBody>
          <a:bodyPr/>
          <a:lstStyle/>
          <a:p>
            <a:pPr>
              <a:defRPr/>
            </a:pPr>
            <a:fld id="{F57F456A-00AF-44E6-8D70-638C0D0130FF}" type="slidenum">
              <a:rPr lang="en-US" altLang="zh-CN" smtClean="0"/>
              <a:pPr>
                <a:defRPr/>
              </a:pPr>
              <a:t>53</a:t>
            </a:fld>
            <a:endParaRPr lang="en-US" altLang="zh-CN" dirty="0"/>
          </a:p>
        </p:txBody>
      </p:sp>
      <p:sp>
        <p:nvSpPr>
          <p:cNvPr id="2" name="Title 1">
            <a:extLst>
              <a:ext uri="{FF2B5EF4-FFF2-40B4-BE49-F238E27FC236}">
                <a16:creationId xmlns:a16="http://schemas.microsoft.com/office/drawing/2014/main" id="{30FF6263-0E18-43F3-9996-00B8D526C4B2}"/>
              </a:ext>
            </a:extLst>
          </p:cNvPr>
          <p:cNvSpPr>
            <a:spLocks noGrp="1"/>
          </p:cNvSpPr>
          <p:nvPr>
            <p:ph type="title"/>
          </p:nvPr>
        </p:nvSpPr>
        <p:spPr>
          <a:xfrm>
            <a:off x="2634638" y="-126702"/>
            <a:ext cx="3938608" cy="868362"/>
          </a:xfrm>
        </p:spPr>
        <p:txBody>
          <a:bodyPr/>
          <a:lstStyle/>
          <a:p>
            <a:r>
              <a:rPr lang="en-US" sz="3600" dirty="0"/>
              <a:t>Backup Diagrams</a:t>
            </a:r>
            <a:endParaRPr lang="en-SE" sz="3600" dirty="0"/>
          </a:p>
        </p:txBody>
      </p:sp>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35AEBAFB-119D-43D2-8969-1FB62C4A2ECF}"/>
                  </a:ext>
                </a:extLst>
              </p:cNvPr>
              <p:cNvSpPr/>
              <p:nvPr/>
            </p:nvSpPr>
            <p:spPr>
              <a:xfrm>
                <a:off x="629416" y="6334963"/>
                <a:ext cx="3130521" cy="369332"/>
              </a:xfrm>
              <a:prstGeom prst="rect">
                <a:avLst/>
              </a:prstGeom>
            </p:spPr>
            <p:txBody>
              <a:bodyPr wrap="square">
                <a:spAutoFit/>
              </a:bodyPr>
              <a:lstStyle/>
              <a:p>
                <a:pPr lvl="0">
                  <a:spcAft>
                    <a:spcPts val="1600"/>
                  </a:spcAft>
                </a:pPr>
                <a:r>
                  <a:rPr lang="en" dirty="0"/>
                  <a:t>Bellman </a:t>
                </a:r>
                <a:r>
                  <a:rPr lang="en-US" altLang="zh-CN" dirty="0"/>
                  <a:t>Exp </a:t>
                </a:r>
                <a:r>
                  <a:rPr lang="en-US" altLang="zh-CN" dirty="0" err="1"/>
                  <a:t>Eqn</a:t>
                </a:r>
                <a:r>
                  <a:rPr lang="en-US" altLang="zh-CN" dirty="0"/>
                  <a:t> for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e>
                    </m:d>
                  </m:oMath>
                </a14:m>
                <a:endParaRPr lang="en" dirty="0"/>
              </a:p>
            </p:txBody>
          </p:sp>
        </mc:Choice>
        <mc:Fallback xmlns="">
          <p:sp>
            <p:nvSpPr>
              <p:cNvPr id="64" name="Rectangle 63">
                <a:extLst>
                  <a:ext uri="{FF2B5EF4-FFF2-40B4-BE49-F238E27FC236}">
                    <a16:creationId xmlns:a16="http://schemas.microsoft.com/office/drawing/2014/main" id="{35AEBAFB-119D-43D2-8969-1FB62C4A2ECF}"/>
                  </a:ext>
                </a:extLst>
              </p:cNvPr>
              <p:cNvSpPr>
                <a:spLocks noRot="1" noChangeAspect="1" noMove="1" noResize="1" noEditPoints="1" noAdjustHandles="1" noChangeArrowheads="1" noChangeShapeType="1" noTextEdit="1"/>
              </p:cNvSpPr>
              <p:nvPr/>
            </p:nvSpPr>
            <p:spPr>
              <a:xfrm>
                <a:off x="629416" y="6334963"/>
                <a:ext cx="3130521" cy="369332"/>
              </a:xfrm>
              <a:prstGeom prst="rect">
                <a:avLst/>
              </a:prstGeom>
              <a:blipFill>
                <a:blip r:embed="rId7"/>
                <a:stretch>
                  <a:fillRect l="-1556" t="-8197" b="-2459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65" name="Rectangle 64">
                <a:extLst>
                  <a:ext uri="{FF2B5EF4-FFF2-40B4-BE49-F238E27FC236}">
                    <a16:creationId xmlns:a16="http://schemas.microsoft.com/office/drawing/2014/main" id="{62125AC2-DEC3-4B6F-9979-52940BE656C3}"/>
                  </a:ext>
                </a:extLst>
              </p:cNvPr>
              <p:cNvSpPr/>
              <p:nvPr/>
            </p:nvSpPr>
            <p:spPr>
              <a:xfrm>
                <a:off x="4638965" y="6336268"/>
                <a:ext cx="3125623" cy="369332"/>
              </a:xfrm>
              <a:prstGeom prst="rect">
                <a:avLst/>
              </a:prstGeom>
            </p:spPr>
            <p:txBody>
              <a:bodyPr wrap="square">
                <a:spAutoFit/>
              </a:bodyPr>
              <a:lstStyle/>
              <a:p>
                <a:pPr lvl="0">
                  <a:spcAft>
                    <a:spcPts val="1600"/>
                  </a:spcAft>
                </a:pPr>
                <a:r>
                  <a:rPr lang="en" dirty="0"/>
                  <a:t>Bellman </a:t>
                </a:r>
                <a:r>
                  <a:rPr lang="en-US" dirty="0" err="1"/>
                  <a:t>Opt</a:t>
                </a:r>
                <a:r>
                  <a:rPr lang="en-US" dirty="0"/>
                  <a:t> </a:t>
                </a:r>
                <a:r>
                  <a:rPr lang="en-US" dirty="0" err="1"/>
                  <a:t>Eqn</a:t>
                </a:r>
                <a:r>
                  <a:rPr lang="en-US" dirty="0"/>
                  <a:t> for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oMath>
                </a14:m>
                <a:endParaRPr lang="en" dirty="0"/>
              </a:p>
            </p:txBody>
          </p:sp>
        </mc:Choice>
        <mc:Fallback xmlns="">
          <p:sp>
            <p:nvSpPr>
              <p:cNvPr id="65" name="Rectangle 64">
                <a:extLst>
                  <a:ext uri="{FF2B5EF4-FFF2-40B4-BE49-F238E27FC236}">
                    <a16:creationId xmlns:a16="http://schemas.microsoft.com/office/drawing/2014/main" id="{62125AC2-DEC3-4B6F-9979-52940BE656C3}"/>
                  </a:ext>
                </a:extLst>
              </p:cNvPr>
              <p:cNvSpPr>
                <a:spLocks noRot="1" noChangeAspect="1" noMove="1" noResize="1" noEditPoints="1" noAdjustHandles="1" noChangeArrowheads="1" noChangeShapeType="1" noTextEdit="1"/>
              </p:cNvSpPr>
              <p:nvPr/>
            </p:nvSpPr>
            <p:spPr>
              <a:xfrm>
                <a:off x="4638965" y="6336268"/>
                <a:ext cx="3125623" cy="369332"/>
              </a:xfrm>
              <a:prstGeom prst="rect">
                <a:avLst/>
              </a:prstGeom>
              <a:blipFill>
                <a:blip r:embed="rId8"/>
                <a:stretch>
                  <a:fillRect l="-1754" t="-8197" b="-24590"/>
                </a:stretch>
              </a:blipFill>
            </p:spPr>
            <p:txBody>
              <a:bodyPr/>
              <a:lstStyle/>
              <a:p>
                <a:r>
                  <a:rPr lang="en-SE">
                    <a:noFill/>
                  </a:rPr>
                  <a:t> </a:t>
                </a:r>
              </a:p>
            </p:txBody>
          </p:sp>
        </mc:Fallback>
      </mc:AlternateContent>
      <p:grpSp>
        <p:nvGrpSpPr>
          <p:cNvPr id="66" name="Group 65">
            <a:extLst>
              <a:ext uri="{FF2B5EF4-FFF2-40B4-BE49-F238E27FC236}">
                <a16:creationId xmlns:a16="http://schemas.microsoft.com/office/drawing/2014/main" id="{CC13BFFF-CFE3-4215-82B1-04FBB7D7E932}"/>
              </a:ext>
            </a:extLst>
          </p:cNvPr>
          <p:cNvGrpSpPr/>
          <p:nvPr/>
        </p:nvGrpSpPr>
        <p:grpSpPr>
          <a:xfrm>
            <a:off x="221519" y="3673270"/>
            <a:ext cx="3849075" cy="2708159"/>
            <a:chOff x="628720" y="909597"/>
            <a:chExt cx="3849075" cy="2708159"/>
          </a:xfrm>
        </p:grpSpPr>
        <p:grpSp>
          <p:nvGrpSpPr>
            <p:cNvPr id="67" name="Group 66">
              <a:extLst>
                <a:ext uri="{FF2B5EF4-FFF2-40B4-BE49-F238E27FC236}">
                  <a16:creationId xmlns:a16="http://schemas.microsoft.com/office/drawing/2014/main" id="{AD41A04F-DCB9-4E21-AC26-DB1AC9F99147}"/>
                </a:ext>
              </a:extLst>
            </p:cNvPr>
            <p:cNvGrpSpPr/>
            <p:nvPr/>
          </p:nvGrpSpPr>
          <p:grpSpPr>
            <a:xfrm>
              <a:off x="1117591" y="1120914"/>
              <a:ext cx="2549178" cy="2274701"/>
              <a:chOff x="1249126" y="1770917"/>
              <a:chExt cx="1998711" cy="1783504"/>
            </a:xfrm>
          </p:grpSpPr>
          <p:cxnSp>
            <p:nvCxnSpPr>
              <p:cNvPr id="74" name="Shape 457">
                <a:extLst>
                  <a:ext uri="{FF2B5EF4-FFF2-40B4-BE49-F238E27FC236}">
                    <a16:creationId xmlns:a16="http://schemas.microsoft.com/office/drawing/2014/main" id="{762CA011-A85C-40D7-AEC5-1C42BB676F88}"/>
                  </a:ext>
                </a:extLst>
              </p:cNvPr>
              <p:cNvCxnSpPr/>
              <p:nvPr/>
            </p:nvCxnSpPr>
            <p:spPr>
              <a:xfrm flipH="1">
                <a:off x="2482560" y="2623064"/>
                <a:ext cx="207976" cy="661920"/>
              </a:xfrm>
              <a:prstGeom prst="straightConnector1">
                <a:avLst/>
              </a:prstGeom>
              <a:noFill/>
              <a:ln w="25400" cap="flat" cmpd="sng">
                <a:solidFill>
                  <a:srgbClr val="C00000"/>
                </a:solidFill>
                <a:prstDash val="solid"/>
                <a:round/>
                <a:headEnd type="none" w="lg" len="lg"/>
                <a:tailEnd type="none" w="lg" len="lg"/>
              </a:ln>
            </p:spPr>
          </p:cxnSp>
          <p:sp>
            <p:nvSpPr>
              <p:cNvPr id="75" name="Shape 452">
                <a:extLst>
                  <a:ext uri="{FF2B5EF4-FFF2-40B4-BE49-F238E27FC236}">
                    <a16:creationId xmlns:a16="http://schemas.microsoft.com/office/drawing/2014/main" id="{0B29D6C9-4782-477A-A448-27441F6EE6AE}"/>
                  </a:ext>
                </a:extLst>
              </p:cNvPr>
              <p:cNvSpPr/>
              <p:nvPr/>
            </p:nvSpPr>
            <p:spPr>
              <a:xfrm>
                <a:off x="2123093" y="1770917"/>
                <a:ext cx="269437" cy="269437"/>
              </a:xfrm>
              <a:prstGeom prst="ellipse">
                <a:avLst/>
              </a:prstGeom>
              <a:solidFill>
                <a:srgbClr val="306C8D"/>
              </a:solidFill>
              <a:ln w="9525" cap="flat" cmpd="sng">
                <a:no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6" name="Shape 452">
                <a:extLst>
                  <a:ext uri="{FF2B5EF4-FFF2-40B4-BE49-F238E27FC236}">
                    <a16:creationId xmlns:a16="http://schemas.microsoft.com/office/drawing/2014/main" id="{C1124423-A61D-409A-A31F-8F8672AFA7D9}"/>
                  </a:ext>
                </a:extLst>
              </p:cNvPr>
              <p:cNvSpPr/>
              <p:nvPr/>
            </p:nvSpPr>
            <p:spPr>
              <a:xfrm>
                <a:off x="1249126" y="3284984"/>
                <a:ext cx="269437" cy="269437"/>
              </a:xfrm>
              <a:prstGeom prst="ellipse">
                <a:avLst/>
              </a:prstGeom>
              <a:solidFill>
                <a:srgbClr val="306C8D"/>
              </a:solidFill>
              <a:ln w="9525" cap="flat" cmpd="sng">
                <a:no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7" name="Shape 452">
                <a:extLst>
                  <a:ext uri="{FF2B5EF4-FFF2-40B4-BE49-F238E27FC236}">
                    <a16:creationId xmlns:a16="http://schemas.microsoft.com/office/drawing/2014/main" id="{17827C73-5A35-4021-9059-E99DEC17C718}"/>
                  </a:ext>
                </a:extLst>
              </p:cNvPr>
              <p:cNvSpPr/>
              <p:nvPr/>
            </p:nvSpPr>
            <p:spPr>
              <a:xfrm>
                <a:off x="2978400" y="3284984"/>
                <a:ext cx="269437" cy="269437"/>
              </a:xfrm>
              <a:prstGeom prst="ellipse">
                <a:avLst/>
              </a:prstGeom>
              <a:solidFill>
                <a:srgbClr val="306C8D"/>
              </a:solidFill>
              <a:ln w="9525" cap="flat" cmpd="sng">
                <a:no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cxnSp>
            <p:nvCxnSpPr>
              <p:cNvPr id="78" name="Shape 457">
                <a:extLst>
                  <a:ext uri="{FF2B5EF4-FFF2-40B4-BE49-F238E27FC236}">
                    <a16:creationId xmlns:a16="http://schemas.microsoft.com/office/drawing/2014/main" id="{C1B7766B-0B76-471E-B809-8C5CA9CAE87E}"/>
                  </a:ext>
                </a:extLst>
              </p:cNvPr>
              <p:cNvCxnSpPr/>
              <p:nvPr/>
            </p:nvCxnSpPr>
            <p:spPr>
              <a:xfrm>
                <a:off x="2353072" y="2000896"/>
                <a:ext cx="760047" cy="1284088"/>
              </a:xfrm>
              <a:prstGeom prst="straightConnector1">
                <a:avLst/>
              </a:prstGeom>
              <a:noFill/>
              <a:ln w="25400" cap="flat" cmpd="sng">
                <a:solidFill>
                  <a:srgbClr val="C00000"/>
                </a:solidFill>
                <a:prstDash val="solid"/>
                <a:round/>
                <a:headEnd type="none" w="lg" len="lg"/>
                <a:tailEnd type="none" w="lg" len="lg"/>
              </a:ln>
            </p:spPr>
          </p:cxnSp>
          <p:cxnSp>
            <p:nvCxnSpPr>
              <p:cNvPr id="79" name="Shape 457">
                <a:extLst>
                  <a:ext uri="{FF2B5EF4-FFF2-40B4-BE49-F238E27FC236}">
                    <a16:creationId xmlns:a16="http://schemas.microsoft.com/office/drawing/2014/main" id="{8C28BFB4-CB70-4BFE-B588-6CAD3E4F817C}"/>
                  </a:ext>
                </a:extLst>
              </p:cNvPr>
              <p:cNvCxnSpPr/>
              <p:nvPr/>
            </p:nvCxnSpPr>
            <p:spPr>
              <a:xfrm flipH="1">
                <a:off x="1383845" y="2000896"/>
                <a:ext cx="778706" cy="1284088"/>
              </a:xfrm>
              <a:prstGeom prst="straightConnector1">
                <a:avLst/>
              </a:prstGeom>
              <a:noFill/>
              <a:ln w="25400" cap="flat" cmpd="sng">
                <a:solidFill>
                  <a:srgbClr val="52ADC8"/>
                </a:solidFill>
                <a:prstDash val="solid"/>
                <a:round/>
                <a:headEnd type="none" w="lg" len="lg"/>
                <a:tailEnd type="none" w="lg" len="lg"/>
              </a:ln>
            </p:spPr>
          </p:cxnSp>
          <p:sp>
            <p:nvSpPr>
              <p:cNvPr id="80" name="Circle">
                <a:extLst>
                  <a:ext uri="{FF2B5EF4-FFF2-40B4-BE49-F238E27FC236}">
                    <a16:creationId xmlns:a16="http://schemas.microsoft.com/office/drawing/2014/main" id="{3A9385DD-E6A4-4A96-9A62-6A3BD51572EC}"/>
                  </a:ext>
                </a:extLst>
              </p:cNvPr>
              <p:cNvSpPr/>
              <p:nvPr/>
            </p:nvSpPr>
            <p:spPr>
              <a:xfrm>
                <a:off x="2509759" y="2471224"/>
                <a:ext cx="357768" cy="357768"/>
              </a:xfrm>
              <a:prstGeom prst="ellipse">
                <a:avLst/>
              </a:prstGeom>
              <a:solidFill>
                <a:srgbClr val="42997E"/>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cxnSp>
            <p:nvCxnSpPr>
              <p:cNvPr id="81" name="Shape 457">
                <a:extLst>
                  <a:ext uri="{FF2B5EF4-FFF2-40B4-BE49-F238E27FC236}">
                    <a16:creationId xmlns:a16="http://schemas.microsoft.com/office/drawing/2014/main" id="{B39A1D1D-7FA5-4CB9-BEF0-E4A620C440E3}"/>
                  </a:ext>
                </a:extLst>
              </p:cNvPr>
              <p:cNvCxnSpPr/>
              <p:nvPr/>
            </p:nvCxnSpPr>
            <p:spPr>
              <a:xfrm>
                <a:off x="1787729" y="2623064"/>
                <a:ext cx="244188" cy="661920"/>
              </a:xfrm>
              <a:prstGeom prst="straightConnector1">
                <a:avLst/>
              </a:prstGeom>
              <a:noFill/>
              <a:ln w="25400" cap="flat" cmpd="sng">
                <a:solidFill>
                  <a:srgbClr val="52ADC8"/>
                </a:solidFill>
                <a:prstDash val="solid"/>
                <a:round/>
                <a:headEnd type="none" w="lg" len="lg"/>
                <a:tailEnd type="none" w="lg" len="lg"/>
              </a:ln>
            </p:spPr>
          </p:cxnSp>
          <p:sp>
            <p:nvSpPr>
              <p:cNvPr id="82" name="Shape 452">
                <a:extLst>
                  <a:ext uri="{FF2B5EF4-FFF2-40B4-BE49-F238E27FC236}">
                    <a16:creationId xmlns:a16="http://schemas.microsoft.com/office/drawing/2014/main" id="{4136A908-3ACC-4B9A-A8A4-1E37EBC02104}"/>
                  </a:ext>
                </a:extLst>
              </p:cNvPr>
              <p:cNvSpPr/>
              <p:nvPr/>
            </p:nvSpPr>
            <p:spPr>
              <a:xfrm>
                <a:off x="1897198" y="3284984"/>
                <a:ext cx="269437" cy="269437"/>
              </a:xfrm>
              <a:prstGeom prst="ellipse">
                <a:avLst/>
              </a:prstGeom>
              <a:solidFill>
                <a:srgbClr val="306C8D"/>
              </a:solidFill>
              <a:ln w="9525" cap="flat" cmpd="sng">
                <a:no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3" name="Circle">
                <a:extLst>
                  <a:ext uri="{FF2B5EF4-FFF2-40B4-BE49-F238E27FC236}">
                    <a16:creationId xmlns:a16="http://schemas.microsoft.com/office/drawing/2014/main" id="{70AA30A3-0AC8-4CD0-84C5-32D29D7F107B}"/>
                  </a:ext>
                </a:extLst>
              </p:cNvPr>
              <p:cNvSpPr/>
              <p:nvPr/>
            </p:nvSpPr>
            <p:spPr>
              <a:xfrm>
                <a:off x="1627100" y="2471936"/>
                <a:ext cx="356344" cy="356344"/>
              </a:xfrm>
              <a:prstGeom prst="ellipse">
                <a:avLst/>
              </a:prstGeom>
              <a:solidFill>
                <a:srgbClr val="42997E"/>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84" name="Shape 452">
                <a:extLst>
                  <a:ext uri="{FF2B5EF4-FFF2-40B4-BE49-F238E27FC236}">
                    <a16:creationId xmlns:a16="http://schemas.microsoft.com/office/drawing/2014/main" id="{FA8189B9-95AB-4BD2-B0B0-F5C9A9CAC021}"/>
                  </a:ext>
                </a:extLst>
              </p:cNvPr>
              <p:cNvSpPr/>
              <p:nvPr/>
            </p:nvSpPr>
            <p:spPr>
              <a:xfrm>
                <a:off x="2347841" y="3284984"/>
                <a:ext cx="269437" cy="269437"/>
              </a:xfrm>
              <a:prstGeom prst="ellipse">
                <a:avLst/>
              </a:prstGeom>
              <a:solidFill>
                <a:srgbClr val="306C8D"/>
              </a:solidFill>
              <a:ln w="9525" cap="flat" cmpd="sng">
                <a:no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pic>
          <p:nvPicPr>
            <p:cNvPr id="68" name="Picture 67">
              <a:extLst>
                <a:ext uri="{FF2B5EF4-FFF2-40B4-BE49-F238E27FC236}">
                  <a16:creationId xmlns:a16="http://schemas.microsoft.com/office/drawing/2014/main" id="{414F2644-D05E-4AD3-90EE-CA5D500834B2}"/>
                </a:ext>
              </a:extLst>
            </p:cNvPr>
            <p:cNvPicPr>
              <a:picLocks noChangeAspect="1"/>
            </p:cNvPicPr>
            <p:nvPr/>
          </p:nvPicPr>
          <p:blipFill>
            <a:blip r:embed="rId9"/>
            <a:stretch>
              <a:fillRect/>
            </a:stretch>
          </p:blipFill>
          <p:spPr>
            <a:xfrm>
              <a:off x="1889048" y="1626881"/>
              <a:ext cx="165100" cy="165100"/>
            </a:xfrm>
            <a:prstGeom prst="rect">
              <a:avLst/>
            </a:prstGeom>
          </p:spPr>
        </p:pic>
        <p:pic>
          <p:nvPicPr>
            <p:cNvPr id="69" name="Picture 68">
              <a:extLst>
                <a:ext uri="{FF2B5EF4-FFF2-40B4-BE49-F238E27FC236}">
                  <a16:creationId xmlns:a16="http://schemas.microsoft.com/office/drawing/2014/main" id="{356C66DD-3268-4F21-BE1A-5EA8947EF948}"/>
                </a:ext>
              </a:extLst>
            </p:cNvPr>
            <p:cNvPicPr>
              <a:picLocks noChangeAspect="1"/>
            </p:cNvPicPr>
            <p:nvPr/>
          </p:nvPicPr>
          <p:blipFill>
            <a:blip r:embed="rId10"/>
            <a:stretch>
              <a:fillRect/>
            </a:stretch>
          </p:blipFill>
          <p:spPr>
            <a:xfrm>
              <a:off x="1296540" y="2031070"/>
              <a:ext cx="241300" cy="304800"/>
            </a:xfrm>
            <a:prstGeom prst="rect">
              <a:avLst/>
            </a:prstGeom>
          </p:spPr>
        </p:pic>
        <p:pic>
          <p:nvPicPr>
            <p:cNvPr id="70" name="Picture 69">
              <a:extLst>
                <a:ext uri="{FF2B5EF4-FFF2-40B4-BE49-F238E27FC236}">
                  <a16:creationId xmlns:a16="http://schemas.microsoft.com/office/drawing/2014/main" id="{30B71276-EAE7-4B92-BED3-7C1A0CD66824}"/>
                </a:ext>
              </a:extLst>
            </p:cNvPr>
            <p:cNvPicPr>
              <a:picLocks noChangeAspect="1"/>
            </p:cNvPicPr>
            <p:nvPr/>
          </p:nvPicPr>
          <p:blipFill>
            <a:blip r:embed="rId11"/>
            <a:stretch>
              <a:fillRect/>
            </a:stretch>
          </p:blipFill>
          <p:spPr>
            <a:xfrm>
              <a:off x="628720" y="2742271"/>
              <a:ext cx="626679" cy="336550"/>
            </a:xfrm>
            <a:prstGeom prst="rect">
              <a:avLst/>
            </a:prstGeom>
          </p:spPr>
        </p:pic>
        <p:pic>
          <p:nvPicPr>
            <p:cNvPr id="71" name="Picture 70">
              <a:extLst>
                <a:ext uri="{FF2B5EF4-FFF2-40B4-BE49-F238E27FC236}">
                  <a16:creationId xmlns:a16="http://schemas.microsoft.com/office/drawing/2014/main" id="{4024DE0F-6B79-4C2B-8655-3A96C13FCB93}"/>
                </a:ext>
              </a:extLst>
            </p:cNvPr>
            <p:cNvPicPr>
              <a:picLocks noChangeAspect="1"/>
            </p:cNvPicPr>
            <p:nvPr/>
          </p:nvPicPr>
          <p:blipFill>
            <a:blip r:embed="rId12"/>
            <a:stretch>
              <a:fillRect/>
            </a:stretch>
          </p:blipFill>
          <p:spPr>
            <a:xfrm>
              <a:off x="1688223" y="1221004"/>
              <a:ext cx="495300" cy="241300"/>
            </a:xfrm>
            <a:prstGeom prst="rect">
              <a:avLst/>
            </a:prstGeom>
          </p:spPr>
        </p:pic>
        <p:pic>
          <p:nvPicPr>
            <p:cNvPr id="72" name="Picture 71">
              <a:extLst>
                <a:ext uri="{FF2B5EF4-FFF2-40B4-BE49-F238E27FC236}">
                  <a16:creationId xmlns:a16="http://schemas.microsoft.com/office/drawing/2014/main" id="{E85E1F9B-87D8-4A0E-977A-F0EDE5549E0B}"/>
                </a:ext>
              </a:extLst>
            </p:cNvPr>
            <p:cNvPicPr>
              <a:picLocks noChangeAspect="1"/>
            </p:cNvPicPr>
            <p:nvPr/>
          </p:nvPicPr>
          <p:blipFill>
            <a:blip r:embed="rId13"/>
            <a:stretch>
              <a:fillRect/>
            </a:stretch>
          </p:blipFill>
          <p:spPr>
            <a:xfrm>
              <a:off x="2635617" y="909597"/>
              <a:ext cx="1092200" cy="368300"/>
            </a:xfrm>
            <a:prstGeom prst="rect">
              <a:avLst/>
            </a:prstGeom>
          </p:spPr>
        </p:pic>
        <p:pic>
          <p:nvPicPr>
            <p:cNvPr id="73" name="Picture 72">
              <a:extLst>
                <a:ext uri="{FF2B5EF4-FFF2-40B4-BE49-F238E27FC236}">
                  <a16:creationId xmlns:a16="http://schemas.microsoft.com/office/drawing/2014/main" id="{92EE4C77-1F5C-4C40-9B3B-D96A7CBB9B64}"/>
                </a:ext>
              </a:extLst>
            </p:cNvPr>
            <p:cNvPicPr>
              <a:picLocks noChangeAspect="1"/>
            </p:cNvPicPr>
            <p:nvPr/>
          </p:nvPicPr>
          <p:blipFill>
            <a:blip r:embed="rId14"/>
            <a:stretch>
              <a:fillRect/>
            </a:stretch>
          </p:blipFill>
          <p:spPr>
            <a:xfrm>
              <a:off x="3271815" y="3263056"/>
              <a:ext cx="1205980" cy="354700"/>
            </a:xfrm>
            <a:prstGeom prst="rect">
              <a:avLst/>
            </a:prstGeom>
          </p:spPr>
        </p:pic>
      </p:grpSp>
      <p:grpSp>
        <p:nvGrpSpPr>
          <p:cNvPr id="85" name="Group 84">
            <a:extLst>
              <a:ext uri="{FF2B5EF4-FFF2-40B4-BE49-F238E27FC236}">
                <a16:creationId xmlns:a16="http://schemas.microsoft.com/office/drawing/2014/main" id="{43619C28-0E10-483C-A2CD-F29A3591ADA4}"/>
              </a:ext>
            </a:extLst>
          </p:cNvPr>
          <p:cNvGrpSpPr/>
          <p:nvPr/>
        </p:nvGrpSpPr>
        <p:grpSpPr>
          <a:xfrm>
            <a:off x="4398891" y="3891185"/>
            <a:ext cx="2919365" cy="2274701"/>
            <a:chOff x="747404" y="1120914"/>
            <a:chExt cx="2919365" cy="2274701"/>
          </a:xfrm>
        </p:grpSpPr>
        <p:grpSp>
          <p:nvGrpSpPr>
            <p:cNvPr id="86" name="Group 85">
              <a:extLst>
                <a:ext uri="{FF2B5EF4-FFF2-40B4-BE49-F238E27FC236}">
                  <a16:creationId xmlns:a16="http://schemas.microsoft.com/office/drawing/2014/main" id="{B53DE6EF-45D5-466A-9C31-F51363C0BBFE}"/>
                </a:ext>
              </a:extLst>
            </p:cNvPr>
            <p:cNvGrpSpPr/>
            <p:nvPr/>
          </p:nvGrpSpPr>
          <p:grpSpPr>
            <a:xfrm>
              <a:off x="1117591" y="1120914"/>
              <a:ext cx="2549178" cy="2274701"/>
              <a:chOff x="1249126" y="1770917"/>
              <a:chExt cx="1998711" cy="1783504"/>
            </a:xfrm>
          </p:grpSpPr>
          <p:cxnSp>
            <p:nvCxnSpPr>
              <p:cNvPr id="91" name="Shape 457">
                <a:extLst>
                  <a:ext uri="{FF2B5EF4-FFF2-40B4-BE49-F238E27FC236}">
                    <a16:creationId xmlns:a16="http://schemas.microsoft.com/office/drawing/2014/main" id="{ADBDBAE8-59AD-43BA-82BF-A8B6C2CCC98E}"/>
                  </a:ext>
                </a:extLst>
              </p:cNvPr>
              <p:cNvCxnSpPr/>
              <p:nvPr/>
            </p:nvCxnSpPr>
            <p:spPr>
              <a:xfrm flipH="1">
                <a:off x="2482560" y="2623064"/>
                <a:ext cx="207976" cy="661920"/>
              </a:xfrm>
              <a:prstGeom prst="straightConnector1">
                <a:avLst/>
              </a:prstGeom>
              <a:noFill/>
              <a:ln w="25400" cap="flat" cmpd="sng">
                <a:solidFill>
                  <a:srgbClr val="C00000"/>
                </a:solidFill>
                <a:prstDash val="solid"/>
                <a:round/>
                <a:headEnd type="none" w="lg" len="lg"/>
                <a:tailEnd type="none" w="lg" len="lg"/>
              </a:ln>
            </p:spPr>
          </p:cxnSp>
          <p:sp>
            <p:nvSpPr>
              <p:cNvPr id="92" name="Shape 452">
                <a:extLst>
                  <a:ext uri="{FF2B5EF4-FFF2-40B4-BE49-F238E27FC236}">
                    <a16:creationId xmlns:a16="http://schemas.microsoft.com/office/drawing/2014/main" id="{2E0A8FC4-19B4-46B9-B0BD-DDBD87FECFAE}"/>
                  </a:ext>
                </a:extLst>
              </p:cNvPr>
              <p:cNvSpPr/>
              <p:nvPr/>
            </p:nvSpPr>
            <p:spPr>
              <a:xfrm>
                <a:off x="2123093" y="1770917"/>
                <a:ext cx="269437" cy="269437"/>
              </a:xfrm>
              <a:prstGeom prst="ellipse">
                <a:avLst/>
              </a:prstGeom>
              <a:solidFill>
                <a:srgbClr val="306C8D"/>
              </a:solidFill>
              <a:ln w="9525" cap="flat" cmpd="sng">
                <a:no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3" name="Shape 452">
                <a:extLst>
                  <a:ext uri="{FF2B5EF4-FFF2-40B4-BE49-F238E27FC236}">
                    <a16:creationId xmlns:a16="http://schemas.microsoft.com/office/drawing/2014/main" id="{3E225BC9-CB2B-4E97-B3F5-1F94EABAC89C}"/>
                  </a:ext>
                </a:extLst>
              </p:cNvPr>
              <p:cNvSpPr/>
              <p:nvPr/>
            </p:nvSpPr>
            <p:spPr>
              <a:xfrm>
                <a:off x="1249126" y="3284984"/>
                <a:ext cx="269437" cy="269437"/>
              </a:xfrm>
              <a:prstGeom prst="ellipse">
                <a:avLst/>
              </a:prstGeom>
              <a:solidFill>
                <a:srgbClr val="306C8D"/>
              </a:solidFill>
              <a:ln w="9525" cap="flat" cmpd="sng">
                <a:no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4" name="Shape 452">
                <a:extLst>
                  <a:ext uri="{FF2B5EF4-FFF2-40B4-BE49-F238E27FC236}">
                    <a16:creationId xmlns:a16="http://schemas.microsoft.com/office/drawing/2014/main" id="{86BF5117-2962-479F-B3D3-64B3F5D38E74}"/>
                  </a:ext>
                </a:extLst>
              </p:cNvPr>
              <p:cNvSpPr/>
              <p:nvPr/>
            </p:nvSpPr>
            <p:spPr>
              <a:xfrm>
                <a:off x="2978400" y="3284984"/>
                <a:ext cx="269437" cy="269437"/>
              </a:xfrm>
              <a:prstGeom prst="ellipse">
                <a:avLst/>
              </a:prstGeom>
              <a:solidFill>
                <a:srgbClr val="306C8D"/>
              </a:solidFill>
              <a:ln w="9525" cap="flat" cmpd="sng">
                <a:no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cxnSp>
            <p:nvCxnSpPr>
              <p:cNvPr id="95" name="Shape 457">
                <a:extLst>
                  <a:ext uri="{FF2B5EF4-FFF2-40B4-BE49-F238E27FC236}">
                    <a16:creationId xmlns:a16="http://schemas.microsoft.com/office/drawing/2014/main" id="{F1CE0072-04F7-42DB-8719-27D01A54D10C}"/>
                  </a:ext>
                </a:extLst>
              </p:cNvPr>
              <p:cNvCxnSpPr/>
              <p:nvPr/>
            </p:nvCxnSpPr>
            <p:spPr>
              <a:xfrm>
                <a:off x="2353072" y="2000896"/>
                <a:ext cx="760047" cy="1284088"/>
              </a:xfrm>
              <a:prstGeom prst="straightConnector1">
                <a:avLst/>
              </a:prstGeom>
              <a:noFill/>
              <a:ln w="25400" cap="flat" cmpd="sng">
                <a:solidFill>
                  <a:srgbClr val="C00000"/>
                </a:solidFill>
                <a:prstDash val="solid"/>
                <a:round/>
                <a:headEnd type="none" w="lg" len="lg"/>
                <a:tailEnd type="none" w="lg" len="lg"/>
              </a:ln>
            </p:spPr>
          </p:cxnSp>
          <p:cxnSp>
            <p:nvCxnSpPr>
              <p:cNvPr id="96" name="Shape 457">
                <a:extLst>
                  <a:ext uri="{FF2B5EF4-FFF2-40B4-BE49-F238E27FC236}">
                    <a16:creationId xmlns:a16="http://schemas.microsoft.com/office/drawing/2014/main" id="{8E2BF20D-2565-49F3-B008-7F4AB1E821CF}"/>
                  </a:ext>
                </a:extLst>
              </p:cNvPr>
              <p:cNvCxnSpPr/>
              <p:nvPr/>
            </p:nvCxnSpPr>
            <p:spPr>
              <a:xfrm flipH="1">
                <a:off x="1383845" y="2000896"/>
                <a:ext cx="778706" cy="1284088"/>
              </a:xfrm>
              <a:prstGeom prst="straightConnector1">
                <a:avLst/>
              </a:prstGeom>
              <a:noFill/>
              <a:ln w="25400" cap="flat" cmpd="sng">
                <a:solidFill>
                  <a:srgbClr val="52ADC8"/>
                </a:solidFill>
                <a:prstDash val="solid"/>
                <a:round/>
                <a:headEnd type="none" w="lg" len="lg"/>
                <a:tailEnd type="none" w="lg" len="lg"/>
              </a:ln>
            </p:spPr>
          </p:cxnSp>
          <p:sp>
            <p:nvSpPr>
              <p:cNvPr id="97" name="Circle">
                <a:extLst>
                  <a:ext uri="{FF2B5EF4-FFF2-40B4-BE49-F238E27FC236}">
                    <a16:creationId xmlns:a16="http://schemas.microsoft.com/office/drawing/2014/main" id="{F5D3D366-54EA-4450-934D-6B711F461D29}"/>
                  </a:ext>
                </a:extLst>
              </p:cNvPr>
              <p:cNvSpPr/>
              <p:nvPr/>
            </p:nvSpPr>
            <p:spPr>
              <a:xfrm>
                <a:off x="2509759" y="2471224"/>
                <a:ext cx="357768" cy="357768"/>
              </a:xfrm>
              <a:prstGeom prst="ellipse">
                <a:avLst/>
              </a:prstGeom>
              <a:solidFill>
                <a:srgbClr val="42997E"/>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cxnSp>
            <p:nvCxnSpPr>
              <p:cNvPr id="98" name="Shape 457">
                <a:extLst>
                  <a:ext uri="{FF2B5EF4-FFF2-40B4-BE49-F238E27FC236}">
                    <a16:creationId xmlns:a16="http://schemas.microsoft.com/office/drawing/2014/main" id="{2F7CC47A-47B4-494E-BB40-F6A7FF22DB8B}"/>
                  </a:ext>
                </a:extLst>
              </p:cNvPr>
              <p:cNvCxnSpPr/>
              <p:nvPr/>
            </p:nvCxnSpPr>
            <p:spPr>
              <a:xfrm>
                <a:off x="1787729" y="2623064"/>
                <a:ext cx="244188" cy="661920"/>
              </a:xfrm>
              <a:prstGeom prst="straightConnector1">
                <a:avLst/>
              </a:prstGeom>
              <a:noFill/>
              <a:ln w="25400" cap="flat" cmpd="sng">
                <a:solidFill>
                  <a:srgbClr val="52ADC8"/>
                </a:solidFill>
                <a:prstDash val="solid"/>
                <a:round/>
                <a:headEnd type="none" w="lg" len="lg"/>
                <a:tailEnd type="none" w="lg" len="lg"/>
              </a:ln>
            </p:spPr>
          </p:cxnSp>
          <p:sp>
            <p:nvSpPr>
              <p:cNvPr id="99" name="Shape 452">
                <a:extLst>
                  <a:ext uri="{FF2B5EF4-FFF2-40B4-BE49-F238E27FC236}">
                    <a16:creationId xmlns:a16="http://schemas.microsoft.com/office/drawing/2014/main" id="{E4A189FE-AE8F-4774-9340-F47262C2A428}"/>
                  </a:ext>
                </a:extLst>
              </p:cNvPr>
              <p:cNvSpPr/>
              <p:nvPr/>
            </p:nvSpPr>
            <p:spPr>
              <a:xfrm>
                <a:off x="1897198" y="3284984"/>
                <a:ext cx="269437" cy="269437"/>
              </a:xfrm>
              <a:prstGeom prst="ellipse">
                <a:avLst/>
              </a:prstGeom>
              <a:solidFill>
                <a:srgbClr val="306C8D"/>
              </a:solidFill>
              <a:ln w="9525" cap="flat" cmpd="sng">
                <a:no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00" name="Circle">
                <a:extLst>
                  <a:ext uri="{FF2B5EF4-FFF2-40B4-BE49-F238E27FC236}">
                    <a16:creationId xmlns:a16="http://schemas.microsoft.com/office/drawing/2014/main" id="{6309B4A0-D1AA-4A8E-81E0-045228F2624C}"/>
                  </a:ext>
                </a:extLst>
              </p:cNvPr>
              <p:cNvSpPr/>
              <p:nvPr/>
            </p:nvSpPr>
            <p:spPr>
              <a:xfrm>
                <a:off x="1627100" y="2471936"/>
                <a:ext cx="356344" cy="356344"/>
              </a:xfrm>
              <a:prstGeom prst="ellipse">
                <a:avLst/>
              </a:prstGeom>
              <a:solidFill>
                <a:srgbClr val="42997E"/>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01" name="Shape 452">
                <a:extLst>
                  <a:ext uri="{FF2B5EF4-FFF2-40B4-BE49-F238E27FC236}">
                    <a16:creationId xmlns:a16="http://schemas.microsoft.com/office/drawing/2014/main" id="{1AF56AA0-574D-40D5-B26C-FB48EAB4CEFE}"/>
                  </a:ext>
                </a:extLst>
              </p:cNvPr>
              <p:cNvSpPr/>
              <p:nvPr/>
            </p:nvSpPr>
            <p:spPr>
              <a:xfrm>
                <a:off x="2347841" y="3284984"/>
                <a:ext cx="269437" cy="269437"/>
              </a:xfrm>
              <a:prstGeom prst="ellipse">
                <a:avLst/>
              </a:prstGeom>
              <a:solidFill>
                <a:srgbClr val="306C8D"/>
              </a:solidFill>
              <a:ln w="9525" cap="flat" cmpd="sng">
                <a:no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pic>
          <p:nvPicPr>
            <p:cNvPr id="87" name="Picture 86">
              <a:extLst>
                <a:ext uri="{FF2B5EF4-FFF2-40B4-BE49-F238E27FC236}">
                  <a16:creationId xmlns:a16="http://schemas.microsoft.com/office/drawing/2014/main" id="{920AC11A-3337-49BB-911F-864D55307D0F}"/>
                </a:ext>
              </a:extLst>
            </p:cNvPr>
            <p:cNvPicPr>
              <a:picLocks noChangeAspect="1"/>
            </p:cNvPicPr>
            <p:nvPr/>
          </p:nvPicPr>
          <p:blipFill>
            <a:blip r:embed="rId9"/>
            <a:stretch>
              <a:fillRect/>
            </a:stretch>
          </p:blipFill>
          <p:spPr>
            <a:xfrm>
              <a:off x="1889048" y="1626881"/>
              <a:ext cx="165100" cy="165100"/>
            </a:xfrm>
            <a:prstGeom prst="rect">
              <a:avLst/>
            </a:prstGeom>
          </p:spPr>
        </p:pic>
        <p:pic>
          <p:nvPicPr>
            <p:cNvPr id="88" name="Picture 87">
              <a:extLst>
                <a:ext uri="{FF2B5EF4-FFF2-40B4-BE49-F238E27FC236}">
                  <a16:creationId xmlns:a16="http://schemas.microsoft.com/office/drawing/2014/main" id="{DEACA3E8-639B-478E-B4A0-20932A3D104D}"/>
                </a:ext>
              </a:extLst>
            </p:cNvPr>
            <p:cNvPicPr>
              <a:picLocks noChangeAspect="1"/>
            </p:cNvPicPr>
            <p:nvPr/>
          </p:nvPicPr>
          <p:blipFill>
            <a:blip r:embed="rId10"/>
            <a:stretch>
              <a:fillRect/>
            </a:stretch>
          </p:blipFill>
          <p:spPr>
            <a:xfrm>
              <a:off x="1296540" y="2031070"/>
              <a:ext cx="241300" cy="304800"/>
            </a:xfrm>
            <a:prstGeom prst="rect">
              <a:avLst/>
            </a:prstGeom>
          </p:spPr>
        </p:pic>
        <p:pic>
          <p:nvPicPr>
            <p:cNvPr id="89" name="Picture 88">
              <a:extLst>
                <a:ext uri="{FF2B5EF4-FFF2-40B4-BE49-F238E27FC236}">
                  <a16:creationId xmlns:a16="http://schemas.microsoft.com/office/drawing/2014/main" id="{6627AEAE-3E75-4DAA-BDA1-7353B1ECB675}"/>
                </a:ext>
              </a:extLst>
            </p:cNvPr>
            <p:cNvPicPr>
              <a:picLocks noChangeAspect="1"/>
            </p:cNvPicPr>
            <p:nvPr/>
          </p:nvPicPr>
          <p:blipFill>
            <a:blip r:embed="rId11"/>
            <a:stretch>
              <a:fillRect/>
            </a:stretch>
          </p:blipFill>
          <p:spPr>
            <a:xfrm>
              <a:off x="747404" y="2743611"/>
              <a:ext cx="626679" cy="336550"/>
            </a:xfrm>
            <a:prstGeom prst="rect">
              <a:avLst/>
            </a:prstGeom>
          </p:spPr>
        </p:pic>
        <p:pic>
          <p:nvPicPr>
            <p:cNvPr id="90" name="Picture 89">
              <a:extLst>
                <a:ext uri="{FF2B5EF4-FFF2-40B4-BE49-F238E27FC236}">
                  <a16:creationId xmlns:a16="http://schemas.microsoft.com/office/drawing/2014/main" id="{7B9607CA-7B34-4B44-A9DE-0CD179126E06}"/>
                </a:ext>
              </a:extLst>
            </p:cNvPr>
            <p:cNvPicPr>
              <a:picLocks noChangeAspect="1"/>
            </p:cNvPicPr>
            <p:nvPr/>
          </p:nvPicPr>
          <p:blipFill>
            <a:blip r:embed="rId12"/>
            <a:stretch>
              <a:fillRect/>
            </a:stretch>
          </p:blipFill>
          <p:spPr>
            <a:xfrm>
              <a:off x="1688223" y="1221004"/>
              <a:ext cx="495300" cy="241300"/>
            </a:xfrm>
            <a:prstGeom prst="rect">
              <a:avLst/>
            </a:prstGeom>
          </p:spPr>
        </p:pic>
      </p:grpSp>
      <p:pic>
        <p:nvPicPr>
          <p:cNvPr id="102" name="Picture 101">
            <a:extLst>
              <a:ext uri="{FF2B5EF4-FFF2-40B4-BE49-F238E27FC236}">
                <a16:creationId xmlns:a16="http://schemas.microsoft.com/office/drawing/2014/main" id="{F065761D-8DB2-4C1D-95C2-69B10F67C33D}"/>
              </a:ext>
            </a:extLst>
          </p:cNvPr>
          <p:cNvPicPr>
            <a:picLocks noChangeAspect="1"/>
          </p:cNvPicPr>
          <p:nvPr/>
        </p:nvPicPr>
        <p:blipFill>
          <a:blip r:embed="rId15"/>
          <a:stretch>
            <a:fillRect/>
          </a:stretch>
        </p:blipFill>
        <p:spPr>
          <a:xfrm>
            <a:off x="7326291" y="5803730"/>
            <a:ext cx="1224907" cy="367472"/>
          </a:xfrm>
          <a:prstGeom prst="rect">
            <a:avLst/>
          </a:prstGeom>
        </p:spPr>
      </p:pic>
      <p:pic>
        <p:nvPicPr>
          <p:cNvPr id="103" name="Picture 102">
            <a:extLst>
              <a:ext uri="{FF2B5EF4-FFF2-40B4-BE49-F238E27FC236}">
                <a16:creationId xmlns:a16="http://schemas.microsoft.com/office/drawing/2014/main" id="{A088EC83-2233-491B-A7D9-797EABCEF8D6}"/>
              </a:ext>
            </a:extLst>
          </p:cNvPr>
          <p:cNvPicPr>
            <a:picLocks noChangeAspect="1"/>
          </p:cNvPicPr>
          <p:nvPr/>
        </p:nvPicPr>
        <p:blipFill>
          <a:blip r:embed="rId16"/>
          <a:stretch>
            <a:fillRect/>
          </a:stretch>
        </p:blipFill>
        <p:spPr>
          <a:xfrm>
            <a:off x="6254371" y="3679985"/>
            <a:ext cx="1066800" cy="368300"/>
          </a:xfrm>
          <a:prstGeom prst="rect">
            <a:avLst/>
          </a:prstGeom>
        </p:spPr>
      </p:pic>
      <p:sp>
        <p:nvSpPr>
          <p:cNvPr id="104" name="TextBox 103">
            <a:extLst>
              <a:ext uri="{FF2B5EF4-FFF2-40B4-BE49-F238E27FC236}">
                <a16:creationId xmlns:a16="http://schemas.microsoft.com/office/drawing/2014/main" id="{DB0E5EC6-9F5C-493D-AFB4-84C96E93E3F1}"/>
              </a:ext>
            </a:extLst>
          </p:cNvPr>
          <p:cNvSpPr txBox="1"/>
          <p:nvPr/>
        </p:nvSpPr>
        <p:spPr>
          <a:xfrm>
            <a:off x="6378699" y="5482890"/>
            <a:ext cx="766557" cy="461665"/>
          </a:xfrm>
          <a:prstGeom prst="rect">
            <a:avLst/>
          </a:prstGeom>
          <a:noFill/>
        </p:spPr>
        <p:txBody>
          <a:bodyPr wrap="none" rtlCol="0">
            <a:spAutoFit/>
          </a:bodyPr>
          <a:lstStyle/>
          <a:p>
            <a:r>
              <a:rPr lang="en-US" sz="2400" dirty="0">
                <a:solidFill>
                  <a:srgbClr val="C00000"/>
                </a:solidFill>
              </a:rPr>
              <a:t>max</a:t>
            </a:r>
          </a:p>
        </p:txBody>
      </p:sp>
      <p:sp>
        <p:nvSpPr>
          <p:cNvPr id="105" name="TextBox 104">
            <a:extLst>
              <a:ext uri="{FF2B5EF4-FFF2-40B4-BE49-F238E27FC236}">
                <a16:creationId xmlns:a16="http://schemas.microsoft.com/office/drawing/2014/main" id="{8FD84E21-8207-44AE-BDB1-E203C4927D90}"/>
              </a:ext>
            </a:extLst>
          </p:cNvPr>
          <p:cNvSpPr txBox="1"/>
          <p:nvPr/>
        </p:nvSpPr>
        <p:spPr>
          <a:xfrm>
            <a:off x="4988477" y="5482890"/>
            <a:ext cx="732893" cy="461665"/>
          </a:xfrm>
          <a:prstGeom prst="rect">
            <a:avLst/>
          </a:prstGeom>
          <a:noFill/>
        </p:spPr>
        <p:txBody>
          <a:bodyPr wrap="none" rtlCol="0">
            <a:spAutoFit/>
          </a:bodyPr>
          <a:lstStyle/>
          <a:p>
            <a:r>
              <a:rPr lang="en-US" sz="2400">
                <a:solidFill>
                  <a:srgbClr val="42997E"/>
                </a:solidFill>
              </a:rPr>
              <a:t>max</a:t>
            </a:r>
          </a:p>
        </p:txBody>
      </p:sp>
      <p:cxnSp>
        <p:nvCxnSpPr>
          <p:cNvPr id="108" name="Shape 457">
            <a:extLst>
              <a:ext uri="{FF2B5EF4-FFF2-40B4-BE49-F238E27FC236}">
                <a16:creationId xmlns:a16="http://schemas.microsoft.com/office/drawing/2014/main" id="{4C7C9C8D-A7DE-4A09-B846-CF5DB277209E}"/>
              </a:ext>
            </a:extLst>
          </p:cNvPr>
          <p:cNvCxnSpPr/>
          <p:nvPr/>
        </p:nvCxnSpPr>
        <p:spPr>
          <a:xfrm>
            <a:off x="5082933" y="5581886"/>
            <a:ext cx="600517" cy="0"/>
          </a:xfrm>
          <a:prstGeom prst="straightConnector1">
            <a:avLst/>
          </a:prstGeom>
          <a:noFill/>
          <a:ln w="25400" cap="flat" cmpd="sng">
            <a:solidFill>
              <a:srgbClr val="52ADC8"/>
            </a:solidFill>
            <a:prstDash val="solid"/>
            <a:round/>
            <a:headEnd type="none" w="lg" len="lg"/>
            <a:tailEnd type="none" w="lg" len="lg"/>
          </a:ln>
        </p:spPr>
      </p:cxnSp>
      <p:cxnSp>
        <p:nvCxnSpPr>
          <p:cNvPr id="109" name="Shape 457">
            <a:extLst>
              <a:ext uri="{FF2B5EF4-FFF2-40B4-BE49-F238E27FC236}">
                <a16:creationId xmlns:a16="http://schemas.microsoft.com/office/drawing/2014/main" id="{FF2404CF-43F6-4C66-991E-F25A336EC1D1}"/>
              </a:ext>
            </a:extLst>
          </p:cNvPr>
          <p:cNvCxnSpPr/>
          <p:nvPr/>
        </p:nvCxnSpPr>
        <p:spPr>
          <a:xfrm>
            <a:off x="6413045" y="5581886"/>
            <a:ext cx="600517" cy="0"/>
          </a:xfrm>
          <a:prstGeom prst="straightConnector1">
            <a:avLst/>
          </a:prstGeom>
          <a:noFill/>
          <a:ln w="25400" cap="flat" cmpd="sng">
            <a:solidFill>
              <a:srgbClr val="C00000"/>
            </a:solidFill>
            <a:prstDash val="solid"/>
            <a:round/>
            <a:headEnd type="none" w="lg" len="lg"/>
            <a:tailEnd type="none" w="lg" len="lg"/>
          </a:ln>
        </p:spPr>
      </p:cxnSp>
      <mc:AlternateContent xmlns:mc="http://schemas.openxmlformats.org/markup-compatibility/2006" xmlns:a14="http://schemas.microsoft.com/office/drawing/2010/main">
        <mc:Choice Requires="a14">
          <p:sp>
            <p:nvSpPr>
              <p:cNvPr id="134" name="Rectangle 133">
                <a:extLst>
                  <a:ext uri="{FF2B5EF4-FFF2-40B4-BE49-F238E27FC236}">
                    <a16:creationId xmlns:a16="http://schemas.microsoft.com/office/drawing/2014/main" id="{5504F578-4E34-4024-9B94-2FEE0383FAED}"/>
                  </a:ext>
                </a:extLst>
              </p:cNvPr>
              <p:cNvSpPr/>
              <p:nvPr/>
            </p:nvSpPr>
            <p:spPr>
              <a:xfrm>
                <a:off x="575150" y="3286963"/>
                <a:ext cx="2915875" cy="369332"/>
              </a:xfrm>
              <a:prstGeom prst="rect">
                <a:avLst/>
              </a:prstGeom>
            </p:spPr>
            <p:txBody>
              <a:bodyPr wrap="square">
                <a:spAutoFit/>
              </a:bodyPr>
              <a:lstStyle/>
              <a:p>
                <a:pPr lvl="0">
                  <a:spcAft>
                    <a:spcPts val="1600"/>
                  </a:spcAft>
                </a:pPr>
                <a:r>
                  <a:rPr lang="en" dirty="0"/>
                  <a:t>Bellman </a:t>
                </a:r>
                <a:r>
                  <a:rPr lang="en-US" altLang="zh-CN" dirty="0"/>
                  <a:t>Exp </a:t>
                </a:r>
                <a:r>
                  <a:rPr lang="en-US" altLang="zh-CN" dirty="0" err="1"/>
                  <a:t>Eqn</a:t>
                </a:r>
                <a:r>
                  <a:rPr lang="en-US" altLang="zh-CN" dirty="0"/>
                  <a:t> for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e>
                    </m:d>
                  </m:oMath>
                </a14:m>
                <a:endParaRPr lang="en" dirty="0"/>
              </a:p>
            </p:txBody>
          </p:sp>
        </mc:Choice>
        <mc:Fallback xmlns="">
          <p:sp>
            <p:nvSpPr>
              <p:cNvPr id="134" name="Rectangle 133">
                <a:extLst>
                  <a:ext uri="{FF2B5EF4-FFF2-40B4-BE49-F238E27FC236}">
                    <a16:creationId xmlns:a16="http://schemas.microsoft.com/office/drawing/2014/main" id="{5504F578-4E34-4024-9B94-2FEE0383FAED}"/>
                  </a:ext>
                </a:extLst>
              </p:cNvPr>
              <p:cNvSpPr>
                <a:spLocks noRot="1" noChangeAspect="1" noMove="1" noResize="1" noEditPoints="1" noAdjustHandles="1" noChangeArrowheads="1" noChangeShapeType="1" noTextEdit="1"/>
              </p:cNvSpPr>
              <p:nvPr/>
            </p:nvSpPr>
            <p:spPr>
              <a:xfrm>
                <a:off x="575150" y="3286963"/>
                <a:ext cx="2915875" cy="369332"/>
              </a:xfrm>
              <a:prstGeom prst="rect">
                <a:avLst/>
              </a:prstGeom>
              <a:blipFill>
                <a:blip r:embed="rId23"/>
                <a:stretch>
                  <a:fillRect l="-1670" t="-8197" b="-24590"/>
                </a:stretch>
              </a:blipFill>
            </p:spPr>
            <p:txBody>
              <a:bodyPr/>
              <a:lstStyle/>
              <a:p>
                <a:r>
                  <a:rPr lang="en-SE">
                    <a:noFill/>
                  </a:rPr>
                  <a:t> </a:t>
                </a:r>
              </a:p>
            </p:txBody>
          </p:sp>
        </mc:Fallback>
      </mc:AlternateContent>
      <p:cxnSp>
        <p:nvCxnSpPr>
          <p:cNvPr id="106" name="Shape 457">
            <a:extLst>
              <a:ext uri="{FF2B5EF4-FFF2-40B4-BE49-F238E27FC236}">
                <a16:creationId xmlns:a16="http://schemas.microsoft.com/office/drawing/2014/main" id="{F6E66E73-54E3-4CEA-BB12-90D65B95FE97}"/>
              </a:ext>
            </a:extLst>
          </p:cNvPr>
          <p:cNvCxnSpPr/>
          <p:nvPr/>
        </p:nvCxnSpPr>
        <p:spPr>
          <a:xfrm flipH="1">
            <a:off x="2205533" y="1888698"/>
            <a:ext cx="265255" cy="844220"/>
          </a:xfrm>
          <a:prstGeom prst="straightConnector1">
            <a:avLst/>
          </a:prstGeom>
          <a:noFill/>
          <a:ln w="25400" cap="flat" cmpd="sng">
            <a:solidFill>
              <a:srgbClr val="52ADC8"/>
            </a:solidFill>
            <a:prstDash val="solid"/>
            <a:round/>
            <a:headEnd type="none" w="lg" len="lg"/>
            <a:tailEnd type="none" w="lg" len="lg"/>
          </a:ln>
        </p:spPr>
      </p:cxnSp>
      <p:cxnSp>
        <p:nvCxnSpPr>
          <p:cNvPr id="107" name="Shape 457">
            <a:extLst>
              <a:ext uri="{FF2B5EF4-FFF2-40B4-BE49-F238E27FC236}">
                <a16:creationId xmlns:a16="http://schemas.microsoft.com/office/drawing/2014/main" id="{2AA51F7B-5953-4C2E-A1F3-F9CF0CBE49F4}"/>
              </a:ext>
            </a:extLst>
          </p:cNvPr>
          <p:cNvCxnSpPr>
            <a:stCxn id="161" idx="5"/>
          </p:cNvCxnSpPr>
          <p:nvPr/>
        </p:nvCxnSpPr>
        <p:spPr>
          <a:xfrm>
            <a:off x="2040384" y="1095180"/>
            <a:ext cx="969372" cy="1637740"/>
          </a:xfrm>
          <a:prstGeom prst="straightConnector1">
            <a:avLst/>
          </a:prstGeom>
          <a:noFill/>
          <a:ln w="25400" cap="flat" cmpd="sng">
            <a:solidFill>
              <a:srgbClr val="C00000"/>
            </a:solidFill>
            <a:prstDash val="solid"/>
            <a:round/>
            <a:headEnd type="none" w="lg" len="lg"/>
            <a:tailEnd type="none" w="lg" len="lg"/>
          </a:ln>
        </p:spPr>
      </p:cxnSp>
      <p:cxnSp>
        <p:nvCxnSpPr>
          <p:cNvPr id="136" name="Shape 457">
            <a:extLst>
              <a:ext uri="{FF2B5EF4-FFF2-40B4-BE49-F238E27FC236}">
                <a16:creationId xmlns:a16="http://schemas.microsoft.com/office/drawing/2014/main" id="{AD15D26D-2564-4D14-8CDE-5A9E4D5E0A01}"/>
              </a:ext>
            </a:extLst>
          </p:cNvPr>
          <p:cNvCxnSpPr>
            <a:stCxn id="161" idx="3"/>
          </p:cNvCxnSpPr>
          <p:nvPr/>
        </p:nvCxnSpPr>
        <p:spPr>
          <a:xfrm flipH="1">
            <a:off x="804218" y="1095181"/>
            <a:ext cx="993170" cy="1637740"/>
          </a:xfrm>
          <a:prstGeom prst="straightConnector1">
            <a:avLst/>
          </a:prstGeom>
          <a:noFill/>
          <a:ln w="25400" cap="flat" cmpd="sng">
            <a:solidFill>
              <a:srgbClr val="52ADC8"/>
            </a:solidFill>
            <a:prstDash val="solid"/>
            <a:round/>
            <a:headEnd type="none" w="lg" len="lg"/>
            <a:tailEnd type="none" w="lg" len="lg"/>
          </a:ln>
        </p:spPr>
      </p:cxnSp>
      <p:cxnSp>
        <p:nvCxnSpPr>
          <p:cNvPr id="137" name="Shape 457">
            <a:extLst>
              <a:ext uri="{FF2B5EF4-FFF2-40B4-BE49-F238E27FC236}">
                <a16:creationId xmlns:a16="http://schemas.microsoft.com/office/drawing/2014/main" id="{A42500C0-DBF0-4F1D-807E-3C869645EEA2}"/>
              </a:ext>
            </a:extLst>
          </p:cNvPr>
          <p:cNvCxnSpPr/>
          <p:nvPr/>
        </p:nvCxnSpPr>
        <p:spPr>
          <a:xfrm>
            <a:off x="1319337" y="1888698"/>
            <a:ext cx="311440" cy="844220"/>
          </a:xfrm>
          <a:prstGeom prst="straightConnector1">
            <a:avLst/>
          </a:prstGeom>
          <a:noFill/>
          <a:ln w="25400" cap="flat" cmpd="sng">
            <a:solidFill>
              <a:srgbClr val="52ADC8"/>
            </a:solidFill>
            <a:prstDash val="solid"/>
            <a:round/>
            <a:headEnd type="none" w="lg" len="lg"/>
            <a:tailEnd type="none" w="lg" len="lg"/>
          </a:ln>
        </p:spPr>
      </p:cxnSp>
      <p:pic>
        <p:nvPicPr>
          <p:cNvPr id="156" name="Picture 155">
            <a:extLst>
              <a:ext uri="{FF2B5EF4-FFF2-40B4-BE49-F238E27FC236}">
                <a16:creationId xmlns:a16="http://schemas.microsoft.com/office/drawing/2014/main" id="{B6822905-A13A-45E4-9986-277725651775}"/>
              </a:ext>
            </a:extLst>
          </p:cNvPr>
          <p:cNvPicPr>
            <a:picLocks noChangeAspect="1"/>
          </p:cNvPicPr>
          <p:nvPr/>
        </p:nvPicPr>
        <p:blipFill>
          <a:blip r:embed="rId9"/>
          <a:stretch>
            <a:fillRect/>
          </a:stretch>
        </p:blipFill>
        <p:spPr>
          <a:xfrm>
            <a:off x="782513" y="2306729"/>
            <a:ext cx="165100" cy="165100"/>
          </a:xfrm>
          <a:prstGeom prst="rect">
            <a:avLst/>
          </a:prstGeom>
        </p:spPr>
      </p:pic>
      <p:pic>
        <p:nvPicPr>
          <p:cNvPr id="157" name="Picture 156">
            <a:extLst>
              <a:ext uri="{FF2B5EF4-FFF2-40B4-BE49-F238E27FC236}">
                <a16:creationId xmlns:a16="http://schemas.microsoft.com/office/drawing/2014/main" id="{FE443D68-BBCC-487D-BD9A-FBFF647F5142}"/>
              </a:ext>
            </a:extLst>
          </p:cNvPr>
          <p:cNvPicPr>
            <a:picLocks noChangeAspect="1"/>
          </p:cNvPicPr>
          <p:nvPr/>
        </p:nvPicPr>
        <p:blipFill>
          <a:blip r:embed="rId10"/>
          <a:stretch>
            <a:fillRect/>
          </a:stretch>
        </p:blipFill>
        <p:spPr>
          <a:xfrm>
            <a:off x="259932" y="2732922"/>
            <a:ext cx="241300" cy="304800"/>
          </a:xfrm>
          <a:prstGeom prst="rect">
            <a:avLst/>
          </a:prstGeom>
        </p:spPr>
      </p:pic>
      <p:pic>
        <p:nvPicPr>
          <p:cNvPr id="158" name="Picture 157">
            <a:extLst>
              <a:ext uri="{FF2B5EF4-FFF2-40B4-BE49-F238E27FC236}">
                <a16:creationId xmlns:a16="http://schemas.microsoft.com/office/drawing/2014/main" id="{0833F90A-E4EE-45B1-9802-AE57D0E0E51D}"/>
              </a:ext>
            </a:extLst>
          </p:cNvPr>
          <p:cNvPicPr>
            <a:picLocks noChangeAspect="1"/>
          </p:cNvPicPr>
          <p:nvPr/>
        </p:nvPicPr>
        <p:blipFill>
          <a:blip r:embed="rId24"/>
          <a:stretch>
            <a:fillRect/>
          </a:stretch>
        </p:blipFill>
        <p:spPr>
          <a:xfrm>
            <a:off x="835398" y="1809953"/>
            <a:ext cx="177800" cy="165100"/>
          </a:xfrm>
          <a:prstGeom prst="rect">
            <a:avLst/>
          </a:prstGeom>
        </p:spPr>
      </p:pic>
      <p:pic>
        <p:nvPicPr>
          <p:cNvPr id="159" name="Picture 158">
            <a:extLst>
              <a:ext uri="{FF2B5EF4-FFF2-40B4-BE49-F238E27FC236}">
                <a16:creationId xmlns:a16="http://schemas.microsoft.com/office/drawing/2014/main" id="{83D9095C-77FE-4769-B312-79C5AF6B2B5E}"/>
              </a:ext>
            </a:extLst>
          </p:cNvPr>
          <p:cNvPicPr>
            <a:picLocks noChangeAspect="1"/>
          </p:cNvPicPr>
          <p:nvPr/>
        </p:nvPicPr>
        <p:blipFill>
          <a:blip r:embed="rId25"/>
          <a:stretch>
            <a:fillRect/>
          </a:stretch>
        </p:blipFill>
        <p:spPr>
          <a:xfrm>
            <a:off x="1526469" y="847181"/>
            <a:ext cx="139700" cy="165100"/>
          </a:xfrm>
          <a:prstGeom prst="rect">
            <a:avLst/>
          </a:prstGeom>
        </p:spPr>
      </p:pic>
      <p:pic>
        <p:nvPicPr>
          <p:cNvPr id="160" name="Picture 159">
            <a:extLst>
              <a:ext uri="{FF2B5EF4-FFF2-40B4-BE49-F238E27FC236}">
                <a16:creationId xmlns:a16="http://schemas.microsoft.com/office/drawing/2014/main" id="{E135C34D-FC69-46ED-8B4B-A8F12F143BEA}"/>
              </a:ext>
            </a:extLst>
          </p:cNvPr>
          <p:cNvPicPr>
            <a:picLocks noChangeAspect="1"/>
          </p:cNvPicPr>
          <p:nvPr/>
        </p:nvPicPr>
        <p:blipFill>
          <a:blip r:embed="rId26"/>
          <a:stretch>
            <a:fillRect/>
          </a:stretch>
        </p:blipFill>
        <p:spPr>
          <a:xfrm>
            <a:off x="2309172" y="733686"/>
            <a:ext cx="774700" cy="368300"/>
          </a:xfrm>
          <a:prstGeom prst="rect">
            <a:avLst/>
          </a:prstGeom>
        </p:spPr>
      </p:pic>
      <p:pic>
        <p:nvPicPr>
          <p:cNvPr id="161" name="Picture 160">
            <a:extLst>
              <a:ext uri="{FF2B5EF4-FFF2-40B4-BE49-F238E27FC236}">
                <a16:creationId xmlns:a16="http://schemas.microsoft.com/office/drawing/2014/main" id="{77AFBC47-D16E-4C68-A768-2C13500315AD}"/>
              </a:ext>
            </a:extLst>
          </p:cNvPr>
          <p:cNvPicPr>
            <a:picLocks noChangeAspect="1"/>
          </p:cNvPicPr>
          <p:nvPr/>
        </p:nvPicPr>
        <p:blipFill>
          <a:blip r:embed="rId27"/>
          <a:stretch>
            <a:fillRect/>
          </a:stretch>
        </p:blipFill>
        <p:spPr>
          <a:xfrm>
            <a:off x="3359344" y="2697746"/>
            <a:ext cx="876300" cy="381000"/>
          </a:xfrm>
          <a:prstGeom prst="rect">
            <a:avLst/>
          </a:prstGeom>
        </p:spPr>
      </p:pic>
      <p:sp>
        <p:nvSpPr>
          <p:cNvPr id="162" name="Shape 452">
            <a:extLst>
              <a:ext uri="{FF2B5EF4-FFF2-40B4-BE49-F238E27FC236}">
                <a16:creationId xmlns:a16="http://schemas.microsoft.com/office/drawing/2014/main" id="{3D300E61-96C7-4C37-A944-BDC2DEAAC107}"/>
              </a:ext>
            </a:extLst>
          </p:cNvPr>
          <p:cNvSpPr/>
          <p:nvPr/>
        </p:nvSpPr>
        <p:spPr>
          <a:xfrm>
            <a:off x="2304056" y="1702904"/>
            <a:ext cx="343643" cy="343643"/>
          </a:xfrm>
          <a:prstGeom prst="ellipse">
            <a:avLst/>
          </a:prstGeom>
          <a:solidFill>
            <a:srgbClr val="306C8D"/>
          </a:solidFill>
          <a:ln w="9525" cap="flat" cmpd="sng">
            <a:no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63" name="Circle">
            <a:extLst>
              <a:ext uri="{FF2B5EF4-FFF2-40B4-BE49-F238E27FC236}">
                <a16:creationId xmlns:a16="http://schemas.microsoft.com/office/drawing/2014/main" id="{72B07B67-6BDC-4353-9069-33321607535A}"/>
              </a:ext>
            </a:extLst>
          </p:cNvPr>
          <p:cNvSpPr/>
          <p:nvPr/>
        </p:nvSpPr>
        <p:spPr>
          <a:xfrm>
            <a:off x="1692065" y="706397"/>
            <a:ext cx="456301" cy="456301"/>
          </a:xfrm>
          <a:prstGeom prst="ellipse">
            <a:avLst/>
          </a:prstGeom>
          <a:solidFill>
            <a:srgbClr val="42997E"/>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64" name="Circle">
            <a:extLst>
              <a:ext uri="{FF2B5EF4-FFF2-40B4-BE49-F238E27FC236}">
                <a16:creationId xmlns:a16="http://schemas.microsoft.com/office/drawing/2014/main" id="{D23891E0-1F0F-4FB1-AF89-FC448B0D22F2}"/>
              </a:ext>
            </a:extLst>
          </p:cNvPr>
          <p:cNvSpPr/>
          <p:nvPr/>
        </p:nvSpPr>
        <p:spPr>
          <a:xfrm>
            <a:off x="2762214" y="2662617"/>
            <a:ext cx="456301" cy="456301"/>
          </a:xfrm>
          <a:prstGeom prst="ellipse">
            <a:avLst/>
          </a:prstGeom>
          <a:solidFill>
            <a:srgbClr val="42997E"/>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65" name="Circle">
            <a:extLst>
              <a:ext uri="{FF2B5EF4-FFF2-40B4-BE49-F238E27FC236}">
                <a16:creationId xmlns:a16="http://schemas.microsoft.com/office/drawing/2014/main" id="{00356E3A-C934-4FDD-AA08-326F19E918D1}"/>
              </a:ext>
            </a:extLst>
          </p:cNvPr>
          <p:cNvSpPr/>
          <p:nvPr/>
        </p:nvSpPr>
        <p:spPr>
          <a:xfrm>
            <a:off x="1972735" y="2666306"/>
            <a:ext cx="456301" cy="456301"/>
          </a:xfrm>
          <a:prstGeom prst="ellipse">
            <a:avLst/>
          </a:prstGeom>
          <a:solidFill>
            <a:srgbClr val="42997E"/>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66" name="Circle">
            <a:extLst>
              <a:ext uri="{FF2B5EF4-FFF2-40B4-BE49-F238E27FC236}">
                <a16:creationId xmlns:a16="http://schemas.microsoft.com/office/drawing/2014/main" id="{AE46F229-3523-420B-AF55-F2F6FA2A1CA5}"/>
              </a:ext>
            </a:extLst>
          </p:cNvPr>
          <p:cNvSpPr/>
          <p:nvPr/>
        </p:nvSpPr>
        <p:spPr>
          <a:xfrm>
            <a:off x="1399904" y="2657059"/>
            <a:ext cx="456301" cy="456301"/>
          </a:xfrm>
          <a:prstGeom prst="ellipse">
            <a:avLst/>
          </a:prstGeom>
          <a:solidFill>
            <a:srgbClr val="42997E"/>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67" name="Circle">
            <a:extLst>
              <a:ext uri="{FF2B5EF4-FFF2-40B4-BE49-F238E27FC236}">
                <a16:creationId xmlns:a16="http://schemas.microsoft.com/office/drawing/2014/main" id="{50F751B6-87D1-4FA0-B1EE-6CA7D2FF7B19}"/>
              </a:ext>
            </a:extLst>
          </p:cNvPr>
          <p:cNvSpPr/>
          <p:nvPr/>
        </p:nvSpPr>
        <p:spPr>
          <a:xfrm>
            <a:off x="565731" y="2665316"/>
            <a:ext cx="456301" cy="456301"/>
          </a:xfrm>
          <a:prstGeom prst="ellipse">
            <a:avLst/>
          </a:prstGeom>
          <a:solidFill>
            <a:srgbClr val="42997E"/>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68" name="Shape 452">
            <a:extLst>
              <a:ext uri="{FF2B5EF4-FFF2-40B4-BE49-F238E27FC236}">
                <a16:creationId xmlns:a16="http://schemas.microsoft.com/office/drawing/2014/main" id="{3E4A9179-F9EC-44E3-9755-D626FDA29412}"/>
              </a:ext>
            </a:extLst>
          </p:cNvPr>
          <p:cNvSpPr/>
          <p:nvPr/>
        </p:nvSpPr>
        <p:spPr>
          <a:xfrm>
            <a:off x="1150062" y="1719245"/>
            <a:ext cx="343643" cy="343643"/>
          </a:xfrm>
          <a:prstGeom prst="ellipse">
            <a:avLst/>
          </a:prstGeom>
          <a:solidFill>
            <a:srgbClr val="306C8D"/>
          </a:solidFill>
          <a:ln w="9525" cap="flat" cmpd="sng">
            <a:no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cxnSp>
        <p:nvCxnSpPr>
          <p:cNvPr id="170" name="Connector: Curved 169">
            <a:extLst>
              <a:ext uri="{FF2B5EF4-FFF2-40B4-BE49-F238E27FC236}">
                <a16:creationId xmlns:a16="http://schemas.microsoft.com/office/drawing/2014/main" id="{6D9261D6-D531-4627-B526-4D57AF216BDE}"/>
              </a:ext>
            </a:extLst>
          </p:cNvPr>
          <p:cNvCxnSpPr>
            <a:cxnSpLocks/>
          </p:cNvCxnSpPr>
          <p:nvPr/>
        </p:nvCxnSpPr>
        <p:spPr bwMode="auto">
          <a:xfrm>
            <a:off x="2118375" y="958982"/>
            <a:ext cx="1070149" cy="1815350"/>
          </a:xfrm>
          <a:prstGeom prst="curvedConnector2">
            <a:avLst/>
          </a:prstGeom>
          <a:noFill/>
          <a:ln w="25400" cap="flat" cmpd="sng" algn="ctr">
            <a:solidFill>
              <a:srgbClr val="C00000"/>
            </a:solidFill>
            <a:prstDash val="solid"/>
            <a:round/>
            <a:headEnd type="triangle" w="med" len="med"/>
            <a:tailEnd type="none" w="med" len="med"/>
          </a:ln>
          <a:effectLst/>
        </p:spPr>
      </p:cxnSp>
      <mc:AlternateContent xmlns:mc="http://schemas.openxmlformats.org/markup-compatibility/2006" xmlns:a14="http://schemas.microsoft.com/office/drawing/2010/main">
        <mc:Choice Requires="a14">
          <p:sp>
            <p:nvSpPr>
              <p:cNvPr id="171" name="TextBox 170">
                <a:extLst>
                  <a:ext uri="{FF2B5EF4-FFF2-40B4-BE49-F238E27FC236}">
                    <a16:creationId xmlns:a16="http://schemas.microsoft.com/office/drawing/2014/main" id="{C79C3D66-43FF-4D92-8B91-D6AD56BAE6D8}"/>
                  </a:ext>
                </a:extLst>
              </p:cNvPr>
              <p:cNvSpPr txBox="1"/>
              <p:nvPr/>
            </p:nvSpPr>
            <p:spPr>
              <a:xfrm>
                <a:off x="2985653" y="1169988"/>
                <a:ext cx="1372363" cy="1015663"/>
              </a:xfrm>
              <a:prstGeom prst="rect">
                <a:avLst/>
              </a:prstGeom>
              <a:noFill/>
            </p:spPr>
            <p:txBody>
              <a:bodyPr wrap="none" rtlCol="0">
                <a:spAutoFit/>
              </a:bodyPr>
              <a:lstStyle/>
              <a:p>
                <a:r>
                  <a:rPr lang="en-US" sz="2000" dirty="0">
                    <a:solidFill>
                      <a:schemeClr val="tx1"/>
                    </a:solidFill>
                  </a:rPr>
                  <a:t>TD</a:t>
                </a:r>
              </a:p>
              <a:p>
                <a:r>
                  <a:rPr lang="en-US" sz="2000" dirty="0">
                    <a:solidFill>
                      <a:schemeClr val="tx1"/>
                    </a:solidFill>
                  </a:rPr>
                  <a:t>(on-policy,</a:t>
                </a:r>
              </a:p>
              <a:p>
                <a14:m>
                  <m:oMath xmlns:m="http://schemas.openxmlformats.org/officeDocument/2006/math">
                    <m:r>
                      <a:rPr lang="en-US" sz="2000" b="0" i="1" smtClean="0">
                        <a:solidFill>
                          <a:schemeClr val="tx1"/>
                        </a:solidFill>
                        <a:latin typeface="Cambria Math" panose="02040503050406030204" pitchFamily="18" charset="0"/>
                      </a:rPr>
                      <m:t>𝑎</m:t>
                    </m:r>
                  </m:oMath>
                </a14:m>
                <a:r>
                  <a:rPr lang="en-US" sz="2000" dirty="0">
                    <a:solidFill>
                      <a:schemeClr val="tx1"/>
                    </a:solidFill>
                  </a:rPr>
                  <a:t> is taken)</a:t>
                </a:r>
                <a:endParaRPr lang="en-SE" sz="2000" dirty="0">
                  <a:solidFill>
                    <a:schemeClr val="tx1"/>
                  </a:solidFill>
                </a:endParaRPr>
              </a:p>
            </p:txBody>
          </p:sp>
        </mc:Choice>
        <mc:Fallback xmlns="">
          <p:sp>
            <p:nvSpPr>
              <p:cNvPr id="171" name="TextBox 170">
                <a:extLst>
                  <a:ext uri="{FF2B5EF4-FFF2-40B4-BE49-F238E27FC236}">
                    <a16:creationId xmlns:a16="http://schemas.microsoft.com/office/drawing/2014/main" id="{C79C3D66-43FF-4D92-8B91-D6AD56BAE6D8}"/>
                  </a:ext>
                </a:extLst>
              </p:cNvPr>
              <p:cNvSpPr txBox="1">
                <a:spLocks noRot="1" noChangeAspect="1" noMove="1" noResize="1" noEditPoints="1" noAdjustHandles="1" noChangeArrowheads="1" noChangeShapeType="1" noTextEdit="1"/>
              </p:cNvSpPr>
              <p:nvPr/>
            </p:nvSpPr>
            <p:spPr>
              <a:xfrm>
                <a:off x="2985653" y="1169988"/>
                <a:ext cx="1372363" cy="1015663"/>
              </a:xfrm>
              <a:prstGeom prst="rect">
                <a:avLst/>
              </a:prstGeom>
              <a:blipFill>
                <a:blip r:embed="rId28"/>
                <a:stretch>
                  <a:fillRect l="-4889" t="-2994" r="-3556" b="-10180"/>
                </a:stretch>
              </a:blipFill>
            </p:spPr>
            <p:txBody>
              <a:bodyPr/>
              <a:lstStyle/>
              <a:p>
                <a:r>
                  <a:rPr lang="en-SE">
                    <a:noFill/>
                  </a:rPr>
                  <a:t> </a:t>
                </a:r>
              </a:p>
            </p:txBody>
          </p:sp>
        </mc:Fallback>
      </mc:AlternateContent>
      <p:cxnSp>
        <p:nvCxnSpPr>
          <p:cNvPr id="172" name="Connector: Curved 171">
            <a:extLst>
              <a:ext uri="{FF2B5EF4-FFF2-40B4-BE49-F238E27FC236}">
                <a16:creationId xmlns:a16="http://schemas.microsoft.com/office/drawing/2014/main" id="{462DE6D3-5C30-45D7-A9D0-394F07B73AE5}"/>
              </a:ext>
            </a:extLst>
          </p:cNvPr>
          <p:cNvCxnSpPr>
            <a:cxnSpLocks/>
          </p:cNvCxnSpPr>
          <p:nvPr/>
        </p:nvCxnSpPr>
        <p:spPr bwMode="auto">
          <a:xfrm>
            <a:off x="2126441" y="4039745"/>
            <a:ext cx="1070149" cy="1815350"/>
          </a:xfrm>
          <a:prstGeom prst="curvedConnector2">
            <a:avLst/>
          </a:prstGeom>
          <a:noFill/>
          <a:ln w="25400" cap="flat" cmpd="sng" algn="ctr">
            <a:solidFill>
              <a:srgbClr val="C00000"/>
            </a:solidFill>
            <a:prstDash val="solid"/>
            <a:round/>
            <a:headEnd type="triangle" w="med" len="med"/>
            <a:tailEnd type="none" w="med" len="med"/>
          </a:ln>
          <a:effectLst/>
        </p:spPr>
      </p:cxnSp>
      <mc:AlternateContent xmlns:mc="http://schemas.openxmlformats.org/markup-compatibility/2006" xmlns:a14="http://schemas.microsoft.com/office/drawing/2010/main">
        <mc:Choice Requires="a14">
          <p:sp>
            <p:nvSpPr>
              <p:cNvPr id="173" name="TextBox 172">
                <a:extLst>
                  <a:ext uri="{FF2B5EF4-FFF2-40B4-BE49-F238E27FC236}">
                    <a16:creationId xmlns:a16="http://schemas.microsoft.com/office/drawing/2014/main" id="{77964E17-1F82-4419-940B-6077DFAA26B4}"/>
                  </a:ext>
                </a:extLst>
              </p:cNvPr>
              <p:cNvSpPr txBox="1"/>
              <p:nvPr/>
            </p:nvSpPr>
            <p:spPr>
              <a:xfrm>
                <a:off x="3110816" y="4074070"/>
                <a:ext cx="1953281" cy="1938992"/>
              </a:xfrm>
              <a:prstGeom prst="rect">
                <a:avLst/>
              </a:prstGeom>
              <a:noFill/>
            </p:spPr>
            <p:txBody>
              <a:bodyPr wrap="square" rtlCol="0">
                <a:spAutoFit/>
              </a:bodyPr>
              <a:lstStyle/>
              <a:p>
                <a:r>
                  <a:rPr lang="en-US" sz="2000" dirty="0">
                    <a:solidFill>
                      <a:schemeClr val="tx1"/>
                    </a:solidFill>
                  </a:rPr>
                  <a:t>Expected</a:t>
                </a:r>
              </a:p>
              <a:p>
                <a:r>
                  <a:rPr lang="en-US" sz="2000" dirty="0" err="1">
                    <a:solidFill>
                      <a:schemeClr val="tx1"/>
                    </a:solidFill>
                  </a:rPr>
                  <a:t>Sarsa</a:t>
                </a:r>
                <a:endParaRPr lang="en-US" sz="2000" dirty="0">
                  <a:solidFill>
                    <a:schemeClr val="tx1"/>
                  </a:solidFill>
                </a:endParaRPr>
              </a:p>
              <a:p>
                <a:r>
                  <a:rPr lang="en-US" sz="2000" dirty="0">
                    <a:solidFill>
                      <a:schemeClr val="tx1"/>
                    </a:solidFill>
                  </a:rPr>
                  <a:t>(off-policy,</a:t>
                </a:r>
              </a:p>
              <a:p>
                <a14:m>
                  <m:oMath xmlns:m="http://schemas.openxmlformats.org/officeDocument/2006/math">
                    <m:r>
                      <a:rPr lang="en-US" sz="2000" i="1">
                        <a:solidFill>
                          <a:schemeClr val="tx1"/>
                        </a:solidFill>
                        <a:latin typeface="Cambria Math" panose="02040503050406030204" pitchFamily="18" charset="0"/>
                      </a:rPr>
                      <m:t>𝑎</m:t>
                    </m:r>
                    <m:r>
                      <a:rPr lang="en-US" sz="2000" i="1">
                        <a:solidFill>
                          <a:schemeClr val="tx1"/>
                        </a:solidFill>
                        <a:latin typeface="Cambria Math" panose="02040503050406030204" pitchFamily="18" charset="0"/>
                      </a:rPr>
                      <m:t>′</m:t>
                    </m:r>
                  </m:oMath>
                </a14:m>
                <a:r>
                  <a:rPr lang="en-US" sz="2000" dirty="0">
                    <a:solidFill>
                      <a:schemeClr val="tx1"/>
                    </a:solidFill>
                  </a:rPr>
                  <a:t> may not be taken)</a:t>
                </a:r>
                <a:endParaRPr lang="en-SE" sz="2000" dirty="0">
                  <a:solidFill>
                    <a:schemeClr val="tx1"/>
                  </a:solidFill>
                </a:endParaRPr>
              </a:p>
              <a:p>
                <a:endParaRPr lang="en-SE" sz="2000" dirty="0">
                  <a:solidFill>
                    <a:schemeClr val="tx1"/>
                  </a:solidFill>
                </a:endParaRPr>
              </a:p>
            </p:txBody>
          </p:sp>
        </mc:Choice>
        <mc:Fallback xmlns="">
          <p:sp>
            <p:nvSpPr>
              <p:cNvPr id="173" name="TextBox 172">
                <a:extLst>
                  <a:ext uri="{FF2B5EF4-FFF2-40B4-BE49-F238E27FC236}">
                    <a16:creationId xmlns:a16="http://schemas.microsoft.com/office/drawing/2014/main" id="{77964E17-1F82-4419-940B-6077DFAA26B4}"/>
                  </a:ext>
                </a:extLst>
              </p:cNvPr>
              <p:cNvSpPr txBox="1">
                <a:spLocks noRot="1" noChangeAspect="1" noMove="1" noResize="1" noEditPoints="1" noAdjustHandles="1" noChangeArrowheads="1" noChangeShapeType="1" noTextEdit="1"/>
              </p:cNvSpPr>
              <p:nvPr/>
            </p:nvSpPr>
            <p:spPr>
              <a:xfrm>
                <a:off x="3110816" y="4074070"/>
                <a:ext cx="1953281" cy="1938992"/>
              </a:xfrm>
              <a:prstGeom prst="rect">
                <a:avLst/>
              </a:prstGeom>
              <a:blipFill>
                <a:blip r:embed="rId29"/>
                <a:stretch>
                  <a:fillRect l="-3115" t="-1258"/>
                </a:stretch>
              </a:blipFill>
            </p:spPr>
            <p:txBody>
              <a:bodyPr/>
              <a:lstStyle/>
              <a:p>
                <a:r>
                  <a:rPr lang="en-SE">
                    <a:noFill/>
                  </a:rPr>
                  <a:t> </a:t>
                </a:r>
              </a:p>
            </p:txBody>
          </p:sp>
        </mc:Fallback>
      </mc:AlternateContent>
      <p:cxnSp>
        <p:nvCxnSpPr>
          <p:cNvPr id="174" name="Connector: Curved 173">
            <a:extLst>
              <a:ext uri="{FF2B5EF4-FFF2-40B4-BE49-F238E27FC236}">
                <a16:creationId xmlns:a16="http://schemas.microsoft.com/office/drawing/2014/main" id="{F8080DB8-E4C5-494B-8A82-DEFEFDFDEA6E}"/>
              </a:ext>
            </a:extLst>
          </p:cNvPr>
          <p:cNvCxnSpPr>
            <a:cxnSpLocks/>
          </p:cNvCxnSpPr>
          <p:nvPr/>
        </p:nvCxnSpPr>
        <p:spPr bwMode="auto">
          <a:xfrm>
            <a:off x="6185692" y="4039468"/>
            <a:ext cx="1070149" cy="1815350"/>
          </a:xfrm>
          <a:prstGeom prst="curvedConnector2">
            <a:avLst/>
          </a:prstGeom>
          <a:noFill/>
          <a:ln w="25400" cap="flat" cmpd="sng" algn="ctr">
            <a:solidFill>
              <a:srgbClr val="C00000"/>
            </a:solidFill>
            <a:prstDash val="solid"/>
            <a:round/>
            <a:headEnd type="triangle" w="med" len="med"/>
            <a:tailEnd type="none" w="med" len="med"/>
          </a:ln>
          <a:effectLst/>
        </p:spPr>
      </p:cxnSp>
      <mc:AlternateContent xmlns:mc="http://schemas.openxmlformats.org/markup-compatibility/2006" xmlns:a14="http://schemas.microsoft.com/office/drawing/2010/main">
        <mc:Choice Requires="a14">
          <p:sp>
            <p:nvSpPr>
              <p:cNvPr id="175" name="TextBox 174">
                <a:extLst>
                  <a:ext uri="{FF2B5EF4-FFF2-40B4-BE49-F238E27FC236}">
                    <a16:creationId xmlns:a16="http://schemas.microsoft.com/office/drawing/2014/main" id="{43D799B9-92DB-4010-9C0E-A348EF59D306}"/>
                  </a:ext>
                </a:extLst>
              </p:cNvPr>
              <p:cNvSpPr txBox="1"/>
              <p:nvPr/>
            </p:nvSpPr>
            <p:spPr>
              <a:xfrm>
                <a:off x="7180981" y="4504140"/>
                <a:ext cx="1865065" cy="1015663"/>
              </a:xfrm>
              <a:prstGeom prst="rect">
                <a:avLst/>
              </a:prstGeom>
              <a:noFill/>
            </p:spPr>
            <p:txBody>
              <a:bodyPr wrap="square" rtlCol="0">
                <a:spAutoFit/>
              </a:bodyPr>
              <a:lstStyle/>
              <a:p>
                <a:r>
                  <a:rPr lang="en-US" sz="2000" dirty="0">
                    <a:solidFill>
                      <a:schemeClr val="tx1"/>
                    </a:solidFill>
                  </a:rPr>
                  <a:t>QL (off-policy,</a:t>
                </a:r>
              </a:p>
              <a:p>
                <a14:m>
                  <m:oMath xmlns:m="http://schemas.openxmlformats.org/officeDocument/2006/math">
                    <m:r>
                      <a:rPr lang="en-US" sz="2000" i="1">
                        <a:solidFill>
                          <a:schemeClr val="tx1"/>
                        </a:solidFill>
                        <a:latin typeface="Cambria Math" panose="02040503050406030204" pitchFamily="18" charset="0"/>
                      </a:rPr>
                      <m:t>𝑎</m:t>
                    </m:r>
                    <m:r>
                      <a:rPr lang="en-US" sz="2000" i="1">
                        <a:solidFill>
                          <a:schemeClr val="tx1"/>
                        </a:solidFill>
                        <a:latin typeface="Cambria Math" panose="02040503050406030204" pitchFamily="18" charset="0"/>
                      </a:rPr>
                      <m:t>′</m:t>
                    </m:r>
                  </m:oMath>
                </a14:m>
                <a:r>
                  <a:rPr lang="en-US" sz="2000" dirty="0">
                    <a:solidFill>
                      <a:schemeClr val="tx1"/>
                    </a:solidFill>
                  </a:rPr>
                  <a:t> may not be taken)</a:t>
                </a:r>
                <a:endParaRPr lang="en-SE" sz="2000" dirty="0">
                  <a:solidFill>
                    <a:schemeClr val="tx1"/>
                  </a:solidFill>
                </a:endParaRPr>
              </a:p>
            </p:txBody>
          </p:sp>
        </mc:Choice>
        <mc:Fallback xmlns="">
          <p:sp>
            <p:nvSpPr>
              <p:cNvPr id="175" name="TextBox 174">
                <a:extLst>
                  <a:ext uri="{FF2B5EF4-FFF2-40B4-BE49-F238E27FC236}">
                    <a16:creationId xmlns:a16="http://schemas.microsoft.com/office/drawing/2014/main" id="{43D799B9-92DB-4010-9C0E-A348EF59D306}"/>
                  </a:ext>
                </a:extLst>
              </p:cNvPr>
              <p:cNvSpPr txBox="1">
                <a:spLocks noRot="1" noChangeAspect="1" noMove="1" noResize="1" noEditPoints="1" noAdjustHandles="1" noChangeArrowheads="1" noChangeShapeType="1" noTextEdit="1"/>
              </p:cNvSpPr>
              <p:nvPr/>
            </p:nvSpPr>
            <p:spPr>
              <a:xfrm>
                <a:off x="7180981" y="4504140"/>
                <a:ext cx="1865065" cy="1015663"/>
              </a:xfrm>
              <a:prstGeom prst="rect">
                <a:avLst/>
              </a:prstGeom>
              <a:blipFill>
                <a:blip r:embed="rId30"/>
                <a:stretch>
                  <a:fillRect l="-3595" t="-3012" b="-10843"/>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216" name="Rectangle 215">
                <a:extLst>
                  <a:ext uri="{FF2B5EF4-FFF2-40B4-BE49-F238E27FC236}">
                    <a16:creationId xmlns:a16="http://schemas.microsoft.com/office/drawing/2014/main" id="{C3FE6F70-4B5E-439D-B650-3C4BD4C0FFFA}"/>
                  </a:ext>
                </a:extLst>
              </p:cNvPr>
              <p:cNvSpPr/>
              <p:nvPr/>
            </p:nvSpPr>
            <p:spPr>
              <a:xfrm>
                <a:off x="4626778" y="3323684"/>
                <a:ext cx="3130521" cy="369332"/>
              </a:xfrm>
              <a:prstGeom prst="rect">
                <a:avLst/>
              </a:prstGeom>
            </p:spPr>
            <p:txBody>
              <a:bodyPr wrap="square">
                <a:spAutoFit/>
              </a:bodyPr>
              <a:lstStyle/>
              <a:p>
                <a:pPr lvl="0">
                  <a:spcAft>
                    <a:spcPts val="1600"/>
                  </a:spcAft>
                </a:pPr>
                <a:r>
                  <a:rPr lang="en" dirty="0"/>
                  <a:t>Bellman </a:t>
                </a:r>
                <a:r>
                  <a:rPr lang="en-US" altLang="zh-CN" dirty="0"/>
                  <a:t>Exp </a:t>
                </a:r>
                <a:r>
                  <a:rPr lang="en-US" altLang="zh-CN" dirty="0" err="1"/>
                  <a:t>Eqn</a:t>
                </a:r>
                <a:r>
                  <a:rPr lang="en-US" altLang="zh-CN" dirty="0"/>
                  <a:t> for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e>
                    </m:d>
                  </m:oMath>
                </a14:m>
                <a:endParaRPr lang="en" dirty="0"/>
              </a:p>
            </p:txBody>
          </p:sp>
        </mc:Choice>
        <mc:Fallback xmlns="">
          <p:sp>
            <p:nvSpPr>
              <p:cNvPr id="216" name="Rectangle 215">
                <a:extLst>
                  <a:ext uri="{FF2B5EF4-FFF2-40B4-BE49-F238E27FC236}">
                    <a16:creationId xmlns:a16="http://schemas.microsoft.com/office/drawing/2014/main" id="{C3FE6F70-4B5E-439D-B650-3C4BD4C0FFFA}"/>
                  </a:ext>
                </a:extLst>
              </p:cNvPr>
              <p:cNvSpPr>
                <a:spLocks noRot="1" noChangeAspect="1" noMove="1" noResize="1" noEditPoints="1" noAdjustHandles="1" noChangeArrowheads="1" noChangeShapeType="1" noTextEdit="1"/>
              </p:cNvSpPr>
              <p:nvPr/>
            </p:nvSpPr>
            <p:spPr>
              <a:xfrm>
                <a:off x="4626778" y="3323684"/>
                <a:ext cx="3130521" cy="369332"/>
              </a:xfrm>
              <a:prstGeom prst="rect">
                <a:avLst/>
              </a:prstGeom>
              <a:blipFill>
                <a:blip r:embed="rId31"/>
                <a:stretch>
                  <a:fillRect l="-1751" t="-8197" b="-24590"/>
                </a:stretch>
              </a:blipFill>
            </p:spPr>
            <p:txBody>
              <a:bodyPr/>
              <a:lstStyle/>
              <a:p>
                <a:r>
                  <a:rPr lang="en-SE">
                    <a:noFill/>
                  </a:rPr>
                  <a:t> </a:t>
                </a:r>
              </a:p>
            </p:txBody>
          </p:sp>
        </mc:Fallback>
      </mc:AlternateContent>
      <p:grpSp>
        <p:nvGrpSpPr>
          <p:cNvPr id="218" name="Group 217">
            <a:extLst>
              <a:ext uri="{FF2B5EF4-FFF2-40B4-BE49-F238E27FC236}">
                <a16:creationId xmlns:a16="http://schemas.microsoft.com/office/drawing/2014/main" id="{9F45518C-AF86-43A9-96F4-D29F2FFBBF16}"/>
              </a:ext>
            </a:extLst>
          </p:cNvPr>
          <p:cNvGrpSpPr/>
          <p:nvPr/>
        </p:nvGrpSpPr>
        <p:grpSpPr>
          <a:xfrm>
            <a:off x="4707752" y="873308"/>
            <a:ext cx="2549178" cy="2274701"/>
            <a:chOff x="1249126" y="1770917"/>
            <a:chExt cx="1998711" cy="1783504"/>
          </a:xfrm>
        </p:grpSpPr>
        <p:cxnSp>
          <p:nvCxnSpPr>
            <p:cNvPr id="225" name="Shape 457">
              <a:extLst>
                <a:ext uri="{FF2B5EF4-FFF2-40B4-BE49-F238E27FC236}">
                  <a16:creationId xmlns:a16="http://schemas.microsoft.com/office/drawing/2014/main" id="{899CA272-7646-4266-AEBC-268BD85E53A9}"/>
                </a:ext>
              </a:extLst>
            </p:cNvPr>
            <p:cNvCxnSpPr/>
            <p:nvPr/>
          </p:nvCxnSpPr>
          <p:spPr>
            <a:xfrm flipH="1">
              <a:off x="2482560" y="2623064"/>
              <a:ext cx="207976" cy="661920"/>
            </a:xfrm>
            <a:prstGeom prst="straightConnector1">
              <a:avLst/>
            </a:prstGeom>
            <a:noFill/>
            <a:ln w="25400" cap="flat" cmpd="sng">
              <a:solidFill>
                <a:srgbClr val="52ADC8"/>
              </a:solidFill>
              <a:prstDash val="solid"/>
              <a:round/>
              <a:headEnd type="none" w="lg" len="lg"/>
              <a:tailEnd type="none" w="lg" len="lg"/>
            </a:ln>
          </p:spPr>
        </p:cxnSp>
        <p:sp>
          <p:nvSpPr>
            <p:cNvPr id="226" name="Shape 452">
              <a:extLst>
                <a:ext uri="{FF2B5EF4-FFF2-40B4-BE49-F238E27FC236}">
                  <a16:creationId xmlns:a16="http://schemas.microsoft.com/office/drawing/2014/main" id="{851D4679-2967-4C7F-9F20-8E60CB73EB0C}"/>
                </a:ext>
              </a:extLst>
            </p:cNvPr>
            <p:cNvSpPr/>
            <p:nvPr/>
          </p:nvSpPr>
          <p:spPr>
            <a:xfrm>
              <a:off x="2123093" y="1770917"/>
              <a:ext cx="269437" cy="269437"/>
            </a:xfrm>
            <a:prstGeom prst="ellipse">
              <a:avLst/>
            </a:prstGeom>
            <a:solidFill>
              <a:srgbClr val="306C8D"/>
            </a:solidFill>
            <a:ln w="9525" cap="flat" cmpd="sng">
              <a:no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27" name="Shape 452">
              <a:extLst>
                <a:ext uri="{FF2B5EF4-FFF2-40B4-BE49-F238E27FC236}">
                  <a16:creationId xmlns:a16="http://schemas.microsoft.com/office/drawing/2014/main" id="{463E1B85-31A6-4FF2-A6A5-DD5375FF7CE4}"/>
                </a:ext>
              </a:extLst>
            </p:cNvPr>
            <p:cNvSpPr/>
            <p:nvPr/>
          </p:nvSpPr>
          <p:spPr>
            <a:xfrm>
              <a:off x="1249126" y="3284984"/>
              <a:ext cx="269437" cy="269437"/>
            </a:xfrm>
            <a:prstGeom prst="ellipse">
              <a:avLst/>
            </a:prstGeom>
            <a:solidFill>
              <a:srgbClr val="306C8D"/>
            </a:solidFill>
            <a:ln w="9525" cap="flat" cmpd="sng">
              <a:no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28" name="Shape 452">
              <a:extLst>
                <a:ext uri="{FF2B5EF4-FFF2-40B4-BE49-F238E27FC236}">
                  <a16:creationId xmlns:a16="http://schemas.microsoft.com/office/drawing/2014/main" id="{F3CF694A-72E9-41AD-B150-B2A260AC6B94}"/>
                </a:ext>
              </a:extLst>
            </p:cNvPr>
            <p:cNvSpPr/>
            <p:nvPr/>
          </p:nvSpPr>
          <p:spPr>
            <a:xfrm>
              <a:off x="2978400" y="3284984"/>
              <a:ext cx="269437" cy="269437"/>
            </a:xfrm>
            <a:prstGeom prst="ellipse">
              <a:avLst/>
            </a:prstGeom>
            <a:solidFill>
              <a:srgbClr val="306C8D"/>
            </a:solidFill>
            <a:ln w="9525" cap="flat" cmpd="sng">
              <a:no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cxnSp>
          <p:nvCxnSpPr>
            <p:cNvPr id="229" name="Shape 457">
              <a:extLst>
                <a:ext uri="{FF2B5EF4-FFF2-40B4-BE49-F238E27FC236}">
                  <a16:creationId xmlns:a16="http://schemas.microsoft.com/office/drawing/2014/main" id="{0436780B-5AEF-47BC-BA96-6052A0B2A9DD}"/>
                </a:ext>
              </a:extLst>
            </p:cNvPr>
            <p:cNvCxnSpPr/>
            <p:nvPr/>
          </p:nvCxnSpPr>
          <p:spPr>
            <a:xfrm>
              <a:off x="2353072" y="2000896"/>
              <a:ext cx="760047" cy="1284088"/>
            </a:xfrm>
            <a:prstGeom prst="straightConnector1">
              <a:avLst/>
            </a:prstGeom>
            <a:noFill/>
            <a:ln w="25400" cap="flat" cmpd="sng">
              <a:solidFill>
                <a:srgbClr val="C00000"/>
              </a:solidFill>
              <a:prstDash val="solid"/>
              <a:round/>
              <a:headEnd type="none" w="lg" len="lg"/>
              <a:tailEnd type="none" w="lg" len="lg"/>
            </a:ln>
          </p:spPr>
        </p:cxnSp>
        <p:cxnSp>
          <p:nvCxnSpPr>
            <p:cNvPr id="230" name="Shape 457">
              <a:extLst>
                <a:ext uri="{FF2B5EF4-FFF2-40B4-BE49-F238E27FC236}">
                  <a16:creationId xmlns:a16="http://schemas.microsoft.com/office/drawing/2014/main" id="{CB7FF3ED-F925-44C8-B87E-ACA3E40E07CD}"/>
                </a:ext>
              </a:extLst>
            </p:cNvPr>
            <p:cNvCxnSpPr/>
            <p:nvPr/>
          </p:nvCxnSpPr>
          <p:spPr>
            <a:xfrm flipH="1">
              <a:off x="1383845" y="2000896"/>
              <a:ext cx="778706" cy="1284088"/>
            </a:xfrm>
            <a:prstGeom prst="straightConnector1">
              <a:avLst/>
            </a:prstGeom>
            <a:noFill/>
            <a:ln w="25400" cap="flat" cmpd="sng">
              <a:solidFill>
                <a:srgbClr val="52ADC8"/>
              </a:solidFill>
              <a:prstDash val="solid"/>
              <a:round/>
              <a:headEnd type="none" w="lg" len="lg"/>
              <a:tailEnd type="none" w="lg" len="lg"/>
            </a:ln>
          </p:spPr>
        </p:cxnSp>
        <p:sp>
          <p:nvSpPr>
            <p:cNvPr id="231" name="Circle">
              <a:extLst>
                <a:ext uri="{FF2B5EF4-FFF2-40B4-BE49-F238E27FC236}">
                  <a16:creationId xmlns:a16="http://schemas.microsoft.com/office/drawing/2014/main" id="{20B1920C-D24D-45F4-81FF-1CCA886E255B}"/>
                </a:ext>
              </a:extLst>
            </p:cNvPr>
            <p:cNvSpPr/>
            <p:nvPr/>
          </p:nvSpPr>
          <p:spPr>
            <a:xfrm>
              <a:off x="2509759" y="2471224"/>
              <a:ext cx="357768" cy="357768"/>
            </a:xfrm>
            <a:prstGeom prst="ellipse">
              <a:avLst/>
            </a:prstGeom>
            <a:solidFill>
              <a:srgbClr val="42997E"/>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cxnSp>
          <p:nvCxnSpPr>
            <p:cNvPr id="232" name="Shape 457">
              <a:extLst>
                <a:ext uri="{FF2B5EF4-FFF2-40B4-BE49-F238E27FC236}">
                  <a16:creationId xmlns:a16="http://schemas.microsoft.com/office/drawing/2014/main" id="{FD2BF66B-1EDA-4021-8A45-ADAE19E7AE0E}"/>
                </a:ext>
              </a:extLst>
            </p:cNvPr>
            <p:cNvCxnSpPr/>
            <p:nvPr/>
          </p:nvCxnSpPr>
          <p:spPr>
            <a:xfrm>
              <a:off x="1787729" y="2623064"/>
              <a:ext cx="244188" cy="661920"/>
            </a:xfrm>
            <a:prstGeom prst="straightConnector1">
              <a:avLst/>
            </a:prstGeom>
            <a:noFill/>
            <a:ln w="25400" cap="flat" cmpd="sng">
              <a:solidFill>
                <a:srgbClr val="52ADC8"/>
              </a:solidFill>
              <a:prstDash val="solid"/>
              <a:round/>
              <a:headEnd type="none" w="lg" len="lg"/>
              <a:tailEnd type="none" w="lg" len="lg"/>
            </a:ln>
          </p:spPr>
        </p:cxnSp>
        <p:sp>
          <p:nvSpPr>
            <p:cNvPr id="233" name="Shape 452">
              <a:extLst>
                <a:ext uri="{FF2B5EF4-FFF2-40B4-BE49-F238E27FC236}">
                  <a16:creationId xmlns:a16="http://schemas.microsoft.com/office/drawing/2014/main" id="{A799AC1D-46CB-4A74-B6E8-96D2223C8A6F}"/>
                </a:ext>
              </a:extLst>
            </p:cNvPr>
            <p:cNvSpPr/>
            <p:nvPr/>
          </p:nvSpPr>
          <p:spPr>
            <a:xfrm>
              <a:off x="1897198" y="3284984"/>
              <a:ext cx="269437" cy="269437"/>
            </a:xfrm>
            <a:prstGeom prst="ellipse">
              <a:avLst/>
            </a:prstGeom>
            <a:solidFill>
              <a:srgbClr val="306C8D"/>
            </a:solidFill>
            <a:ln w="9525" cap="flat" cmpd="sng">
              <a:no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34" name="Circle">
              <a:extLst>
                <a:ext uri="{FF2B5EF4-FFF2-40B4-BE49-F238E27FC236}">
                  <a16:creationId xmlns:a16="http://schemas.microsoft.com/office/drawing/2014/main" id="{BEC45B1A-75CA-4330-841B-C05E2EAE6054}"/>
                </a:ext>
              </a:extLst>
            </p:cNvPr>
            <p:cNvSpPr/>
            <p:nvPr/>
          </p:nvSpPr>
          <p:spPr>
            <a:xfrm>
              <a:off x="1627100" y="2471936"/>
              <a:ext cx="356344" cy="356344"/>
            </a:xfrm>
            <a:prstGeom prst="ellipse">
              <a:avLst/>
            </a:prstGeom>
            <a:solidFill>
              <a:srgbClr val="42997E"/>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35" name="Shape 452">
              <a:extLst>
                <a:ext uri="{FF2B5EF4-FFF2-40B4-BE49-F238E27FC236}">
                  <a16:creationId xmlns:a16="http://schemas.microsoft.com/office/drawing/2014/main" id="{B08DDBA8-CA07-4B32-8809-9B4DC7A0F5E8}"/>
                </a:ext>
              </a:extLst>
            </p:cNvPr>
            <p:cNvSpPr/>
            <p:nvPr/>
          </p:nvSpPr>
          <p:spPr>
            <a:xfrm>
              <a:off x="2347841" y="3284984"/>
              <a:ext cx="269437" cy="269437"/>
            </a:xfrm>
            <a:prstGeom prst="ellipse">
              <a:avLst/>
            </a:prstGeom>
            <a:solidFill>
              <a:srgbClr val="306C8D"/>
            </a:solidFill>
            <a:ln w="9525" cap="flat" cmpd="sng">
              <a:no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pic>
        <p:nvPicPr>
          <p:cNvPr id="219" name="Picture 218">
            <a:extLst>
              <a:ext uri="{FF2B5EF4-FFF2-40B4-BE49-F238E27FC236}">
                <a16:creationId xmlns:a16="http://schemas.microsoft.com/office/drawing/2014/main" id="{7E9561AB-1227-45E1-9C06-C39E387908C5}"/>
              </a:ext>
            </a:extLst>
          </p:cNvPr>
          <p:cNvPicPr>
            <a:picLocks noChangeAspect="1"/>
          </p:cNvPicPr>
          <p:nvPr/>
        </p:nvPicPr>
        <p:blipFill>
          <a:blip r:embed="rId9"/>
          <a:stretch>
            <a:fillRect/>
          </a:stretch>
        </p:blipFill>
        <p:spPr>
          <a:xfrm>
            <a:off x="5479209" y="1379275"/>
            <a:ext cx="165100" cy="165100"/>
          </a:xfrm>
          <a:prstGeom prst="rect">
            <a:avLst/>
          </a:prstGeom>
        </p:spPr>
      </p:pic>
      <p:pic>
        <p:nvPicPr>
          <p:cNvPr id="220" name="Picture 219">
            <a:extLst>
              <a:ext uri="{FF2B5EF4-FFF2-40B4-BE49-F238E27FC236}">
                <a16:creationId xmlns:a16="http://schemas.microsoft.com/office/drawing/2014/main" id="{CE9C6389-E06F-4970-A547-FAF7ED6F75A6}"/>
              </a:ext>
            </a:extLst>
          </p:cNvPr>
          <p:cNvPicPr>
            <a:picLocks noChangeAspect="1"/>
          </p:cNvPicPr>
          <p:nvPr/>
        </p:nvPicPr>
        <p:blipFill>
          <a:blip r:embed="rId10"/>
          <a:stretch>
            <a:fillRect/>
          </a:stretch>
        </p:blipFill>
        <p:spPr>
          <a:xfrm>
            <a:off x="4886701" y="1783464"/>
            <a:ext cx="241300" cy="304800"/>
          </a:xfrm>
          <a:prstGeom prst="rect">
            <a:avLst/>
          </a:prstGeom>
        </p:spPr>
      </p:pic>
      <p:pic>
        <p:nvPicPr>
          <p:cNvPr id="221" name="Picture 220">
            <a:extLst>
              <a:ext uri="{FF2B5EF4-FFF2-40B4-BE49-F238E27FC236}">
                <a16:creationId xmlns:a16="http://schemas.microsoft.com/office/drawing/2014/main" id="{38F98FA0-7621-41FF-AF89-040198B28491}"/>
              </a:ext>
            </a:extLst>
          </p:cNvPr>
          <p:cNvPicPr>
            <a:picLocks noChangeAspect="1"/>
          </p:cNvPicPr>
          <p:nvPr/>
        </p:nvPicPr>
        <p:blipFill>
          <a:blip r:embed="rId11"/>
          <a:stretch>
            <a:fillRect/>
          </a:stretch>
        </p:blipFill>
        <p:spPr>
          <a:xfrm>
            <a:off x="4218881" y="2494665"/>
            <a:ext cx="626679" cy="336550"/>
          </a:xfrm>
          <a:prstGeom prst="rect">
            <a:avLst/>
          </a:prstGeom>
        </p:spPr>
      </p:pic>
      <p:pic>
        <p:nvPicPr>
          <p:cNvPr id="222" name="Picture 221">
            <a:extLst>
              <a:ext uri="{FF2B5EF4-FFF2-40B4-BE49-F238E27FC236}">
                <a16:creationId xmlns:a16="http://schemas.microsoft.com/office/drawing/2014/main" id="{5508DFB6-427D-4767-B6E9-1CFA93F5F7C0}"/>
              </a:ext>
            </a:extLst>
          </p:cNvPr>
          <p:cNvPicPr>
            <a:picLocks noChangeAspect="1"/>
          </p:cNvPicPr>
          <p:nvPr/>
        </p:nvPicPr>
        <p:blipFill>
          <a:blip r:embed="rId12"/>
          <a:stretch>
            <a:fillRect/>
          </a:stretch>
        </p:blipFill>
        <p:spPr>
          <a:xfrm>
            <a:off x="5278384" y="973398"/>
            <a:ext cx="495300" cy="241300"/>
          </a:xfrm>
          <a:prstGeom prst="rect">
            <a:avLst/>
          </a:prstGeom>
        </p:spPr>
      </p:pic>
      <p:pic>
        <p:nvPicPr>
          <p:cNvPr id="223" name="Picture 222">
            <a:extLst>
              <a:ext uri="{FF2B5EF4-FFF2-40B4-BE49-F238E27FC236}">
                <a16:creationId xmlns:a16="http://schemas.microsoft.com/office/drawing/2014/main" id="{A7D15D03-F93C-4C0A-BF0E-B176D8185EFF}"/>
              </a:ext>
            </a:extLst>
          </p:cNvPr>
          <p:cNvPicPr>
            <a:picLocks noChangeAspect="1"/>
          </p:cNvPicPr>
          <p:nvPr/>
        </p:nvPicPr>
        <p:blipFill>
          <a:blip r:embed="rId13"/>
          <a:stretch>
            <a:fillRect/>
          </a:stretch>
        </p:blipFill>
        <p:spPr>
          <a:xfrm>
            <a:off x="6225778" y="661991"/>
            <a:ext cx="1092200" cy="368300"/>
          </a:xfrm>
          <a:prstGeom prst="rect">
            <a:avLst/>
          </a:prstGeom>
        </p:spPr>
      </p:pic>
      <p:pic>
        <p:nvPicPr>
          <p:cNvPr id="224" name="Picture 223">
            <a:extLst>
              <a:ext uri="{FF2B5EF4-FFF2-40B4-BE49-F238E27FC236}">
                <a16:creationId xmlns:a16="http://schemas.microsoft.com/office/drawing/2014/main" id="{C3FA0DC3-C4B6-45A0-B97D-65C364C8E912}"/>
              </a:ext>
            </a:extLst>
          </p:cNvPr>
          <p:cNvPicPr>
            <a:picLocks noChangeAspect="1"/>
          </p:cNvPicPr>
          <p:nvPr/>
        </p:nvPicPr>
        <p:blipFill>
          <a:blip r:embed="rId14"/>
          <a:stretch>
            <a:fillRect/>
          </a:stretch>
        </p:blipFill>
        <p:spPr>
          <a:xfrm>
            <a:off x="6861976" y="3015450"/>
            <a:ext cx="1205980" cy="354700"/>
          </a:xfrm>
          <a:prstGeom prst="rect">
            <a:avLst/>
          </a:prstGeom>
        </p:spPr>
      </p:pic>
      <p:cxnSp>
        <p:nvCxnSpPr>
          <p:cNvPr id="236" name="Connector: Curved 235">
            <a:extLst>
              <a:ext uri="{FF2B5EF4-FFF2-40B4-BE49-F238E27FC236}">
                <a16:creationId xmlns:a16="http://schemas.microsoft.com/office/drawing/2014/main" id="{90AD6FEB-CE75-4F4B-AB4A-974B18E2D519}"/>
              </a:ext>
            </a:extLst>
          </p:cNvPr>
          <p:cNvCxnSpPr>
            <a:cxnSpLocks/>
          </p:cNvCxnSpPr>
          <p:nvPr/>
        </p:nvCxnSpPr>
        <p:spPr bwMode="auto">
          <a:xfrm>
            <a:off x="6123803" y="1028466"/>
            <a:ext cx="1070149" cy="1815350"/>
          </a:xfrm>
          <a:prstGeom prst="curvedConnector2">
            <a:avLst/>
          </a:prstGeom>
          <a:noFill/>
          <a:ln w="25400" cap="flat" cmpd="sng" algn="ctr">
            <a:solidFill>
              <a:srgbClr val="C00000"/>
            </a:solidFill>
            <a:prstDash val="solid"/>
            <a:round/>
            <a:headEnd type="triangle" w="med" len="med"/>
            <a:tailEnd type="none" w="med" len="med"/>
          </a:ln>
          <a:effectLst/>
        </p:spPr>
      </p:cxnSp>
      <mc:AlternateContent xmlns:mc="http://schemas.openxmlformats.org/markup-compatibility/2006" xmlns:a14="http://schemas.microsoft.com/office/drawing/2010/main">
        <mc:Choice Requires="a14">
          <p:sp>
            <p:nvSpPr>
              <p:cNvPr id="237" name="TextBox 236">
                <a:extLst>
                  <a:ext uri="{FF2B5EF4-FFF2-40B4-BE49-F238E27FC236}">
                    <a16:creationId xmlns:a16="http://schemas.microsoft.com/office/drawing/2014/main" id="{0A6A22C2-1A25-4A8B-8B3B-CD2003C5D717}"/>
                  </a:ext>
                </a:extLst>
              </p:cNvPr>
              <p:cNvSpPr txBox="1"/>
              <p:nvPr/>
            </p:nvSpPr>
            <p:spPr>
              <a:xfrm>
                <a:off x="7012877" y="1137248"/>
                <a:ext cx="1431802" cy="1015663"/>
              </a:xfrm>
              <a:prstGeom prst="rect">
                <a:avLst/>
              </a:prstGeom>
              <a:noFill/>
            </p:spPr>
            <p:txBody>
              <a:bodyPr wrap="none" rtlCol="0">
                <a:spAutoFit/>
              </a:bodyPr>
              <a:lstStyle/>
              <a:p>
                <a:r>
                  <a:rPr lang="en-US" sz="2000" dirty="0">
                    <a:solidFill>
                      <a:schemeClr val="tx1"/>
                    </a:solidFill>
                  </a:rPr>
                  <a:t>Sarsa</a:t>
                </a:r>
              </a:p>
              <a:p>
                <a:r>
                  <a:rPr lang="en-US" sz="2000" dirty="0">
                    <a:solidFill>
                      <a:schemeClr val="tx1"/>
                    </a:solidFill>
                  </a:rPr>
                  <a:t>(on-policy,</a:t>
                </a:r>
              </a:p>
              <a:p>
                <a14:m>
                  <m:oMath xmlns:m="http://schemas.openxmlformats.org/officeDocument/2006/math">
                    <m:r>
                      <a:rPr lang="en-US" sz="2000" i="1">
                        <a:solidFill>
                          <a:schemeClr val="tx1"/>
                        </a:solidFill>
                        <a:latin typeface="Cambria Math" panose="02040503050406030204" pitchFamily="18" charset="0"/>
                      </a:rPr>
                      <m:t>𝑎</m:t>
                    </m:r>
                    <m:r>
                      <a:rPr lang="en-US" sz="2000" b="0" i="1" smtClean="0">
                        <a:solidFill>
                          <a:schemeClr val="tx1"/>
                        </a:solidFill>
                        <a:latin typeface="Cambria Math" panose="02040503050406030204" pitchFamily="18" charset="0"/>
                      </a:rPr>
                      <m:t>′</m:t>
                    </m:r>
                  </m:oMath>
                </a14:m>
                <a:r>
                  <a:rPr lang="en-US" sz="2000" dirty="0">
                    <a:solidFill>
                      <a:schemeClr val="tx1"/>
                    </a:solidFill>
                  </a:rPr>
                  <a:t> is taken)</a:t>
                </a:r>
                <a:endParaRPr lang="en-SE" sz="2000" dirty="0">
                  <a:solidFill>
                    <a:schemeClr val="tx1"/>
                  </a:solidFill>
                </a:endParaRPr>
              </a:p>
            </p:txBody>
          </p:sp>
        </mc:Choice>
        <mc:Fallback xmlns="">
          <p:sp>
            <p:nvSpPr>
              <p:cNvPr id="237" name="TextBox 236">
                <a:extLst>
                  <a:ext uri="{FF2B5EF4-FFF2-40B4-BE49-F238E27FC236}">
                    <a16:creationId xmlns:a16="http://schemas.microsoft.com/office/drawing/2014/main" id="{0A6A22C2-1A25-4A8B-8B3B-CD2003C5D717}"/>
                  </a:ext>
                </a:extLst>
              </p:cNvPr>
              <p:cNvSpPr txBox="1">
                <a:spLocks noRot="1" noChangeAspect="1" noMove="1" noResize="1" noEditPoints="1" noAdjustHandles="1" noChangeArrowheads="1" noChangeShapeType="1" noTextEdit="1"/>
              </p:cNvSpPr>
              <p:nvPr/>
            </p:nvSpPr>
            <p:spPr>
              <a:xfrm>
                <a:off x="7012877" y="1137248"/>
                <a:ext cx="1431802" cy="1015663"/>
              </a:xfrm>
              <a:prstGeom prst="rect">
                <a:avLst/>
              </a:prstGeom>
              <a:blipFill>
                <a:blip r:embed="rId32"/>
                <a:stretch>
                  <a:fillRect l="-4255" t="-3012" r="-3830" b="-10843"/>
                </a:stretch>
              </a:blipFill>
            </p:spPr>
            <p:txBody>
              <a:bodyPr/>
              <a:lstStyle/>
              <a:p>
                <a:r>
                  <a:rPr lang="en-SE">
                    <a:noFill/>
                  </a:rPr>
                  <a:t> </a:t>
                </a:r>
              </a:p>
            </p:txBody>
          </p:sp>
        </mc:Fallback>
      </mc:AlternateContent>
      <p:sp>
        <p:nvSpPr>
          <p:cNvPr id="238" name="TextBox 237">
            <a:extLst>
              <a:ext uri="{FF2B5EF4-FFF2-40B4-BE49-F238E27FC236}">
                <a16:creationId xmlns:a16="http://schemas.microsoft.com/office/drawing/2014/main" id="{F42952EC-ED0D-4042-B157-47E40540A095}"/>
              </a:ext>
            </a:extLst>
          </p:cNvPr>
          <p:cNvSpPr txBox="1"/>
          <p:nvPr/>
        </p:nvSpPr>
        <p:spPr>
          <a:xfrm>
            <a:off x="2304056" y="5453386"/>
            <a:ext cx="681597" cy="461665"/>
          </a:xfrm>
          <a:prstGeom prst="rect">
            <a:avLst/>
          </a:prstGeom>
          <a:noFill/>
        </p:spPr>
        <p:txBody>
          <a:bodyPr wrap="none" rtlCol="0">
            <a:spAutoFit/>
          </a:bodyPr>
          <a:lstStyle/>
          <a:p>
            <a:r>
              <a:rPr lang="en-US" sz="2400" dirty="0">
                <a:solidFill>
                  <a:srgbClr val="C00000"/>
                </a:solidFill>
              </a:rPr>
              <a:t>exp</a:t>
            </a:r>
          </a:p>
        </p:txBody>
      </p:sp>
      <p:cxnSp>
        <p:nvCxnSpPr>
          <p:cNvPr id="239" name="Shape 457">
            <a:extLst>
              <a:ext uri="{FF2B5EF4-FFF2-40B4-BE49-F238E27FC236}">
                <a16:creationId xmlns:a16="http://schemas.microsoft.com/office/drawing/2014/main" id="{F2D7B041-B124-40A1-BE2C-70BCEA5E29A7}"/>
              </a:ext>
            </a:extLst>
          </p:cNvPr>
          <p:cNvCxnSpPr/>
          <p:nvPr/>
        </p:nvCxnSpPr>
        <p:spPr>
          <a:xfrm>
            <a:off x="2337923" y="5570085"/>
            <a:ext cx="600517" cy="0"/>
          </a:xfrm>
          <a:prstGeom prst="straightConnector1">
            <a:avLst/>
          </a:prstGeom>
          <a:noFill/>
          <a:ln w="25400" cap="flat" cmpd="sng">
            <a:solidFill>
              <a:srgbClr val="C00000"/>
            </a:solidFill>
            <a:prstDash val="solid"/>
            <a:round/>
            <a:headEnd type="none" w="lg" len="lg"/>
            <a:tailEnd type="none" w="lg" len="lg"/>
          </a:ln>
        </p:spPr>
      </p:cxnSp>
      <p:sp>
        <p:nvSpPr>
          <p:cNvPr id="240" name="Rectangle 239">
            <a:extLst>
              <a:ext uri="{FF2B5EF4-FFF2-40B4-BE49-F238E27FC236}">
                <a16:creationId xmlns:a16="http://schemas.microsoft.com/office/drawing/2014/main" id="{5474F10A-60E5-455A-96C5-19E561B36366}"/>
              </a:ext>
            </a:extLst>
          </p:cNvPr>
          <p:cNvSpPr/>
          <p:nvPr/>
        </p:nvSpPr>
        <p:spPr bwMode="auto">
          <a:xfrm>
            <a:off x="76200" y="121298"/>
            <a:ext cx="1524000" cy="488302"/>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C00000"/>
                </a:solidFill>
                <a:effectLst/>
                <a:latin typeface="Arial" charset="0"/>
              </a:rPr>
              <a:t>Important</a:t>
            </a:r>
            <a:endParaRPr kumimoji="0" lang="en-SE" sz="2400" b="0" i="0" u="none" strike="noStrike" cap="none" normalizeH="0" baseline="0" dirty="0">
              <a:ln>
                <a:noFill/>
              </a:ln>
              <a:solidFill>
                <a:srgbClr val="C00000"/>
              </a:solidFill>
              <a:effectLst/>
              <a:latin typeface="Arial" charset="0"/>
            </a:endParaRPr>
          </a:p>
        </p:txBody>
      </p:sp>
    </p:spTree>
    <p:extLst>
      <p:ext uri="{BB962C8B-B14F-4D97-AF65-F5344CB8AC3E}">
        <p14:creationId xmlns:p14="http://schemas.microsoft.com/office/powerpoint/2010/main" val="2221914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8213-8DF7-4B37-9E0F-EF27AECA38C3}"/>
              </a:ext>
            </a:extLst>
          </p:cNvPr>
          <p:cNvSpPr>
            <a:spLocks noGrp="1"/>
          </p:cNvSpPr>
          <p:nvPr>
            <p:ph type="title"/>
          </p:nvPr>
        </p:nvSpPr>
        <p:spPr/>
        <p:txBody>
          <a:bodyPr/>
          <a:lstStyle/>
          <a:p>
            <a:r>
              <a:rPr lang="en-US" sz="3600" dirty="0"/>
              <a:t>Did We Miss One Bellman Equation?</a:t>
            </a:r>
            <a:endParaRPr lang="en-SE" sz="36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453493-15D2-4688-A581-EEFAF76439CB}"/>
                  </a:ext>
                </a:extLst>
              </p:cNvPr>
              <p:cNvSpPr>
                <a:spLocks noGrp="1"/>
              </p:cNvSpPr>
              <p:nvPr>
                <p:ph idx="1"/>
              </p:nvPr>
            </p:nvSpPr>
            <p:spPr>
              <a:xfrm>
                <a:off x="457200" y="1295399"/>
                <a:ext cx="8229600" cy="2698051"/>
              </a:xfrm>
            </p:spPr>
            <p:txBody>
              <a:bodyPr>
                <a:normAutofit fontScale="92500" lnSpcReduction="20000"/>
              </a:bodyPr>
              <a:lstStyle/>
              <a:p>
                <a:r>
                  <a:rPr lang="en-US" dirty="0"/>
                  <a:t>[BEV] Bellman Optimality Equation for Optimal State Value Function:</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oMath>
                </a14:m>
                <a:r>
                  <a:rPr lang="en-US" dirty="0"/>
                  <a:t> </a:t>
                </a:r>
                <a14:m>
                  <m:oMath xmlns:m="http://schemas.openxmlformats.org/officeDocument/2006/math">
                    <m:func>
                      <m:funcPr>
                        <m:ctrlPr>
                          <a:rPr lang="en-US" i="1">
                            <a:latin typeface="Cambria Math" panose="02040503050406030204" pitchFamily="18" charset="0"/>
                          </a:rPr>
                        </m:ctrlPr>
                      </m:funcPr>
                      <m:fName>
                        <m:limLow>
                          <m:limLowPr>
                            <m:ctrlPr>
                              <a:rPr lang="en-US" i="1">
                                <a:solidFill>
                                  <a:srgbClr val="C00000"/>
                                </a:solidFill>
                                <a:latin typeface="Cambria Math" panose="02040503050406030204" pitchFamily="18" charset="0"/>
                              </a:rPr>
                            </m:ctrlPr>
                          </m:limLowPr>
                          <m:e>
                            <m:r>
                              <m:rPr>
                                <m:sty m:val="p"/>
                              </m:rPr>
                              <a:rPr lang="en-US">
                                <a:solidFill>
                                  <a:srgbClr val="C00000"/>
                                </a:solidFill>
                                <a:latin typeface="Cambria Math" panose="02040503050406030204" pitchFamily="18" charset="0"/>
                              </a:rPr>
                              <m:t>max</m:t>
                            </m:r>
                          </m:e>
                          <m:lim>
                            <m:r>
                              <a:rPr lang="en-US" i="1">
                                <a:solidFill>
                                  <a:srgbClr val="C00000"/>
                                </a:solidFill>
                                <a:latin typeface="Cambria Math" panose="02040503050406030204" pitchFamily="18" charset="0"/>
                              </a:rPr>
                              <m:t>𝑎</m:t>
                            </m:r>
                          </m:lim>
                        </m:limLow>
                      </m:fName>
                      <m:e>
                        <m:nary>
                          <m:naryPr>
                            <m:chr m:val="∑"/>
                            <m:supHide m:val="on"/>
                            <m:ctrlPr>
                              <a:rPr lang="en-US" i="1">
                                <a:latin typeface="Cambria Math" panose="02040503050406030204" pitchFamily="18" charset="0"/>
                              </a:rPr>
                            </m:ctrlPr>
                          </m:naryPr>
                          <m:sub>
                            <m:r>
                              <a:rPr lang="en-US" i="1">
                                <a:latin typeface="Cambria Math" panose="02040503050406030204" pitchFamily="18" charset="0"/>
                              </a:rPr>
                              <m:t>𝑟</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sub>
                          <m:sup/>
                          <m:e>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e>
                        </m:nary>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m:t>
                                </m:r>
                              </m:sub>
                            </m:sSub>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d>
                          </m:e>
                        </m:d>
                      </m:e>
                    </m:func>
                  </m:oMath>
                </a14:m>
                <a:endParaRPr lang="en-US" dirty="0"/>
              </a:p>
              <a:p>
                <a:r>
                  <a:rPr lang="en-US" dirty="0">
                    <a:solidFill>
                      <a:schemeClr val="tx1"/>
                    </a:solidFill>
                  </a:rPr>
                  <a:t>Due to </a:t>
                </a:r>
                <a14:m>
                  <m:oMath xmlns:m="http://schemas.openxmlformats.org/officeDocument/2006/math">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max</m:t>
                        </m:r>
                      </m:e>
                      <m:lim>
                        <m:r>
                          <a:rPr lang="en-US" i="1">
                            <a:solidFill>
                              <a:schemeClr val="tx1"/>
                            </a:solidFill>
                            <a:latin typeface="Cambria Math" panose="02040503050406030204" pitchFamily="18" charset="0"/>
                          </a:rPr>
                          <m:t>𝑎</m:t>
                        </m:r>
                      </m:lim>
                    </m:limLow>
                  </m:oMath>
                </a14:m>
                <a:r>
                  <a:rPr lang="en-US" dirty="0">
                    <a:solidFill>
                      <a:schemeClr val="tx1"/>
                    </a:solidFill>
                  </a:rPr>
                  <a:t> in front, it is not an expectation over a distribution, hence cannot solve </a:t>
                </a:r>
                <a:r>
                  <a:rPr lang="en-US" dirty="0"/>
                  <a:t>for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m:t>
                        </m:r>
                      </m:sub>
                    </m:sSub>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oMath>
                </a14:m>
                <a:r>
                  <a:rPr lang="en-US" dirty="0">
                    <a:solidFill>
                      <a:schemeClr val="tx1"/>
                    </a:solidFill>
                  </a:rPr>
                  <a:t> by sampling.</a:t>
                </a:r>
                <a:endParaRPr lang="en-SE" dirty="0">
                  <a:solidFill>
                    <a:schemeClr val="tx1"/>
                  </a:solidFill>
                </a:endParaRPr>
              </a:p>
            </p:txBody>
          </p:sp>
        </mc:Choice>
        <mc:Fallback xmlns="">
          <p:sp>
            <p:nvSpPr>
              <p:cNvPr id="3" name="Content Placeholder 2">
                <a:extLst>
                  <a:ext uri="{FF2B5EF4-FFF2-40B4-BE49-F238E27FC236}">
                    <a16:creationId xmlns:a16="http://schemas.microsoft.com/office/drawing/2014/main" id="{34453493-15D2-4688-A581-EEFAF76439CB}"/>
                  </a:ext>
                </a:extLst>
              </p:cNvPr>
              <p:cNvSpPr>
                <a:spLocks noGrp="1" noRot="1" noChangeAspect="1" noMove="1" noResize="1" noEditPoints="1" noAdjustHandles="1" noChangeArrowheads="1" noChangeShapeType="1" noTextEdit="1"/>
              </p:cNvSpPr>
              <p:nvPr>
                <p:ph idx="1"/>
              </p:nvPr>
            </p:nvSpPr>
            <p:spPr>
              <a:xfrm>
                <a:off x="457200" y="1295399"/>
                <a:ext cx="8229600" cy="2698051"/>
              </a:xfrm>
              <a:blipFill>
                <a:blip r:embed="rId2"/>
                <a:stretch>
                  <a:fillRect l="-1481" t="-6095" b="-5869"/>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F7F986EA-553B-434F-A263-D8393A6A1A21}"/>
              </a:ext>
            </a:extLst>
          </p:cNvPr>
          <p:cNvSpPr>
            <a:spLocks noGrp="1"/>
          </p:cNvSpPr>
          <p:nvPr>
            <p:ph type="sldNum" sz="quarter" idx="12"/>
          </p:nvPr>
        </p:nvSpPr>
        <p:spPr/>
        <p:txBody>
          <a:bodyPr/>
          <a:lstStyle/>
          <a:p>
            <a:pPr>
              <a:defRPr/>
            </a:pPr>
            <a:fld id="{F57F456A-00AF-44E6-8D70-638C0D0130FF}" type="slidenum">
              <a:rPr lang="en-US" altLang="zh-CN" smtClean="0"/>
              <a:pPr>
                <a:defRPr/>
              </a:pPr>
              <a:t>54</a:t>
            </a:fld>
            <a:endParaRPr lang="en-US" altLang="zh-CN"/>
          </a:p>
        </p:txBody>
      </p:sp>
      <p:grpSp>
        <p:nvGrpSpPr>
          <p:cNvPr id="5" name="Group 4">
            <a:extLst>
              <a:ext uri="{FF2B5EF4-FFF2-40B4-BE49-F238E27FC236}">
                <a16:creationId xmlns:a16="http://schemas.microsoft.com/office/drawing/2014/main" id="{6CB39D50-241A-4FF3-9E85-799E068D338F}"/>
              </a:ext>
            </a:extLst>
          </p:cNvPr>
          <p:cNvGrpSpPr/>
          <p:nvPr/>
        </p:nvGrpSpPr>
        <p:grpSpPr>
          <a:xfrm>
            <a:off x="3048000" y="4007344"/>
            <a:ext cx="2683156" cy="2190541"/>
            <a:chOff x="3112689" y="3534139"/>
            <a:chExt cx="2683156" cy="2190541"/>
          </a:xfrm>
        </p:grpSpPr>
        <p:grpSp>
          <p:nvGrpSpPr>
            <p:cNvPr id="6" name="Group 5">
              <a:extLst>
                <a:ext uri="{FF2B5EF4-FFF2-40B4-BE49-F238E27FC236}">
                  <a16:creationId xmlns:a16="http://schemas.microsoft.com/office/drawing/2014/main" id="{220C037C-D0CF-4FF7-A6B3-1317E683203C}"/>
                </a:ext>
              </a:extLst>
            </p:cNvPr>
            <p:cNvGrpSpPr/>
            <p:nvPr/>
          </p:nvGrpSpPr>
          <p:grpSpPr>
            <a:xfrm>
              <a:off x="3590310" y="3782139"/>
              <a:ext cx="2205535" cy="1637740"/>
              <a:chOff x="1383845" y="2000896"/>
              <a:chExt cx="1729274" cy="1284088"/>
            </a:xfrm>
          </p:grpSpPr>
          <p:cxnSp>
            <p:nvCxnSpPr>
              <p:cNvPr id="11" name="Shape 457">
                <a:extLst>
                  <a:ext uri="{FF2B5EF4-FFF2-40B4-BE49-F238E27FC236}">
                    <a16:creationId xmlns:a16="http://schemas.microsoft.com/office/drawing/2014/main" id="{09DD40A8-7AC9-4B43-8004-9850E898FA2E}"/>
                  </a:ext>
                </a:extLst>
              </p:cNvPr>
              <p:cNvCxnSpPr/>
              <p:nvPr/>
            </p:nvCxnSpPr>
            <p:spPr>
              <a:xfrm flipH="1">
                <a:off x="2482560" y="2623064"/>
                <a:ext cx="207976" cy="661920"/>
              </a:xfrm>
              <a:prstGeom prst="straightConnector1">
                <a:avLst/>
              </a:prstGeom>
              <a:noFill/>
              <a:ln w="25400" cap="flat" cmpd="sng">
                <a:solidFill>
                  <a:srgbClr val="52ADC8"/>
                </a:solidFill>
                <a:prstDash val="solid"/>
                <a:round/>
                <a:headEnd type="none" w="lg" len="lg"/>
                <a:tailEnd type="none" w="lg" len="lg"/>
              </a:ln>
            </p:spPr>
          </p:cxnSp>
          <p:cxnSp>
            <p:nvCxnSpPr>
              <p:cNvPr id="12" name="Shape 457">
                <a:extLst>
                  <a:ext uri="{FF2B5EF4-FFF2-40B4-BE49-F238E27FC236}">
                    <a16:creationId xmlns:a16="http://schemas.microsoft.com/office/drawing/2014/main" id="{0DA67528-057E-4826-B269-7C328BDAE295}"/>
                  </a:ext>
                </a:extLst>
              </p:cNvPr>
              <p:cNvCxnSpPr/>
              <p:nvPr/>
            </p:nvCxnSpPr>
            <p:spPr>
              <a:xfrm>
                <a:off x="2353072" y="2000896"/>
                <a:ext cx="760047" cy="1284088"/>
              </a:xfrm>
              <a:prstGeom prst="straightConnector1">
                <a:avLst/>
              </a:prstGeom>
              <a:noFill/>
              <a:ln w="25400" cap="flat" cmpd="sng">
                <a:solidFill>
                  <a:srgbClr val="52ADC8"/>
                </a:solidFill>
                <a:prstDash val="solid"/>
                <a:round/>
                <a:headEnd type="none" w="lg" len="lg"/>
                <a:tailEnd type="none" w="lg" len="lg"/>
              </a:ln>
            </p:spPr>
          </p:cxnSp>
          <p:cxnSp>
            <p:nvCxnSpPr>
              <p:cNvPr id="13" name="Shape 457">
                <a:extLst>
                  <a:ext uri="{FF2B5EF4-FFF2-40B4-BE49-F238E27FC236}">
                    <a16:creationId xmlns:a16="http://schemas.microsoft.com/office/drawing/2014/main" id="{91D4C74C-5B79-4868-87EC-5AAEDD0576DD}"/>
                  </a:ext>
                </a:extLst>
              </p:cNvPr>
              <p:cNvCxnSpPr/>
              <p:nvPr/>
            </p:nvCxnSpPr>
            <p:spPr>
              <a:xfrm flipH="1">
                <a:off x="1383845" y="2000896"/>
                <a:ext cx="778706" cy="1284088"/>
              </a:xfrm>
              <a:prstGeom prst="straightConnector1">
                <a:avLst/>
              </a:prstGeom>
              <a:noFill/>
              <a:ln w="25400" cap="flat" cmpd="sng">
                <a:solidFill>
                  <a:srgbClr val="52ADC8"/>
                </a:solidFill>
                <a:prstDash val="solid"/>
                <a:round/>
                <a:headEnd type="none" w="lg" len="lg"/>
                <a:tailEnd type="none" w="lg" len="lg"/>
              </a:ln>
            </p:spPr>
          </p:cxnSp>
          <p:cxnSp>
            <p:nvCxnSpPr>
              <p:cNvPr id="14" name="Shape 457">
                <a:extLst>
                  <a:ext uri="{FF2B5EF4-FFF2-40B4-BE49-F238E27FC236}">
                    <a16:creationId xmlns:a16="http://schemas.microsoft.com/office/drawing/2014/main" id="{6DEC228D-FFD5-4499-8B9C-91C4A278A7BC}"/>
                  </a:ext>
                </a:extLst>
              </p:cNvPr>
              <p:cNvCxnSpPr/>
              <p:nvPr/>
            </p:nvCxnSpPr>
            <p:spPr>
              <a:xfrm>
                <a:off x="1787729" y="2623064"/>
                <a:ext cx="244188" cy="661920"/>
              </a:xfrm>
              <a:prstGeom prst="straightConnector1">
                <a:avLst/>
              </a:prstGeom>
              <a:noFill/>
              <a:ln w="25400" cap="flat" cmpd="sng">
                <a:solidFill>
                  <a:srgbClr val="52ADC8"/>
                </a:solidFill>
                <a:prstDash val="solid"/>
                <a:round/>
                <a:headEnd type="none" w="lg" len="lg"/>
                <a:tailEnd type="none" w="lg" len="lg"/>
              </a:ln>
            </p:spPr>
          </p:cxnSp>
        </p:grpSp>
        <p:pic>
          <p:nvPicPr>
            <p:cNvPr id="7" name="Picture 6">
              <a:extLst>
                <a:ext uri="{FF2B5EF4-FFF2-40B4-BE49-F238E27FC236}">
                  <a16:creationId xmlns:a16="http://schemas.microsoft.com/office/drawing/2014/main" id="{97A237E2-370F-4CA5-9A67-3DF4BA3384B7}"/>
                </a:ext>
              </a:extLst>
            </p:cNvPr>
            <p:cNvPicPr>
              <a:picLocks noChangeAspect="1"/>
            </p:cNvPicPr>
            <p:nvPr/>
          </p:nvPicPr>
          <p:blipFill>
            <a:blip r:embed="rId3"/>
            <a:stretch>
              <a:fillRect/>
            </a:stretch>
          </p:blipFill>
          <p:spPr>
            <a:xfrm>
              <a:off x="3568605" y="4993687"/>
              <a:ext cx="165100" cy="165100"/>
            </a:xfrm>
            <a:prstGeom prst="rect">
              <a:avLst/>
            </a:prstGeom>
          </p:spPr>
        </p:pic>
        <p:pic>
          <p:nvPicPr>
            <p:cNvPr id="8" name="Picture 7">
              <a:extLst>
                <a:ext uri="{FF2B5EF4-FFF2-40B4-BE49-F238E27FC236}">
                  <a16:creationId xmlns:a16="http://schemas.microsoft.com/office/drawing/2014/main" id="{9B85F568-85EC-4F23-84ED-595FF6E094AE}"/>
                </a:ext>
              </a:extLst>
            </p:cNvPr>
            <p:cNvPicPr>
              <a:picLocks noChangeAspect="1"/>
            </p:cNvPicPr>
            <p:nvPr/>
          </p:nvPicPr>
          <p:blipFill>
            <a:blip r:embed="rId4"/>
            <a:stretch>
              <a:fillRect/>
            </a:stretch>
          </p:blipFill>
          <p:spPr>
            <a:xfrm>
              <a:off x="3112689" y="5419880"/>
              <a:ext cx="241300" cy="304800"/>
            </a:xfrm>
            <a:prstGeom prst="rect">
              <a:avLst/>
            </a:prstGeom>
          </p:spPr>
        </p:pic>
        <p:pic>
          <p:nvPicPr>
            <p:cNvPr id="9" name="Picture 8">
              <a:extLst>
                <a:ext uri="{FF2B5EF4-FFF2-40B4-BE49-F238E27FC236}">
                  <a16:creationId xmlns:a16="http://schemas.microsoft.com/office/drawing/2014/main" id="{846504A3-A9E5-499D-88F5-F57B2313B9C6}"/>
                </a:ext>
              </a:extLst>
            </p:cNvPr>
            <p:cNvPicPr>
              <a:picLocks noChangeAspect="1"/>
            </p:cNvPicPr>
            <p:nvPr/>
          </p:nvPicPr>
          <p:blipFill>
            <a:blip r:embed="rId5"/>
            <a:stretch>
              <a:fillRect/>
            </a:stretch>
          </p:blipFill>
          <p:spPr>
            <a:xfrm>
              <a:off x="3621490" y="4496911"/>
              <a:ext cx="177800" cy="165100"/>
            </a:xfrm>
            <a:prstGeom prst="rect">
              <a:avLst/>
            </a:prstGeom>
          </p:spPr>
        </p:pic>
        <p:pic>
          <p:nvPicPr>
            <p:cNvPr id="10" name="Picture 9">
              <a:extLst>
                <a:ext uri="{FF2B5EF4-FFF2-40B4-BE49-F238E27FC236}">
                  <a16:creationId xmlns:a16="http://schemas.microsoft.com/office/drawing/2014/main" id="{67465BC5-6B7C-4630-83AE-B608E73C1ABA}"/>
                </a:ext>
              </a:extLst>
            </p:cNvPr>
            <p:cNvPicPr>
              <a:picLocks noChangeAspect="1"/>
            </p:cNvPicPr>
            <p:nvPr/>
          </p:nvPicPr>
          <p:blipFill>
            <a:blip r:embed="rId6"/>
            <a:stretch>
              <a:fillRect/>
            </a:stretch>
          </p:blipFill>
          <p:spPr>
            <a:xfrm>
              <a:off x="4312561" y="3534139"/>
              <a:ext cx="139700" cy="165100"/>
            </a:xfrm>
            <a:prstGeom prst="rect">
              <a:avLst/>
            </a:prstGeom>
          </p:spPr>
        </p:pic>
      </p:grpSp>
      <p:pic>
        <p:nvPicPr>
          <p:cNvPr id="15" name="Picture 14">
            <a:extLst>
              <a:ext uri="{FF2B5EF4-FFF2-40B4-BE49-F238E27FC236}">
                <a16:creationId xmlns:a16="http://schemas.microsoft.com/office/drawing/2014/main" id="{CB7FDD4D-9813-4BB3-BF6F-0989EB1FC85C}"/>
              </a:ext>
            </a:extLst>
          </p:cNvPr>
          <p:cNvPicPr>
            <a:picLocks noChangeAspect="1"/>
          </p:cNvPicPr>
          <p:nvPr/>
        </p:nvPicPr>
        <p:blipFill>
          <a:blip r:embed="rId7"/>
          <a:stretch>
            <a:fillRect/>
          </a:stretch>
        </p:blipFill>
        <p:spPr>
          <a:xfrm>
            <a:off x="6122727" y="5838008"/>
            <a:ext cx="850900" cy="381000"/>
          </a:xfrm>
          <a:prstGeom prst="rect">
            <a:avLst/>
          </a:prstGeom>
        </p:spPr>
      </p:pic>
      <p:pic>
        <p:nvPicPr>
          <p:cNvPr id="16" name="Picture 15">
            <a:extLst>
              <a:ext uri="{FF2B5EF4-FFF2-40B4-BE49-F238E27FC236}">
                <a16:creationId xmlns:a16="http://schemas.microsoft.com/office/drawing/2014/main" id="{64089657-5650-41E3-9F4B-8C13A26F63A7}"/>
              </a:ext>
            </a:extLst>
          </p:cNvPr>
          <p:cNvPicPr>
            <a:picLocks noChangeAspect="1"/>
          </p:cNvPicPr>
          <p:nvPr/>
        </p:nvPicPr>
        <p:blipFill>
          <a:blip r:embed="rId8"/>
          <a:stretch>
            <a:fillRect/>
          </a:stretch>
        </p:blipFill>
        <p:spPr>
          <a:xfrm>
            <a:off x="4918691" y="3903408"/>
            <a:ext cx="749300" cy="368300"/>
          </a:xfrm>
          <a:prstGeom prst="rect">
            <a:avLst/>
          </a:prstGeom>
        </p:spPr>
      </p:pic>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DBFB84A1-FAA1-4952-8146-E50F532AC912}"/>
                  </a:ext>
                </a:extLst>
              </p:cNvPr>
              <p:cNvSpPr/>
              <p:nvPr/>
            </p:nvSpPr>
            <p:spPr>
              <a:xfrm>
                <a:off x="3289299" y="6431454"/>
                <a:ext cx="3125623" cy="369332"/>
              </a:xfrm>
              <a:prstGeom prst="rect">
                <a:avLst/>
              </a:prstGeom>
            </p:spPr>
            <p:txBody>
              <a:bodyPr wrap="square">
                <a:spAutoFit/>
              </a:bodyPr>
              <a:lstStyle/>
              <a:p>
                <a:pPr>
                  <a:spcAft>
                    <a:spcPts val="1600"/>
                  </a:spcAft>
                </a:pPr>
                <a:r>
                  <a:rPr lang="en" dirty="0"/>
                  <a:t>Bellman </a:t>
                </a:r>
                <a:r>
                  <a:rPr lang="en-US" dirty="0" err="1"/>
                  <a:t>Opt</a:t>
                </a:r>
                <a:r>
                  <a:rPr lang="en-US" dirty="0"/>
                  <a:t> </a:t>
                </a:r>
                <a:r>
                  <a:rPr lang="en-US" dirty="0" err="1"/>
                  <a:t>Eqn</a:t>
                </a:r>
                <a:r>
                  <a:rPr lang="en-US" dirty="0"/>
                  <a:t> for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e>
                    </m:d>
                  </m:oMath>
                </a14:m>
                <a:endParaRPr lang="en" dirty="0"/>
              </a:p>
            </p:txBody>
          </p:sp>
        </mc:Choice>
        <mc:Fallback xmlns="">
          <p:sp>
            <p:nvSpPr>
              <p:cNvPr id="17" name="Rectangle 16">
                <a:extLst>
                  <a:ext uri="{FF2B5EF4-FFF2-40B4-BE49-F238E27FC236}">
                    <a16:creationId xmlns:a16="http://schemas.microsoft.com/office/drawing/2014/main" id="{DBFB84A1-FAA1-4952-8146-E50F532AC912}"/>
                  </a:ext>
                </a:extLst>
              </p:cNvPr>
              <p:cNvSpPr>
                <a:spLocks noRot="1" noChangeAspect="1" noMove="1" noResize="1" noEditPoints="1" noAdjustHandles="1" noChangeArrowheads="1" noChangeShapeType="1" noTextEdit="1"/>
              </p:cNvSpPr>
              <p:nvPr/>
            </p:nvSpPr>
            <p:spPr>
              <a:xfrm>
                <a:off x="3289299" y="6431454"/>
                <a:ext cx="3125623" cy="369332"/>
              </a:xfrm>
              <a:prstGeom prst="rect">
                <a:avLst/>
              </a:prstGeom>
              <a:blipFill>
                <a:blip r:embed="rId9"/>
                <a:stretch>
                  <a:fillRect l="-1758" t="-8197" b="-24590"/>
                </a:stretch>
              </a:blipFill>
            </p:spPr>
            <p:txBody>
              <a:bodyPr/>
              <a:lstStyle/>
              <a:p>
                <a:r>
                  <a:rPr lang="en-SE">
                    <a:noFill/>
                  </a:rPr>
                  <a:t> </a:t>
                </a:r>
              </a:p>
            </p:txBody>
          </p:sp>
        </mc:Fallback>
      </mc:AlternateContent>
      <p:sp>
        <p:nvSpPr>
          <p:cNvPr id="18" name="Shape 452">
            <a:extLst>
              <a:ext uri="{FF2B5EF4-FFF2-40B4-BE49-F238E27FC236}">
                <a16:creationId xmlns:a16="http://schemas.microsoft.com/office/drawing/2014/main" id="{FB26296C-9411-480B-B7FE-B874C0AA3693}"/>
              </a:ext>
            </a:extLst>
          </p:cNvPr>
          <p:cNvSpPr/>
          <p:nvPr/>
        </p:nvSpPr>
        <p:spPr>
          <a:xfrm>
            <a:off x="5048926" y="4842768"/>
            <a:ext cx="343643" cy="343643"/>
          </a:xfrm>
          <a:prstGeom prst="ellipse">
            <a:avLst/>
          </a:prstGeom>
          <a:solidFill>
            <a:srgbClr val="306C8D"/>
          </a:solidFill>
          <a:ln w="9525" cap="flat" cmpd="sng">
            <a:no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 name="Circle">
            <a:extLst>
              <a:ext uri="{FF2B5EF4-FFF2-40B4-BE49-F238E27FC236}">
                <a16:creationId xmlns:a16="http://schemas.microsoft.com/office/drawing/2014/main" id="{05E57884-EA6E-41FA-9BB1-45148C1D66C9}"/>
              </a:ext>
            </a:extLst>
          </p:cNvPr>
          <p:cNvSpPr/>
          <p:nvPr/>
        </p:nvSpPr>
        <p:spPr>
          <a:xfrm>
            <a:off x="4436935" y="3846261"/>
            <a:ext cx="456301" cy="456301"/>
          </a:xfrm>
          <a:prstGeom prst="ellipse">
            <a:avLst/>
          </a:prstGeom>
          <a:solidFill>
            <a:srgbClr val="42997E"/>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0" name="Circle">
            <a:extLst>
              <a:ext uri="{FF2B5EF4-FFF2-40B4-BE49-F238E27FC236}">
                <a16:creationId xmlns:a16="http://schemas.microsoft.com/office/drawing/2014/main" id="{6EDE2504-4539-4A40-B434-F74EC1FA53FE}"/>
              </a:ext>
            </a:extLst>
          </p:cNvPr>
          <p:cNvSpPr/>
          <p:nvPr/>
        </p:nvSpPr>
        <p:spPr>
          <a:xfrm>
            <a:off x="5507084" y="5802481"/>
            <a:ext cx="456301" cy="456301"/>
          </a:xfrm>
          <a:prstGeom prst="ellipse">
            <a:avLst/>
          </a:prstGeom>
          <a:solidFill>
            <a:srgbClr val="42997E"/>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1" name="Circle">
            <a:extLst>
              <a:ext uri="{FF2B5EF4-FFF2-40B4-BE49-F238E27FC236}">
                <a16:creationId xmlns:a16="http://schemas.microsoft.com/office/drawing/2014/main" id="{B1766CA7-246A-4AD8-AE4B-F65CE99462A7}"/>
              </a:ext>
            </a:extLst>
          </p:cNvPr>
          <p:cNvSpPr/>
          <p:nvPr/>
        </p:nvSpPr>
        <p:spPr>
          <a:xfrm>
            <a:off x="4717605" y="5806170"/>
            <a:ext cx="456301" cy="456301"/>
          </a:xfrm>
          <a:prstGeom prst="ellipse">
            <a:avLst/>
          </a:prstGeom>
          <a:solidFill>
            <a:srgbClr val="42997E"/>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2" name="Circle">
            <a:extLst>
              <a:ext uri="{FF2B5EF4-FFF2-40B4-BE49-F238E27FC236}">
                <a16:creationId xmlns:a16="http://schemas.microsoft.com/office/drawing/2014/main" id="{BDACBC99-964D-4DEC-B5C0-EE366FACAC06}"/>
              </a:ext>
            </a:extLst>
          </p:cNvPr>
          <p:cNvSpPr/>
          <p:nvPr/>
        </p:nvSpPr>
        <p:spPr>
          <a:xfrm>
            <a:off x="4144774" y="5796923"/>
            <a:ext cx="456301" cy="456301"/>
          </a:xfrm>
          <a:prstGeom prst="ellipse">
            <a:avLst/>
          </a:prstGeom>
          <a:solidFill>
            <a:srgbClr val="42997E"/>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3" name="Circle">
            <a:extLst>
              <a:ext uri="{FF2B5EF4-FFF2-40B4-BE49-F238E27FC236}">
                <a16:creationId xmlns:a16="http://schemas.microsoft.com/office/drawing/2014/main" id="{87759674-1359-4B4B-9AD9-14965DAE9748}"/>
              </a:ext>
            </a:extLst>
          </p:cNvPr>
          <p:cNvSpPr/>
          <p:nvPr/>
        </p:nvSpPr>
        <p:spPr>
          <a:xfrm>
            <a:off x="3310601" y="5805180"/>
            <a:ext cx="456301" cy="456301"/>
          </a:xfrm>
          <a:prstGeom prst="ellipse">
            <a:avLst/>
          </a:prstGeom>
          <a:solidFill>
            <a:srgbClr val="42997E"/>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4" name="Shape 452">
            <a:extLst>
              <a:ext uri="{FF2B5EF4-FFF2-40B4-BE49-F238E27FC236}">
                <a16:creationId xmlns:a16="http://schemas.microsoft.com/office/drawing/2014/main" id="{55E1DE58-3A21-4108-BCB0-BE9ADE4497CB}"/>
              </a:ext>
            </a:extLst>
          </p:cNvPr>
          <p:cNvSpPr/>
          <p:nvPr/>
        </p:nvSpPr>
        <p:spPr>
          <a:xfrm>
            <a:off x="3894932" y="4859109"/>
            <a:ext cx="343643" cy="343643"/>
          </a:xfrm>
          <a:prstGeom prst="ellipse">
            <a:avLst/>
          </a:prstGeom>
          <a:solidFill>
            <a:srgbClr val="306C8D"/>
          </a:solidFill>
          <a:ln w="9525" cap="flat" cmpd="sng">
            <a:no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cxnSp>
        <p:nvCxnSpPr>
          <p:cNvPr id="25" name="Shape 457">
            <a:extLst>
              <a:ext uri="{FF2B5EF4-FFF2-40B4-BE49-F238E27FC236}">
                <a16:creationId xmlns:a16="http://schemas.microsoft.com/office/drawing/2014/main" id="{007780A6-AD05-4E39-813F-4F25DE9D3417}"/>
              </a:ext>
            </a:extLst>
          </p:cNvPr>
          <p:cNvCxnSpPr/>
          <p:nvPr/>
        </p:nvCxnSpPr>
        <p:spPr>
          <a:xfrm>
            <a:off x="4247872" y="4700123"/>
            <a:ext cx="792591" cy="0"/>
          </a:xfrm>
          <a:prstGeom prst="straightConnector1">
            <a:avLst/>
          </a:prstGeom>
          <a:noFill/>
          <a:ln w="25400" cap="flat" cmpd="sng">
            <a:solidFill>
              <a:srgbClr val="52ADC8"/>
            </a:solidFill>
            <a:prstDash val="solid"/>
            <a:round/>
            <a:headEnd type="none" w="lg" len="lg"/>
            <a:tailEnd type="none" w="lg" len="lg"/>
          </a:ln>
        </p:spPr>
      </p:cxnSp>
      <p:sp>
        <p:nvSpPr>
          <p:cNvPr id="26" name="TextBox 25">
            <a:extLst>
              <a:ext uri="{FF2B5EF4-FFF2-40B4-BE49-F238E27FC236}">
                <a16:creationId xmlns:a16="http://schemas.microsoft.com/office/drawing/2014/main" id="{EEF9F014-C98F-44AE-9EBD-1AF45585602B}"/>
              </a:ext>
            </a:extLst>
          </p:cNvPr>
          <p:cNvSpPr txBox="1"/>
          <p:nvPr/>
        </p:nvSpPr>
        <p:spPr>
          <a:xfrm>
            <a:off x="4286470" y="4620730"/>
            <a:ext cx="766557" cy="461665"/>
          </a:xfrm>
          <a:prstGeom prst="rect">
            <a:avLst/>
          </a:prstGeom>
          <a:noFill/>
        </p:spPr>
        <p:txBody>
          <a:bodyPr wrap="none" rtlCol="0">
            <a:spAutoFit/>
          </a:bodyPr>
          <a:lstStyle/>
          <a:p>
            <a:r>
              <a:rPr lang="en-US" sz="2400" dirty="0">
                <a:solidFill>
                  <a:srgbClr val="C00000"/>
                </a:solidFill>
              </a:rPr>
              <a:t>max</a:t>
            </a:r>
          </a:p>
        </p:txBody>
      </p:sp>
    </p:spTree>
    <p:extLst>
      <p:ext uri="{BB962C8B-B14F-4D97-AF65-F5344CB8AC3E}">
        <p14:creationId xmlns:p14="http://schemas.microsoft.com/office/powerpoint/2010/main" val="21270099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386CF-B983-46F7-8CE6-79E18C7EE8BE}"/>
              </a:ext>
            </a:extLst>
          </p:cNvPr>
          <p:cNvSpPr>
            <a:spLocks noGrp="1"/>
          </p:cNvSpPr>
          <p:nvPr>
            <p:ph type="title"/>
          </p:nvPr>
        </p:nvSpPr>
        <p:spPr/>
        <p:txBody>
          <a:bodyPr/>
          <a:lstStyle/>
          <a:p>
            <a:r>
              <a:rPr lang="en-US" dirty="0"/>
              <a:t>Another View</a:t>
            </a:r>
            <a:endParaRPr lang="en-SE" dirty="0"/>
          </a:p>
        </p:txBody>
      </p:sp>
      <p:sp>
        <p:nvSpPr>
          <p:cNvPr id="3" name="Content Placeholder 2">
            <a:extLst>
              <a:ext uri="{FF2B5EF4-FFF2-40B4-BE49-F238E27FC236}">
                <a16:creationId xmlns:a16="http://schemas.microsoft.com/office/drawing/2014/main" id="{E7A17260-C7CE-420B-A4DD-068BC38C08E8}"/>
              </a:ext>
            </a:extLst>
          </p:cNvPr>
          <p:cNvSpPr>
            <a:spLocks noGrp="1"/>
          </p:cNvSpPr>
          <p:nvPr>
            <p:ph idx="1"/>
          </p:nvPr>
        </p:nvSpPr>
        <p:spPr>
          <a:xfrm>
            <a:off x="647700" y="6244069"/>
            <a:ext cx="7848600" cy="406907"/>
          </a:xfrm>
        </p:spPr>
        <p:style>
          <a:lnRef idx="1">
            <a:schemeClr val="dk1"/>
          </a:lnRef>
          <a:fillRef idx="2">
            <a:schemeClr val="dk1"/>
          </a:fillRef>
          <a:effectRef idx="1">
            <a:schemeClr val="dk1"/>
          </a:effectRef>
          <a:fontRef idx="minor">
            <a:schemeClr val="dk1"/>
          </a:fontRef>
        </p:style>
        <p:txBody>
          <a:bodyPr/>
          <a:lstStyle/>
          <a:p>
            <a:pPr marL="0" indent="0" algn="just">
              <a:buNone/>
            </a:pPr>
            <a:r>
              <a:rPr lang="en-US" sz="1800" dirty="0"/>
              <a:t>From </a:t>
            </a:r>
            <a:r>
              <a:rPr lang="en-US" sz="1800" dirty="0">
                <a:hlinkClick r:id="rId2"/>
              </a:rPr>
              <a:t>https://www.davidsilver.uk/teaching/</a:t>
            </a:r>
            <a:r>
              <a:rPr lang="en-US" sz="1800" dirty="0"/>
              <a:t>. Expected </a:t>
            </a:r>
            <a:r>
              <a:rPr lang="en-US" sz="1800" dirty="0" err="1"/>
              <a:t>Sarsa</a:t>
            </a:r>
            <a:r>
              <a:rPr lang="en-US" sz="1800" dirty="0"/>
              <a:t> is missing here.</a:t>
            </a:r>
            <a:endParaRPr lang="en-SE" sz="1800" dirty="0"/>
          </a:p>
        </p:txBody>
      </p:sp>
      <p:sp>
        <p:nvSpPr>
          <p:cNvPr id="4" name="Slide Number Placeholder 3">
            <a:extLst>
              <a:ext uri="{FF2B5EF4-FFF2-40B4-BE49-F238E27FC236}">
                <a16:creationId xmlns:a16="http://schemas.microsoft.com/office/drawing/2014/main" id="{66C7A22A-F546-4DC5-A091-2D8C34B34CF9}"/>
              </a:ext>
            </a:extLst>
          </p:cNvPr>
          <p:cNvSpPr>
            <a:spLocks noGrp="1"/>
          </p:cNvSpPr>
          <p:nvPr>
            <p:ph type="sldNum" sz="quarter" idx="12"/>
          </p:nvPr>
        </p:nvSpPr>
        <p:spPr/>
        <p:txBody>
          <a:bodyPr/>
          <a:lstStyle/>
          <a:p>
            <a:pPr>
              <a:defRPr/>
            </a:pPr>
            <a:fld id="{F57F456A-00AF-44E6-8D70-638C0D0130FF}" type="slidenum">
              <a:rPr lang="en-US" altLang="zh-CN" smtClean="0"/>
              <a:pPr>
                <a:defRPr/>
              </a:pPr>
              <a:t>55</a:t>
            </a:fld>
            <a:endParaRPr lang="en-US" altLang="zh-CN"/>
          </a:p>
        </p:txBody>
      </p:sp>
      <p:pic>
        <p:nvPicPr>
          <p:cNvPr id="5" name="Picture 4">
            <a:extLst>
              <a:ext uri="{FF2B5EF4-FFF2-40B4-BE49-F238E27FC236}">
                <a16:creationId xmlns:a16="http://schemas.microsoft.com/office/drawing/2014/main" id="{1A357F71-D298-4CA0-94C9-B3C216B4C4E7}"/>
              </a:ext>
            </a:extLst>
          </p:cNvPr>
          <p:cNvPicPr>
            <a:picLocks noChangeAspect="1"/>
          </p:cNvPicPr>
          <p:nvPr/>
        </p:nvPicPr>
        <p:blipFill>
          <a:blip r:embed="rId3"/>
          <a:stretch>
            <a:fillRect/>
          </a:stretch>
        </p:blipFill>
        <p:spPr>
          <a:xfrm>
            <a:off x="394032" y="1080793"/>
            <a:ext cx="8241088" cy="5039742"/>
          </a:xfrm>
          <a:prstGeom prst="rect">
            <a:avLst/>
          </a:prstGeom>
        </p:spPr>
      </p:pic>
    </p:spTree>
    <p:extLst>
      <p:ext uri="{BB962C8B-B14F-4D97-AF65-F5344CB8AC3E}">
        <p14:creationId xmlns:p14="http://schemas.microsoft.com/office/powerpoint/2010/main" val="2457249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94AAF-1FF2-4BBB-8D3B-3B0589E15CFC}"/>
              </a:ext>
            </a:extLst>
          </p:cNvPr>
          <p:cNvSpPr>
            <a:spLocks noGrp="1"/>
          </p:cNvSpPr>
          <p:nvPr>
            <p:ph type="title"/>
          </p:nvPr>
        </p:nvSpPr>
        <p:spPr/>
        <p:txBody>
          <a:bodyPr/>
          <a:lstStyle/>
          <a:p>
            <a:r>
              <a:rPr lang="en-US" dirty="0" err="1"/>
              <a:t>Sarsa</a:t>
            </a:r>
            <a:endParaRPr lang="en-SE" dirty="0"/>
          </a:p>
        </p:txBody>
      </p:sp>
      <p:sp>
        <p:nvSpPr>
          <p:cNvPr id="3" name="Content Placeholder 2">
            <a:extLst>
              <a:ext uri="{FF2B5EF4-FFF2-40B4-BE49-F238E27FC236}">
                <a16:creationId xmlns:a16="http://schemas.microsoft.com/office/drawing/2014/main" id="{1721D521-5CC1-49C9-8D43-10017544218E}"/>
              </a:ext>
            </a:extLst>
          </p:cNvPr>
          <p:cNvSpPr>
            <a:spLocks noGrp="1"/>
          </p:cNvSpPr>
          <p:nvPr>
            <p:ph idx="1"/>
          </p:nvPr>
        </p:nvSpPr>
        <p:spPr/>
        <p:txBody>
          <a:bodyPr/>
          <a:lstStyle/>
          <a:p>
            <a:endParaRPr lang="en-SE"/>
          </a:p>
        </p:txBody>
      </p:sp>
      <p:sp>
        <p:nvSpPr>
          <p:cNvPr id="4" name="Slide Number Placeholder 3">
            <a:extLst>
              <a:ext uri="{FF2B5EF4-FFF2-40B4-BE49-F238E27FC236}">
                <a16:creationId xmlns:a16="http://schemas.microsoft.com/office/drawing/2014/main" id="{416FAF1B-95F4-462A-9431-6B13AE213568}"/>
              </a:ext>
            </a:extLst>
          </p:cNvPr>
          <p:cNvSpPr>
            <a:spLocks noGrp="1"/>
          </p:cNvSpPr>
          <p:nvPr>
            <p:ph type="sldNum" sz="quarter" idx="12"/>
          </p:nvPr>
        </p:nvSpPr>
        <p:spPr/>
        <p:txBody>
          <a:bodyPr/>
          <a:lstStyle/>
          <a:p>
            <a:pPr>
              <a:defRPr/>
            </a:pPr>
            <a:fld id="{F57F456A-00AF-44E6-8D70-638C0D0130FF}" type="slidenum">
              <a:rPr lang="en-US" altLang="zh-CN" smtClean="0"/>
              <a:pPr>
                <a:defRPr/>
              </a:pPr>
              <a:t>56</a:t>
            </a:fld>
            <a:endParaRPr lang="en-US" altLang="zh-CN"/>
          </a:p>
        </p:txBody>
      </p:sp>
      <p:pic>
        <p:nvPicPr>
          <p:cNvPr id="5" name="Picture 4">
            <a:extLst>
              <a:ext uri="{FF2B5EF4-FFF2-40B4-BE49-F238E27FC236}">
                <a16:creationId xmlns:a16="http://schemas.microsoft.com/office/drawing/2014/main" id="{A85977CA-439B-4B64-8DCB-9F7695D9D7B6}"/>
              </a:ext>
            </a:extLst>
          </p:cNvPr>
          <p:cNvPicPr>
            <a:picLocks noChangeAspect="1"/>
          </p:cNvPicPr>
          <p:nvPr/>
        </p:nvPicPr>
        <p:blipFill>
          <a:blip r:embed="rId3"/>
          <a:stretch>
            <a:fillRect/>
          </a:stretch>
        </p:blipFill>
        <p:spPr>
          <a:xfrm>
            <a:off x="533400" y="83490"/>
            <a:ext cx="7772400" cy="3436461"/>
          </a:xfrm>
          <a:prstGeom prst="rect">
            <a:avLst/>
          </a:prstGeom>
        </p:spPr>
      </p:pic>
      <p:pic>
        <p:nvPicPr>
          <p:cNvPr id="6" name="Picture 5">
            <a:extLst>
              <a:ext uri="{FF2B5EF4-FFF2-40B4-BE49-F238E27FC236}">
                <a16:creationId xmlns:a16="http://schemas.microsoft.com/office/drawing/2014/main" id="{E4A1C610-4117-4EBC-A45E-B20922A6E9F2}"/>
              </a:ext>
            </a:extLst>
          </p:cNvPr>
          <p:cNvPicPr>
            <a:picLocks noChangeAspect="1"/>
          </p:cNvPicPr>
          <p:nvPr/>
        </p:nvPicPr>
        <p:blipFill>
          <a:blip r:embed="rId4"/>
          <a:stretch>
            <a:fillRect/>
          </a:stretch>
        </p:blipFill>
        <p:spPr>
          <a:xfrm>
            <a:off x="533400" y="3484882"/>
            <a:ext cx="7772400" cy="3185264"/>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21E33BF-1646-4C97-B168-D3359B14F131}"/>
                  </a:ext>
                </a:extLst>
              </p:cNvPr>
              <p:cNvSpPr txBox="1"/>
              <p:nvPr/>
            </p:nvSpPr>
            <p:spPr>
              <a:xfrm>
                <a:off x="2895600" y="6019800"/>
                <a:ext cx="5638800" cy="58964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a:t>Off-policy, Value Iteration: in state </a:t>
                </a:r>
                <a14:m>
                  <m:oMath xmlns:m="http://schemas.openxmlformats.org/officeDocument/2006/math">
                    <m:r>
                      <a:rPr lang="en-US" sz="1400" i="1">
                        <a:latin typeface="Cambria Math" panose="02040503050406030204" pitchFamily="18" charset="0"/>
                      </a:rPr>
                      <m:t>𝑆</m:t>
                    </m:r>
                  </m:oMath>
                </a14:m>
                <a:r>
                  <a:rPr lang="en-US" sz="1400" dirty="0"/>
                  <a:t>, Q update w. one-step lookahead </a:t>
                </a:r>
                <a14:m>
                  <m:oMath xmlns:m="http://schemas.openxmlformats.org/officeDocument/2006/math">
                    <m:r>
                      <a:rPr lang="en-US" sz="1400" i="1">
                        <a:latin typeface="Cambria Math" panose="02040503050406030204" pitchFamily="18" charset="0"/>
                      </a:rPr>
                      <m:t>𝑄</m:t>
                    </m:r>
                    <m:r>
                      <a:rPr lang="en-US" sz="1400" i="1">
                        <a:latin typeface="Cambria Math" panose="02040503050406030204" pitchFamily="18" charset="0"/>
                      </a:rPr>
                      <m:t>(</m:t>
                    </m:r>
                    <m:sSup>
                      <m:sSupPr>
                        <m:ctrlPr>
                          <a:rPr lang="en-US" sz="1400" i="1">
                            <a:latin typeface="Cambria Math" panose="02040503050406030204" pitchFamily="18" charset="0"/>
                          </a:rPr>
                        </m:ctrlPr>
                      </m:sSupPr>
                      <m:e>
                        <m:r>
                          <a:rPr lang="en-US" sz="1400" i="1">
                            <a:latin typeface="Cambria Math" panose="02040503050406030204" pitchFamily="18" charset="0"/>
                          </a:rPr>
                          <m:t>𝑆</m:t>
                        </m:r>
                      </m:e>
                      <m:sup>
                        <m:r>
                          <a:rPr lang="en-US" sz="1400" i="1">
                            <a:latin typeface="Cambria Math" panose="02040503050406030204" pitchFamily="18" charset="0"/>
                          </a:rPr>
                          <m:t>′</m:t>
                        </m:r>
                      </m:sup>
                    </m:sSup>
                    <m:r>
                      <a:rPr lang="en-US" sz="1400" i="1">
                        <a:latin typeface="Cambria Math" panose="02040503050406030204" pitchFamily="18" charset="0"/>
                      </a:rPr>
                      <m:t>,</m:t>
                    </m:r>
                    <m:r>
                      <a:rPr lang="en-US" sz="1400" b="0" i="1" smtClean="0">
                        <a:latin typeface="Cambria Math" panose="02040503050406030204" pitchFamily="18" charset="0"/>
                      </a:rPr>
                      <m:t>𝑎</m:t>
                    </m:r>
                    <m:r>
                      <a:rPr lang="en-US" sz="1400" i="1">
                        <a:latin typeface="Cambria Math" panose="02040503050406030204" pitchFamily="18" charset="0"/>
                      </a:rPr>
                      <m:t>)</m:t>
                    </m:r>
                  </m:oMath>
                </a14:m>
                <a:r>
                  <a:rPr lang="en-US" sz="1400" dirty="0"/>
                  <a:t> by taking </a:t>
                </a:r>
                <a14:m>
                  <m:oMath xmlns:m="http://schemas.openxmlformats.org/officeDocument/2006/math">
                    <m:func>
                      <m:funcPr>
                        <m:ctrlPr>
                          <a:rPr lang="en-US" sz="1400" i="1">
                            <a:latin typeface="Cambria Math" panose="02040503050406030204" pitchFamily="18" charset="0"/>
                          </a:rPr>
                        </m:ctrlPr>
                      </m:funcPr>
                      <m:fName>
                        <m:limLow>
                          <m:limLowPr>
                            <m:ctrlPr>
                              <a:rPr lang="en-US" sz="1400" i="1">
                                <a:latin typeface="Cambria Math" panose="02040503050406030204" pitchFamily="18" charset="0"/>
                              </a:rPr>
                            </m:ctrlPr>
                          </m:limLowPr>
                          <m:e>
                            <m:r>
                              <m:rPr>
                                <m:sty m:val="p"/>
                              </m:rPr>
                              <a:rPr lang="en-US" sz="1400">
                                <a:latin typeface="Cambria Math" panose="02040503050406030204" pitchFamily="18" charset="0"/>
                              </a:rPr>
                              <m:t>max</m:t>
                            </m:r>
                          </m:e>
                          <m:lim>
                            <m:r>
                              <a:rPr lang="en-US" sz="1400" i="1">
                                <a:latin typeface="Cambria Math" panose="02040503050406030204" pitchFamily="18" charset="0"/>
                              </a:rPr>
                              <m:t>𝑎</m:t>
                            </m:r>
                          </m:lim>
                        </m:limLow>
                      </m:fName>
                      <m:e>
                        <m:r>
                          <a:rPr lang="en-US" sz="1400" i="1">
                            <a:latin typeface="Cambria Math" panose="02040503050406030204" pitchFamily="18" charset="0"/>
                          </a:rPr>
                          <m:t>𝑄</m:t>
                        </m:r>
                        <m:r>
                          <a:rPr lang="en-US" sz="1400" i="1">
                            <a:latin typeface="Cambria Math" panose="02040503050406030204" pitchFamily="18" charset="0"/>
                          </a:rPr>
                          <m:t>(</m:t>
                        </m:r>
                        <m:sSup>
                          <m:sSupPr>
                            <m:ctrlPr>
                              <a:rPr lang="en-US" sz="1400" i="1">
                                <a:latin typeface="Cambria Math" panose="02040503050406030204" pitchFamily="18" charset="0"/>
                              </a:rPr>
                            </m:ctrlPr>
                          </m:sSupPr>
                          <m:e>
                            <m:r>
                              <a:rPr lang="en-US" sz="1400" i="1">
                                <a:latin typeface="Cambria Math" panose="02040503050406030204" pitchFamily="18" charset="0"/>
                              </a:rPr>
                              <m:t>𝑆</m:t>
                            </m:r>
                          </m:e>
                          <m:sup>
                            <m:r>
                              <a:rPr lang="en-US" sz="1400" i="1">
                                <a:latin typeface="Cambria Math" panose="02040503050406030204" pitchFamily="18" charset="0"/>
                              </a:rPr>
                              <m:t>′</m:t>
                            </m:r>
                          </m:sup>
                        </m:sSup>
                        <m:r>
                          <a:rPr lang="en-US" sz="1400" i="1">
                            <a:latin typeface="Cambria Math" panose="02040503050406030204" pitchFamily="18" charset="0"/>
                          </a:rPr>
                          <m:t>,</m:t>
                        </m:r>
                        <m:r>
                          <a:rPr lang="en-US" sz="1400" i="1">
                            <a:latin typeface="Cambria Math" panose="02040503050406030204" pitchFamily="18" charset="0"/>
                          </a:rPr>
                          <m:t>𝑎</m:t>
                        </m:r>
                        <m:r>
                          <a:rPr lang="en-US" sz="1400" i="1">
                            <a:latin typeface="Cambria Math" panose="02040503050406030204" pitchFamily="18" charset="0"/>
                          </a:rPr>
                          <m:t>)</m:t>
                        </m:r>
                      </m:e>
                    </m:func>
                  </m:oMath>
                </a14:m>
                <a:r>
                  <a:rPr lang="en-US" sz="1400" dirty="0"/>
                  <a:t> among all possible actions.</a:t>
                </a:r>
                <a:endParaRPr lang="en-SE" sz="1400" dirty="0"/>
              </a:p>
            </p:txBody>
          </p:sp>
        </mc:Choice>
        <mc:Fallback xmlns="">
          <p:sp>
            <p:nvSpPr>
              <p:cNvPr id="8" name="TextBox 7">
                <a:extLst>
                  <a:ext uri="{FF2B5EF4-FFF2-40B4-BE49-F238E27FC236}">
                    <a16:creationId xmlns:a16="http://schemas.microsoft.com/office/drawing/2014/main" id="{C21E33BF-1646-4C97-B168-D3359B14F131}"/>
                  </a:ext>
                </a:extLst>
              </p:cNvPr>
              <p:cNvSpPr txBox="1">
                <a:spLocks noRot="1" noChangeAspect="1" noMove="1" noResize="1" noEditPoints="1" noAdjustHandles="1" noChangeArrowheads="1" noChangeShapeType="1" noTextEdit="1"/>
              </p:cNvSpPr>
              <p:nvPr/>
            </p:nvSpPr>
            <p:spPr>
              <a:xfrm>
                <a:off x="2895600" y="6019800"/>
                <a:ext cx="5638800" cy="589649"/>
              </a:xfrm>
              <a:prstGeom prst="rect">
                <a:avLst/>
              </a:prstGeom>
              <a:blipFill>
                <a:blip r:embed="rId5"/>
                <a:stretch>
                  <a:fillRect l="-108" r="-431"/>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14556FD-CA38-4030-9022-CE63D6A9AD03}"/>
                  </a:ext>
                </a:extLst>
              </p:cNvPr>
              <p:cNvSpPr txBox="1"/>
              <p:nvPr/>
            </p:nvSpPr>
            <p:spPr>
              <a:xfrm>
                <a:off x="3048000" y="2857298"/>
                <a:ext cx="55626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a:t>On-policy, Policy Iteration: in state </a:t>
                </a:r>
                <a14:m>
                  <m:oMath xmlns:m="http://schemas.openxmlformats.org/officeDocument/2006/math">
                    <m:r>
                      <a:rPr lang="en-US" sz="1400" b="0" i="1" smtClean="0">
                        <a:latin typeface="Cambria Math" panose="02040503050406030204" pitchFamily="18" charset="0"/>
                      </a:rPr>
                      <m:t>𝑆</m:t>
                    </m:r>
                  </m:oMath>
                </a14:m>
                <a:r>
                  <a:rPr lang="en-US" sz="1400" dirty="0"/>
                  <a:t>, Q update w. one-step lookahead </a:t>
                </a:r>
                <a14:m>
                  <m:oMath xmlns:m="http://schemas.openxmlformats.org/officeDocument/2006/math">
                    <m:r>
                      <a:rPr lang="en-US" sz="1400" i="1">
                        <a:latin typeface="Cambria Math" panose="02040503050406030204" pitchFamily="18" charset="0"/>
                      </a:rPr>
                      <m:t>𝑄</m:t>
                    </m:r>
                    <m:r>
                      <a:rPr lang="en-US" sz="1400" i="1">
                        <a:latin typeface="Cambria Math" panose="02040503050406030204" pitchFamily="18" charset="0"/>
                      </a:rPr>
                      <m:t>(</m:t>
                    </m:r>
                    <m:sSup>
                      <m:sSupPr>
                        <m:ctrlPr>
                          <a:rPr lang="en-US" sz="1400" i="1">
                            <a:latin typeface="Cambria Math" panose="02040503050406030204" pitchFamily="18" charset="0"/>
                          </a:rPr>
                        </m:ctrlPr>
                      </m:sSupPr>
                      <m:e>
                        <m:r>
                          <a:rPr lang="en-US" sz="1400" i="1">
                            <a:latin typeface="Cambria Math" panose="02040503050406030204" pitchFamily="18" charset="0"/>
                          </a:rPr>
                          <m:t>𝑆</m:t>
                        </m:r>
                      </m:e>
                      <m:sup>
                        <m:r>
                          <a:rPr lang="en-US" sz="1400" i="1">
                            <a:latin typeface="Cambria Math" panose="02040503050406030204" pitchFamily="18" charset="0"/>
                          </a:rPr>
                          <m:t>′</m:t>
                        </m:r>
                      </m:sup>
                    </m:sSup>
                    <m:r>
                      <a:rPr lang="en-US" sz="1400" i="1">
                        <a:latin typeface="Cambria Math" panose="02040503050406030204" pitchFamily="18" charset="0"/>
                      </a:rPr>
                      <m:t>,</m:t>
                    </m:r>
                    <m:r>
                      <a:rPr lang="en-US" sz="1400" b="0" i="1" smtClean="0">
                        <a:latin typeface="Cambria Math" panose="02040503050406030204" pitchFamily="18" charset="0"/>
                      </a:rPr>
                      <m:t>𝐴</m:t>
                    </m:r>
                    <m:r>
                      <a:rPr lang="en-US" sz="1400" b="0" i="1" smtClean="0">
                        <a:latin typeface="Cambria Math" panose="02040503050406030204" pitchFamily="18" charset="0"/>
                      </a:rPr>
                      <m:t>′)</m:t>
                    </m:r>
                  </m:oMath>
                </a14:m>
                <a:r>
                  <a:rPr lang="en-US" sz="1400" dirty="0"/>
                  <a:t> for a specific action </a:t>
                </a:r>
                <a14:m>
                  <m:oMath xmlns:m="http://schemas.openxmlformats.org/officeDocument/2006/math">
                    <m:r>
                      <a:rPr lang="en-US" sz="1400" i="1">
                        <a:latin typeface="Cambria Math" panose="02040503050406030204" pitchFamily="18" charset="0"/>
                      </a:rPr>
                      <m:t>𝐴</m:t>
                    </m:r>
                    <m:r>
                      <a:rPr lang="en-US" sz="1400" i="1">
                        <a:latin typeface="Cambria Math" panose="02040503050406030204" pitchFamily="18" charset="0"/>
                      </a:rPr>
                      <m:t>′</m:t>
                    </m:r>
                  </m:oMath>
                </a14:m>
                <a:r>
                  <a:rPr lang="en-US" sz="1400" dirty="0"/>
                  <a:t> (e.g., based on </a:t>
                </a:r>
                <a14:m>
                  <m:oMath xmlns:m="http://schemas.openxmlformats.org/officeDocument/2006/math">
                    <m:r>
                      <a:rPr lang="en-US" sz="1400" i="1">
                        <a:latin typeface="Cambria Math" panose="02040503050406030204" pitchFamily="18" charset="0"/>
                      </a:rPr>
                      <m:t>𝜖</m:t>
                    </m:r>
                  </m:oMath>
                </a14:m>
                <a:r>
                  <a:rPr lang="en-US" sz="1400" dirty="0"/>
                  <a:t>-greedy).</a:t>
                </a:r>
                <a:endParaRPr lang="en-SE" sz="1400" dirty="0"/>
              </a:p>
            </p:txBody>
          </p:sp>
        </mc:Choice>
        <mc:Fallback xmlns="">
          <p:sp>
            <p:nvSpPr>
              <p:cNvPr id="9" name="TextBox 8">
                <a:extLst>
                  <a:ext uri="{FF2B5EF4-FFF2-40B4-BE49-F238E27FC236}">
                    <a16:creationId xmlns:a16="http://schemas.microsoft.com/office/drawing/2014/main" id="{114556FD-CA38-4030-9022-CE63D6A9AD03}"/>
                  </a:ext>
                </a:extLst>
              </p:cNvPr>
              <p:cNvSpPr txBox="1">
                <a:spLocks noRot="1" noChangeAspect="1" noMove="1" noResize="1" noEditPoints="1" noAdjustHandles="1" noChangeArrowheads="1" noChangeShapeType="1" noTextEdit="1"/>
              </p:cNvSpPr>
              <p:nvPr/>
            </p:nvSpPr>
            <p:spPr>
              <a:xfrm>
                <a:off x="3048000" y="2857298"/>
                <a:ext cx="5562600" cy="523220"/>
              </a:xfrm>
              <a:prstGeom prst="rect">
                <a:avLst/>
              </a:prstGeom>
              <a:blipFill>
                <a:blip r:embed="rId6"/>
                <a:stretch>
                  <a:fillRect l="-109" b="-7778"/>
                </a:stretch>
              </a:blipFill>
            </p:spPr>
            <p:txBody>
              <a:bodyPr/>
              <a:lstStyle/>
              <a:p>
                <a:r>
                  <a:rPr lang="en-SE">
                    <a:noFill/>
                  </a:rPr>
                  <a:t> </a:t>
                </a:r>
              </a:p>
            </p:txBody>
          </p:sp>
        </mc:Fallback>
      </mc:AlternateContent>
    </p:spTree>
    <p:extLst>
      <p:ext uri="{BB962C8B-B14F-4D97-AF65-F5344CB8AC3E}">
        <p14:creationId xmlns:p14="http://schemas.microsoft.com/office/powerpoint/2010/main" val="12547245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BFCC8-E463-4818-A88A-863B78A2D78D}"/>
              </a:ext>
            </a:extLst>
          </p:cNvPr>
          <p:cNvSpPr>
            <a:spLocks noGrp="1"/>
          </p:cNvSpPr>
          <p:nvPr>
            <p:ph type="title"/>
          </p:nvPr>
        </p:nvSpPr>
        <p:spPr/>
        <p:txBody>
          <a:bodyPr/>
          <a:lstStyle/>
          <a:p>
            <a:r>
              <a:rPr lang="en-US" dirty="0"/>
              <a:t>QL is Off-Policy</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5A896A-9038-4482-962D-91935462E2D8}"/>
                  </a:ext>
                </a:extLst>
              </p:cNvPr>
              <p:cNvSpPr>
                <a:spLocks noGrp="1"/>
              </p:cNvSpPr>
              <p:nvPr>
                <p:ph idx="1"/>
              </p:nvPr>
            </p:nvSpPr>
            <p:spPr>
              <a:xfrm>
                <a:off x="457200" y="1219200"/>
                <a:ext cx="8229600" cy="3124200"/>
              </a:xfrm>
            </p:spPr>
            <p:txBody>
              <a:bodyPr>
                <a:normAutofit fontScale="92500" lnSpcReduction="20000"/>
              </a:bodyPr>
              <a:lstStyle/>
              <a:p>
                <a:r>
                  <a:rPr lang="en-US" dirty="0"/>
                  <a:t>QL’s target policy </a:t>
                </a:r>
                <a14:m>
                  <m:oMath xmlns:m="http://schemas.openxmlformats.org/officeDocument/2006/math">
                    <m:r>
                      <a:rPr lang="en-US" b="0" i="1" smtClean="0">
                        <a:latin typeface="Cambria Math" panose="02040503050406030204" pitchFamily="18" charset="0"/>
                      </a:rPr>
                      <m:t>𝜋</m:t>
                    </m:r>
                  </m:oMath>
                </a14:m>
                <a:r>
                  <a:rPr lang="en-US" dirty="0"/>
                  <a:t> is always greedy w.r.t </a:t>
                </a:r>
                <a14:m>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oMath>
                </a14:m>
                <a:endParaRPr lang="en-US" dirty="0"/>
              </a:p>
              <a:p>
                <a:pPr lvl="1"/>
                <a14:m>
                  <m:oMath xmlns:m="http://schemas.openxmlformats.org/officeDocument/2006/math">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𝑎</m:t>
                        </m:r>
                        <m:r>
                          <a:rPr lang="en-US" b="0" i="1" smtClean="0">
                            <a:latin typeface="Cambria Math" panose="02040503050406030204" pitchFamily="18" charset="0"/>
                          </a:rPr>
                          <m:t>′</m:t>
                        </m:r>
                      </m:sub>
                      <m:sup/>
                      <m:e>
                        <m:r>
                          <a:rPr lang="en-US" i="1">
                            <a:latin typeface="Cambria Math" panose="02040503050406030204" pitchFamily="18" charset="0"/>
                          </a:rPr>
                          <m:t>𝜋</m:t>
                        </m:r>
                        <m:r>
                          <a:rPr lang="en-US" i="1">
                            <a:latin typeface="Cambria Math" panose="02040503050406030204" pitchFamily="18" charset="0"/>
                          </a:rPr>
                          <m:t>(</m:t>
                        </m:r>
                        <m:r>
                          <a:rPr lang="en-US" i="1">
                            <a:latin typeface="Cambria Math" panose="02040503050406030204" pitchFamily="18" charset="0"/>
                          </a:rPr>
                          <m:t>𝑎</m:t>
                        </m:r>
                        <m:r>
                          <a:rPr lang="en-US" b="0" i="1" smtClean="0">
                            <a:latin typeface="Cambria Math" panose="02040503050406030204" pitchFamily="18" charset="0"/>
                          </a:rPr>
                          <m:t>′</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e>
                    </m:nary>
                    <m:r>
                      <a:rPr lang="en-US" i="1">
                        <a:latin typeface="Cambria Math" panose="02040503050406030204" pitchFamily="18" charset="0"/>
                      </a:rPr>
                      <m:t>𝑄</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𝑎</m:t>
                        </m:r>
                        <m:r>
                          <a:rPr lang="en-US" b="0" i="1" smtClean="0">
                            <a:latin typeface="Cambria Math" panose="02040503050406030204" pitchFamily="18" charset="0"/>
                          </a:rPr>
                          <m:t>′</m:t>
                        </m:r>
                      </m:e>
                    </m:d>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𝑎</m:t>
                            </m:r>
                            <m:r>
                              <a:rPr lang="en-US" b="0" i="1" smtClean="0">
                                <a:latin typeface="Cambria Math" panose="02040503050406030204" pitchFamily="18" charset="0"/>
                              </a:rPr>
                              <m:t>′</m:t>
                            </m:r>
                          </m:lim>
                        </m:limLow>
                      </m:fName>
                      <m:e>
                        <m:r>
                          <a:rPr lang="en-US" i="1">
                            <a:latin typeface="Cambria Math" panose="02040503050406030204" pitchFamily="18" charset="0"/>
                          </a:rPr>
                          <m:t>𝑄</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𝑎</m:t>
                            </m:r>
                            <m:r>
                              <a:rPr lang="en-US" b="0" i="1" smtClean="0">
                                <a:latin typeface="Cambria Math" panose="02040503050406030204" pitchFamily="18" charset="0"/>
                              </a:rPr>
                              <m:t>′</m:t>
                            </m:r>
                          </m:e>
                        </m:d>
                      </m:e>
                    </m:func>
                  </m:oMath>
                </a14:m>
                <a:endParaRPr lang="en-US" dirty="0"/>
              </a:p>
              <a:p>
                <a:r>
                  <a:rPr lang="en-US" dirty="0"/>
                  <a:t>Behavior policy </a:t>
                </a:r>
                <a14:m>
                  <m:oMath xmlns:m="http://schemas.openxmlformats.org/officeDocument/2006/math">
                    <m:r>
                      <m:rPr>
                        <m:sty m:val="p"/>
                      </m:rPr>
                      <a:rPr lang="en-US" b="0" i="1" smtClean="0">
                        <a:latin typeface="Cambria Math" panose="02040503050406030204" pitchFamily="18" charset="0"/>
                      </a:rPr>
                      <m:t>b</m:t>
                    </m:r>
                  </m:oMath>
                </a14:m>
                <a:r>
                  <a:rPr lang="en-US" dirty="0"/>
                  <a:t> is typically more exploratory, e.g., </a:t>
                </a:r>
                <a14:m>
                  <m:oMath xmlns:m="http://schemas.openxmlformats.org/officeDocument/2006/math">
                    <m:r>
                      <a:rPr lang="en-US" b="0" i="1" smtClean="0">
                        <a:latin typeface="Cambria Math" panose="02040503050406030204" pitchFamily="18" charset="0"/>
                      </a:rPr>
                      <m:t>𝜖</m:t>
                    </m:r>
                  </m:oMath>
                </a14:m>
                <a:r>
                  <a:rPr lang="en-US" dirty="0"/>
                  <a:t>-greedy, or uniform random, or even arbitrary policy.</a:t>
                </a:r>
              </a:p>
              <a:p>
                <a:r>
                  <a:rPr lang="en-US" dirty="0"/>
                  <a:t>No need for Importance Sampling.</a:t>
                </a:r>
              </a:p>
              <a:p>
                <a:endParaRPr lang="en-SE" dirty="0"/>
              </a:p>
            </p:txBody>
          </p:sp>
        </mc:Choice>
        <mc:Fallback xmlns="">
          <p:sp>
            <p:nvSpPr>
              <p:cNvPr id="3" name="Content Placeholder 2">
                <a:extLst>
                  <a:ext uri="{FF2B5EF4-FFF2-40B4-BE49-F238E27FC236}">
                    <a16:creationId xmlns:a16="http://schemas.microsoft.com/office/drawing/2014/main" id="{8F5A896A-9038-4482-962D-91935462E2D8}"/>
                  </a:ext>
                </a:extLst>
              </p:cNvPr>
              <p:cNvSpPr>
                <a:spLocks noGrp="1" noRot="1" noChangeAspect="1" noMove="1" noResize="1" noEditPoints="1" noAdjustHandles="1" noChangeArrowheads="1" noChangeShapeType="1" noTextEdit="1"/>
              </p:cNvSpPr>
              <p:nvPr>
                <p:ph idx="1"/>
              </p:nvPr>
            </p:nvSpPr>
            <p:spPr>
              <a:xfrm>
                <a:off x="457200" y="1219200"/>
                <a:ext cx="8229600" cy="3124200"/>
              </a:xfrm>
              <a:blipFill>
                <a:blip r:embed="rId2"/>
                <a:stretch>
                  <a:fillRect l="-1481" t="-5458" b="-4873"/>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8EAE5B23-0BC5-4E93-BFD1-DDC346A2FAB1}"/>
              </a:ext>
            </a:extLst>
          </p:cNvPr>
          <p:cNvSpPr>
            <a:spLocks noGrp="1"/>
          </p:cNvSpPr>
          <p:nvPr>
            <p:ph type="sldNum" sz="quarter" idx="12"/>
          </p:nvPr>
        </p:nvSpPr>
        <p:spPr/>
        <p:txBody>
          <a:bodyPr/>
          <a:lstStyle/>
          <a:p>
            <a:pPr>
              <a:defRPr/>
            </a:pPr>
            <a:fld id="{F57F456A-00AF-44E6-8D70-638C0D0130FF}" type="slidenum">
              <a:rPr lang="en-US" altLang="zh-CN" smtClean="0"/>
              <a:pPr>
                <a:defRPr/>
              </a:pPr>
              <a:t>57</a:t>
            </a:fld>
            <a:endParaRPr lang="en-US" altLang="zh-CN"/>
          </a:p>
        </p:txBody>
      </p:sp>
      <p:pic>
        <p:nvPicPr>
          <p:cNvPr id="6" name="Picture 5">
            <a:extLst>
              <a:ext uri="{FF2B5EF4-FFF2-40B4-BE49-F238E27FC236}">
                <a16:creationId xmlns:a16="http://schemas.microsoft.com/office/drawing/2014/main" id="{3B11C5D4-8A5F-4817-A417-D34B50135864}"/>
              </a:ext>
            </a:extLst>
          </p:cNvPr>
          <p:cNvPicPr>
            <a:picLocks noChangeAspect="1"/>
          </p:cNvPicPr>
          <p:nvPr/>
        </p:nvPicPr>
        <p:blipFill>
          <a:blip r:embed="rId3"/>
          <a:stretch>
            <a:fillRect/>
          </a:stretch>
        </p:blipFill>
        <p:spPr>
          <a:xfrm>
            <a:off x="4572000" y="4278416"/>
            <a:ext cx="4391852" cy="2251619"/>
          </a:xfrm>
          <a:prstGeom prst="rect">
            <a:avLst/>
          </a:prstGeom>
        </p:spPr>
      </p:pic>
      <p:pic>
        <p:nvPicPr>
          <p:cNvPr id="5" name="Picture 4">
            <a:extLst>
              <a:ext uri="{FF2B5EF4-FFF2-40B4-BE49-F238E27FC236}">
                <a16:creationId xmlns:a16="http://schemas.microsoft.com/office/drawing/2014/main" id="{4CAEEFAD-19C9-4412-933C-0C9AA58E410B}"/>
              </a:ext>
            </a:extLst>
          </p:cNvPr>
          <p:cNvPicPr>
            <a:picLocks noChangeAspect="1"/>
          </p:cNvPicPr>
          <p:nvPr/>
        </p:nvPicPr>
        <p:blipFill>
          <a:blip r:embed="rId4"/>
          <a:stretch>
            <a:fillRect/>
          </a:stretch>
        </p:blipFill>
        <p:spPr>
          <a:xfrm>
            <a:off x="163275" y="4332296"/>
            <a:ext cx="5334000" cy="1850276"/>
          </a:xfrm>
          <a:prstGeom prst="rect">
            <a:avLst/>
          </a:prstGeom>
        </p:spPr>
      </p:pic>
    </p:spTree>
    <p:extLst>
      <p:ext uri="{BB962C8B-B14F-4D97-AF65-F5344CB8AC3E}">
        <p14:creationId xmlns:p14="http://schemas.microsoft.com/office/powerpoint/2010/main" val="17077354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2325C-7089-4D4E-8BCF-BC30BFAED2D6}"/>
              </a:ext>
            </a:extLst>
          </p:cNvPr>
          <p:cNvSpPr>
            <a:spLocks noGrp="1"/>
          </p:cNvSpPr>
          <p:nvPr>
            <p:ph type="title"/>
          </p:nvPr>
        </p:nvSpPr>
        <p:spPr/>
        <p:txBody>
          <a:bodyPr/>
          <a:lstStyle/>
          <a:p>
            <a:r>
              <a:rPr lang="en-US" dirty="0"/>
              <a:t>Expected </a:t>
            </a:r>
            <a:r>
              <a:rPr lang="en-US" dirty="0" err="1"/>
              <a:t>Sarsa</a:t>
            </a:r>
            <a:r>
              <a:rPr lang="en-US" dirty="0"/>
              <a:t> and QL</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1694D5-15A8-4E5E-B7D4-3F32D9EA9959}"/>
                  </a:ext>
                </a:extLst>
              </p:cNvPr>
              <p:cNvSpPr>
                <a:spLocks noGrp="1"/>
              </p:cNvSpPr>
              <p:nvPr>
                <p:ph idx="1"/>
              </p:nvPr>
            </p:nvSpPr>
            <p:spPr>
              <a:xfrm>
                <a:off x="457200" y="1295400"/>
                <a:ext cx="8229600" cy="5287962"/>
              </a:xfrm>
            </p:spPr>
            <p:txBody>
              <a:bodyPr>
                <a:normAutofit/>
              </a:bodyPr>
              <a:lstStyle/>
              <a:p>
                <a:r>
                  <a:rPr lang="en-US" dirty="0"/>
                  <a:t>Expected </a:t>
                </a:r>
                <a:r>
                  <a:rPr lang="en-US" dirty="0" err="1"/>
                  <a:t>Sarsa</a:t>
                </a:r>
                <a:r>
                  <a:rPr lang="en-US" altLang="zh-CN" dirty="0"/>
                  <a:t> and QL are both off-policy. </a:t>
                </a:r>
                <a:endParaRPr lang="en-US" dirty="0">
                  <a:solidFill>
                    <a:schemeClr val="tx1"/>
                  </a:solidFill>
                </a:endParaRPr>
              </a:p>
              <a:p>
                <a:pPr lvl="1"/>
                <a:r>
                  <a:rPr lang="en-US" dirty="0"/>
                  <a:t>Target for Expected </a:t>
                </a:r>
                <a:r>
                  <a:rPr lang="en-US" dirty="0" err="1"/>
                  <a:t>Sarsa</a:t>
                </a:r>
                <a:r>
                  <a:rPr lang="en-US" dirty="0"/>
                  <a:t>:</a:t>
                </a:r>
                <a:r>
                  <a:rPr lang="en-US" dirty="0">
                    <a:solidFill>
                      <a:schemeClr val="tx1"/>
                    </a:solidFill>
                  </a:rPr>
                  <a:t>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𝑅</m:t>
                        </m:r>
                      </m:e>
                      <m:sub>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𝛾</m:t>
                    </m:r>
                    <m:nary>
                      <m:naryPr>
                        <m:chr m:val="∑"/>
                        <m:supHide m:val="on"/>
                        <m:ctrlPr>
                          <a:rPr lang="en-US" i="1">
                            <a:solidFill>
                              <a:schemeClr val="tx1"/>
                            </a:solidFill>
                            <a:latin typeface="Cambria Math" panose="02040503050406030204" pitchFamily="18" charset="0"/>
                          </a:rPr>
                        </m:ctrlPr>
                      </m:naryPr>
                      <m:sub>
                        <m:r>
                          <m:rPr>
                            <m:brk m:alnAt="7"/>
                          </m:rPr>
                          <a:rPr lang="en-US" i="1">
                            <a:solidFill>
                              <a:schemeClr val="tx1"/>
                            </a:solidFill>
                            <a:latin typeface="Cambria Math" panose="02040503050406030204" pitchFamily="18" charset="0"/>
                          </a:rPr>
                          <m:t>𝑎</m:t>
                        </m:r>
                        <m:r>
                          <a:rPr lang="en-US" i="1">
                            <a:solidFill>
                              <a:schemeClr val="tx1"/>
                            </a:solidFill>
                            <a:latin typeface="Cambria Math" panose="02040503050406030204" pitchFamily="18" charset="0"/>
                          </a:rPr>
                          <m:t>′</m:t>
                        </m:r>
                      </m:sub>
                      <m:sup/>
                      <m:e>
                        <m:r>
                          <a:rPr lang="en-US" i="1">
                            <a:solidFill>
                              <a:schemeClr val="tx1"/>
                            </a:solidFill>
                            <a:latin typeface="Cambria Math" panose="02040503050406030204" pitchFamily="18" charset="0"/>
                          </a:rPr>
                          <m:t>𝜋</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e>
                    </m:nary>
                    <m:r>
                      <a:rPr lang="en-US" i="1">
                        <a:solidFill>
                          <a:schemeClr val="tx1"/>
                        </a:solidFill>
                        <a:latin typeface="Cambria Math" panose="02040503050406030204" pitchFamily="18" charset="0"/>
                      </a:rPr>
                      <m:t>𝑄</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r>
                          <a:rPr lang="en-US" i="1">
                            <a:solidFill>
                              <a:schemeClr val="tx1"/>
                            </a:solidFill>
                            <a:latin typeface="Cambria Math" panose="02040503050406030204" pitchFamily="18" charset="0"/>
                          </a:rPr>
                          <m:t>′</m:t>
                        </m:r>
                      </m:e>
                    </m:d>
                  </m:oMath>
                </a14:m>
                <a:endParaRPr lang="en-US" dirty="0">
                  <a:solidFill>
                    <a:schemeClr val="tx1"/>
                  </a:solidFill>
                </a:endParaRPr>
              </a:p>
              <a:p>
                <a:pPr lvl="1"/>
                <a:r>
                  <a:rPr lang="en-US" dirty="0"/>
                  <a:t>Target for QL: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𝑅</m:t>
                        </m:r>
                      </m:e>
                      <m:sub>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𝛾</m:t>
                    </m:r>
                    <m:func>
                      <m:funcPr>
                        <m:ctrlPr>
                          <a:rPr lang="en-US" i="1">
                            <a:solidFill>
                              <a:schemeClr val="tx1"/>
                            </a:solidFill>
                            <a:latin typeface="Cambria Math" panose="02040503050406030204" pitchFamily="18" charset="0"/>
                          </a:rPr>
                        </m:ctrlPr>
                      </m:funcPr>
                      <m:fName>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max</m:t>
                            </m:r>
                          </m:e>
                          <m:lim>
                            <m:r>
                              <a:rPr lang="en-US" i="1">
                                <a:solidFill>
                                  <a:schemeClr val="tx1"/>
                                </a:solidFill>
                                <a:latin typeface="Cambria Math" panose="02040503050406030204" pitchFamily="18" charset="0"/>
                              </a:rPr>
                              <m:t>𝑎</m:t>
                            </m:r>
                            <m:r>
                              <a:rPr lang="en-US" i="1">
                                <a:solidFill>
                                  <a:schemeClr val="tx1"/>
                                </a:solidFill>
                                <a:latin typeface="Cambria Math" panose="02040503050406030204" pitchFamily="18" charset="0"/>
                              </a:rPr>
                              <m:t>′</m:t>
                            </m:r>
                          </m:lim>
                        </m:limLow>
                      </m:fName>
                      <m:e>
                        <m:r>
                          <a:rPr lang="en-US" i="1">
                            <a:solidFill>
                              <a:schemeClr val="tx1"/>
                            </a:solidFill>
                            <a:latin typeface="Cambria Math" panose="02040503050406030204" pitchFamily="18" charset="0"/>
                          </a:rPr>
                          <m:t>𝑄</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r>
                              <a:rPr lang="en-US" i="1">
                                <a:solidFill>
                                  <a:schemeClr val="tx1"/>
                                </a:solidFill>
                                <a:latin typeface="Cambria Math" panose="02040503050406030204" pitchFamily="18" charset="0"/>
                              </a:rPr>
                              <m:t>′</m:t>
                            </m:r>
                          </m:e>
                        </m:d>
                      </m:e>
                    </m:func>
                  </m:oMath>
                </a14:m>
                <a:endParaRPr lang="en-US" dirty="0">
                  <a:solidFill>
                    <a:schemeClr val="tx1"/>
                  </a:solidFill>
                </a:endParaRPr>
              </a:p>
              <a:p>
                <a:r>
                  <a:rPr lang="en-US" dirty="0"/>
                  <a:t>Expected </a:t>
                </a:r>
                <a:r>
                  <a:rPr lang="en-US" dirty="0" err="1"/>
                  <a:t>Sarsa</a:t>
                </a:r>
                <a:r>
                  <a:rPr lang="en-US" dirty="0"/>
                  <a:t> improves over </a:t>
                </a:r>
                <a:r>
                  <a:rPr lang="en-US" dirty="0" err="1"/>
                  <a:t>Sarsa</a:t>
                </a:r>
                <a:r>
                  <a:rPr lang="en-US" dirty="0"/>
                  <a:t> by eliminating variance due to the random selection of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𝐴</m:t>
                        </m:r>
                      </m:e>
                      <m:sub>
                        <m:r>
                          <a:rPr lang="en-US" i="1" dirty="0">
                            <a:latin typeface="Cambria Math" panose="02040503050406030204" pitchFamily="18" charset="0"/>
                          </a:rPr>
                          <m:t>𝑡</m:t>
                        </m:r>
                        <m:r>
                          <a:rPr lang="en-US" i="1" dirty="0">
                            <a:latin typeface="Cambria Math" panose="02040503050406030204" pitchFamily="18" charset="0"/>
                          </a:rPr>
                          <m:t>+1</m:t>
                        </m:r>
                      </m:sub>
                    </m:sSub>
                  </m:oMath>
                </a14:m>
                <a:r>
                  <a:rPr lang="en-US" dirty="0">
                    <a:solidFill>
                      <a:schemeClr val="tx1"/>
                    </a:solidFill>
                  </a:rPr>
                  <a:t>, with cost of increased computation overhead.</a:t>
                </a:r>
                <a:endParaRPr lang="en-SE" dirty="0">
                  <a:solidFill>
                    <a:schemeClr val="tx1"/>
                  </a:solidFill>
                </a:endParaRPr>
              </a:p>
            </p:txBody>
          </p:sp>
        </mc:Choice>
        <mc:Fallback xmlns="">
          <p:sp>
            <p:nvSpPr>
              <p:cNvPr id="3" name="Content Placeholder 2">
                <a:extLst>
                  <a:ext uri="{FF2B5EF4-FFF2-40B4-BE49-F238E27FC236}">
                    <a16:creationId xmlns:a16="http://schemas.microsoft.com/office/drawing/2014/main" id="{691694D5-15A8-4E5E-B7D4-3F32D9EA9959}"/>
                  </a:ext>
                </a:extLst>
              </p:cNvPr>
              <p:cNvSpPr>
                <a:spLocks noGrp="1" noRot="1" noChangeAspect="1" noMove="1" noResize="1" noEditPoints="1" noAdjustHandles="1" noChangeArrowheads="1" noChangeShapeType="1" noTextEdit="1"/>
              </p:cNvSpPr>
              <p:nvPr>
                <p:ph idx="1"/>
              </p:nvPr>
            </p:nvSpPr>
            <p:spPr>
              <a:xfrm>
                <a:off x="457200" y="1295400"/>
                <a:ext cx="8229600" cy="5287962"/>
              </a:xfrm>
              <a:blipFill>
                <a:blip r:embed="rId3"/>
                <a:stretch>
                  <a:fillRect l="-1704" t="-1499"/>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CAC885A4-E97E-4540-96FB-87B5B736E5C9}"/>
              </a:ext>
            </a:extLst>
          </p:cNvPr>
          <p:cNvSpPr>
            <a:spLocks noGrp="1"/>
          </p:cNvSpPr>
          <p:nvPr>
            <p:ph type="sldNum" sz="quarter" idx="12"/>
          </p:nvPr>
        </p:nvSpPr>
        <p:spPr/>
        <p:txBody>
          <a:bodyPr/>
          <a:lstStyle/>
          <a:p>
            <a:pPr>
              <a:defRPr/>
            </a:pPr>
            <a:fld id="{F57F456A-00AF-44E6-8D70-638C0D0130FF}" type="slidenum">
              <a:rPr lang="en-US" altLang="zh-CN" smtClean="0"/>
              <a:pPr>
                <a:defRPr/>
              </a:pPr>
              <a:t>58</a:t>
            </a:fld>
            <a:endParaRPr lang="en-US" altLang="zh-CN"/>
          </a:p>
        </p:txBody>
      </p:sp>
    </p:spTree>
    <p:extLst>
      <p:ext uri="{BB962C8B-B14F-4D97-AF65-F5344CB8AC3E}">
        <p14:creationId xmlns:p14="http://schemas.microsoft.com/office/powerpoint/2010/main" val="8611320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0111C-9E47-4B68-B899-FB3377ACD9AF}"/>
              </a:ext>
            </a:extLst>
          </p:cNvPr>
          <p:cNvSpPr>
            <a:spLocks noGrp="1"/>
          </p:cNvSpPr>
          <p:nvPr>
            <p:ph type="title"/>
          </p:nvPr>
        </p:nvSpPr>
        <p:spPr/>
        <p:txBody>
          <a:bodyPr/>
          <a:lstStyle/>
          <a:p>
            <a:r>
              <a:rPr lang="en-US" dirty="0"/>
              <a:t>Example 6.6: Cliff Walking</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9B2A39E-B3DF-4F8F-931B-C99D6FEF6896}"/>
                  </a:ext>
                </a:extLst>
              </p:cNvPr>
              <p:cNvSpPr>
                <a:spLocks noGrp="1"/>
              </p:cNvSpPr>
              <p:nvPr>
                <p:ph idx="1"/>
              </p:nvPr>
            </p:nvSpPr>
            <p:spPr>
              <a:xfrm>
                <a:off x="457200" y="1295400"/>
                <a:ext cx="8229600" cy="3200400"/>
              </a:xfrm>
            </p:spPr>
            <p:txBody>
              <a:bodyPr>
                <a:normAutofit fontScale="55000" lnSpcReduction="20000"/>
              </a:bodyPr>
              <a:lstStyle/>
              <a:p>
                <a:r>
                  <a:rPr lang="en-US" dirty="0"/>
                  <a:t>Reward is −1 on all transitions except those into the region marked “The Cliff.” Stepping into this region incurs a reward of −100 and sends the agent instantly back to the start. </a:t>
                </a:r>
                <a:r>
                  <a:rPr lang="en-US" dirty="0">
                    <a:solidFill>
                      <a:srgbClr val="C00000"/>
                    </a:solidFill>
                  </a:rPr>
                  <a:t>Env is deterministic</a:t>
                </a:r>
                <a:r>
                  <a:rPr lang="en-US" dirty="0"/>
                  <a:t>. </a:t>
                </a:r>
              </a:p>
              <a:p>
                <a:r>
                  <a:rPr lang="en-US" dirty="0"/>
                  <a:t>Graph shows the performance of the </a:t>
                </a:r>
                <a:r>
                  <a:rPr lang="en-US" dirty="0" err="1"/>
                  <a:t>Sarsa</a:t>
                </a:r>
                <a:r>
                  <a:rPr lang="en-US" dirty="0"/>
                  <a:t> and Q-learning methods with </a:t>
                </a:r>
                <a14:m>
                  <m:oMath xmlns:m="http://schemas.openxmlformats.org/officeDocument/2006/math">
                    <m:r>
                      <a:rPr lang="en-US" b="0" i="1" smtClean="0">
                        <a:latin typeface="Cambria Math" panose="02040503050406030204" pitchFamily="18" charset="0"/>
                      </a:rPr>
                      <m:t>𝜖</m:t>
                    </m:r>
                  </m:oMath>
                </a14:m>
                <a:r>
                  <a:rPr lang="en-US" dirty="0"/>
                  <a:t>-greedy action selection, </a:t>
                </a:r>
                <a14:m>
                  <m:oMath xmlns:m="http://schemas.openxmlformats.org/officeDocument/2006/math">
                    <m:r>
                      <a:rPr lang="en-US" i="1">
                        <a:latin typeface="Cambria Math" panose="02040503050406030204" pitchFamily="18" charset="0"/>
                      </a:rPr>
                      <m:t>𝜖</m:t>
                    </m:r>
                    <m:r>
                      <a:rPr lang="en-US" b="0" i="1" smtClean="0">
                        <a:latin typeface="Cambria Math" panose="02040503050406030204" pitchFamily="18" charset="0"/>
                      </a:rPr>
                      <m:t>=0.1</m:t>
                    </m:r>
                  </m:oMath>
                </a14:m>
                <a:r>
                  <a:rPr lang="en-US" dirty="0"/>
                  <a:t>. After an initial transient, Q-learning learns values for the optimal policy, that which travels right along the edge of the cliff. Unfortunately, this results in its occasionally falling off the cliff because of the </a:t>
                </a:r>
                <a14:m>
                  <m:oMath xmlns:m="http://schemas.openxmlformats.org/officeDocument/2006/math">
                    <m:r>
                      <a:rPr lang="en-US" i="1">
                        <a:latin typeface="Cambria Math" panose="02040503050406030204" pitchFamily="18" charset="0"/>
                      </a:rPr>
                      <m:t>𝜖</m:t>
                    </m:r>
                  </m:oMath>
                </a14:m>
                <a:r>
                  <a:rPr lang="en-US" dirty="0"/>
                  <a:t>- greedy action selection. </a:t>
                </a:r>
                <a:r>
                  <a:rPr lang="en-US" dirty="0" err="1"/>
                  <a:t>Sarsa</a:t>
                </a:r>
                <a:r>
                  <a:rPr lang="en-US" dirty="0"/>
                  <a:t>, on the other hand, takes the action selection into account and learns the longer but safer path through the upper part of he grid. Although Q-learning learns the values of the optimal policy, its online performance is worse than that of </a:t>
                </a:r>
                <a:r>
                  <a:rPr lang="en-US" dirty="0" err="1"/>
                  <a:t>Sarsa</a:t>
                </a:r>
                <a:r>
                  <a:rPr lang="en-US" dirty="0"/>
                  <a:t>.</a:t>
                </a:r>
              </a:p>
              <a:p>
                <a:r>
                  <a:rPr lang="en-US" dirty="0"/>
                  <a:t>If </a:t>
                </a:r>
                <a14:m>
                  <m:oMath xmlns:m="http://schemas.openxmlformats.org/officeDocument/2006/math">
                    <m:r>
                      <a:rPr lang="en-US" i="1">
                        <a:latin typeface="Cambria Math" panose="02040503050406030204" pitchFamily="18" charset="0"/>
                      </a:rPr>
                      <m:t>𝜖</m:t>
                    </m:r>
                  </m:oMath>
                </a14:m>
                <a:r>
                  <a:rPr lang="en-US" dirty="0"/>
                  <a:t> were gradually reduced to </a:t>
                </a:r>
                <a14:m>
                  <m:oMath xmlns:m="http://schemas.openxmlformats.org/officeDocument/2006/math">
                    <m:r>
                      <a:rPr lang="en-US" i="1" dirty="0" smtClean="0">
                        <a:latin typeface="Cambria Math" panose="02040503050406030204" pitchFamily="18" charset="0"/>
                      </a:rPr>
                      <m:t>0</m:t>
                    </m:r>
                  </m:oMath>
                </a14:m>
                <a:r>
                  <a:rPr lang="en-US" dirty="0"/>
                  <a:t>, then both methods would asymptotically converge to the optimal policy.</a:t>
                </a:r>
                <a:endParaRPr lang="en-SE" dirty="0"/>
              </a:p>
            </p:txBody>
          </p:sp>
        </mc:Choice>
        <mc:Fallback xmlns="">
          <p:sp>
            <p:nvSpPr>
              <p:cNvPr id="3" name="Content Placeholder 2">
                <a:extLst>
                  <a:ext uri="{FF2B5EF4-FFF2-40B4-BE49-F238E27FC236}">
                    <a16:creationId xmlns:a16="http://schemas.microsoft.com/office/drawing/2014/main" id="{C9B2A39E-B3DF-4F8F-931B-C99D6FEF6896}"/>
                  </a:ext>
                </a:extLst>
              </p:cNvPr>
              <p:cNvSpPr>
                <a:spLocks noGrp="1" noRot="1" noChangeAspect="1" noMove="1" noResize="1" noEditPoints="1" noAdjustHandles="1" noChangeArrowheads="1" noChangeShapeType="1" noTextEdit="1"/>
              </p:cNvSpPr>
              <p:nvPr>
                <p:ph idx="1"/>
              </p:nvPr>
            </p:nvSpPr>
            <p:spPr>
              <a:xfrm>
                <a:off x="457200" y="1295400"/>
                <a:ext cx="8229600" cy="3200400"/>
              </a:xfrm>
              <a:blipFill>
                <a:blip r:embed="rId3"/>
                <a:stretch>
                  <a:fillRect l="-444" t="-2857" r="-593"/>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6C2F5EF6-55D3-494A-BBDE-B7267EFD44FB}"/>
              </a:ext>
            </a:extLst>
          </p:cNvPr>
          <p:cNvSpPr>
            <a:spLocks noGrp="1"/>
          </p:cNvSpPr>
          <p:nvPr>
            <p:ph type="sldNum" sz="quarter" idx="12"/>
          </p:nvPr>
        </p:nvSpPr>
        <p:spPr/>
        <p:txBody>
          <a:bodyPr/>
          <a:lstStyle/>
          <a:p>
            <a:pPr>
              <a:defRPr/>
            </a:pPr>
            <a:fld id="{F57F456A-00AF-44E6-8D70-638C0D0130FF}" type="slidenum">
              <a:rPr lang="en-US" altLang="zh-CN" smtClean="0"/>
              <a:pPr>
                <a:defRPr/>
              </a:pPr>
              <a:t>59</a:t>
            </a:fld>
            <a:endParaRPr lang="en-US" altLang="zh-CN"/>
          </a:p>
        </p:txBody>
      </p:sp>
      <p:pic>
        <p:nvPicPr>
          <p:cNvPr id="5" name="Picture 4">
            <a:extLst>
              <a:ext uri="{FF2B5EF4-FFF2-40B4-BE49-F238E27FC236}">
                <a16:creationId xmlns:a16="http://schemas.microsoft.com/office/drawing/2014/main" id="{0188C092-7A71-4E58-A9A0-A8F47B0BBE64}"/>
              </a:ext>
            </a:extLst>
          </p:cNvPr>
          <p:cNvPicPr>
            <a:picLocks noChangeAspect="1"/>
          </p:cNvPicPr>
          <p:nvPr/>
        </p:nvPicPr>
        <p:blipFill>
          <a:blip r:embed="rId4"/>
          <a:stretch>
            <a:fillRect/>
          </a:stretch>
        </p:blipFill>
        <p:spPr>
          <a:xfrm>
            <a:off x="-13490" y="4294936"/>
            <a:ext cx="5347491" cy="2413470"/>
          </a:xfrm>
          <a:prstGeom prst="rect">
            <a:avLst/>
          </a:prstGeom>
        </p:spPr>
      </p:pic>
      <p:pic>
        <p:nvPicPr>
          <p:cNvPr id="6" name="Picture 5">
            <a:extLst>
              <a:ext uri="{FF2B5EF4-FFF2-40B4-BE49-F238E27FC236}">
                <a16:creationId xmlns:a16="http://schemas.microsoft.com/office/drawing/2014/main" id="{802ED9A4-FA99-458B-A8B5-3137F720CD20}"/>
              </a:ext>
            </a:extLst>
          </p:cNvPr>
          <p:cNvPicPr>
            <a:picLocks noChangeAspect="1"/>
          </p:cNvPicPr>
          <p:nvPr/>
        </p:nvPicPr>
        <p:blipFill>
          <a:blip r:embed="rId5"/>
          <a:stretch>
            <a:fillRect/>
          </a:stretch>
        </p:blipFill>
        <p:spPr>
          <a:xfrm>
            <a:off x="5382959" y="4294936"/>
            <a:ext cx="3751516" cy="2357336"/>
          </a:xfrm>
          <a:prstGeom prst="rect">
            <a:avLst/>
          </a:prstGeom>
        </p:spPr>
      </p:pic>
    </p:spTree>
    <p:extLst>
      <p:ext uri="{BB962C8B-B14F-4D97-AF65-F5344CB8AC3E}">
        <p14:creationId xmlns:p14="http://schemas.microsoft.com/office/powerpoint/2010/main" val="1194659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3318D-86C3-41DE-97BA-526554E6C8E5}"/>
              </a:ext>
            </a:extLst>
          </p:cNvPr>
          <p:cNvSpPr>
            <a:spLocks noGrp="1"/>
          </p:cNvSpPr>
          <p:nvPr>
            <p:ph type="title"/>
          </p:nvPr>
        </p:nvSpPr>
        <p:spPr/>
        <p:txBody>
          <a:bodyPr/>
          <a:lstStyle/>
          <a:p>
            <a:r>
              <a:rPr lang="en-US" dirty="0"/>
              <a:t>Model-based vs. Model-Free RL</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6CEFC02-BE6D-47D2-BABE-983381230132}"/>
                  </a:ext>
                </a:extLst>
              </p:cNvPr>
              <p:cNvSpPr>
                <a:spLocks noGrp="1"/>
              </p:cNvSpPr>
              <p:nvPr>
                <p:ph idx="1"/>
              </p:nvPr>
            </p:nvSpPr>
            <p:spPr>
              <a:xfrm>
                <a:off x="457200" y="1295400"/>
                <a:ext cx="8229600" cy="1600200"/>
              </a:xfrm>
            </p:spPr>
            <p:txBody>
              <a:bodyPr>
                <a:normAutofit fontScale="62500" lnSpcReduction="20000"/>
              </a:bodyPr>
              <a:lstStyle/>
              <a:p>
                <a:pPr>
                  <a:lnSpc>
                    <a:spcPct val="80000"/>
                  </a:lnSpc>
                </a:pPr>
                <a:r>
                  <a:rPr lang="en-US" dirty="0"/>
                  <a:t>Model-based RL</a:t>
                </a:r>
              </a:p>
              <a:p>
                <a:pPr lvl="1"/>
                <a:r>
                  <a:rPr lang="en-US" sz="2800" dirty="0"/>
                  <a:t>Learn MDP model </a:t>
                </a:r>
                <a14:m>
                  <m:oMath xmlns:m="http://schemas.openxmlformats.org/officeDocument/2006/math">
                    <m:r>
                      <a:rPr lang="en-US" sz="2800" i="1">
                        <a:latin typeface="Cambria Math" panose="02040503050406030204" pitchFamily="18" charset="0"/>
                      </a:rPr>
                      <m:t>𝑝</m:t>
                    </m:r>
                    <m:d>
                      <m:dPr>
                        <m:ctrlPr>
                          <a:rPr lang="en-US" sz="2800" i="1">
                            <a:latin typeface="Cambria Math" panose="02040503050406030204" pitchFamily="18" charset="0"/>
                          </a:rPr>
                        </m:ctrlPr>
                      </m:dPr>
                      <m:e>
                        <m:r>
                          <a:rPr lang="en-US" sz="2800" i="1">
                            <a:latin typeface="Cambria Math" panose="02040503050406030204" pitchFamily="18" charset="0"/>
                          </a:rPr>
                          <m:t>𝑟</m:t>
                        </m:r>
                        <m:r>
                          <a:rPr lang="en-US" sz="2800" i="1">
                            <a:latin typeface="Cambria Math" panose="02040503050406030204" pitchFamily="18" charset="0"/>
                          </a:rPr>
                          <m:t>,</m:t>
                        </m:r>
                        <m:r>
                          <a:rPr lang="en-US" sz="2800" i="1">
                            <a:latin typeface="Cambria Math" panose="02040503050406030204" pitchFamily="18" charset="0"/>
                          </a:rPr>
                          <m:t>𝑠</m:t>
                        </m:r>
                        <m:r>
                          <a:rPr lang="en-US" sz="2800" i="1">
                            <a:latin typeface="Cambria Math" panose="02040503050406030204" pitchFamily="18" charset="0"/>
                          </a:rPr>
                          <m:t>′</m:t>
                        </m:r>
                      </m:e>
                      <m:e>
                        <m:r>
                          <a:rPr lang="en-US" sz="2800" i="1">
                            <a:latin typeface="Cambria Math" panose="02040503050406030204" pitchFamily="18" charset="0"/>
                          </a:rPr>
                          <m:t>𝑠</m:t>
                        </m:r>
                        <m:r>
                          <a:rPr lang="en-US" sz="2800" i="1">
                            <a:latin typeface="Cambria Math" panose="02040503050406030204" pitchFamily="18" charset="0"/>
                          </a:rPr>
                          <m:t>,</m:t>
                        </m:r>
                        <m:r>
                          <a:rPr lang="en-US" sz="2800" i="1">
                            <a:latin typeface="Cambria Math" panose="02040503050406030204" pitchFamily="18" charset="0"/>
                          </a:rPr>
                          <m:t>𝑎</m:t>
                        </m:r>
                      </m:e>
                    </m:d>
                  </m:oMath>
                </a14:m>
                <a:r>
                  <a:rPr lang="en-US" sz="2800" dirty="0"/>
                  <a:t> then use Value Iteration or Policy Iteration to solve for the optimal value function and policy </a:t>
                </a:r>
              </a:p>
              <a:p>
                <a:pPr>
                  <a:lnSpc>
                    <a:spcPct val="80000"/>
                  </a:lnSpc>
                </a:pPr>
                <a:r>
                  <a:rPr lang="en-US" dirty="0"/>
                  <a:t>Model-free</a:t>
                </a:r>
              </a:p>
              <a:p>
                <a:pPr lvl="1"/>
                <a:r>
                  <a:rPr lang="en-US" sz="2800" dirty="0"/>
                  <a:t>Learn the optimal value function and/or policy directly without learning the MDP</a:t>
                </a:r>
              </a:p>
            </p:txBody>
          </p:sp>
        </mc:Choice>
        <mc:Fallback xmlns="">
          <p:sp>
            <p:nvSpPr>
              <p:cNvPr id="3" name="Content Placeholder 2">
                <a:extLst>
                  <a:ext uri="{FF2B5EF4-FFF2-40B4-BE49-F238E27FC236}">
                    <a16:creationId xmlns:a16="http://schemas.microsoft.com/office/drawing/2014/main" id="{16CEFC02-BE6D-47D2-BABE-983381230132}"/>
                  </a:ext>
                </a:extLst>
              </p:cNvPr>
              <p:cNvSpPr>
                <a:spLocks noGrp="1" noRot="1" noChangeAspect="1" noMove="1" noResize="1" noEditPoints="1" noAdjustHandles="1" noChangeArrowheads="1" noChangeShapeType="1" noTextEdit="1"/>
              </p:cNvSpPr>
              <p:nvPr>
                <p:ph idx="1"/>
              </p:nvPr>
            </p:nvSpPr>
            <p:spPr>
              <a:xfrm>
                <a:off x="457200" y="1295400"/>
                <a:ext cx="8229600" cy="1600200"/>
              </a:xfrm>
              <a:blipFill>
                <a:blip r:embed="rId3"/>
                <a:stretch>
                  <a:fillRect l="-667" t="-8779" r="-1185"/>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C8EA69ED-A3EA-44A1-AC72-44E4B0A01B58}"/>
              </a:ext>
            </a:extLst>
          </p:cNvPr>
          <p:cNvSpPr>
            <a:spLocks noGrp="1"/>
          </p:cNvSpPr>
          <p:nvPr>
            <p:ph type="sldNum" sz="quarter" idx="12"/>
          </p:nvPr>
        </p:nvSpPr>
        <p:spPr/>
        <p:txBody>
          <a:bodyPr/>
          <a:lstStyle/>
          <a:p>
            <a:pPr>
              <a:defRPr/>
            </a:pPr>
            <a:fld id="{F57F456A-00AF-44E6-8D70-638C0D0130FF}" type="slidenum">
              <a:rPr lang="en-US" altLang="zh-CN" smtClean="0"/>
              <a:pPr>
                <a:defRPr/>
              </a:pPr>
              <a:t>6</a:t>
            </a:fld>
            <a:endParaRPr lang="en-US" altLang="zh-CN"/>
          </a:p>
        </p:txBody>
      </p:sp>
      <p:pic>
        <p:nvPicPr>
          <p:cNvPr id="5" name="Picture 4">
            <a:extLst>
              <a:ext uri="{FF2B5EF4-FFF2-40B4-BE49-F238E27FC236}">
                <a16:creationId xmlns:a16="http://schemas.microsoft.com/office/drawing/2014/main" id="{BE55F92A-A106-407C-95E0-F201899FA352}"/>
              </a:ext>
            </a:extLst>
          </p:cNvPr>
          <p:cNvPicPr>
            <a:picLocks noChangeAspect="1"/>
          </p:cNvPicPr>
          <p:nvPr/>
        </p:nvPicPr>
        <p:blipFill>
          <a:blip r:embed="rId4"/>
          <a:stretch>
            <a:fillRect/>
          </a:stretch>
        </p:blipFill>
        <p:spPr>
          <a:xfrm>
            <a:off x="2384433" y="2743914"/>
            <a:ext cx="4375133" cy="4114086"/>
          </a:xfrm>
          <a:prstGeom prst="rect">
            <a:avLst/>
          </a:prstGeom>
        </p:spPr>
      </p:pic>
    </p:spTree>
    <p:extLst>
      <p:ext uri="{BB962C8B-B14F-4D97-AF65-F5344CB8AC3E}">
        <p14:creationId xmlns:p14="http://schemas.microsoft.com/office/powerpoint/2010/main" val="26215059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Model-Based RL</a:t>
            </a:r>
          </a:p>
        </p:txBody>
      </p:sp>
      <mc:AlternateContent xmlns:mc="http://schemas.openxmlformats.org/markup-compatibility/2006" xmlns:a14="http://schemas.microsoft.com/office/drawing/2010/main">
        <mc:Choice Requires="a14">
          <p:sp>
            <p:nvSpPr>
              <p:cNvPr id="9219" name="Rectangle 3"/>
              <p:cNvSpPr>
                <a:spLocks noGrp="1" noChangeArrowheads="1"/>
              </p:cNvSpPr>
              <p:nvPr>
                <p:ph idx="1"/>
              </p:nvPr>
            </p:nvSpPr>
            <p:spPr>
              <a:xfrm>
                <a:off x="152400" y="1295400"/>
                <a:ext cx="5638800" cy="5410200"/>
              </a:xfrm>
            </p:spPr>
            <p:txBody>
              <a:bodyPr>
                <a:normAutofit fontScale="92500" lnSpcReduction="10000"/>
              </a:bodyPr>
              <a:lstStyle/>
              <a:p>
                <a:pPr>
                  <a:lnSpc>
                    <a:spcPct val="80000"/>
                  </a:lnSpc>
                </a:pPr>
                <a:r>
                  <a:rPr lang="en-US" dirty="0"/>
                  <a:t>If MDP is not available, we can use Model-Based RL:</a:t>
                </a:r>
              </a:p>
              <a:p>
                <a:pPr>
                  <a:lnSpc>
                    <a:spcPct val="80000"/>
                  </a:lnSpc>
                </a:pPr>
                <a:r>
                  <a:rPr lang="en-US" dirty="0"/>
                  <a:t>Step 1: Learn empirical MDP model</a:t>
                </a:r>
              </a:p>
              <a:p>
                <a:pPr lvl="1">
                  <a:lnSpc>
                    <a:spcPct val="80000"/>
                  </a:lnSpc>
                </a:pPr>
                <a:r>
                  <a:rPr lang="en-US" dirty="0"/>
                  <a:t>Execute some policy </a:t>
                </a:r>
                <a14:m>
                  <m:oMath xmlns:m="http://schemas.openxmlformats.org/officeDocument/2006/math">
                    <m:r>
                      <a:rPr lang="en-US" i="1">
                        <a:latin typeface="Cambria Math" panose="02040503050406030204" pitchFamily="18" charset="0"/>
                      </a:rPr>
                      <m:t>𝜋</m:t>
                    </m:r>
                  </m:oMath>
                </a14:m>
                <a:r>
                  <a:rPr lang="en-US" dirty="0"/>
                  <a:t> (may be random), and keeping track of outcomes </a:t>
                </a:r>
                <a14:m>
                  <m:oMath xmlns:m="http://schemas.openxmlformats.org/officeDocument/2006/math">
                    <m:r>
                      <a:rPr lang="en-US" i="1" dirty="0">
                        <a:latin typeface="Cambria Math" panose="02040503050406030204" pitchFamily="18" charset="0"/>
                      </a:rPr>
                      <m:t>𝑟</m:t>
                    </m:r>
                    <m:r>
                      <a:rPr lang="en-US" i="1" dirty="0">
                        <a:latin typeface="Cambria Math" panose="02040503050406030204" pitchFamily="18" charset="0"/>
                      </a:rPr>
                      <m:t>,</m:t>
                    </m:r>
                    <m:r>
                      <m:rPr>
                        <m:sty m:val="p"/>
                      </m:rPr>
                      <a:rPr lang="en-US" dirty="0">
                        <a:latin typeface="Cambria Math" panose="02040503050406030204" pitchFamily="18" charset="0"/>
                      </a:rPr>
                      <m:t>s</m:t>
                    </m:r>
                    <m:r>
                      <a:rPr lang="en-US" dirty="0">
                        <a:latin typeface="Cambria Math" panose="02040503050406030204" pitchFamily="18" charset="0"/>
                      </a:rPr>
                      <m:t>′</m:t>
                    </m:r>
                  </m:oMath>
                </a14:m>
                <a:r>
                  <a:rPr lang="en-US" dirty="0"/>
                  <a:t> for each </a:t>
                </a:r>
                <a14:m>
                  <m:oMath xmlns:m="http://schemas.openxmlformats.org/officeDocument/2006/math">
                    <m:r>
                      <a:rPr lang="en-US" i="1" dirty="0">
                        <a:latin typeface="Cambria Math" panose="02040503050406030204" pitchFamily="18" charset="0"/>
                      </a:rPr>
                      <m:t>𝑠</m:t>
                    </m:r>
                    <m:r>
                      <a:rPr lang="en-US" i="1" dirty="0">
                        <a:latin typeface="Cambria Math" panose="02040503050406030204" pitchFamily="18" charset="0"/>
                      </a:rPr>
                      <m:t>, </m:t>
                    </m:r>
                    <m:r>
                      <a:rPr lang="en-US" i="1" dirty="0">
                        <a:latin typeface="Cambria Math" panose="02040503050406030204" pitchFamily="18" charset="0"/>
                      </a:rPr>
                      <m:t>𝑎</m:t>
                    </m:r>
                    <m:r>
                      <a:rPr lang="en-US" i="1" dirty="0">
                        <a:latin typeface="Cambria Math" panose="02040503050406030204" pitchFamily="18" charset="0"/>
                      </a:rPr>
                      <m:t> </m:t>
                    </m:r>
                  </m:oMath>
                </a14:m>
                <a:r>
                  <a:rPr lang="en-US" dirty="0"/>
                  <a:t>in the observed episodes. These form the training set for supervised learning of the model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oMath>
                </a14:m>
                <a:r>
                  <a:rPr lang="en-US" dirty="0"/>
                  <a:t>. </a:t>
                </a:r>
              </a:p>
              <a:p>
                <a:pPr>
                  <a:lnSpc>
                    <a:spcPct val="80000"/>
                  </a:lnSpc>
                </a:pPr>
                <a:r>
                  <a:rPr lang="en-US" dirty="0"/>
                  <a:t>Step 2: Do planning w. the learned MDP w. Dynamic Programming (Value Iteration or Policy Iteration)</a:t>
                </a:r>
              </a:p>
            </p:txBody>
          </p:sp>
        </mc:Choice>
        <mc:Fallback xmlns="">
          <p:sp>
            <p:nvSpPr>
              <p:cNvPr id="9219" name="Rectangle 3"/>
              <p:cNvSpPr>
                <a:spLocks noGrp="1" noRot="1" noChangeAspect="1" noMove="1" noResize="1" noEditPoints="1" noAdjustHandles="1" noChangeArrowheads="1" noChangeShapeType="1" noTextEdit="1"/>
              </p:cNvSpPr>
              <p:nvPr>
                <p:ph idx="1"/>
              </p:nvPr>
            </p:nvSpPr>
            <p:spPr>
              <a:xfrm>
                <a:off x="152400" y="1295400"/>
                <a:ext cx="5638800" cy="5410200"/>
              </a:xfrm>
              <a:blipFill>
                <a:blip r:embed="rId3"/>
                <a:stretch>
                  <a:fillRect l="-2162" t="-3946" r="-1838"/>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6E97DB76-4DD8-4570-8007-26D7FFB21C48}"/>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60</a:t>
            </a:fld>
            <a:endParaRPr lang="en-US" altLang="zh-CN" dirty="0"/>
          </a:p>
        </p:txBody>
      </p:sp>
      <p:pic>
        <p:nvPicPr>
          <p:cNvPr id="2" name="Picture 1">
            <a:extLst>
              <a:ext uri="{FF2B5EF4-FFF2-40B4-BE49-F238E27FC236}">
                <a16:creationId xmlns:a16="http://schemas.microsoft.com/office/drawing/2014/main" id="{F47FA995-FC49-4658-B113-3A4BB8FFA411}"/>
              </a:ext>
            </a:extLst>
          </p:cNvPr>
          <p:cNvPicPr>
            <a:picLocks noChangeAspect="1"/>
          </p:cNvPicPr>
          <p:nvPr/>
        </p:nvPicPr>
        <p:blipFill>
          <a:blip r:embed="rId4"/>
          <a:stretch>
            <a:fillRect/>
          </a:stretch>
        </p:blipFill>
        <p:spPr>
          <a:xfrm>
            <a:off x="5562411" y="2208270"/>
            <a:ext cx="3524250" cy="2415787"/>
          </a:xfrm>
          <a:prstGeom prst="rect">
            <a:avLst/>
          </a:prstGeom>
        </p:spPr>
      </p:pic>
      <p:sp>
        <p:nvSpPr>
          <p:cNvPr id="6" name="Rectangle 5">
            <a:extLst>
              <a:ext uri="{FF2B5EF4-FFF2-40B4-BE49-F238E27FC236}">
                <a16:creationId xmlns:a16="http://schemas.microsoft.com/office/drawing/2014/main" id="{3D50879F-C808-41A5-9BF3-3EC15F6FA5DF}"/>
              </a:ext>
            </a:extLst>
          </p:cNvPr>
          <p:cNvSpPr/>
          <p:nvPr/>
        </p:nvSpPr>
        <p:spPr bwMode="auto">
          <a:xfrm>
            <a:off x="76200" y="121298"/>
            <a:ext cx="1111424" cy="488302"/>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C00000"/>
                </a:solidFill>
                <a:effectLst/>
                <a:latin typeface="Arial" charset="0"/>
              </a:rPr>
              <a:t>Recall</a:t>
            </a:r>
            <a:endParaRPr kumimoji="0" lang="en-SE" sz="2400" b="0" i="0" u="none" strike="noStrike" cap="none" normalizeH="0" baseline="0" dirty="0">
              <a:ln>
                <a:noFill/>
              </a:ln>
              <a:solidFill>
                <a:srgbClr val="C00000"/>
              </a:solidFill>
              <a:effectLst/>
              <a:latin typeface="Arial" charset="0"/>
            </a:endParaRPr>
          </a:p>
        </p:txBody>
      </p:sp>
      <p:pic>
        <p:nvPicPr>
          <p:cNvPr id="7" name="Picture 6">
            <a:extLst>
              <a:ext uri="{FF2B5EF4-FFF2-40B4-BE49-F238E27FC236}">
                <a16:creationId xmlns:a16="http://schemas.microsoft.com/office/drawing/2014/main" id="{8E21C505-4555-4F81-B218-74FD56343E60}"/>
              </a:ext>
            </a:extLst>
          </p:cNvPr>
          <p:cNvPicPr>
            <a:picLocks noChangeAspect="1"/>
          </p:cNvPicPr>
          <p:nvPr/>
        </p:nvPicPr>
        <p:blipFill>
          <a:blip r:embed="rId5"/>
          <a:stretch>
            <a:fillRect/>
          </a:stretch>
        </p:blipFill>
        <p:spPr>
          <a:xfrm>
            <a:off x="442109" y="6192908"/>
            <a:ext cx="8392303" cy="674253"/>
          </a:xfrm>
          <a:prstGeom prst="rect">
            <a:avLst/>
          </a:prstGeom>
        </p:spPr>
      </p:pic>
    </p:spTree>
    <p:extLst>
      <p:ext uri="{BB962C8B-B14F-4D97-AF65-F5344CB8AC3E}">
        <p14:creationId xmlns:p14="http://schemas.microsoft.com/office/powerpoint/2010/main" val="2819838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02FEB-BBC9-42DA-8677-9504CFD64EBD}"/>
              </a:ext>
            </a:extLst>
          </p:cNvPr>
          <p:cNvSpPr>
            <a:spLocks noGrp="1"/>
          </p:cNvSpPr>
          <p:nvPr>
            <p:ph type="title"/>
          </p:nvPr>
        </p:nvSpPr>
        <p:spPr/>
        <p:txBody>
          <a:bodyPr/>
          <a:lstStyle/>
          <a:p>
            <a:r>
              <a:rPr lang="en-US" dirty="0"/>
              <a:t>Two Types of Models</a:t>
            </a:r>
            <a:endParaRPr lang="en-SE" dirty="0"/>
          </a:p>
        </p:txBody>
      </p:sp>
      <p:sp>
        <p:nvSpPr>
          <p:cNvPr id="3" name="Content Placeholder 2">
            <a:extLst>
              <a:ext uri="{FF2B5EF4-FFF2-40B4-BE49-F238E27FC236}">
                <a16:creationId xmlns:a16="http://schemas.microsoft.com/office/drawing/2014/main" id="{A92DC356-4271-457A-8411-C5CD002A7F43}"/>
              </a:ext>
            </a:extLst>
          </p:cNvPr>
          <p:cNvSpPr>
            <a:spLocks noGrp="1"/>
          </p:cNvSpPr>
          <p:nvPr>
            <p:ph idx="1"/>
          </p:nvPr>
        </p:nvSpPr>
        <p:spPr>
          <a:xfrm>
            <a:off x="457200" y="1066800"/>
            <a:ext cx="8229600" cy="2819400"/>
          </a:xfrm>
        </p:spPr>
        <p:txBody>
          <a:bodyPr>
            <a:normAutofit fontScale="55000" lnSpcReduction="20000"/>
          </a:bodyPr>
          <a:lstStyle/>
          <a:p>
            <a:r>
              <a:rPr lang="en-US" dirty="0"/>
              <a:t>Sample models: produce just one of the possible outcomes, sampled according to the probabilities.</a:t>
            </a:r>
          </a:p>
          <a:p>
            <a:pPr lvl="1"/>
            <a:r>
              <a:rPr lang="en-US" dirty="0"/>
              <a:t>Can approximate probability of each outcome; requires little memory.</a:t>
            </a:r>
          </a:p>
          <a:p>
            <a:r>
              <a:rPr lang="en-US" dirty="0"/>
              <a:t>Distribution models: produce the complete probability distribution of all possible outcomes. </a:t>
            </a:r>
          </a:p>
          <a:p>
            <a:pPr lvl="1"/>
            <a:r>
              <a:rPr lang="en-US" dirty="0"/>
              <a:t>Can compute exact probability of each expected outcome; requires more memory for storage.</a:t>
            </a:r>
          </a:p>
          <a:p>
            <a:pPr lvl="1"/>
            <a:r>
              <a:rPr lang="en-US" dirty="0"/>
              <a:t>Ex. Table Lookup, Linear Expectation, Linear Gaussian, Gaussian Process, Deep Belief Network…</a:t>
            </a:r>
          </a:p>
          <a:p>
            <a:r>
              <a:rPr lang="en-US" dirty="0"/>
              <a:t>Dynamic Programming approaches (Value Iteration and Policy Iteration) require distribution models for state-space planning. Q-planning can use either type of model.</a:t>
            </a:r>
          </a:p>
          <a:p>
            <a:endParaRPr lang="en-US" dirty="0"/>
          </a:p>
        </p:txBody>
      </p:sp>
      <p:sp>
        <p:nvSpPr>
          <p:cNvPr id="4" name="Slide Number Placeholder 3">
            <a:extLst>
              <a:ext uri="{FF2B5EF4-FFF2-40B4-BE49-F238E27FC236}">
                <a16:creationId xmlns:a16="http://schemas.microsoft.com/office/drawing/2014/main" id="{3A5ABF5F-5239-489F-8181-3523122082F1}"/>
              </a:ext>
            </a:extLst>
          </p:cNvPr>
          <p:cNvSpPr>
            <a:spLocks noGrp="1"/>
          </p:cNvSpPr>
          <p:nvPr>
            <p:ph type="sldNum" sz="quarter" idx="12"/>
          </p:nvPr>
        </p:nvSpPr>
        <p:spPr/>
        <p:txBody>
          <a:bodyPr/>
          <a:lstStyle/>
          <a:p>
            <a:pPr>
              <a:defRPr/>
            </a:pPr>
            <a:fld id="{F57F456A-00AF-44E6-8D70-638C0D0130FF}" type="slidenum">
              <a:rPr lang="en-US" altLang="zh-CN" smtClean="0"/>
              <a:pPr>
                <a:defRPr/>
              </a:pPr>
              <a:t>61</a:t>
            </a:fld>
            <a:endParaRPr lang="en-US" altLang="zh-CN"/>
          </a:p>
        </p:txBody>
      </p:sp>
      <p:pic>
        <p:nvPicPr>
          <p:cNvPr id="6" name="Picture 5">
            <a:extLst>
              <a:ext uri="{FF2B5EF4-FFF2-40B4-BE49-F238E27FC236}">
                <a16:creationId xmlns:a16="http://schemas.microsoft.com/office/drawing/2014/main" id="{A6F53F94-3E84-4380-9BD0-F6653734C580}"/>
              </a:ext>
            </a:extLst>
          </p:cNvPr>
          <p:cNvPicPr>
            <a:picLocks noChangeAspect="1"/>
          </p:cNvPicPr>
          <p:nvPr/>
        </p:nvPicPr>
        <p:blipFill>
          <a:blip r:embed="rId3"/>
          <a:stretch>
            <a:fillRect/>
          </a:stretch>
        </p:blipFill>
        <p:spPr>
          <a:xfrm>
            <a:off x="1630060" y="3889218"/>
            <a:ext cx="5883879" cy="2697162"/>
          </a:xfrm>
          <a:prstGeom prst="rect">
            <a:avLst/>
          </a:prstGeom>
        </p:spPr>
      </p:pic>
    </p:spTree>
    <p:extLst>
      <p:ext uri="{BB962C8B-B14F-4D97-AF65-F5344CB8AC3E}">
        <p14:creationId xmlns:p14="http://schemas.microsoft.com/office/powerpoint/2010/main" val="31227620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A1F6F-13D2-45C4-B261-7B576DCC3568}"/>
              </a:ext>
            </a:extLst>
          </p:cNvPr>
          <p:cNvSpPr>
            <a:spLocks noGrp="1"/>
          </p:cNvSpPr>
          <p:nvPr>
            <p:ph type="title"/>
          </p:nvPr>
        </p:nvSpPr>
        <p:spPr/>
        <p:txBody>
          <a:bodyPr/>
          <a:lstStyle/>
          <a:p>
            <a:r>
              <a:rPr lang="en-US" dirty="0"/>
              <a:t>Random-</a:t>
            </a:r>
            <a:r>
              <a:rPr lang="en-US" altLang="zh-CN" dirty="0"/>
              <a:t>S</a:t>
            </a:r>
            <a:r>
              <a:rPr lang="en-US" dirty="0"/>
              <a:t>ample One-Step Tabular Q-Planning</a:t>
            </a:r>
            <a:endParaRPr lang="en-SE" dirty="0"/>
          </a:p>
        </p:txBody>
      </p:sp>
      <p:sp>
        <p:nvSpPr>
          <p:cNvPr id="3" name="Content Placeholder 2">
            <a:extLst>
              <a:ext uri="{FF2B5EF4-FFF2-40B4-BE49-F238E27FC236}">
                <a16:creationId xmlns:a16="http://schemas.microsoft.com/office/drawing/2014/main" id="{997F8D85-E331-4034-8980-FC8C9D0A4981}"/>
              </a:ext>
            </a:extLst>
          </p:cNvPr>
          <p:cNvSpPr>
            <a:spLocks noGrp="1"/>
          </p:cNvSpPr>
          <p:nvPr>
            <p:ph idx="1"/>
          </p:nvPr>
        </p:nvSpPr>
        <p:spPr>
          <a:xfrm>
            <a:off x="76199" y="1295400"/>
            <a:ext cx="8868295" cy="3509356"/>
          </a:xfrm>
        </p:spPr>
        <p:txBody>
          <a:bodyPr>
            <a:normAutofit fontScale="92500" lnSpcReduction="10000"/>
          </a:bodyPr>
          <a:lstStyle/>
          <a:p>
            <a:r>
              <a:rPr lang="en-US" dirty="0"/>
              <a:t>Indirect RL (model-learning then Q planning): real experience is used to improve the model (to make it more accurately match the real environment), which is used for Q planning using </a:t>
            </a:r>
            <a:r>
              <a:rPr lang="en-US" dirty="0">
                <a:solidFill>
                  <a:srgbClr val="C00000"/>
                </a:solidFill>
              </a:rPr>
              <a:t>simulated/imagined experience </a:t>
            </a:r>
            <a:r>
              <a:rPr lang="en-US" dirty="0"/>
              <a:t>generated by a model</a:t>
            </a:r>
          </a:p>
          <a:p>
            <a:pPr lvl="1"/>
            <a:r>
              <a:rPr lang="en-US" dirty="0"/>
              <a:t>vs. Direct RL with Q learning: real experience is used to directly improve the value function and policy.</a:t>
            </a:r>
          </a:p>
        </p:txBody>
      </p:sp>
      <p:sp>
        <p:nvSpPr>
          <p:cNvPr id="4" name="Slide Number Placeholder 3">
            <a:extLst>
              <a:ext uri="{FF2B5EF4-FFF2-40B4-BE49-F238E27FC236}">
                <a16:creationId xmlns:a16="http://schemas.microsoft.com/office/drawing/2014/main" id="{020BB99C-6327-4B21-B156-89ACBC23DABB}"/>
              </a:ext>
            </a:extLst>
          </p:cNvPr>
          <p:cNvSpPr>
            <a:spLocks noGrp="1"/>
          </p:cNvSpPr>
          <p:nvPr>
            <p:ph type="sldNum" sz="quarter" idx="12"/>
          </p:nvPr>
        </p:nvSpPr>
        <p:spPr/>
        <p:txBody>
          <a:bodyPr/>
          <a:lstStyle/>
          <a:p>
            <a:pPr>
              <a:defRPr/>
            </a:pPr>
            <a:fld id="{F57F456A-00AF-44E6-8D70-638C0D0130FF}" type="slidenum">
              <a:rPr lang="en-US" altLang="zh-CN" smtClean="0"/>
              <a:pPr>
                <a:defRPr/>
              </a:pPr>
              <a:t>62</a:t>
            </a:fld>
            <a:endParaRPr lang="en-US" altLang="zh-CN"/>
          </a:p>
        </p:txBody>
      </p:sp>
      <p:pic>
        <p:nvPicPr>
          <p:cNvPr id="9" name="Picture 8">
            <a:extLst>
              <a:ext uri="{FF2B5EF4-FFF2-40B4-BE49-F238E27FC236}">
                <a16:creationId xmlns:a16="http://schemas.microsoft.com/office/drawing/2014/main" id="{AFBDF979-189E-48DA-B4A6-67FD66EA40DC}"/>
              </a:ext>
            </a:extLst>
          </p:cNvPr>
          <p:cNvPicPr>
            <a:picLocks noChangeAspect="1"/>
          </p:cNvPicPr>
          <p:nvPr/>
        </p:nvPicPr>
        <p:blipFill>
          <a:blip r:embed="rId3"/>
          <a:stretch>
            <a:fillRect/>
          </a:stretch>
        </p:blipFill>
        <p:spPr>
          <a:xfrm>
            <a:off x="1214696" y="4731501"/>
            <a:ext cx="7146870" cy="1974099"/>
          </a:xfrm>
          <a:prstGeom prst="rect">
            <a:avLst/>
          </a:prstGeom>
        </p:spPr>
      </p:pic>
    </p:spTree>
    <p:extLst>
      <p:ext uri="{BB962C8B-B14F-4D97-AF65-F5344CB8AC3E}">
        <p14:creationId xmlns:p14="http://schemas.microsoft.com/office/powerpoint/2010/main" val="31687684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9CE22-18CB-44B5-BE7A-4515601BFD26}"/>
              </a:ext>
            </a:extLst>
          </p:cNvPr>
          <p:cNvSpPr>
            <a:spLocks noGrp="1"/>
          </p:cNvSpPr>
          <p:nvPr>
            <p:ph type="title"/>
          </p:nvPr>
        </p:nvSpPr>
        <p:spPr/>
        <p:txBody>
          <a:bodyPr/>
          <a:lstStyle/>
          <a:p>
            <a:r>
              <a:rPr lang="en-US" dirty="0"/>
              <a:t>Dyna-Q: Integrated Planning, Acting, and Learning</a:t>
            </a:r>
            <a:endParaRPr lang="en-SE" dirty="0"/>
          </a:p>
        </p:txBody>
      </p:sp>
      <p:sp>
        <p:nvSpPr>
          <p:cNvPr id="3" name="Content Placeholder 2">
            <a:extLst>
              <a:ext uri="{FF2B5EF4-FFF2-40B4-BE49-F238E27FC236}">
                <a16:creationId xmlns:a16="http://schemas.microsoft.com/office/drawing/2014/main" id="{4A19581F-F086-44FD-9FC0-445BEB348EDD}"/>
              </a:ext>
            </a:extLst>
          </p:cNvPr>
          <p:cNvSpPr>
            <a:spLocks noGrp="1"/>
          </p:cNvSpPr>
          <p:nvPr>
            <p:ph idx="1"/>
          </p:nvPr>
        </p:nvSpPr>
        <p:spPr/>
        <p:txBody>
          <a:bodyPr/>
          <a:lstStyle/>
          <a:p>
            <a:r>
              <a:rPr lang="en-US" dirty="0"/>
              <a:t>Dyna-Q combines learning and planning: an agent uses planning to learn that moving right and falling off the cliff is bad, so it avoids the moving right action without actually doing it.</a:t>
            </a:r>
            <a:endParaRPr lang="en-SE" dirty="0"/>
          </a:p>
          <a:p>
            <a:endParaRPr lang="en-SE" dirty="0"/>
          </a:p>
        </p:txBody>
      </p:sp>
      <p:sp>
        <p:nvSpPr>
          <p:cNvPr id="4" name="Slide Number Placeholder 3">
            <a:extLst>
              <a:ext uri="{FF2B5EF4-FFF2-40B4-BE49-F238E27FC236}">
                <a16:creationId xmlns:a16="http://schemas.microsoft.com/office/drawing/2014/main" id="{A68482DA-38D1-4243-8BE0-ED61989066D6}"/>
              </a:ext>
            </a:extLst>
          </p:cNvPr>
          <p:cNvSpPr>
            <a:spLocks noGrp="1"/>
          </p:cNvSpPr>
          <p:nvPr>
            <p:ph type="sldNum" sz="quarter" idx="12"/>
          </p:nvPr>
        </p:nvSpPr>
        <p:spPr/>
        <p:txBody>
          <a:bodyPr/>
          <a:lstStyle/>
          <a:p>
            <a:pPr>
              <a:defRPr/>
            </a:pPr>
            <a:fld id="{F57F456A-00AF-44E6-8D70-638C0D0130FF}" type="slidenum">
              <a:rPr lang="en-US" altLang="zh-CN" smtClean="0"/>
              <a:pPr>
                <a:defRPr/>
              </a:pPr>
              <a:t>63</a:t>
            </a:fld>
            <a:endParaRPr lang="en-US" altLang="zh-CN"/>
          </a:p>
        </p:txBody>
      </p:sp>
      <p:pic>
        <p:nvPicPr>
          <p:cNvPr id="5" name="Picture 4">
            <a:extLst>
              <a:ext uri="{FF2B5EF4-FFF2-40B4-BE49-F238E27FC236}">
                <a16:creationId xmlns:a16="http://schemas.microsoft.com/office/drawing/2014/main" id="{4018455F-8130-45AE-8016-BFB32618457D}"/>
              </a:ext>
            </a:extLst>
          </p:cNvPr>
          <p:cNvPicPr>
            <a:picLocks noChangeAspect="1"/>
          </p:cNvPicPr>
          <p:nvPr/>
        </p:nvPicPr>
        <p:blipFill>
          <a:blip r:embed="rId2"/>
          <a:stretch>
            <a:fillRect/>
          </a:stretch>
        </p:blipFill>
        <p:spPr>
          <a:xfrm>
            <a:off x="2010074" y="4125314"/>
            <a:ext cx="5579446" cy="2526958"/>
          </a:xfrm>
          <a:prstGeom prst="rect">
            <a:avLst/>
          </a:prstGeom>
        </p:spPr>
      </p:pic>
    </p:spTree>
    <p:extLst>
      <p:ext uri="{BB962C8B-B14F-4D97-AF65-F5344CB8AC3E}">
        <p14:creationId xmlns:p14="http://schemas.microsoft.com/office/powerpoint/2010/main" val="41683656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CFC63-14D6-40E1-ADBD-8BF552E71CC8}"/>
              </a:ext>
            </a:extLst>
          </p:cNvPr>
          <p:cNvSpPr>
            <a:spLocks noGrp="1"/>
          </p:cNvSpPr>
          <p:nvPr>
            <p:ph type="title"/>
          </p:nvPr>
        </p:nvSpPr>
        <p:spPr/>
        <p:txBody>
          <a:bodyPr/>
          <a:lstStyle/>
          <a:p>
            <a:r>
              <a:rPr lang="en-US" dirty="0"/>
              <a:t>Dyna-Q: Integrated Planning, Acting, and Learning</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DD42F65-9EEF-4F41-9DC8-F8D07A2D3AB5}"/>
                  </a:ext>
                </a:extLst>
              </p:cNvPr>
              <p:cNvSpPr>
                <a:spLocks noGrp="1"/>
              </p:cNvSpPr>
              <p:nvPr>
                <p:ph idx="1"/>
              </p:nvPr>
            </p:nvSpPr>
            <p:spPr>
              <a:xfrm>
                <a:off x="124690" y="1435862"/>
                <a:ext cx="8720051" cy="2897231"/>
              </a:xfrm>
            </p:spPr>
            <p:txBody>
              <a:bodyPr>
                <a:normAutofit fontScale="70000" lnSpcReduction="20000"/>
              </a:bodyPr>
              <a:lstStyle/>
              <a:p>
                <a:r>
                  <a:rPr lang="en-US" dirty="0"/>
                  <a:t>Tabular Dyna-Q = Q learning + Q planning</a:t>
                </a:r>
              </a:p>
              <a:p>
                <a:pPr lvl="1"/>
                <a:r>
                  <a:rPr lang="en-US" dirty="0"/>
                  <a:t>Model-learning is table-based and assumes deterministic environment. After each transition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𝑆</m:t>
                        </m:r>
                      </m:e>
                      <m:sub>
                        <m:r>
                          <a:rPr lang="en-US" i="1" dirty="0" smtClean="0">
                            <a:latin typeface="Cambria Math" panose="02040503050406030204" pitchFamily="18" charset="0"/>
                          </a:rPr>
                          <m:t>𝑡</m:t>
                        </m:r>
                      </m:sub>
                    </m:sSub>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𝐴</m:t>
                        </m:r>
                      </m:e>
                      <m:sub>
                        <m:r>
                          <a:rPr lang="en-US" i="1" dirty="0" smtClean="0">
                            <a:latin typeface="Cambria Math" panose="02040503050406030204" pitchFamily="18" charset="0"/>
                          </a:rPr>
                          <m:t>𝑡</m:t>
                        </m:r>
                      </m:sub>
                    </m:sSub>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𝑅</m:t>
                        </m:r>
                      </m:e>
                      <m:sub>
                        <m:r>
                          <a:rPr lang="en-US" i="1" dirty="0">
                            <a:latin typeface="Cambria Math" panose="02040503050406030204" pitchFamily="18" charset="0"/>
                          </a:rPr>
                          <m:t>𝑡</m:t>
                        </m:r>
                        <m:r>
                          <a:rPr lang="en-US" i="1" dirty="0">
                            <a:latin typeface="Cambria Math" panose="02040503050406030204" pitchFamily="18" charset="0"/>
                          </a:rPr>
                          <m:t>+1</m:t>
                        </m:r>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r>
                          <a:rPr lang="en-US" i="1" dirty="0">
                            <a:latin typeface="Cambria Math" panose="02040503050406030204" pitchFamily="18" charset="0"/>
                          </a:rPr>
                          <m:t>+1</m:t>
                        </m:r>
                      </m:sub>
                    </m:sSub>
                  </m:oMath>
                </a14:m>
                <a:r>
                  <a:rPr lang="en-US" dirty="0"/>
                  <a:t>, the model records in its table entry for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𝐴</m:t>
                        </m:r>
                      </m:e>
                      <m:sub>
                        <m:r>
                          <a:rPr lang="en-US" i="1" dirty="0">
                            <a:latin typeface="Cambria Math" panose="02040503050406030204" pitchFamily="18" charset="0"/>
                          </a:rPr>
                          <m:t>𝑡</m:t>
                        </m:r>
                      </m:sub>
                    </m:sSub>
                  </m:oMath>
                </a14:m>
                <a:r>
                  <a:rPr lang="en-US" dirty="0"/>
                  <a:t> the prediction that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𝑅</m:t>
                        </m:r>
                      </m:e>
                      <m:sub>
                        <m:r>
                          <a:rPr lang="en-US" i="1" dirty="0">
                            <a:latin typeface="Cambria Math" panose="02040503050406030204" pitchFamily="18" charset="0"/>
                          </a:rPr>
                          <m:t>𝑡</m:t>
                        </m:r>
                        <m:r>
                          <a:rPr lang="en-US" i="1" dirty="0">
                            <a:latin typeface="Cambria Math" panose="02040503050406030204" pitchFamily="18" charset="0"/>
                          </a:rPr>
                          <m:t>+1</m:t>
                        </m:r>
                      </m:sub>
                    </m:sSub>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r>
                          <a:rPr lang="en-US" i="1" dirty="0">
                            <a:latin typeface="Cambria Math" panose="02040503050406030204" pitchFamily="18" charset="0"/>
                          </a:rPr>
                          <m:t>+1</m:t>
                        </m:r>
                      </m:sub>
                    </m:sSub>
                  </m:oMath>
                </a14:m>
                <a:r>
                  <a:rPr lang="en-US" dirty="0"/>
                  <a:t> will deterministically follow. If the model is queried with a state–action pair that has been experienced before, it simply returns the last-observed next state and next reward as its prediction.</a:t>
                </a:r>
              </a:p>
              <a:p>
                <a:pPr lvl="1"/>
                <a:r>
                  <a:rPr lang="en-US" dirty="0"/>
                  <a:t>During planning, the Q-planning algorithm randomly samples from state–action pairs that have previously been experienced.</a:t>
                </a:r>
                <a:endParaRPr lang="en-SE" dirty="0"/>
              </a:p>
            </p:txBody>
          </p:sp>
        </mc:Choice>
        <mc:Fallback xmlns="">
          <p:sp>
            <p:nvSpPr>
              <p:cNvPr id="3" name="Content Placeholder 2">
                <a:extLst>
                  <a:ext uri="{FF2B5EF4-FFF2-40B4-BE49-F238E27FC236}">
                    <a16:creationId xmlns:a16="http://schemas.microsoft.com/office/drawing/2014/main" id="{FDD42F65-9EEF-4F41-9DC8-F8D07A2D3AB5}"/>
                  </a:ext>
                </a:extLst>
              </p:cNvPr>
              <p:cNvSpPr>
                <a:spLocks noGrp="1" noRot="1" noChangeAspect="1" noMove="1" noResize="1" noEditPoints="1" noAdjustHandles="1" noChangeArrowheads="1" noChangeShapeType="1" noTextEdit="1"/>
              </p:cNvSpPr>
              <p:nvPr>
                <p:ph idx="1"/>
              </p:nvPr>
            </p:nvSpPr>
            <p:spPr>
              <a:xfrm>
                <a:off x="124690" y="1435862"/>
                <a:ext cx="8720051" cy="2897231"/>
              </a:xfrm>
              <a:blipFill>
                <a:blip r:embed="rId2"/>
                <a:stretch>
                  <a:fillRect l="-769" t="-3579"/>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4D48EF5B-4E78-4F53-9D1E-A108DDE34235}"/>
              </a:ext>
            </a:extLst>
          </p:cNvPr>
          <p:cNvSpPr>
            <a:spLocks noGrp="1"/>
          </p:cNvSpPr>
          <p:nvPr>
            <p:ph type="sldNum" sz="quarter" idx="12"/>
          </p:nvPr>
        </p:nvSpPr>
        <p:spPr/>
        <p:txBody>
          <a:bodyPr/>
          <a:lstStyle/>
          <a:p>
            <a:pPr>
              <a:defRPr/>
            </a:pPr>
            <a:fld id="{F57F456A-00AF-44E6-8D70-638C0D0130FF}" type="slidenum">
              <a:rPr lang="en-US" altLang="zh-CN" smtClean="0"/>
              <a:pPr>
                <a:defRPr/>
              </a:pPr>
              <a:t>64</a:t>
            </a:fld>
            <a:endParaRPr lang="en-US" altLang="zh-CN"/>
          </a:p>
        </p:txBody>
      </p:sp>
      <p:pic>
        <p:nvPicPr>
          <p:cNvPr id="5" name="Picture 4">
            <a:extLst>
              <a:ext uri="{FF2B5EF4-FFF2-40B4-BE49-F238E27FC236}">
                <a16:creationId xmlns:a16="http://schemas.microsoft.com/office/drawing/2014/main" id="{57908200-3972-4BCB-9F5B-2198C46383E4}"/>
              </a:ext>
            </a:extLst>
          </p:cNvPr>
          <p:cNvPicPr>
            <a:picLocks noChangeAspect="1"/>
          </p:cNvPicPr>
          <p:nvPr/>
        </p:nvPicPr>
        <p:blipFill>
          <a:blip r:embed="rId3"/>
          <a:stretch>
            <a:fillRect/>
          </a:stretch>
        </p:blipFill>
        <p:spPr>
          <a:xfrm>
            <a:off x="-27160" y="4208400"/>
            <a:ext cx="3450124" cy="2539780"/>
          </a:xfrm>
          <a:prstGeom prst="rect">
            <a:avLst/>
          </a:prstGeom>
        </p:spPr>
      </p:pic>
      <p:pic>
        <p:nvPicPr>
          <p:cNvPr id="6" name="Picture 5">
            <a:extLst>
              <a:ext uri="{FF2B5EF4-FFF2-40B4-BE49-F238E27FC236}">
                <a16:creationId xmlns:a16="http://schemas.microsoft.com/office/drawing/2014/main" id="{BBA5F79B-7E0A-4CDA-8150-0DF314A3DC5C}"/>
              </a:ext>
            </a:extLst>
          </p:cNvPr>
          <p:cNvPicPr>
            <a:picLocks noChangeAspect="1"/>
          </p:cNvPicPr>
          <p:nvPr/>
        </p:nvPicPr>
        <p:blipFill>
          <a:blip r:embed="rId4"/>
          <a:stretch>
            <a:fillRect/>
          </a:stretch>
        </p:blipFill>
        <p:spPr>
          <a:xfrm>
            <a:off x="3422964" y="4162622"/>
            <a:ext cx="5721036" cy="2631337"/>
          </a:xfrm>
          <a:prstGeom prst="rect">
            <a:avLst/>
          </a:prstGeom>
        </p:spPr>
      </p:pic>
      <p:sp>
        <p:nvSpPr>
          <p:cNvPr id="8" name="Rectangle 7">
            <a:extLst>
              <a:ext uri="{FF2B5EF4-FFF2-40B4-BE49-F238E27FC236}">
                <a16:creationId xmlns:a16="http://schemas.microsoft.com/office/drawing/2014/main" id="{8AE45DFD-8F69-48A4-9A89-B569F53FC910}"/>
              </a:ext>
            </a:extLst>
          </p:cNvPr>
          <p:cNvSpPr/>
          <p:nvPr/>
        </p:nvSpPr>
        <p:spPr bwMode="auto">
          <a:xfrm>
            <a:off x="3810000" y="5567813"/>
            <a:ext cx="4114800" cy="1143000"/>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1061281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5B37D-3456-41C9-BC82-8801F077303D}"/>
              </a:ext>
            </a:extLst>
          </p:cNvPr>
          <p:cNvSpPr>
            <a:spLocks noGrp="1"/>
          </p:cNvSpPr>
          <p:nvPr>
            <p:ph type="title"/>
          </p:nvPr>
        </p:nvSpPr>
        <p:spPr/>
        <p:txBody>
          <a:bodyPr/>
          <a:lstStyle/>
          <a:p>
            <a:r>
              <a:rPr lang="en-US" dirty="0"/>
              <a:t>Dyna-Q Maze Example</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FA7F1EC-8983-4BF9-85F5-53AC8933151E}"/>
                  </a:ext>
                </a:extLst>
              </p:cNvPr>
              <p:cNvSpPr>
                <a:spLocks noGrp="1"/>
              </p:cNvSpPr>
              <p:nvPr>
                <p:ph idx="1"/>
              </p:nvPr>
            </p:nvSpPr>
            <p:spPr>
              <a:xfrm>
                <a:off x="457200" y="1122260"/>
                <a:ext cx="8229600" cy="2911170"/>
              </a:xfrm>
            </p:spPr>
            <p:txBody>
              <a:bodyPr>
                <a:normAutofit fontScale="62500" lnSpcReduction="20000"/>
              </a:bodyPr>
              <a:lstStyle/>
              <a:p>
                <a:r>
                  <a:rPr lang="en-US" dirty="0"/>
                  <a:t>1</a:t>
                </a:r>
                <a:r>
                  <a:rPr lang="en-US" baseline="30000" dirty="0"/>
                  <a:t>st</a:t>
                </a:r>
                <a:r>
                  <a:rPr lang="en-US" dirty="0"/>
                  <a:t> episode: agent follows random policy and stumbles upon the goal G. Afterwards, policy of only one state leading to G is updated.</a:t>
                </a:r>
              </a:p>
              <a:p>
                <a:pPr lvl="1"/>
                <a:r>
                  <a:rPr lang="en-US" dirty="0"/>
                  <a:t>QL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=0</m:t>
                    </m:r>
                  </m:oMath>
                </a14:m>
                <a:r>
                  <a:rPr lang="en-US" dirty="0"/>
                  <a:t>): all experience before reaching G is discarded.</a:t>
                </a:r>
              </a:p>
              <a:p>
                <a:pPr lvl="1"/>
                <a:r>
                  <a:rPr lang="en-US" dirty="0"/>
                  <a:t>Dyna-Q (</a:t>
                </a:r>
                <a14:m>
                  <m:oMath xmlns:m="http://schemas.openxmlformats.org/officeDocument/2006/math">
                    <m:r>
                      <a:rPr lang="en-US" i="1" dirty="0">
                        <a:latin typeface="Cambria Math" panose="02040503050406030204" pitchFamily="18" charset="0"/>
                      </a:rPr>
                      <m:t>𝑛</m:t>
                    </m:r>
                    <m:r>
                      <a:rPr lang="en-US" b="0" i="1" dirty="0" smtClean="0">
                        <a:latin typeface="Cambria Math" panose="02040503050406030204" pitchFamily="18" charset="0"/>
                      </a:rPr>
                      <m:t>&gt;</m:t>
                    </m:r>
                    <m:r>
                      <a:rPr lang="en-US" i="1" dirty="0">
                        <a:latin typeface="Cambria Math" panose="02040503050406030204" pitchFamily="18" charset="0"/>
                      </a:rPr>
                      <m:t>0</m:t>
                    </m:r>
                  </m:oMath>
                </a14:m>
                <a:r>
                  <a:rPr lang="en-US" dirty="0"/>
                  <a:t>): learn a model by keeping track of all experience before reaching G: makes better use of env interactions.</a:t>
                </a:r>
              </a:p>
              <a:p>
                <a:r>
                  <a:rPr lang="en-US" dirty="0"/>
                  <a:t>Future episodes: </a:t>
                </a:r>
              </a:p>
              <a:p>
                <a:pPr lvl="1"/>
                <a:r>
                  <a:rPr lang="en-US" dirty="0"/>
                  <a:t>QL (</a:t>
                </a:r>
                <a14:m>
                  <m:oMath xmlns:m="http://schemas.openxmlformats.org/officeDocument/2006/math">
                    <m:r>
                      <a:rPr lang="en-US" i="1" dirty="0">
                        <a:latin typeface="Cambria Math" panose="02040503050406030204" pitchFamily="18" charset="0"/>
                      </a:rPr>
                      <m:t>𝑛</m:t>
                    </m:r>
                    <m:r>
                      <a:rPr lang="en-US" i="1" dirty="0">
                        <a:latin typeface="Cambria Math" panose="02040503050406030204" pitchFamily="18" charset="0"/>
                      </a:rPr>
                      <m:t>=0</m:t>
                    </m:r>
                  </m:oMath>
                </a14:m>
                <a:r>
                  <a:rPr lang="en-US" dirty="0"/>
                  <a:t>): each episode adds only one additional step to the policy (influences the neighboring states)</a:t>
                </a:r>
              </a:p>
              <a:p>
                <a:pPr lvl="1"/>
                <a:r>
                  <a:rPr lang="en-US" dirty="0"/>
                  <a:t>Dyna (</a:t>
                </a:r>
                <a14:m>
                  <m:oMath xmlns:m="http://schemas.openxmlformats.org/officeDocument/2006/math">
                    <m:r>
                      <a:rPr lang="en-US" i="1" dirty="0">
                        <a:latin typeface="Cambria Math" panose="02040503050406030204" pitchFamily="18" charset="0"/>
                      </a:rPr>
                      <m:t>𝑛</m:t>
                    </m:r>
                    <m:r>
                      <a:rPr lang="en-US" i="1" dirty="0">
                        <a:latin typeface="Cambria Math" panose="02040503050406030204" pitchFamily="18" charset="0"/>
                      </a:rPr>
                      <m:t>&gt;0</m:t>
                    </m:r>
                  </m:oMath>
                </a14:m>
                <a:r>
                  <a:rPr lang="en-US" dirty="0"/>
                  <a:t>): agent uses the learned model to plan better policies for all previously-visited states. By the end of the 3</a:t>
                </a:r>
                <a:r>
                  <a:rPr lang="en-US" baseline="30000" dirty="0"/>
                  <a:t>rd</a:t>
                </a:r>
                <a:r>
                  <a:rPr lang="en-US" dirty="0"/>
                  <a:t> episode a complete optimal policy has been found (right fig.).</a:t>
                </a:r>
              </a:p>
            </p:txBody>
          </p:sp>
        </mc:Choice>
        <mc:Fallback xmlns="">
          <p:sp>
            <p:nvSpPr>
              <p:cNvPr id="3" name="Content Placeholder 2">
                <a:extLst>
                  <a:ext uri="{FF2B5EF4-FFF2-40B4-BE49-F238E27FC236}">
                    <a16:creationId xmlns:a16="http://schemas.microsoft.com/office/drawing/2014/main" id="{3FA7F1EC-8983-4BF9-85F5-53AC8933151E}"/>
                  </a:ext>
                </a:extLst>
              </p:cNvPr>
              <p:cNvSpPr>
                <a:spLocks noGrp="1" noRot="1" noChangeAspect="1" noMove="1" noResize="1" noEditPoints="1" noAdjustHandles="1" noChangeArrowheads="1" noChangeShapeType="1" noTextEdit="1"/>
              </p:cNvSpPr>
              <p:nvPr>
                <p:ph idx="1"/>
              </p:nvPr>
            </p:nvSpPr>
            <p:spPr>
              <a:xfrm>
                <a:off x="457200" y="1122260"/>
                <a:ext cx="8229600" cy="2911170"/>
              </a:xfrm>
              <a:blipFill>
                <a:blip r:embed="rId2"/>
                <a:stretch>
                  <a:fillRect l="-667" t="-2929" r="-1481" b="-1464"/>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0A8D4AD2-C92B-4E40-815E-BE55E9F8AE4C}"/>
              </a:ext>
            </a:extLst>
          </p:cNvPr>
          <p:cNvSpPr>
            <a:spLocks noGrp="1"/>
          </p:cNvSpPr>
          <p:nvPr>
            <p:ph type="sldNum" sz="quarter" idx="12"/>
          </p:nvPr>
        </p:nvSpPr>
        <p:spPr/>
        <p:txBody>
          <a:bodyPr/>
          <a:lstStyle/>
          <a:p>
            <a:pPr>
              <a:defRPr/>
            </a:pPr>
            <a:fld id="{F57F456A-00AF-44E6-8D70-638C0D0130FF}" type="slidenum">
              <a:rPr lang="en-US" altLang="zh-CN" smtClean="0"/>
              <a:pPr>
                <a:defRPr/>
              </a:pPr>
              <a:t>65</a:t>
            </a:fld>
            <a:endParaRPr lang="en-US" altLang="zh-CN"/>
          </a:p>
        </p:txBody>
      </p:sp>
      <p:pic>
        <p:nvPicPr>
          <p:cNvPr id="5" name="Picture 4">
            <a:extLst>
              <a:ext uri="{FF2B5EF4-FFF2-40B4-BE49-F238E27FC236}">
                <a16:creationId xmlns:a16="http://schemas.microsoft.com/office/drawing/2014/main" id="{EB5A46E9-0B6C-401D-BEA0-B993CEBF0C65}"/>
              </a:ext>
            </a:extLst>
          </p:cNvPr>
          <p:cNvPicPr>
            <a:picLocks noChangeAspect="1"/>
          </p:cNvPicPr>
          <p:nvPr/>
        </p:nvPicPr>
        <p:blipFill>
          <a:blip r:embed="rId3"/>
          <a:stretch>
            <a:fillRect/>
          </a:stretch>
        </p:blipFill>
        <p:spPr>
          <a:xfrm>
            <a:off x="753664" y="4067380"/>
            <a:ext cx="7636672" cy="2741080"/>
          </a:xfrm>
          <a:prstGeom prst="rect">
            <a:avLst/>
          </a:prstGeom>
        </p:spPr>
      </p:pic>
    </p:spTree>
    <p:extLst>
      <p:ext uri="{BB962C8B-B14F-4D97-AF65-F5344CB8AC3E}">
        <p14:creationId xmlns:p14="http://schemas.microsoft.com/office/powerpoint/2010/main" val="6223159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1EC7C-1079-4A76-B7FA-99E0D2D3533E}"/>
              </a:ext>
            </a:extLst>
          </p:cNvPr>
          <p:cNvSpPr>
            <a:spLocks noGrp="1"/>
          </p:cNvSpPr>
          <p:nvPr>
            <p:ph type="title"/>
          </p:nvPr>
        </p:nvSpPr>
        <p:spPr>
          <a:xfrm>
            <a:off x="457200" y="1143000"/>
            <a:ext cx="8229600" cy="868362"/>
          </a:xfrm>
        </p:spPr>
        <p:txBody>
          <a:bodyPr/>
          <a:lstStyle/>
          <a:p>
            <a:endParaRPr lang="en-SE"/>
          </a:p>
        </p:txBody>
      </p:sp>
      <p:sp>
        <p:nvSpPr>
          <p:cNvPr id="3" name="Content Placeholder 2">
            <a:extLst>
              <a:ext uri="{FF2B5EF4-FFF2-40B4-BE49-F238E27FC236}">
                <a16:creationId xmlns:a16="http://schemas.microsoft.com/office/drawing/2014/main" id="{09C55E96-8307-493A-922B-FD07602EBF30}"/>
              </a:ext>
            </a:extLst>
          </p:cNvPr>
          <p:cNvSpPr>
            <a:spLocks noGrp="1"/>
          </p:cNvSpPr>
          <p:nvPr>
            <p:ph idx="1"/>
          </p:nvPr>
        </p:nvSpPr>
        <p:spPr>
          <a:xfrm>
            <a:off x="457200" y="1641139"/>
            <a:ext cx="8229600" cy="5105400"/>
          </a:xfrm>
        </p:spPr>
        <p:txBody>
          <a:bodyPr/>
          <a:lstStyle/>
          <a:p>
            <a:endParaRPr lang="en-SE"/>
          </a:p>
        </p:txBody>
      </p:sp>
      <p:sp>
        <p:nvSpPr>
          <p:cNvPr id="4" name="Slide Number Placeholder 3">
            <a:extLst>
              <a:ext uri="{FF2B5EF4-FFF2-40B4-BE49-F238E27FC236}">
                <a16:creationId xmlns:a16="http://schemas.microsoft.com/office/drawing/2014/main" id="{27965601-D42B-4E66-A609-1B313EA6A83A}"/>
              </a:ext>
            </a:extLst>
          </p:cNvPr>
          <p:cNvSpPr>
            <a:spLocks noGrp="1"/>
          </p:cNvSpPr>
          <p:nvPr>
            <p:ph type="sldNum" sz="quarter" idx="12"/>
          </p:nvPr>
        </p:nvSpPr>
        <p:spPr/>
        <p:txBody>
          <a:bodyPr/>
          <a:lstStyle/>
          <a:p>
            <a:pPr>
              <a:defRPr/>
            </a:pPr>
            <a:fld id="{F57F456A-00AF-44E6-8D70-638C0D0130FF}" type="slidenum">
              <a:rPr lang="en-US" altLang="zh-CN" smtClean="0"/>
              <a:pPr>
                <a:defRPr/>
              </a:pPr>
              <a:t>66</a:t>
            </a:fld>
            <a:endParaRPr lang="en-US" altLang="zh-CN"/>
          </a:p>
        </p:txBody>
      </p:sp>
      <p:pic>
        <p:nvPicPr>
          <p:cNvPr id="5" name="Picture 4">
            <a:extLst>
              <a:ext uri="{FF2B5EF4-FFF2-40B4-BE49-F238E27FC236}">
                <a16:creationId xmlns:a16="http://schemas.microsoft.com/office/drawing/2014/main" id="{551A9553-8C0C-4A5F-B138-B284138B7508}"/>
              </a:ext>
            </a:extLst>
          </p:cNvPr>
          <p:cNvPicPr>
            <a:picLocks noChangeAspect="1"/>
          </p:cNvPicPr>
          <p:nvPr/>
        </p:nvPicPr>
        <p:blipFill>
          <a:blip r:embed="rId3"/>
          <a:stretch>
            <a:fillRect/>
          </a:stretch>
        </p:blipFill>
        <p:spPr>
          <a:xfrm>
            <a:off x="105900" y="1425343"/>
            <a:ext cx="3000794" cy="2562583"/>
          </a:xfrm>
          <a:prstGeom prst="rect">
            <a:avLst/>
          </a:prstGeom>
        </p:spPr>
      </p:pic>
      <p:pic>
        <p:nvPicPr>
          <p:cNvPr id="6" name="Picture 5">
            <a:extLst>
              <a:ext uri="{FF2B5EF4-FFF2-40B4-BE49-F238E27FC236}">
                <a16:creationId xmlns:a16="http://schemas.microsoft.com/office/drawing/2014/main" id="{E61BB578-DB71-455C-A0A0-B5BE36548FFC}"/>
              </a:ext>
            </a:extLst>
          </p:cNvPr>
          <p:cNvPicPr>
            <a:picLocks noChangeAspect="1"/>
          </p:cNvPicPr>
          <p:nvPr/>
        </p:nvPicPr>
        <p:blipFill>
          <a:blip r:embed="rId4"/>
          <a:stretch>
            <a:fillRect/>
          </a:stretch>
        </p:blipFill>
        <p:spPr>
          <a:xfrm>
            <a:off x="3110369" y="1196711"/>
            <a:ext cx="2972215" cy="2791215"/>
          </a:xfrm>
          <a:prstGeom prst="rect">
            <a:avLst/>
          </a:prstGeom>
        </p:spPr>
      </p:pic>
      <p:pic>
        <p:nvPicPr>
          <p:cNvPr id="7" name="Picture 6">
            <a:extLst>
              <a:ext uri="{FF2B5EF4-FFF2-40B4-BE49-F238E27FC236}">
                <a16:creationId xmlns:a16="http://schemas.microsoft.com/office/drawing/2014/main" id="{A3DFE3B1-D53D-4AA0-95B3-FA6E243ABF41}"/>
              </a:ext>
            </a:extLst>
          </p:cNvPr>
          <p:cNvPicPr>
            <a:picLocks noChangeAspect="1"/>
          </p:cNvPicPr>
          <p:nvPr/>
        </p:nvPicPr>
        <p:blipFill>
          <a:blip r:embed="rId5"/>
          <a:stretch>
            <a:fillRect/>
          </a:stretch>
        </p:blipFill>
        <p:spPr>
          <a:xfrm>
            <a:off x="6059950" y="1212124"/>
            <a:ext cx="3010320" cy="2791215"/>
          </a:xfrm>
          <a:prstGeom prst="rect">
            <a:avLst/>
          </a:prstGeom>
        </p:spPr>
      </p:pic>
      <p:pic>
        <p:nvPicPr>
          <p:cNvPr id="8" name="Picture 7">
            <a:extLst>
              <a:ext uri="{FF2B5EF4-FFF2-40B4-BE49-F238E27FC236}">
                <a16:creationId xmlns:a16="http://schemas.microsoft.com/office/drawing/2014/main" id="{AD5AFDDA-8CD0-4B5F-AC7D-7CC8A3888C0A}"/>
              </a:ext>
            </a:extLst>
          </p:cNvPr>
          <p:cNvPicPr>
            <a:picLocks noChangeAspect="1"/>
          </p:cNvPicPr>
          <p:nvPr/>
        </p:nvPicPr>
        <p:blipFill>
          <a:blip r:embed="rId6"/>
          <a:stretch>
            <a:fillRect/>
          </a:stretch>
        </p:blipFill>
        <p:spPr>
          <a:xfrm>
            <a:off x="105900" y="4024705"/>
            <a:ext cx="2991267" cy="2791215"/>
          </a:xfrm>
          <a:prstGeom prst="rect">
            <a:avLst/>
          </a:prstGeom>
        </p:spPr>
      </p:pic>
      <p:pic>
        <p:nvPicPr>
          <p:cNvPr id="9" name="Picture 8">
            <a:extLst>
              <a:ext uri="{FF2B5EF4-FFF2-40B4-BE49-F238E27FC236}">
                <a16:creationId xmlns:a16="http://schemas.microsoft.com/office/drawing/2014/main" id="{EB5E662A-CE5F-4960-8D6F-396160687968}"/>
              </a:ext>
            </a:extLst>
          </p:cNvPr>
          <p:cNvPicPr>
            <a:picLocks noChangeAspect="1"/>
          </p:cNvPicPr>
          <p:nvPr/>
        </p:nvPicPr>
        <p:blipFill>
          <a:blip r:embed="rId7"/>
          <a:stretch>
            <a:fillRect/>
          </a:stretch>
        </p:blipFill>
        <p:spPr>
          <a:xfrm>
            <a:off x="3054677" y="4024705"/>
            <a:ext cx="3010320" cy="2781688"/>
          </a:xfrm>
          <a:prstGeom prst="rect">
            <a:avLst/>
          </a:prstGeom>
        </p:spPr>
      </p:pic>
      <p:pic>
        <p:nvPicPr>
          <p:cNvPr id="10" name="Picture 9">
            <a:extLst>
              <a:ext uri="{FF2B5EF4-FFF2-40B4-BE49-F238E27FC236}">
                <a16:creationId xmlns:a16="http://schemas.microsoft.com/office/drawing/2014/main" id="{B80FBC8A-767E-4831-A1D6-547B8C54D012}"/>
              </a:ext>
            </a:extLst>
          </p:cNvPr>
          <p:cNvPicPr>
            <a:picLocks noChangeAspect="1"/>
          </p:cNvPicPr>
          <p:nvPr/>
        </p:nvPicPr>
        <p:blipFill>
          <a:blip r:embed="rId8"/>
          <a:stretch>
            <a:fillRect/>
          </a:stretch>
        </p:blipFill>
        <p:spPr>
          <a:xfrm>
            <a:off x="6022507" y="4024705"/>
            <a:ext cx="2991267" cy="2791215"/>
          </a:xfrm>
          <a:prstGeom prst="rect">
            <a:avLst/>
          </a:prstGeom>
        </p:spPr>
      </p:pic>
      <mc:AlternateContent xmlns:mc="http://schemas.openxmlformats.org/markup-compatibility/2006" xmlns:a14="http://schemas.microsoft.com/office/drawing/2010/main">
        <mc:Choice Requires="a14">
          <p:sp>
            <p:nvSpPr>
              <p:cNvPr id="12" name="Title 1">
                <a:extLst>
                  <a:ext uri="{FF2B5EF4-FFF2-40B4-BE49-F238E27FC236}">
                    <a16:creationId xmlns:a16="http://schemas.microsoft.com/office/drawing/2014/main" id="{7D14FF72-0FBC-47C9-95A3-FD6F49E46741}"/>
                  </a:ext>
                </a:extLst>
              </p:cNvPr>
              <p:cNvSpPr txBox="1">
                <a:spLocks/>
              </p:cNvSpPr>
              <p:nvPr/>
            </p:nvSpPr>
            <p:spPr bwMode="auto">
              <a:xfrm>
                <a:off x="457200" y="274638"/>
                <a:ext cx="82296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kern="0" dirty="0"/>
                  <a:t>Dyna-Q Maze Example (</a:t>
                </a:r>
                <a14:m>
                  <m:oMath xmlns:m="http://schemas.openxmlformats.org/officeDocument/2006/math">
                    <m:r>
                      <a:rPr lang="en-US" i="1" dirty="0">
                        <a:latin typeface="Cambria Math" panose="02040503050406030204" pitchFamily="18" charset="0"/>
                      </a:rPr>
                      <m:t>𝑛</m:t>
                    </m:r>
                    <m:r>
                      <a:rPr lang="en-US" i="1" dirty="0">
                        <a:latin typeface="Cambria Math" panose="02040503050406030204" pitchFamily="18" charset="0"/>
                      </a:rPr>
                      <m:t>=100</m:t>
                    </m:r>
                  </m:oMath>
                </a14:m>
                <a:r>
                  <a:rPr lang="en-US" kern="0" dirty="0"/>
                  <a:t>)</a:t>
                </a:r>
                <a:endParaRPr lang="en-SE" kern="0" dirty="0"/>
              </a:p>
            </p:txBody>
          </p:sp>
        </mc:Choice>
        <mc:Fallback xmlns="">
          <p:sp>
            <p:nvSpPr>
              <p:cNvPr id="12" name="Title 1">
                <a:extLst>
                  <a:ext uri="{FF2B5EF4-FFF2-40B4-BE49-F238E27FC236}">
                    <a16:creationId xmlns:a16="http://schemas.microsoft.com/office/drawing/2014/main" id="{7D14FF72-0FBC-47C9-95A3-FD6F49E46741}"/>
                  </a:ext>
                </a:extLst>
              </p:cNvPr>
              <p:cNvSpPr txBox="1">
                <a:spLocks noRot="1" noChangeAspect="1" noMove="1" noResize="1" noEditPoints="1" noAdjustHandles="1" noChangeArrowheads="1" noChangeShapeType="1" noTextEdit="1"/>
              </p:cNvSpPr>
              <p:nvPr/>
            </p:nvSpPr>
            <p:spPr bwMode="auto">
              <a:xfrm>
                <a:off x="457200" y="274638"/>
                <a:ext cx="8229600" cy="868362"/>
              </a:xfrm>
              <a:prstGeom prst="rect">
                <a:avLst/>
              </a:prstGeom>
              <a:blipFill>
                <a:blip r:embed="rId9"/>
                <a:stretch>
                  <a:fillRect t="-2797" b="-20280"/>
                </a:stretch>
              </a:blipFill>
              <a:ln w="9525">
                <a:noFill/>
                <a:miter lim="800000"/>
                <a:headEnd/>
                <a:tailEnd/>
              </a:ln>
            </p:spPr>
            <p:txBody>
              <a:bodyPr/>
              <a:lstStyle/>
              <a:p>
                <a:r>
                  <a:rPr lang="en-SE">
                    <a:noFill/>
                  </a:rPr>
                  <a:t> </a:t>
                </a:r>
              </a:p>
            </p:txBody>
          </p:sp>
        </mc:Fallback>
      </mc:AlternateContent>
    </p:spTree>
    <p:extLst>
      <p:ext uri="{BB962C8B-B14F-4D97-AF65-F5344CB8AC3E}">
        <p14:creationId xmlns:p14="http://schemas.microsoft.com/office/powerpoint/2010/main" val="13422388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766BA-072D-4093-A033-DA30596D4D77}"/>
              </a:ext>
            </a:extLst>
          </p:cNvPr>
          <p:cNvSpPr>
            <a:spLocks noGrp="1"/>
          </p:cNvSpPr>
          <p:nvPr>
            <p:ph type="title"/>
          </p:nvPr>
        </p:nvSpPr>
        <p:spPr/>
        <p:txBody>
          <a:bodyPr/>
          <a:lstStyle/>
          <a:p>
            <a:r>
              <a:rPr lang="en-US" dirty="0"/>
              <a:t>Prioritized Sweeping</a:t>
            </a:r>
            <a:endParaRPr lang="en-SE" dirty="0"/>
          </a:p>
        </p:txBody>
      </p:sp>
      <p:sp>
        <p:nvSpPr>
          <p:cNvPr id="3" name="Content Placeholder 2">
            <a:extLst>
              <a:ext uri="{FF2B5EF4-FFF2-40B4-BE49-F238E27FC236}">
                <a16:creationId xmlns:a16="http://schemas.microsoft.com/office/drawing/2014/main" id="{C915CEA0-1FB0-406E-87B9-AAB2EDA67B4D}"/>
              </a:ext>
            </a:extLst>
          </p:cNvPr>
          <p:cNvSpPr>
            <a:spLocks noGrp="1"/>
          </p:cNvSpPr>
          <p:nvPr>
            <p:ph idx="1"/>
          </p:nvPr>
        </p:nvSpPr>
        <p:spPr>
          <a:xfrm>
            <a:off x="152400" y="1066801"/>
            <a:ext cx="8763000" cy="2100040"/>
          </a:xfrm>
        </p:spPr>
        <p:txBody>
          <a:bodyPr>
            <a:normAutofit fontScale="47500" lnSpcReduction="20000"/>
          </a:bodyPr>
          <a:lstStyle/>
          <a:p>
            <a:r>
              <a:rPr lang="en-US" dirty="0"/>
              <a:t>Prioritized sweeping focuses backward on the predecessors of states whose values have recently changed</a:t>
            </a:r>
          </a:p>
          <a:p>
            <a:r>
              <a:rPr lang="en-US" dirty="0"/>
              <a:t>A queue is maintained of every state–action pair whose estimated value would change nontrivially if updated , prioritized by the size of the change. When the top pair in the queue is updated, the effect (TD error) on each of its predecessor pairs is computed. If the effect is greater than some small threshold, then the pair is inserted in the queue with the new priority In this way the effects of changes are efficiently propagated backward until quiescence.</a:t>
            </a:r>
          </a:p>
          <a:p>
            <a:r>
              <a:rPr lang="en-US" dirty="0"/>
              <a:t>e.g., for Maze example, work backward from the goal state by giving higher priority to states leading to the goal state than those far away from it.</a:t>
            </a:r>
            <a:endParaRPr lang="en-SE" dirty="0"/>
          </a:p>
        </p:txBody>
      </p:sp>
      <p:sp>
        <p:nvSpPr>
          <p:cNvPr id="4" name="Slide Number Placeholder 3">
            <a:extLst>
              <a:ext uri="{FF2B5EF4-FFF2-40B4-BE49-F238E27FC236}">
                <a16:creationId xmlns:a16="http://schemas.microsoft.com/office/drawing/2014/main" id="{FA89A682-FF92-45C6-A916-EDC329D96106}"/>
              </a:ext>
            </a:extLst>
          </p:cNvPr>
          <p:cNvSpPr>
            <a:spLocks noGrp="1"/>
          </p:cNvSpPr>
          <p:nvPr>
            <p:ph type="sldNum" sz="quarter" idx="12"/>
          </p:nvPr>
        </p:nvSpPr>
        <p:spPr/>
        <p:txBody>
          <a:bodyPr/>
          <a:lstStyle/>
          <a:p>
            <a:pPr>
              <a:defRPr/>
            </a:pPr>
            <a:fld id="{F57F456A-00AF-44E6-8D70-638C0D0130FF}" type="slidenum">
              <a:rPr lang="en-US" altLang="zh-CN" smtClean="0"/>
              <a:pPr>
                <a:defRPr/>
              </a:pPr>
              <a:t>67</a:t>
            </a:fld>
            <a:endParaRPr lang="en-US" altLang="zh-CN"/>
          </a:p>
        </p:txBody>
      </p:sp>
      <p:pic>
        <p:nvPicPr>
          <p:cNvPr id="5" name="Picture 4">
            <a:extLst>
              <a:ext uri="{FF2B5EF4-FFF2-40B4-BE49-F238E27FC236}">
                <a16:creationId xmlns:a16="http://schemas.microsoft.com/office/drawing/2014/main" id="{F7CE3840-2F31-4F12-A5B3-0DFB778448AD}"/>
              </a:ext>
            </a:extLst>
          </p:cNvPr>
          <p:cNvPicPr>
            <a:picLocks noChangeAspect="1"/>
          </p:cNvPicPr>
          <p:nvPr/>
        </p:nvPicPr>
        <p:blipFill>
          <a:blip r:embed="rId3"/>
          <a:stretch>
            <a:fillRect/>
          </a:stretch>
        </p:blipFill>
        <p:spPr>
          <a:xfrm>
            <a:off x="0" y="3002084"/>
            <a:ext cx="6420746" cy="3772426"/>
          </a:xfrm>
          <a:prstGeom prst="rect">
            <a:avLst/>
          </a:prstGeom>
        </p:spPr>
      </p:pic>
      <p:pic>
        <p:nvPicPr>
          <p:cNvPr id="7" name="Picture 6">
            <a:extLst>
              <a:ext uri="{FF2B5EF4-FFF2-40B4-BE49-F238E27FC236}">
                <a16:creationId xmlns:a16="http://schemas.microsoft.com/office/drawing/2014/main" id="{DDD69CD3-6054-48B1-9709-5C58E25EBE6E}"/>
              </a:ext>
            </a:extLst>
          </p:cNvPr>
          <p:cNvPicPr>
            <a:picLocks noChangeAspect="1"/>
          </p:cNvPicPr>
          <p:nvPr/>
        </p:nvPicPr>
        <p:blipFill>
          <a:blip r:embed="rId4"/>
          <a:stretch>
            <a:fillRect/>
          </a:stretch>
        </p:blipFill>
        <p:spPr>
          <a:xfrm>
            <a:off x="5175383" y="3691159"/>
            <a:ext cx="3892417" cy="3061580"/>
          </a:xfrm>
          <a:prstGeom prst="rect">
            <a:avLst/>
          </a:prstGeom>
        </p:spPr>
      </p:pic>
    </p:spTree>
    <p:extLst>
      <p:ext uri="{BB962C8B-B14F-4D97-AF65-F5344CB8AC3E}">
        <p14:creationId xmlns:p14="http://schemas.microsoft.com/office/powerpoint/2010/main" val="24878479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4B78C-299C-48FF-B343-5C6CD98E9F99}"/>
              </a:ext>
            </a:extLst>
          </p:cNvPr>
          <p:cNvSpPr>
            <a:spLocks noGrp="1"/>
          </p:cNvSpPr>
          <p:nvPr>
            <p:ph type="title"/>
          </p:nvPr>
        </p:nvSpPr>
        <p:spPr/>
        <p:txBody>
          <a:bodyPr/>
          <a:lstStyle/>
          <a:p>
            <a:r>
              <a:rPr lang="en-US" dirty="0"/>
              <a:t>Planning w. Inaccurate Model</a:t>
            </a:r>
            <a:endParaRPr lang="en-SE" dirty="0"/>
          </a:p>
        </p:txBody>
      </p:sp>
      <p:sp>
        <p:nvSpPr>
          <p:cNvPr id="3" name="Content Placeholder 2">
            <a:extLst>
              <a:ext uri="{FF2B5EF4-FFF2-40B4-BE49-F238E27FC236}">
                <a16:creationId xmlns:a16="http://schemas.microsoft.com/office/drawing/2014/main" id="{8084985E-6032-446F-B0F1-5FD329EE002E}"/>
              </a:ext>
            </a:extLst>
          </p:cNvPr>
          <p:cNvSpPr>
            <a:spLocks noGrp="1"/>
          </p:cNvSpPr>
          <p:nvPr>
            <p:ph idx="1"/>
          </p:nvPr>
        </p:nvSpPr>
        <p:spPr>
          <a:xfrm>
            <a:off x="457200" y="990601"/>
            <a:ext cx="8229600" cy="1905000"/>
          </a:xfrm>
        </p:spPr>
        <p:txBody>
          <a:bodyPr>
            <a:normAutofit fontScale="55000" lnSpcReduction="20000"/>
          </a:bodyPr>
          <a:lstStyle/>
          <a:p>
            <a:r>
              <a:rPr lang="en-US" dirty="0"/>
              <a:t>Models may be incorrect because the environment is stochastic and only a limited number of samples have been observed, or because the model was learned using function approximation that has generalized imperfectly, or simply because the environment has changed and its new behavior has not yet been observed. </a:t>
            </a:r>
          </a:p>
          <a:p>
            <a:r>
              <a:rPr lang="en-US" dirty="0"/>
              <a:t>When the model is incorrect, the planning process is likely to compute a suboptimal policy. But the error will be later discovered and corrected by real experience by exploration.</a:t>
            </a:r>
            <a:endParaRPr lang="en-SE" dirty="0"/>
          </a:p>
        </p:txBody>
      </p:sp>
      <p:sp>
        <p:nvSpPr>
          <p:cNvPr id="4" name="Slide Number Placeholder 3">
            <a:extLst>
              <a:ext uri="{FF2B5EF4-FFF2-40B4-BE49-F238E27FC236}">
                <a16:creationId xmlns:a16="http://schemas.microsoft.com/office/drawing/2014/main" id="{B3198509-FBC0-4C56-854D-C3C96B47FD1E}"/>
              </a:ext>
            </a:extLst>
          </p:cNvPr>
          <p:cNvSpPr>
            <a:spLocks noGrp="1"/>
          </p:cNvSpPr>
          <p:nvPr>
            <p:ph type="sldNum" sz="quarter" idx="12"/>
          </p:nvPr>
        </p:nvSpPr>
        <p:spPr/>
        <p:txBody>
          <a:bodyPr/>
          <a:lstStyle/>
          <a:p>
            <a:pPr>
              <a:defRPr/>
            </a:pPr>
            <a:fld id="{F57F456A-00AF-44E6-8D70-638C0D0130FF}" type="slidenum">
              <a:rPr lang="en-US" altLang="zh-CN" smtClean="0"/>
              <a:pPr>
                <a:defRPr/>
              </a:pPr>
              <a:t>68</a:t>
            </a:fld>
            <a:endParaRPr lang="en-US" altLang="zh-CN"/>
          </a:p>
        </p:txBody>
      </p:sp>
      <p:pic>
        <p:nvPicPr>
          <p:cNvPr id="5" name="Picture 4">
            <a:extLst>
              <a:ext uri="{FF2B5EF4-FFF2-40B4-BE49-F238E27FC236}">
                <a16:creationId xmlns:a16="http://schemas.microsoft.com/office/drawing/2014/main" id="{FA8235E1-F680-41DC-B4FA-1797E4E18DB0}"/>
              </a:ext>
            </a:extLst>
          </p:cNvPr>
          <p:cNvPicPr>
            <a:picLocks noChangeAspect="1"/>
          </p:cNvPicPr>
          <p:nvPr/>
        </p:nvPicPr>
        <p:blipFill>
          <a:blip r:embed="rId2"/>
          <a:stretch>
            <a:fillRect/>
          </a:stretch>
        </p:blipFill>
        <p:spPr>
          <a:xfrm>
            <a:off x="1143000" y="2838165"/>
            <a:ext cx="6392167" cy="2038635"/>
          </a:xfrm>
          <a:prstGeom prst="rect">
            <a:avLst/>
          </a:prstGeom>
        </p:spPr>
      </p:pic>
      <p:pic>
        <p:nvPicPr>
          <p:cNvPr id="6" name="Picture 5">
            <a:extLst>
              <a:ext uri="{FF2B5EF4-FFF2-40B4-BE49-F238E27FC236}">
                <a16:creationId xmlns:a16="http://schemas.microsoft.com/office/drawing/2014/main" id="{AD2B91DE-E973-4CAE-ABA8-EBDA5CF1CC11}"/>
              </a:ext>
            </a:extLst>
          </p:cNvPr>
          <p:cNvPicPr>
            <a:picLocks noChangeAspect="1"/>
          </p:cNvPicPr>
          <p:nvPr/>
        </p:nvPicPr>
        <p:blipFill>
          <a:blip r:embed="rId3"/>
          <a:stretch>
            <a:fillRect/>
          </a:stretch>
        </p:blipFill>
        <p:spPr>
          <a:xfrm>
            <a:off x="1143000" y="4847944"/>
            <a:ext cx="6392167" cy="2010056"/>
          </a:xfrm>
          <a:prstGeom prst="rect">
            <a:avLst/>
          </a:prstGeom>
        </p:spPr>
      </p:pic>
    </p:spTree>
    <p:extLst>
      <p:ext uri="{BB962C8B-B14F-4D97-AF65-F5344CB8AC3E}">
        <p14:creationId xmlns:p14="http://schemas.microsoft.com/office/powerpoint/2010/main" val="36766491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6218F-EDC7-4984-84A3-AC320550A3C9}"/>
              </a:ext>
            </a:extLst>
          </p:cNvPr>
          <p:cNvSpPr>
            <a:spLocks noGrp="1"/>
          </p:cNvSpPr>
          <p:nvPr>
            <p:ph type="title"/>
          </p:nvPr>
        </p:nvSpPr>
        <p:spPr/>
        <p:txBody>
          <a:bodyPr/>
          <a:lstStyle/>
          <a:p>
            <a:r>
              <a:rPr lang="en-US" dirty="0"/>
              <a:t>Dyna-Q+</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AB79A7E-2971-4371-ACD4-F2DCF77D55D2}"/>
                  </a:ext>
                </a:extLst>
              </p:cNvPr>
              <p:cNvSpPr>
                <a:spLocks noGrp="1"/>
              </p:cNvSpPr>
              <p:nvPr>
                <p:ph idx="1"/>
              </p:nvPr>
            </p:nvSpPr>
            <p:spPr>
              <a:xfrm>
                <a:off x="457200" y="1219200"/>
                <a:ext cx="8229600" cy="2133600"/>
              </a:xfrm>
            </p:spPr>
            <p:txBody>
              <a:bodyPr>
                <a:normAutofit fontScale="55000" lnSpcReduction="20000"/>
              </a:bodyPr>
              <a:lstStyle/>
              <a:p>
                <a:r>
                  <a:rPr lang="en-US" dirty="0"/>
                  <a:t>Exploration (explore env to improve model accuracy) vs exploitation (use current model to improve policy).</a:t>
                </a:r>
              </a:p>
              <a:p>
                <a:r>
                  <a:rPr lang="en-US" dirty="0"/>
                  <a:t>Dyna-Q+ is Dyna-Q with an exploration bonus that encourages exploration.</a:t>
                </a:r>
              </a:p>
              <a:p>
                <a:pPr lvl="1"/>
                <a:r>
                  <a:rPr lang="en-US" dirty="0"/>
                  <a:t>If the modeled reward for a transition is </a:t>
                </a:r>
                <a14:m>
                  <m:oMath xmlns:m="http://schemas.openxmlformats.org/officeDocument/2006/math">
                    <m:r>
                      <a:rPr lang="en-US" i="1" dirty="0" smtClean="0">
                        <a:latin typeface="Cambria Math" panose="02040503050406030204" pitchFamily="18" charset="0"/>
                      </a:rPr>
                      <m:t>𝑟</m:t>
                    </m:r>
                  </m:oMath>
                </a14:m>
                <a:r>
                  <a:rPr lang="en-US" dirty="0"/>
                  <a:t>, and the transition has not been tried in </a:t>
                </a:r>
                <a14:m>
                  <m:oMath xmlns:m="http://schemas.openxmlformats.org/officeDocument/2006/math">
                    <m:r>
                      <a:rPr lang="en-US" b="0" i="1" smtClean="0">
                        <a:latin typeface="Cambria Math" panose="02040503050406030204" pitchFamily="18" charset="0"/>
                      </a:rPr>
                      <m:t>𝜏</m:t>
                    </m:r>
                  </m:oMath>
                </a14:m>
                <a:r>
                  <a:rPr lang="en-US" dirty="0"/>
                  <a:t> time steps, then planning updates are done as if that transition produced a reward of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𝜅</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𝜏</m:t>
                        </m:r>
                      </m:e>
                    </m:rad>
                  </m:oMath>
                </a14:m>
                <a:r>
                  <a:rPr lang="en-US" dirty="0"/>
                  <a:t>, for some small </a:t>
                </a:r>
                <a14:m>
                  <m:oMath xmlns:m="http://schemas.openxmlformats.org/officeDocument/2006/math">
                    <m:r>
                      <a:rPr lang="en-US" b="0" i="1" smtClean="0">
                        <a:latin typeface="Cambria Math" panose="02040503050406030204" pitchFamily="18" charset="0"/>
                      </a:rPr>
                      <m:t>𝜅</m:t>
                    </m:r>
                  </m:oMath>
                </a14:m>
                <a:r>
                  <a:rPr lang="en-US" dirty="0"/>
                  <a:t>.</a:t>
                </a:r>
              </a:p>
              <a:p>
                <a:r>
                  <a:rPr lang="en-US" dirty="0"/>
                  <a:t>Right fig: The left environment was used for the first 1000 steps, the right environment for the rest.</a:t>
                </a:r>
              </a:p>
              <a:p>
                <a:pPr lvl="1"/>
                <a:endParaRPr lang="en-SE" dirty="0"/>
              </a:p>
            </p:txBody>
          </p:sp>
        </mc:Choice>
        <mc:Fallback xmlns="">
          <p:sp>
            <p:nvSpPr>
              <p:cNvPr id="3" name="Content Placeholder 2">
                <a:extLst>
                  <a:ext uri="{FF2B5EF4-FFF2-40B4-BE49-F238E27FC236}">
                    <a16:creationId xmlns:a16="http://schemas.microsoft.com/office/drawing/2014/main" id="{AAB79A7E-2971-4371-ACD4-F2DCF77D55D2}"/>
                  </a:ext>
                </a:extLst>
              </p:cNvPr>
              <p:cNvSpPr>
                <a:spLocks noGrp="1" noRot="1" noChangeAspect="1" noMove="1" noResize="1" noEditPoints="1" noAdjustHandles="1" noChangeArrowheads="1" noChangeShapeType="1" noTextEdit="1"/>
              </p:cNvSpPr>
              <p:nvPr>
                <p:ph idx="1"/>
              </p:nvPr>
            </p:nvSpPr>
            <p:spPr>
              <a:xfrm>
                <a:off x="457200" y="1219200"/>
                <a:ext cx="8229600" cy="2133600"/>
              </a:xfrm>
              <a:blipFill>
                <a:blip r:embed="rId2"/>
                <a:stretch>
                  <a:fillRect l="-444" t="-4000"/>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95201AC7-11F0-45E4-8996-234AE85359D6}"/>
              </a:ext>
            </a:extLst>
          </p:cNvPr>
          <p:cNvSpPr>
            <a:spLocks noGrp="1"/>
          </p:cNvSpPr>
          <p:nvPr>
            <p:ph type="sldNum" sz="quarter" idx="12"/>
          </p:nvPr>
        </p:nvSpPr>
        <p:spPr/>
        <p:txBody>
          <a:bodyPr/>
          <a:lstStyle/>
          <a:p>
            <a:pPr>
              <a:defRPr/>
            </a:pPr>
            <a:fld id="{F57F456A-00AF-44E6-8D70-638C0D0130FF}" type="slidenum">
              <a:rPr lang="en-US" altLang="zh-CN" smtClean="0"/>
              <a:pPr>
                <a:defRPr/>
              </a:pPr>
              <a:t>69</a:t>
            </a:fld>
            <a:endParaRPr lang="en-US" altLang="zh-CN"/>
          </a:p>
        </p:txBody>
      </p:sp>
      <p:pic>
        <p:nvPicPr>
          <p:cNvPr id="5" name="Picture 4">
            <a:extLst>
              <a:ext uri="{FF2B5EF4-FFF2-40B4-BE49-F238E27FC236}">
                <a16:creationId xmlns:a16="http://schemas.microsoft.com/office/drawing/2014/main" id="{957AE228-E482-488E-9296-4E46FE320EA0}"/>
              </a:ext>
            </a:extLst>
          </p:cNvPr>
          <p:cNvPicPr>
            <a:picLocks noChangeAspect="1"/>
          </p:cNvPicPr>
          <p:nvPr/>
        </p:nvPicPr>
        <p:blipFill>
          <a:blip r:embed="rId3"/>
          <a:stretch>
            <a:fillRect/>
          </a:stretch>
        </p:blipFill>
        <p:spPr>
          <a:xfrm>
            <a:off x="4419600" y="3241445"/>
            <a:ext cx="4095875" cy="3594784"/>
          </a:xfrm>
          <a:prstGeom prst="rect">
            <a:avLst/>
          </a:prstGeom>
        </p:spPr>
      </p:pic>
      <p:pic>
        <p:nvPicPr>
          <p:cNvPr id="6" name="Picture 5">
            <a:extLst>
              <a:ext uri="{FF2B5EF4-FFF2-40B4-BE49-F238E27FC236}">
                <a16:creationId xmlns:a16="http://schemas.microsoft.com/office/drawing/2014/main" id="{4362F0ED-3416-457B-BB5D-A762F9B82A66}"/>
              </a:ext>
            </a:extLst>
          </p:cNvPr>
          <p:cNvPicPr>
            <a:picLocks noChangeAspect="1"/>
          </p:cNvPicPr>
          <p:nvPr/>
        </p:nvPicPr>
        <p:blipFill>
          <a:blip r:embed="rId4"/>
          <a:stretch>
            <a:fillRect/>
          </a:stretch>
        </p:blipFill>
        <p:spPr>
          <a:xfrm>
            <a:off x="825759" y="5107868"/>
            <a:ext cx="3029075" cy="1750132"/>
          </a:xfrm>
          <a:prstGeom prst="rect">
            <a:avLst/>
          </a:prstGeom>
        </p:spPr>
      </p:pic>
      <p:pic>
        <p:nvPicPr>
          <p:cNvPr id="7" name="Picture 6">
            <a:extLst>
              <a:ext uri="{FF2B5EF4-FFF2-40B4-BE49-F238E27FC236}">
                <a16:creationId xmlns:a16="http://schemas.microsoft.com/office/drawing/2014/main" id="{C2BA8C87-962B-44CD-A07E-2DFEBE49AA88}"/>
              </a:ext>
            </a:extLst>
          </p:cNvPr>
          <p:cNvPicPr>
            <a:picLocks noChangeAspect="1"/>
          </p:cNvPicPr>
          <p:nvPr/>
        </p:nvPicPr>
        <p:blipFill>
          <a:blip r:embed="rId5"/>
          <a:stretch>
            <a:fillRect/>
          </a:stretch>
        </p:blipFill>
        <p:spPr>
          <a:xfrm>
            <a:off x="0" y="3505201"/>
            <a:ext cx="4673521" cy="1437389"/>
          </a:xfrm>
          <a:prstGeom prst="rect">
            <a:avLst/>
          </a:prstGeom>
        </p:spPr>
      </p:pic>
    </p:spTree>
    <p:extLst>
      <p:ext uri="{BB962C8B-B14F-4D97-AF65-F5344CB8AC3E}">
        <p14:creationId xmlns:p14="http://schemas.microsoft.com/office/powerpoint/2010/main" val="1011205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274638"/>
            <a:ext cx="8972550" cy="868362"/>
          </a:xfrm>
        </p:spPr>
        <p:txBody>
          <a:bodyPr/>
          <a:lstStyle/>
          <a:p>
            <a:r>
              <a:rPr lang="en-US" sz="3600" dirty="0"/>
              <a:t>Model-Based vs. Model-Free by Analogy</a:t>
            </a:r>
          </a:p>
        </p:txBody>
      </p:sp>
      <mc:AlternateContent xmlns:mc="http://schemas.openxmlformats.org/markup-compatibility/2006" xmlns:a14="http://schemas.microsoft.com/office/drawing/2010/main">
        <mc:Choice Requires="a14">
          <p:sp>
            <p:nvSpPr>
              <p:cNvPr id="12292" name="TextBox 10"/>
              <p:cNvSpPr txBox="1">
                <a:spLocks noChangeArrowheads="1"/>
              </p:cNvSpPr>
              <p:nvPr/>
            </p:nvSpPr>
            <p:spPr bwMode="auto">
              <a:xfrm>
                <a:off x="1828800" y="914400"/>
                <a:ext cx="5562600" cy="369332"/>
              </a:xfrm>
              <a:prstGeom prst="rect">
                <a:avLst/>
              </a:prstGeom>
              <a:noFill/>
              <a:ln w="9525">
                <a:noFill/>
                <a:miter lim="800000"/>
                <a:headEnd/>
                <a:tailEnd/>
              </a:ln>
            </p:spPr>
            <p:txBody>
              <a:bodyPr wrap="square">
                <a:spAutoFit/>
              </a:bodyPr>
              <a:lstStyle/>
              <a:p>
                <a:pPr algn="ctr"/>
                <a:r>
                  <a:rPr lang="en-US" dirty="0">
                    <a:latin typeface="Calibri" pitchFamily="34" charset="0"/>
                  </a:rPr>
                  <a:t>Goal: Compute expected age of a group of </a:t>
                </a:r>
                <a14:m>
                  <m:oMath xmlns:m="http://schemas.openxmlformats.org/officeDocument/2006/math">
                    <m:r>
                      <a:rPr lang="en-US" b="0" i="1" smtClean="0">
                        <a:latin typeface="Cambria Math" panose="02040503050406030204" pitchFamily="18" charset="0"/>
                      </a:rPr>
                      <m:t>𝑀</m:t>
                    </m:r>
                  </m:oMath>
                </a14:m>
                <a:r>
                  <a:rPr lang="en-US" dirty="0">
                    <a:latin typeface="Calibri" pitchFamily="34" charset="0"/>
                  </a:rPr>
                  <a:t> students</a:t>
                </a:r>
              </a:p>
            </p:txBody>
          </p:sp>
        </mc:Choice>
        <mc:Fallback xmlns="">
          <p:sp>
            <p:nvSpPr>
              <p:cNvPr id="12292" name="TextBox 10"/>
              <p:cNvSpPr txBox="1">
                <a:spLocks noRot="1" noChangeAspect="1" noMove="1" noResize="1" noEditPoints="1" noAdjustHandles="1" noChangeArrowheads="1" noChangeShapeType="1" noTextEdit="1"/>
              </p:cNvSpPr>
              <p:nvPr/>
            </p:nvSpPr>
            <p:spPr bwMode="auto">
              <a:xfrm>
                <a:off x="1828800" y="914400"/>
                <a:ext cx="5562600" cy="369332"/>
              </a:xfrm>
              <a:prstGeom prst="rect">
                <a:avLst/>
              </a:prstGeom>
              <a:blipFill>
                <a:blip r:embed="rId7"/>
                <a:stretch>
                  <a:fillRect t="-8197" b="-24590"/>
                </a:stretch>
              </a:blipFill>
              <a:ln w="9525">
                <a:noFill/>
                <a:miter lim="800000"/>
                <a:headEnd/>
                <a:tailEnd/>
              </a:ln>
            </p:spPr>
            <p:txBody>
              <a:bodyPr/>
              <a:lstStyle/>
              <a:p>
                <a:r>
                  <a:rPr lang="en-SE">
                    <a:noFill/>
                  </a:rPr>
                  <a:t> </a:t>
                </a:r>
              </a:p>
            </p:txBody>
          </p:sp>
        </mc:Fallback>
      </mc:AlternateContent>
      <p:grpSp>
        <p:nvGrpSpPr>
          <p:cNvPr id="20" name="Group 19"/>
          <p:cNvGrpSpPr/>
          <p:nvPr/>
        </p:nvGrpSpPr>
        <p:grpSpPr>
          <a:xfrm>
            <a:off x="1200150" y="1374949"/>
            <a:ext cx="6686550" cy="914400"/>
            <a:chOff x="1828800" y="1828800"/>
            <a:chExt cx="8534400" cy="1219200"/>
          </a:xfrm>
          <a:solidFill>
            <a:srgbClr val="B5E3C8"/>
          </a:solidFill>
        </p:grpSpPr>
        <p:sp>
          <p:nvSpPr>
            <p:cNvPr id="12" name="Rounded Rectangle 11"/>
            <p:cNvSpPr/>
            <p:nvPr/>
          </p:nvSpPr>
          <p:spPr>
            <a:xfrm>
              <a:off x="1828800" y="1828800"/>
              <a:ext cx="8534400" cy="1219200"/>
            </a:xfrm>
            <a:prstGeom prst="round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dirty="0">
                <a:latin typeface="Calibri" pitchFamily="34" charset="0"/>
              </a:endParaRPr>
            </a:p>
          </p:txBody>
        </p:sp>
        <p:cxnSp>
          <p:nvCxnSpPr>
            <p:cNvPr id="15" name="Straight Connector 14"/>
            <p:cNvCxnSpPr/>
            <p:nvPr/>
          </p:nvCxnSpPr>
          <p:spPr>
            <a:xfrm>
              <a:off x="1828800" y="2209800"/>
              <a:ext cx="8534400"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9" name="Picture 18" descr="TP_tmp.png"/>
          <p:cNvPicPr>
            <a:picLocks noChangeAspect="1"/>
          </p:cNvPicPr>
          <p:nvPr>
            <p:custDataLst>
              <p:tags r:id="rId1"/>
            </p:custDataLst>
          </p:nvPr>
        </p:nvPicPr>
        <p:blipFill>
          <a:blip r:embed="rId8" cstate="print">
            <a:clrChange>
              <a:clrFrom>
                <a:srgbClr val="FFFFFF"/>
              </a:clrFrom>
              <a:clrTo>
                <a:srgbClr val="FFFFFF">
                  <a:alpha val="0"/>
                </a:srgbClr>
              </a:clrTo>
            </a:clrChange>
          </a:blip>
          <a:srcRect/>
          <a:stretch>
            <a:fillRect/>
          </a:stretch>
        </p:blipFill>
        <p:spPr bwMode="auto">
          <a:xfrm>
            <a:off x="2838450" y="1774999"/>
            <a:ext cx="1600200" cy="419100"/>
          </a:xfrm>
          <a:prstGeom prst="rect">
            <a:avLst/>
          </a:prstGeom>
          <a:noFill/>
          <a:ln w="9525">
            <a:noFill/>
            <a:miter lim="800000"/>
            <a:headEnd/>
            <a:tailEnd/>
          </a:ln>
        </p:spPr>
      </p:pic>
      <p:pic>
        <p:nvPicPr>
          <p:cNvPr id="21" name="Picture 20" descr="TP_tmp.png"/>
          <p:cNvPicPr>
            <a:picLocks noChangeAspect="1"/>
          </p:cNvPicPr>
          <p:nvPr>
            <p:custDataLst>
              <p:tags r:id="rId2"/>
            </p:custDataLst>
          </p:nvPr>
        </p:nvPicPr>
        <p:blipFill>
          <a:blip r:embed="rId9" cstate="print">
            <a:clrChange>
              <a:clrFrom>
                <a:srgbClr val="FFFFFF"/>
              </a:clrFrom>
              <a:clrTo>
                <a:srgbClr val="FFFFFF">
                  <a:alpha val="0"/>
                </a:srgbClr>
              </a:clrTo>
            </a:clrChange>
          </a:blip>
          <a:srcRect/>
          <a:stretch>
            <a:fillRect/>
          </a:stretch>
        </p:blipFill>
        <p:spPr bwMode="auto">
          <a:xfrm>
            <a:off x="4455059" y="1841331"/>
            <a:ext cx="1409700" cy="152400"/>
          </a:xfrm>
          <a:prstGeom prst="rect">
            <a:avLst/>
          </a:prstGeom>
          <a:noFill/>
          <a:ln w="9525">
            <a:noFill/>
            <a:miter lim="800000"/>
            <a:headEnd/>
            <a:tailEnd/>
          </a:ln>
        </p:spPr>
      </p:pic>
      <p:sp>
        <p:nvSpPr>
          <p:cNvPr id="22" name="Rounded Rectangle 21"/>
          <p:cNvSpPr/>
          <p:nvPr/>
        </p:nvSpPr>
        <p:spPr>
          <a:xfrm>
            <a:off x="1200150" y="2917999"/>
            <a:ext cx="3143250" cy="1828800"/>
          </a:xfrm>
          <a:prstGeom prst="roundRect">
            <a:avLst/>
          </a:prstGeom>
          <a:solidFill>
            <a:srgbClr val="CCEC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latin typeface="Calibri" pitchFamily="34" charset="0"/>
            </a:endParaRPr>
          </a:p>
        </p:txBody>
      </p:sp>
      <p:sp>
        <p:nvSpPr>
          <p:cNvPr id="23" name="TextBox 22"/>
          <p:cNvSpPr txBox="1">
            <a:spLocks noChangeArrowheads="1"/>
          </p:cNvSpPr>
          <p:nvPr/>
        </p:nvSpPr>
        <p:spPr bwMode="auto">
          <a:xfrm>
            <a:off x="1371600" y="2926334"/>
            <a:ext cx="2743200" cy="323165"/>
          </a:xfrm>
          <a:prstGeom prst="rect">
            <a:avLst/>
          </a:prstGeom>
          <a:noFill/>
          <a:ln w="9525">
            <a:noFill/>
            <a:miter lim="800000"/>
            <a:headEnd/>
            <a:tailEnd/>
          </a:ln>
        </p:spPr>
        <p:txBody>
          <a:bodyPr>
            <a:spAutoFit/>
          </a:bodyPr>
          <a:lstStyle/>
          <a:p>
            <a:pPr algn="ctr"/>
            <a:r>
              <a:rPr lang="en-US" sz="1500" dirty="0">
                <a:latin typeface="Calibri" pitchFamily="34" charset="0"/>
              </a:rPr>
              <a:t>Unknown P(A): “Model-Based”</a:t>
            </a:r>
          </a:p>
        </p:txBody>
      </p:sp>
      <p:cxnSp>
        <p:nvCxnSpPr>
          <p:cNvPr id="24" name="Straight Connector 23"/>
          <p:cNvCxnSpPr/>
          <p:nvPr/>
        </p:nvCxnSpPr>
        <p:spPr>
          <a:xfrm>
            <a:off x="1200150" y="3203749"/>
            <a:ext cx="31432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1" name="Picture 30" descr="TP_tmp.png"/>
          <p:cNvPicPr>
            <a:picLocks noChangeAspect="1"/>
          </p:cNvPicPr>
          <p:nvPr>
            <p:custDataLst>
              <p:tags r:id="rId3"/>
            </p:custDataLst>
          </p:nvPr>
        </p:nvPicPr>
        <p:blipFill>
          <a:blip r:embed="rId10" cstate="print">
            <a:clrChange>
              <a:clrFrom>
                <a:srgbClr val="FFFFFF"/>
              </a:clrFrom>
              <a:clrTo>
                <a:srgbClr val="FFFFFF">
                  <a:alpha val="0"/>
                </a:srgbClr>
              </a:clrTo>
            </a:clrChange>
          </a:blip>
          <a:srcRect/>
          <a:stretch>
            <a:fillRect/>
          </a:stretch>
        </p:blipFill>
        <p:spPr bwMode="auto">
          <a:xfrm>
            <a:off x="2000250" y="4099099"/>
            <a:ext cx="1600200" cy="419100"/>
          </a:xfrm>
          <a:prstGeom prst="rect">
            <a:avLst/>
          </a:prstGeom>
          <a:noFill/>
          <a:ln w="9525">
            <a:noFill/>
            <a:miter lim="800000"/>
            <a:headEnd/>
            <a:tailEnd/>
          </a:ln>
        </p:spPr>
      </p:pic>
      <p:pic>
        <p:nvPicPr>
          <p:cNvPr id="40" name="Picture 39" descr="TP_tmp.png"/>
          <p:cNvPicPr>
            <a:picLocks noChangeAspect="1"/>
          </p:cNvPicPr>
          <p:nvPr>
            <p:custDataLst>
              <p:tags r:id="rId4"/>
            </p:custDataLst>
          </p:nvPr>
        </p:nvPicPr>
        <p:blipFill>
          <a:blip r:embed="rId11" cstate="print">
            <a:clrChange>
              <a:clrFrom>
                <a:srgbClr val="FFFFFF"/>
              </a:clrFrom>
              <a:clrTo>
                <a:srgbClr val="FFFFFF">
                  <a:alpha val="0"/>
                </a:srgbClr>
              </a:clrTo>
            </a:clrChange>
          </a:blip>
          <a:srcRect/>
          <a:stretch>
            <a:fillRect/>
          </a:stretch>
        </p:blipFill>
        <p:spPr bwMode="auto">
          <a:xfrm>
            <a:off x="2009775" y="3432349"/>
            <a:ext cx="1295400" cy="419100"/>
          </a:xfrm>
          <a:prstGeom prst="rect">
            <a:avLst/>
          </a:prstGeom>
          <a:noFill/>
          <a:ln w="9525">
            <a:noFill/>
            <a:miter lim="800000"/>
            <a:headEnd/>
            <a:tailEnd/>
          </a:ln>
        </p:spPr>
      </p:pic>
      <p:sp>
        <p:nvSpPr>
          <p:cNvPr id="32" name="Rounded Rectangle 31"/>
          <p:cNvSpPr/>
          <p:nvPr/>
        </p:nvSpPr>
        <p:spPr>
          <a:xfrm>
            <a:off x="4743450" y="2917999"/>
            <a:ext cx="3143250" cy="1828800"/>
          </a:xfrm>
          <a:prstGeom prst="roundRect">
            <a:avLst/>
          </a:prstGeom>
          <a:solidFill>
            <a:srgbClr val="CCEC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latin typeface="Calibri" pitchFamily="34" charset="0"/>
            </a:endParaRPr>
          </a:p>
        </p:txBody>
      </p:sp>
      <p:sp>
        <p:nvSpPr>
          <p:cNvPr id="33" name="TextBox 32"/>
          <p:cNvSpPr txBox="1">
            <a:spLocks noChangeArrowheads="1"/>
          </p:cNvSpPr>
          <p:nvPr/>
        </p:nvSpPr>
        <p:spPr bwMode="auto">
          <a:xfrm>
            <a:off x="4914900" y="2926334"/>
            <a:ext cx="2743200" cy="323165"/>
          </a:xfrm>
          <a:prstGeom prst="rect">
            <a:avLst/>
          </a:prstGeom>
          <a:noFill/>
          <a:ln w="9525">
            <a:noFill/>
            <a:miter lim="800000"/>
            <a:headEnd/>
            <a:tailEnd/>
          </a:ln>
        </p:spPr>
        <p:txBody>
          <a:bodyPr>
            <a:spAutoFit/>
          </a:bodyPr>
          <a:lstStyle/>
          <a:p>
            <a:pPr algn="ctr"/>
            <a:r>
              <a:rPr lang="en-US" sz="1500" dirty="0">
                <a:latin typeface="Calibri" pitchFamily="34" charset="0"/>
              </a:rPr>
              <a:t>Unknown P(A): “Model-Free”</a:t>
            </a:r>
          </a:p>
        </p:txBody>
      </p:sp>
      <p:cxnSp>
        <p:nvCxnSpPr>
          <p:cNvPr id="34" name="Straight Connector 33"/>
          <p:cNvCxnSpPr/>
          <p:nvPr/>
        </p:nvCxnSpPr>
        <p:spPr>
          <a:xfrm>
            <a:off x="4743450" y="3203749"/>
            <a:ext cx="31432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9" name="Picture 38" descr="TP_tmp.png"/>
          <p:cNvPicPr>
            <a:picLocks noChangeAspect="1"/>
          </p:cNvPicPr>
          <p:nvPr>
            <p:custDataLst>
              <p:tags r:id="rId5"/>
            </p:custDataLst>
          </p:nvPr>
        </p:nvPicPr>
        <p:blipFill>
          <a:blip r:embed="rId12" cstate="print">
            <a:clrChange>
              <a:clrFrom>
                <a:srgbClr val="FFFFFF"/>
              </a:clrFrom>
              <a:clrTo>
                <a:srgbClr val="FFFFFF">
                  <a:alpha val="0"/>
                </a:srgbClr>
              </a:clrTo>
            </a:clrChange>
          </a:blip>
          <a:srcRect/>
          <a:stretch>
            <a:fillRect/>
          </a:stretch>
        </p:blipFill>
        <p:spPr bwMode="auto">
          <a:xfrm>
            <a:off x="5600700" y="3718099"/>
            <a:ext cx="1351360" cy="495300"/>
          </a:xfrm>
          <a:prstGeom prst="rect">
            <a:avLst/>
          </a:prstGeom>
          <a:noFill/>
          <a:ln w="9525">
            <a:noFill/>
            <a:miter lim="800000"/>
            <a:headEnd/>
            <a:tailEnd/>
          </a:ln>
        </p:spPr>
      </p:pic>
      <p:sp>
        <p:nvSpPr>
          <p:cNvPr id="37" name="TextBox 36"/>
          <p:cNvSpPr txBox="1">
            <a:spLocks noChangeArrowheads="1"/>
          </p:cNvSpPr>
          <p:nvPr/>
        </p:nvSpPr>
        <p:spPr bwMode="auto">
          <a:xfrm>
            <a:off x="1200150" y="2436968"/>
            <a:ext cx="6686550" cy="369332"/>
          </a:xfrm>
          <a:prstGeom prst="rect">
            <a:avLst/>
          </a:prstGeom>
          <a:noFill/>
          <a:ln w="9525">
            <a:noFill/>
            <a:miter lim="800000"/>
            <a:headEnd/>
            <a:tailEnd/>
          </a:ln>
        </p:spPr>
        <p:txBody>
          <a:bodyPr wrap="square">
            <a:spAutoFit/>
          </a:bodyPr>
          <a:lstStyle/>
          <a:p>
            <a:pPr algn="ctr"/>
            <a:r>
              <a:rPr lang="en-US" dirty="0">
                <a:latin typeface="Calibri" pitchFamily="34" charset="0"/>
              </a:rPr>
              <a:t>Without P(A), instead collect samples [a</a:t>
            </a:r>
            <a:r>
              <a:rPr lang="en-US" baseline="-25000" dirty="0">
                <a:latin typeface="Calibri" pitchFamily="34" charset="0"/>
              </a:rPr>
              <a:t>1</a:t>
            </a:r>
            <a:r>
              <a:rPr lang="en-US" dirty="0">
                <a:latin typeface="Calibri" pitchFamily="34" charset="0"/>
              </a:rPr>
              <a:t>, a</a:t>
            </a:r>
            <a:r>
              <a:rPr lang="en-US" baseline="-25000" dirty="0">
                <a:latin typeface="Calibri" pitchFamily="34" charset="0"/>
              </a:rPr>
              <a:t>2</a:t>
            </a:r>
            <a:r>
              <a:rPr lang="en-US" dirty="0">
                <a:latin typeface="Calibri" pitchFamily="34" charset="0"/>
              </a:rPr>
              <a:t>, … </a:t>
            </a:r>
            <a:r>
              <a:rPr lang="en-US" dirty="0" err="1">
                <a:latin typeface="Calibri" pitchFamily="34" charset="0"/>
              </a:rPr>
              <a:t>a</a:t>
            </a:r>
            <a:r>
              <a:rPr lang="en-US" baseline="-25000" dirty="0" err="1">
                <a:latin typeface="Calibri" pitchFamily="34" charset="0"/>
              </a:rPr>
              <a:t>N</a:t>
            </a:r>
            <a:r>
              <a:rPr lang="en-US" dirty="0">
                <a:latin typeface="Calibri" pitchFamily="34" charset="0"/>
              </a:rPr>
              <a:t>]</a:t>
            </a:r>
          </a:p>
        </p:txBody>
      </p:sp>
      <p:sp>
        <p:nvSpPr>
          <p:cNvPr id="12294" name="TextBox 12"/>
          <p:cNvSpPr txBox="1">
            <a:spLocks noChangeArrowheads="1"/>
          </p:cNvSpPr>
          <p:nvPr/>
        </p:nvSpPr>
        <p:spPr bwMode="auto">
          <a:xfrm>
            <a:off x="4000500" y="1374949"/>
            <a:ext cx="1085850" cy="323165"/>
          </a:xfrm>
          <a:prstGeom prst="rect">
            <a:avLst/>
          </a:prstGeom>
          <a:noFill/>
          <a:ln w="9525">
            <a:noFill/>
            <a:miter lim="800000"/>
            <a:headEnd/>
            <a:tailEnd/>
          </a:ln>
        </p:spPr>
        <p:txBody>
          <a:bodyPr>
            <a:spAutoFit/>
          </a:bodyPr>
          <a:lstStyle/>
          <a:p>
            <a:pPr algn="ctr"/>
            <a:r>
              <a:rPr lang="en-US" sz="1500" dirty="0">
                <a:latin typeface="Calibri" pitchFamily="34" charset="0"/>
              </a:rPr>
              <a:t>Known P(A)</a:t>
            </a:r>
          </a:p>
        </p:txBody>
      </p:sp>
      <p:sp>
        <p:nvSpPr>
          <p:cNvPr id="25" name="Rectangular Callout 24"/>
          <p:cNvSpPr/>
          <p:nvPr/>
        </p:nvSpPr>
        <p:spPr>
          <a:xfrm>
            <a:off x="7486650" y="3375199"/>
            <a:ext cx="1485900" cy="1314450"/>
          </a:xfrm>
          <a:prstGeom prst="wedgeRectCallout">
            <a:avLst>
              <a:gd name="adj1" fmla="val -73260"/>
              <a:gd name="adj2" fmla="val -14027"/>
            </a:avLst>
          </a:prstGeom>
          <a:solidFill>
            <a:srgbClr val="B5E3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Calibri" pitchFamily="34" charset="0"/>
              </a:rPr>
              <a:t>Why does this work?  Because samples appear with the right frequencies.</a:t>
            </a:r>
          </a:p>
        </p:txBody>
      </p:sp>
      <p:sp>
        <p:nvSpPr>
          <p:cNvPr id="26" name="Rectangular Callout 25"/>
          <p:cNvSpPr/>
          <p:nvPr/>
        </p:nvSpPr>
        <p:spPr>
          <a:xfrm>
            <a:off x="114300" y="3375199"/>
            <a:ext cx="1485900" cy="1314450"/>
          </a:xfrm>
          <a:prstGeom prst="wedgeRectCallout">
            <a:avLst>
              <a:gd name="adj1" fmla="val 68494"/>
              <a:gd name="adj2" fmla="val -29621"/>
            </a:avLst>
          </a:prstGeom>
          <a:solidFill>
            <a:srgbClr val="B5E3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Calibri" pitchFamily="34" charset="0"/>
              </a:rPr>
              <a:t>Why does this work?  Because eventually you learn the right model.</a:t>
            </a:r>
          </a:p>
        </p:txBody>
      </p:sp>
      <mc:AlternateContent xmlns:mc="http://schemas.openxmlformats.org/markup-compatibility/2006" xmlns:a14="http://schemas.microsoft.com/office/drawing/2010/main">
        <mc:Choice Requires="a14">
          <p:sp>
            <p:nvSpPr>
              <p:cNvPr id="27" name="Content Placeholder 2">
                <a:extLst>
                  <a:ext uri="{FF2B5EF4-FFF2-40B4-BE49-F238E27FC236}">
                    <a16:creationId xmlns:a16="http://schemas.microsoft.com/office/drawing/2014/main" id="{0336E9E5-6A97-4CDD-B379-5D30A72FAD29}"/>
                  </a:ext>
                </a:extLst>
              </p:cNvPr>
              <p:cNvSpPr>
                <a:spLocks noGrp="1"/>
              </p:cNvSpPr>
              <p:nvPr>
                <p:ph idx="1"/>
              </p:nvPr>
            </p:nvSpPr>
            <p:spPr>
              <a:xfrm>
                <a:off x="114300" y="4815349"/>
                <a:ext cx="8801100" cy="1988843"/>
              </a:xfrm>
            </p:spPr>
            <p:txBody>
              <a:bodyPr>
                <a:normAutofit fontScale="55000" lnSpcReduction="20000"/>
              </a:bodyPr>
              <a:lstStyle/>
              <a:p>
                <a:r>
                  <a:rPr lang="en-US" dirty="0"/>
                  <a:t>If we have the model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 (probability/percentage of students with a certain age </a:t>
                </a:r>
                <a14:m>
                  <m:oMath xmlns:m="http://schemas.openxmlformats.org/officeDocument/2006/math">
                    <m:r>
                      <a:rPr lang="en-US" b="0" i="1" smtClean="0">
                        <a:latin typeface="Cambria Math" panose="02040503050406030204" pitchFamily="18" charset="0"/>
                      </a:rPr>
                      <m:t>𝑎</m:t>
                    </m:r>
                  </m:oMath>
                </a14:m>
                <a:r>
                  <a:rPr lang="en-US" dirty="0"/>
                  <a:t>), we can compute expected (average) age by a weighted sum. But without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oMath>
                </a14:m>
                <a:r>
                  <a:rPr lang="en-US" dirty="0"/>
                  <a:t>:</a:t>
                </a:r>
              </a:p>
              <a:p>
                <a:pPr lvl="1"/>
                <a:r>
                  <a:rPr lang="en-US" dirty="0"/>
                  <a:t>Model-based: randomly sample </a:t>
                </a:r>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&lt;</m:t>
                    </m:r>
                    <m:r>
                      <a:rPr lang="en-US" b="0" i="1" smtClean="0">
                        <a:latin typeface="Cambria Math" panose="02040503050406030204" pitchFamily="18" charset="0"/>
                      </a:rPr>
                      <m:t>𝑀</m:t>
                    </m:r>
                  </m:oMath>
                </a14:m>
                <a:r>
                  <a:rPr lang="en-US" dirty="0"/>
                  <a:t> students and asking for their ages, in order to build an estimated model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𝑃</m:t>
                        </m:r>
                      </m:e>
                    </m:acc>
                    <m:r>
                      <a:rPr lang="en-US" i="1" dirty="0">
                        <a:latin typeface="Cambria Math" panose="02040503050406030204" pitchFamily="18" charset="0"/>
                      </a:rPr>
                      <m:t>(</m:t>
                    </m:r>
                    <m:r>
                      <a:rPr lang="en-US" i="1" dirty="0">
                        <a:latin typeface="Cambria Math" panose="02040503050406030204" pitchFamily="18" charset="0"/>
                      </a:rPr>
                      <m:t>𝐴</m:t>
                    </m:r>
                    <m:r>
                      <a:rPr lang="en-US" i="1" dirty="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𝑛𝑢𝑚</m:t>
                    </m:r>
                    <m:r>
                      <a:rPr lang="en-US" b="0" i="1" dirty="0" smtClean="0">
                        <a:latin typeface="Cambria Math" panose="02040503050406030204" pitchFamily="18" charset="0"/>
                      </a:rPr>
                      <m:t>(</m:t>
                    </m:r>
                    <m:r>
                      <a:rPr lang="en-US" b="0" i="1" dirty="0" smtClean="0">
                        <a:latin typeface="Cambria Math" panose="02040503050406030204" pitchFamily="18" charset="0"/>
                      </a:rPr>
                      <m:t>𝑎</m:t>
                    </m:r>
                    <m:r>
                      <a:rPr lang="en-US" b="0" i="1" dirty="0" smtClean="0">
                        <a:latin typeface="Cambria Math" panose="02040503050406030204" pitchFamily="18" charset="0"/>
                      </a:rPr>
                      <m:t>)</m:t>
                    </m:r>
                  </m:oMath>
                </a14:m>
                <a:r>
                  <a:rPr lang="en-US" dirty="0"/>
                  <a:t> is the number of sampled students with age </a:t>
                </a:r>
                <a14:m>
                  <m:oMath xmlns:m="http://schemas.openxmlformats.org/officeDocument/2006/math">
                    <m:r>
                      <a:rPr lang="en-US" b="0" i="1" smtClean="0">
                        <a:latin typeface="Cambria Math" panose="02040503050406030204" pitchFamily="18" charset="0"/>
                      </a:rPr>
                      <m:t>𝑎</m:t>
                    </m:r>
                  </m:oMath>
                </a14:m>
                <a:r>
                  <a:rPr lang="en-US" dirty="0"/>
                  <a:t>.). Then use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𝑃</m:t>
                        </m:r>
                      </m:e>
                    </m:acc>
                    <m:r>
                      <a:rPr lang="en-US" i="1" dirty="0">
                        <a:latin typeface="Cambria Math" panose="02040503050406030204" pitchFamily="18" charset="0"/>
                      </a:rPr>
                      <m:t>(</m:t>
                    </m:r>
                    <m:r>
                      <a:rPr lang="en-US" i="1" dirty="0">
                        <a:latin typeface="Cambria Math" panose="02040503050406030204" pitchFamily="18" charset="0"/>
                      </a:rPr>
                      <m:t>𝐴</m:t>
                    </m:r>
                    <m:r>
                      <a:rPr lang="en-US" i="1" dirty="0">
                        <a:latin typeface="Cambria Math" panose="02040503050406030204" pitchFamily="18" charset="0"/>
                      </a:rPr>
                      <m:t>)</m:t>
                    </m:r>
                  </m:oMath>
                </a14:m>
                <a:r>
                  <a:rPr lang="en-US" dirty="0"/>
                  <a:t> to compute the expected age.</a:t>
                </a:r>
              </a:p>
              <a:p>
                <a:pPr lvl="1"/>
                <a:r>
                  <a:rPr lang="en-US" dirty="0"/>
                  <a:t>Model-free: randomly sample </a:t>
                </a:r>
                <a14:m>
                  <m:oMath xmlns:m="http://schemas.openxmlformats.org/officeDocument/2006/math">
                    <m:r>
                      <a:rPr lang="en-US" i="1">
                        <a:latin typeface="Cambria Math" panose="02040503050406030204" pitchFamily="18" charset="0"/>
                      </a:rPr>
                      <m:t>𝑁</m:t>
                    </m:r>
                    <m:r>
                      <a:rPr lang="en-US" i="1">
                        <a:latin typeface="Cambria Math" panose="02040503050406030204" pitchFamily="18" charset="0"/>
                      </a:rPr>
                      <m:t>&lt;</m:t>
                    </m:r>
                    <m:r>
                      <a:rPr lang="en-US" i="1">
                        <a:latin typeface="Cambria Math" panose="02040503050406030204" pitchFamily="18" charset="0"/>
                      </a:rPr>
                      <m:t>𝑀</m:t>
                    </m:r>
                  </m:oMath>
                </a14:m>
                <a:r>
                  <a:rPr lang="en-US" dirty="0"/>
                  <a:t> students and ask for their ages, then compute their expected age directly.</a:t>
                </a:r>
              </a:p>
            </p:txBody>
          </p:sp>
        </mc:Choice>
        <mc:Fallback xmlns="">
          <p:sp>
            <p:nvSpPr>
              <p:cNvPr id="27" name="Content Placeholder 2">
                <a:extLst>
                  <a:ext uri="{FF2B5EF4-FFF2-40B4-BE49-F238E27FC236}">
                    <a16:creationId xmlns:a16="http://schemas.microsoft.com/office/drawing/2014/main" id="{0336E9E5-6A97-4CDD-B379-5D30A72FAD29}"/>
                  </a:ext>
                </a:extLst>
              </p:cNvPr>
              <p:cNvSpPr>
                <a:spLocks noGrp="1" noRot="1" noChangeAspect="1" noMove="1" noResize="1" noEditPoints="1" noAdjustHandles="1" noChangeArrowheads="1" noChangeShapeType="1" noTextEdit="1"/>
              </p:cNvSpPr>
              <p:nvPr>
                <p:ph idx="1"/>
              </p:nvPr>
            </p:nvSpPr>
            <p:spPr>
              <a:xfrm>
                <a:off x="114300" y="4815349"/>
                <a:ext cx="8801100" cy="1988843"/>
              </a:xfrm>
              <a:blipFill>
                <a:blip r:embed="rId13"/>
                <a:stretch>
                  <a:fillRect l="-485" t="-4601"/>
                </a:stretch>
              </a:blipFill>
            </p:spPr>
            <p:txBody>
              <a:bodyPr/>
              <a:lstStyle/>
              <a:p>
                <a:r>
                  <a:rPr lang="en-SE">
                    <a:noFill/>
                  </a:rPr>
                  <a:t> </a:t>
                </a:r>
              </a:p>
            </p:txBody>
          </p:sp>
        </mc:Fallback>
      </mc:AlternateContent>
    </p:spTree>
    <p:extLst>
      <p:ext uri="{BB962C8B-B14F-4D97-AF65-F5344CB8AC3E}">
        <p14:creationId xmlns:p14="http://schemas.microsoft.com/office/powerpoint/2010/main" val="38261810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71AD0-07B6-42A3-95B1-4F77FB166E19}"/>
              </a:ext>
            </a:extLst>
          </p:cNvPr>
          <p:cNvSpPr>
            <a:spLocks noGrp="1"/>
          </p:cNvSpPr>
          <p:nvPr>
            <p:ph type="title"/>
          </p:nvPr>
        </p:nvSpPr>
        <p:spPr/>
        <p:txBody>
          <a:bodyPr/>
          <a:lstStyle/>
          <a:p>
            <a:r>
              <a:rPr lang="en-US" dirty="0"/>
              <a:t>Tabular Methods Summary</a:t>
            </a:r>
            <a:endParaRPr lang="en-SE" dirty="0"/>
          </a:p>
        </p:txBody>
      </p:sp>
      <p:sp>
        <p:nvSpPr>
          <p:cNvPr id="3" name="Content Placeholder 2">
            <a:extLst>
              <a:ext uri="{FF2B5EF4-FFF2-40B4-BE49-F238E27FC236}">
                <a16:creationId xmlns:a16="http://schemas.microsoft.com/office/drawing/2014/main" id="{B6BA7768-39FC-448A-B067-A957CFBA5669}"/>
              </a:ext>
            </a:extLst>
          </p:cNvPr>
          <p:cNvSpPr>
            <a:spLocks noGrp="1"/>
          </p:cNvSpPr>
          <p:nvPr>
            <p:ph idx="1"/>
          </p:nvPr>
        </p:nvSpPr>
        <p:spPr/>
        <p:txBody>
          <a:bodyPr/>
          <a:lstStyle/>
          <a:p>
            <a:endParaRPr lang="en-SE"/>
          </a:p>
        </p:txBody>
      </p:sp>
      <p:sp>
        <p:nvSpPr>
          <p:cNvPr id="4" name="Slide Number Placeholder 3">
            <a:extLst>
              <a:ext uri="{FF2B5EF4-FFF2-40B4-BE49-F238E27FC236}">
                <a16:creationId xmlns:a16="http://schemas.microsoft.com/office/drawing/2014/main" id="{DC30014B-9AEE-47F3-B902-C9A41446078B}"/>
              </a:ext>
            </a:extLst>
          </p:cNvPr>
          <p:cNvSpPr>
            <a:spLocks noGrp="1"/>
          </p:cNvSpPr>
          <p:nvPr>
            <p:ph type="sldNum" sz="quarter" idx="12"/>
          </p:nvPr>
        </p:nvSpPr>
        <p:spPr/>
        <p:txBody>
          <a:bodyPr/>
          <a:lstStyle/>
          <a:p>
            <a:pPr>
              <a:defRPr/>
            </a:pPr>
            <a:fld id="{F57F456A-00AF-44E6-8D70-638C0D0130FF}" type="slidenum">
              <a:rPr lang="en-US" altLang="zh-CN" smtClean="0"/>
              <a:pPr>
                <a:defRPr/>
              </a:pPr>
              <a:t>70</a:t>
            </a:fld>
            <a:endParaRPr lang="en-US" altLang="zh-CN"/>
          </a:p>
        </p:txBody>
      </p:sp>
      <p:pic>
        <p:nvPicPr>
          <p:cNvPr id="5" name="Picture 4">
            <a:extLst>
              <a:ext uri="{FF2B5EF4-FFF2-40B4-BE49-F238E27FC236}">
                <a16:creationId xmlns:a16="http://schemas.microsoft.com/office/drawing/2014/main" id="{A78EE943-A212-4A18-A361-FC2F241907AD}"/>
              </a:ext>
            </a:extLst>
          </p:cNvPr>
          <p:cNvPicPr>
            <a:picLocks noChangeAspect="1"/>
          </p:cNvPicPr>
          <p:nvPr/>
        </p:nvPicPr>
        <p:blipFill>
          <a:blip r:embed="rId2"/>
          <a:stretch>
            <a:fillRect/>
          </a:stretch>
        </p:blipFill>
        <p:spPr>
          <a:xfrm>
            <a:off x="0" y="2209800"/>
            <a:ext cx="9144000" cy="3979872"/>
          </a:xfrm>
          <a:prstGeom prst="rect">
            <a:avLst/>
          </a:prstGeom>
        </p:spPr>
      </p:pic>
    </p:spTree>
    <p:extLst>
      <p:ext uri="{BB962C8B-B14F-4D97-AF65-F5344CB8AC3E}">
        <p14:creationId xmlns:p14="http://schemas.microsoft.com/office/powerpoint/2010/main" val="40461806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FF4CA-5862-44EE-AE02-8911BEF604C7}"/>
              </a:ext>
            </a:extLst>
          </p:cNvPr>
          <p:cNvSpPr>
            <a:spLocks noGrp="1"/>
          </p:cNvSpPr>
          <p:nvPr>
            <p:ph type="title"/>
          </p:nvPr>
        </p:nvSpPr>
        <p:spPr/>
        <p:txBody>
          <a:bodyPr/>
          <a:lstStyle/>
          <a:p>
            <a:r>
              <a:rPr lang="en-US" dirty="0"/>
              <a:t>Outline</a:t>
            </a:r>
            <a:endParaRPr lang="en-SE" dirty="0"/>
          </a:p>
        </p:txBody>
      </p:sp>
      <p:sp>
        <p:nvSpPr>
          <p:cNvPr id="3" name="Content Placeholder 2">
            <a:extLst>
              <a:ext uri="{FF2B5EF4-FFF2-40B4-BE49-F238E27FC236}">
                <a16:creationId xmlns:a16="http://schemas.microsoft.com/office/drawing/2014/main" id="{2B7ADE97-C6CC-4470-B768-4407C93E933C}"/>
              </a:ext>
            </a:extLst>
          </p:cNvPr>
          <p:cNvSpPr>
            <a:spLocks noGrp="1"/>
          </p:cNvSpPr>
          <p:nvPr>
            <p:ph idx="1"/>
          </p:nvPr>
        </p:nvSpPr>
        <p:spPr/>
        <p:txBody>
          <a:bodyPr/>
          <a:lstStyle/>
          <a:p>
            <a:r>
              <a:rPr lang="en-US" dirty="0"/>
              <a:t>Monte Carlo Methods</a:t>
            </a:r>
          </a:p>
          <a:p>
            <a:r>
              <a:rPr lang="en-US" dirty="0"/>
              <a:t>TD-Learning</a:t>
            </a:r>
          </a:p>
          <a:p>
            <a:r>
              <a:rPr lang="en-US" dirty="0" err="1"/>
              <a:t>Sarsa</a:t>
            </a:r>
            <a:r>
              <a:rPr lang="en-US" dirty="0"/>
              <a:t> &amp; Q-Learning</a:t>
            </a:r>
          </a:p>
          <a:p>
            <a:r>
              <a:rPr lang="en-US" dirty="0">
                <a:solidFill>
                  <a:srgbClr val="C00000"/>
                </a:solidFill>
              </a:rPr>
              <a:t>Function Approximation</a:t>
            </a:r>
            <a:endParaRPr lang="en-SE" dirty="0">
              <a:solidFill>
                <a:srgbClr val="C00000"/>
              </a:solidFill>
            </a:endParaRPr>
          </a:p>
        </p:txBody>
      </p:sp>
      <p:sp>
        <p:nvSpPr>
          <p:cNvPr id="4" name="Slide Number Placeholder 3">
            <a:extLst>
              <a:ext uri="{FF2B5EF4-FFF2-40B4-BE49-F238E27FC236}">
                <a16:creationId xmlns:a16="http://schemas.microsoft.com/office/drawing/2014/main" id="{4E7889E7-380D-45F6-948B-10ADF0CFBAB6}"/>
              </a:ext>
            </a:extLst>
          </p:cNvPr>
          <p:cNvSpPr>
            <a:spLocks noGrp="1"/>
          </p:cNvSpPr>
          <p:nvPr>
            <p:ph type="sldNum" sz="quarter" idx="12"/>
          </p:nvPr>
        </p:nvSpPr>
        <p:spPr/>
        <p:txBody>
          <a:bodyPr/>
          <a:lstStyle/>
          <a:p>
            <a:pPr>
              <a:defRPr/>
            </a:pPr>
            <a:fld id="{F57F456A-00AF-44E6-8D70-638C0D0130FF}" type="slidenum">
              <a:rPr lang="en-US" altLang="zh-CN" smtClean="0"/>
              <a:pPr>
                <a:defRPr/>
              </a:pPr>
              <a:t>71</a:t>
            </a:fld>
            <a:endParaRPr lang="en-US" altLang="zh-CN"/>
          </a:p>
        </p:txBody>
      </p:sp>
    </p:spTree>
    <p:extLst>
      <p:ext uri="{BB962C8B-B14F-4D97-AF65-F5344CB8AC3E}">
        <p14:creationId xmlns:p14="http://schemas.microsoft.com/office/powerpoint/2010/main" val="8327689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7ECF6-FD1E-4FEC-86D3-8C83FB710809}"/>
              </a:ext>
            </a:extLst>
          </p:cNvPr>
          <p:cNvSpPr>
            <a:spLocks noGrp="1"/>
          </p:cNvSpPr>
          <p:nvPr>
            <p:ph type="title"/>
          </p:nvPr>
        </p:nvSpPr>
        <p:spPr/>
        <p:txBody>
          <a:bodyPr/>
          <a:lstStyle/>
          <a:p>
            <a:r>
              <a:rPr lang="en-US" dirty="0"/>
              <a:t>Q Learning vs. DQN</a:t>
            </a:r>
            <a:endParaRPr lang="en-SE" dirty="0"/>
          </a:p>
        </p:txBody>
      </p:sp>
      <p:sp>
        <p:nvSpPr>
          <p:cNvPr id="3" name="Content Placeholder 2">
            <a:extLst>
              <a:ext uri="{FF2B5EF4-FFF2-40B4-BE49-F238E27FC236}">
                <a16:creationId xmlns:a16="http://schemas.microsoft.com/office/drawing/2014/main" id="{D9D297A8-2F3B-49C5-8B10-0139D7AE3C21}"/>
              </a:ext>
            </a:extLst>
          </p:cNvPr>
          <p:cNvSpPr>
            <a:spLocks noGrp="1"/>
          </p:cNvSpPr>
          <p:nvPr>
            <p:ph idx="1"/>
          </p:nvPr>
        </p:nvSpPr>
        <p:spPr/>
        <p:txBody>
          <a:bodyPr/>
          <a:lstStyle/>
          <a:p>
            <a:endParaRPr lang="en-SE"/>
          </a:p>
        </p:txBody>
      </p:sp>
      <p:pic>
        <p:nvPicPr>
          <p:cNvPr id="2050" name="Picture 2" descr="deep q-learning">
            <a:extLst>
              <a:ext uri="{FF2B5EF4-FFF2-40B4-BE49-F238E27FC236}">
                <a16:creationId xmlns:a16="http://schemas.microsoft.com/office/drawing/2014/main" id="{5BF436BF-3E71-419F-B599-E308357943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85860"/>
            <a:ext cx="8064896" cy="52897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EB1A89F-A018-4837-B93A-0A47DC72E11B}"/>
              </a:ext>
            </a:extLst>
          </p:cNvPr>
          <p:cNvSpPr txBox="1"/>
          <p:nvPr/>
        </p:nvSpPr>
        <p:spPr>
          <a:xfrm>
            <a:off x="2051719" y="6604084"/>
            <a:ext cx="5255167" cy="253916"/>
          </a:xfrm>
          <a:prstGeom prst="rect">
            <a:avLst/>
          </a:prstGeom>
          <a:noFill/>
        </p:spPr>
        <p:txBody>
          <a:bodyPr wrap="square">
            <a:spAutoFit/>
          </a:bodyPr>
          <a:lstStyle/>
          <a:p>
            <a:r>
              <a:rPr lang="en-SE" sz="1050" dirty="0"/>
              <a:t>https://www.analyticsvidhya.com/blog/2019/04/introduction-deep-q-learning-python/</a:t>
            </a:r>
          </a:p>
        </p:txBody>
      </p:sp>
    </p:spTree>
    <p:extLst>
      <p:ext uri="{BB962C8B-B14F-4D97-AF65-F5344CB8AC3E}">
        <p14:creationId xmlns:p14="http://schemas.microsoft.com/office/powerpoint/2010/main" val="23886873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92643-2F9B-47E0-8DC1-DB6E0A6898AC}"/>
              </a:ext>
            </a:extLst>
          </p:cNvPr>
          <p:cNvSpPr>
            <a:spLocks noGrp="1"/>
          </p:cNvSpPr>
          <p:nvPr>
            <p:ph type="title"/>
          </p:nvPr>
        </p:nvSpPr>
        <p:spPr/>
        <p:txBody>
          <a:bodyPr>
            <a:normAutofit fontScale="90000"/>
          </a:bodyPr>
          <a:lstStyle/>
          <a:p>
            <a:r>
              <a:rPr lang="en-US" dirty="0"/>
              <a:t>Function Approximations of Value Functions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3330F6C-4DE3-4B74-968D-DECB64071E79}"/>
                  </a:ext>
                </a:extLst>
              </p:cNvPr>
              <p:cNvSpPr>
                <a:spLocks noGrp="1"/>
              </p:cNvSpPr>
              <p:nvPr>
                <p:ph idx="1"/>
              </p:nvPr>
            </p:nvSpPr>
            <p:spPr>
              <a:xfrm>
                <a:off x="76200" y="1124744"/>
                <a:ext cx="4572000" cy="5733256"/>
              </a:xfrm>
            </p:spPr>
            <p:txBody>
              <a:bodyPr>
                <a:normAutofit fontScale="85000" lnSpcReduction="20000"/>
              </a:bodyPr>
              <a:lstStyle/>
              <a:p>
                <a:r>
                  <a:rPr lang="en-US" dirty="0"/>
                  <a:t>Upper:</a:t>
                </a:r>
              </a:p>
              <a:p>
                <a:pPr lvl="1"/>
                <a:r>
                  <a:rPr lang="en-US" dirty="0"/>
                  <a:t>Left: state value function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𝑣</m:t>
                        </m:r>
                      </m:e>
                    </m:acc>
                    <m:r>
                      <a:rPr lang="en-US" b="0" i="1" dirty="0" smtClean="0">
                        <a:latin typeface="Cambria Math" panose="02040503050406030204" pitchFamily="18" charset="0"/>
                      </a:rPr>
                      <m:t>(</m:t>
                    </m:r>
                    <m:r>
                      <a:rPr lang="en-US" b="0" i="1" dirty="0" smtClean="0">
                        <a:latin typeface="Cambria Math" panose="02040503050406030204" pitchFamily="18" charset="0"/>
                      </a:rPr>
                      <m:t>𝑠</m:t>
                    </m:r>
                    <m:r>
                      <a:rPr lang="en-US" b="0" i="1" dirty="0" smtClean="0">
                        <a:latin typeface="Cambria Math" panose="02040503050406030204" pitchFamily="18" charset="0"/>
                      </a:rPr>
                      <m:t>,</m:t>
                    </m:r>
                    <m:r>
                      <a:rPr lang="en-US" b="1" i="0" dirty="0" smtClean="0">
                        <a:latin typeface="Cambria Math" panose="02040503050406030204" pitchFamily="18" charset="0"/>
                      </a:rPr>
                      <m:t>𝐰</m:t>
                    </m:r>
                    <m:r>
                      <a:rPr lang="en-US" b="0" i="1" dirty="0" smtClean="0">
                        <a:latin typeface="Cambria Math" panose="02040503050406030204" pitchFamily="18" charset="0"/>
                      </a:rPr>
                      <m:t>)</m:t>
                    </m:r>
                  </m:oMath>
                </a14:m>
                <a:r>
                  <a:rPr lang="en-US" dirty="0"/>
                  <a:t> with params </a:t>
                </a:r>
                <a14:m>
                  <m:oMath xmlns:m="http://schemas.openxmlformats.org/officeDocument/2006/math">
                    <m:r>
                      <a:rPr lang="en-US" b="1" dirty="0">
                        <a:latin typeface="Cambria Math" panose="02040503050406030204" pitchFamily="18" charset="0"/>
                      </a:rPr>
                      <m:t>𝐰</m:t>
                    </m:r>
                  </m:oMath>
                </a14:m>
                <a:r>
                  <a:rPr lang="en-US" dirty="0"/>
                  <a:t>.</a:t>
                </a:r>
              </a:p>
              <a:p>
                <a:pPr lvl="1"/>
                <a:r>
                  <a:rPr lang="en-US" dirty="0"/>
                  <a:t>Middle: action value function </a:t>
                </a:r>
                <a14:m>
                  <m:oMath xmlns:m="http://schemas.openxmlformats.org/officeDocument/2006/math">
                    <m:acc>
                      <m:accPr>
                        <m:chr m:val="̂"/>
                        <m:ctrlPr>
                          <a:rPr lang="en-US" i="1">
                            <a:latin typeface="Cambria Math" panose="02040503050406030204" pitchFamily="18" charset="0"/>
                          </a:rPr>
                        </m:ctrlPr>
                      </m:accPr>
                      <m:e>
                        <m:r>
                          <a:rPr lang="en-US" b="0" i="1" smtClean="0">
                            <a:latin typeface="Cambria Math" panose="02040503050406030204" pitchFamily="18" charset="0"/>
                          </a:rPr>
                          <m:t>𝑞</m:t>
                        </m:r>
                      </m:e>
                    </m:acc>
                    <m:r>
                      <a:rPr lang="en-US" i="1" dirty="0">
                        <a:latin typeface="Cambria Math" panose="02040503050406030204" pitchFamily="18" charset="0"/>
                      </a:rPr>
                      <m:t>(</m:t>
                    </m:r>
                    <m:r>
                      <a:rPr lang="en-US" i="1" dirty="0">
                        <a:latin typeface="Cambria Math" panose="02040503050406030204" pitchFamily="18" charset="0"/>
                      </a:rPr>
                      <m:t>𝑠</m:t>
                    </m:r>
                    <m:r>
                      <a:rPr lang="en-US" i="1" dirty="0">
                        <a:latin typeface="Cambria Math" panose="02040503050406030204" pitchFamily="18" charset="0"/>
                      </a:rPr>
                      <m:t>,</m:t>
                    </m:r>
                    <m:r>
                      <a:rPr lang="en-US" b="0" i="1" dirty="0" smtClean="0">
                        <a:latin typeface="Cambria Math" panose="02040503050406030204" pitchFamily="18" charset="0"/>
                      </a:rPr>
                      <m:t>𝑎</m:t>
                    </m:r>
                    <m:r>
                      <a:rPr lang="en-US" b="0" i="1" dirty="0" smtClean="0">
                        <a:latin typeface="Cambria Math" panose="02040503050406030204" pitchFamily="18" charset="0"/>
                      </a:rPr>
                      <m:t>,</m:t>
                    </m:r>
                    <m:r>
                      <a:rPr lang="en-US" b="1" dirty="0">
                        <a:latin typeface="Cambria Math" panose="02040503050406030204" pitchFamily="18" charset="0"/>
                      </a:rPr>
                      <m:t>𝐰</m:t>
                    </m:r>
                    <m:r>
                      <a:rPr lang="en-US" i="1" dirty="0">
                        <a:latin typeface="Cambria Math" panose="02040503050406030204" pitchFamily="18" charset="0"/>
                      </a:rPr>
                      <m:t>)</m:t>
                    </m:r>
                  </m:oMath>
                </a14:m>
                <a:r>
                  <a:rPr lang="en-US" dirty="0"/>
                  <a:t> with params </a:t>
                </a:r>
                <a14:m>
                  <m:oMath xmlns:m="http://schemas.openxmlformats.org/officeDocument/2006/math">
                    <m:r>
                      <a:rPr lang="en-US" b="1" dirty="0">
                        <a:latin typeface="Cambria Math" panose="02040503050406030204" pitchFamily="18" charset="0"/>
                      </a:rPr>
                      <m:t>𝐰</m:t>
                    </m:r>
                  </m:oMath>
                </a14:m>
                <a:r>
                  <a:rPr lang="en-US" dirty="0"/>
                  <a:t>.</a:t>
                </a:r>
              </a:p>
              <a:p>
                <a:pPr lvl="1"/>
                <a:r>
                  <a:rPr lang="en-US" dirty="0"/>
                  <a:t>Right: action value functions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𝑞</m:t>
                        </m:r>
                      </m:e>
                    </m:acc>
                    <m:r>
                      <a:rPr lang="en-US" i="1" dirty="0">
                        <a:latin typeface="Cambria Math" panose="02040503050406030204" pitchFamily="18" charset="0"/>
                      </a:rPr>
                      <m:t>(</m:t>
                    </m:r>
                    <m:r>
                      <a:rPr lang="en-US" i="1" dirty="0">
                        <a:latin typeface="Cambria Math" panose="02040503050406030204" pitchFamily="18" charset="0"/>
                      </a:rPr>
                      <m:t>𝑠</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𝑖</m:t>
                        </m:r>
                      </m:sub>
                    </m:sSub>
                    <m:r>
                      <a:rPr lang="en-US" i="1" dirty="0">
                        <a:latin typeface="Cambria Math" panose="02040503050406030204" pitchFamily="18" charset="0"/>
                      </a:rPr>
                      <m:t>,</m:t>
                    </m:r>
                    <m:r>
                      <a:rPr lang="en-US" b="1" dirty="0">
                        <a:latin typeface="Cambria Math" panose="02040503050406030204" pitchFamily="18" charset="0"/>
                      </a:rPr>
                      <m:t>𝐰</m:t>
                    </m:r>
                    <m:r>
                      <a:rPr lang="en-US" i="1" dirty="0">
                        <a:latin typeface="Cambria Math" panose="02040503050406030204" pitchFamily="18" charset="0"/>
                      </a:rPr>
                      <m:t>)</m:t>
                    </m:r>
                  </m:oMath>
                </a14:m>
                <a:r>
                  <a:rPr lang="en-US" dirty="0"/>
                  <a:t> with params </a:t>
                </a:r>
                <a14:m>
                  <m:oMath xmlns:m="http://schemas.openxmlformats.org/officeDocument/2006/math">
                    <m:r>
                      <a:rPr lang="en-US" b="1" dirty="0">
                        <a:latin typeface="Cambria Math" panose="02040503050406030204" pitchFamily="18" charset="0"/>
                      </a:rPr>
                      <m:t>𝐰</m:t>
                    </m:r>
                  </m:oMath>
                </a14:m>
                <a:r>
                  <a:rPr lang="en-US" dirty="0"/>
                  <a:t>, since we need all Q-values for computing greedy policy </a:t>
                </a:r>
                <a14:m>
                  <m:oMath xmlns:m="http://schemas.openxmlformats.org/officeDocument/2006/math">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argmax</m:t>
                            </m:r>
                          </m:e>
                          <m:sub>
                            <m:r>
                              <m:rPr>
                                <m:sty m:val="p"/>
                              </m:rPr>
                              <a:rPr lang="en-US" b="0" i="0" smtClean="0">
                                <a:latin typeface="Cambria Math" panose="02040503050406030204" pitchFamily="18" charset="0"/>
                              </a:rPr>
                              <m:t>a</m:t>
                            </m:r>
                          </m:sub>
                        </m:sSub>
                      </m:fName>
                      <m:e>
                        <m:acc>
                          <m:accPr>
                            <m:chr m:val="̂"/>
                            <m:ctrlPr>
                              <a:rPr lang="en-US" i="1">
                                <a:latin typeface="Cambria Math" panose="02040503050406030204" pitchFamily="18" charset="0"/>
                              </a:rPr>
                            </m:ctrlPr>
                          </m:accPr>
                          <m:e>
                            <m:r>
                              <a:rPr lang="en-US" i="1">
                                <a:latin typeface="Cambria Math" panose="02040503050406030204" pitchFamily="18" charset="0"/>
                              </a:rPr>
                              <m:t>𝑞</m:t>
                            </m:r>
                          </m:e>
                        </m:acc>
                        <m:r>
                          <a:rPr lang="en-US" i="1" dirty="0">
                            <a:latin typeface="Cambria Math" panose="02040503050406030204" pitchFamily="18" charset="0"/>
                          </a:rPr>
                          <m:t>(</m:t>
                        </m:r>
                        <m:r>
                          <a:rPr lang="en-US" i="1" dirty="0">
                            <a:latin typeface="Cambria Math" panose="02040503050406030204" pitchFamily="18" charset="0"/>
                          </a:rPr>
                          <m:t>𝑠</m:t>
                        </m:r>
                        <m:r>
                          <a:rPr lang="en-US" i="1" dirty="0">
                            <a:latin typeface="Cambria Math" panose="02040503050406030204" pitchFamily="18" charset="0"/>
                          </a:rPr>
                          <m:t>,</m:t>
                        </m:r>
                        <m:r>
                          <a:rPr lang="en-US" b="0" i="1" dirty="0" smtClean="0">
                            <a:latin typeface="Cambria Math" panose="02040503050406030204" pitchFamily="18" charset="0"/>
                          </a:rPr>
                          <m:t>𝑎</m:t>
                        </m:r>
                        <m:r>
                          <a:rPr lang="en-US" i="1" dirty="0">
                            <a:latin typeface="Cambria Math" panose="02040503050406030204" pitchFamily="18" charset="0"/>
                          </a:rPr>
                          <m:t>,</m:t>
                        </m:r>
                        <m:r>
                          <a:rPr lang="en-US" b="1" dirty="0">
                            <a:latin typeface="Cambria Math" panose="02040503050406030204" pitchFamily="18" charset="0"/>
                          </a:rPr>
                          <m:t>𝐰</m:t>
                        </m:r>
                        <m:r>
                          <a:rPr lang="en-US" i="1" dirty="0">
                            <a:latin typeface="Cambria Math" panose="02040503050406030204" pitchFamily="18" charset="0"/>
                          </a:rPr>
                          <m:t>)</m:t>
                        </m:r>
                      </m:e>
                    </m:func>
                  </m:oMath>
                </a14:m>
                <a:r>
                  <a:rPr lang="en-US" dirty="0"/>
                  <a:t>.</a:t>
                </a:r>
              </a:p>
              <a:p>
                <a:r>
                  <a:rPr lang="en-US" dirty="0"/>
                  <a:t>Lower: </a:t>
                </a:r>
              </a:p>
              <a:p>
                <a:pPr lvl="1"/>
                <a:r>
                  <a:rPr lang="en-US" dirty="0"/>
                  <a:t>Use Neural Network as action value functions (corresponds to upper middle and right).</a:t>
                </a:r>
                <a:endParaRPr lang="en-SE" dirty="0"/>
              </a:p>
              <a:p>
                <a:endParaRPr lang="en-SE" dirty="0"/>
              </a:p>
              <a:p>
                <a:endParaRPr lang="en-SE" dirty="0"/>
              </a:p>
            </p:txBody>
          </p:sp>
        </mc:Choice>
        <mc:Fallback xmlns="">
          <p:sp>
            <p:nvSpPr>
              <p:cNvPr id="3" name="Content Placeholder 2">
                <a:extLst>
                  <a:ext uri="{FF2B5EF4-FFF2-40B4-BE49-F238E27FC236}">
                    <a16:creationId xmlns:a16="http://schemas.microsoft.com/office/drawing/2014/main" id="{73330F6C-4DE3-4B74-968D-DECB64071E79}"/>
                  </a:ext>
                </a:extLst>
              </p:cNvPr>
              <p:cNvSpPr>
                <a:spLocks noGrp="1" noRot="1" noChangeAspect="1" noMove="1" noResize="1" noEditPoints="1" noAdjustHandles="1" noChangeArrowheads="1" noChangeShapeType="1" noTextEdit="1"/>
              </p:cNvSpPr>
              <p:nvPr>
                <p:ph idx="1"/>
              </p:nvPr>
            </p:nvSpPr>
            <p:spPr>
              <a:xfrm>
                <a:off x="76200" y="1124744"/>
                <a:ext cx="4572000" cy="5733256"/>
              </a:xfrm>
              <a:blipFill>
                <a:blip r:embed="rId2"/>
                <a:stretch>
                  <a:fillRect l="-2267" t="-2447" r="-1600"/>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CCE98F95-DA09-42C8-8841-D8FAF64F5769}"/>
              </a:ext>
            </a:extLst>
          </p:cNvPr>
          <p:cNvSpPr>
            <a:spLocks noGrp="1"/>
          </p:cNvSpPr>
          <p:nvPr>
            <p:ph type="sldNum" sz="quarter" idx="12"/>
          </p:nvPr>
        </p:nvSpPr>
        <p:spPr bwMode="auto">
          <a:xfrm>
            <a:off x="6934200" y="653003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F57F456A-00AF-44E6-8D70-638C0D0130FF}" type="slidenum">
              <a:rPr lang="en-US" altLang="zh-CN" smtClean="0"/>
              <a:pPr>
                <a:defRPr/>
              </a:pPr>
              <a:t>73</a:t>
            </a:fld>
            <a:endParaRPr lang="en-US" altLang="zh-CN"/>
          </a:p>
        </p:txBody>
      </p:sp>
      <p:pic>
        <p:nvPicPr>
          <p:cNvPr id="6" name="Picture 5">
            <a:extLst>
              <a:ext uri="{FF2B5EF4-FFF2-40B4-BE49-F238E27FC236}">
                <a16:creationId xmlns:a16="http://schemas.microsoft.com/office/drawing/2014/main" id="{BB1CF6A5-1F76-453A-9A82-DDFCBEBB1F5A}"/>
              </a:ext>
            </a:extLst>
          </p:cNvPr>
          <p:cNvPicPr>
            <a:picLocks noChangeAspect="1"/>
          </p:cNvPicPr>
          <p:nvPr/>
        </p:nvPicPr>
        <p:blipFill>
          <a:blip r:embed="rId3"/>
          <a:stretch>
            <a:fillRect/>
          </a:stretch>
        </p:blipFill>
        <p:spPr>
          <a:xfrm>
            <a:off x="4762500" y="1219200"/>
            <a:ext cx="4305300" cy="2296160"/>
          </a:xfrm>
          <a:prstGeom prst="rect">
            <a:avLst/>
          </a:prstGeom>
        </p:spPr>
      </p:pic>
      <p:pic>
        <p:nvPicPr>
          <p:cNvPr id="7" name="Picture 6">
            <a:extLst>
              <a:ext uri="{FF2B5EF4-FFF2-40B4-BE49-F238E27FC236}">
                <a16:creationId xmlns:a16="http://schemas.microsoft.com/office/drawing/2014/main" id="{7B132EAC-5728-4B7F-BECC-6CE02198F29E}"/>
              </a:ext>
            </a:extLst>
          </p:cNvPr>
          <p:cNvPicPr>
            <a:picLocks noChangeAspect="1"/>
          </p:cNvPicPr>
          <p:nvPr/>
        </p:nvPicPr>
        <p:blipFill>
          <a:blip r:embed="rId4"/>
          <a:stretch>
            <a:fillRect/>
          </a:stretch>
        </p:blipFill>
        <p:spPr>
          <a:xfrm>
            <a:off x="4757245" y="3652346"/>
            <a:ext cx="4305299" cy="2999926"/>
          </a:xfrm>
          <a:prstGeom prst="rect">
            <a:avLst/>
          </a:prstGeom>
        </p:spPr>
      </p:pic>
    </p:spTree>
    <p:extLst>
      <p:ext uri="{BB962C8B-B14F-4D97-AF65-F5344CB8AC3E}">
        <p14:creationId xmlns:p14="http://schemas.microsoft.com/office/powerpoint/2010/main" val="23954738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802AA-FD9E-47D1-9327-98E545C0127C}"/>
              </a:ext>
            </a:extLst>
          </p:cNvPr>
          <p:cNvSpPr>
            <a:spLocks noGrp="1"/>
          </p:cNvSpPr>
          <p:nvPr>
            <p:ph type="title"/>
          </p:nvPr>
        </p:nvSpPr>
        <p:spPr/>
        <p:txBody>
          <a:bodyPr/>
          <a:lstStyle/>
          <a:p>
            <a:r>
              <a:rPr lang="en-US" dirty="0"/>
              <a:t>Mean Squared Error</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EF19CC-2FE1-4D1F-8F5D-3B0E9F7FA3D4}"/>
                  </a:ext>
                </a:extLst>
              </p:cNvPr>
              <p:cNvSpPr>
                <a:spLocks noGrp="1"/>
              </p:cNvSpPr>
              <p:nvPr>
                <p:ph idx="1"/>
              </p:nvPr>
            </p:nvSpPr>
            <p:spPr>
              <a:xfrm>
                <a:off x="152400" y="1285860"/>
                <a:ext cx="8839200" cy="1814311"/>
              </a:xfrm>
            </p:spPr>
            <p:txBody>
              <a:bodyPr>
                <a:normAutofit fontScale="70000" lnSpcReduction="20000"/>
              </a:bodyPr>
              <a:lstStyle/>
              <a:p>
                <a:r>
                  <a:rPr lang="en-US" dirty="0"/>
                  <a:t>Optimization objective is to minimize </a:t>
                </a:r>
                <a:r>
                  <a:rPr lang="en-US" dirty="0">
                    <a:solidFill>
                      <a:srgbClr val="C00000"/>
                    </a:solidFill>
                  </a:rPr>
                  <a:t>Value Error </a:t>
                </a:r>
              </a:p>
              <a:p>
                <a:pPr lvl="1"/>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𝑉𝐸</m:t>
                        </m:r>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𝔼</m:t>
                        </m:r>
                      </m:e>
                      <m:sub>
                        <m:r>
                          <a:rPr lang="en-US" b="0" i="1" smtClean="0">
                            <a:latin typeface="Cambria Math" panose="02040503050406030204" pitchFamily="18" charset="0"/>
                          </a:rPr>
                          <m:t>𝜋</m:t>
                        </m:r>
                      </m:sub>
                    </m:sSub>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b="1" i="1">
                                    <a:latin typeface="Cambria Math" panose="02040503050406030204" pitchFamily="18" charset="0"/>
                                  </a:rPr>
                                  <m:t>𝒘</m:t>
                                </m:r>
                              </m:e>
                            </m:d>
                          </m:e>
                        </m:d>
                      </m:e>
                      <m:sup>
                        <m:r>
                          <a:rPr lang="en-US" i="1">
                            <a:latin typeface="Cambria Math" panose="02040503050406030204" pitchFamily="18" charset="0"/>
                          </a:rPr>
                          <m:t>2</m:t>
                        </m:r>
                      </m:sup>
                    </m:sSup>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𝒮</m:t>
                        </m:r>
                      </m:sub>
                      <m:sup/>
                      <m:e>
                        <m:r>
                          <a:rPr lang="en-US" i="1">
                            <a:latin typeface="Cambria Math" panose="02040503050406030204" pitchFamily="18" charset="0"/>
                          </a:rPr>
                          <m:t>𝜇</m:t>
                        </m:r>
                        <m:d>
                          <m:dPr>
                            <m:ctrlPr>
                              <a:rPr lang="en-US" i="1">
                                <a:latin typeface="Cambria Math" panose="02040503050406030204" pitchFamily="18" charset="0"/>
                              </a:rPr>
                            </m:ctrlPr>
                          </m:dPr>
                          <m:e>
                            <m:r>
                              <a:rPr lang="en-US" i="1">
                                <a:latin typeface="Cambria Math" panose="02040503050406030204" pitchFamily="18" charset="0"/>
                              </a:rPr>
                              <m:t>𝑠</m:t>
                            </m:r>
                          </m:e>
                        </m:d>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b="1" i="1">
                                        <a:latin typeface="Cambria Math" panose="02040503050406030204" pitchFamily="18" charset="0"/>
                                      </a:rPr>
                                      <m:t>𝒘</m:t>
                                    </m:r>
                                  </m:e>
                                </m:d>
                              </m:e>
                            </m:d>
                          </m:e>
                          <m:sup>
                            <m:r>
                              <a:rPr lang="en-US" i="1">
                                <a:latin typeface="Cambria Math" panose="02040503050406030204" pitchFamily="18" charset="0"/>
                              </a:rPr>
                              <m:t>2</m:t>
                            </m:r>
                          </m:sup>
                        </m:sSup>
                      </m:e>
                    </m:nary>
                  </m:oMath>
                </a14:m>
                <a:endParaRPr lang="en-US" dirty="0"/>
              </a:p>
              <a:p>
                <a:pPr lvl="1"/>
                <a14:m>
                  <m:oMath xmlns:m="http://schemas.openxmlformats.org/officeDocument/2006/math">
                    <m:r>
                      <a:rPr lang="en-US" i="1">
                        <a:latin typeface="Cambria Math" panose="02040503050406030204" pitchFamily="18" charset="0"/>
                      </a:rPr>
                      <m:t>𝜇</m:t>
                    </m:r>
                    <m:d>
                      <m:dPr>
                        <m:ctrlPr>
                          <a:rPr lang="en-US" i="1">
                            <a:latin typeface="Cambria Math" panose="02040503050406030204" pitchFamily="18" charset="0"/>
                          </a:rPr>
                        </m:ctrlPr>
                      </m:dPr>
                      <m:e>
                        <m:r>
                          <a:rPr lang="en-US" i="1">
                            <a:latin typeface="Cambria Math" panose="02040503050406030204" pitchFamily="18" charset="0"/>
                          </a:rPr>
                          <m:t>𝑠</m:t>
                        </m:r>
                      </m:e>
                    </m:d>
                  </m:oMath>
                </a14:m>
                <a:r>
                  <a:rPr lang="en-US" dirty="0"/>
                  <a:t> is the fraction of time spent in state </a:t>
                </a:r>
                <a14:m>
                  <m:oMath xmlns:m="http://schemas.openxmlformats.org/officeDocument/2006/math">
                    <m:r>
                      <a:rPr lang="en-US" b="0" i="1" smtClean="0">
                        <a:latin typeface="Cambria Math" panose="02040503050406030204" pitchFamily="18" charset="0"/>
                      </a:rPr>
                      <m:t>𝑠</m:t>
                    </m:r>
                  </m:oMath>
                </a14:m>
                <a:r>
                  <a:rPr lang="en-US" dirty="0"/>
                  <a:t> when following policy </a:t>
                </a:r>
                <a14:m>
                  <m:oMath xmlns:m="http://schemas.openxmlformats.org/officeDocument/2006/math">
                    <m:r>
                      <a:rPr lang="en-US" i="1">
                        <a:latin typeface="Cambria Math" panose="02040503050406030204" pitchFamily="18" charset="0"/>
                      </a:rPr>
                      <m:t>𝜋</m:t>
                    </m:r>
                  </m:oMath>
                </a14:m>
                <a:r>
                  <a:rPr lang="en-US" dirty="0"/>
                  <a:t>, called the </a:t>
                </a:r>
                <a:r>
                  <a:rPr lang="en-US" dirty="0">
                    <a:solidFill>
                      <a:srgbClr val="C00000"/>
                    </a:solidFill>
                  </a:rPr>
                  <a:t>on-policy distribution</a:t>
                </a:r>
                <a:r>
                  <a:rPr lang="en-US" dirty="0"/>
                  <a:t> under policy </a:t>
                </a:r>
                <a14:m>
                  <m:oMath xmlns:m="http://schemas.openxmlformats.org/officeDocument/2006/math">
                    <m:r>
                      <a:rPr lang="en-US" i="1">
                        <a:latin typeface="Cambria Math" panose="02040503050406030204" pitchFamily="18" charset="0"/>
                      </a:rPr>
                      <m:t>𝜋</m:t>
                    </m:r>
                  </m:oMath>
                </a14:m>
                <a:r>
                  <a:rPr lang="en-US" dirty="0"/>
                  <a:t>, </a:t>
                </a:r>
                <a14:m>
                  <m:oMath xmlns:m="http://schemas.openxmlformats.org/officeDocument/2006/math">
                    <m:nary>
                      <m:naryPr>
                        <m:chr m:val="∑"/>
                        <m:supHide m:val="on"/>
                        <m:ctrlPr>
                          <a:rPr lang="en-US" b="0" i="1" smtClean="0">
                            <a:latin typeface="Cambria Math" panose="02040503050406030204" pitchFamily="18" charset="0"/>
                          </a:rPr>
                        </m:ctrlPr>
                      </m:naryPr>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𝒮</m:t>
                        </m:r>
                      </m:sub>
                      <m:sup/>
                      <m:e>
                        <m:r>
                          <a:rPr lang="en-US" i="1">
                            <a:latin typeface="Cambria Math" panose="02040503050406030204" pitchFamily="18" charset="0"/>
                          </a:rPr>
                          <m:t>𝜇</m:t>
                        </m:r>
                        <m:d>
                          <m:dPr>
                            <m:ctrlPr>
                              <a:rPr lang="en-US" i="1">
                                <a:latin typeface="Cambria Math" panose="02040503050406030204" pitchFamily="18" charset="0"/>
                              </a:rPr>
                            </m:ctrlPr>
                          </m:dPr>
                          <m:e>
                            <m:r>
                              <a:rPr lang="en-US" i="1">
                                <a:latin typeface="Cambria Math" panose="02040503050406030204" pitchFamily="18" charset="0"/>
                              </a:rPr>
                              <m:t>𝑠</m:t>
                            </m:r>
                          </m:e>
                        </m:d>
                      </m:e>
                    </m:nary>
                    <m:r>
                      <a:rPr lang="en-US" b="0" i="1" smtClean="0">
                        <a:latin typeface="Cambria Math" panose="02040503050406030204" pitchFamily="18" charset="0"/>
                      </a:rPr>
                      <m:t>=1</m:t>
                    </m:r>
                  </m:oMath>
                </a14:m>
                <a:r>
                  <a:rPr lang="en-US" dirty="0"/>
                  <a:t>. A larger </a:t>
                </a:r>
                <a14:m>
                  <m:oMath xmlns:m="http://schemas.openxmlformats.org/officeDocument/2006/math">
                    <m:r>
                      <a:rPr lang="en-US" i="1">
                        <a:latin typeface="Cambria Math" panose="02040503050406030204" pitchFamily="18" charset="0"/>
                      </a:rPr>
                      <m:t>𝜇</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 </m:t>
                    </m:r>
                  </m:oMath>
                </a14:m>
                <a:r>
                  <a:rPr lang="en-US" dirty="0"/>
                  <a:t>denotes state </a:t>
                </a:r>
                <a14:m>
                  <m:oMath xmlns:m="http://schemas.openxmlformats.org/officeDocument/2006/math">
                    <m:r>
                      <a:rPr lang="en-US" b="0" i="1" smtClean="0">
                        <a:latin typeface="Cambria Math" panose="02040503050406030204" pitchFamily="18" charset="0"/>
                      </a:rPr>
                      <m:t>𝑠</m:t>
                    </m:r>
                  </m:oMath>
                </a14:m>
                <a:r>
                  <a:rPr lang="en-US" dirty="0"/>
                  <a:t> is visited more frequently, hence estimation error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e>
                    </m:d>
                  </m:oMath>
                </a14:m>
                <a:r>
                  <a:rPr lang="en-US" dirty="0"/>
                  <a:t> is given more weight</a:t>
                </a:r>
              </a:p>
            </p:txBody>
          </p:sp>
        </mc:Choice>
        <mc:Fallback xmlns="">
          <p:sp>
            <p:nvSpPr>
              <p:cNvPr id="3" name="Content Placeholder 2">
                <a:extLst>
                  <a:ext uri="{FF2B5EF4-FFF2-40B4-BE49-F238E27FC236}">
                    <a16:creationId xmlns:a16="http://schemas.microsoft.com/office/drawing/2014/main" id="{9CEF19CC-2FE1-4D1F-8F5D-3B0E9F7FA3D4}"/>
                  </a:ext>
                </a:extLst>
              </p:cNvPr>
              <p:cNvSpPr>
                <a:spLocks noGrp="1" noRot="1" noChangeAspect="1" noMove="1" noResize="1" noEditPoints="1" noAdjustHandles="1" noChangeArrowheads="1" noChangeShapeType="1" noTextEdit="1"/>
              </p:cNvSpPr>
              <p:nvPr>
                <p:ph idx="1"/>
              </p:nvPr>
            </p:nvSpPr>
            <p:spPr>
              <a:xfrm>
                <a:off x="152400" y="1285860"/>
                <a:ext cx="8839200" cy="1814311"/>
              </a:xfrm>
              <a:blipFill>
                <a:blip r:embed="rId3"/>
                <a:stretch>
                  <a:fillRect l="-759" t="-8389" r="-345" b="-11409"/>
                </a:stretch>
              </a:blipFill>
            </p:spPr>
            <p:txBody>
              <a:bodyPr/>
              <a:lstStyle/>
              <a:p>
                <a:r>
                  <a:rPr lang="en-SE">
                    <a:noFill/>
                  </a:rPr>
                  <a:t> </a:t>
                </a:r>
              </a:p>
            </p:txBody>
          </p:sp>
        </mc:Fallback>
      </mc:AlternateContent>
      <p:pic>
        <p:nvPicPr>
          <p:cNvPr id="4" name="Picture 3">
            <a:extLst>
              <a:ext uri="{FF2B5EF4-FFF2-40B4-BE49-F238E27FC236}">
                <a16:creationId xmlns:a16="http://schemas.microsoft.com/office/drawing/2014/main" id="{741A115D-6E58-4130-855D-A2F24194BCB9}"/>
              </a:ext>
            </a:extLst>
          </p:cNvPr>
          <p:cNvPicPr>
            <a:picLocks noChangeAspect="1"/>
          </p:cNvPicPr>
          <p:nvPr/>
        </p:nvPicPr>
        <p:blipFill>
          <a:blip r:embed="rId4"/>
          <a:stretch>
            <a:fillRect/>
          </a:stretch>
        </p:blipFill>
        <p:spPr>
          <a:xfrm>
            <a:off x="55015" y="3100172"/>
            <a:ext cx="9033970" cy="3686406"/>
          </a:xfrm>
          <a:prstGeom prst="rect">
            <a:avLst/>
          </a:prstGeom>
        </p:spPr>
      </p:pic>
    </p:spTree>
    <p:extLst>
      <p:ext uri="{BB962C8B-B14F-4D97-AF65-F5344CB8AC3E}">
        <p14:creationId xmlns:p14="http://schemas.microsoft.com/office/powerpoint/2010/main" val="3181685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53F1-7D6E-4C47-B7AA-1AE7A2DBBA14}"/>
              </a:ext>
            </a:extLst>
          </p:cNvPr>
          <p:cNvSpPr>
            <a:spLocks noGrp="1"/>
          </p:cNvSpPr>
          <p:nvPr>
            <p:ph type="title"/>
          </p:nvPr>
        </p:nvSpPr>
        <p:spPr>
          <a:xfrm>
            <a:off x="457200" y="160461"/>
            <a:ext cx="8229600" cy="868362"/>
          </a:xfrm>
        </p:spPr>
        <p:txBody>
          <a:bodyPr/>
          <a:lstStyle/>
          <a:p>
            <a:r>
              <a:rPr lang="en-US" sz="3600" dirty="0"/>
              <a:t>Gradient Descent</a:t>
            </a:r>
            <a:endParaRPr lang="en-SE" sz="36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82AE366-CD29-4F0E-BEBB-39C50EC203D6}"/>
                  </a:ext>
                </a:extLst>
              </p:cNvPr>
              <p:cNvSpPr>
                <a:spLocks noGrp="1"/>
              </p:cNvSpPr>
              <p:nvPr>
                <p:ph idx="1"/>
              </p:nvPr>
            </p:nvSpPr>
            <p:spPr>
              <a:xfrm>
                <a:off x="152400" y="1188547"/>
                <a:ext cx="8839200" cy="2448272"/>
              </a:xfrm>
            </p:spPr>
            <p:txBody>
              <a:bodyPr>
                <a:normAutofit fontScale="77500" lnSpcReduction="20000"/>
              </a:bodyPr>
              <a:lstStyle/>
              <a:p>
                <a:r>
                  <a:rPr lang="en-US" dirty="0"/>
                  <a:t>The </a:t>
                </a:r>
                <a14:m>
                  <m:oMath xmlns:m="http://schemas.openxmlformats.org/officeDocument/2006/math">
                    <m:r>
                      <a:rPr lang="en-US" i="1" dirty="0" smtClean="0">
                        <a:latin typeface="Cambria Math" panose="02040503050406030204" pitchFamily="18" charset="0"/>
                      </a:rPr>
                      <m:t>𝑥</m:t>
                    </m:r>
                  </m:oMath>
                </a14:m>
                <a:r>
                  <a:rPr lang="en-US" dirty="0"/>
                  <a:t>-axis corresponds to weight vector </a:t>
                </a:r>
                <a14:m>
                  <m:oMath xmlns:m="http://schemas.openxmlformats.org/officeDocument/2006/math">
                    <m:r>
                      <a:rPr lang="en-US" b="1" i="1">
                        <a:latin typeface="Cambria Math" panose="02040503050406030204" pitchFamily="18" charset="0"/>
                      </a:rPr>
                      <m:t>𝒘</m:t>
                    </m:r>
                  </m:oMath>
                </a14:m>
                <a:r>
                  <a:rPr lang="en-US" dirty="0"/>
                  <a:t>, and the </a:t>
                </a:r>
                <a14:m>
                  <m:oMath xmlns:m="http://schemas.openxmlformats.org/officeDocument/2006/math">
                    <m:r>
                      <a:rPr lang="en-US" i="1" dirty="0" smtClean="0">
                        <a:latin typeface="Cambria Math" panose="02040503050406030204" pitchFamily="18" charset="0"/>
                      </a:rPr>
                      <m:t>𝑦</m:t>
                    </m:r>
                  </m:oMath>
                </a14:m>
                <a:r>
                  <a:rPr lang="en-US" dirty="0"/>
                  <a:t>-axis to the objective value (i.e., loss function) </a:t>
                </a:r>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r>
                      <a:rPr lang="en-US" b="1" i="1">
                        <a:latin typeface="Cambria Math" panose="02040503050406030204" pitchFamily="18" charset="0"/>
                      </a:rPr>
                      <m:t>𝒘</m:t>
                    </m:r>
                    <m:r>
                      <a:rPr lang="en-US" b="0" i="1" smtClean="0">
                        <a:latin typeface="Cambria Math" panose="02040503050406030204" pitchFamily="18" charset="0"/>
                      </a:rPr>
                      <m:t>)</m:t>
                    </m:r>
                  </m:oMath>
                </a14:m>
                <a:r>
                  <a:rPr lang="en-US" dirty="0"/>
                  <a:t> for weight </a:t>
                </a:r>
                <a14:m>
                  <m:oMath xmlns:m="http://schemas.openxmlformats.org/officeDocument/2006/math">
                    <m:r>
                      <a:rPr lang="en-US" b="1" i="1">
                        <a:latin typeface="Cambria Math" panose="02040503050406030204" pitchFamily="18" charset="0"/>
                      </a:rPr>
                      <m:t>𝒘</m:t>
                    </m:r>
                  </m:oMath>
                </a14:m>
                <a:r>
                  <a:rPr lang="en-US" dirty="0"/>
                  <a:t>.  </a:t>
                </a:r>
              </a:p>
              <a:p>
                <a:r>
                  <a:rPr lang="en-US" dirty="0"/>
                  <a:t>To minimize </a:t>
                </a:r>
                <a14:m>
                  <m:oMath xmlns:m="http://schemas.openxmlformats.org/officeDocument/2006/math">
                    <m:r>
                      <a:rPr lang="en-US" b="0" i="1" smtClean="0">
                        <a:latin typeface="Cambria Math" panose="02040503050406030204" pitchFamily="18" charset="0"/>
                      </a:rPr>
                      <m:t>𝐿</m:t>
                    </m:r>
                    <m:r>
                      <a:rPr lang="en-US" i="1">
                        <a:latin typeface="Cambria Math" panose="02040503050406030204" pitchFamily="18" charset="0"/>
                      </a:rPr>
                      <m:t>(</m:t>
                    </m:r>
                    <m:r>
                      <a:rPr lang="en-US" b="1" i="1">
                        <a:latin typeface="Cambria Math" panose="02040503050406030204" pitchFamily="18" charset="0"/>
                      </a:rPr>
                      <m:t>𝒘</m:t>
                    </m:r>
                    <m:r>
                      <a:rPr lang="en-US" i="1">
                        <a:latin typeface="Cambria Math" panose="02040503050406030204" pitchFamily="18" charset="0"/>
                      </a:rPr>
                      <m:t>)</m:t>
                    </m:r>
                  </m:oMath>
                </a14:m>
                <a:r>
                  <a:rPr lang="en-US" dirty="0"/>
                  <a:t>, we adjust weight vector </a:t>
                </a:r>
                <a14:m>
                  <m:oMath xmlns:m="http://schemas.openxmlformats.org/officeDocument/2006/math">
                    <m:r>
                      <a:rPr lang="en-US" b="1" i="1">
                        <a:latin typeface="Cambria Math" panose="02040503050406030204" pitchFamily="18" charset="0"/>
                      </a:rPr>
                      <m:t>𝒘</m:t>
                    </m:r>
                  </m:oMath>
                </a14:m>
                <a:r>
                  <a:rPr lang="en-US" dirty="0"/>
                  <a:t> in the direction of the negative of the gradient </a:t>
                </a:r>
                <a14:m>
                  <m:oMath xmlns:m="http://schemas.openxmlformats.org/officeDocument/2006/math">
                    <m:r>
                      <a:rPr lang="en-US" b="1" i="1">
                        <a:latin typeface="Cambria Math" panose="02040503050406030204" pitchFamily="18" charset="0"/>
                      </a:rPr>
                      <m:t>𝒘</m:t>
                    </m:r>
                    <m:r>
                      <a:rPr lang="en-US" b="0" i="1" smtClean="0">
                        <a:latin typeface="Cambria Math" panose="02040503050406030204" pitchFamily="18" charset="0"/>
                      </a:rPr>
                      <m:t>←</m:t>
                    </m:r>
                    <m:r>
                      <a:rPr lang="en-US" b="1" i="1">
                        <a:latin typeface="Cambria Math" panose="02040503050406030204" pitchFamily="18" charset="0"/>
                      </a:rPr>
                      <m:t>𝒘</m:t>
                    </m:r>
                    <m:r>
                      <a:rPr lang="en-US" b="0" i="1" smtClean="0">
                        <a:latin typeface="Cambria Math" panose="02040503050406030204" pitchFamily="18" charset="0"/>
                      </a:rPr>
                      <m:t>−</m:t>
                    </m:r>
                    <m:r>
                      <a:rPr lang="en-US" b="0" i="1" smtClean="0">
                        <a:latin typeface="Cambria Math" panose="02040503050406030204" pitchFamily="18" charset="0"/>
                      </a:rPr>
                      <m:t>𝛼</m:t>
                    </m:r>
                    <m:r>
                      <m:rPr>
                        <m:sty m:val="p"/>
                      </m:rPr>
                      <a:rPr lang="en-US" b="0" i="0" smtClean="0">
                        <a:latin typeface="Cambria Math" panose="02040503050406030204" pitchFamily="18" charset="0"/>
                      </a:rPr>
                      <m:t>∇</m:t>
                    </m:r>
                    <m:r>
                      <a:rPr lang="en-US" b="0" i="1" smtClean="0">
                        <a:latin typeface="Cambria Math" panose="02040503050406030204" pitchFamily="18" charset="0"/>
                      </a:rPr>
                      <m:t>𝐿</m:t>
                    </m:r>
                    <m:d>
                      <m:dPr>
                        <m:ctrlPr>
                          <a:rPr lang="en-US" b="0" i="1" smtClean="0">
                            <a:latin typeface="Cambria Math" panose="02040503050406030204" pitchFamily="18" charset="0"/>
                          </a:rPr>
                        </m:ctrlPr>
                      </m:dPr>
                      <m:e>
                        <m:r>
                          <a:rPr lang="en-US" b="1" i="1">
                            <a:latin typeface="Cambria Math" panose="02040503050406030204" pitchFamily="18" charset="0"/>
                          </a:rPr>
                          <m:t>𝒘</m:t>
                        </m:r>
                      </m:e>
                    </m:d>
                  </m:oMath>
                </a14:m>
                <a:endParaRPr lang="en-US" b="0" dirty="0"/>
              </a:p>
              <a:p>
                <a:pPr lvl="1"/>
                <a14:m>
                  <m:oMath xmlns:m="http://schemas.openxmlformats.org/officeDocument/2006/math">
                    <m:r>
                      <a:rPr lang="en-US" i="1">
                        <a:latin typeface="Cambria Math" panose="02040503050406030204" pitchFamily="18" charset="0"/>
                      </a:rPr>
                      <m:t>𝛼</m:t>
                    </m:r>
                  </m:oMath>
                </a14:m>
                <a:r>
                  <a:rPr lang="en-US" dirty="0"/>
                  <a:t> is step-size parameter that is typically gradually reduced</a:t>
                </a:r>
              </a:p>
            </p:txBody>
          </p:sp>
        </mc:Choice>
        <mc:Fallback xmlns="">
          <p:sp>
            <p:nvSpPr>
              <p:cNvPr id="3" name="Content Placeholder 2">
                <a:extLst>
                  <a:ext uri="{FF2B5EF4-FFF2-40B4-BE49-F238E27FC236}">
                    <a16:creationId xmlns:a16="http://schemas.microsoft.com/office/drawing/2014/main" id="{E82AE366-CD29-4F0E-BEBB-39C50EC203D6}"/>
                  </a:ext>
                </a:extLst>
              </p:cNvPr>
              <p:cNvSpPr>
                <a:spLocks noGrp="1" noRot="1" noChangeAspect="1" noMove="1" noResize="1" noEditPoints="1" noAdjustHandles="1" noChangeArrowheads="1" noChangeShapeType="1" noTextEdit="1"/>
              </p:cNvSpPr>
              <p:nvPr>
                <p:ph idx="1"/>
              </p:nvPr>
            </p:nvSpPr>
            <p:spPr>
              <a:xfrm>
                <a:off x="152400" y="1188547"/>
                <a:ext cx="8839200" cy="2448272"/>
              </a:xfrm>
              <a:blipFill>
                <a:blip r:embed="rId3"/>
                <a:stretch>
                  <a:fillRect l="-966" t="-5224" r="-207"/>
                </a:stretch>
              </a:blipFill>
            </p:spPr>
            <p:txBody>
              <a:bodyPr/>
              <a:lstStyle/>
              <a:p>
                <a:r>
                  <a:rPr lang="en-SE">
                    <a:noFill/>
                  </a:rPr>
                  <a:t> </a:t>
                </a:r>
              </a:p>
            </p:txBody>
          </p:sp>
        </mc:Fallback>
      </mc:AlternateContent>
      <p:pic>
        <p:nvPicPr>
          <p:cNvPr id="5" name="Picture 4">
            <a:extLst>
              <a:ext uri="{FF2B5EF4-FFF2-40B4-BE49-F238E27FC236}">
                <a16:creationId xmlns:a16="http://schemas.microsoft.com/office/drawing/2014/main" id="{1FF89B59-3E03-4D62-BE82-FC1565B3136A}"/>
              </a:ext>
            </a:extLst>
          </p:cNvPr>
          <p:cNvPicPr>
            <a:picLocks noChangeAspect="1"/>
          </p:cNvPicPr>
          <p:nvPr/>
        </p:nvPicPr>
        <p:blipFill>
          <a:blip r:embed="rId4"/>
          <a:stretch>
            <a:fillRect/>
          </a:stretch>
        </p:blipFill>
        <p:spPr>
          <a:xfrm>
            <a:off x="1146619" y="3501008"/>
            <a:ext cx="6850762" cy="3285570"/>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7AC052B-FE25-416A-82F3-9BE9D49F9652}"/>
                  </a:ext>
                </a:extLst>
              </p:cNvPr>
              <p:cNvSpPr/>
              <p:nvPr/>
            </p:nvSpPr>
            <p:spPr>
              <a:xfrm>
                <a:off x="1115616" y="3815086"/>
                <a:ext cx="105535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𝐿</m:t>
                      </m:r>
                      <m:r>
                        <a:rPr lang="en-US" sz="2800" i="1">
                          <a:latin typeface="Cambria Math" panose="02040503050406030204" pitchFamily="18" charset="0"/>
                        </a:rPr>
                        <m:t>(</m:t>
                      </m:r>
                      <m:r>
                        <a:rPr lang="en-US" sz="2800" i="1">
                          <a:latin typeface="Cambria Math" panose="02040503050406030204" pitchFamily="18" charset="0"/>
                        </a:rPr>
                        <m:t>𝑤</m:t>
                      </m:r>
                      <m:r>
                        <a:rPr lang="en-US" sz="2800" i="1">
                          <a:latin typeface="Cambria Math" panose="02040503050406030204" pitchFamily="18" charset="0"/>
                        </a:rPr>
                        <m:t>)</m:t>
                      </m:r>
                    </m:oMath>
                  </m:oMathPara>
                </a14:m>
                <a:endParaRPr lang="en-SE" sz="2800" dirty="0"/>
              </a:p>
            </p:txBody>
          </p:sp>
        </mc:Choice>
        <mc:Fallback xmlns="">
          <p:sp>
            <p:nvSpPr>
              <p:cNvPr id="6" name="Rectangle 5">
                <a:extLst>
                  <a:ext uri="{FF2B5EF4-FFF2-40B4-BE49-F238E27FC236}">
                    <a16:creationId xmlns:a16="http://schemas.microsoft.com/office/drawing/2014/main" id="{67AC052B-FE25-416A-82F3-9BE9D49F9652}"/>
                  </a:ext>
                </a:extLst>
              </p:cNvPr>
              <p:cNvSpPr>
                <a:spLocks noRot="1" noChangeAspect="1" noMove="1" noResize="1" noEditPoints="1" noAdjustHandles="1" noChangeArrowheads="1" noChangeShapeType="1" noTextEdit="1"/>
              </p:cNvSpPr>
              <p:nvPr/>
            </p:nvSpPr>
            <p:spPr>
              <a:xfrm>
                <a:off x="1115616" y="3815086"/>
                <a:ext cx="1055353" cy="523220"/>
              </a:xfrm>
              <a:prstGeom prst="rect">
                <a:avLst/>
              </a:prstGeom>
              <a:blipFill>
                <a:blip r:embed="rId5"/>
                <a:stretch>
                  <a:fillRect/>
                </a:stretch>
              </a:blipFill>
            </p:spPr>
            <p:txBody>
              <a:bodyPr/>
              <a:lstStyle/>
              <a:p>
                <a:r>
                  <a:rPr lang="en-SE">
                    <a:noFill/>
                  </a:rPr>
                  <a:t> </a:t>
                </a:r>
              </a:p>
            </p:txBody>
          </p:sp>
        </mc:Fallback>
      </mc:AlternateContent>
    </p:spTree>
    <p:extLst>
      <p:ext uri="{BB962C8B-B14F-4D97-AF65-F5344CB8AC3E}">
        <p14:creationId xmlns:p14="http://schemas.microsoft.com/office/powerpoint/2010/main" val="42443791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93878-B3B1-4ACA-98A5-7516906A9AB5}"/>
              </a:ext>
            </a:extLst>
          </p:cNvPr>
          <p:cNvSpPr>
            <a:spLocks noGrp="1"/>
          </p:cNvSpPr>
          <p:nvPr>
            <p:ph type="title"/>
          </p:nvPr>
        </p:nvSpPr>
        <p:spPr/>
        <p:txBody>
          <a:bodyPr>
            <a:normAutofit/>
          </a:bodyPr>
          <a:lstStyle/>
          <a:p>
            <a:r>
              <a:rPr lang="en-US" dirty="0"/>
              <a:t>Stochastic Gradient Descent (SGD)</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F8D76C7-FB11-4EB3-AC94-18A4954DDD66}"/>
                  </a:ext>
                </a:extLst>
              </p:cNvPr>
              <p:cNvSpPr>
                <a:spLocks noGrp="1"/>
              </p:cNvSpPr>
              <p:nvPr>
                <p:ph idx="1"/>
              </p:nvPr>
            </p:nvSpPr>
            <p:spPr>
              <a:xfrm>
                <a:off x="152400" y="1285860"/>
                <a:ext cx="8839200" cy="5383500"/>
              </a:xfrm>
            </p:spPr>
            <p:txBody>
              <a:bodyPr>
                <a:normAutofit fontScale="92500"/>
              </a:bodyPr>
              <a:lstStyle/>
              <a:p>
                <a:r>
                  <a:rPr lang="en-US" dirty="0">
                    <a:solidFill>
                      <a:schemeClr val="tx1"/>
                    </a:solidFill>
                  </a:rPr>
                  <a:t>Gradient Descent for minimizing Mean Squared Value Error (impractical for a large number of states)</a:t>
                </a:r>
              </a:p>
              <a:p>
                <a:pPr lvl="1"/>
                <a14:m>
                  <m:oMath xmlns:m="http://schemas.openxmlformats.org/officeDocument/2006/math">
                    <m:r>
                      <m:rPr>
                        <m:sty m:val="p"/>
                      </m:rPr>
                      <a:rPr lang="en-US" b="0" i="0" smtClean="0">
                        <a:solidFill>
                          <a:schemeClr val="tx1"/>
                        </a:solidFill>
                        <a:latin typeface="Cambria Math" panose="02040503050406030204" pitchFamily="18" charset="0"/>
                      </a:rPr>
                      <m:t>∇</m:t>
                    </m:r>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𝑉𝐸</m:t>
                        </m:r>
                      </m:e>
                    </m:acc>
                    <m:r>
                      <a:rPr lang="en-US" i="1">
                        <a:solidFill>
                          <a:schemeClr val="tx1"/>
                        </a:solidFill>
                        <a:latin typeface="Cambria Math" panose="02040503050406030204" pitchFamily="18" charset="0"/>
                      </a:rPr>
                      <m:t>=</m:t>
                    </m:r>
                    <m:r>
                      <m:rPr>
                        <m:sty m:val="p"/>
                      </m:rPr>
                      <a:rPr lang="en-US" smtClean="0">
                        <a:solidFill>
                          <a:schemeClr val="tx1"/>
                        </a:solidFill>
                        <a:latin typeface="Cambria Math" panose="02040503050406030204" pitchFamily="18" charset="0"/>
                      </a:rPr>
                      <m:t>∇</m:t>
                    </m:r>
                    <m:nary>
                      <m:naryPr>
                        <m:chr m:val="∑"/>
                        <m:supHide m:val="on"/>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𝒮</m:t>
                        </m:r>
                      </m:sub>
                      <m:sup/>
                      <m:e>
                        <m:sSub>
                          <m:sSubPr>
                            <m:ctrlPr>
                              <a:rPr lang="en-US" b="0"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𝜇</m:t>
                            </m:r>
                          </m:e>
                          <m:sub>
                            <m:r>
                              <a:rPr lang="en-US" b="0" i="1" smtClean="0">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e>
                        </m:d>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e>
                                </m:d>
                                <m:r>
                                  <a:rPr lang="en-US" i="1">
                                    <a:solidFill>
                                      <a:schemeClr val="tx1"/>
                                    </a:solidFill>
                                    <a:latin typeface="Cambria Math" panose="02040503050406030204" pitchFamily="18" charset="0"/>
                                  </a:rPr>
                                  <m:t>−</m:t>
                                </m:r>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𝑣</m:t>
                                    </m:r>
                                  </m:e>
                                </m:acc>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𝒘</m:t>
                                    </m:r>
                                  </m:e>
                                </m:d>
                              </m:e>
                            </m:d>
                          </m:e>
                          <m:sup>
                            <m:r>
                              <a:rPr lang="en-US" i="1">
                                <a:solidFill>
                                  <a:schemeClr val="tx1"/>
                                </a:solidFill>
                                <a:latin typeface="Cambria Math" panose="02040503050406030204" pitchFamily="18" charset="0"/>
                              </a:rPr>
                              <m:t>2</m:t>
                            </m:r>
                          </m:sup>
                        </m:sSup>
                      </m:e>
                    </m:nary>
                    <m:r>
                      <a:rPr lang="en-US" b="0" i="1" smtClean="0">
                        <a:solidFill>
                          <a:schemeClr val="tx1"/>
                        </a:solidFill>
                        <a:latin typeface="Cambria Math" panose="02040503050406030204" pitchFamily="18" charset="0"/>
                      </a:rPr>
                      <m:t>=</m:t>
                    </m:r>
                    <m:nary>
                      <m:naryPr>
                        <m:chr m:val="∑"/>
                        <m:supHide m:val="on"/>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𝒮</m:t>
                        </m:r>
                      </m:sub>
                      <m:sup/>
                      <m:e>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𝜋</m:t>
                            </m:r>
                          </m:sub>
                        </m:sSub>
                        <m:sSup>
                          <m:sSupPr>
                            <m:ctrlPr>
                              <a:rPr lang="en-US" i="1">
                                <a:solidFill>
                                  <a:schemeClr val="tx1"/>
                                </a:solidFill>
                                <a:latin typeface="Cambria Math" panose="02040503050406030204" pitchFamily="18" charset="0"/>
                              </a:rPr>
                            </m:ctrlPr>
                          </m:sSupPr>
                          <m:e>
                            <m:r>
                              <m:rPr>
                                <m:sty m:val="p"/>
                              </m:rPr>
                              <a:rPr lang="en-US" smtClean="0">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e>
                                </m:d>
                                <m:r>
                                  <a:rPr lang="en-US" i="1">
                                    <a:solidFill>
                                      <a:schemeClr val="tx1"/>
                                    </a:solidFill>
                                    <a:latin typeface="Cambria Math" panose="02040503050406030204" pitchFamily="18" charset="0"/>
                                  </a:rPr>
                                  <m:t>−</m:t>
                                </m:r>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𝑣</m:t>
                                    </m:r>
                                  </m:e>
                                </m:acc>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𝒘</m:t>
                                    </m:r>
                                  </m:e>
                                </m:d>
                              </m:e>
                            </m:d>
                          </m:e>
                          <m:sup>
                            <m:r>
                              <a:rPr lang="en-US" i="1">
                                <a:solidFill>
                                  <a:schemeClr val="tx1"/>
                                </a:solidFill>
                                <a:latin typeface="Cambria Math" panose="02040503050406030204" pitchFamily="18" charset="0"/>
                              </a:rPr>
                              <m:t>2</m:t>
                            </m:r>
                          </m:sup>
                        </m:sSup>
                      </m:e>
                    </m:nary>
                    <m:r>
                      <a:rPr lang="en-US" b="0" i="1" smtClean="0">
                        <a:solidFill>
                          <a:schemeClr val="tx1"/>
                        </a:solidFill>
                        <a:latin typeface="Cambria Math" panose="02040503050406030204" pitchFamily="18" charset="0"/>
                      </a:rPr>
                      <m:t>=−2</m:t>
                    </m:r>
                    <m:nary>
                      <m:naryPr>
                        <m:chr m:val="∑"/>
                        <m:supHide m:val="on"/>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𝒮</m:t>
                        </m:r>
                      </m:sub>
                      <m:sup/>
                      <m:e>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𝜋</m:t>
                            </m:r>
                          </m:sub>
                        </m:sSub>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𝜋</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𝑣</m:t>
                                </m:r>
                              </m:e>
                            </m:acc>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𝐰</m:t>
                                </m:r>
                              </m:e>
                            </m:d>
                          </m:e>
                        </m:d>
                      </m:e>
                    </m:nary>
                    <m:r>
                      <m:rPr>
                        <m:sty m:val="p"/>
                      </m:rPr>
                      <a:rPr lang="en-US">
                        <a:solidFill>
                          <a:schemeClr val="tx1"/>
                        </a:solidFill>
                        <a:latin typeface="Cambria Math" panose="02040503050406030204" pitchFamily="18" charset="0"/>
                      </a:rPr>
                      <m:t>∇</m:t>
                    </m:r>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𝑣</m:t>
                        </m:r>
                      </m:e>
                    </m:acc>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𝒘</m:t>
                        </m:r>
                      </m:e>
                    </m:d>
                  </m:oMath>
                </a14:m>
                <a:endParaRPr lang="en-US" b="0" i="1" dirty="0">
                  <a:solidFill>
                    <a:schemeClr val="tx1"/>
                  </a:solidFill>
                  <a:latin typeface="Cambria Math" panose="02040503050406030204" pitchFamily="18" charset="0"/>
                </a:endParaRPr>
              </a:p>
              <a:p>
                <a:pPr lvl="1"/>
                <a14:m>
                  <m:oMath xmlns:m="http://schemas.openxmlformats.org/officeDocument/2006/math">
                    <m:r>
                      <a:rPr lang="en-US" b="1" i="1">
                        <a:solidFill>
                          <a:schemeClr val="tx1"/>
                        </a:solidFill>
                        <a:latin typeface="Cambria Math" panose="02040503050406030204" pitchFamily="18" charset="0"/>
                      </a:rPr>
                      <m:t>𝒘</m:t>
                    </m:r>
                    <m:r>
                      <a:rPr lang="en-US" b="0" i="1" smtClean="0">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𝒘</m:t>
                    </m:r>
                    <m:r>
                      <a:rPr lang="en-US" b="0" i="0"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b="0" i="0" smtClean="0">
                            <a:solidFill>
                              <a:schemeClr val="tx1"/>
                            </a:solidFill>
                            <a:latin typeface="Cambria Math" panose="02040503050406030204" pitchFamily="18" charset="0"/>
                          </a:rPr>
                          <m:t>1</m:t>
                        </m:r>
                      </m:num>
                      <m:den>
                        <m:r>
                          <a:rPr lang="en-US" b="0" i="0" smtClean="0">
                            <a:solidFill>
                              <a:schemeClr val="tx1"/>
                            </a:solidFill>
                            <a:latin typeface="Cambria Math" panose="02040503050406030204" pitchFamily="18" charset="0"/>
                          </a:rPr>
                          <m:t>2</m:t>
                        </m:r>
                      </m:den>
                    </m:f>
                    <m:r>
                      <a:rPr lang="en-US" b="0" i="1" smtClean="0">
                        <a:solidFill>
                          <a:schemeClr val="tx1"/>
                        </a:solidFill>
                        <a:latin typeface="Cambria Math" panose="02040503050406030204" pitchFamily="18" charset="0"/>
                      </a:rPr>
                      <m:t>𝛼</m:t>
                    </m:r>
                    <m:r>
                      <m:rPr>
                        <m:sty m:val="p"/>
                      </m:rPr>
                      <a:rPr lang="en-US">
                        <a:solidFill>
                          <a:schemeClr val="tx1"/>
                        </a:solidFill>
                        <a:latin typeface="Cambria Math" panose="02040503050406030204" pitchFamily="18" charset="0"/>
                      </a:rPr>
                      <m:t>∇</m:t>
                    </m:r>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𝑉𝐸</m:t>
                        </m:r>
                      </m:e>
                    </m:acc>
                    <m:r>
                      <a:rPr lang="en-US" b="0" i="1" smtClean="0">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𝒘</m:t>
                    </m:r>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𝛼</m:t>
                    </m:r>
                    <m:nary>
                      <m:naryPr>
                        <m:chr m:val="∑"/>
                        <m:supHide m:val="on"/>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𝒮</m:t>
                        </m:r>
                      </m:sub>
                      <m:sup/>
                      <m:e>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𝜋</m:t>
                            </m:r>
                          </m:sub>
                        </m:sSub>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𝜋</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𝑣</m:t>
                                </m:r>
                              </m:e>
                            </m:acc>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𝒘</m:t>
                                </m:r>
                              </m:e>
                            </m:d>
                          </m:e>
                        </m:d>
                      </m:e>
                    </m:nary>
                    <m:r>
                      <m:rPr>
                        <m:sty m:val="p"/>
                      </m:rPr>
                      <a:rPr lang="en-US" b="0" i="0" smtClean="0">
                        <a:solidFill>
                          <a:schemeClr val="tx1"/>
                        </a:solidFill>
                        <a:latin typeface="Cambria Math" panose="02040503050406030204" pitchFamily="18" charset="0"/>
                      </a:rPr>
                      <m:t>∇</m:t>
                    </m:r>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𝑣</m:t>
                        </m:r>
                      </m:e>
                    </m:acc>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𝒘</m:t>
                        </m:r>
                      </m:e>
                    </m:d>
                  </m:oMath>
                </a14:m>
                <a:endParaRPr lang="en-US" dirty="0">
                  <a:solidFill>
                    <a:schemeClr val="tx1"/>
                  </a:solidFill>
                </a:endParaRPr>
              </a:p>
              <a:p>
                <a:r>
                  <a:rPr lang="en-US" dirty="0">
                    <a:solidFill>
                      <a:schemeClr val="tx1"/>
                    </a:solidFill>
                  </a:rPr>
                  <a:t>SGD: on each step, update </a:t>
                </a:r>
                <a14:m>
                  <m:oMath xmlns:m="http://schemas.openxmlformats.org/officeDocument/2006/math">
                    <m:r>
                      <a:rPr lang="en-US" b="1" i="1">
                        <a:solidFill>
                          <a:schemeClr val="tx1"/>
                        </a:solidFill>
                        <a:latin typeface="Cambria Math" panose="02040503050406030204" pitchFamily="18" charset="0"/>
                      </a:rPr>
                      <m:t>𝒘</m:t>
                    </m:r>
                  </m:oMath>
                </a14:m>
                <a:r>
                  <a:rPr lang="en-US" dirty="0">
                    <a:solidFill>
                      <a:schemeClr val="tx1"/>
                    </a:solidFill>
                  </a:rPr>
                  <a:t> based on a single new state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𝑆</m:t>
                        </m:r>
                      </m:e>
                      <m:sub>
                        <m:r>
                          <a:rPr lang="en-US" b="0" i="1" smtClean="0">
                            <a:solidFill>
                              <a:schemeClr val="tx1"/>
                            </a:solidFill>
                            <a:latin typeface="Cambria Math" panose="02040503050406030204" pitchFamily="18" charset="0"/>
                          </a:rPr>
                          <m:t>𝑡</m:t>
                        </m:r>
                      </m:sub>
                    </m:sSub>
                  </m:oMath>
                </a14:m>
                <a:r>
                  <a:rPr lang="en-US" dirty="0">
                    <a:solidFill>
                      <a:schemeClr val="tx1"/>
                    </a:solidFill>
                  </a:rPr>
                  <a:t> and its value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𝑣</m:t>
                        </m:r>
                      </m:e>
                      <m:sub>
                        <m:r>
                          <a:rPr lang="en-US" b="0" i="1" smtClean="0">
                            <a:solidFill>
                              <a:schemeClr val="tx1"/>
                            </a:solidFill>
                            <a:latin typeface="Cambria Math" panose="02040503050406030204" pitchFamily="18" charset="0"/>
                          </a:rPr>
                          <m:t>𝜋</m:t>
                        </m:r>
                      </m:sub>
                    </m:sSub>
                    <m:sSub>
                      <m:sSubPr>
                        <m:ctrlPr>
                          <a:rPr lang="en-US" i="1">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r>
                      <a:rPr lang="en-US" b="0" i="1" smtClean="0">
                        <a:solidFill>
                          <a:schemeClr val="tx1"/>
                        </a:solidFill>
                        <a:latin typeface="Cambria Math" panose="02040503050406030204" pitchFamily="18" charset="0"/>
                      </a:rPr>
                      <m:t>)</m:t>
                    </m:r>
                  </m:oMath>
                </a14:m>
                <a:r>
                  <a:rPr lang="en-US" dirty="0">
                    <a:solidFill>
                      <a:schemeClr val="tx1"/>
                    </a:solidFill>
                  </a:rPr>
                  <a:t>:</a:t>
                </a:r>
              </a:p>
              <a:p>
                <a:pPr lvl="1"/>
                <a14:m>
                  <m:oMath xmlns:m="http://schemas.openxmlformats.org/officeDocument/2006/math">
                    <m:r>
                      <a:rPr lang="en-US" b="1" i="1">
                        <a:solidFill>
                          <a:schemeClr val="tx1"/>
                        </a:solidFill>
                        <a:latin typeface="Cambria Math" panose="02040503050406030204" pitchFamily="18" charset="0"/>
                      </a:rPr>
                      <m:t>𝒘</m:t>
                    </m:r>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𝒘</m:t>
                    </m:r>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𝛼</m:t>
                    </m:r>
                    <m:r>
                      <a:rPr lang="en-US" b="0" i="0" smtClean="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e>
                    </m:d>
                    <m:r>
                      <a:rPr lang="en-US" i="1">
                        <a:solidFill>
                          <a:schemeClr val="tx1"/>
                        </a:solidFill>
                        <a:latin typeface="Cambria Math" panose="02040503050406030204" pitchFamily="18" charset="0"/>
                      </a:rPr>
                      <m:t>−</m:t>
                    </m:r>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𝑣</m:t>
                        </m:r>
                      </m:e>
                    </m:acc>
                    <m:d>
                      <m:dPr>
                        <m:ctrlPr>
                          <a:rPr lang="en-US" i="1">
                            <a:solidFill>
                              <a:schemeClr val="tx1"/>
                            </a:solidFill>
                            <a:latin typeface="Cambria Math" panose="02040503050406030204" pitchFamily="18" charset="0"/>
                          </a:rPr>
                        </m:ctrlPr>
                      </m:d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𝑆</m:t>
                            </m:r>
                          </m:e>
                          <m:sub>
                            <m:r>
                              <a:rPr lang="en-US" b="0" i="1" smtClean="0">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𝒘</m:t>
                        </m:r>
                      </m:e>
                    </m:d>
                    <m:r>
                      <a:rPr lang="en-US" b="0" i="0" smtClean="0">
                        <a:solidFill>
                          <a:schemeClr val="tx1"/>
                        </a:solidFill>
                        <a:latin typeface="Cambria Math" panose="02040503050406030204" pitchFamily="18" charset="0"/>
                      </a:rPr>
                      <m:t>]</m:t>
                    </m:r>
                    <m:r>
                      <m:rPr>
                        <m:sty m:val="p"/>
                      </m:rPr>
                      <a:rPr lang="en-US">
                        <a:solidFill>
                          <a:schemeClr val="tx1"/>
                        </a:solidFill>
                        <a:latin typeface="Cambria Math" panose="02040503050406030204" pitchFamily="18" charset="0"/>
                      </a:rPr>
                      <m:t>∇</m:t>
                    </m:r>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𝑣</m:t>
                        </m:r>
                      </m:e>
                    </m:acc>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𝒘</m:t>
                        </m:r>
                      </m:e>
                    </m:d>
                  </m:oMath>
                </a14:m>
                <a:endParaRPr lang="en-US" dirty="0">
                  <a:solidFill>
                    <a:schemeClr val="tx1"/>
                  </a:solidFill>
                </a:endParaRPr>
              </a:p>
            </p:txBody>
          </p:sp>
        </mc:Choice>
        <mc:Fallback xmlns="">
          <p:sp>
            <p:nvSpPr>
              <p:cNvPr id="3" name="Content Placeholder 2">
                <a:extLst>
                  <a:ext uri="{FF2B5EF4-FFF2-40B4-BE49-F238E27FC236}">
                    <a16:creationId xmlns:a16="http://schemas.microsoft.com/office/drawing/2014/main" id="{4F8D76C7-FB11-4EB3-AC94-18A4954DDD66}"/>
                  </a:ext>
                </a:extLst>
              </p:cNvPr>
              <p:cNvSpPr>
                <a:spLocks noGrp="1" noRot="1" noChangeAspect="1" noMove="1" noResize="1" noEditPoints="1" noAdjustHandles="1" noChangeArrowheads="1" noChangeShapeType="1" noTextEdit="1"/>
              </p:cNvSpPr>
              <p:nvPr>
                <p:ph idx="1"/>
              </p:nvPr>
            </p:nvSpPr>
            <p:spPr>
              <a:xfrm>
                <a:off x="152400" y="1285860"/>
                <a:ext cx="8839200" cy="5383500"/>
              </a:xfrm>
              <a:blipFill>
                <a:blip r:embed="rId3"/>
                <a:stretch>
                  <a:fillRect l="-1379" t="-1472" r="-138"/>
                </a:stretch>
              </a:blipFill>
            </p:spPr>
            <p:txBody>
              <a:bodyPr/>
              <a:lstStyle/>
              <a:p>
                <a:r>
                  <a:rPr lang="en-SE">
                    <a:noFill/>
                  </a:rPr>
                  <a:t> </a:t>
                </a:r>
              </a:p>
            </p:txBody>
          </p:sp>
        </mc:Fallback>
      </mc:AlternateContent>
    </p:spTree>
    <p:extLst>
      <p:ext uri="{BB962C8B-B14F-4D97-AF65-F5344CB8AC3E}">
        <p14:creationId xmlns:p14="http://schemas.microsoft.com/office/powerpoint/2010/main" val="6128256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AD918-59E8-4033-A8D8-01EAD3DD330D}"/>
              </a:ext>
            </a:extLst>
          </p:cNvPr>
          <p:cNvSpPr>
            <a:spLocks noGrp="1"/>
          </p:cNvSpPr>
          <p:nvPr>
            <p:ph type="title"/>
          </p:nvPr>
        </p:nvSpPr>
        <p:spPr/>
        <p:txBody>
          <a:bodyPr/>
          <a:lstStyle/>
          <a:p>
            <a:r>
              <a:rPr lang="en-US" dirty="0"/>
              <a:t>Gradient Monte Carlo</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53D73DC-481C-4CE3-805C-790F34C1CE06}"/>
                  </a:ext>
                </a:extLst>
              </p:cNvPr>
              <p:cNvSpPr>
                <a:spLocks noGrp="1"/>
              </p:cNvSpPr>
              <p:nvPr>
                <p:ph idx="1"/>
              </p:nvPr>
            </p:nvSpPr>
            <p:spPr/>
            <p:txBody>
              <a:bodyPr/>
              <a:lstStyle/>
              <a:p>
                <a:r>
                  <a:rPr lang="en-US" dirty="0"/>
                  <a:t>Gradient Monte Carlo: Use MC target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𝐺</m:t>
                        </m:r>
                      </m:e>
                      <m:sub>
                        <m:r>
                          <a:rPr lang="en-US" i="1" dirty="0">
                            <a:latin typeface="Cambria Math" panose="02040503050406030204" pitchFamily="18" charset="0"/>
                          </a:rPr>
                          <m:t>𝑡</m:t>
                        </m:r>
                      </m:sub>
                    </m:sSub>
                  </m:oMath>
                </a14:m>
                <a:r>
                  <a:rPr lang="en-US" dirty="0"/>
                  <a:t> as unbiased estimate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e>
                    </m:d>
                  </m:oMath>
                </a14:m>
                <a:r>
                  <a:rPr lang="en-US" dirty="0"/>
                  <a:t>.</a:t>
                </a:r>
              </a:p>
              <a:p>
                <a:pPr lvl="1"/>
                <a14:m>
                  <m:oMath xmlns:m="http://schemas.openxmlformats.org/officeDocument/2006/math">
                    <m:r>
                      <a:rPr lang="en-US" b="1" i="1">
                        <a:latin typeface="Cambria Math" panose="02040503050406030204" pitchFamily="18" charset="0"/>
                      </a:rPr>
                      <m:t>𝒘</m:t>
                    </m:r>
                    <m:r>
                      <a:rPr lang="en-US" i="1">
                        <a:latin typeface="Cambria Math" panose="02040503050406030204" pitchFamily="18" charset="0"/>
                      </a:rPr>
                      <m:t>←</m:t>
                    </m:r>
                    <m:r>
                      <a:rPr lang="en-US" b="1" i="1">
                        <a:latin typeface="Cambria Math" panose="02040503050406030204" pitchFamily="18" charset="0"/>
                      </a:rPr>
                      <m:t>𝒘</m:t>
                    </m:r>
                    <m:r>
                      <a:rPr lang="en-US" i="1">
                        <a:latin typeface="Cambria Math" panose="02040503050406030204" pitchFamily="18" charset="0"/>
                      </a:rPr>
                      <m:t>+</m:t>
                    </m:r>
                    <m:r>
                      <a:rPr lang="en-US" i="1">
                        <a:latin typeface="Cambria Math" panose="02040503050406030204" pitchFamily="18" charset="0"/>
                      </a:rPr>
                      <m:t>𝛼</m:t>
                    </m:r>
                    <m:r>
                      <a:rPr lang="en-US">
                        <a:latin typeface="Cambria Math" panose="02040503050406030204" pitchFamily="18" charset="0"/>
                      </a:rPr>
                      <m:t>[</m:t>
                    </m:r>
                    <m:sSub>
                      <m:sSubPr>
                        <m:ctrlPr>
                          <a:rPr lang="en-US" i="1" dirty="0" smtClean="0">
                            <a:solidFill>
                              <a:schemeClr val="tx1"/>
                            </a:solidFill>
                            <a:latin typeface="Cambria Math" panose="02040503050406030204" pitchFamily="18" charset="0"/>
                          </a:rPr>
                        </m:ctrlPr>
                      </m:sSubPr>
                      <m:e>
                        <m:r>
                          <a:rPr lang="en-US" i="1" dirty="0">
                            <a:solidFill>
                              <a:schemeClr val="tx1"/>
                            </a:solidFill>
                            <a:latin typeface="Cambria Math" panose="02040503050406030204" pitchFamily="18" charset="0"/>
                          </a:rPr>
                          <m:t>𝐺</m:t>
                        </m:r>
                      </m:e>
                      <m:sub>
                        <m:r>
                          <a:rPr lang="en-US" i="1" dirty="0">
                            <a:solidFill>
                              <a:schemeClr val="tx1"/>
                            </a:solidFill>
                            <a:latin typeface="Cambria Math" panose="02040503050406030204" pitchFamily="18" charset="0"/>
                          </a:rPr>
                          <m:t>𝑡</m:t>
                        </m:r>
                      </m:sub>
                    </m:sSub>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𝒘</m:t>
                        </m:r>
                      </m:e>
                    </m:d>
                    <m:r>
                      <a:rPr lang="en-US">
                        <a:latin typeface="Cambria Math" panose="02040503050406030204" pitchFamily="18" charset="0"/>
                      </a:rPr>
                      <m:t>]</m:t>
                    </m:r>
                    <m:r>
                      <m:rPr>
                        <m:sty m:val="p"/>
                      </m:rPr>
                      <a:rPr lang="en-US">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𝒘</m:t>
                        </m:r>
                      </m:e>
                    </m:d>
                  </m:oMath>
                </a14:m>
                <a:endParaRPr lang="en-US" dirty="0"/>
              </a:p>
              <a:p>
                <a:pPr lvl="1"/>
                <a:r>
                  <a:rPr lang="en-US" dirty="0"/>
                  <a:t>Recall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sub>
                    </m:sSub>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=0</m:t>
                        </m:r>
                      </m:sub>
                      <m:sup>
                        <m:r>
                          <a:rPr lang="en-US" i="1">
                            <a:latin typeface="Cambria Math" panose="02040503050406030204" pitchFamily="18" charset="0"/>
                          </a:rPr>
                          <m:t>𝑇</m:t>
                        </m:r>
                        <m:r>
                          <a:rPr lang="en-US" i="1">
                            <a:latin typeface="Cambria Math" panose="02040503050406030204" pitchFamily="18" charset="0"/>
                          </a:rPr>
                          <m:t>−1</m:t>
                        </m:r>
                      </m:sup>
                      <m:e>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𝑘</m:t>
                            </m:r>
                          </m:sup>
                        </m:sSup>
                      </m:e>
                    </m:nary>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+1</m:t>
                        </m:r>
                      </m:sub>
                    </m:sSub>
                  </m:oMath>
                </a14:m>
                <a:r>
                  <a:rPr lang="en-US" dirty="0"/>
                  <a:t> </a:t>
                </a:r>
              </a:p>
              <a:p>
                <a:endParaRPr lang="en-SE" dirty="0"/>
              </a:p>
            </p:txBody>
          </p:sp>
        </mc:Choice>
        <mc:Fallback xmlns="">
          <p:sp>
            <p:nvSpPr>
              <p:cNvPr id="3" name="Content Placeholder 2">
                <a:extLst>
                  <a:ext uri="{FF2B5EF4-FFF2-40B4-BE49-F238E27FC236}">
                    <a16:creationId xmlns:a16="http://schemas.microsoft.com/office/drawing/2014/main" id="{C53D73DC-481C-4CE3-805C-790F34C1CE06}"/>
                  </a:ext>
                </a:extLst>
              </p:cNvPr>
              <p:cNvSpPr>
                <a:spLocks noGrp="1" noRot="1" noChangeAspect="1" noMove="1" noResize="1" noEditPoints="1" noAdjustHandles="1" noChangeArrowheads="1" noChangeShapeType="1" noTextEdit="1"/>
              </p:cNvSpPr>
              <p:nvPr>
                <p:ph idx="1"/>
              </p:nvPr>
            </p:nvSpPr>
            <p:spPr>
              <a:blipFill>
                <a:blip r:embed="rId2"/>
                <a:stretch>
                  <a:fillRect l="-1704" t="-1553"/>
                </a:stretch>
              </a:blipFill>
            </p:spPr>
            <p:txBody>
              <a:bodyPr/>
              <a:lstStyle/>
              <a:p>
                <a:r>
                  <a:rPr lang="en-SE">
                    <a:noFill/>
                  </a:rPr>
                  <a:t> </a:t>
                </a:r>
              </a:p>
            </p:txBody>
          </p:sp>
        </mc:Fallback>
      </mc:AlternateContent>
      <p:pic>
        <p:nvPicPr>
          <p:cNvPr id="4" name="Picture 3">
            <a:extLst>
              <a:ext uri="{FF2B5EF4-FFF2-40B4-BE49-F238E27FC236}">
                <a16:creationId xmlns:a16="http://schemas.microsoft.com/office/drawing/2014/main" id="{AB72CED1-28DE-4E62-99A3-E43BC7463EE4}"/>
              </a:ext>
            </a:extLst>
          </p:cNvPr>
          <p:cNvPicPr>
            <a:picLocks noChangeAspect="1"/>
          </p:cNvPicPr>
          <p:nvPr/>
        </p:nvPicPr>
        <p:blipFill>
          <a:blip r:embed="rId3"/>
          <a:stretch>
            <a:fillRect/>
          </a:stretch>
        </p:blipFill>
        <p:spPr>
          <a:xfrm>
            <a:off x="379197" y="3717032"/>
            <a:ext cx="8385606" cy="2952328"/>
          </a:xfrm>
          <a:prstGeom prst="rect">
            <a:avLst/>
          </a:prstGeom>
        </p:spPr>
      </p:pic>
    </p:spTree>
    <p:extLst>
      <p:ext uri="{BB962C8B-B14F-4D97-AF65-F5344CB8AC3E}">
        <p14:creationId xmlns:p14="http://schemas.microsoft.com/office/powerpoint/2010/main" val="12713259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AFD657D-CED9-44A9-87B9-73C01B249108}"/>
                  </a:ext>
                </a:extLst>
              </p:cNvPr>
              <p:cNvSpPr>
                <a:spLocks noGrp="1"/>
              </p:cNvSpPr>
              <p:nvPr>
                <p:ph type="title"/>
              </p:nvPr>
            </p:nvSpPr>
            <p:spPr>
              <a:xfrm>
                <a:off x="152400" y="25257"/>
                <a:ext cx="8742218" cy="868362"/>
              </a:xfrm>
            </p:spPr>
            <p:txBody>
              <a:bodyPr/>
              <a:lstStyle/>
              <a:p>
                <a:r>
                  <a:rPr lang="en-US" sz="3200" dirty="0"/>
                  <a:t>Semi-Gradient TD(0) for Estimating </a:t>
                </a:r>
                <a14:m>
                  <m:oMath xmlns:m="http://schemas.openxmlformats.org/officeDocument/2006/math">
                    <m:acc>
                      <m:accPr>
                        <m:chr m:val="̂"/>
                        <m:ctrlPr>
                          <a:rPr lang="en-US" sz="3200" b="0" i="1" smtClean="0">
                            <a:latin typeface="Cambria Math" panose="02040503050406030204" pitchFamily="18" charset="0"/>
                          </a:rPr>
                        </m:ctrlPr>
                      </m:accPr>
                      <m:e>
                        <m:r>
                          <a:rPr lang="en-US" sz="3200" b="0" i="1" smtClean="0">
                            <a:latin typeface="Cambria Math" panose="02040503050406030204" pitchFamily="18" charset="0"/>
                          </a:rPr>
                          <m:t>𝑣</m:t>
                        </m:r>
                      </m:e>
                    </m:acc>
                    <m:r>
                      <a:rPr lang="en-US" sz="3200" b="0" i="1" dirty="0" smtClean="0">
                        <a:latin typeface="Cambria Math" panose="02040503050406030204" pitchFamily="18" charset="0"/>
                      </a:rPr>
                      <m:t>≈</m:t>
                    </m:r>
                    <m:sSub>
                      <m:sSubPr>
                        <m:ctrlPr>
                          <a:rPr lang="en-US" sz="3200" b="0" i="1" dirty="0" smtClean="0">
                            <a:latin typeface="Cambria Math" panose="02040503050406030204" pitchFamily="18" charset="0"/>
                          </a:rPr>
                        </m:ctrlPr>
                      </m:sSubPr>
                      <m:e>
                        <m:r>
                          <a:rPr lang="en-US" sz="3200" b="0" i="1" dirty="0" smtClean="0">
                            <a:latin typeface="Cambria Math" panose="02040503050406030204" pitchFamily="18" charset="0"/>
                          </a:rPr>
                          <m:t>𝑣</m:t>
                        </m:r>
                      </m:e>
                      <m:sub>
                        <m:r>
                          <a:rPr lang="en-US" sz="3200" b="0" i="1" dirty="0" smtClean="0">
                            <a:latin typeface="Cambria Math" panose="02040503050406030204" pitchFamily="18" charset="0"/>
                          </a:rPr>
                          <m:t>𝜋</m:t>
                        </m:r>
                      </m:sub>
                    </m:sSub>
                  </m:oMath>
                </a14:m>
                <a:endParaRPr lang="en-SE" sz="3200" dirty="0"/>
              </a:p>
            </p:txBody>
          </p:sp>
        </mc:Choice>
        <mc:Fallback xmlns="">
          <p:sp>
            <p:nvSpPr>
              <p:cNvPr id="2" name="Title 1">
                <a:extLst>
                  <a:ext uri="{FF2B5EF4-FFF2-40B4-BE49-F238E27FC236}">
                    <a16:creationId xmlns:a16="http://schemas.microsoft.com/office/drawing/2014/main" id="{0AFD657D-CED9-44A9-87B9-73C01B249108}"/>
                  </a:ext>
                </a:extLst>
              </p:cNvPr>
              <p:cNvSpPr>
                <a:spLocks noGrp="1" noRot="1" noChangeAspect="1" noMove="1" noResize="1" noEditPoints="1" noAdjustHandles="1" noChangeArrowheads="1" noChangeShapeType="1" noTextEdit="1"/>
              </p:cNvSpPr>
              <p:nvPr>
                <p:ph type="title"/>
              </p:nvPr>
            </p:nvSpPr>
            <p:spPr>
              <a:xfrm>
                <a:off x="152400" y="25257"/>
                <a:ext cx="8742218" cy="868362"/>
              </a:xfrm>
              <a:blipFill>
                <a:blip r:embed="rId2"/>
                <a:stretch>
                  <a:fillRect b="-6294"/>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092BAF-D5D0-4099-B4B9-E373ED54C3F6}"/>
                  </a:ext>
                </a:extLst>
              </p:cNvPr>
              <p:cNvSpPr>
                <a:spLocks noGrp="1"/>
              </p:cNvSpPr>
              <p:nvPr>
                <p:ph idx="1"/>
              </p:nvPr>
            </p:nvSpPr>
            <p:spPr>
              <a:xfrm>
                <a:off x="152400" y="980728"/>
                <a:ext cx="8839200" cy="2664296"/>
              </a:xfrm>
            </p:spPr>
            <p:txBody>
              <a:bodyPr>
                <a:normAutofit fontScale="55000" lnSpcReduction="20000"/>
              </a:bodyPr>
              <a:lstStyle/>
              <a:p>
                <a:r>
                  <a:rPr lang="en-US" dirty="0"/>
                  <a:t>Use TD target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𝛾</m:t>
                    </m:r>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r>
                              <a:rPr lang="en-US" i="1" dirty="0">
                                <a:latin typeface="Cambria Math" panose="02040503050406030204" pitchFamily="18" charset="0"/>
                              </a:rPr>
                              <m:t>+1</m:t>
                            </m:r>
                          </m:sub>
                        </m:sSub>
                        <m:r>
                          <a:rPr lang="en-US" i="1" dirty="0">
                            <a:latin typeface="Cambria Math" panose="02040503050406030204" pitchFamily="18" charset="0"/>
                          </a:rPr>
                          <m:t>,</m:t>
                        </m:r>
                        <m:r>
                          <a:rPr lang="en-US" b="1" i="1">
                            <a:latin typeface="Cambria Math" panose="02040503050406030204" pitchFamily="18" charset="0"/>
                          </a:rPr>
                          <m:t>𝒘</m:t>
                        </m:r>
                      </m:e>
                    </m:d>
                  </m:oMath>
                </a14:m>
                <a:r>
                  <a:rPr lang="en-US" dirty="0"/>
                  <a:t> as biased estimate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e>
                    </m:d>
                  </m:oMath>
                </a14:m>
                <a:r>
                  <a:rPr lang="en-US" dirty="0"/>
                  <a:t>.</a:t>
                </a:r>
              </a:p>
              <a:p>
                <a14:m>
                  <m:oMath xmlns:m="http://schemas.openxmlformats.org/officeDocument/2006/math">
                    <m:r>
                      <a:rPr lang="en-US" b="1" i="1">
                        <a:latin typeface="Cambria Math" panose="02040503050406030204" pitchFamily="18" charset="0"/>
                      </a:rPr>
                      <m:t>𝒘</m:t>
                    </m:r>
                    <m:r>
                      <a:rPr lang="en-US" i="1">
                        <a:latin typeface="Cambria Math" panose="02040503050406030204" pitchFamily="18" charset="0"/>
                      </a:rPr>
                      <m:t>←</m:t>
                    </m:r>
                    <m:r>
                      <a:rPr lang="en-US" b="1" i="1">
                        <a:latin typeface="Cambria Math" panose="02040503050406030204" pitchFamily="18" charset="0"/>
                      </a:rPr>
                      <m:t>𝒘</m:t>
                    </m:r>
                    <m:r>
                      <a:rPr lang="en-US">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𝛼</m:t>
                    </m:r>
                    <m:r>
                      <m:rPr>
                        <m:sty m:val="p"/>
                      </m:rPr>
                      <a:rPr lang="en-US"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𝑅</m:t>
                                </m:r>
                              </m:e>
                              <m:sub>
                                <m:r>
                                  <a:rPr lang="en-US" i="1">
                                    <a:solidFill>
                                      <a:srgbClr val="C00000"/>
                                    </a:solidFill>
                                    <a:latin typeface="Cambria Math" panose="02040503050406030204" pitchFamily="18" charset="0"/>
                                  </a:rPr>
                                  <m:t>𝑡</m:t>
                                </m:r>
                                <m:r>
                                  <a:rPr lang="en-US" i="1">
                                    <a:solidFill>
                                      <a:srgbClr val="C00000"/>
                                    </a:solidFill>
                                    <a:latin typeface="Cambria Math" panose="02040503050406030204" pitchFamily="18" charset="0"/>
                                  </a:rPr>
                                  <m:t>+1</m:t>
                                </m:r>
                              </m:sub>
                            </m:sSub>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𝛾</m:t>
                            </m:r>
                            <m:acc>
                              <m:accPr>
                                <m:chr m:val="̂"/>
                                <m:ctrlPr>
                                  <a:rPr lang="en-US" i="1">
                                    <a:solidFill>
                                      <a:srgbClr val="C00000"/>
                                    </a:solidFill>
                                    <a:latin typeface="Cambria Math" panose="02040503050406030204" pitchFamily="18" charset="0"/>
                                  </a:rPr>
                                </m:ctrlPr>
                              </m:accPr>
                              <m:e>
                                <m:r>
                                  <a:rPr lang="en-US" i="1">
                                    <a:solidFill>
                                      <a:srgbClr val="C00000"/>
                                    </a:solidFill>
                                    <a:latin typeface="Cambria Math" panose="02040503050406030204" pitchFamily="18" charset="0"/>
                                  </a:rPr>
                                  <m:t>𝑣</m:t>
                                </m:r>
                              </m:e>
                            </m:acc>
                            <m:d>
                              <m:dPr>
                                <m:ctrlPr>
                                  <a:rPr lang="en-US" i="1" dirty="0" smtClean="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𝑆</m:t>
                                    </m:r>
                                  </m:e>
                                  <m:sub>
                                    <m:r>
                                      <a:rPr lang="en-US" i="1" dirty="0">
                                        <a:solidFill>
                                          <a:srgbClr val="C00000"/>
                                        </a:solidFill>
                                        <a:latin typeface="Cambria Math" panose="02040503050406030204" pitchFamily="18" charset="0"/>
                                      </a:rPr>
                                      <m:t>𝑡</m:t>
                                    </m:r>
                                    <m:r>
                                      <a:rPr lang="en-US" i="1" dirty="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r>
                                  <a:rPr lang="en-US" b="1" i="1" smtClean="0">
                                    <a:solidFill>
                                      <a:srgbClr val="C00000"/>
                                    </a:solidFill>
                                    <a:latin typeface="Cambria Math" panose="02040503050406030204" pitchFamily="18" charset="0"/>
                                  </a:rPr>
                                  <m:t>𝒘</m:t>
                                </m:r>
                              </m:e>
                            </m:d>
                            <m:r>
                              <a:rPr lang="en-US" i="1">
                                <a:solidFill>
                                  <a:srgbClr val="C00000"/>
                                </a:solidFill>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𝒘</m:t>
                                </m:r>
                              </m:e>
                            </m:d>
                          </m:e>
                        </m:d>
                      </m:e>
                      <m:sup>
                        <m:r>
                          <a:rPr lang="en-US" i="1">
                            <a:latin typeface="Cambria Math" panose="02040503050406030204" pitchFamily="18" charset="0"/>
                          </a:rPr>
                          <m:t>2</m:t>
                        </m:r>
                      </m:sup>
                    </m:sSup>
                    <m:r>
                      <a:rPr lang="en-US" b="0" i="1" smtClean="0">
                        <a:latin typeface="Cambria Math" panose="02040503050406030204" pitchFamily="18" charset="0"/>
                      </a:rPr>
                      <m:t>≠</m:t>
                    </m:r>
                    <m:r>
                      <a:rPr lang="en-US" b="1" i="1">
                        <a:latin typeface="Cambria Math" panose="02040503050406030204" pitchFamily="18" charset="0"/>
                      </a:rPr>
                      <m:t>𝒘</m:t>
                    </m:r>
                    <m:r>
                      <a:rPr lang="en-US" i="1">
                        <a:latin typeface="Cambria Math" panose="02040503050406030204" pitchFamily="18" charset="0"/>
                      </a:rPr>
                      <m:t>+</m:t>
                    </m:r>
                    <m:r>
                      <a:rPr lang="en-US" i="1">
                        <a:latin typeface="Cambria Math" panose="02040503050406030204" pitchFamily="18" charset="0"/>
                      </a:rPr>
                      <m:t>𝛼</m:t>
                    </m:r>
                    <m:r>
                      <a:rPr lang="en-US">
                        <a:latin typeface="Cambria Math" panose="02040503050406030204" pitchFamily="18" charset="0"/>
                      </a:rPr>
                      <m:t>[</m:t>
                    </m:r>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𝑅</m:t>
                        </m:r>
                      </m:e>
                      <m:sub>
                        <m:r>
                          <a:rPr lang="en-US" i="1">
                            <a:solidFill>
                              <a:srgbClr val="C00000"/>
                            </a:solidFill>
                            <a:latin typeface="Cambria Math" panose="02040503050406030204" pitchFamily="18" charset="0"/>
                          </a:rPr>
                          <m:t>𝑡</m:t>
                        </m:r>
                        <m:r>
                          <a:rPr lang="en-US" i="1">
                            <a:solidFill>
                              <a:srgbClr val="C00000"/>
                            </a:solidFill>
                            <a:latin typeface="Cambria Math" panose="02040503050406030204" pitchFamily="18" charset="0"/>
                          </a:rPr>
                          <m:t>+1</m:t>
                        </m:r>
                      </m:sub>
                    </m:sSub>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𝛾</m:t>
                    </m:r>
                    <m:acc>
                      <m:accPr>
                        <m:chr m:val="̂"/>
                        <m:ctrlPr>
                          <a:rPr lang="en-US" i="1" smtClean="0">
                            <a:solidFill>
                              <a:srgbClr val="C00000"/>
                            </a:solidFill>
                            <a:latin typeface="Cambria Math" panose="02040503050406030204" pitchFamily="18" charset="0"/>
                          </a:rPr>
                        </m:ctrlPr>
                      </m:accPr>
                      <m:e>
                        <m:r>
                          <a:rPr lang="en-US" i="1">
                            <a:solidFill>
                              <a:srgbClr val="C00000"/>
                            </a:solidFill>
                            <a:latin typeface="Cambria Math" panose="02040503050406030204" pitchFamily="18" charset="0"/>
                          </a:rPr>
                          <m:t>𝑣</m:t>
                        </m:r>
                      </m:e>
                    </m:acc>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𝑆</m:t>
                            </m:r>
                          </m:e>
                          <m:sub>
                            <m:r>
                              <a:rPr lang="en-US" i="1" dirty="0">
                                <a:solidFill>
                                  <a:srgbClr val="C00000"/>
                                </a:solidFill>
                                <a:latin typeface="Cambria Math" panose="02040503050406030204" pitchFamily="18" charset="0"/>
                              </a:rPr>
                              <m:t>𝑡</m:t>
                            </m:r>
                            <m:r>
                              <a:rPr lang="en-US" i="1" dirty="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r>
                          <a:rPr lang="en-US" b="1" i="1" smtClean="0">
                            <a:solidFill>
                              <a:srgbClr val="C00000"/>
                            </a:solidFill>
                            <a:latin typeface="Cambria Math" panose="02040503050406030204" pitchFamily="18" charset="0"/>
                          </a:rPr>
                          <m:t>𝒘</m:t>
                        </m:r>
                      </m:e>
                    </m:d>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𝒘</m:t>
                        </m:r>
                      </m:e>
                    </m:d>
                    <m:r>
                      <a:rPr lang="en-US">
                        <a:latin typeface="Cambria Math" panose="02040503050406030204" pitchFamily="18" charset="0"/>
                      </a:rPr>
                      <m:t>]</m:t>
                    </m:r>
                    <m:r>
                      <m:rPr>
                        <m:sty m:val="p"/>
                      </m:rPr>
                      <a:rPr lang="en-US">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𝒘</m:t>
                        </m:r>
                      </m:e>
                    </m:d>
                  </m:oMath>
                </a14:m>
                <a:endParaRPr lang="en-US" dirty="0"/>
              </a:p>
              <a:p>
                <a:pPr lvl="1"/>
                <a:r>
                  <a:rPr lang="en-US" dirty="0"/>
                  <a:t>Since </a:t>
                </a:r>
                <a14:m>
                  <m:oMath xmlns:m="http://schemas.openxmlformats.org/officeDocument/2006/math">
                    <m:r>
                      <m:rPr>
                        <m:sty m:val="p"/>
                      </m:rPr>
                      <a:rPr lang="en-US" b="0" i="0"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𝛾</m:t>
                        </m:r>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r>
                                  <a:rPr lang="en-US" i="1" dirty="0">
                                    <a:latin typeface="Cambria Math" panose="02040503050406030204" pitchFamily="18" charset="0"/>
                                  </a:rPr>
                                  <m:t>+1</m:t>
                                </m:r>
                              </m:sub>
                            </m:sSub>
                            <m:r>
                              <a:rPr lang="en-US" i="1" dirty="0">
                                <a:latin typeface="Cambria Math" panose="02040503050406030204" pitchFamily="18" charset="0"/>
                              </a:rPr>
                              <m:t>,</m:t>
                            </m:r>
                            <m:r>
                              <a:rPr lang="en-US" b="1" i="1">
                                <a:latin typeface="Cambria Math" panose="02040503050406030204" pitchFamily="18" charset="0"/>
                              </a:rPr>
                              <m:t>𝒘</m:t>
                            </m:r>
                          </m:e>
                        </m:d>
                      </m:e>
                    </m:d>
                    <m:r>
                      <a:rPr lang="en-US" b="0" i="1" dirty="0" smtClean="0">
                        <a:latin typeface="Cambria Math" panose="02040503050406030204" pitchFamily="18" charset="0"/>
                      </a:rPr>
                      <m:t>≠0</m:t>
                    </m:r>
                  </m:oMath>
                </a14:m>
                <a:endParaRPr lang="en-US" dirty="0"/>
              </a:p>
              <a:p>
                <a:r>
                  <a:rPr lang="en-US" dirty="0"/>
                  <a:t>Semi-Gradient TD(0): use the semi-gradient as approximation to the real gradient</a:t>
                </a:r>
              </a:p>
              <a:p>
                <a:pPr lvl="1"/>
                <a14:m>
                  <m:oMath xmlns:m="http://schemas.openxmlformats.org/officeDocument/2006/math">
                    <m:r>
                      <a:rPr lang="en-US" b="1">
                        <a:latin typeface="Cambria Math" panose="02040503050406030204" pitchFamily="18" charset="0"/>
                      </a:rPr>
                      <m:t>𝐰</m:t>
                    </m:r>
                    <m:r>
                      <a:rPr lang="en-US" i="1">
                        <a:latin typeface="Cambria Math" panose="02040503050406030204" pitchFamily="18" charset="0"/>
                      </a:rPr>
                      <m:t>←</m:t>
                    </m:r>
                    <m:r>
                      <a:rPr lang="en-US" b="1">
                        <a:latin typeface="Cambria Math" panose="02040503050406030204" pitchFamily="18" charset="0"/>
                      </a:rPr>
                      <m:t>𝐰</m:t>
                    </m:r>
                    <m:r>
                      <a:rPr lang="en-US" i="1">
                        <a:latin typeface="Cambria Math" panose="02040503050406030204" pitchFamily="18" charset="0"/>
                      </a:rPr>
                      <m:t>+</m:t>
                    </m:r>
                    <m:r>
                      <a:rPr lang="en-US" i="1">
                        <a:latin typeface="Cambria Math" panose="02040503050406030204" pitchFamily="18" charset="0"/>
                      </a:rPr>
                      <m:t>𝛼</m:t>
                    </m:r>
                    <m:r>
                      <a:rPr lang="en-US">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𝑅</m:t>
                        </m:r>
                      </m:e>
                      <m:sub>
                        <m:r>
                          <a:rPr lang="en-US" i="1">
                            <a:solidFill>
                              <a:srgbClr val="C00000"/>
                            </a:solidFill>
                            <a:latin typeface="Cambria Math" panose="02040503050406030204" pitchFamily="18" charset="0"/>
                          </a:rPr>
                          <m:t>𝑡</m:t>
                        </m:r>
                        <m:r>
                          <a:rPr lang="en-US" i="1">
                            <a:solidFill>
                              <a:srgbClr val="C00000"/>
                            </a:solidFill>
                            <a:latin typeface="Cambria Math" panose="02040503050406030204" pitchFamily="18" charset="0"/>
                          </a:rPr>
                          <m:t>+1</m:t>
                        </m:r>
                      </m:sub>
                    </m:sSub>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𝛾</m:t>
                    </m:r>
                    <m:acc>
                      <m:accPr>
                        <m:chr m:val="̂"/>
                        <m:ctrlPr>
                          <a:rPr lang="en-US" i="1">
                            <a:solidFill>
                              <a:srgbClr val="C00000"/>
                            </a:solidFill>
                            <a:latin typeface="Cambria Math" panose="02040503050406030204" pitchFamily="18" charset="0"/>
                          </a:rPr>
                        </m:ctrlPr>
                      </m:accPr>
                      <m:e>
                        <m:r>
                          <a:rPr lang="en-US" i="1">
                            <a:solidFill>
                              <a:srgbClr val="C00000"/>
                            </a:solidFill>
                            <a:latin typeface="Cambria Math" panose="02040503050406030204" pitchFamily="18" charset="0"/>
                          </a:rPr>
                          <m:t>𝑣</m:t>
                        </m:r>
                      </m:e>
                    </m:acc>
                    <m:d>
                      <m:dPr>
                        <m:ctrlPr>
                          <a:rPr lang="en-US" i="1" dirty="0" smtClean="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𝑆</m:t>
                            </m:r>
                          </m:e>
                          <m:sub>
                            <m:r>
                              <a:rPr lang="en-US" i="1" dirty="0">
                                <a:solidFill>
                                  <a:srgbClr val="C00000"/>
                                </a:solidFill>
                                <a:latin typeface="Cambria Math" panose="02040503050406030204" pitchFamily="18" charset="0"/>
                              </a:rPr>
                              <m:t>𝑡</m:t>
                            </m:r>
                            <m:r>
                              <a:rPr lang="en-US" i="1" dirty="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r>
                          <a:rPr lang="en-US" b="1">
                            <a:solidFill>
                              <a:srgbClr val="C00000"/>
                            </a:solidFill>
                            <a:latin typeface="Cambria Math" panose="02040503050406030204" pitchFamily="18" charset="0"/>
                          </a:rPr>
                          <m:t>𝐰</m:t>
                        </m:r>
                      </m:e>
                    </m:d>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a:latin typeface="Cambria Math" panose="02040503050406030204" pitchFamily="18" charset="0"/>
                          </a:rPr>
                          <m:t>𝐰</m:t>
                        </m:r>
                      </m:e>
                    </m:d>
                    <m:r>
                      <a:rPr lang="en-US">
                        <a:latin typeface="Cambria Math" panose="02040503050406030204" pitchFamily="18" charset="0"/>
                      </a:rPr>
                      <m:t>]</m:t>
                    </m:r>
                    <m:r>
                      <m:rPr>
                        <m:sty m:val="p"/>
                      </m:rPr>
                      <a:rPr lang="en-US">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a:latin typeface="Cambria Math" panose="02040503050406030204" pitchFamily="18" charset="0"/>
                          </a:rPr>
                          <m:t>𝐰</m:t>
                        </m:r>
                      </m:e>
                    </m:d>
                  </m:oMath>
                </a14:m>
                <a:endParaRPr lang="en-US" dirty="0"/>
              </a:p>
              <a:p>
                <a:r>
                  <a:rPr lang="en-US" dirty="0"/>
                  <a:t>It may not converge to local minimum, but it converges faster than Gradient MC due to more frequent (per timestep instead of per episode) and less noisy updates.</a:t>
                </a:r>
              </a:p>
            </p:txBody>
          </p:sp>
        </mc:Choice>
        <mc:Fallback xmlns="">
          <p:sp>
            <p:nvSpPr>
              <p:cNvPr id="3" name="Content Placeholder 2">
                <a:extLst>
                  <a:ext uri="{FF2B5EF4-FFF2-40B4-BE49-F238E27FC236}">
                    <a16:creationId xmlns:a16="http://schemas.microsoft.com/office/drawing/2014/main" id="{22092BAF-D5D0-4099-B4B9-E373ED54C3F6}"/>
                  </a:ext>
                </a:extLst>
              </p:cNvPr>
              <p:cNvSpPr>
                <a:spLocks noGrp="1" noRot="1" noChangeAspect="1" noMove="1" noResize="1" noEditPoints="1" noAdjustHandles="1" noChangeArrowheads="1" noChangeShapeType="1" noTextEdit="1"/>
              </p:cNvSpPr>
              <p:nvPr>
                <p:ph idx="1"/>
              </p:nvPr>
            </p:nvSpPr>
            <p:spPr>
              <a:xfrm>
                <a:off x="152400" y="980728"/>
                <a:ext cx="8839200" cy="2664296"/>
              </a:xfrm>
              <a:blipFill>
                <a:blip r:embed="rId3"/>
                <a:stretch>
                  <a:fillRect l="-483" t="-3432" b="-229"/>
                </a:stretch>
              </a:blipFill>
            </p:spPr>
            <p:txBody>
              <a:bodyPr/>
              <a:lstStyle/>
              <a:p>
                <a:r>
                  <a:rPr lang="en-SE">
                    <a:noFill/>
                  </a:rPr>
                  <a:t> </a:t>
                </a:r>
              </a:p>
            </p:txBody>
          </p:sp>
        </mc:Fallback>
      </mc:AlternateContent>
      <p:pic>
        <p:nvPicPr>
          <p:cNvPr id="4" name="Picture 3">
            <a:extLst>
              <a:ext uri="{FF2B5EF4-FFF2-40B4-BE49-F238E27FC236}">
                <a16:creationId xmlns:a16="http://schemas.microsoft.com/office/drawing/2014/main" id="{AF7689C4-828E-4E51-A88A-7DA6D52E8AB4}"/>
              </a:ext>
            </a:extLst>
          </p:cNvPr>
          <p:cNvPicPr>
            <a:picLocks noChangeAspect="1"/>
          </p:cNvPicPr>
          <p:nvPr/>
        </p:nvPicPr>
        <p:blipFill>
          <a:blip r:embed="rId4"/>
          <a:stretch>
            <a:fillRect/>
          </a:stretch>
        </p:blipFill>
        <p:spPr>
          <a:xfrm>
            <a:off x="24421" y="3501008"/>
            <a:ext cx="6845786" cy="3285570"/>
          </a:xfrm>
          <a:prstGeom prst="rect">
            <a:avLst/>
          </a:prstGeom>
        </p:spPr>
      </p:pic>
      <p:pic>
        <p:nvPicPr>
          <p:cNvPr id="6" name="Picture 5">
            <a:extLst>
              <a:ext uri="{FF2B5EF4-FFF2-40B4-BE49-F238E27FC236}">
                <a16:creationId xmlns:a16="http://schemas.microsoft.com/office/drawing/2014/main" id="{3F40469A-F624-43C6-BAA6-CFF2FF726745}"/>
              </a:ext>
            </a:extLst>
          </p:cNvPr>
          <p:cNvPicPr>
            <a:picLocks noChangeAspect="1"/>
          </p:cNvPicPr>
          <p:nvPr/>
        </p:nvPicPr>
        <p:blipFill>
          <a:blip r:embed="rId5"/>
          <a:stretch>
            <a:fillRect/>
          </a:stretch>
        </p:blipFill>
        <p:spPr>
          <a:xfrm>
            <a:off x="5508104" y="4595825"/>
            <a:ext cx="3611475" cy="2162080"/>
          </a:xfrm>
          <a:prstGeom prst="rect">
            <a:avLst/>
          </a:prstGeom>
        </p:spPr>
      </p:pic>
    </p:spTree>
    <p:extLst>
      <p:ext uri="{BB962C8B-B14F-4D97-AF65-F5344CB8AC3E}">
        <p14:creationId xmlns:p14="http://schemas.microsoft.com/office/powerpoint/2010/main" val="6626589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390DE-B9C2-4D9F-B6AF-DA8FD75289EE}"/>
              </a:ext>
            </a:extLst>
          </p:cNvPr>
          <p:cNvSpPr>
            <a:spLocks noGrp="1"/>
          </p:cNvSpPr>
          <p:nvPr>
            <p:ph type="title"/>
          </p:nvPr>
        </p:nvSpPr>
        <p:spPr/>
        <p:txBody>
          <a:bodyPr>
            <a:normAutofit/>
          </a:bodyPr>
          <a:lstStyle/>
          <a:p>
            <a:r>
              <a:rPr lang="en-US" dirty="0"/>
              <a:t>TD vs. </a:t>
            </a:r>
            <a:r>
              <a:rPr lang="en-US"/>
              <a:t>Supervised Learning</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A5FE5B-8D2C-4301-8159-87390FD679AF}"/>
                  </a:ext>
                </a:extLst>
              </p:cNvPr>
              <p:cNvSpPr>
                <a:spLocks noGrp="1"/>
              </p:cNvSpPr>
              <p:nvPr>
                <p:ph idx="1"/>
              </p:nvPr>
            </p:nvSpPr>
            <p:spPr/>
            <p:txBody>
              <a:bodyPr>
                <a:normAutofit lnSpcReduction="10000"/>
              </a:bodyPr>
              <a:lstStyle/>
              <a:p>
                <a:r>
                  <a:rPr lang="en-US" dirty="0"/>
                  <a:t>TD tries to learn parametrize value function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dirty="0">
                            <a:latin typeface="Cambria Math" panose="02040503050406030204" pitchFamily="18" charset="0"/>
                          </a:rPr>
                        </m:ctrlPr>
                      </m:dPr>
                      <m:e>
                        <m:r>
                          <a:rPr lang="en-US" i="1" dirty="0">
                            <a:latin typeface="Cambria Math" panose="02040503050406030204" pitchFamily="18" charset="0"/>
                          </a:rPr>
                          <m:t>𝑠</m:t>
                        </m:r>
                        <m:r>
                          <a:rPr lang="en-US" i="1" dirty="0">
                            <a:latin typeface="Cambria Math" panose="02040503050406030204" pitchFamily="18" charset="0"/>
                          </a:rPr>
                          <m:t>,</m:t>
                        </m:r>
                        <m:r>
                          <a:rPr lang="en-US" b="1" i="1" dirty="0">
                            <a:latin typeface="Cambria Math" panose="02040503050406030204" pitchFamily="18" charset="0"/>
                          </a:rPr>
                          <m:t>𝒘</m:t>
                        </m:r>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𝜋</m:t>
                        </m:r>
                      </m:sub>
                    </m:sSub>
                    <m:r>
                      <a:rPr lang="en-US" i="1" dirty="0">
                        <a:latin typeface="Cambria Math" panose="02040503050406030204" pitchFamily="18" charset="0"/>
                      </a:rPr>
                      <m:t>(</m:t>
                    </m:r>
                    <m:r>
                      <a:rPr lang="en-US" i="1" dirty="0">
                        <a:latin typeface="Cambria Math" panose="02040503050406030204" pitchFamily="18" charset="0"/>
                      </a:rPr>
                      <m:t>𝑠</m:t>
                    </m:r>
                    <m:r>
                      <a:rPr lang="en-US" i="1" dirty="0">
                        <a:latin typeface="Cambria Math" panose="02040503050406030204" pitchFamily="18" charset="0"/>
                      </a:rPr>
                      <m:t>)</m:t>
                    </m:r>
                  </m:oMath>
                </a14:m>
                <a:endParaRPr lang="en-US" dirty="0"/>
              </a:p>
              <a:p>
                <a:pPr lvl="1"/>
                <a:r>
                  <a:rPr lang="en-US" dirty="0"/>
                  <a:t>Learn mapping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𝛾</m:t>
                    </m:r>
                    <m:acc>
                      <m:accPr>
                        <m:chr m:val="̂"/>
                        <m:ctrlPr>
                          <a:rPr lang="en-US" i="1">
                            <a:latin typeface="Cambria Math" panose="02040503050406030204" pitchFamily="18" charset="0"/>
                          </a:rPr>
                        </m:ctrlPr>
                      </m:accPr>
                      <m:e>
                        <m:r>
                          <a:rPr lang="en-US" i="1">
                            <a:latin typeface="Cambria Math" panose="02040503050406030204" pitchFamily="18" charset="0"/>
                          </a:rPr>
                          <m:t>𝑣</m:t>
                        </m:r>
                      </m:e>
                    </m:acc>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b="0" i="1" dirty="0" smtClean="0">
                            <a:latin typeface="Cambria Math" panose="02040503050406030204" pitchFamily="18" charset="0"/>
                          </a:rPr>
                          <m:t>𝑡</m:t>
                        </m:r>
                        <m:r>
                          <a:rPr lang="en-US" b="0" i="1" dirty="0" smtClean="0">
                            <a:latin typeface="Cambria Math" panose="02040503050406030204" pitchFamily="18" charset="0"/>
                          </a:rPr>
                          <m:t>+1</m:t>
                        </m:r>
                      </m:sub>
                    </m:sSub>
                    <m:r>
                      <a:rPr lang="en-US" i="1" dirty="0">
                        <a:latin typeface="Cambria Math" panose="02040503050406030204" pitchFamily="18" charset="0"/>
                      </a:rPr>
                      <m:t>,</m:t>
                    </m:r>
                    <m:r>
                      <a:rPr lang="en-US" b="1" i="1" dirty="0">
                        <a:latin typeface="Cambria Math" panose="02040503050406030204" pitchFamily="18" charset="0"/>
                      </a:rPr>
                      <m:t>𝒘</m:t>
                    </m:r>
                    <m:r>
                      <a:rPr lang="en-US" i="1" dirty="0">
                        <a:latin typeface="Cambria Math" panose="02040503050406030204" pitchFamily="18" charset="0"/>
                      </a:rPr>
                      <m:t>)</m:t>
                    </m:r>
                  </m:oMath>
                </a14:m>
                <a:r>
                  <a:rPr lang="en-US" dirty="0"/>
                  <a:t> from training dataset: </a:t>
                </a:r>
                <a14:m>
                  <m:oMath xmlns:m="http://schemas.openxmlformats.org/officeDocument/2006/math">
                    <m:d>
                      <m:dPr>
                        <m:begChr m:val="{"/>
                        <m:endChr m:val="}"/>
                        <m:ctrlPr>
                          <a:rPr lang="en-US" i="1">
                            <a:latin typeface="Cambria Math" panose="02040503050406030204" pitchFamily="18" charset="0"/>
                          </a:rPr>
                        </m:ctrlPr>
                      </m:d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𝛾</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𝑣</m:t>
                                </m:r>
                              </m:e>
                            </m:acc>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r>
                              <a:rPr lang="en-US" b="1" dirty="0">
                                <a:latin typeface="Cambria Math" panose="02040503050406030204" pitchFamily="18" charset="0"/>
                              </a:rPr>
                              <m:t>𝐰</m:t>
                            </m:r>
                            <m:r>
                              <a:rPr lang="en-US" b="0" i="1" dirty="0" smtClean="0">
                                <a:latin typeface="Cambria Math" panose="02040503050406030204" pitchFamily="18" charset="0"/>
                              </a:rPr>
                              <m:t>)</m:t>
                            </m:r>
                          </m:e>
                        </m:d>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b="0" i="1" smtClean="0">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3</m:t>
                                </m:r>
                              </m:sub>
                            </m:sSub>
                            <m:r>
                              <a:rPr lang="en-US" i="1">
                                <a:latin typeface="Cambria Math" panose="02040503050406030204" pitchFamily="18" charset="0"/>
                              </a:rPr>
                              <m:t>+</m:t>
                            </m:r>
                            <m:r>
                              <a:rPr lang="en-US" i="1">
                                <a:latin typeface="Cambria Math" panose="02040503050406030204" pitchFamily="18" charset="0"/>
                              </a:rPr>
                              <m:t>𝛾</m:t>
                            </m:r>
                            <m:acc>
                              <m:accPr>
                                <m:chr m:val="̂"/>
                                <m:ctrlPr>
                                  <a:rPr lang="en-US" i="1">
                                    <a:latin typeface="Cambria Math" panose="02040503050406030204" pitchFamily="18" charset="0"/>
                                  </a:rPr>
                                </m:ctrlPr>
                              </m:accPr>
                              <m:e>
                                <m:r>
                                  <a:rPr lang="en-US" i="1">
                                    <a:latin typeface="Cambria Math" panose="02040503050406030204" pitchFamily="18" charset="0"/>
                                  </a:rPr>
                                  <m:t>𝑣</m:t>
                                </m:r>
                              </m:e>
                            </m:acc>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b="0" i="1" dirty="0" smtClean="0">
                                    <a:latin typeface="Cambria Math" panose="02040503050406030204" pitchFamily="18" charset="0"/>
                                  </a:rPr>
                                  <m:t>3</m:t>
                                </m:r>
                              </m:sub>
                            </m:sSub>
                            <m:r>
                              <a:rPr lang="en-US" i="1" dirty="0">
                                <a:latin typeface="Cambria Math" panose="02040503050406030204" pitchFamily="18" charset="0"/>
                              </a:rPr>
                              <m:t>,</m:t>
                            </m:r>
                            <m:r>
                              <a:rPr lang="en-US" b="1" i="1" dirty="0">
                                <a:latin typeface="Cambria Math" panose="02040503050406030204" pitchFamily="18" charset="0"/>
                              </a:rPr>
                              <m:t>𝒘</m:t>
                            </m:r>
                            <m:r>
                              <a:rPr lang="en-US" i="1" dirty="0">
                                <a:latin typeface="Cambria Math" panose="02040503050406030204" pitchFamily="18" charset="0"/>
                              </a:rPr>
                              <m:t>)</m:t>
                            </m:r>
                          </m:e>
                        </m:d>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b="0" i="1" smtClean="0">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4</m:t>
                                </m:r>
                              </m:sub>
                            </m:sSub>
                            <m:r>
                              <a:rPr lang="en-US" i="1">
                                <a:latin typeface="Cambria Math" panose="02040503050406030204" pitchFamily="18" charset="0"/>
                              </a:rPr>
                              <m:t>+</m:t>
                            </m:r>
                            <m:r>
                              <a:rPr lang="en-US" i="1">
                                <a:latin typeface="Cambria Math" panose="02040503050406030204" pitchFamily="18" charset="0"/>
                              </a:rPr>
                              <m:t>𝛾</m:t>
                            </m:r>
                            <m:acc>
                              <m:accPr>
                                <m:chr m:val="̂"/>
                                <m:ctrlPr>
                                  <a:rPr lang="en-US" i="1">
                                    <a:latin typeface="Cambria Math" panose="02040503050406030204" pitchFamily="18" charset="0"/>
                                  </a:rPr>
                                </m:ctrlPr>
                              </m:accPr>
                              <m:e>
                                <m:r>
                                  <a:rPr lang="en-US" i="1">
                                    <a:latin typeface="Cambria Math" panose="02040503050406030204" pitchFamily="18" charset="0"/>
                                  </a:rPr>
                                  <m:t>𝑣</m:t>
                                </m:r>
                              </m:e>
                            </m:acc>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b="0" i="1" dirty="0" smtClean="0">
                                    <a:latin typeface="Cambria Math" panose="02040503050406030204" pitchFamily="18" charset="0"/>
                                  </a:rPr>
                                  <m:t>4</m:t>
                                </m:r>
                              </m:sub>
                            </m:sSub>
                            <m:r>
                              <a:rPr lang="en-US" i="1" dirty="0">
                                <a:latin typeface="Cambria Math" panose="02040503050406030204" pitchFamily="18" charset="0"/>
                              </a:rPr>
                              <m:t>,</m:t>
                            </m:r>
                            <m:r>
                              <a:rPr lang="en-US" b="1" i="1" dirty="0">
                                <a:latin typeface="Cambria Math" panose="02040503050406030204" pitchFamily="18" charset="0"/>
                              </a:rPr>
                              <m:t>𝒘</m:t>
                            </m:r>
                            <m:r>
                              <a:rPr lang="en-US" i="1" dirty="0">
                                <a:latin typeface="Cambria Math" panose="02040503050406030204" pitchFamily="18" charset="0"/>
                              </a:rPr>
                              <m:t>)</m:t>
                            </m:r>
                          </m:e>
                        </m:d>
                        <m:r>
                          <a:rPr lang="en-US" i="1">
                            <a:latin typeface="Cambria Math" panose="02040503050406030204" pitchFamily="18" charset="0"/>
                          </a:rPr>
                          <m:t>,…</m:t>
                        </m:r>
                      </m:e>
                    </m:d>
                  </m:oMath>
                </a14:m>
                <a:endParaRPr lang="en-US" dirty="0"/>
              </a:p>
              <a:p>
                <a:pPr lvl="1"/>
                <a:r>
                  <a:rPr lang="en-US" dirty="0"/>
                  <a:t>Target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𝛾</m:t>
                    </m:r>
                    <m:acc>
                      <m:accPr>
                        <m:chr m:val="̂"/>
                        <m:ctrlPr>
                          <a:rPr lang="en-US" i="1">
                            <a:latin typeface="Cambria Math" panose="02040503050406030204" pitchFamily="18" charset="0"/>
                          </a:rPr>
                        </m:ctrlPr>
                      </m:accPr>
                      <m:e>
                        <m:r>
                          <a:rPr lang="en-US" i="1">
                            <a:latin typeface="Cambria Math" panose="02040503050406030204" pitchFamily="18" charset="0"/>
                          </a:rPr>
                          <m:t>𝑣</m:t>
                        </m:r>
                      </m:e>
                    </m:acc>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b="0" i="1" dirty="0" smtClean="0">
                            <a:latin typeface="Cambria Math" panose="02040503050406030204" pitchFamily="18" charset="0"/>
                          </a:rPr>
                          <m:t>𝑡</m:t>
                        </m:r>
                        <m:r>
                          <a:rPr lang="en-US" b="0" i="1" dirty="0" smtClean="0">
                            <a:latin typeface="Cambria Math" panose="02040503050406030204" pitchFamily="18" charset="0"/>
                          </a:rPr>
                          <m:t>+1</m:t>
                        </m:r>
                      </m:sub>
                    </m:sSub>
                    <m:r>
                      <a:rPr lang="en-US" i="1" dirty="0">
                        <a:latin typeface="Cambria Math" panose="02040503050406030204" pitchFamily="18" charset="0"/>
                      </a:rPr>
                      <m:t>,</m:t>
                    </m:r>
                    <m:r>
                      <a:rPr lang="en-US" b="1" i="1" dirty="0">
                        <a:latin typeface="Cambria Math" panose="02040503050406030204" pitchFamily="18" charset="0"/>
                      </a:rPr>
                      <m:t>𝒘</m:t>
                    </m:r>
                    <m:r>
                      <a:rPr lang="en-US" i="1" dirty="0">
                        <a:latin typeface="Cambria Math" panose="02040503050406030204" pitchFamily="18" charset="0"/>
                      </a:rPr>
                      <m:t>)</m:t>
                    </m:r>
                  </m:oMath>
                </a14:m>
                <a:r>
                  <a:rPr lang="en-US" dirty="0"/>
                  <a:t> depends on </a:t>
                </a:r>
                <a14:m>
                  <m:oMath xmlns:m="http://schemas.openxmlformats.org/officeDocument/2006/math">
                    <m:r>
                      <a:rPr lang="en-US" b="1" i="1" dirty="0">
                        <a:latin typeface="Cambria Math" panose="02040503050406030204" pitchFamily="18" charset="0"/>
                      </a:rPr>
                      <m:t>𝒘</m:t>
                    </m:r>
                  </m:oMath>
                </a14:m>
                <a:r>
                  <a:rPr lang="en-US" dirty="0"/>
                  <a:t>. (non </a:t>
                </a:r>
                <a:r>
                  <a:rPr lang="en-US" dirty="0" err="1"/>
                  <a:t>i.i.d</a:t>
                </a:r>
                <a:r>
                  <a:rPr lang="en-US" dirty="0"/>
                  <a:t>)</a:t>
                </a:r>
              </a:p>
              <a:p>
                <a:r>
                  <a:rPr lang="en-US" dirty="0"/>
                  <a:t>c.f. Supervised Learning, with fixed and given target (</a:t>
                </a:r>
                <a:r>
                  <a:rPr lang="en-US" dirty="0" err="1"/>
                  <a:t>i.i.d</a:t>
                </a:r>
                <a:r>
                  <a:rPr lang="en-US" dirty="0"/>
                  <a:t>)</a:t>
                </a:r>
              </a:p>
              <a:p>
                <a:pPr lvl="1"/>
                <a:r>
                  <a:rPr lang="en-US" dirty="0"/>
                  <a:t>Learn mapping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i="1">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1" i="1" dirty="0">
                        <a:latin typeface="Cambria Math" panose="02040503050406030204" pitchFamily="18" charset="0"/>
                      </a:rPr>
                      <m:t>𝒘</m:t>
                    </m:r>
                    <m:r>
                      <a:rPr lang="en-US" b="0" i="1" smtClean="0">
                        <a:latin typeface="Cambria Math" panose="02040503050406030204" pitchFamily="18" charset="0"/>
                      </a:rPr>
                      <m:t>)</m:t>
                    </m:r>
                  </m:oMath>
                </a14:m>
                <a:r>
                  <a:rPr lang="en-US" dirty="0"/>
                  <a:t> from training dataset: </a:t>
                </a:r>
                <a14:m>
                  <m:oMath xmlns:m="http://schemas.openxmlformats.org/officeDocument/2006/math">
                    <m:d>
                      <m:dPr>
                        <m:begChr m:val="{"/>
                        <m:endChr m:val="}"/>
                        <m:ctrlPr>
                          <a:rPr lang="en-US" i="1">
                            <a:latin typeface="Cambria Math" panose="02040503050406030204" pitchFamily="18" charset="0"/>
                          </a:rPr>
                        </m:ctrlPr>
                      </m:d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𝑋</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1</m:t>
                                </m:r>
                              </m:sub>
                            </m:sSub>
                          </m:e>
                        </m:d>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b="0" i="1" smtClean="0">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b="0" i="1" smtClean="0">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b="0" i="1" smtClean="0">
                                    <a:latin typeface="Cambria Math" panose="02040503050406030204" pitchFamily="18" charset="0"/>
                                  </a:rPr>
                                  <m:t>3</m:t>
                                </m:r>
                              </m:sub>
                            </m:sSub>
                          </m:e>
                        </m:d>
                        <m:r>
                          <a:rPr lang="en-US" i="1">
                            <a:latin typeface="Cambria Math" panose="02040503050406030204" pitchFamily="18" charset="0"/>
                          </a:rPr>
                          <m:t>…</m:t>
                        </m:r>
                      </m:e>
                    </m:d>
                  </m:oMath>
                </a14:m>
                <a:endParaRPr lang="en-US" dirty="0"/>
              </a:p>
              <a:p>
                <a:pPr lvl="1"/>
                <a:endParaRPr lang="en-SE" dirty="0"/>
              </a:p>
            </p:txBody>
          </p:sp>
        </mc:Choice>
        <mc:Fallback xmlns="">
          <p:sp>
            <p:nvSpPr>
              <p:cNvPr id="3" name="Content Placeholder 2">
                <a:extLst>
                  <a:ext uri="{FF2B5EF4-FFF2-40B4-BE49-F238E27FC236}">
                    <a16:creationId xmlns:a16="http://schemas.microsoft.com/office/drawing/2014/main" id="{5DA5FE5B-8D2C-4301-8159-87390FD679AF}"/>
                  </a:ext>
                </a:extLst>
              </p:cNvPr>
              <p:cNvSpPr>
                <a:spLocks noGrp="1" noRot="1" noChangeAspect="1" noMove="1" noResize="1" noEditPoints="1" noAdjustHandles="1" noChangeArrowheads="1" noChangeShapeType="1" noTextEdit="1"/>
              </p:cNvSpPr>
              <p:nvPr>
                <p:ph idx="1"/>
              </p:nvPr>
            </p:nvSpPr>
            <p:spPr>
              <a:blipFill>
                <a:blip r:embed="rId3"/>
                <a:stretch>
                  <a:fillRect l="-1704" t="-2509" r="-2148"/>
                </a:stretch>
              </a:blipFill>
            </p:spPr>
            <p:txBody>
              <a:bodyPr/>
              <a:lstStyle/>
              <a:p>
                <a:r>
                  <a:rPr lang="en-SE">
                    <a:noFill/>
                  </a:rPr>
                  <a:t> </a:t>
                </a:r>
              </a:p>
            </p:txBody>
          </p:sp>
        </mc:Fallback>
      </mc:AlternateContent>
    </p:spTree>
    <p:extLst>
      <p:ext uri="{BB962C8B-B14F-4D97-AF65-F5344CB8AC3E}">
        <p14:creationId xmlns:p14="http://schemas.microsoft.com/office/powerpoint/2010/main" val="2010438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3B20E-A458-462E-B728-6C49537FA468}"/>
              </a:ext>
            </a:extLst>
          </p:cNvPr>
          <p:cNvSpPr>
            <a:spLocks noGrp="1"/>
          </p:cNvSpPr>
          <p:nvPr>
            <p:ph type="title"/>
          </p:nvPr>
        </p:nvSpPr>
        <p:spPr/>
        <p:txBody>
          <a:bodyPr/>
          <a:lstStyle/>
          <a:p>
            <a:r>
              <a:rPr lang="en-US" sz="3600" dirty="0"/>
              <a:t>Model-Based vs. Model-Free Example</a:t>
            </a:r>
            <a:endParaRPr lang="en-SE" sz="36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5DBCF93-7964-454C-A492-BE261FAE7520}"/>
                  </a:ext>
                </a:extLst>
              </p:cNvPr>
              <p:cNvSpPr>
                <a:spLocks noGrp="1"/>
              </p:cNvSpPr>
              <p:nvPr>
                <p:ph idx="1"/>
              </p:nvPr>
            </p:nvSpPr>
            <p:spPr>
              <a:xfrm>
                <a:off x="36214" y="990604"/>
                <a:ext cx="7282298" cy="5592757"/>
              </a:xfrm>
            </p:spPr>
            <p:txBody>
              <a:bodyPr>
                <a:normAutofit/>
              </a:bodyPr>
              <a:lstStyle/>
              <a:p>
                <a:r>
                  <a:rPr lang="en-US" sz="1800" dirty="0"/>
                  <a:t>We want to compute expected age of a group of </a:t>
                </a:r>
                <a14:m>
                  <m:oMath xmlns:m="http://schemas.openxmlformats.org/officeDocument/2006/math">
                    <m:r>
                      <a:rPr lang="en-US" sz="1800">
                        <a:latin typeface="Cambria Math" panose="02040503050406030204" pitchFamily="18" charset="0"/>
                      </a:rPr>
                      <m:t>𝑀</m:t>
                    </m:r>
                  </m:oMath>
                </a14:m>
                <a:r>
                  <a:rPr lang="en-US" sz="1800" dirty="0"/>
                  <a:t> students. We use random variable </a:t>
                </a:r>
                <a14:m>
                  <m:oMath xmlns:m="http://schemas.openxmlformats.org/officeDocument/2006/math">
                    <m:r>
                      <a:rPr lang="en-US" sz="1800" dirty="0">
                        <a:latin typeface="Cambria Math" panose="02040503050406030204" pitchFamily="18" charset="0"/>
                      </a:rPr>
                      <m:t>𝐴</m:t>
                    </m:r>
                  </m:oMath>
                </a14:m>
                <a:r>
                  <a:rPr lang="en-US" sz="1800" dirty="0"/>
                  <a:t> to denote student age. If we knew the group consists of two age groups, 20 and 22, with ground truth distribution </a:t>
                </a:r>
                <a14:m>
                  <m:oMath xmlns:m="http://schemas.openxmlformats.org/officeDocument/2006/math">
                    <m:r>
                      <m:rPr>
                        <m:sty m:val="p"/>
                      </m:rPr>
                      <a:rPr lang="en-US" sz="1800">
                        <a:latin typeface="Cambria Math" panose="02040503050406030204" pitchFamily="18" charset="0"/>
                      </a:rPr>
                      <m:t>P</m:t>
                    </m:r>
                    <m:d>
                      <m:dPr>
                        <m:ctrlPr>
                          <a:rPr lang="en-US" sz="1800" i="1">
                            <a:latin typeface="Cambria Math" panose="02040503050406030204" pitchFamily="18" charset="0"/>
                          </a:rPr>
                        </m:ctrlPr>
                      </m:dPr>
                      <m:e>
                        <m:r>
                          <m:rPr>
                            <m:sty m:val="p"/>
                          </m:rPr>
                          <a:rPr lang="en-US" sz="1800">
                            <a:latin typeface="Cambria Math" panose="02040503050406030204" pitchFamily="18" charset="0"/>
                          </a:rPr>
                          <m:t>a</m:t>
                        </m:r>
                        <m:r>
                          <a:rPr lang="en-US" sz="1800">
                            <a:latin typeface="Cambria Math" panose="02040503050406030204" pitchFamily="18" charset="0"/>
                          </a:rPr>
                          <m:t>=20</m:t>
                        </m:r>
                      </m:e>
                    </m:d>
                    <m:r>
                      <a:rPr lang="en-US" sz="1800">
                        <a:latin typeface="Cambria Math" panose="02040503050406030204" pitchFamily="18" charset="0"/>
                      </a:rPr>
                      <m:t>=</m:t>
                    </m:r>
                    <m:r>
                      <m:rPr>
                        <m:sty m:val="p"/>
                      </m:rPr>
                      <a:rPr lang="en-US" sz="1800">
                        <a:latin typeface="Cambria Math" panose="02040503050406030204" pitchFamily="18" charset="0"/>
                      </a:rPr>
                      <m:t>P</m:t>
                    </m:r>
                    <m:d>
                      <m:dPr>
                        <m:ctrlPr>
                          <a:rPr lang="en-US" sz="1800" i="1">
                            <a:latin typeface="Cambria Math" panose="02040503050406030204" pitchFamily="18" charset="0"/>
                          </a:rPr>
                        </m:ctrlPr>
                      </m:dPr>
                      <m:e>
                        <m:r>
                          <m:rPr>
                            <m:sty m:val="p"/>
                          </m:rPr>
                          <a:rPr lang="en-US" sz="1800">
                            <a:latin typeface="Cambria Math" panose="02040503050406030204" pitchFamily="18" charset="0"/>
                          </a:rPr>
                          <m:t>a</m:t>
                        </m:r>
                        <m:r>
                          <a:rPr lang="en-US" sz="1800">
                            <a:latin typeface="Cambria Math" panose="02040503050406030204" pitchFamily="18" charset="0"/>
                          </a:rPr>
                          <m:t>=22</m:t>
                        </m:r>
                      </m:e>
                    </m:d>
                    <m:r>
                      <a:rPr lang="en-US" sz="1800">
                        <a:latin typeface="Cambria Math" panose="02040503050406030204" pitchFamily="18" charset="0"/>
                      </a:rPr>
                      <m:t>=.5.</m:t>
                    </m:r>
                  </m:oMath>
                </a14:m>
                <a:r>
                  <a:rPr lang="en-US" sz="1800" dirty="0"/>
                  <a:t> We can then compute expectation of </a:t>
                </a:r>
                <a14:m>
                  <m:oMath xmlns:m="http://schemas.openxmlformats.org/officeDocument/2006/math">
                    <m:r>
                      <a:rPr lang="en-US" sz="1800">
                        <a:latin typeface="Cambria Math" panose="02040503050406030204" pitchFamily="18" charset="0"/>
                      </a:rPr>
                      <m:t>𝐴</m:t>
                    </m:r>
                  </m:oMath>
                </a14:m>
                <a:r>
                  <a:rPr lang="en-US" sz="1800" dirty="0"/>
                  <a:t> as </a:t>
                </a:r>
                <a14:m>
                  <m:oMath xmlns:m="http://schemas.openxmlformats.org/officeDocument/2006/math">
                    <m:r>
                      <a:rPr lang="en-US" sz="1800">
                        <a:latin typeface="Cambria Math" panose="02040503050406030204" pitchFamily="18" charset="0"/>
                      </a:rPr>
                      <m:t>𝐸</m:t>
                    </m:r>
                    <m:d>
                      <m:dPr>
                        <m:begChr m:val="["/>
                        <m:endChr m:val="]"/>
                        <m:ctrlPr>
                          <a:rPr lang="en-US" sz="1800" i="1">
                            <a:latin typeface="Cambria Math" panose="02040503050406030204" pitchFamily="18" charset="0"/>
                          </a:rPr>
                        </m:ctrlPr>
                      </m:dPr>
                      <m:e>
                        <m:r>
                          <a:rPr lang="en-US" sz="1800">
                            <a:latin typeface="Cambria Math" panose="02040503050406030204" pitchFamily="18" charset="0"/>
                          </a:rPr>
                          <m:t>𝐴</m:t>
                        </m:r>
                      </m:e>
                    </m:d>
                    <m:r>
                      <a:rPr lang="en-US" sz="1800">
                        <a:latin typeface="Cambria Math" panose="02040503050406030204" pitchFamily="18" charset="0"/>
                      </a:rPr>
                      <m:t>=</m:t>
                    </m:r>
                    <m:nary>
                      <m:naryPr>
                        <m:chr m:val="∑"/>
                        <m:supHide m:val="on"/>
                        <m:ctrlPr>
                          <a:rPr lang="en-US" sz="1800" i="1">
                            <a:latin typeface="Cambria Math" panose="02040503050406030204" pitchFamily="18" charset="0"/>
                          </a:rPr>
                        </m:ctrlPr>
                      </m:naryPr>
                      <m:sub>
                        <m:r>
                          <m:rPr>
                            <m:brk m:alnAt="7"/>
                          </m:rPr>
                          <a:rPr lang="en-US" sz="1800">
                            <a:latin typeface="Cambria Math" panose="02040503050406030204" pitchFamily="18" charset="0"/>
                          </a:rPr>
                          <m:t>𝑎</m:t>
                        </m:r>
                      </m:sub>
                      <m:sup/>
                      <m:e>
                        <m:r>
                          <a:rPr lang="en-US" sz="1800">
                            <a:latin typeface="Cambria Math" panose="02040503050406030204" pitchFamily="18" charset="0"/>
                          </a:rPr>
                          <m:t>𝑃</m:t>
                        </m:r>
                        <m:d>
                          <m:dPr>
                            <m:ctrlPr>
                              <a:rPr lang="en-US" sz="1800" i="1" dirty="0">
                                <a:latin typeface="Cambria Math" panose="02040503050406030204" pitchFamily="18" charset="0"/>
                              </a:rPr>
                            </m:ctrlPr>
                          </m:dPr>
                          <m:e>
                            <m:r>
                              <a:rPr lang="en-US" sz="1800" dirty="0">
                                <a:latin typeface="Cambria Math" panose="02040503050406030204" pitchFamily="18" charset="0"/>
                              </a:rPr>
                              <m:t>𝑎</m:t>
                            </m:r>
                          </m:e>
                        </m:d>
                        <m:r>
                          <a:rPr lang="en-US" sz="1800" dirty="0">
                            <a:latin typeface="Cambria Math" panose="02040503050406030204" pitchFamily="18" charset="0"/>
                          </a:rPr>
                          <m:t>⋅</m:t>
                        </m:r>
                        <m:r>
                          <a:rPr lang="en-US" sz="1800" dirty="0">
                            <a:latin typeface="Cambria Math" panose="02040503050406030204" pitchFamily="18" charset="0"/>
                          </a:rPr>
                          <m:t>𝑎</m:t>
                        </m:r>
                        <m:r>
                          <a:rPr lang="en-US" sz="1800" dirty="0">
                            <a:latin typeface="Cambria Math" panose="02040503050406030204" pitchFamily="18" charset="0"/>
                          </a:rPr>
                          <m:t>=</m:t>
                        </m:r>
                      </m:e>
                    </m:nary>
                    <m:r>
                      <a:rPr lang="en-US" sz="1800">
                        <a:latin typeface="Cambria Math" panose="02040503050406030204" pitchFamily="18" charset="0"/>
                      </a:rPr>
                      <m:t>.5⋅20+.5⋅22=21</m:t>
                    </m:r>
                  </m:oMath>
                </a14:m>
                <a:r>
                  <a:rPr lang="en-US" sz="1800" dirty="0"/>
                  <a:t>. But the ground truth distribution is unknown in general</a:t>
                </a:r>
              </a:p>
              <a:p>
                <a:pPr lvl="1"/>
                <a14:m>
                  <m:oMath xmlns:m="http://schemas.openxmlformats.org/officeDocument/2006/math">
                    <m:r>
                      <m:rPr>
                        <m:nor/>
                      </m:rPr>
                      <a:rPr lang="en-US" sz="1400" dirty="0"/>
                      <m:t>Model</m:t>
                    </m:r>
                    <m:r>
                      <m:rPr>
                        <m:nor/>
                      </m:rPr>
                      <a:rPr lang="en-US" sz="1400" dirty="0"/>
                      <m:t>−</m:t>
                    </m:r>
                    <m:r>
                      <m:rPr>
                        <m:nor/>
                      </m:rPr>
                      <a:rPr lang="en-US" sz="1400" dirty="0"/>
                      <m:t>based</m:t>
                    </m:r>
                    <m:r>
                      <m:rPr>
                        <m:nor/>
                      </m:rPr>
                      <a:rPr lang="en-US" sz="1400" dirty="0"/>
                      <m:t>: </m:t>
                    </m:r>
                    <m:r>
                      <m:rPr>
                        <m:nor/>
                      </m:rPr>
                      <a:rPr lang="en-US" sz="1400" dirty="0"/>
                      <m:t>randomly</m:t>
                    </m:r>
                    <m:r>
                      <m:rPr>
                        <m:nor/>
                      </m:rPr>
                      <a:rPr lang="en-US" sz="1400" dirty="0"/>
                      <m:t> </m:t>
                    </m:r>
                    <m:r>
                      <m:rPr>
                        <m:nor/>
                      </m:rPr>
                      <a:rPr lang="en-US" sz="1400" dirty="0"/>
                      <m:t>sample</m:t>
                    </m:r>
                    <m:r>
                      <m:rPr>
                        <m:nor/>
                      </m:rPr>
                      <a:rPr lang="en-US" sz="1400" dirty="0"/>
                      <m:t> </m:t>
                    </m:r>
                    <m:r>
                      <a:rPr lang="en-US" sz="1400" i="1">
                        <a:latin typeface="Cambria Math" panose="02040503050406030204" pitchFamily="18" charset="0"/>
                      </a:rPr>
                      <m:t>𝑁</m:t>
                    </m:r>
                    <m:r>
                      <a:rPr lang="en-US" sz="1400" i="1">
                        <a:latin typeface="Cambria Math" panose="02040503050406030204" pitchFamily="18" charset="0"/>
                      </a:rPr>
                      <m:t>&lt;</m:t>
                    </m:r>
                    <m:r>
                      <a:rPr lang="en-US" sz="1400" i="1">
                        <a:latin typeface="Cambria Math" panose="02040503050406030204" pitchFamily="18" charset="0"/>
                      </a:rPr>
                      <m:t>𝑀</m:t>
                    </m:r>
                    <m:r>
                      <m:rPr>
                        <m:nor/>
                      </m:rPr>
                      <a:rPr lang="en-US" sz="1400" dirty="0"/>
                      <m:t> </m:t>
                    </m:r>
                    <m:r>
                      <m:rPr>
                        <m:nor/>
                      </m:rPr>
                      <a:rPr lang="en-US" sz="1400" dirty="0"/>
                      <m:t>students</m:t>
                    </m:r>
                    <m:r>
                      <m:rPr>
                        <m:nor/>
                      </m:rPr>
                      <a:rPr lang="en-US" sz="1400" dirty="0"/>
                      <m:t> </m:t>
                    </m:r>
                    <m:r>
                      <m:rPr>
                        <m:nor/>
                      </m:rPr>
                      <a:rPr lang="en-US" sz="1400" dirty="0"/>
                      <m:t>to</m:t>
                    </m:r>
                    <m:r>
                      <m:rPr>
                        <m:nor/>
                      </m:rPr>
                      <a:rPr lang="en-US" sz="1400" dirty="0"/>
                      <m:t> </m:t>
                    </m:r>
                    <m:r>
                      <m:rPr>
                        <m:nor/>
                      </m:rPr>
                      <a:rPr lang="en-US" sz="1400" dirty="0"/>
                      <m:t>build</m:t>
                    </m:r>
                    <m:r>
                      <m:rPr>
                        <m:nor/>
                      </m:rPr>
                      <a:rPr lang="en-US" sz="1400" dirty="0"/>
                      <m:t> </m:t>
                    </m:r>
                    <m:r>
                      <m:rPr>
                        <m:nor/>
                      </m:rPr>
                      <a:rPr lang="en-US" sz="1400" dirty="0"/>
                      <m:t>an</m:t>
                    </m:r>
                    <m:r>
                      <m:rPr>
                        <m:nor/>
                      </m:rPr>
                      <a:rPr lang="en-US" sz="1400" dirty="0"/>
                      <m:t> </m:t>
                    </m:r>
                    <m:r>
                      <m:rPr>
                        <m:nor/>
                      </m:rPr>
                      <a:rPr lang="en-US" sz="1400" dirty="0"/>
                      <m:t>estimated</m:t>
                    </m:r>
                    <m:r>
                      <m:rPr>
                        <m:nor/>
                      </m:rPr>
                      <a:rPr lang="en-US" sz="1400" dirty="0"/>
                      <m:t> </m:t>
                    </m:r>
                    <m:r>
                      <m:rPr>
                        <m:nor/>
                      </m:rPr>
                      <a:rPr lang="en-US" sz="1400" dirty="0"/>
                      <m:t>model</m:t>
                    </m:r>
                    <m:r>
                      <m:rPr>
                        <m:nor/>
                      </m:rPr>
                      <a:rPr lang="en-US" sz="1400" dirty="0"/>
                      <m:t> </m:t>
                    </m:r>
                    <m:acc>
                      <m:accPr>
                        <m:chr m:val="̂"/>
                        <m:ctrlPr>
                          <a:rPr lang="en-US" sz="1400" i="1">
                            <a:latin typeface="Cambria Math" panose="02040503050406030204" pitchFamily="18" charset="0"/>
                          </a:rPr>
                        </m:ctrlPr>
                      </m:accPr>
                      <m:e>
                        <m:r>
                          <a:rPr lang="en-US" sz="1400" i="1">
                            <a:latin typeface="Cambria Math" panose="02040503050406030204" pitchFamily="18" charset="0"/>
                          </a:rPr>
                          <m:t>𝑃</m:t>
                        </m:r>
                      </m:e>
                    </m:acc>
                    <m:r>
                      <a:rPr lang="en-US" sz="1400" i="1" dirty="0">
                        <a:latin typeface="Cambria Math" panose="02040503050406030204" pitchFamily="18" charset="0"/>
                      </a:rPr>
                      <m:t>(</m:t>
                    </m:r>
                    <m:r>
                      <a:rPr lang="en-US" sz="1400" i="1" dirty="0">
                        <a:latin typeface="Cambria Math" panose="02040503050406030204" pitchFamily="18" charset="0"/>
                      </a:rPr>
                      <m:t>𝐴</m:t>
                    </m:r>
                    <m:r>
                      <a:rPr lang="en-US" sz="1400" i="1" dirty="0">
                        <a:latin typeface="Cambria Math" panose="02040503050406030204" pitchFamily="18" charset="0"/>
                      </a:rPr>
                      <m:t>)</m:t>
                    </m:r>
                  </m:oMath>
                </a14:m>
                <a:r>
                  <a:rPr lang="en-US" sz="1400" dirty="0"/>
                  <a:t>, e.g., </a:t>
                </a:r>
                <a14:m>
                  <m:oMath xmlns:m="http://schemas.openxmlformats.org/officeDocument/2006/math">
                    <m:acc>
                      <m:accPr>
                        <m:chr m:val="̂"/>
                        <m:ctrlPr>
                          <a:rPr lang="en-US" sz="1400" b="0" i="1" smtClean="0">
                            <a:latin typeface="Cambria Math" panose="02040503050406030204" pitchFamily="18" charset="0"/>
                          </a:rPr>
                        </m:ctrlPr>
                      </m:accPr>
                      <m:e>
                        <m:r>
                          <m:rPr>
                            <m:sty m:val="p"/>
                          </m:rPr>
                          <a:rPr lang="en-US" sz="1400">
                            <a:latin typeface="Cambria Math" panose="02040503050406030204" pitchFamily="18" charset="0"/>
                          </a:rPr>
                          <m:t>P</m:t>
                        </m:r>
                      </m:e>
                    </m:acc>
                    <m:d>
                      <m:dPr>
                        <m:ctrlPr>
                          <a:rPr lang="en-US" sz="1400" i="1">
                            <a:latin typeface="Cambria Math" panose="02040503050406030204" pitchFamily="18" charset="0"/>
                          </a:rPr>
                        </m:ctrlPr>
                      </m:dPr>
                      <m:e>
                        <m:r>
                          <m:rPr>
                            <m:sty m:val="p"/>
                          </m:rPr>
                          <a:rPr lang="en-US" sz="1400">
                            <a:latin typeface="Cambria Math" panose="02040503050406030204" pitchFamily="18" charset="0"/>
                          </a:rPr>
                          <m:t>a</m:t>
                        </m:r>
                        <m:r>
                          <a:rPr lang="en-US" sz="1400">
                            <a:latin typeface="Cambria Math" panose="02040503050406030204" pitchFamily="18" charset="0"/>
                          </a:rPr>
                          <m:t>=20</m:t>
                        </m:r>
                      </m:e>
                    </m:d>
                    <m:r>
                      <a:rPr lang="en-US" sz="1400">
                        <a:latin typeface="Cambria Math" panose="02040503050406030204" pitchFamily="18" charset="0"/>
                      </a:rPr>
                      <m:t>=</m:t>
                    </m:r>
                    <m:r>
                      <a:rPr lang="en-US" sz="1400" b="0" i="0" smtClean="0">
                        <a:latin typeface="Cambria Math" panose="02040503050406030204" pitchFamily="18" charset="0"/>
                      </a:rPr>
                      <m:t>.6, </m:t>
                    </m:r>
                    <m:acc>
                      <m:accPr>
                        <m:chr m:val="̂"/>
                        <m:ctrlPr>
                          <a:rPr lang="en-US" sz="1400" b="0" i="1" smtClean="0">
                            <a:latin typeface="Cambria Math" panose="02040503050406030204" pitchFamily="18" charset="0"/>
                          </a:rPr>
                        </m:ctrlPr>
                      </m:accPr>
                      <m:e>
                        <m:r>
                          <m:rPr>
                            <m:sty m:val="p"/>
                          </m:rPr>
                          <a:rPr lang="en-US" sz="1400">
                            <a:latin typeface="Cambria Math" panose="02040503050406030204" pitchFamily="18" charset="0"/>
                          </a:rPr>
                          <m:t>P</m:t>
                        </m:r>
                      </m:e>
                    </m:acc>
                    <m:d>
                      <m:dPr>
                        <m:ctrlPr>
                          <a:rPr lang="en-US" sz="1400" i="1">
                            <a:latin typeface="Cambria Math" panose="02040503050406030204" pitchFamily="18" charset="0"/>
                          </a:rPr>
                        </m:ctrlPr>
                      </m:dPr>
                      <m:e>
                        <m:r>
                          <m:rPr>
                            <m:sty m:val="p"/>
                          </m:rPr>
                          <a:rPr lang="en-US" sz="1400">
                            <a:latin typeface="Cambria Math" panose="02040503050406030204" pitchFamily="18" charset="0"/>
                          </a:rPr>
                          <m:t>a</m:t>
                        </m:r>
                        <m:r>
                          <a:rPr lang="en-US" sz="1400">
                            <a:latin typeface="Cambria Math" panose="02040503050406030204" pitchFamily="18" charset="0"/>
                          </a:rPr>
                          <m:t>=22</m:t>
                        </m:r>
                      </m:e>
                    </m:d>
                    <m:r>
                      <a:rPr lang="en-US" sz="1400">
                        <a:latin typeface="Cambria Math" panose="02040503050406030204" pitchFamily="18" charset="0"/>
                      </a:rPr>
                      <m:t>=.</m:t>
                    </m:r>
                    <m:r>
                      <a:rPr lang="en-US" sz="1400" b="0" i="1" smtClean="0">
                        <a:latin typeface="Cambria Math" panose="02040503050406030204" pitchFamily="18" charset="0"/>
                      </a:rPr>
                      <m:t>4</m:t>
                    </m:r>
                  </m:oMath>
                </a14:m>
                <a:r>
                  <a:rPr lang="en-US" sz="1400" dirty="0"/>
                  <a:t> (different from ground truth distribution of </a:t>
                </a:r>
                <a14:m>
                  <m:oMath xmlns:m="http://schemas.openxmlformats.org/officeDocument/2006/math">
                    <m:r>
                      <a:rPr lang="en-US" sz="1400">
                        <a:latin typeface="Cambria Math" panose="02040503050406030204" pitchFamily="18" charset="0"/>
                      </a:rPr>
                      <m:t>.</m:t>
                    </m:r>
                    <m:r>
                      <a:rPr lang="en-US" sz="1400" b="0" i="0" smtClean="0">
                        <a:latin typeface="Cambria Math" panose="02040503050406030204" pitchFamily="18" charset="0"/>
                      </a:rPr>
                      <m:t>5:.5</m:t>
                    </m:r>
                  </m:oMath>
                </a14:m>
                <a:r>
                  <a:rPr lang="en-US" sz="1400" dirty="0"/>
                  <a:t>). Then use </a:t>
                </a:r>
                <a14:m>
                  <m:oMath xmlns:m="http://schemas.openxmlformats.org/officeDocument/2006/math">
                    <m:acc>
                      <m:accPr>
                        <m:chr m:val="̂"/>
                        <m:ctrlPr>
                          <a:rPr lang="en-US" sz="1400" i="1">
                            <a:latin typeface="Cambria Math" panose="02040503050406030204" pitchFamily="18" charset="0"/>
                          </a:rPr>
                        </m:ctrlPr>
                      </m:accPr>
                      <m:e>
                        <m:r>
                          <a:rPr lang="en-US" sz="1400" i="1">
                            <a:latin typeface="Cambria Math" panose="02040503050406030204" pitchFamily="18" charset="0"/>
                          </a:rPr>
                          <m:t>𝑃</m:t>
                        </m:r>
                      </m:e>
                    </m:acc>
                    <m:r>
                      <a:rPr lang="en-US" sz="1400" i="1" dirty="0">
                        <a:latin typeface="Cambria Math" panose="02040503050406030204" pitchFamily="18" charset="0"/>
                      </a:rPr>
                      <m:t>(</m:t>
                    </m:r>
                    <m:r>
                      <a:rPr lang="en-US" sz="1400" i="1" dirty="0">
                        <a:latin typeface="Cambria Math" panose="02040503050406030204" pitchFamily="18" charset="0"/>
                      </a:rPr>
                      <m:t>𝐴</m:t>
                    </m:r>
                    <m:r>
                      <a:rPr lang="en-US" sz="1400" i="1" dirty="0">
                        <a:latin typeface="Cambria Math" panose="02040503050406030204" pitchFamily="18" charset="0"/>
                      </a:rPr>
                      <m:t>)</m:t>
                    </m:r>
                  </m:oMath>
                </a14:m>
                <a:r>
                  <a:rPr lang="en-US" sz="1400" dirty="0"/>
                  <a:t> to compute the expected age </a:t>
                </a:r>
                <a14:m>
                  <m:oMath xmlns:m="http://schemas.openxmlformats.org/officeDocument/2006/math">
                    <m:r>
                      <a:rPr lang="en-US" sz="1400" i="1">
                        <a:latin typeface="Cambria Math" panose="02040503050406030204" pitchFamily="18" charset="0"/>
                      </a:rPr>
                      <m:t>𝐸</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𝐴</m:t>
                        </m:r>
                      </m:e>
                    </m:d>
                    <m:r>
                      <a:rPr lang="en-US" sz="1400" b="0" i="1" smtClean="0">
                        <a:latin typeface="Cambria Math" panose="02040503050406030204" pitchFamily="18" charset="0"/>
                      </a:rPr>
                      <m:t>≈</m:t>
                    </m:r>
                    <m:nary>
                      <m:naryPr>
                        <m:chr m:val="∑"/>
                        <m:supHide m:val="on"/>
                        <m:ctrlPr>
                          <a:rPr lang="en-US" sz="1400" b="0" i="1" smtClean="0">
                            <a:latin typeface="Cambria Math" panose="02040503050406030204" pitchFamily="18" charset="0"/>
                          </a:rPr>
                        </m:ctrlPr>
                      </m:naryPr>
                      <m:sub>
                        <m:r>
                          <m:rPr>
                            <m:brk m:alnAt="7"/>
                          </m:rPr>
                          <a:rPr lang="en-US" sz="1400" b="0" i="1" smtClean="0">
                            <a:latin typeface="Cambria Math" panose="02040503050406030204" pitchFamily="18" charset="0"/>
                          </a:rPr>
                          <m:t>𝑎</m:t>
                        </m:r>
                      </m:sub>
                      <m:sup/>
                      <m:e>
                        <m:acc>
                          <m:accPr>
                            <m:chr m:val="̂"/>
                            <m:ctrlPr>
                              <a:rPr lang="en-US" sz="1400" b="0" i="1" smtClean="0">
                                <a:latin typeface="Cambria Math" panose="02040503050406030204" pitchFamily="18" charset="0"/>
                              </a:rPr>
                            </m:ctrlPr>
                          </m:accPr>
                          <m:e>
                            <m:r>
                              <a:rPr lang="en-US" sz="1400" b="0" i="1" smtClean="0">
                                <a:latin typeface="Cambria Math" panose="02040503050406030204" pitchFamily="18" charset="0"/>
                              </a:rPr>
                              <m:t>𝑃</m:t>
                            </m:r>
                          </m:e>
                        </m:acc>
                        <m:d>
                          <m:dPr>
                            <m:ctrlPr>
                              <a:rPr lang="en-US" sz="1400" b="0" i="1" dirty="0" smtClean="0">
                                <a:latin typeface="Cambria Math" panose="02040503050406030204" pitchFamily="18" charset="0"/>
                              </a:rPr>
                            </m:ctrlPr>
                          </m:dPr>
                          <m:e>
                            <m:r>
                              <a:rPr lang="en-US" sz="1400" b="0" i="1" dirty="0" smtClean="0">
                                <a:latin typeface="Cambria Math" panose="02040503050406030204" pitchFamily="18" charset="0"/>
                              </a:rPr>
                              <m:t>𝑎</m:t>
                            </m:r>
                          </m:e>
                        </m:d>
                        <m:r>
                          <a:rPr lang="en-US" sz="1400" b="0" i="1" dirty="0" smtClean="0">
                            <a:latin typeface="Cambria Math" panose="02040503050406030204" pitchFamily="18" charset="0"/>
                          </a:rPr>
                          <m:t>⋅</m:t>
                        </m:r>
                        <m:r>
                          <a:rPr lang="en-US" sz="1400" b="0" i="1" dirty="0" smtClean="0">
                            <a:latin typeface="Cambria Math" panose="02040503050406030204" pitchFamily="18" charset="0"/>
                          </a:rPr>
                          <m:t>𝑎</m:t>
                        </m:r>
                        <m:r>
                          <a:rPr lang="en-US" sz="1400" b="0" i="1" dirty="0" smtClean="0">
                            <a:latin typeface="Cambria Math" panose="02040503050406030204" pitchFamily="18" charset="0"/>
                          </a:rPr>
                          <m:t>=</m:t>
                        </m:r>
                      </m:e>
                    </m:nary>
                    <m:r>
                      <a:rPr lang="en-US" sz="1400" i="1">
                        <a:latin typeface="Cambria Math" panose="02040503050406030204" pitchFamily="18" charset="0"/>
                      </a:rPr>
                      <m:t>.</m:t>
                    </m:r>
                    <m:r>
                      <a:rPr lang="en-US" sz="1400" b="0" i="1" smtClean="0">
                        <a:latin typeface="Cambria Math" panose="02040503050406030204" pitchFamily="18" charset="0"/>
                      </a:rPr>
                      <m:t>6</m:t>
                    </m:r>
                    <m:r>
                      <a:rPr lang="en-US" sz="1400" i="1">
                        <a:latin typeface="Cambria Math" panose="02040503050406030204" pitchFamily="18" charset="0"/>
                      </a:rPr>
                      <m:t>⋅20+.</m:t>
                    </m:r>
                    <m:r>
                      <a:rPr lang="en-US" sz="1400" b="0" i="1" smtClean="0">
                        <a:latin typeface="Cambria Math" panose="02040503050406030204" pitchFamily="18" charset="0"/>
                      </a:rPr>
                      <m:t>4</m:t>
                    </m:r>
                    <m:r>
                      <a:rPr lang="en-US" sz="1400" i="1">
                        <a:latin typeface="Cambria Math" panose="02040503050406030204" pitchFamily="18" charset="0"/>
                      </a:rPr>
                      <m:t>⋅22=2</m:t>
                    </m:r>
                    <m:r>
                      <a:rPr lang="en-US" sz="1400" b="0" i="1" smtClean="0">
                        <a:latin typeface="Cambria Math" panose="02040503050406030204" pitchFamily="18" charset="0"/>
                      </a:rPr>
                      <m:t>0.8</m:t>
                    </m:r>
                  </m:oMath>
                </a14:m>
                <a:endParaRPr lang="en-US" sz="1400" dirty="0"/>
              </a:p>
              <a:p>
                <a:pPr lvl="1"/>
                <a:r>
                  <a:rPr lang="en-US" sz="1400" dirty="0"/>
                  <a:t>Model-free: randomly sample </a:t>
                </a:r>
                <a14:m>
                  <m:oMath xmlns:m="http://schemas.openxmlformats.org/officeDocument/2006/math">
                    <m:r>
                      <a:rPr lang="en-US" sz="1400" i="1">
                        <a:latin typeface="Cambria Math" panose="02040503050406030204" pitchFamily="18" charset="0"/>
                      </a:rPr>
                      <m:t>𝑁</m:t>
                    </m:r>
                    <m:r>
                      <a:rPr lang="en-US" sz="1400" i="1">
                        <a:latin typeface="Cambria Math" panose="02040503050406030204" pitchFamily="18" charset="0"/>
                      </a:rPr>
                      <m:t>&lt;</m:t>
                    </m:r>
                    <m:r>
                      <a:rPr lang="en-US" sz="1400" i="1">
                        <a:latin typeface="Cambria Math" panose="02040503050406030204" pitchFamily="18" charset="0"/>
                      </a:rPr>
                      <m:t>𝑀</m:t>
                    </m:r>
                  </m:oMath>
                </a14:m>
                <a:r>
                  <a:rPr lang="en-US" sz="1400" dirty="0"/>
                  <a:t> students, and compute their expected age directly, e.g., we sample 5 students with ages </a:t>
                </a:r>
                <a14:m>
                  <m:oMath xmlns:m="http://schemas.openxmlformats.org/officeDocument/2006/math">
                    <m:d>
                      <m:dPr>
                        <m:ctrlPr>
                          <a:rPr lang="en-US" sz="1400" i="1">
                            <a:latin typeface="Cambria Math" panose="02040503050406030204" pitchFamily="18" charset="0"/>
                          </a:rPr>
                        </m:ctrlPr>
                      </m:dPr>
                      <m:e>
                        <m:r>
                          <a:rPr lang="en-US" sz="1400" i="1">
                            <a:latin typeface="Cambria Math" panose="02040503050406030204" pitchFamily="18" charset="0"/>
                          </a:rPr>
                          <m:t>20</m:t>
                        </m:r>
                        <m:r>
                          <a:rPr lang="en-US" sz="1400" b="0" i="1" smtClean="0">
                            <a:latin typeface="Cambria Math" panose="02040503050406030204" pitchFamily="18" charset="0"/>
                          </a:rPr>
                          <m:t>, </m:t>
                        </m:r>
                        <m:r>
                          <a:rPr lang="en-US" sz="1400" i="1">
                            <a:latin typeface="Cambria Math" panose="02040503050406030204" pitchFamily="18" charset="0"/>
                          </a:rPr>
                          <m:t>20</m:t>
                        </m:r>
                        <m:r>
                          <a:rPr lang="en-US" sz="1400" b="0" i="1" smtClean="0">
                            <a:latin typeface="Cambria Math" panose="02040503050406030204" pitchFamily="18" charset="0"/>
                          </a:rPr>
                          <m:t>, </m:t>
                        </m:r>
                        <m:r>
                          <a:rPr lang="en-US" sz="1400" i="1">
                            <a:latin typeface="Cambria Math" panose="02040503050406030204" pitchFamily="18" charset="0"/>
                          </a:rPr>
                          <m:t>22</m:t>
                        </m:r>
                        <m:r>
                          <a:rPr lang="en-US" sz="1400" b="0" i="1" smtClean="0">
                            <a:latin typeface="Cambria Math" panose="02040503050406030204" pitchFamily="18" charset="0"/>
                          </a:rPr>
                          <m:t>, </m:t>
                        </m:r>
                        <m:r>
                          <a:rPr lang="en-US" sz="1400" i="1">
                            <a:latin typeface="Cambria Math" panose="02040503050406030204" pitchFamily="18" charset="0"/>
                          </a:rPr>
                          <m:t>22</m:t>
                        </m:r>
                        <m:r>
                          <a:rPr lang="en-US" sz="1400" b="0" i="1" smtClean="0">
                            <a:latin typeface="Cambria Math" panose="02040503050406030204" pitchFamily="18" charset="0"/>
                          </a:rPr>
                          <m:t>, </m:t>
                        </m:r>
                        <m:r>
                          <a:rPr lang="en-US" sz="1400" i="1">
                            <a:latin typeface="Cambria Math" panose="02040503050406030204" pitchFamily="18" charset="0"/>
                          </a:rPr>
                          <m:t>20</m:t>
                        </m:r>
                      </m:e>
                    </m:d>
                  </m:oMath>
                </a14:m>
                <a:r>
                  <a:rPr lang="en-US" sz="1400" dirty="0"/>
                  <a:t>, then </a:t>
                </a:r>
                <a14:m>
                  <m:oMath xmlns:m="http://schemas.openxmlformats.org/officeDocument/2006/math">
                    <m:r>
                      <a:rPr lang="en-US" sz="1400" i="1">
                        <a:latin typeface="Cambria Math" panose="02040503050406030204" pitchFamily="18" charset="0"/>
                      </a:rPr>
                      <m:t>𝐸</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𝐴</m:t>
                        </m:r>
                      </m:e>
                    </m:d>
                    <m:r>
                      <a:rPr lang="en-US" sz="1400" i="1">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𝑁</m:t>
                        </m:r>
                      </m:den>
                    </m:f>
                    <m:nary>
                      <m:naryPr>
                        <m:chr m:val="∑"/>
                        <m:supHide m:val="on"/>
                        <m:ctrlPr>
                          <a:rPr lang="en-US" sz="1400" i="1">
                            <a:latin typeface="Cambria Math" panose="02040503050406030204" pitchFamily="18" charset="0"/>
                          </a:rPr>
                        </m:ctrlPr>
                      </m:naryPr>
                      <m:sub>
                        <m:r>
                          <a:rPr lang="en-US" sz="1400" b="0" i="1" smtClean="0">
                            <a:latin typeface="Cambria Math" panose="02040503050406030204" pitchFamily="18" charset="0"/>
                          </a:rPr>
                          <m:t>𝑖</m:t>
                        </m:r>
                      </m:sub>
                      <m:sup/>
                      <m:e>
                        <m:sSub>
                          <m:sSubPr>
                            <m:ctrlPr>
                              <a:rPr lang="en-US" sz="1400" b="0" i="1" dirty="0" smtClean="0">
                                <a:latin typeface="Cambria Math" panose="02040503050406030204" pitchFamily="18" charset="0"/>
                              </a:rPr>
                            </m:ctrlPr>
                          </m:sSubPr>
                          <m:e>
                            <m:r>
                              <a:rPr lang="en-US" sz="1400" i="1" dirty="0">
                                <a:latin typeface="Cambria Math" panose="02040503050406030204" pitchFamily="18" charset="0"/>
                              </a:rPr>
                              <m:t>𝑎</m:t>
                            </m:r>
                          </m:e>
                          <m:sub>
                            <m:r>
                              <a:rPr lang="en-US" sz="1400" b="0" i="1" dirty="0" smtClean="0">
                                <a:latin typeface="Cambria Math" panose="02040503050406030204" pitchFamily="18" charset="0"/>
                              </a:rPr>
                              <m:t>𝑖</m:t>
                            </m:r>
                          </m:sub>
                        </m:sSub>
                        <m:r>
                          <a:rPr lang="en-US" sz="1400" i="1" dirty="0">
                            <a:latin typeface="Cambria Math" panose="02040503050406030204" pitchFamily="18" charset="0"/>
                          </a:rPr>
                          <m:t>=</m:t>
                        </m:r>
                      </m:e>
                    </m:nary>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5</m:t>
                        </m:r>
                      </m:den>
                    </m:f>
                    <m:d>
                      <m:dPr>
                        <m:ctrlPr>
                          <a:rPr lang="en-US" sz="1400" b="0" i="1" smtClean="0">
                            <a:latin typeface="Cambria Math" panose="02040503050406030204" pitchFamily="18" charset="0"/>
                          </a:rPr>
                        </m:ctrlPr>
                      </m:dPr>
                      <m:e>
                        <m:r>
                          <a:rPr lang="en-US" sz="1400" b="0" i="1" smtClean="0">
                            <a:latin typeface="Cambria Math" panose="02040503050406030204" pitchFamily="18" charset="0"/>
                          </a:rPr>
                          <m:t>20+20+22+22+20</m:t>
                        </m:r>
                      </m:e>
                    </m:d>
                    <m:r>
                      <a:rPr lang="en-US" sz="1400" b="0" i="1" smtClean="0">
                        <a:latin typeface="Cambria Math" panose="02040503050406030204" pitchFamily="18" charset="0"/>
                      </a:rPr>
                      <m:t>=20.8</m:t>
                    </m:r>
                  </m:oMath>
                </a14:m>
                <a:r>
                  <a:rPr lang="en-US" sz="1400" dirty="0"/>
                  <a:t>.</a:t>
                </a:r>
              </a:p>
              <a:p>
                <a:r>
                  <a:rPr lang="en-US" sz="1800" dirty="0"/>
                  <a:t>Analogously for RL</a:t>
                </a:r>
                <a:r>
                  <a:rPr lang="en-US" sz="1800"/>
                  <a:t>: </a:t>
                </a:r>
              </a:p>
              <a:p>
                <a:pPr lvl="1"/>
                <a:r>
                  <a:rPr lang="en-US" sz="1400"/>
                  <a:t>Given </a:t>
                </a:r>
                <a:r>
                  <a:rPr lang="en-US" sz="1400" dirty="0"/>
                  <a:t>sufficient samples, both model-based RL and model-free RL should give the same optimal solution. In practice, model-based RL is typically more sample efficient than model-free RL.</a:t>
                </a:r>
                <a:endParaRPr lang="en-SE" sz="1400" dirty="0"/>
              </a:p>
            </p:txBody>
          </p:sp>
        </mc:Choice>
        <mc:Fallback xmlns="">
          <p:sp>
            <p:nvSpPr>
              <p:cNvPr id="3" name="Content Placeholder 2">
                <a:extLst>
                  <a:ext uri="{FF2B5EF4-FFF2-40B4-BE49-F238E27FC236}">
                    <a16:creationId xmlns:a16="http://schemas.microsoft.com/office/drawing/2014/main" id="{A5DBCF93-7964-454C-A492-BE261FAE7520}"/>
                  </a:ext>
                </a:extLst>
              </p:cNvPr>
              <p:cNvSpPr>
                <a:spLocks noGrp="1" noRot="1" noChangeAspect="1" noMove="1" noResize="1" noEditPoints="1" noAdjustHandles="1" noChangeArrowheads="1" noChangeShapeType="1" noTextEdit="1"/>
              </p:cNvSpPr>
              <p:nvPr>
                <p:ph idx="1"/>
              </p:nvPr>
            </p:nvSpPr>
            <p:spPr>
              <a:xfrm>
                <a:off x="36214" y="990604"/>
                <a:ext cx="7282298" cy="5592757"/>
              </a:xfrm>
              <a:blipFill>
                <a:blip r:embed="rId3"/>
                <a:stretch>
                  <a:fillRect l="-586" t="-654"/>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1A595C41-1CB9-4F9E-A869-7ACC2486E48E}"/>
              </a:ext>
            </a:extLst>
          </p:cNvPr>
          <p:cNvSpPr>
            <a:spLocks noGrp="1"/>
          </p:cNvSpPr>
          <p:nvPr>
            <p:ph type="sldNum" sz="quarter" idx="12"/>
          </p:nvPr>
        </p:nvSpPr>
        <p:spPr/>
        <p:txBody>
          <a:bodyPr/>
          <a:lstStyle/>
          <a:p>
            <a:pPr>
              <a:defRPr/>
            </a:pPr>
            <a:fld id="{F57F456A-00AF-44E6-8D70-638C0D0130FF}" type="slidenum">
              <a:rPr lang="en-US" altLang="zh-CN" smtClean="0"/>
              <a:pPr>
                <a:defRPr/>
              </a:pPr>
              <a:t>8</a:t>
            </a:fld>
            <a:endParaRPr lang="en-US" altLang="zh-CN"/>
          </a:p>
        </p:txBody>
      </p:sp>
      <p:cxnSp>
        <p:nvCxnSpPr>
          <p:cNvPr id="6" name="Straight Connector 5">
            <a:extLst>
              <a:ext uri="{FF2B5EF4-FFF2-40B4-BE49-F238E27FC236}">
                <a16:creationId xmlns:a16="http://schemas.microsoft.com/office/drawing/2014/main" id="{11EDF710-00A5-4395-B52B-E3AEF804E183}"/>
              </a:ext>
            </a:extLst>
          </p:cNvPr>
          <p:cNvCxnSpPr>
            <a:cxnSpLocks/>
          </p:cNvCxnSpPr>
          <p:nvPr/>
        </p:nvCxnSpPr>
        <p:spPr bwMode="auto">
          <a:xfrm>
            <a:off x="7355187" y="3203418"/>
            <a:ext cx="1752600" cy="0"/>
          </a:xfrm>
          <a:prstGeom prst="line">
            <a:avLst/>
          </a:prstGeom>
          <a:noFill/>
          <a:ln w="25400" cap="flat" cmpd="sng" algn="ctr">
            <a:solidFill>
              <a:schemeClr val="tx1"/>
            </a:solidFill>
            <a:prstDash val="solid"/>
            <a:round/>
            <a:headEnd type="none" w="med" len="med"/>
            <a:tailEnd type="none" w="med" len="med"/>
          </a:ln>
          <a:effectLst/>
        </p:spPr>
      </p:cxnSp>
      <p:sp>
        <p:nvSpPr>
          <p:cNvPr id="7" name="Rectangle 6">
            <a:extLst>
              <a:ext uri="{FF2B5EF4-FFF2-40B4-BE49-F238E27FC236}">
                <a16:creationId xmlns:a16="http://schemas.microsoft.com/office/drawing/2014/main" id="{0173FAF5-29C5-4CF6-9A02-9BE2B1797702}"/>
              </a:ext>
            </a:extLst>
          </p:cNvPr>
          <p:cNvSpPr/>
          <p:nvPr/>
        </p:nvSpPr>
        <p:spPr bwMode="auto">
          <a:xfrm>
            <a:off x="7507587" y="2109748"/>
            <a:ext cx="381000" cy="109366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a:ln>
                <a:noFill/>
              </a:ln>
              <a:solidFill>
                <a:schemeClr val="tx1"/>
              </a:solidFill>
              <a:effectLst/>
              <a:latin typeface="Arial" charset="0"/>
            </a:endParaRPr>
          </a:p>
        </p:txBody>
      </p:sp>
      <p:sp>
        <p:nvSpPr>
          <p:cNvPr id="8" name="TextBox 7">
            <a:extLst>
              <a:ext uri="{FF2B5EF4-FFF2-40B4-BE49-F238E27FC236}">
                <a16:creationId xmlns:a16="http://schemas.microsoft.com/office/drawing/2014/main" id="{C4F648FE-4734-4081-A7CE-41CEA5E59247}"/>
              </a:ext>
            </a:extLst>
          </p:cNvPr>
          <p:cNvSpPr txBox="1"/>
          <p:nvPr/>
        </p:nvSpPr>
        <p:spPr>
          <a:xfrm>
            <a:off x="7476001" y="3215086"/>
            <a:ext cx="441146" cy="369332"/>
          </a:xfrm>
          <a:prstGeom prst="rect">
            <a:avLst/>
          </a:prstGeom>
          <a:noFill/>
        </p:spPr>
        <p:txBody>
          <a:bodyPr wrap="square" rtlCol="0">
            <a:spAutoFit/>
          </a:bodyPr>
          <a:lstStyle/>
          <a:p>
            <a:r>
              <a:rPr lang="en-US" dirty="0"/>
              <a:t>20</a:t>
            </a:r>
            <a:endParaRPr lang="en-SE" dirty="0"/>
          </a:p>
        </p:txBody>
      </p:sp>
      <p:sp>
        <p:nvSpPr>
          <p:cNvPr id="9" name="TextBox 8">
            <a:extLst>
              <a:ext uri="{FF2B5EF4-FFF2-40B4-BE49-F238E27FC236}">
                <a16:creationId xmlns:a16="http://schemas.microsoft.com/office/drawing/2014/main" id="{C9D2E350-DC8E-474C-8346-D9C117596450}"/>
              </a:ext>
            </a:extLst>
          </p:cNvPr>
          <p:cNvSpPr txBox="1"/>
          <p:nvPr/>
        </p:nvSpPr>
        <p:spPr>
          <a:xfrm>
            <a:off x="7431332" y="1804949"/>
            <a:ext cx="646331" cy="369332"/>
          </a:xfrm>
          <a:prstGeom prst="rect">
            <a:avLst/>
          </a:prstGeom>
          <a:noFill/>
        </p:spPr>
        <p:txBody>
          <a:bodyPr wrap="square" rtlCol="0">
            <a:spAutoFit/>
          </a:bodyPr>
          <a:lstStyle/>
          <a:p>
            <a:r>
              <a:rPr lang="en-US" dirty="0"/>
              <a:t>50%</a:t>
            </a:r>
            <a:endParaRPr lang="en-SE" dirty="0"/>
          </a:p>
        </p:txBody>
      </p:sp>
      <p:sp>
        <p:nvSpPr>
          <p:cNvPr id="10" name="Rectangle 9">
            <a:extLst>
              <a:ext uri="{FF2B5EF4-FFF2-40B4-BE49-F238E27FC236}">
                <a16:creationId xmlns:a16="http://schemas.microsoft.com/office/drawing/2014/main" id="{E206E062-A603-4131-ADA8-8F9565198B2B}"/>
              </a:ext>
            </a:extLst>
          </p:cNvPr>
          <p:cNvSpPr/>
          <p:nvPr/>
        </p:nvSpPr>
        <p:spPr bwMode="auto">
          <a:xfrm>
            <a:off x="8421932" y="2109748"/>
            <a:ext cx="381000" cy="109366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A16F91F3-016A-4721-ABD7-C81F5DDAE658}"/>
              </a:ext>
            </a:extLst>
          </p:cNvPr>
          <p:cNvSpPr txBox="1"/>
          <p:nvPr/>
        </p:nvSpPr>
        <p:spPr>
          <a:xfrm>
            <a:off x="8345677" y="1804949"/>
            <a:ext cx="646331" cy="369332"/>
          </a:xfrm>
          <a:prstGeom prst="rect">
            <a:avLst/>
          </a:prstGeom>
          <a:noFill/>
        </p:spPr>
        <p:txBody>
          <a:bodyPr wrap="square" rtlCol="0">
            <a:spAutoFit/>
          </a:bodyPr>
          <a:lstStyle/>
          <a:p>
            <a:r>
              <a:rPr lang="en-US" dirty="0"/>
              <a:t>50%</a:t>
            </a:r>
            <a:endParaRPr lang="en-SE" dirty="0"/>
          </a:p>
        </p:txBody>
      </p:sp>
      <p:sp>
        <p:nvSpPr>
          <p:cNvPr id="12" name="TextBox 11">
            <a:extLst>
              <a:ext uri="{FF2B5EF4-FFF2-40B4-BE49-F238E27FC236}">
                <a16:creationId xmlns:a16="http://schemas.microsoft.com/office/drawing/2014/main" id="{437C4D37-E3A1-4A9D-9834-C7D994B6F8D4}"/>
              </a:ext>
            </a:extLst>
          </p:cNvPr>
          <p:cNvSpPr txBox="1"/>
          <p:nvPr/>
        </p:nvSpPr>
        <p:spPr>
          <a:xfrm>
            <a:off x="8437759" y="3215086"/>
            <a:ext cx="441146" cy="369332"/>
          </a:xfrm>
          <a:prstGeom prst="rect">
            <a:avLst/>
          </a:prstGeom>
          <a:noFill/>
        </p:spPr>
        <p:txBody>
          <a:bodyPr wrap="square" rtlCol="0">
            <a:spAutoFit/>
          </a:bodyPr>
          <a:lstStyle/>
          <a:p>
            <a:r>
              <a:rPr lang="en-US" dirty="0"/>
              <a:t>22</a:t>
            </a:r>
            <a:endParaRPr lang="en-SE"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2385F43-5AD9-47E9-9F22-5582263B93B1}"/>
                  </a:ext>
                </a:extLst>
              </p:cNvPr>
              <p:cNvSpPr txBox="1"/>
              <p:nvPr/>
            </p:nvSpPr>
            <p:spPr>
              <a:xfrm>
                <a:off x="7355187" y="3508216"/>
                <a:ext cx="1852495" cy="646331"/>
              </a:xfrm>
              <a:prstGeom prst="rect">
                <a:avLst/>
              </a:prstGeom>
              <a:noFill/>
            </p:spPr>
            <p:txBody>
              <a:bodyPr wrap="none" rtlCol="0">
                <a:spAutoFit/>
              </a:bodyPr>
              <a:lstStyle/>
              <a:p>
                <a:r>
                  <a:rPr lang="en-US" dirty="0"/>
                  <a:t>Ground truth</a:t>
                </a:r>
              </a:p>
              <a:p>
                <a:r>
                  <a:rPr lang="en-US" dirty="0"/>
                  <a:t>distribution </a:t>
                </a:r>
                <a14:m>
                  <m:oMath xmlns:m="http://schemas.openxmlformats.org/officeDocument/2006/math">
                    <m:r>
                      <a:rPr lang="en-US" i="1">
                        <a:latin typeface="Cambria Math" panose="02040503050406030204" pitchFamily="18" charset="0"/>
                      </a:rPr>
                      <m:t>𝑃</m:t>
                    </m:r>
                    <m:d>
                      <m:dPr>
                        <m:ctrlPr>
                          <a:rPr lang="en-US" i="1" dirty="0">
                            <a:latin typeface="Cambria Math" panose="02040503050406030204" pitchFamily="18" charset="0"/>
                          </a:rPr>
                        </m:ctrlPr>
                      </m:dPr>
                      <m:e>
                        <m:r>
                          <a:rPr lang="en-US" b="0" i="1" dirty="0" smtClean="0">
                            <a:latin typeface="Cambria Math" panose="02040503050406030204" pitchFamily="18" charset="0"/>
                          </a:rPr>
                          <m:t>𝐴</m:t>
                        </m:r>
                      </m:e>
                    </m:d>
                  </m:oMath>
                </a14:m>
                <a:endParaRPr lang="en-SE" dirty="0"/>
              </a:p>
            </p:txBody>
          </p:sp>
        </mc:Choice>
        <mc:Fallback xmlns="">
          <p:sp>
            <p:nvSpPr>
              <p:cNvPr id="16" name="TextBox 15">
                <a:extLst>
                  <a:ext uri="{FF2B5EF4-FFF2-40B4-BE49-F238E27FC236}">
                    <a16:creationId xmlns:a16="http://schemas.microsoft.com/office/drawing/2014/main" id="{F2385F43-5AD9-47E9-9F22-5582263B93B1}"/>
                  </a:ext>
                </a:extLst>
              </p:cNvPr>
              <p:cNvSpPr txBox="1">
                <a:spLocks noRot="1" noChangeAspect="1" noMove="1" noResize="1" noEditPoints="1" noAdjustHandles="1" noChangeArrowheads="1" noChangeShapeType="1" noTextEdit="1"/>
              </p:cNvSpPr>
              <p:nvPr/>
            </p:nvSpPr>
            <p:spPr>
              <a:xfrm>
                <a:off x="7355187" y="3508216"/>
                <a:ext cx="1852495" cy="646331"/>
              </a:xfrm>
              <a:prstGeom prst="rect">
                <a:avLst/>
              </a:prstGeom>
              <a:blipFill>
                <a:blip r:embed="rId4"/>
                <a:stretch>
                  <a:fillRect l="-2970" t="-4673" b="-13084"/>
                </a:stretch>
              </a:blipFill>
            </p:spPr>
            <p:txBody>
              <a:bodyPr/>
              <a:lstStyle/>
              <a:p>
                <a:r>
                  <a:rPr lang="en-SE">
                    <a:noFill/>
                  </a:rPr>
                  <a:t> </a:t>
                </a:r>
              </a:p>
            </p:txBody>
          </p:sp>
        </mc:Fallback>
      </mc:AlternateContent>
    </p:spTree>
    <p:extLst>
      <p:ext uri="{BB962C8B-B14F-4D97-AF65-F5344CB8AC3E}">
        <p14:creationId xmlns:p14="http://schemas.microsoft.com/office/powerpoint/2010/main" val="11719193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0DF4C-6F08-4544-9F26-EC8BE082B17D}"/>
              </a:ext>
            </a:extLst>
          </p:cNvPr>
          <p:cNvSpPr>
            <a:spLocks noGrp="1"/>
          </p:cNvSpPr>
          <p:nvPr>
            <p:ph type="title"/>
          </p:nvPr>
        </p:nvSpPr>
        <p:spPr/>
        <p:txBody>
          <a:bodyPr/>
          <a:lstStyle/>
          <a:p>
            <a:r>
              <a:rPr lang="en-US" dirty="0"/>
              <a:t>TD w. Linear Function Approximation</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A7AA991-1D74-4AC1-8858-BBC05D037401}"/>
                  </a:ext>
                </a:extLst>
              </p:cNvPr>
              <p:cNvSpPr>
                <a:spLocks noGrp="1"/>
              </p:cNvSpPr>
              <p:nvPr>
                <p:ph idx="1"/>
              </p:nvPr>
            </p:nvSpPr>
            <p:spPr>
              <a:xfrm>
                <a:off x="152400" y="1285860"/>
                <a:ext cx="8839200" cy="5500718"/>
              </a:xfrm>
            </p:spPr>
            <p:txBody>
              <a:bodyPr>
                <a:normAutofit fontScale="70000" lnSpcReduction="20000"/>
              </a:bodyPr>
              <a:lstStyle/>
              <a:p>
                <a:r>
                  <a:rPr lang="en-US" dirty="0"/>
                  <a:t>For linear value function approximation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smtClean="0">
                            <a:latin typeface="Cambria Math" panose="02040503050406030204" pitchFamily="18" charset="0"/>
                          </a:rPr>
                        </m:ctrlPr>
                      </m:dPr>
                      <m:e>
                        <m:r>
                          <a:rPr lang="en-US" b="0" i="1" smtClean="0">
                            <a:latin typeface="Cambria Math" panose="02040503050406030204" pitchFamily="18" charset="0"/>
                          </a:rPr>
                          <m:t>𝑠</m:t>
                        </m:r>
                        <m:r>
                          <a:rPr lang="en-US" i="1">
                            <a:latin typeface="Cambria Math" panose="02040503050406030204" pitchFamily="18" charset="0"/>
                          </a:rPr>
                          <m:t>,</m:t>
                        </m:r>
                        <m:r>
                          <a:rPr lang="en-US" b="1" i="1">
                            <a:latin typeface="Cambria Math" panose="02040503050406030204" pitchFamily="18" charset="0"/>
                          </a:rPr>
                          <m:t>𝒘</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𝑇</m:t>
                        </m:r>
                      </m:sup>
                    </m:sSup>
                    <m:r>
                      <a:rPr lang="en-US" b="1" i="1" smtClean="0">
                        <a:latin typeface="Cambria Math" panose="02040503050406030204" pitchFamily="18" charset="0"/>
                      </a:rPr>
                      <m:t>𝒙</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a:t>, we have </a:t>
                </a:r>
                <a14:m>
                  <m:oMath xmlns:m="http://schemas.openxmlformats.org/officeDocument/2006/math">
                    <m:r>
                      <m:rPr>
                        <m:sty m:val="p"/>
                      </m:rPr>
                      <a:rPr lang="en-US">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b="1" i="1">
                            <a:latin typeface="Cambria Math" panose="02040503050406030204" pitchFamily="18" charset="0"/>
                          </a:rPr>
                          <m:t>𝒘</m:t>
                        </m:r>
                      </m:e>
                    </m:d>
                    <m:r>
                      <a:rPr lang="en-US" b="0" i="1" smtClean="0">
                        <a:latin typeface="Cambria Math" panose="02040503050406030204" pitchFamily="18" charset="0"/>
                      </a:rPr>
                      <m:t>=</m:t>
                    </m:r>
                    <m:r>
                      <a:rPr lang="en-US" b="1" i="1">
                        <a:latin typeface="Cambria Math" panose="02040503050406030204" pitchFamily="18" charset="0"/>
                      </a:rPr>
                      <m:t>𝒙</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oMath>
                </a14:m>
                <a:endParaRPr lang="en-US" dirty="0"/>
              </a:p>
              <a:p>
                <a:pPr lvl="1"/>
                <a:r>
                  <a:rPr lang="en-US" dirty="0"/>
                  <a:t>e.g. for feature vector of size 2:</a:t>
                </a:r>
              </a:p>
              <a:p>
                <a:pPr lvl="1"/>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b="1" i="1">
                            <a:latin typeface="Cambria Math" panose="02040503050406030204" pitchFamily="18" charset="0"/>
                          </a:rPr>
                          <m:t>𝒘</m:t>
                        </m:r>
                      </m:e>
                    </m:d>
                    <m:r>
                      <a:rPr lang="en-US" i="1">
                        <a:latin typeface="Cambria Math" panose="02040503050406030204" pitchFamily="18" charset="0"/>
                      </a:rPr>
                      <m:t>≐</m:t>
                    </m:r>
                    <m:d>
                      <m:dPr>
                        <m:begChr m:val="["/>
                        <m:endChr m:val="]"/>
                        <m:ctrlPr>
                          <a:rPr lang="en-US" i="1" smtClean="0">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𝑤</m:t>
                                  </m:r>
                                </m:e>
                                <m:sub>
                                  <m:r>
                                    <m:rPr>
                                      <m:brk m:alnAt="7"/>
                                    </m:rPr>
                                    <a:rPr lang="en-US" b="0" i="1" smtClean="0">
                                      <a:latin typeface="Cambria Math" panose="02040503050406030204" pitchFamily="18" charset="0"/>
                                    </a:rPr>
                                    <m:t>1</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𝑥</m:t>
                                  </m:r>
                                </m:e>
                                <m:sub>
                                  <m:r>
                                    <m:rPr>
                                      <m:brk m:alnAt="7"/>
                                    </m:rP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m:rPr>
                                      <m:brk m:alnAt="7"/>
                                    </m:rPr>
                                    <a:rPr lang="en-US" b="0" i="1" smtClean="0">
                                      <a:latin typeface="Cambria Math" panose="02040503050406030204" pitchFamily="18" charset="0"/>
                                    </a:rPr>
                                    <m:t>𝑠</m:t>
                                  </m:r>
                                </m:e>
                              </m:d>
                            </m:e>
                          </m:mr>
                          <m:mr>
                            <m:e>
                              <m:sSub>
                                <m:sSubPr>
                                  <m:ctrlPr>
                                    <a:rPr lang="en-US" i="1">
                                      <a:latin typeface="Cambria Math" panose="02040503050406030204" pitchFamily="18" charset="0"/>
                                    </a:rPr>
                                  </m:ctrlPr>
                                </m:sSubPr>
                                <m:e>
                                  <m:r>
                                    <m:rPr>
                                      <m:brk m:alnAt="7"/>
                                    </m:rPr>
                                    <a:rPr lang="en-US" i="1">
                                      <a:latin typeface="Cambria Math" panose="02040503050406030204" pitchFamily="18" charset="0"/>
                                    </a:rPr>
                                    <m:t>𝑥</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𝑠</m:t>
                                  </m:r>
                                </m:e>
                              </m:d>
                            </m:e>
                          </m:mr>
                        </m:m>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𝑠</m:t>
                        </m:r>
                      </m:e>
                    </m:d>
                  </m:oMath>
                </a14:m>
                <a:endParaRPr lang="en-US" b="0" i="1" dirty="0">
                  <a:latin typeface="Cambria Math" panose="02040503050406030204" pitchFamily="18" charset="0"/>
                </a:endParaRPr>
              </a:p>
              <a:p>
                <a:pPr lvl="1"/>
                <a14:m>
                  <m:oMath xmlns:m="http://schemas.openxmlformats.org/officeDocument/2006/math">
                    <m:r>
                      <m:rPr>
                        <m:sty m:val="p"/>
                      </m:rPr>
                      <a:rPr lang="en-US">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b="1" i="1">
                            <a:latin typeface="Cambria Math" panose="02040503050406030204" pitchFamily="18" charset="0"/>
                          </a:rPr>
                          <m:t>𝒘</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f>
                                <m:fPr>
                                  <m:ctrlPr>
                                    <a:rPr lang="en-US" i="1">
                                      <a:latin typeface="Cambria Math" panose="02040503050406030204" pitchFamily="18" charset="0"/>
                                    </a:rPr>
                                  </m:ctrlPr>
                                </m:fPr>
                                <m:num>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b="1">
                                          <a:latin typeface="Cambria Math" panose="02040503050406030204" pitchFamily="18" charset="0"/>
                                        </a:rPr>
                                        <m:t>𝐰</m:t>
                                      </m:r>
                                    </m:e>
                                  </m:d>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den>
                              </m:f>
                            </m:e>
                          </m:mr>
                          <m:mr>
                            <m:e>
                              <m:f>
                                <m:fPr>
                                  <m:ctrlPr>
                                    <a:rPr lang="en-US" i="1">
                                      <a:latin typeface="Cambria Math" panose="02040503050406030204" pitchFamily="18" charset="0"/>
                                    </a:rPr>
                                  </m:ctrlPr>
                                </m:fPr>
                                <m:num>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b="1">
                                          <a:latin typeface="Cambria Math" panose="02040503050406030204" pitchFamily="18" charset="0"/>
                                        </a:rPr>
                                        <m:t>𝐰</m:t>
                                      </m:r>
                                    </m:e>
                                  </m:d>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2</m:t>
                                      </m:r>
                                    </m:sub>
                                  </m:sSub>
                                </m:den>
                              </m:f>
                            </m:e>
                          </m:mr>
                        </m:m>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m:rPr>
                                      <m:brk m:alnAt="7"/>
                                    </m:rPr>
                                    <a:rPr lang="en-US" i="1">
                                      <a:latin typeface="Cambria Math" panose="02040503050406030204" pitchFamily="18" charset="0"/>
                                    </a:rPr>
                                    <m:t>𝑥</m:t>
                                  </m:r>
                                </m:e>
                                <m:sub>
                                  <m:r>
                                    <m:rPr>
                                      <m:brk m:alnAt="7"/>
                                    </m:rPr>
                                    <a:rPr lang="en-US" i="1">
                                      <a:latin typeface="Cambria Math" panose="02040503050406030204" pitchFamily="18" charset="0"/>
                                    </a:rPr>
                                    <m:t>1</m:t>
                                  </m:r>
                                </m:sub>
                              </m:sSub>
                              <m:d>
                                <m:dPr>
                                  <m:ctrlPr>
                                    <a:rPr lang="en-US" i="1">
                                      <a:latin typeface="Cambria Math" panose="02040503050406030204" pitchFamily="18" charset="0"/>
                                    </a:rPr>
                                  </m:ctrlPr>
                                </m:dPr>
                                <m:e>
                                  <m:r>
                                    <m:rPr>
                                      <m:brk m:alnAt="7"/>
                                    </m:rPr>
                                    <a:rPr lang="en-US" i="1">
                                      <a:latin typeface="Cambria Math" panose="02040503050406030204" pitchFamily="18" charset="0"/>
                                    </a:rPr>
                                    <m:t>𝑠</m:t>
                                  </m:r>
                                </m:e>
                              </m:d>
                            </m:e>
                          </m:mr>
                          <m:mr>
                            <m:e>
                              <m:sSub>
                                <m:sSubPr>
                                  <m:ctrlPr>
                                    <a:rPr lang="en-US" i="1">
                                      <a:latin typeface="Cambria Math" panose="02040503050406030204" pitchFamily="18" charset="0"/>
                                    </a:rPr>
                                  </m:ctrlPr>
                                </m:sSubPr>
                                <m:e>
                                  <m:r>
                                    <m:rPr>
                                      <m:brk m:alnAt="7"/>
                                    </m:rPr>
                                    <a:rPr lang="en-US" i="1">
                                      <a:latin typeface="Cambria Math" panose="02040503050406030204" pitchFamily="18" charset="0"/>
                                    </a:rPr>
                                    <m:t>𝑥</m:t>
                                  </m:r>
                                </m:e>
                                <m:sub>
                                  <m:r>
                                    <a:rPr lang="en-US" i="1">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𝑠</m:t>
                                  </m:r>
                                </m:e>
                              </m:d>
                            </m:e>
                          </m:mr>
                        </m:m>
                      </m:e>
                    </m:d>
                  </m:oMath>
                </a14:m>
                <a:endParaRPr lang="en-US" dirty="0"/>
              </a:p>
              <a:p>
                <a:r>
                  <a:rPr lang="en-US" dirty="0"/>
                  <a:t>Semi-gradient TD: </a:t>
                </a:r>
              </a:p>
              <a:p>
                <a:pPr lvl="1"/>
                <a14:m>
                  <m:oMath xmlns:m="http://schemas.openxmlformats.org/officeDocument/2006/math">
                    <m:r>
                      <a:rPr lang="en-US" b="1" i="1">
                        <a:latin typeface="Cambria Math" panose="02040503050406030204" pitchFamily="18" charset="0"/>
                      </a:rPr>
                      <m:t>𝒘</m:t>
                    </m:r>
                    <m:r>
                      <a:rPr lang="en-US" i="1">
                        <a:latin typeface="Cambria Math" panose="02040503050406030204" pitchFamily="18" charset="0"/>
                      </a:rPr>
                      <m:t>←</m:t>
                    </m:r>
                    <m:r>
                      <a:rPr lang="en-US" b="1" i="1">
                        <a:latin typeface="Cambria Math" panose="02040503050406030204" pitchFamily="18" charset="0"/>
                      </a:rPr>
                      <m:t>𝒘</m:t>
                    </m:r>
                    <m:r>
                      <a:rPr lang="en-US" i="1">
                        <a:latin typeface="Cambria Math" panose="02040503050406030204" pitchFamily="18" charset="0"/>
                      </a:rPr>
                      <m:t>+</m:t>
                    </m:r>
                    <m:r>
                      <a:rPr lang="en-US" i="1">
                        <a:latin typeface="Cambria Math" panose="02040503050406030204" pitchFamily="18" charset="0"/>
                      </a:rPr>
                      <m:t>𝛼</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𝛾</m:t>
                    </m:r>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r>
                              <a:rPr lang="en-US" i="1" dirty="0">
                                <a:latin typeface="Cambria Math" panose="02040503050406030204" pitchFamily="18" charset="0"/>
                              </a:rPr>
                              <m:t>+1</m:t>
                            </m:r>
                          </m:sub>
                        </m:sSub>
                        <m:r>
                          <a:rPr lang="en-US" i="1" dirty="0">
                            <a:latin typeface="Cambria Math" panose="02040503050406030204" pitchFamily="18" charset="0"/>
                          </a:rPr>
                          <m:t>,</m:t>
                        </m:r>
                        <m:r>
                          <a:rPr lang="en-US" b="1" i="1">
                            <a:latin typeface="Cambria Math" panose="02040503050406030204" pitchFamily="18" charset="0"/>
                          </a:rPr>
                          <m:t>𝒘</m:t>
                        </m:r>
                      </m:e>
                    </m:d>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𝒘</m:t>
                        </m:r>
                      </m:e>
                    </m:d>
                    <m:r>
                      <a:rPr lang="en-US">
                        <a:latin typeface="Cambria Math" panose="02040503050406030204" pitchFamily="18" charset="0"/>
                      </a:rPr>
                      <m:t>]</m:t>
                    </m:r>
                    <m:r>
                      <a:rPr lang="en-US" b="1" i="1">
                        <a:latin typeface="Cambria Math" panose="02040503050406030204" pitchFamily="18" charset="0"/>
                      </a:rPr>
                      <m:t>𝒙</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oMath>
                </a14:m>
                <a:endParaRPr lang="en-US" dirty="0"/>
              </a:p>
              <a:p>
                <a:pPr lvl="1"/>
                <a:r>
                  <a:rPr lang="en-US" dirty="0"/>
                  <a:t>Weight update = step size </a:t>
                </a:r>
                <a14:m>
                  <m:oMath xmlns:m="http://schemas.openxmlformats.org/officeDocument/2006/math">
                    <m:r>
                      <a:rPr lang="en-US" b="0" i="1" smtClean="0">
                        <a:latin typeface="Cambria Math" panose="02040503050406030204" pitchFamily="18" charset="0"/>
                      </a:rPr>
                      <m:t>×</m:t>
                    </m:r>
                  </m:oMath>
                </a14:m>
                <a:r>
                  <a:rPr lang="en-US" dirty="0"/>
                  <a:t> TD error </a:t>
                </a:r>
                <a14:m>
                  <m:oMath xmlns:m="http://schemas.openxmlformats.org/officeDocument/2006/math">
                    <m:r>
                      <a:rPr lang="en-US" i="1">
                        <a:latin typeface="Cambria Math" panose="02040503050406030204" pitchFamily="18" charset="0"/>
                      </a:rPr>
                      <m:t>×</m:t>
                    </m:r>
                  </m:oMath>
                </a14:m>
                <a:r>
                  <a:rPr lang="en-US" dirty="0"/>
                  <a:t> feature value</a:t>
                </a:r>
              </a:p>
              <a:p>
                <a:r>
                  <a:rPr lang="en-US" dirty="0"/>
                  <a:t>A theorem relating Linear TD’s fixed-point and minimum of Value Error:</a:t>
                </a:r>
              </a:p>
              <a:p>
                <a:pPr lvl="1"/>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𝑉𝐸</m:t>
                        </m:r>
                      </m:e>
                    </m:acc>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b="1" i="1">
                                <a:latin typeface="Cambria Math" panose="02040503050406030204" pitchFamily="18" charset="0"/>
                              </a:rPr>
                              <m:t>𝒘</m:t>
                            </m:r>
                          </m:e>
                          <m:sub>
                            <m:r>
                              <a:rPr lang="en-US" b="0" i="1" smtClean="0">
                                <a:latin typeface="Cambria Math" panose="02040503050406030204" pitchFamily="18" charset="0"/>
                              </a:rPr>
                              <m:t>𝑇𝐷</m:t>
                            </m:r>
                          </m:sub>
                        </m:sSub>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𝛾</m:t>
                        </m:r>
                      </m:den>
                    </m:f>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min</m:t>
                            </m:r>
                          </m:e>
                          <m:lim>
                            <m:r>
                              <a:rPr lang="en-US" b="1" i="1" smtClean="0">
                                <a:latin typeface="Cambria Math" panose="02040503050406030204" pitchFamily="18" charset="0"/>
                              </a:rPr>
                              <m:t>𝒘</m:t>
                            </m:r>
                          </m:lim>
                        </m:limLow>
                      </m:fName>
                      <m:e>
                        <m:acc>
                          <m:accPr>
                            <m:chr m:val="̅"/>
                            <m:ctrlPr>
                              <a:rPr lang="en-US" i="1">
                                <a:latin typeface="Cambria Math" panose="02040503050406030204" pitchFamily="18" charset="0"/>
                              </a:rPr>
                            </m:ctrlPr>
                          </m:accPr>
                          <m:e>
                            <m:r>
                              <a:rPr lang="en-US" i="1">
                                <a:latin typeface="Cambria Math" panose="02040503050406030204" pitchFamily="18" charset="0"/>
                              </a:rPr>
                              <m:t>𝑉𝐸</m:t>
                            </m:r>
                          </m:e>
                        </m:acc>
                        <m:r>
                          <a:rPr lang="en-US" i="1">
                            <a:latin typeface="Cambria Math" panose="02040503050406030204" pitchFamily="18" charset="0"/>
                          </a:rPr>
                          <m:t>(</m:t>
                        </m:r>
                        <m:r>
                          <a:rPr lang="en-US" b="1" i="1">
                            <a:latin typeface="Cambria Math" panose="02040503050406030204" pitchFamily="18" charset="0"/>
                          </a:rPr>
                          <m:t>𝒘</m:t>
                        </m:r>
                        <m:r>
                          <a:rPr lang="en-US" i="1">
                            <a:latin typeface="Cambria Math" panose="02040503050406030204" pitchFamily="18" charset="0"/>
                          </a:rPr>
                          <m:t>)</m:t>
                        </m:r>
                      </m:e>
                    </m:func>
                  </m:oMath>
                </a14:m>
                <a:endParaRPr lang="en-US" dirty="0"/>
              </a:p>
              <a:p>
                <a:pPr lvl="1"/>
                <a:endParaRPr lang="en-US" dirty="0"/>
              </a:p>
              <a:p>
                <a:endParaRPr lang="en-SE" dirty="0"/>
              </a:p>
            </p:txBody>
          </p:sp>
        </mc:Choice>
        <mc:Fallback xmlns="">
          <p:sp>
            <p:nvSpPr>
              <p:cNvPr id="3" name="Content Placeholder 2">
                <a:extLst>
                  <a:ext uri="{FF2B5EF4-FFF2-40B4-BE49-F238E27FC236}">
                    <a16:creationId xmlns:a16="http://schemas.microsoft.com/office/drawing/2014/main" id="{EA7AA991-1D74-4AC1-8858-BBC05D037401}"/>
                  </a:ext>
                </a:extLst>
              </p:cNvPr>
              <p:cNvSpPr>
                <a:spLocks noGrp="1" noRot="1" noChangeAspect="1" noMove="1" noResize="1" noEditPoints="1" noAdjustHandles="1" noChangeArrowheads="1" noChangeShapeType="1" noTextEdit="1"/>
              </p:cNvSpPr>
              <p:nvPr>
                <p:ph idx="1"/>
              </p:nvPr>
            </p:nvSpPr>
            <p:spPr>
              <a:xfrm>
                <a:off x="152400" y="1285860"/>
                <a:ext cx="8839200" cy="5500718"/>
              </a:xfrm>
              <a:blipFill>
                <a:blip r:embed="rId3"/>
                <a:stretch>
                  <a:fillRect l="-759" t="-1885" r="-483"/>
                </a:stretch>
              </a:blipFill>
            </p:spPr>
            <p:txBody>
              <a:bodyPr/>
              <a:lstStyle/>
              <a:p>
                <a:r>
                  <a:rPr lang="en-SE">
                    <a:noFill/>
                  </a:rPr>
                  <a:t> </a:t>
                </a:r>
              </a:p>
            </p:txBody>
          </p:sp>
        </mc:Fallback>
      </mc:AlternateContent>
    </p:spTree>
    <p:extLst>
      <p:ext uri="{BB962C8B-B14F-4D97-AF65-F5344CB8AC3E}">
        <p14:creationId xmlns:p14="http://schemas.microsoft.com/office/powerpoint/2010/main" val="37819640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003E8-8263-4B49-BA20-145EF9AC8924}"/>
              </a:ext>
            </a:extLst>
          </p:cNvPr>
          <p:cNvSpPr>
            <a:spLocks noGrp="1"/>
          </p:cNvSpPr>
          <p:nvPr>
            <p:ph type="title"/>
          </p:nvPr>
        </p:nvSpPr>
        <p:spPr/>
        <p:txBody>
          <a:bodyPr/>
          <a:lstStyle/>
          <a:p>
            <a:r>
              <a:rPr lang="en-US" dirty="0"/>
              <a:t>Tabular TD is a Special Case of Linear TD</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789F99D-9B38-4E61-A552-8E081090857D}"/>
                  </a:ext>
                </a:extLst>
              </p:cNvPr>
              <p:cNvSpPr>
                <a:spLocks noGrp="1"/>
              </p:cNvSpPr>
              <p:nvPr>
                <p:ph idx="1"/>
              </p:nvPr>
            </p:nvSpPr>
            <p:spPr>
              <a:xfrm>
                <a:off x="152400" y="1285860"/>
                <a:ext cx="8839200" cy="5671532"/>
              </a:xfrm>
            </p:spPr>
            <p:txBody>
              <a:bodyPr>
                <a:normAutofit fontScale="70000" lnSpcReduction="20000"/>
              </a:bodyPr>
              <a:lstStyle/>
              <a:p>
                <a:r>
                  <a:rPr lang="en-US" dirty="0"/>
                  <a:t>For Tabular TD, feature vector is one-hot encoding of states: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𝒙</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0 …0 1 0 …0</m:t>
                            </m:r>
                          </m:e>
                        </m:d>
                      </m:e>
                      <m:sup>
                        <m:r>
                          <a:rPr lang="en-US" i="1">
                            <a:latin typeface="Cambria Math" panose="02040503050406030204" pitchFamily="18" charset="0"/>
                          </a:rPr>
                          <m:t>𝑇</m:t>
                        </m:r>
                      </m:sup>
                    </m:sSup>
                  </m:oMath>
                </a14:m>
                <a:r>
                  <a:rPr lang="en-US" dirty="0"/>
                  <a:t>, with </a:t>
                </a:r>
                <a14:m>
                  <m:oMath xmlns:m="http://schemas.openxmlformats.org/officeDocument/2006/math">
                    <m:r>
                      <a:rPr lang="en-US" i="1">
                        <a:latin typeface="Cambria Math" panose="02040503050406030204" pitchFamily="18" charset="0"/>
                      </a:rPr>
                      <m:t>1</m:t>
                    </m:r>
                  </m:oMath>
                </a14:m>
                <a:r>
                  <a:rPr lang="en-US" dirty="0"/>
                  <a:t> for the </a:t>
                </a:r>
                <a14:m>
                  <m:oMath xmlns:m="http://schemas.openxmlformats.org/officeDocument/2006/math">
                    <m:r>
                      <a:rPr lang="en-US" i="1" dirty="0" smtClean="0">
                        <a:latin typeface="Cambria Math" panose="02040503050406030204" pitchFamily="18" charset="0"/>
                      </a:rPr>
                      <m:t>𝑖</m:t>
                    </m:r>
                  </m:oMath>
                </a14:m>
                <a:r>
                  <a:rPr lang="en-US" dirty="0"/>
                  <a:t>-</a:t>
                </a:r>
                <a:r>
                  <a:rPr lang="en-US" dirty="0" err="1"/>
                  <a:t>th</a:t>
                </a:r>
                <a:r>
                  <a:rPr lang="en-US" dirty="0"/>
                  <a:t> element and </a:t>
                </a:r>
                <a14:m>
                  <m:oMath xmlns:m="http://schemas.openxmlformats.org/officeDocument/2006/math">
                    <m:r>
                      <a:rPr lang="en-US" b="0" i="1" smtClean="0">
                        <a:latin typeface="Cambria Math" panose="02040503050406030204" pitchFamily="18" charset="0"/>
                      </a:rPr>
                      <m:t>0</m:t>
                    </m:r>
                  </m:oMath>
                </a14:m>
                <a:r>
                  <a:rPr lang="en-US" dirty="0"/>
                  <a:t> for all others. This assigns a value to each individual state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𝑖</m:t>
                            </m:r>
                          </m:sub>
                        </m:sSub>
                        <m:r>
                          <a:rPr lang="en-US" i="1">
                            <a:latin typeface="Cambria Math" panose="02040503050406030204" pitchFamily="18" charset="0"/>
                          </a:rPr>
                          <m:t>,</m:t>
                        </m:r>
                        <m:r>
                          <a:rPr lang="en-US" b="1" i="1">
                            <a:latin typeface="Cambria Math" panose="02040503050406030204" pitchFamily="18" charset="0"/>
                          </a:rPr>
                          <m:t>𝒘</m:t>
                        </m:r>
                      </m:e>
                    </m:d>
                    <m:r>
                      <a:rPr lang="en-US" b="1"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oMath>
                </a14:m>
                <a:endParaRPr lang="en-US" dirty="0"/>
              </a:p>
              <a:p>
                <a:pPr lvl="1"/>
                <a:r>
                  <a:rPr lang="en-US" dirty="0"/>
                  <a:t>e.g., for 2 states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2</m:t>
                        </m:r>
                      </m:sub>
                    </m:sSub>
                  </m:oMath>
                </a14:m>
                <a:r>
                  <a:rPr lang="en-US" dirty="0"/>
                  <a:t>, we have 2 features: </a:t>
                </a:r>
                <a14:m>
                  <m:oMath xmlns:m="http://schemas.openxmlformats.org/officeDocument/2006/math">
                    <m:r>
                      <a:rPr lang="en-US" b="1" i="1">
                        <a:latin typeface="Cambria Math" panose="02040503050406030204" pitchFamily="18" charset="0"/>
                      </a:rPr>
                      <m:t>𝒙</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1</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1</m:t>
                              </m:r>
                            </m:e>
                          </m:mr>
                          <m:mr>
                            <m:e>
                              <m:r>
                                <a:rPr lang="en-US" i="1">
                                  <a:latin typeface="Cambria Math" panose="02040503050406030204" pitchFamily="18" charset="0"/>
                                </a:rPr>
                                <m:t>0</m:t>
                              </m:r>
                            </m:e>
                          </m:mr>
                        </m:m>
                      </m:e>
                    </m:d>
                    <m:r>
                      <a:rPr lang="en-US" i="1">
                        <a:latin typeface="Cambria Math" panose="02040503050406030204" pitchFamily="18" charset="0"/>
                      </a:rPr>
                      <m:t>,</m:t>
                    </m:r>
                    <m:r>
                      <a:rPr lang="en-US" b="1" i="1">
                        <a:latin typeface="Cambria Math" panose="02040503050406030204" pitchFamily="18" charset="0"/>
                      </a:rPr>
                      <m:t>𝒙</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2</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0</m:t>
                              </m:r>
                            </m:e>
                          </m:mr>
                          <m:mr>
                            <m:e>
                              <m:r>
                                <a:rPr lang="en-US" i="1">
                                  <a:latin typeface="Cambria Math" panose="02040503050406030204" pitchFamily="18" charset="0"/>
                                </a:rPr>
                                <m:t>1</m:t>
                              </m:r>
                            </m:e>
                          </m:mr>
                        </m:m>
                      </m:e>
                    </m:d>
                  </m:oMath>
                </a14:m>
                <a:endParaRPr lang="en-US" b="0" i="1" dirty="0">
                  <a:latin typeface="Cambria Math" panose="02040503050406030204" pitchFamily="18" charset="0"/>
                </a:endParaRPr>
              </a:p>
              <a:p>
                <a:pPr lvl="1"/>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1</m:t>
                            </m:r>
                          </m:sub>
                        </m:sSub>
                        <m:r>
                          <a:rPr lang="en-US" i="1">
                            <a:latin typeface="Cambria Math" panose="02040503050406030204" pitchFamily="18" charset="0"/>
                          </a:rPr>
                          <m:t>,</m:t>
                        </m:r>
                        <m:r>
                          <a:rPr lang="en-US" b="1" i="1">
                            <a:latin typeface="Cambria Math" panose="02040503050406030204" pitchFamily="18" charset="0"/>
                          </a:rPr>
                          <m:t>𝒘</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𝑇</m:t>
                        </m:r>
                      </m:sup>
                    </m:sSup>
                    <m:r>
                      <a:rPr lang="en-US" b="1" i="1">
                        <a:latin typeface="Cambria Math" panose="02040503050406030204" pitchFamily="18" charset="0"/>
                      </a:rPr>
                      <m:t>𝒙</m:t>
                    </m:r>
                    <m:d>
                      <m:dPr>
                        <m:ctrlPr>
                          <a:rPr lang="en-US" b="1" i="1">
                            <a:latin typeface="Cambria Math" panose="02040503050406030204" pitchFamily="18" charset="0"/>
                          </a:rPr>
                        </m:ctrlPr>
                      </m:dPr>
                      <m:e>
                        <m:sSub>
                          <m:sSubPr>
                            <m:ctrlPr>
                              <a:rPr lang="en-US" b="0" i="1" smtClean="0">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m:rPr>
                                      <m:brk m:alnAt="7"/>
                                    </m:rPr>
                                    <a:rPr lang="en-US" i="1">
                                      <a:latin typeface="Cambria Math" panose="02040503050406030204" pitchFamily="18" charset="0"/>
                                    </a:rPr>
                                    <m:t>𝑤</m:t>
                                  </m:r>
                                </m:e>
                                <m:sub>
                                  <m:r>
                                    <m:rPr>
                                      <m:brk m:alnAt="7"/>
                                    </m:rPr>
                                    <a:rPr lang="en-US" i="1">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m:t>
                                  </m:r>
                                </m:sub>
                              </m:sSub>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b="0" i="1" smtClean="0">
                                  <a:latin typeface="Cambria Math" panose="02040503050406030204" pitchFamily="18" charset="0"/>
                                </a:rPr>
                                <m:t>1</m:t>
                              </m:r>
                            </m:e>
                          </m:mr>
                          <m:mr>
                            <m:e>
                              <m:r>
                                <a:rPr lang="en-US" b="0" i="1" smtClean="0">
                                  <a:latin typeface="Cambria Math" panose="02040503050406030204" pitchFamily="18" charset="0"/>
                                </a:rPr>
                                <m:t>0</m:t>
                              </m:r>
                            </m:e>
                          </m:mr>
                        </m:m>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oMath>
                </a14:m>
                <a:endParaRPr lang="en-US" i="1" dirty="0">
                  <a:latin typeface="Cambria Math" panose="02040503050406030204" pitchFamily="18" charset="0"/>
                </a:endParaRPr>
              </a:p>
              <a:p>
                <a:pPr lvl="1"/>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2</m:t>
                            </m:r>
                          </m:sub>
                        </m:sSub>
                        <m:r>
                          <a:rPr lang="en-US" i="1">
                            <a:latin typeface="Cambria Math" panose="02040503050406030204" pitchFamily="18" charset="0"/>
                          </a:rPr>
                          <m:t>,</m:t>
                        </m:r>
                        <m:r>
                          <a:rPr lang="en-US" b="1" i="1">
                            <a:latin typeface="Cambria Math" panose="02040503050406030204" pitchFamily="18" charset="0"/>
                          </a:rPr>
                          <m:t>𝒘</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𝑇</m:t>
                        </m:r>
                      </m:sup>
                    </m:sSup>
                    <m:r>
                      <a:rPr lang="en-US" b="1" i="1">
                        <a:latin typeface="Cambria Math" panose="02040503050406030204" pitchFamily="18" charset="0"/>
                      </a:rPr>
                      <m:t>𝒙</m:t>
                    </m:r>
                    <m:d>
                      <m:dPr>
                        <m:ctrlPr>
                          <a:rPr lang="en-US" b="1"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2</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m:rPr>
                                      <m:brk m:alnAt="7"/>
                                    </m:rPr>
                                    <a:rPr lang="en-US" i="1">
                                      <a:latin typeface="Cambria Math" panose="02040503050406030204" pitchFamily="18" charset="0"/>
                                    </a:rPr>
                                    <m:t>𝑤</m:t>
                                  </m:r>
                                </m:e>
                                <m:sub>
                                  <m:r>
                                    <m:rPr>
                                      <m:brk m:alnAt="7"/>
                                    </m:rPr>
                                    <a:rPr lang="en-US" i="1">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m:t>
                                  </m:r>
                                </m:sub>
                              </m:sSub>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m:t>
                              </m:r>
                            </m:e>
                          </m:mr>
                          <m:mr>
                            <m:e>
                              <m:r>
                                <a:rPr lang="en-US" b="0" i="1" smtClean="0">
                                  <a:latin typeface="Cambria Math" panose="02040503050406030204" pitchFamily="18" charset="0"/>
                                </a:rPr>
                                <m:t>1</m:t>
                              </m:r>
                            </m:e>
                          </m:mr>
                        </m:m>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2</m:t>
                        </m:r>
                      </m:sub>
                    </m:sSub>
                  </m:oMath>
                </a14:m>
                <a:endParaRPr lang="en-US" i="1" dirty="0">
                  <a:latin typeface="Cambria Math" panose="02040503050406030204" pitchFamily="18" charset="0"/>
                </a:endParaRPr>
              </a:p>
              <a:p>
                <a:r>
                  <a:rPr lang="en-US" dirty="0"/>
                  <a:t>Semi-gradient TD becomes:</a:t>
                </a:r>
                <a:endParaRPr lang="en-US" i="1" dirty="0">
                  <a:latin typeface="Cambria Math" panose="02040503050406030204" pitchFamily="18" charset="0"/>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𝛼</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𝛾</m:t>
                        </m:r>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r>
                                  <a:rPr lang="en-US" i="1" dirty="0">
                                    <a:latin typeface="Cambria Math" panose="02040503050406030204" pitchFamily="18" charset="0"/>
                                  </a:rPr>
                                  <m:t>+1</m:t>
                                </m:r>
                              </m:sub>
                            </m:sSub>
                            <m:r>
                              <a:rPr lang="en-US" i="1" dirty="0">
                                <a:latin typeface="Cambria Math" panose="02040503050406030204" pitchFamily="18" charset="0"/>
                              </a:rPr>
                              <m:t>,</m:t>
                            </m:r>
                            <m:r>
                              <a:rPr lang="en-US" b="1" i="1">
                                <a:latin typeface="Cambria Math" panose="02040503050406030204" pitchFamily="18" charset="0"/>
                              </a:rPr>
                              <m:t>𝒘</m:t>
                            </m:r>
                          </m:e>
                        </m:d>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𝒘</m:t>
                            </m:r>
                          </m:e>
                        </m:d>
                      </m:e>
                    </m:d>
                    <m:r>
                      <a:rPr lang="en-US" i="1">
                        <a:latin typeface="Cambria Math" panose="02040503050406030204" pitchFamily="18" charset="0"/>
                      </a:rPr>
                      <m:t>⋅1</m:t>
                    </m:r>
                  </m:oMath>
                </a14:m>
                <a:endParaRPr lang="en-US" dirty="0"/>
              </a:p>
              <a:p>
                <a:pPr lvl="1"/>
                <a:r>
                  <a:rPr lang="en-US" dirty="0"/>
                  <a:t>Same as Tabular TD: </a:t>
                </a:r>
                <a14:m>
                  <m:oMath xmlns:m="http://schemas.openxmlformats.org/officeDocument/2006/math">
                    <m:r>
                      <a:rPr lang="en-US" i="1">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e>
                    </m:d>
                    <m:r>
                      <a:rPr lang="en-US" i="1">
                        <a:latin typeface="Cambria Math" panose="02040503050406030204" pitchFamily="18" charset="0"/>
                      </a:rPr>
                      <m:t>←</m:t>
                    </m:r>
                    <m:r>
                      <a:rPr lang="en-US" i="1">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e>
                    </m:d>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𝛾</m:t>
                    </m:r>
                    <m:r>
                      <a:rPr lang="en-US" i="1">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+1</m:t>
                            </m:r>
                          </m:sub>
                        </m:sSub>
                      </m:e>
                    </m:d>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oMath>
                </a14:m>
                <a:endParaRPr lang="en-US" dirty="0"/>
              </a:p>
              <a:p>
                <a:r>
                  <a:rPr lang="en-US" dirty="0"/>
                  <a:t>Similarly, tabular MC is a special case of Linear Gradient MC.</a:t>
                </a:r>
                <a:endParaRPr lang="en-SE" dirty="0"/>
              </a:p>
            </p:txBody>
          </p:sp>
        </mc:Choice>
        <mc:Fallback xmlns="">
          <p:sp>
            <p:nvSpPr>
              <p:cNvPr id="3" name="Content Placeholder 2">
                <a:extLst>
                  <a:ext uri="{FF2B5EF4-FFF2-40B4-BE49-F238E27FC236}">
                    <a16:creationId xmlns:a16="http://schemas.microsoft.com/office/drawing/2014/main" id="{5789F99D-9B38-4E61-A552-8E081090857D}"/>
                  </a:ext>
                </a:extLst>
              </p:cNvPr>
              <p:cNvSpPr>
                <a:spLocks noGrp="1" noRot="1" noChangeAspect="1" noMove="1" noResize="1" noEditPoints="1" noAdjustHandles="1" noChangeArrowheads="1" noChangeShapeType="1" noTextEdit="1"/>
              </p:cNvSpPr>
              <p:nvPr>
                <p:ph idx="1"/>
              </p:nvPr>
            </p:nvSpPr>
            <p:spPr>
              <a:xfrm>
                <a:off x="152400" y="1285860"/>
                <a:ext cx="8839200" cy="5671532"/>
              </a:xfrm>
              <a:blipFill>
                <a:blip r:embed="rId2"/>
                <a:stretch>
                  <a:fillRect l="-759" t="-1828"/>
                </a:stretch>
              </a:blipFill>
            </p:spPr>
            <p:txBody>
              <a:bodyPr/>
              <a:lstStyle/>
              <a:p>
                <a:r>
                  <a:rPr lang="en-SE">
                    <a:noFill/>
                  </a:rPr>
                  <a:t> </a:t>
                </a:r>
              </a:p>
            </p:txBody>
          </p:sp>
        </mc:Fallback>
      </mc:AlternateContent>
    </p:spTree>
    <p:extLst>
      <p:ext uri="{BB962C8B-B14F-4D97-AF65-F5344CB8AC3E}">
        <p14:creationId xmlns:p14="http://schemas.microsoft.com/office/powerpoint/2010/main" val="32885585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3493D-848E-4B2E-AD2C-A4B0CAC1EF00}"/>
              </a:ext>
            </a:extLst>
          </p:cNvPr>
          <p:cNvSpPr>
            <a:spLocks noGrp="1"/>
          </p:cNvSpPr>
          <p:nvPr>
            <p:ph type="title"/>
          </p:nvPr>
        </p:nvSpPr>
        <p:spPr/>
        <p:txBody>
          <a:bodyPr>
            <a:normAutofit fontScale="90000"/>
          </a:bodyPr>
          <a:lstStyle/>
          <a:p>
            <a:r>
              <a:rPr lang="en-US" dirty="0"/>
              <a:t>CH10 On-policy Control with Approximation</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D042929-459F-4C54-A5ED-7FFDF39956AF}"/>
                  </a:ext>
                </a:extLst>
              </p:cNvPr>
              <p:cNvSpPr>
                <a:spLocks noGrp="1"/>
              </p:cNvSpPr>
              <p:nvPr>
                <p:ph idx="1"/>
              </p:nvPr>
            </p:nvSpPr>
            <p:spPr>
              <a:xfrm>
                <a:off x="152400" y="1285860"/>
                <a:ext cx="4366136" cy="5207015"/>
              </a:xfrm>
            </p:spPr>
            <p:txBody>
              <a:bodyPr>
                <a:normAutofit fontScale="92500" lnSpcReduction="10000"/>
              </a:bodyPr>
              <a:lstStyle/>
              <a:p>
                <a:r>
                  <a:rPr lang="en-US" dirty="0">
                    <a:solidFill>
                      <a:schemeClr val="tx1"/>
                    </a:solidFill>
                  </a:rPr>
                  <a:t>Top: Generalized Policy Iteration (GPI) for tabular setting, updating </a:t>
                </a:r>
                <a14:m>
                  <m:oMath xmlns:m="http://schemas.openxmlformats.org/officeDocument/2006/math">
                    <m:r>
                      <a:rPr lang="en-US" i="1">
                        <a:solidFill>
                          <a:schemeClr val="tx1"/>
                        </a:solidFill>
                        <a:latin typeface="Cambria Math" panose="02040503050406030204" pitchFamily="18" charset="0"/>
                      </a:rPr>
                      <m:t>𝑄</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𝐴</m:t>
                            </m:r>
                          </m:e>
                          <m:sub>
                            <m:r>
                              <a:rPr lang="en-US" i="1">
                                <a:solidFill>
                                  <a:schemeClr val="tx1"/>
                                </a:solidFill>
                                <a:latin typeface="Cambria Math" panose="02040503050406030204" pitchFamily="18" charset="0"/>
                              </a:rPr>
                              <m:t>𝑡</m:t>
                            </m:r>
                          </m:sub>
                        </m:sSub>
                      </m:e>
                    </m:d>
                  </m:oMath>
                </a14:m>
                <a:r>
                  <a:rPr lang="en-US" dirty="0">
                    <a:solidFill>
                      <a:schemeClr val="tx1"/>
                    </a:solidFill>
                  </a:rPr>
                  <a:t> for each </a:t>
                </a:r>
                <a14:m>
                  <m:oMath xmlns:m="http://schemas.openxmlformats.org/officeDocument/2006/math">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𝐴</m:t>
                            </m:r>
                          </m:e>
                          <m:sub>
                            <m:r>
                              <a:rPr lang="en-US" i="1">
                                <a:solidFill>
                                  <a:schemeClr val="tx1"/>
                                </a:solidFill>
                                <a:latin typeface="Cambria Math" panose="02040503050406030204" pitchFamily="18" charset="0"/>
                              </a:rPr>
                              <m:t>𝑡</m:t>
                            </m:r>
                          </m:sub>
                        </m:sSub>
                      </m:e>
                    </m:d>
                  </m:oMath>
                </a14:m>
                <a:r>
                  <a:rPr lang="en-US" dirty="0">
                    <a:solidFill>
                      <a:schemeClr val="tx1"/>
                    </a:solidFill>
                  </a:rPr>
                  <a:t> in each iteration.</a:t>
                </a:r>
              </a:p>
              <a:p>
                <a:r>
                  <a:rPr lang="en-US" dirty="0">
                    <a:solidFill>
                      <a:schemeClr val="tx1"/>
                    </a:solidFill>
                  </a:rPr>
                  <a:t>Bottom: GPI for function  approximation setting, updating </a:t>
                </a:r>
                <a14:m>
                  <m:oMath xmlns:m="http://schemas.openxmlformats.org/officeDocument/2006/math">
                    <m:r>
                      <a:rPr lang="en-US" b="1" i="1">
                        <a:solidFill>
                          <a:schemeClr val="tx1"/>
                        </a:solidFill>
                        <a:latin typeface="Cambria Math" panose="02040503050406030204" pitchFamily="18" charset="0"/>
                      </a:rPr>
                      <m:t>𝒘</m:t>
                    </m:r>
                  </m:oMath>
                </a14:m>
                <a:r>
                  <a:rPr lang="en-US" dirty="0">
                    <a:solidFill>
                      <a:schemeClr val="tx1"/>
                    </a:solidFill>
                  </a:rPr>
                  <a:t> in </a:t>
                </a:r>
                <a14:m>
                  <m:oMath xmlns:m="http://schemas.openxmlformats.org/officeDocument/2006/math">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𝑞</m:t>
                        </m:r>
                      </m:e>
                    </m:acc>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𝑎</m:t>
                        </m:r>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𝒘</m:t>
                        </m:r>
                      </m:e>
                    </m:d>
                  </m:oMath>
                </a14:m>
                <a:r>
                  <a:rPr lang="en-US" dirty="0">
                    <a:solidFill>
                      <a:schemeClr val="tx1"/>
                    </a:solidFill>
                  </a:rPr>
                  <a:t> for any </a:t>
                </a:r>
                <a14:m>
                  <m:oMath xmlns:m="http://schemas.openxmlformats.org/officeDocument/2006/math">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𝑠</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𝑎</m:t>
                        </m:r>
                      </m:e>
                    </m:d>
                  </m:oMath>
                </a14:m>
                <a:r>
                  <a:rPr lang="en-US" dirty="0">
                    <a:solidFill>
                      <a:schemeClr val="tx1"/>
                    </a:solidFill>
                  </a:rPr>
                  <a:t> in each iteration</a:t>
                </a:r>
                <a:endParaRPr lang="en-SE" dirty="0">
                  <a:solidFill>
                    <a:schemeClr val="tx1"/>
                  </a:solidFill>
                </a:endParaRPr>
              </a:p>
            </p:txBody>
          </p:sp>
        </mc:Choice>
        <mc:Fallback xmlns="">
          <p:sp>
            <p:nvSpPr>
              <p:cNvPr id="3" name="Content Placeholder 2">
                <a:extLst>
                  <a:ext uri="{FF2B5EF4-FFF2-40B4-BE49-F238E27FC236}">
                    <a16:creationId xmlns:a16="http://schemas.microsoft.com/office/drawing/2014/main" id="{CD042929-459F-4C54-A5ED-7FFDF39956AF}"/>
                  </a:ext>
                </a:extLst>
              </p:cNvPr>
              <p:cNvSpPr>
                <a:spLocks noGrp="1" noRot="1" noChangeAspect="1" noMove="1" noResize="1" noEditPoints="1" noAdjustHandles="1" noChangeArrowheads="1" noChangeShapeType="1" noTextEdit="1"/>
              </p:cNvSpPr>
              <p:nvPr>
                <p:ph idx="1"/>
              </p:nvPr>
            </p:nvSpPr>
            <p:spPr>
              <a:xfrm>
                <a:off x="152400" y="1285860"/>
                <a:ext cx="4366136" cy="5207015"/>
              </a:xfrm>
              <a:blipFill>
                <a:blip r:embed="rId2"/>
                <a:stretch>
                  <a:fillRect l="-2793" t="-2459" r="-2933" b="-1991"/>
                </a:stretch>
              </a:blipFill>
            </p:spPr>
            <p:txBody>
              <a:bodyPr/>
              <a:lstStyle/>
              <a:p>
                <a:r>
                  <a:rPr lang="en-SE">
                    <a:noFill/>
                  </a:rPr>
                  <a:t> </a:t>
                </a:r>
              </a:p>
            </p:txBody>
          </p:sp>
        </mc:Fallback>
      </mc:AlternateContent>
      <p:pic>
        <p:nvPicPr>
          <p:cNvPr id="4" name="Picture 3">
            <a:extLst>
              <a:ext uri="{FF2B5EF4-FFF2-40B4-BE49-F238E27FC236}">
                <a16:creationId xmlns:a16="http://schemas.microsoft.com/office/drawing/2014/main" id="{CCCDAA94-C0A3-4219-B909-438CFA8F5A36}"/>
              </a:ext>
            </a:extLst>
          </p:cNvPr>
          <p:cNvPicPr>
            <a:picLocks noChangeAspect="1"/>
          </p:cNvPicPr>
          <p:nvPr/>
        </p:nvPicPr>
        <p:blipFill>
          <a:blip r:embed="rId3"/>
          <a:stretch>
            <a:fillRect/>
          </a:stretch>
        </p:blipFill>
        <p:spPr>
          <a:xfrm>
            <a:off x="4572000" y="4138749"/>
            <a:ext cx="4381747" cy="2704217"/>
          </a:xfrm>
          <a:prstGeom prst="rect">
            <a:avLst/>
          </a:prstGeom>
        </p:spPr>
      </p:pic>
      <p:pic>
        <p:nvPicPr>
          <p:cNvPr id="5" name="Picture 4">
            <a:extLst>
              <a:ext uri="{FF2B5EF4-FFF2-40B4-BE49-F238E27FC236}">
                <a16:creationId xmlns:a16="http://schemas.microsoft.com/office/drawing/2014/main" id="{B5F0761D-14CF-4CD2-9063-B8174A4D72C3}"/>
              </a:ext>
            </a:extLst>
          </p:cNvPr>
          <p:cNvPicPr>
            <a:picLocks noChangeAspect="1"/>
          </p:cNvPicPr>
          <p:nvPr/>
        </p:nvPicPr>
        <p:blipFill>
          <a:blip r:embed="rId4"/>
          <a:stretch>
            <a:fillRect/>
          </a:stretch>
        </p:blipFill>
        <p:spPr>
          <a:xfrm>
            <a:off x="4617152" y="1446241"/>
            <a:ext cx="4323357" cy="2704217"/>
          </a:xfrm>
          <a:prstGeom prst="rect">
            <a:avLst/>
          </a:prstGeom>
        </p:spPr>
      </p:pic>
    </p:spTree>
    <p:extLst>
      <p:ext uri="{BB962C8B-B14F-4D97-AF65-F5344CB8AC3E}">
        <p14:creationId xmlns:p14="http://schemas.microsoft.com/office/powerpoint/2010/main" val="4744167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73DD2-8852-4269-9157-DDC3A8895C44}"/>
              </a:ext>
            </a:extLst>
          </p:cNvPr>
          <p:cNvSpPr>
            <a:spLocks noGrp="1"/>
          </p:cNvSpPr>
          <p:nvPr>
            <p:ph type="title"/>
          </p:nvPr>
        </p:nvSpPr>
        <p:spPr/>
        <p:txBody>
          <a:bodyPr>
            <a:normAutofit fontScale="90000"/>
          </a:bodyPr>
          <a:lstStyle/>
          <a:p>
            <a:r>
              <a:rPr lang="en-US" dirty="0"/>
              <a:t>Action Value Function Update Equations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6FDCF7-BF81-4761-A1E4-B7DDB2B418E2}"/>
                  </a:ext>
                </a:extLst>
              </p:cNvPr>
              <p:cNvSpPr>
                <a:spLocks noGrp="1"/>
              </p:cNvSpPr>
              <p:nvPr>
                <p:ph idx="1"/>
              </p:nvPr>
            </p:nvSpPr>
            <p:spPr>
              <a:xfrm>
                <a:off x="152400" y="1022688"/>
                <a:ext cx="9172128" cy="5835312"/>
              </a:xfrm>
            </p:spPr>
            <p:txBody>
              <a:bodyPr>
                <a:normAutofit fontScale="70000" lnSpcReduction="20000"/>
              </a:bodyPr>
              <a:lstStyle/>
              <a:p>
                <a:r>
                  <a:rPr lang="en-US" dirty="0"/>
                  <a:t>Recall </a:t>
                </a:r>
                <a:r>
                  <a:rPr lang="en-US" dirty="0" err="1"/>
                  <a:t>Sarsa</a:t>
                </a:r>
                <a:r>
                  <a:rPr lang="en-US" dirty="0"/>
                  <a:t>: </a:t>
                </a:r>
              </a:p>
              <a:p>
                <a:pPr lvl="1"/>
                <a14:m>
                  <m:oMath xmlns:m="http://schemas.openxmlformats.org/officeDocument/2006/math">
                    <m:r>
                      <a:rPr lang="en-US" i="1" smtClean="0">
                        <a:solidFill>
                          <a:schemeClr val="tx1"/>
                        </a:solidFill>
                        <a:latin typeface="Cambria Math" panose="02040503050406030204" pitchFamily="18" charset="0"/>
                      </a:rPr>
                      <m:t>𝑄</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𝐴</m:t>
                            </m:r>
                          </m:e>
                          <m:sub>
                            <m:r>
                              <a:rPr lang="en-US" i="1">
                                <a:solidFill>
                                  <a:schemeClr val="tx1"/>
                                </a:solidFill>
                                <a:latin typeface="Cambria Math" panose="02040503050406030204" pitchFamily="18" charset="0"/>
                              </a:rPr>
                              <m:t>𝑡</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𝑄</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𝐴</m:t>
                            </m:r>
                          </m:e>
                          <m:sub>
                            <m:r>
                              <a:rPr lang="en-US" i="1">
                                <a:solidFill>
                                  <a:schemeClr val="tx1"/>
                                </a:solidFill>
                                <a:latin typeface="Cambria Math" panose="02040503050406030204" pitchFamily="18" charset="0"/>
                              </a:rPr>
                              <m:t>𝑡</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𝛼</m:t>
                    </m:r>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𝑅</m:t>
                        </m:r>
                      </m:e>
                      <m:sub>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𝛾</m:t>
                    </m:r>
                    <m:r>
                      <a:rPr lang="en-US" i="1" smtClean="0">
                        <a:solidFill>
                          <a:srgbClr val="C00000"/>
                        </a:solidFill>
                        <a:latin typeface="Cambria Math" panose="02040503050406030204" pitchFamily="18" charset="0"/>
                      </a:rPr>
                      <m:t>𝑄</m:t>
                    </m:r>
                    <m:d>
                      <m:dPr>
                        <m:ctrlPr>
                          <a:rPr lang="en-US" i="1">
                            <a:solidFill>
                              <a:srgbClr val="C00000"/>
                            </a:solidFill>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𝑆</m:t>
                            </m:r>
                          </m:e>
                          <m:sub>
                            <m:r>
                              <a:rPr lang="en-US" i="1">
                                <a:solidFill>
                                  <a:srgbClr val="C00000"/>
                                </a:solidFill>
                                <a:latin typeface="Cambria Math" panose="02040503050406030204" pitchFamily="18" charset="0"/>
                              </a:rPr>
                              <m:t>𝑡</m:t>
                            </m:r>
                            <m:r>
                              <a:rPr lang="en-US" i="1">
                                <a:solidFill>
                                  <a:srgbClr val="C00000"/>
                                </a:solidFill>
                                <a:latin typeface="Cambria Math" panose="02040503050406030204" pitchFamily="18" charset="0"/>
                              </a:rPr>
                              <m:t>+1</m:t>
                            </m:r>
                          </m:sub>
                        </m:sSub>
                        <m:r>
                          <a:rPr lang="en-US" i="1">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𝐴</m:t>
                            </m:r>
                          </m:e>
                          <m:sub>
                            <m:r>
                              <a:rPr lang="en-US" i="1">
                                <a:solidFill>
                                  <a:srgbClr val="C00000"/>
                                </a:solidFill>
                                <a:latin typeface="Cambria Math" panose="02040503050406030204" pitchFamily="18" charset="0"/>
                              </a:rPr>
                              <m:t>𝑡</m:t>
                            </m:r>
                            <m:r>
                              <a:rPr lang="en-US" i="1">
                                <a:solidFill>
                                  <a:srgbClr val="C00000"/>
                                </a:solidFill>
                                <a:latin typeface="Cambria Math" panose="02040503050406030204" pitchFamily="18" charset="0"/>
                              </a:rPr>
                              <m:t>+1</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𝑄</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𝐴</m:t>
                            </m:r>
                          </m:e>
                          <m:sub>
                            <m:r>
                              <a:rPr lang="en-US" i="1">
                                <a:solidFill>
                                  <a:schemeClr val="tx1"/>
                                </a:solidFill>
                                <a:latin typeface="Cambria Math" panose="02040503050406030204" pitchFamily="18" charset="0"/>
                              </a:rPr>
                              <m:t>𝑡</m:t>
                            </m:r>
                          </m:sub>
                        </m:sSub>
                      </m:e>
                    </m:d>
                    <m:r>
                      <a:rPr lang="en-US" i="1">
                        <a:solidFill>
                          <a:schemeClr val="tx1"/>
                        </a:solidFill>
                        <a:latin typeface="Cambria Math" panose="02040503050406030204" pitchFamily="18" charset="0"/>
                      </a:rPr>
                      <m:t>)</m:t>
                    </m:r>
                  </m:oMath>
                </a14:m>
                <a:endParaRPr lang="en-US" dirty="0">
                  <a:solidFill>
                    <a:schemeClr val="tx1"/>
                  </a:solidFill>
                </a:endParaRPr>
              </a:p>
              <a:p>
                <a:r>
                  <a:rPr lang="en-US" dirty="0"/>
                  <a:t>Semi-Gradient </a:t>
                </a:r>
                <a:r>
                  <a:rPr lang="en-US" dirty="0" err="1"/>
                  <a:t>Sarsa</a:t>
                </a:r>
                <a:r>
                  <a:rPr lang="en-US" dirty="0"/>
                  <a:t> w. function approximation: </a:t>
                </a:r>
              </a:p>
              <a:p>
                <a:pPr lvl="1"/>
                <a14:m>
                  <m:oMath xmlns:m="http://schemas.openxmlformats.org/officeDocument/2006/math">
                    <m:r>
                      <a:rPr lang="en-US" b="1" i="1">
                        <a:latin typeface="Cambria Math" panose="02040503050406030204" pitchFamily="18" charset="0"/>
                      </a:rPr>
                      <m:t>𝒘</m:t>
                    </m:r>
                    <m:r>
                      <a:rPr lang="en-US" i="1">
                        <a:latin typeface="Cambria Math" panose="02040503050406030204" pitchFamily="18" charset="0"/>
                      </a:rPr>
                      <m:t>←</m:t>
                    </m:r>
                    <m:r>
                      <a:rPr lang="en-US" b="1" i="1">
                        <a:latin typeface="Cambria Math" panose="02040503050406030204" pitchFamily="18" charset="0"/>
                      </a:rPr>
                      <m:t>𝒘</m:t>
                    </m:r>
                    <m:r>
                      <a:rPr lang="en-US" i="1">
                        <a:latin typeface="Cambria Math" panose="02040503050406030204" pitchFamily="18" charset="0"/>
                      </a:rPr>
                      <m:t>+</m:t>
                    </m:r>
                    <m:r>
                      <a:rPr lang="en-US" i="1">
                        <a:latin typeface="Cambria Math" panose="02040503050406030204" pitchFamily="18" charset="0"/>
                      </a:rPr>
                      <m:t>𝛼</m:t>
                    </m:r>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𝛾</m:t>
                    </m:r>
                    <m:acc>
                      <m:accPr>
                        <m:chr m:val="̂"/>
                        <m:ctrlPr>
                          <a:rPr lang="en-US" i="1" smtClean="0">
                            <a:solidFill>
                              <a:srgbClr val="C00000"/>
                            </a:solidFill>
                            <a:latin typeface="Cambria Math" panose="02040503050406030204" pitchFamily="18" charset="0"/>
                          </a:rPr>
                        </m:ctrlPr>
                      </m:accPr>
                      <m:e>
                        <m:r>
                          <a:rPr lang="en-US" b="0" i="1" smtClean="0">
                            <a:solidFill>
                              <a:srgbClr val="C00000"/>
                            </a:solidFill>
                            <a:latin typeface="Cambria Math" panose="02040503050406030204" pitchFamily="18" charset="0"/>
                          </a:rPr>
                          <m:t>𝑞</m:t>
                        </m:r>
                      </m:e>
                    </m:acc>
                    <m:d>
                      <m:dPr>
                        <m:ctrlPr>
                          <a:rPr lang="en-US" i="1" dirty="0" smtClean="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𝑆</m:t>
                            </m:r>
                          </m:e>
                          <m:sub>
                            <m:r>
                              <a:rPr lang="en-US" i="1" dirty="0">
                                <a:solidFill>
                                  <a:srgbClr val="C00000"/>
                                </a:solidFill>
                                <a:latin typeface="Cambria Math" panose="02040503050406030204" pitchFamily="18" charset="0"/>
                              </a:rPr>
                              <m:t>𝑡</m:t>
                            </m:r>
                            <m:r>
                              <a:rPr lang="en-US" i="1" dirty="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𝐴</m:t>
                            </m:r>
                          </m:e>
                          <m:sub>
                            <m:r>
                              <a:rPr lang="en-US" b="0" i="1" dirty="0" smtClean="0">
                                <a:solidFill>
                                  <a:srgbClr val="C00000"/>
                                </a:solidFill>
                                <a:latin typeface="Cambria Math" panose="02040503050406030204" pitchFamily="18" charset="0"/>
                              </a:rPr>
                              <m:t>𝑡</m:t>
                            </m:r>
                            <m:r>
                              <a:rPr lang="en-US" i="1" dirty="0">
                                <a:solidFill>
                                  <a:srgbClr val="C00000"/>
                                </a:solidFill>
                                <a:latin typeface="Cambria Math" panose="02040503050406030204" pitchFamily="18" charset="0"/>
                              </a:rPr>
                              <m:t>+1</m:t>
                            </m:r>
                          </m:sub>
                        </m:sSub>
                        <m:r>
                          <a:rPr lang="en-US" b="0" i="1" dirty="0" smtClean="0">
                            <a:solidFill>
                              <a:srgbClr val="C00000"/>
                            </a:solidFill>
                            <a:latin typeface="Cambria Math" panose="02040503050406030204" pitchFamily="18" charset="0"/>
                          </a:rPr>
                          <m:t>,</m:t>
                        </m:r>
                        <m:r>
                          <a:rPr lang="en-US" b="1">
                            <a:solidFill>
                              <a:srgbClr val="C00000"/>
                            </a:solidFill>
                            <a:latin typeface="Cambria Math" panose="02040503050406030204" pitchFamily="18" charset="0"/>
                          </a:rPr>
                          <m:t>𝐰</m:t>
                        </m:r>
                      </m:e>
                    </m:d>
                    <m:r>
                      <a:rPr lang="en-US" i="1">
                        <a:solidFill>
                          <a:srgbClr val="C00000"/>
                        </a:solidFill>
                        <a:latin typeface="Cambria Math" panose="02040503050406030204" pitchFamily="18" charset="0"/>
                      </a:rPr>
                      <m:t>−</m:t>
                    </m:r>
                    <m:acc>
                      <m:accPr>
                        <m:chr m:val="̂"/>
                        <m:ctrlPr>
                          <a:rPr lang="en-US" i="1">
                            <a:latin typeface="Cambria Math" panose="02040503050406030204" pitchFamily="18" charset="0"/>
                          </a:rPr>
                        </m:ctrlPr>
                      </m:accPr>
                      <m:e>
                        <m:r>
                          <a:rPr lang="en-US" b="0" i="1" smtClean="0">
                            <a:latin typeface="Cambria Math" panose="02040503050406030204" pitchFamily="18" charset="0"/>
                          </a:rPr>
                          <m:t>𝑞</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1" i="1">
                            <a:latin typeface="Cambria Math" panose="02040503050406030204" pitchFamily="18" charset="0"/>
                          </a:rPr>
                          <m:t>𝒘</m:t>
                        </m:r>
                      </m:e>
                    </m:d>
                    <m:r>
                      <a:rPr lang="en-US" b="0" i="0" smtClean="0">
                        <a:latin typeface="Cambria Math" panose="02040503050406030204" pitchFamily="18" charset="0"/>
                      </a:rPr>
                      <m:t>)</m:t>
                    </m:r>
                    <m:r>
                      <m:rPr>
                        <m:sty m:val="p"/>
                      </m:rPr>
                      <a:rPr lang="en-US" smtClean="0">
                        <a:solidFill>
                          <a:srgbClr val="C00000"/>
                        </a:solidFill>
                        <a:latin typeface="Cambria Math" panose="02040503050406030204" pitchFamily="18" charset="0"/>
                      </a:rPr>
                      <m:t>∇</m:t>
                    </m:r>
                    <m:acc>
                      <m:accPr>
                        <m:chr m:val="̂"/>
                        <m:ctrlPr>
                          <a:rPr lang="en-US" i="1">
                            <a:solidFill>
                              <a:srgbClr val="C00000"/>
                            </a:solidFill>
                            <a:latin typeface="Cambria Math" panose="02040503050406030204" pitchFamily="18" charset="0"/>
                          </a:rPr>
                        </m:ctrlPr>
                      </m:accPr>
                      <m:e>
                        <m:r>
                          <a:rPr lang="en-US" b="0" i="1" smtClean="0">
                            <a:solidFill>
                              <a:srgbClr val="C00000"/>
                            </a:solidFill>
                            <a:latin typeface="Cambria Math" panose="02040503050406030204" pitchFamily="18" charset="0"/>
                          </a:rPr>
                          <m:t>𝑞</m:t>
                        </m:r>
                      </m:e>
                    </m:acc>
                    <m:d>
                      <m:dPr>
                        <m:ctrlPr>
                          <a:rPr lang="en-US" i="1">
                            <a:solidFill>
                              <a:srgbClr val="C00000"/>
                            </a:solidFill>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𝑆</m:t>
                            </m:r>
                          </m:e>
                          <m:sub>
                            <m:r>
                              <a:rPr lang="en-US" b="0" i="1" smtClean="0">
                                <a:solidFill>
                                  <a:srgbClr val="C00000"/>
                                </a:solidFill>
                                <a:latin typeface="Cambria Math" panose="02040503050406030204" pitchFamily="18" charset="0"/>
                              </a:rPr>
                              <m:t>𝑡</m:t>
                            </m:r>
                          </m:sub>
                        </m:sSub>
                        <m:r>
                          <a:rPr lang="en-US" i="1">
                            <a:solidFill>
                              <a:srgbClr val="C00000"/>
                            </a:solidFill>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𝐴</m:t>
                            </m:r>
                          </m:e>
                          <m:sub>
                            <m:r>
                              <a:rPr lang="en-US" b="0" i="1" smtClean="0">
                                <a:solidFill>
                                  <a:srgbClr val="C00000"/>
                                </a:solidFill>
                                <a:latin typeface="Cambria Math" panose="02040503050406030204" pitchFamily="18" charset="0"/>
                              </a:rPr>
                              <m:t>𝑡</m:t>
                            </m:r>
                          </m:sub>
                        </m:sSub>
                        <m:r>
                          <a:rPr lang="en-US" b="0" i="1" smtClean="0">
                            <a:solidFill>
                              <a:srgbClr val="C00000"/>
                            </a:solidFill>
                            <a:latin typeface="Cambria Math" panose="02040503050406030204" pitchFamily="18" charset="0"/>
                          </a:rPr>
                          <m:t>,</m:t>
                        </m:r>
                        <m:r>
                          <a:rPr lang="en-US" b="1" i="1">
                            <a:solidFill>
                              <a:srgbClr val="C00000"/>
                            </a:solidFill>
                            <a:latin typeface="Cambria Math" panose="02040503050406030204" pitchFamily="18" charset="0"/>
                          </a:rPr>
                          <m:t>𝒘</m:t>
                        </m:r>
                      </m:e>
                    </m:d>
                  </m:oMath>
                </a14:m>
                <a:endParaRPr lang="en-US" dirty="0">
                  <a:solidFill>
                    <a:schemeClr val="tx1"/>
                  </a:solidFill>
                </a:endParaRPr>
              </a:p>
              <a:p>
                <a:r>
                  <a:rPr lang="en-US" dirty="0"/>
                  <a:t>Recall Expected </a:t>
                </a:r>
                <a:r>
                  <a:rPr lang="en-US" dirty="0" err="1"/>
                  <a:t>Sarsa</a:t>
                </a:r>
                <a:r>
                  <a:rPr lang="en-US" dirty="0"/>
                  <a:t>:</a:t>
                </a:r>
              </a:p>
              <a:p>
                <a:pPr lvl="1"/>
                <a14:m>
                  <m:oMath xmlns:m="http://schemas.openxmlformats.org/officeDocument/2006/math">
                    <m:r>
                      <a:rPr lang="en-US" i="1">
                        <a:latin typeface="Cambria Math" panose="02040503050406030204" pitchFamily="18" charset="0"/>
                      </a:rPr>
                      <m:t>𝑄</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d>
                    <m:r>
                      <a:rPr lang="en-US" i="1">
                        <a:latin typeface="Cambria Math" panose="02040503050406030204" pitchFamily="18" charset="0"/>
                      </a:rPr>
                      <m:t>←</m:t>
                    </m:r>
                    <m:r>
                      <a:rPr lang="en-US" i="1">
                        <a:latin typeface="Cambria Math" panose="02040503050406030204" pitchFamily="18" charset="0"/>
                      </a:rPr>
                      <m:t>𝑄</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d>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𝛾</m:t>
                    </m:r>
                    <m:nary>
                      <m:naryPr>
                        <m:chr m:val="∑"/>
                        <m:supHide m:val="on"/>
                        <m:ctrlPr>
                          <a:rPr lang="en-US" i="1">
                            <a:solidFill>
                              <a:srgbClr val="C00000"/>
                            </a:solidFill>
                            <a:latin typeface="Cambria Math" panose="02040503050406030204" pitchFamily="18" charset="0"/>
                          </a:rPr>
                        </m:ctrlPr>
                      </m:naryPr>
                      <m:sub>
                        <m:r>
                          <m:rPr>
                            <m:brk m:alnAt="7"/>
                          </m:rPr>
                          <a:rPr lang="en-US" i="1">
                            <a:solidFill>
                              <a:srgbClr val="C00000"/>
                            </a:solidFill>
                            <a:latin typeface="Cambria Math" panose="02040503050406030204" pitchFamily="18" charset="0"/>
                          </a:rPr>
                          <m:t>𝑎</m:t>
                        </m:r>
                        <m:r>
                          <a:rPr lang="en-US" i="1">
                            <a:solidFill>
                              <a:srgbClr val="C00000"/>
                            </a:solidFill>
                            <a:latin typeface="Cambria Math" panose="02040503050406030204" pitchFamily="18" charset="0"/>
                          </a:rPr>
                          <m:t>′</m:t>
                        </m:r>
                      </m:sub>
                      <m:sup/>
                      <m:e>
                        <m:r>
                          <a:rPr lang="en-US" i="1">
                            <a:solidFill>
                              <a:srgbClr val="C00000"/>
                            </a:solidFill>
                            <a:latin typeface="Cambria Math" panose="02040503050406030204" pitchFamily="18" charset="0"/>
                          </a:rPr>
                          <m:t>𝜋</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𝑎</m:t>
                        </m:r>
                        <m:r>
                          <a:rPr lang="en-US" i="1">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𝑆</m:t>
                            </m:r>
                          </m:e>
                          <m:sub>
                            <m:r>
                              <a:rPr lang="en-US" i="1">
                                <a:solidFill>
                                  <a:srgbClr val="C00000"/>
                                </a:solidFill>
                                <a:latin typeface="Cambria Math" panose="02040503050406030204" pitchFamily="18" charset="0"/>
                              </a:rPr>
                              <m:t>𝑡</m:t>
                            </m:r>
                            <m:r>
                              <a:rPr lang="en-US" i="1">
                                <a:solidFill>
                                  <a:srgbClr val="C00000"/>
                                </a:solidFill>
                                <a:latin typeface="Cambria Math" panose="02040503050406030204" pitchFamily="18" charset="0"/>
                              </a:rPr>
                              <m:t>+1</m:t>
                            </m:r>
                          </m:sub>
                        </m:sSub>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𝑄</m:t>
                        </m:r>
                        <m:d>
                          <m:dPr>
                            <m:ctrlPr>
                              <a:rPr lang="en-US" i="1">
                                <a:solidFill>
                                  <a:srgbClr val="C00000"/>
                                </a:solidFill>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𝑆</m:t>
                                </m:r>
                              </m:e>
                              <m:sub>
                                <m:r>
                                  <a:rPr lang="en-US" i="1">
                                    <a:solidFill>
                                      <a:srgbClr val="C00000"/>
                                    </a:solidFill>
                                    <a:latin typeface="Cambria Math" panose="02040503050406030204" pitchFamily="18" charset="0"/>
                                  </a:rPr>
                                  <m:t>𝑡</m:t>
                                </m:r>
                                <m:r>
                                  <a:rPr lang="en-US" i="1">
                                    <a:solidFill>
                                      <a:srgbClr val="C00000"/>
                                    </a:solidFill>
                                    <a:latin typeface="Cambria Math" panose="02040503050406030204" pitchFamily="18" charset="0"/>
                                  </a:rPr>
                                  <m:t>+1</m:t>
                                </m:r>
                              </m:sub>
                            </m:sSub>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𝑎</m:t>
                            </m:r>
                            <m:r>
                              <a:rPr lang="en-US" i="1">
                                <a:solidFill>
                                  <a:srgbClr val="C00000"/>
                                </a:solidFill>
                                <a:latin typeface="Cambria Math" panose="02040503050406030204" pitchFamily="18" charset="0"/>
                              </a:rPr>
                              <m:t>′</m:t>
                            </m:r>
                          </m:e>
                        </m:d>
                      </m:e>
                    </m:nary>
                    <m:r>
                      <a:rPr lang="en-US" i="1">
                        <a:latin typeface="Cambria Math" panose="02040503050406030204" pitchFamily="18" charset="0"/>
                      </a:rPr>
                      <m:t>−</m:t>
                    </m:r>
                    <m:r>
                      <a:rPr lang="en-US" i="1">
                        <a:latin typeface="Cambria Math" panose="02040503050406030204" pitchFamily="18" charset="0"/>
                      </a:rPr>
                      <m:t>𝑄</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d>
                    <m:r>
                      <a:rPr lang="en-US" i="1">
                        <a:latin typeface="Cambria Math" panose="02040503050406030204" pitchFamily="18" charset="0"/>
                      </a:rPr>
                      <m:t>)</m:t>
                    </m:r>
                  </m:oMath>
                </a14:m>
                <a:endParaRPr lang="en-US" dirty="0"/>
              </a:p>
              <a:p>
                <a:r>
                  <a:rPr lang="en-US" dirty="0"/>
                  <a:t>Semi-Gradient Expected </a:t>
                </a:r>
                <a:r>
                  <a:rPr lang="en-US" dirty="0" err="1"/>
                  <a:t>Sarsa</a:t>
                </a:r>
                <a:r>
                  <a:rPr lang="en-US" dirty="0"/>
                  <a:t> w. Function Approximation:</a:t>
                </a:r>
              </a:p>
              <a:p>
                <a:pPr lvl="1"/>
                <a14:m>
                  <m:oMath xmlns:m="http://schemas.openxmlformats.org/officeDocument/2006/math">
                    <m:r>
                      <a:rPr lang="en-US" b="1" i="1">
                        <a:latin typeface="Cambria Math" panose="02040503050406030204" pitchFamily="18" charset="0"/>
                      </a:rPr>
                      <m:t>𝒘</m:t>
                    </m:r>
                    <m:r>
                      <a:rPr lang="en-US" i="1">
                        <a:latin typeface="Cambria Math" panose="02040503050406030204" pitchFamily="18" charset="0"/>
                      </a:rPr>
                      <m:t>←</m:t>
                    </m:r>
                    <m:r>
                      <a:rPr lang="en-US" b="1" i="1">
                        <a:latin typeface="Cambria Math" panose="02040503050406030204" pitchFamily="18" charset="0"/>
                      </a:rPr>
                      <m:t>𝒘</m:t>
                    </m:r>
                    <m:r>
                      <a:rPr lang="en-US" i="1">
                        <a:latin typeface="Cambria Math" panose="02040503050406030204" pitchFamily="18" charset="0"/>
                      </a:rPr>
                      <m:t>+</m:t>
                    </m:r>
                    <m:r>
                      <a:rPr lang="en-US" i="1">
                        <a:latin typeface="Cambria Math" panose="02040503050406030204" pitchFamily="18" charset="0"/>
                      </a:rPr>
                      <m:t>𝛼</m:t>
                    </m:r>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𝛾</m:t>
                    </m:r>
                    <m:nary>
                      <m:naryPr>
                        <m:chr m:val="∑"/>
                        <m:supHide m:val="on"/>
                        <m:ctrlPr>
                          <a:rPr lang="en-US" i="1">
                            <a:solidFill>
                              <a:srgbClr val="C00000"/>
                            </a:solidFill>
                            <a:latin typeface="Cambria Math" panose="02040503050406030204" pitchFamily="18" charset="0"/>
                          </a:rPr>
                        </m:ctrlPr>
                      </m:naryPr>
                      <m:sub>
                        <m:sSup>
                          <m:sSupPr>
                            <m:ctrlPr>
                              <a:rPr lang="en-US" i="1">
                                <a:solidFill>
                                  <a:srgbClr val="C00000"/>
                                </a:solidFill>
                                <a:latin typeface="Cambria Math" panose="02040503050406030204" pitchFamily="18" charset="0"/>
                              </a:rPr>
                            </m:ctrlPr>
                          </m:sSupPr>
                          <m:e>
                            <m:r>
                              <m:rPr>
                                <m:brk m:alnAt="7"/>
                              </m:rPr>
                              <a:rPr lang="en-US" i="1">
                                <a:solidFill>
                                  <a:srgbClr val="C00000"/>
                                </a:solidFill>
                                <a:latin typeface="Cambria Math" panose="02040503050406030204" pitchFamily="18" charset="0"/>
                              </a:rPr>
                              <m:t>𝑎</m:t>
                            </m:r>
                          </m:e>
                          <m:sup>
                            <m:r>
                              <a:rPr lang="en-US" i="1">
                                <a:solidFill>
                                  <a:srgbClr val="C00000"/>
                                </a:solidFill>
                                <a:latin typeface="Cambria Math" panose="02040503050406030204" pitchFamily="18" charset="0"/>
                              </a:rPr>
                              <m:t>′</m:t>
                            </m:r>
                          </m:sup>
                        </m:sSup>
                      </m:sub>
                      <m:sup/>
                      <m:e>
                        <m:r>
                          <a:rPr lang="en-US" i="1">
                            <a:solidFill>
                              <a:srgbClr val="C00000"/>
                            </a:solidFill>
                            <a:latin typeface="Cambria Math" panose="02040503050406030204" pitchFamily="18" charset="0"/>
                          </a:rPr>
                          <m:t>𝜋</m:t>
                        </m:r>
                        <m:d>
                          <m:dPr>
                            <m:ctrlPr>
                              <a:rPr lang="en-US" i="1">
                                <a:solidFill>
                                  <a:srgbClr val="C00000"/>
                                </a:solidFill>
                                <a:latin typeface="Cambria Math" panose="02040503050406030204" pitchFamily="18" charset="0"/>
                              </a:rPr>
                            </m:ctrlPr>
                          </m:dPr>
                          <m:e>
                            <m:sSup>
                              <m:sSupPr>
                                <m:ctrlPr>
                                  <a:rPr lang="en-US" i="1">
                                    <a:solidFill>
                                      <a:srgbClr val="C00000"/>
                                    </a:solidFill>
                                    <a:latin typeface="Cambria Math" panose="02040503050406030204" pitchFamily="18" charset="0"/>
                                  </a:rPr>
                                </m:ctrlPr>
                              </m:sSupPr>
                              <m:e>
                                <m:r>
                                  <a:rPr lang="en-US" i="1">
                                    <a:solidFill>
                                      <a:srgbClr val="C00000"/>
                                    </a:solidFill>
                                    <a:latin typeface="Cambria Math" panose="02040503050406030204" pitchFamily="18" charset="0"/>
                                  </a:rPr>
                                  <m:t>𝑎</m:t>
                                </m:r>
                              </m:e>
                              <m:sup>
                                <m:r>
                                  <a:rPr lang="en-US" i="1">
                                    <a:solidFill>
                                      <a:srgbClr val="C00000"/>
                                    </a:solidFill>
                                    <a:latin typeface="Cambria Math" panose="02040503050406030204" pitchFamily="18" charset="0"/>
                                  </a:rPr>
                                  <m:t>′</m:t>
                                </m:r>
                              </m:sup>
                            </m:sSup>
                          </m:e>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𝑆</m:t>
                                </m:r>
                              </m:e>
                              <m:sub>
                                <m:r>
                                  <a:rPr lang="en-US" i="1">
                                    <a:solidFill>
                                      <a:srgbClr val="C00000"/>
                                    </a:solidFill>
                                    <a:latin typeface="Cambria Math" panose="02040503050406030204" pitchFamily="18" charset="0"/>
                                  </a:rPr>
                                  <m:t>𝑡</m:t>
                                </m:r>
                                <m:r>
                                  <a:rPr lang="en-US" i="1">
                                    <a:solidFill>
                                      <a:srgbClr val="C00000"/>
                                    </a:solidFill>
                                    <a:latin typeface="Cambria Math" panose="02040503050406030204" pitchFamily="18" charset="0"/>
                                  </a:rPr>
                                  <m:t>+1</m:t>
                                </m:r>
                              </m:sub>
                            </m:sSub>
                          </m:e>
                        </m:d>
                        <m:acc>
                          <m:accPr>
                            <m:chr m:val="̂"/>
                            <m:ctrlPr>
                              <a:rPr lang="en-US" i="1">
                                <a:solidFill>
                                  <a:srgbClr val="C00000"/>
                                </a:solidFill>
                                <a:latin typeface="Cambria Math" panose="02040503050406030204" pitchFamily="18" charset="0"/>
                              </a:rPr>
                            </m:ctrlPr>
                          </m:accPr>
                          <m:e>
                            <m:r>
                              <a:rPr lang="en-US" i="1">
                                <a:solidFill>
                                  <a:srgbClr val="C00000"/>
                                </a:solidFill>
                                <a:latin typeface="Cambria Math" panose="02040503050406030204" pitchFamily="18" charset="0"/>
                              </a:rPr>
                              <m:t>𝑞</m:t>
                            </m:r>
                          </m:e>
                        </m:acc>
                        <m:d>
                          <m:dPr>
                            <m:ctrlPr>
                              <a:rPr lang="en-US" i="1" smtClean="0">
                                <a:solidFill>
                                  <a:srgbClr val="C00000"/>
                                </a:solidFill>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𝑆</m:t>
                                </m:r>
                              </m:e>
                              <m:sub>
                                <m:r>
                                  <a:rPr lang="en-US" i="1">
                                    <a:solidFill>
                                      <a:srgbClr val="C00000"/>
                                    </a:solidFill>
                                    <a:latin typeface="Cambria Math" panose="02040503050406030204" pitchFamily="18" charset="0"/>
                                  </a:rPr>
                                  <m:t>𝑡</m:t>
                                </m:r>
                                <m:r>
                                  <a:rPr lang="en-US" i="1">
                                    <a:solidFill>
                                      <a:srgbClr val="C00000"/>
                                    </a:solidFill>
                                    <a:latin typeface="Cambria Math" panose="02040503050406030204" pitchFamily="18" charset="0"/>
                                  </a:rPr>
                                  <m:t>+1</m:t>
                                </m:r>
                              </m:sub>
                            </m:sSub>
                            <m:r>
                              <a:rPr lang="en-US" i="1">
                                <a:solidFill>
                                  <a:srgbClr val="C00000"/>
                                </a:solidFill>
                                <a:latin typeface="Cambria Math" panose="02040503050406030204" pitchFamily="18" charset="0"/>
                              </a:rPr>
                              <m:t>,</m:t>
                            </m:r>
                            <m:sSup>
                              <m:sSupPr>
                                <m:ctrlPr>
                                  <a:rPr lang="en-US" i="1">
                                    <a:solidFill>
                                      <a:srgbClr val="C00000"/>
                                    </a:solidFill>
                                    <a:latin typeface="Cambria Math" panose="02040503050406030204" pitchFamily="18" charset="0"/>
                                  </a:rPr>
                                </m:ctrlPr>
                              </m:sSupPr>
                              <m:e>
                                <m:r>
                                  <a:rPr lang="en-US" i="1">
                                    <a:solidFill>
                                      <a:srgbClr val="C00000"/>
                                    </a:solidFill>
                                    <a:latin typeface="Cambria Math" panose="02040503050406030204" pitchFamily="18" charset="0"/>
                                  </a:rPr>
                                  <m:t>𝑎</m:t>
                                </m:r>
                              </m:e>
                              <m:sup>
                                <m:r>
                                  <a:rPr lang="en-US" i="1">
                                    <a:solidFill>
                                      <a:srgbClr val="C00000"/>
                                    </a:solidFill>
                                    <a:latin typeface="Cambria Math" panose="02040503050406030204" pitchFamily="18" charset="0"/>
                                  </a:rPr>
                                  <m:t>′</m:t>
                                </m:r>
                              </m:sup>
                            </m:sSup>
                            <m:r>
                              <a:rPr lang="en-US" i="1">
                                <a:solidFill>
                                  <a:srgbClr val="C00000"/>
                                </a:solidFill>
                                <a:latin typeface="Cambria Math" panose="02040503050406030204" pitchFamily="18" charset="0"/>
                              </a:rPr>
                              <m:t>,</m:t>
                            </m:r>
                            <m:r>
                              <a:rPr lang="en-US" b="1" i="1">
                                <a:solidFill>
                                  <a:srgbClr val="C00000"/>
                                </a:solidFill>
                                <a:latin typeface="Cambria Math" panose="02040503050406030204" pitchFamily="18" charset="0"/>
                              </a:rPr>
                              <m:t>𝒘</m:t>
                            </m:r>
                          </m:e>
                        </m:d>
                      </m:e>
                    </m:nary>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𝑞</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𝒘</m:t>
                        </m:r>
                      </m:e>
                    </m:d>
                    <m:r>
                      <a:rPr lang="en-US" b="0" i="0" smtClean="0">
                        <a:latin typeface="Cambria Math" panose="02040503050406030204" pitchFamily="18" charset="0"/>
                      </a:rPr>
                      <m:t>)</m:t>
                    </m:r>
                    <m:r>
                      <m:rPr>
                        <m:sty m:val="p"/>
                      </m:rPr>
                      <a:rPr lang="en-US" smtClean="0">
                        <a:solidFill>
                          <a:srgbClr val="C00000"/>
                        </a:solidFill>
                        <a:latin typeface="Cambria Math" panose="02040503050406030204" pitchFamily="18" charset="0"/>
                      </a:rPr>
                      <m:t>∇</m:t>
                    </m:r>
                    <m:acc>
                      <m:accPr>
                        <m:chr m:val="̂"/>
                        <m:ctrlPr>
                          <a:rPr lang="en-US" i="1">
                            <a:solidFill>
                              <a:srgbClr val="C00000"/>
                            </a:solidFill>
                            <a:latin typeface="Cambria Math" panose="02040503050406030204" pitchFamily="18" charset="0"/>
                          </a:rPr>
                        </m:ctrlPr>
                      </m:accPr>
                      <m:e>
                        <m:r>
                          <a:rPr lang="en-US" i="1">
                            <a:solidFill>
                              <a:srgbClr val="C00000"/>
                            </a:solidFill>
                            <a:latin typeface="Cambria Math" panose="02040503050406030204" pitchFamily="18" charset="0"/>
                          </a:rPr>
                          <m:t>𝑞</m:t>
                        </m:r>
                      </m:e>
                    </m:acc>
                    <m:d>
                      <m:dPr>
                        <m:ctrlPr>
                          <a:rPr lang="en-US" i="1">
                            <a:solidFill>
                              <a:srgbClr val="C00000"/>
                            </a:solidFill>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𝑆</m:t>
                            </m:r>
                          </m:e>
                          <m:sub>
                            <m:r>
                              <a:rPr lang="en-US" i="1">
                                <a:solidFill>
                                  <a:srgbClr val="C00000"/>
                                </a:solidFill>
                                <a:latin typeface="Cambria Math" panose="02040503050406030204" pitchFamily="18" charset="0"/>
                              </a:rPr>
                              <m:t>𝑡</m:t>
                            </m:r>
                          </m:sub>
                        </m:sSub>
                        <m:r>
                          <a:rPr lang="en-US" i="1">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𝐴</m:t>
                            </m:r>
                          </m:e>
                          <m:sub>
                            <m:r>
                              <a:rPr lang="en-US" i="1">
                                <a:solidFill>
                                  <a:srgbClr val="C00000"/>
                                </a:solidFill>
                                <a:latin typeface="Cambria Math" panose="02040503050406030204" pitchFamily="18" charset="0"/>
                              </a:rPr>
                              <m:t>𝑡</m:t>
                            </m:r>
                          </m:sub>
                        </m:sSub>
                        <m:r>
                          <a:rPr lang="en-US" i="1">
                            <a:solidFill>
                              <a:srgbClr val="C00000"/>
                            </a:solidFill>
                            <a:latin typeface="Cambria Math" panose="02040503050406030204" pitchFamily="18" charset="0"/>
                          </a:rPr>
                          <m:t>,</m:t>
                        </m:r>
                        <m:r>
                          <a:rPr lang="en-US" b="1">
                            <a:solidFill>
                              <a:srgbClr val="C00000"/>
                            </a:solidFill>
                            <a:latin typeface="Cambria Math" panose="02040503050406030204" pitchFamily="18" charset="0"/>
                          </a:rPr>
                          <m:t>𝐰</m:t>
                        </m:r>
                      </m:e>
                    </m:d>
                  </m:oMath>
                </a14:m>
                <a:endParaRPr lang="en-US" dirty="0"/>
              </a:p>
              <a:p>
                <a:r>
                  <a:rPr lang="en-US" dirty="0"/>
                  <a:t>Recall QL:</a:t>
                </a:r>
              </a:p>
              <a:p>
                <a:pPr lvl="1"/>
                <a14:m>
                  <m:oMath xmlns:m="http://schemas.openxmlformats.org/officeDocument/2006/math">
                    <m:r>
                      <a:rPr lang="en-US" i="1">
                        <a:latin typeface="Cambria Math" panose="02040503050406030204" pitchFamily="18" charset="0"/>
                      </a:rPr>
                      <m:t>𝑄</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d>
                    <m:r>
                      <a:rPr lang="en-US" i="1">
                        <a:latin typeface="Cambria Math" panose="02040503050406030204" pitchFamily="18" charset="0"/>
                      </a:rPr>
                      <m:t>←</m:t>
                    </m:r>
                    <m:r>
                      <a:rPr lang="en-US" i="1">
                        <a:latin typeface="Cambria Math" panose="02040503050406030204" pitchFamily="18" charset="0"/>
                      </a:rPr>
                      <m:t>𝑄</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d>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𝛾</m:t>
                    </m:r>
                    <m:func>
                      <m:funcPr>
                        <m:ctrlPr>
                          <a:rPr lang="en-US" i="1">
                            <a:solidFill>
                              <a:srgbClr val="C00000"/>
                            </a:solidFill>
                            <a:latin typeface="Cambria Math" panose="02040503050406030204" pitchFamily="18" charset="0"/>
                          </a:rPr>
                        </m:ctrlPr>
                      </m:funcPr>
                      <m:fName>
                        <m:limLow>
                          <m:limLowPr>
                            <m:ctrlPr>
                              <a:rPr lang="en-US" i="1">
                                <a:solidFill>
                                  <a:srgbClr val="C00000"/>
                                </a:solidFill>
                                <a:latin typeface="Cambria Math" panose="02040503050406030204" pitchFamily="18" charset="0"/>
                              </a:rPr>
                            </m:ctrlPr>
                          </m:limLowPr>
                          <m:e>
                            <m:r>
                              <m:rPr>
                                <m:sty m:val="p"/>
                              </m:rPr>
                              <a:rPr lang="en-US">
                                <a:solidFill>
                                  <a:srgbClr val="C00000"/>
                                </a:solidFill>
                                <a:latin typeface="Cambria Math" panose="02040503050406030204" pitchFamily="18" charset="0"/>
                              </a:rPr>
                              <m:t>max</m:t>
                            </m:r>
                          </m:e>
                          <m:lim>
                            <m:r>
                              <a:rPr lang="en-US" i="1">
                                <a:solidFill>
                                  <a:srgbClr val="C00000"/>
                                </a:solidFill>
                                <a:latin typeface="Cambria Math" panose="02040503050406030204" pitchFamily="18" charset="0"/>
                              </a:rPr>
                              <m:t>𝑎</m:t>
                            </m:r>
                            <m:r>
                              <a:rPr lang="en-US" i="1">
                                <a:solidFill>
                                  <a:srgbClr val="C00000"/>
                                </a:solidFill>
                                <a:latin typeface="Cambria Math" panose="02040503050406030204" pitchFamily="18" charset="0"/>
                              </a:rPr>
                              <m:t>′</m:t>
                            </m:r>
                          </m:lim>
                        </m:limLow>
                      </m:fName>
                      <m:e>
                        <m:r>
                          <a:rPr lang="en-US" i="1">
                            <a:solidFill>
                              <a:srgbClr val="C00000"/>
                            </a:solidFill>
                            <a:latin typeface="Cambria Math" panose="02040503050406030204" pitchFamily="18" charset="0"/>
                          </a:rPr>
                          <m:t>𝑄</m:t>
                        </m:r>
                        <m:d>
                          <m:dPr>
                            <m:ctrlPr>
                              <a:rPr lang="en-US" i="1">
                                <a:solidFill>
                                  <a:srgbClr val="C00000"/>
                                </a:solidFill>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𝑆</m:t>
                                </m:r>
                              </m:e>
                              <m:sub>
                                <m:r>
                                  <a:rPr lang="en-US" i="1">
                                    <a:solidFill>
                                      <a:srgbClr val="C00000"/>
                                    </a:solidFill>
                                    <a:latin typeface="Cambria Math" panose="02040503050406030204" pitchFamily="18" charset="0"/>
                                  </a:rPr>
                                  <m:t>𝑡</m:t>
                                </m:r>
                                <m:r>
                                  <a:rPr lang="en-US" i="1">
                                    <a:solidFill>
                                      <a:srgbClr val="C00000"/>
                                    </a:solidFill>
                                    <a:latin typeface="Cambria Math" panose="02040503050406030204" pitchFamily="18" charset="0"/>
                                  </a:rPr>
                                  <m:t>+1</m:t>
                                </m:r>
                              </m:sub>
                            </m:sSub>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𝑎</m:t>
                            </m:r>
                            <m:r>
                              <a:rPr lang="en-US" i="1">
                                <a:solidFill>
                                  <a:srgbClr val="C00000"/>
                                </a:solidFill>
                                <a:latin typeface="Cambria Math" panose="02040503050406030204" pitchFamily="18" charset="0"/>
                              </a:rPr>
                              <m:t>′</m:t>
                            </m:r>
                          </m:e>
                        </m:d>
                      </m:e>
                    </m:func>
                    <m:r>
                      <a:rPr lang="en-US" i="1">
                        <a:latin typeface="Cambria Math" panose="02040503050406030204" pitchFamily="18" charset="0"/>
                      </a:rPr>
                      <m:t>−</m:t>
                    </m:r>
                    <m:r>
                      <a:rPr lang="en-US" i="1">
                        <a:latin typeface="Cambria Math" panose="02040503050406030204" pitchFamily="18" charset="0"/>
                      </a:rPr>
                      <m:t>𝑄</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d>
                    <m:r>
                      <a:rPr lang="en-US" i="1">
                        <a:latin typeface="Cambria Math" panose="02040503050406030204" pitchFamily="18" charset="0"/>
                      </a:rPr>
                      <m:t>)</m:t>
                    </m:r>
                  </m:oMath>
                </a14:m>
                <a:endParaRPr lang="en-US" dirty="0"/>
              </a:p>
              <a:p>
                <a:r>
                  <a:rPr lang="en-US" dirty="0"/>
                  <a:t>Semi-Gradient QL w. Function Approximation:</a:t>
                </a:r>
              </a:p>
              <a:p>
                <a:pPr lvl="1"/>
                <a14:m>
                  <m:oMath xmlns:m="http://schemas.openxmlformats.org/officeDocument/2006/math">
                    <m:r>
                      <a:rPr lang="en-US" b="1" i="1">
                        <a:latin typeface="Cambria Math" panose="02040503050406030204" pitchFamily="18" charset="0"/>
                      </a:rPr>
                      <m:t>𝒘</m:t>
                    </m:r>
                    <m:r>
                      <a:rPr lang="en-US" i="1">
                        <a:latin typeface="Cambria Math" panose="02040503050406030204" pitchFamily="18" charset="0"/>
                      </a:rPr>
                      <m:t>←</m:t>
                    </m:r>
                    <m:r>
                      <a:rPr lang="en-US" b="1" i="1">
                        <a:latin typeface="Cambria Math" panose="02040503050406030204" pitchFamily="18" charset="0"/>
                      </a:rPr>
                      <m:t>𝒘</m:t>
                    </m:r>
                    <m:r>
                      <a:rPr lang="en-US" i="1">
                        <a:latin typeface="Cambria Math" panose="02040503050406030204" pitchFamily="18" charset="0"/>
                      </a:rPr>
                      <m:t>+</m:t>
                    </m:r>
                    <m:r>
                      <a:rPr lang="en-US" i="1">
                        <a:latin typeface="Cambria Math" panose="02040503050406030204" pitchFamily="18" charset="0"/>
                      </a:rPr>
                      <m:t>𝛼</m:t>
                    </m:r>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𝛾</m:t>
                    </m:r>
                    <m:func>
                      <m:funcPr>
                        <m:ctrlPr>
                          <a:rPr lang="en-US" i="1">
                            <a:solidFill>
                              <a:srgbClr val="C00000"/>
                            </a:solidFill>
                            <a:latin typeface="Cambria Math" panose="02040503050406030204" pitchFamily="18" charset="0"/>
                          </a:rPr>
                        </m:ctrlPr>
                      </m:funcPr>
                      <m:fName>
                        <m:limLow>
                          <m:limLowPr>
                            <m:ctrlPr>
                              <a:rPr lang="en-US" i="1">
                                <a:solidFill>
                                  <a:srgbClr val="C00000"/>
                                </a:solidFill>
                                <a:latin typeface="Cambria Math" panose="02040503050406030204" pitchFamily="18" charset="0"/>
                              </a:rPr>
                            </m:ctrlPr>
                          </m:limLowPr>
                          <m:e>
                            <m:r>
                              <m:rPr>
                                <m:sty m:val="p"/>
                              </m:rPr>
                              <a:rPr lang="en-US">
                                <a:solidFill>
                                  <a:srgbClr val="C00000"/>
                                </a:solidFill>
                                <a:latin typeface="Cambria Math" panose="02040503050406030204" pitchFamily="18" charset="0"/>
                              </a:rPr>
                              <m:t>max</m:t>
                            </m:r>
                          </m:e>
                          <m:lim>
                            <m:sSup>
                              <m:sSupPr>
                                <m:ctrlPr>
                                  <a:rPr lang="en-US" i="1">
                                    <a:solidFill>
                                      <a:srgbClr val="C00000"/>
                                    </a:solidFill>
                                    <a:latin typeface="Cambria Math" panose="02040503050406030204" pitchFamily="18" charset="0"/>
                                  </a:rPr>
                                </m:ctrlPr>
                              </m:sSupPr>
                              <m:e>
                                <m:r>
                                  <a:rPr lang="en-US" i="1">
                                    <a:solidFill>
                                      <a:srgbClr val="C00000"/>
                                    </a:solidFill>
                                    <a:latin typeface="Cambria Math" panose="02040503050406030204" pitchFamily="18" charset="0"/>
                                  </a:rPr>
                                  <m:t>𝑎</m:t>
                                </m:r>
                              </m:e>
                              <m:sup>
                                <m:r>
                                  <a:rPr lang="en-US" i="1">
                                    <a:solidFill>
                                      <a:srgbClr val="C00000"/>
                                    </a:solidFill>
                                    <a:latin typeface="Cambria Math" panose="02040503050406030204" pitchFamily="18" charset="0"/>
                                  </a:rPr>
                                  <m:t>′</m:t>
                                </m:r>
                              </m:sup>
                            </m:sSup>
                          </m:lim>
                        </m:limLow>
                      </m:fName>
                      <m:e>
                        <m:acc>
                          <m:accPr>
                            <m:chr m:val="̂"/>
                            <m:ctrlPr>
                              <a:rPr lang="en-US" i="1">
                                <a:solidFill>
                                  <a:srgbClr val="C00000"/>
                                </a:solidFill>
                                <a:latin typeface="Cambria Math" panose="02040503050406030204" pitchFamily="18" charset="0"/>
                              </a:rPr>
                            </m:ctrlPr>
                          </m:accPr>
                          <m:e>
                            <m:r>
                              <a:rPr lang="en-US" i="1">
                                <a:solidFill>
                                  <a:srgbClr val="C00000"/>
                                </a:solidFill>
                                <a:latin typeface="Cambria Math" panose="02040503050406030204" pitchFamily="18" charset="0"/>
                              </a:rPr>
                              <m:t>𝑞</m:t>
                            </m:r>
                          </m:e>
                        </m:acc>
                        <m:d>
                          <m:dPr>
                            <m:ctrlPr>
                              <a:rPr lang="en-US" i="1" smtClean="0">
                                <a:solidFill>
                                  <a:srgbClr val="C00000"/>
                                </a:solidFill>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𝑆</m:t>
                                </m:r>
                              </m:e>
                              <m:sub>
                                <m:r>
                                  <a:rPr lang="en-US" i="1">
                                    <a:solidFill>
                                      <a:srgbClr val="C00000"/>
                                    </a:solidFill>
                                    <a:latin typeface="Cambria Math" panose="02040503050406030204" pitchFamily="18" charset="0"/>
                                  </a:rPr>
                                  <m:t>𝑡</m:t>
                                </m:r>
                                <m:r>
                                  <a:rPr lang="en-US" i="1">
                                    <a:solidFill>
                                      <a:srgbClr val="C00000"/>
                                    </a:solidFill>
                                    <a:latin typeface="Cambria Math" panose="02040503050406030204" pitchFamily="18" charset="0"/>
                                  </a:rPr>
                                  <m:t>+1</m:t>
                                </m:r>
                              </m:sub>
                            </m:sSub>
                            <m:r>
                              <a:rPr lang="en-US" i="1">
                                <a:solidFill>
                                  <a:srgbClr val="C00000"/>
                                </a:solidFill>
                                <a:latin typeface="Cambria Math" panose="02040503050406030204" pitchFamily="18" charset="0"/>
                              </a:rPr>
                              <m:t>,</m:t>
                            </m:r>
                            <m:sSup>
                              <m:sSupPr>
                                <m:ctrlPr>
                                  <a:rPr lang="en-US" i="1">
                                    <a:solidFill>
                                      <a:srgbClr val="C00000"/>
                                    </a:solidFill>
                                    <a:latin typeface="Cambria Math" panose="02040503050406030204" pitchFamily="18" charset="0"/>
                                  </a:rPr>
                                </m:ctrlPr>
                              </m:sSupPr>
                              <m:e>
                                <m:r>
                                  <a:rPr lang="en-US" i="1">
                                    <a:solidFill>
                                      <a:srgbClr val="C00000"/>
                                    </a:solidFill>
                                    <a:latin typeface="Cambria Math" panose="02040503050406030204" pitchFamily="18" charset="0"/>
                                  </a:rPr>
                                  <m:t>𝑎</m:t>
                                </m:r>
                              </m:e>
                              <m:sup>
                                <m:r>
                                  <a:rPr lang="en-US" i="1">
                                    <a:solidFill>
                                      <a:srgbClr val="C00000"/>
                                    </a:solidFill>
                                    <a:latin typeface="Cambria Math" panose="02040503050406030204" pitchFamily="18" charset="0"/>
                                  </a:rPr>
                                  <m:t>′</m:t>
                                </m:r>
                              </m:sup>
                            </m:sSup>
                            <m:r>
                              <a:rPr lang="en-US" i="1">
                                <a:solidFill>
                                  <a:srgbClr val="C00000"/>
                                </a:solidFill>
                                <a:latin typeface="Cambria Math" panose="02040503050406030204" pitchFamily="18" charset="0"/>
                              </a:rPr>
                              <m:t>,</m:t>
                            </m:r>
                            <m:r>
                              <a:rPr lang="en-US" b="1" i="1">
                                <a:solidFill>
                                  <a:srgbClr val="C00000"/>
                                </a:solidFill>
                                <a:latin typeface="Cambria Math" panose="02040503050406030204" pitchFamily="18" charset="0"/>
                              </a:rPr>
                              <m:t>𝒘</m:t>
                            </m:r>
                          </m:e>
                        </m:d>
                      </m:e>
                    </m:fun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𝑞</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𝒘</m:t>
                        </m:r>
                      </m:e>
                    </m:d>
                    <m:r>
                      <a:rPr lang="en-US" b="0" i="0" smtClean="0">
                        <a:latin typeface="Cambria Math" panose="02040503050406030204" pitchFamily="18" charset="0"/>
                      </a:rPr>
                      <m:t>)</m:t>
                    </m:r>
                    <m:r>
                      <m:rPr>
                        <m:sty m:val="p"/>
                      </m:rPr>
                      <a:rPr lang="en-US" smtClean="0">
                        <a:solidFill>
                          <a:srgbClr val="C00000"/>
                        </a:solidFill>
                        <a:latin typeface="Cambria Math" panose="02040503050406030204" pitchFamily="18" charset="0"/>
                      </a:rPr>
                      <m:t>∇</m:t>
                    </m:r>
                    <m:acc>
                      <m:accPr>
                        <m:chr m:val="̂"/>
                        <m:ctrlPr>
                          <a:rPr lang="en-US" i="1">
                            <a:solidFill>
                              <a:srgbClr val="C00000"/>
                            </a:solidFill>
                            <a:latin typeface="Cambria Math" panose="02040503050406030204" pitchFamily="18" charset="0"/>
                          </a:rPr>
                        </m:ctrlPr>
                      </m:accPr>
                      <m:e>
                        <m:r>
                          <a:rPr lang="en-US" i="1">
                            <a:solidFill>
                              <a:srgbClr val="C00000"/>
                            </a:solidFill>
                            <a:latin typeface="Cambria Math" panose="02040503050406030204" pitchFamily="18" charset="0"/>
                          </a:rPr>
                          <m:t>𝑞</m:t>
                        </m:r>
                      </m:e>
                    </m:acc>
                    <m:d>
                      <m:dPr>
                        <m:ctrlPr>
                          <a:rPr lang="en-US" i="1">
                            <a:solidFill>
                              <a:srgbClr val="C00000"/>
                            </a:solidFill>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𝑆</m:t>
                            </m:r>
                          </m:e>
                          <m:sub>
                            <m:r>
                              <a:rPr lang="en-US" i="1">
                                <a:solidFill>
                                  <a:srgbClr val="C00000"/>
                                </a:solidFill>
                                <a:latin typeface="Cambria Math" panose="02040503050406030204" pitchFamily="18" charset="0"/>
                              </a:rPr>
                              <m:t>𝑡</m:t>
                            </m:r>
                          </m:sub>
                        </m:sSub>
                        <m:r>
                          <a:rPr lang="en-US" i="1">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𝐴</m:t>
                            </m:r>
                          </m:e>
                          <m:sub>
                            <m:r>
                              <a:rPr lang="en-US" i="1">
                                <a:solidFill>
                                  <a:srgbClr val="C00000"/>
                                </a:solidFill>
                                <a:latin typeface="Cambria Math" panose="02040503050406030204" pitchFamily="18" charset="0"/>
                              </a:rPr>
                              <m:t>𝑡</m:t>
                            </m:r>
                          </m:sub>
                        </m:sSub>
                        <m:r>
                          <a:rPr lang="en-US" i="1">
                            <a:solidFill>
                              <a:srgbClr val="C00000"/>
                            </a:solidFill>
                            <a:latin typeface="Cambria Math" panose="02040503050406030204" pitchFamily="18" charset="0"/>
                          </a:rPr>
                          <m:t>,</m:t>
                        </m:r>
                        <m:r>
                          <a:rPr lang="en-US" b="1" i="1">
                            <a:solidFill>
                              <a:srgbClr val="C00000"/>
                            </a:solidFill>
                            <a:latin typeface="Cambria Math" panose="02040503050406030204" pitchFamily="18" charset="0"/>
                          </a:rPr>
                          <m:t>𝒘</m:t>
                        </m:r>
                      </m:e>
                    </m:d>
                  </m:oMath>
                </a14:m>
                <a:endParaRPr lang="en-US" dirty="0"/>
              </a:p>
              <a:p>
                <a:r>
                  <a:rPr lang="en-US" dirty="0"/>
                  <a:t>(Optional) linear function approximation </a:t>
                </a:r>
                <a14:m>
                  <m:oMath xmlns:m="http://schemas.openxmlformats.org/officeDocument/2006/math">
                    <m:acc>
                      <m:accPr>
                        <m:chr m:val="̂"/>
                        <m:ctrlPr>
                          <a:rPr lang="en-US" i="1">
                            <a:latin typeface="Cambria Math" panose="02040503050406030204" pitchFamily="18" charset="0"/>
                          </a:rPr>
                        </m:ctrlPr>
                      </m:accPr>
                      <m:e>
                        <m:r>
                          <a:rPr lang="en-US" b="0" i="1" smtClean="0">
                            <a:latin typeface="Cambria Math" panose="02040503050406030204" pitchFamily="18" charset="0"/>
                          </a:rPr>
                          <m:t>𝑞</m:t>
                        </m:r>
                      </m:e>
                    </m:acc>
                    <m:d>
                      <m:dPr>
                        <m:ctrlPr>
                          <a:rPr lang="en-US" i="1">
                            <a:latin typeface="Cambria Math" panose="02040503050406030204" pitchFamily="18" charset="0"/>
                          </a:rPr>
                        </m:ctrlPr>
                      </m:dPr>
                      <m:e>
                        <m:r>
                          <a:rPr lang="en-US" b="0" i="1" smtClean="0">
                            <a:latin typeface="Cambria Math" panose="02040503050406030204" pitchFamily="18" charset="0"/>
                          </a:rPr>
                          <m:t>𝑠</m:t>
                        </m:r>
                        <m:r>
                          <a:rPr lang="en-US" i="1">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1" i="1">
                            <a:latin typeface="Cambria Math" panose="02040503050406030204" pitchFamily="18" charset="0"/>
                          </a:rPr>
                          <m:t>𝒘</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𝑇</m:t>
                        </m:r>
                      </m:sup>
                    </m:sSup>
                    <m:r>
                      <a:rPr lang="en-US" b="1" i="1">
                        <a:latin typeface="Cambria Math" panose="02040503050406030204" pitchFamily="18" charset="0"/>
                      </a:rPr>
                      <m:t>𝒙</m:t>
                    </m:r>
                    <m:r>
                      <a:rPr lang="en-US" i="1">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oMath>
                </a14:m>
                <a:endParaRPr lang="en-SE" dirty="0">
                  <a:solidFill>
                    <a:schemeClr val="tx1"/>
                  </a:solidFill>
                </a:endParaRPr>
              </a:p>
            </p:txBody>
          </p:sp>
        </mc:Choice>
        <mc:Fallback xmlns="">
          <p:sp>
            <p:nvSpPr>
              <p:cNvPr id="3" name="Content Placeholder 2">
                <a:extLst>
                  <a:ext uri="{FF2B5EF4-FFF2-40B4-BE49-F238E27FC236}">
                    <a16:creationId xmlns:a16="http://schemas.microsoft.com/office/drawing/2014/main" id="{176FDCF7-BF81-4761-A1E4-B7DDB2B418E2}"/>
                  </a:ext>
                </a:extLst>
              </p:cNvPr>
              <p:cNvSpPr>
                <a:spLocks noGrp="1" noRot="1" noChangeAspect="1" noMove="1" noResize="1" noEditPoints="1" noAdjustHandles="1" noChangeArrowheads="1" noChangeShapeType="1" noTextEdit="1"/>
              </p:cNvSpPr>
              <p:nvPr>
                <p:ph idx="1"/>
              </p:nvPr>
            </p:nvSpPr>
            <p:spPr>
              <a:xfrm>
                <a:off x="152400" y="1022688"/>
                <a:ext cx="9172128" cy="5835312"/>
              </a:xfrm>
              <a:blipFill>
                <a:blip r:embed="rId3"/>
                <a:stretch>
                  <a:fillRect l="-731" t="-1776"/>
                </a:stretch>
              </a:blipFill>
            </p:spPr>
            <p:txBody>
              <a:bodyPr/>
              <a:lstStyle/>
              <a:p>
                <a:r>
                  <a:rPr lang="en-SE">
                    <a:noFill/>
                  </a:rPr>
                  <a:t> </a:t>
                </a:r>
              </a:p>
            </p:txBody>
          </p:sp>
        </mc:Fallback>
      </mc:AlternateContent>
    </p:spTree>
    <p:extLst>
      <p:ext uri="{BB962C8B-B14F-4D97-AF65-F5344CB8AC3E}">
        <p14:creationId xmlns:p14="http://schemas.microsoft.com/office/powerpoint/2010/main" val="3654735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FF4CA-5862-44EE-AE02-8911BEF604C7}"/>
              </a:ext>
            </a:extLst>
          </p:cNvPr>
          <p:cNvSpPr>
            <a:spLocks noGrp="1"/>
          </p:cNvSpPr>
          <p:nvPr>
            <p:ph type="title"/>
          </p:nvPr>
        </p:nvSpPr>
        <p:spPr/>
        <p:txBody>
          <a:bodyPr/>
          <a:lstStyle/>
          <a:p>
            <a:r>
              <a:rPr lang="en-US" dirty="0"/>
              <a:t>Outline</a:t>
            </a:r>
            <a:endParaRPr lang="en-SE" dirty="0"/>
          </a:p>
        </p:txBody>
      </p:sp>
      <p:sp>
        <p:nvSpPr>
          <p:cNvPr id="3" name="Content Placeholder 2">
            <a:extLst>
              <a:ext uri="{FF2B5EF4-FFF2-40B4-BE49-F238E27FC236}">
                <a16:creationId xmlns:a16="http://schemas.microsoft.com/office/drawing/2014/main" id="{2B7ADE97-C6CC-4470-B768-4407C93E933C}"/>
              </a:ext>
            </a:extLst>
          </p:cNvPr>
          <p:cNvSpPr>
            <a:spLocks noGrp="1"/>
          </p:cNvSpPr>
          <p:nvPr>
            <p:ph idx="1"/>
          </p:nvPr>
        </p:nvSpPr>
        <p:spPr/>
        <p:txBody>
          <a:bodyPr/>
          <a:lstStyle/>
          <a:p>
            <a:r>
              <a:rPr lang="en-US" dirty="0">
                <a:solidFill>
                  <a:srgbClr val="C00000"/>
                </a:solidFill>
              </a:rPr>
              <a:t>Monte Carlo Methods</a:t>
            </a:r>
          </a:p>
          <a:p>
            <a:r>
              <a:rPr lang="en-US" dirty="0"/>
              <a:t>TD-Learning</a:t>
            </a:r>
          </a:p>
          <a:p>
            <a:r>
              <a:rPr lang="en-US" dirty="0" err="1"/>
              <a:t>Sarsa</a:t>
            </a:r>
            <a:r>
              <a:rPr lang="en-US" dirty="0"/>
              <a:t> &amp; Q-Learning</a:t>
            </a:r>
          </a:p>
          <a:p>
            <a:r>
              <a:rPr lang="en-US" dirty="0"/>
              <a:t>Function Approximation</a:t>
            </a:r>
            <a:endParaRPr lang="en-SE" dirty="0"/>
          </a:p>
        </p:txBody>
      </p:sp>
      <p:sp>
        <p:nvSpPr>
          <p:cNvPr id="4" name="Slide Number Placeholder 3">
            <a:extLst>
              <a:ext uri="{FF2B5EF4-FFF2-40B4-BE49-F238E27FC236}">
                <a16:creationId xmlns:a16="http://schemas.microsoft.com/office/drawing/2014/main" id="{4E7889E7-380D-45F6-948B-10ADF0CFBAB6}"/>
              </a:ext>
            </a:extLst>
          </p:cNvPr>
          <p:cNvSpPr>
            <a:spLocks noGrp="1"/>
          </p:cNvSpPr>
          <p:nvPr>
            <p:ph type="sldNum" sz="quarter" idx="12"/>
          </p:nvPr>
        </p:nvSpPr>
        <p:spPr/>
        <p:txBody>
          <a:bodyPr/>
          <a:lstStyle/>
          <a:p>
            <a:pPr>
              <a:defRPr/>
            </a:pPr>
            <a:fld id="{F57F456A-00AF-44E6-8D70-638C0D0130FF}" type="slidenum">
              <a:rPr lang="en-US" altLang="zh-CN" smtClean="0"/>
              <a:pPr>
                <a:defRPr/>
              </a:pPr>
              <a:t>9</a:t>
            </a:fld>
            <a:endParaRPr lang="en-US" altLang="zh-CN"/>
          </a:p>
        </p:txBody>
      </p:sp>
    </p:spTree>
    <p:extLst>
      <p:ext uri="{BB962C8B-B14F-4D97-AF65-F5344CB8AC3E}">
        <p14:creationId xmlns:p14="http://schemas.microsoft.com/office/powerpoint/2010/main" val="1386833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10;E[A] = \sum_a P(a) \cdot a&#10;\]&#10;&#10;\end{document}&#10;"/>
  <p:tag name="FILENAME" val="TP_tmp"/>
  <p:tag name="FORMAT" val="png16m"/>
  <p:tag name="RES" val="1200"/>
  <p:tag name="BLEND" val="0"/>
  <p:tag name="TRANSPARENT" val="1"/>
  <p:tag name="TBUG" val="0"/>
  <p:tag name="ALLOWFS" val="0"/>
  <p:tag name="ORIGWIDTH" val="84"/>
  <p:tag name="PICTUREFILESIZE" val="6828"/>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10;= 0.35 \times 20 + \ldots&#10;\]&#10;&#10;\end{document}&#10;"/>
  <p:tag name="FILENAME" val="TP_tmp"/>
  <p:tag name="FORMAT" val="png16m"/>
  <p:tag name="RES" val="1200"/>
  <p:tag name="BLEND" val="0"/>
  <p:tag name="TRANSPARENT" val="1"/>
  <p:tag name="TBUG" val="0"/>
  <p:tag name="ALLOWFS" val="0"/>
  <p:tag name="ORIGWIDTH" val="74"/>
  <p:tag name="PICTUREFILESIZE" val="3832"/>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10;E[A] \approx \sum_a \hat{P}(a) \cdot a&#10;\]&#10;&#10;\end{document}&#10;"/>
  <p:tag name="FILENAME" val="TP_tmp"/>
  <p:tag name="FORMAT" val="png16m"/>
  <p:tag name="RES" val="1200"/>
  <p:tag name="BLEND" val="0"/>
  <p:tag name="TRANSPARENT" val="1"/>
  <p:tag name="TBUG" val="0"/>
  <p:tag name="ALLOWFS" val="0"/>
  <p:tag name="ORIGWIDTH" val="84"/>
  <p:tag name="PICTUREFILESIZE" val="7592"/>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10;\hat{P}(a) = \frac{\mbox{num}(a)}{N}&#10;\]&#10;&#10;\end{document}&#10;"/>
  <p:tag name="FILENAME" val="TP_tmp"/>
  <p:tag name="FORMAT" val="png16m"/>
  <p:tag name="RES" val="1200"/>
  <p:tag name="BLEND" val="0"/>
  <p:tag name="TRANSPARENT" val="1"/>
  <p:tag name="TBUG" val="0"/>
  <p:tag name="ALLOWFS" val="0"/>
  <p:tag name="ORIGWIDTH" val="68"/>
  <p:tag name="PICTUREFILESIZE" val="6370"/>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10;E[A] \approx \frac{1}{N} \sum_i a_i&#10;\]&#10;&#10;\end{document}&#10;"/>
  <p:tag name="FILENAME" val="TP_tmp"/>
  <p:tag name="FORMAT" val="png16m"/>
  <p:tag name="RES" val="1200"/>
  <p:tag name="BLEND" val="0"/>
  <p:tag name="TRANSPARENT" val="1"/>
  <p:tag name="TBUG" val="0"/>
  <p:tag name="ALLOWFS" val="0"/>
  <p:tag name="ORIGWIDTH" val="71"/>
  <p:tag name="PICTUREFILESIZE" val="7167"/>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 New.potx" id="{B14B07C0-9486-4721-8783-BFBD5BB00260}" vid="{C37858ED-E72E-42C2-A32A-A61396065B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6283</TotalTime>
  <Words>9429</Words>
  <Application>Microsoft Office PowerPoint</Application>
  <PresentationFormat>On-screen Show (4:3)</PresentationFormat>
  <Paragraphs>894</Paragraphs>
  <Slides>83</Slides>
  <Notes>42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83</vt:i4>
      </vt:variant>
    </vt:vector>
  </HeadingPairs>
  <TitlesOfParts>
    <vt:vector size="91" baseType="lpstr">
      <vt:lpstr>CMMI10</vt:lpstr>
      <vt:lpstr>CMR10</vt:lpstr>
      <vt:lpstr>Palatino</vt:lpstr>
      <vt:lpstr>Arial</vt:lpstr>
      <vt:lpstr>Calibri</vt:lpstr>
      <vt:lpstr>Cambria Math</vt:lpstr>
      <vt:lpstr>Tahoma</vt:lpstr>
      <vt:lpstr>Default Design</vt:lpstr>
      <vt:lpstr>L7.2  Value-based RL</vt:lpstr>
      <vt:lpstr>The Big Picture</vt:lpstr>
      <vt:lpstr>Value-based RL</vt:lpstr>
      <vt:lpstr>Reinforcement Learning</vt:lpstr>
      <vt:lpstr>Characteristics of RL</vt:lpstr>
      <vt:lpstr>Model-based vs. Model-Free RL</vt:lpstr>
      <vt:lpstr>Model-Based vs. Model-Free by Analogy</vt:lpstr>
      <vt:lpstr>Model-Based vs. Model-Free Example</vt:lpstr>
      <vt:lpstr>Outline</vt:lpstr>
      <vt:lpstr>Outline: Monte Carlo Methods </vt:lpstr>
      <vt:lpstr>Recall: Definitions of Terms</vt:lpstr>
      <vt:lpstr>Monte Carlo (MC) Prediction (Policy Evaluation)</vt:lpstr>
      <vt:lpstr>MC Prediction Details</vt:lpstr>
      <vt:lpstr>Example: Computing Returns for One Episode</vt:lpstr>
      <vt:lpstr>Exploration in MC Prediction for q_π (s,a) </vt:lpstr>
      <vt:lpstr>Outline: Monte Carlo Methods </vt:lpstr>
      <vt:lpstr>Recall: Policy Iteration for Known MDP</vt:lpstr>
      <vt:lpstr>Generalized Policy Iteration with MC ES (Exploring Starts)</vt:lpstr>
      <vt:lpstr>GPI w. MC Example</vt:lpstr>
      <vt:lpstr>Exploration-Exploitation Dilemma</vt:lpstr>
      <vt:lpstr>ϵ-Greedy as One Type Of ϵ-Soft</vt:lpstr>
      <vt:lpstr>Optimal ϵ-Soft Policy</vt:lpstr>
      <vt:lpstr>Generalized Policy Iteration with MC ϵ-soft</vt:lpstr>
      <vt:lpstr>Outline: Monte Carlo Methods </vt:lpstr>
      <vt:lpstr>On-Policy and Off-Policy</vt:lpstr>
      <vt:lpstr>Importance Sampling</vt:lpstr>
      <vt:lpstr>Importance Sampling Example</vt:lpstr>
      <vt:lpstr>Computing Weighting Factors</vt:lpstr>
      <vt:lpstr>On-Policy vs. Off-Policy MC Prediction</vt:lpstr>
      <vt:lpstr>Outline</vt:lpstr>
      <vt:lpstr>Exponential Moving Average</vt:lpstr>
      <vt:lpstr>TD Learning</vt:lpstr>
      <vt:lpstr>Update Equations: MC vs. TD</vt:lpstr>
      <vt:lpstr>Tabular TD(0)</vt:lpstr>
      <vt:lpstr>TD vs. MC: Random Walk Example</vt:lpstr>
      <vt:lpstr>Episode1 (C,r,0,D,r,0,E,r,1,T)</vt:lpstr>
      <vt:lpstr>Quiz on TD vs. MC</vt:lpstr>
      <vt:lpstr>Episode2 Pt1 (C,r,0,D,r,0,E)</vt:lpstr>
      <vt:lpstr>Episode2 Pt2 (E,l,0,D,l,0,C)</vt:lpstr>
      <vt:lpstr>Episode2 Pt3 (C,r,0,D,r,0,E)</vt:lpstr>
      <vt:lpstr>Episode2 Pt4 (E,r, 1,T)</vt:lpstr>
      <vt:lpstr>Episode2 Pt4 (E,r, 1,T)</vt:lpstr>
      <vt:lpstr>TD vs. MC: Random Walk Performance</vt:lpstr>
      <vt:lpstr>MC Prediction for MiniGW</vt:lpstr>
      <vt:lpstr>MC Prediction for MiniGW</vt:lpstr>
      <vt:lpstr>TD Learning, α=0.5</vt:lpstr>
      <vt:lpstr>TD Learning, α=0.9</vt:lpstr>
      <vt:lpstr>Backup Diagrams: MC vs. TD vs. DP</vt:lpstr>
      <vt:lpstr>MC vs. TD</vt:lpstr>
      <vt:lpstr>Outline</vt:lpstr>
      <vt:lpstr>Problems with TD Learning</vt:lpstr>
      <vt:lpstr>TD, Sarsa, Q Learning</vt:lpstr>
      <vt:lpstr>Backup Diagrams</vt:lpstr>
      <vt:lpstr>Did We Miss One Bellman Equation?</vt:lpstr>
      <vt:lpstr>Another View</vt:lpstr>
      <vt:lpstr>Sarsa</vt:lpstr>
      <vt:lpstr>QL is Off-Policy</vt:lpstr>
      <vt:lpstr>Expected Sarsa and QL</vt:lpstr>
      <vt:lpstr>Example 6.6: Cliff Walking</vt:lpstr>
      <vt:lpstr>Model-Based RL</vt:lpstr>
      <vt:lpstr>Two Types of Models</vt:lpstr>
      <vt:lpstr>Random-Sample One-Step Tabular Q-Planning</vt:lpstr>
      <vt:lpstr>Dyna-Q: Integrated Planning, Acting, and Learning</vt:lpstr>
      <vt:lpstr>Dyna-Q: Integrated Planning, Acting, and Learning</vt:lpstr>
      <vt:lpstr>Dyna-Q Maze Example</vt:lpstr>
      <vt:lpstr>PowerPoint Presentation</vt:lpstr>
      <vt:lpstr>Prioritized Sweeping</vt:lpstr>
      <vt:lpstr>Planning w. Inaccurate Model</vt:lpstr>
      <vt:lpstr>Dyna-Q+</vt:lpstr>
      <vt:lpstr>Tabular Methods Summary</vt:lpstr>
      <vt:lpstr>Outline</vt:lpstr>
      <vt:lpstr>Q Learning vs. DQN</vt:lpstr>
      <vt:lpstr>Function Approximations of Value Functions</vt:lpstr>
      <vt:lpstr>Mean Squared Error</vt:lpstr>
      <vt:lpstr>Gradient Descent</vt:lpstr>
      <vt:lpstr>Stochastic Gradient Descent (SGD)</vt:lpstr>
      <vt:lpstr>Gradient Monte Carlo</vt:lpstr>
      <vt:lpstr>Semi-Gradient TD(0) for Estimating v ̂≈v_π</vt:lpstr>
      <vt:lpstr>TD vs. Supervised Learning</vt:lpstr>
      <vt:lpstr>TD w. Linear Function Approximation</vt:lpstr>
      <vt:lpstr>Tabular TD is a Special Case of Linear TD</vt:lpstr>
      <vt:lpstr>CH10 On-policy Control with Approximation</vt:lpstr>
      <vt:lpstr>Action Value Function Update Equations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L8  Model-based RL</dc:title>
  <dc:creator>Zonghua Gu</dc:creator>
  <cp:lastModifiedBy>Zonghua Gu</cp:lastModifiedBy>
  <cp:revision>364</cp:revision>
  <dcterms:created xsi:type="dcterms:W3CDTF">2020-05-13T19:01:03Z</dcterms:created>
  <dcterms:modified xsi:type="dcterms:W3CDTF">2021-12-28T17:04:46Z</dcterms:modified>
</cp:coreProperties>
</file>