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371" r:id="rId2"/>
    <p:sldId id="865" r:id="rId3"/>
    <p:sldId id="901" r:id="rId4"/>
    <p:sldId id="909" r:id="rId5"/>
    <p:sldId id="910" r:id="rId6"/>
    <p:sldId id="853" r:id="rId7"/>
    <p:sldId id="859" r:id="rId8"/>
    <p:sldId id="846" r:id="rId9"/>
    <p:sldId id="854" r:id="rId10"/>
    <p:sldId id="856" r:id="rId11"/>
    <p:sldId id="911" r:id="rId12"/>
    <p:sldId id="857" r:id="rId13"/>
    <p:sldId id="821" r:id="rId14"/>
    <p:sldId id="866" r:id="rId15"/>
    <p:sldId id="913" r:id="rId16"/>
    <p:sldId id="831" r:id="rId17"/>
    <p:sldId id="891" r:id="rId18"/>
    <p:sldId id="949" r:id="rId19"/>
    <p:sldId id="950" r:id="rId20"/>
    <p:sldId id="951" r:id="rId21"/>
    <p:sldId id="952" r:id="rId22"/>
    <p:sldId id="953" r:id="rId23"/>
    <p:sldId id="825" r:id="rId24"/>
    <p:sldId id="844" r:id="rId25"/>
    <p:sldId id="848" r:id="rId26"/>
    <p:sldId id="849" r:id="rId27"/>
    <p:sldId id="873" r:id="rId28"/>
    <p:sldId id="850" r:id="rId29"/>
    <p:sldId id="847" r:id="rId30"/>
    <p:sldId id="861" r:id="rId31"/>
    <p:sldId id="872" r:id="rId32"/>
    <p:sldId id="874" r:id="rId33"/>
    <p:sldId id="845" r:id="rId34"/>
    <p:sldId id="862" r:id="rId35"/>
    <p:sldId id="828" r:id="rId36"/>
    <p:sldId id="830" r:id="rId37"/>
    <p:sldId id="863" r:id="rId38"/>
    <p:sldId id="833" r:id="rId39"/>
    <p:sldId id="827" r:id="rId40"/>
    <p:sldId id="834" r:id="rId41"/>
    <p:sldId id="868" r:id="rId42"/>
    <p:sldId id="826" r:id="rId43"/>
    <p:sldId id="869" r:id="rId44"/>
    <p:sldId id="836" r:id="rId45"/>
    <p:sldId id="870" r:id="rId46"/>
    <p:sldId id="871" r:id="rId47"/>
    <p:sldId id="852" r:id="rId48"/>
    <p:sldId id="875" r:id="rId49"/>
    <p:sldId id="884" r:id="rId50"/>
    <p:sldId id="886" r:id="rId51"/>
    <p:sldId id="888" r:id="rId52"/>
    <p:sldId id="877" r:id="rId53"/>
    <p:sldId id="889" r:id="rId54"/>
    <p:sldId id="890" r:id="rId55"/>
    <p:sldId id="878" r:id="rId56"/>
    <p:sldId id="879" r:id="rId57"/>
    <p:sldId id="880" r:id="rId58"/>
    <p:sldId id="876" r:id="rId59"/>
    <p:sldId id="883" r:id="rId60"/>
    <p:sldId id="881" r:id="rId61"/>
    <p:sldId id="882" r:id="rId62"/>
    <p:sldId id="895" r:id="rId63"/>
    <p:sldId id="897" r:id="rId64"/>
    <p:sldId id="898" r:id="rId65"/>
    <p:sldId id="899" r:id="rId66"/>
    <p:sldId id="900" r:id="rId67"/>
    <p:sldId id="885" r:id="rId68"/>
    <p:sldId id="918" r:id="rId69"/>
    <p:sldId id="920" r:id="rId70"/>
    <p:sldId id="921" r:id="rId71"/>
    <p:sldId id="927" r:id="rId72"/>
    <p:sldId id="922" r:id="rId73"/>
    <p:sldId id="924" r:id="rId74"/>
    <p:sldId id="925" r:id="rId75"/>
    <p:sldId id="928" r:id="rId76"/>
    <p:sldId id="923" r:id="rId77"/>
    <p:sldId id="926" r:id="rId78"/>
    <p:sldId id="935" r:id="rId79"/>
    <p:sldId id="936" r:id="rId80"/>
    <p:sldId id="934" r:id="rId81"/>
    <p:sldId id="937" r:id="rId82"/>
    <p:sldId id="929" r:id="rId83"/>
    <p:sldId id="940" r:id="rId84"/>
    <p:sldId id="941" r:id="rId85"/>
    <p:sldId id="938" r:id="rId86"/>
    <p:sldId id="939" r:id="rId87"/>
    <p:sldId id="942" r:id="rId88"/>
    <p:sldId id="944" r:id="rId89"/>
    <p:sldId id="947" r:id="rId90"/>
    <p:sldId id="943" r:id="rId91"/>
    <p:sldId id="946" r:id="rId92"/>
    <p:sldId id="948" r:id="rId93"/>
    <p:sldId id="903" r:id="rId94"/>
    <p:sldId id="905" r:id="rId95"/>
    <p:sldId id="906" r:id="rId96"/>
    <p:sldId id="914" r:id="rId97"/>
    <p:sldId id="907" r:id="rId98"/>
    <p:sldId id="916" r:id="rId99"/>
    <p:sldId id="915" r:id="rId100"/>
    <p:sldId id="904" r:id="rId101"/>
    <p:sldId id="917" r:id="rId102"/>
    <p:sldId id="979" r:id="rId103"/>
    <p:sldId id="981" r:id="rId104"/>
    <p:sldId id="980" r:id="rId105"/>
    <p:sldId id="988" r:id="rId106"/>
    <p:sldId id="992" r:id="rId107"/>
    <p:sldId id="983" r:id="rId108"/>
    <p:sldId id="984" r:id="rId109"/>
    <p:sldId id="990" r:id="rId110"/>
    <p:sldId id="985" r:id="rId111"/>
    <p:sldId id="986" r:id="rId112"/>
    <p:sldId id="991" r:id="rId1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4C86390B-A2AB-4B3D-BE3A-EA571F074A1A}">
          <p14:sldIdLst>
            <p14:sldId id="371"/>
            <p14:sldId id="865"/>
            <p14:sldId id="901"/>
            <p14:sldId id="909"/>
            <p14:sldId id="910"/>
            <p14:sldId id="853"/>
            <p14:sldId id="859"/>
            <p14:sldId id="846"/>
            <p14:sldId id="854"/>
            <p14:sldId id="856"/>
            <p14:sldId id="911"/>
            <p14:sldId id="857"/>
            <p14:sldId id="821"/>
            <p14:sldId id="866"/>
            <p14:sldId id="913"/>
            <p14:sldId id="831"/>
            <p14:sldId id="891"/>
            <p14:sldId id="949"/>
            <p14:sldId id="950"/>
            <p14:sldId id="951"/>
            <p14:sldId id="952"/>
            <p14:sldId id="953"/>
            <p14:sldId id="825"/>
            <p14:sldId id="844"/>
            <p14:sldId id="848"/>
            <p14:sldId id="849"/>
            <p14:sldId id="873"/>
            <p14:sldId id="850"/>
            <p14:sldId id="847"/>
            <p14:sldId id="861"/>
            <p14:sldId id="872"/>
            <p14:sldId id="874"/>
            <p14:sldId id="845"/>
            <p14:sldId id="862"/>
            <p14:sldId id="828"/>
            <p14:sldId id="830"/>
            <p14:sldId id="863"/>
            <p14:sldId id="833"/>
            <p14:sldId id="827"/>
            <p14:sldId id="834"/>
            <p14:sldId id="868"/>
            <p14:sldId id="826"/>
            <p14:sldId id="869"/>
            <p14:sldId id="836"/>
            <p14:sldId id="870"/>
            <p14:sldId id="871"/>
            <p14:sldId id="852"/>
            <p14:sldId id="875"/>
            <p14:sldId id="884"/>
            <p14:sldId id="886"/>
            <p14:sldId id="888"/>
            <p14:sldId id="877"/>
            <p14:sldId id="889"/>
            <p14:sldId id="890"/>
            <p14:sldId id="878"/>
            <p14:sldId id="879"/>
            <p14:sldId id="880"/>
            <p14:sldId id="876"/>
            <p14:sldId id="883"/>
            <p14:sldId id="881"/>
            <p14:sldId id="882"/>
            <p14:sldId id="895"/>
            <p14:sldId id="897"/>
            <p14:sldId id="898"/>
            <p14:sldId id="899"/>
            <p14:sldId id="900"/>
            <p14:sldId id="885"/>
            <p14:sldId id="918"/>
            <p14:sldId id="920"/>
            <p14:sldId id="921"/>
            <p14:sldId id="927"/>
            <p14:sldId id="922"/>
            <p14:sldId id="924"/>
            <p14:sldId id="925"/>
            <p14:sldId id="928"/>
            <p14:sldId id="923"/>
            <p14:sldId id="926"/>
            <p14:sldId id="935"/>
            <p14:sldId id="936"/>
            <p14:sldId id="934"/>
            <p14:sldId id="937"/>
            <p14:sldId id="929"/>
            <p14:sldId id="940"/>
            <p14:sldId id="941"/>
            <p14:sldId id="938"/>
            <p14:sldId id="939"/>
            <p14:sldId id="942"/>
            <p14:sldId id="944"/>
            <p14:sldId id="947"/>
            <p14:sldId id="943"/>
            <p14:sldId id="946"/>
            <p14:sldId id="948"/>
            <p14:sldId id="903"/>
            <p14:sldId id="905"/>
            <p14:sldId id="906"/>
            <p14:sldId id="914"/>
            <p14:sldId id="907"/>
            <p14:sldId id="916"/>
            <p14:sldId id="915"/>
            <p14:sldId id="904"/>
            <p14:sldId id="917"/>
            <p14:sldId id="979"/>
            <p14:sldId id="981"/>
            <p14:sldId id="980"/>
            <p14:sldId id="988"/>
            <p14:sldId id="992"/>
            <p14:sldId id="983"/>
            <p14:sldId id="984"/>
            <p14:sldId id="990"/>
            <p14:sldId id="985"/>
            <p14:sldId id="986"/>
            <p14:sldId id="9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6633"/>
    <a:srgbClr val="008000"/>
    <a:srgbClr val="FF3300"/>
    <a:srgbClr val="B2B2B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7" autoAdjust="0"/>
    <p:restoredTop sz="91040" autoAdjust="0"/>
  </p:normalViewPr>
  <p:slideViewPr>
    <p:cSldViewPr>
      <p:cViewPr varScale="1">
        <p:scale>
          <a:sx n="118" d="100"/>
          <a:sy n="118" d="100"/>
        </p:scale>
        <p:origin x="990" y="108"/>
      </p:cViewPr>
      <p:guideLst>
        <p:guide orient="horz" pos="2160"/>
        <p:guide pos="2880"/>
      </p:guideLst>
    </p:cSldViewPr>
  </p:slideViewPr>
  <p:outlineViewPr>
    <p:cViewPr>
      <p:scale>
        <a:sx n="33" d="100"/>
        <a:sy n="33" d="100"/>
      </p:scale>
      <p:origin x="0" y="-3456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Radiosity_(radiometr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n.wikipedia.org/wiki/Irradianc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SceH3Al9w_M"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5042-9C52-0449-B2EC-628456EB9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0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Surface albedo is defined as the ratio of </a:t>
            </a:r>
            <a:r>
              <a:rPr lang="en-US" sz="1200" b="0" i="0" u="none" strike="noStrike" kern="1200" dirty="0">
                <a:solidFill>
                  <a:schemeClr val="tx1"/>
                </a:solidFill>
                <a:effectLst/>
                <a:latin typeface="Arial" charset="0"/>
                <a:ea typeface="+mn-ea"/>
                <a:cs typeface="+mn-cs"/>
                <a:hlinkClick r:id="rId3" tooltip="Radiosity (radiometry)"/>
              </a:rPr>
              <a:t>radiosity</a:t>
            </a:r>
            <a:r>
              <a:rPr lang="en-US" sz="1200" b="0" i="0" kern="1200" dirty="0">
                <a:solidFill>
                  <a:schemeClr val="tx1"/>
                </a:solidFill>
                <a:effectLst/>
                <a:latin typeface="Arial" charset="0"/>
                <a:ea typeface="+mn-ea"/>
                <a:cs typeface="+mn-cs"/>
              </a:rPr>
              <a:t> to the </a:t>
            </a:r>
            <a:r>
              <a:rPr lang="en-US" sz="1200" b="0" i="0" u="none" strike="noStrike" kern="1200" dirty="0">
                <a:solidFill>
                  <a:schemeClr val="tx1"/>
                </a:solidFill>
                <a:effectLst/>
                <a:latin typeface="Arial" charset="0"/>
                <a:ea typeface="+mn-ea"/>
                <a:cs typeface="+mn-cs"/>
                <a:hlinkClick r:id="rId4" tooltip="Irradiance"/>
              </a:rPr>
              <a:t>irradiance</a:t>
            </a:r>
            <a:r>
              <a:rPr lang="en-US" sz="1200" b="0" i="0" kern="1200" dirty="0">
                <a:solidFill>
                  <a:schemeClr val="tx1"/>
                </a:solidFill>
                <a:effectLst/>
                <a:latin typeface="Arial" charset="0"/>
                <a:ea typeface="+mn-ea"/>
                <a:cs typeface="+mn-cs"/>
              </a:rPr>
              <a:t> (flux per unit area) received by a surface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21</a:t>
            </a:fld>
            <a:endParaRPr lang="en-US" altLang="zh-CN"/>
          </a:p>
        </p:txBody>
      </p:sp>
    </p:spTree>
    <p:extLst>
      <p:ext uri="{BB962C8B-B14F-4D97-AF65-F5344CB8AC3E}">
        <p14:creationId xmlns:p14="http://schemas.microsoft.com/office/powerpoint/2010/main" val="282719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22</a:t>
            </a:fld>
            <a:endParaRPr lang="en-US" altLang="zh-CN"/>
          </a:p>
        </p:txBody>
      </p:sp>
    </p:spTree>
    <p:extLst>
      <p:ext uri="{BB962C8B-B14F-4D97-AF65-F5344CB8AC3E}">
        <p14:creationId xmlns:p14="http://schemas.microsoft.com/office/powerpoint/2010/main" val="162145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Bojarski M, Del Testa D, </a:t>
            </a:r>
            <a:r>
              <a:rPr lang="en-US" sz="1200" dirty="0" err="1"/>
              <a:t>Dworakowski</a:t>
            </a:r>
            <a:r>
              <a:rPr lang="en-US" sz="1200" dirty="0"/>
              <a:t> D, et al. End to end learning for self-driving cars[J]. </a:t>
            </a:r>
            <a:r>
              <a:rPr lang="en-US" sz="1200" dirty="0" err="1"/>
              <a:t>arXiv</a:t>
            </a:r>
            <a:r>
              <a:rPr lang="en-US" sz="1200" dirty="0"/>
              <a:t> preprint arXiv:1604.07316, 2016.</a:t>
            </a:r>
          </a:p>
          <a:p>
            <a:r>
              <a:rPr lang="en-SE" sz="1200" dirty="0"/>
              <a:t>https://arxiv.org/abs/1604.07316</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23</a:t>
            </a:fld>
            <a:endParaRPr lang="en-US" altLang="zh-CN"/>
          </a:p>
        </p:txBody>
      </p:sp>
    </p:spTree>
    <p:extLst>
      <p:ext uri="{BB962C8B-B14F-4D97-AF65-F5344CB8AC3E}">
        <p14:creationId xmlns:p14="http://schemas.microsoft.com/office/powerpoint/2010/main" val="57759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End to End Learning for Self-Driving Cars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24</a:t>
            </a:fld>
            <a:endParaRPr lang="en-US" altLang="zh-CN"/>
          </a:p>
        </p:txBody>
      </p:sp>
    </p:spTree>
    <p:extLst>
      <p:ext uri="{BB962C8B-B14F-4D97-AF65-F5344CB8AC3E}">
        <p14:creationId xmlns:p14="http://schemas.microsoft.com/office/powerpoint/2010/main" val="362360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 training</a:t>
            </a:r>
          </a:p>
          <a:p>
            <a:r>
              <a:rPr lang="en-US" sz="1200" b="0" i="0" u="none" strike="noStrike" kern="1200" baseline="0" dirty="0">
                <a:solidFill>
                  <a:schemeClr val="tx1"/>
                </a:solidFill>
                <a:latin typeface="Arial" charset="0"/>
                <a:ea typeface="+mn-ea"/>
                <a:cs typeface="+mn-cs"/>
              </a:rPr>
              <a:t>data is therefore augmented with additional images that show the car in different shifts from the</a:t>
            </a:r>
          </a:p>
          <a:p>
            <a:r>
              <a:rPr lang="en-US" sz="1200" b="0" i="0" u="none" strike="noStrike" kern="1200" baseline="0" dirty="0">
                <a:solidFill>
                  <a:schemeClr val="tx1"/>
                </a:solidFill>
                <a:latin typeface="Arial" charset="0"/>
                <a:ea typeface="+mn-ea"/>
                <a:cs typeface="+mn-cs"/>
              </a:rPr>
              <a:t>center of the lane and rotations from the direction of the road.</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26</a:t>
            </a:fld>
            <a:endParaRPr lang="en-US" altLang="zh-CN"/>
          </a:p>
        </p:txBody>
      </p:sp>
    </p:spTree>
    <p:extLst>
      <p:ext uri="{BB962C8B-B14F-4D97-AF65-F5344CB8AC3E}">
        <p14:creationId xmlns:p14="http://schemas.microsoft.com/office/powerpoint/2010/main" val="50169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Precise viewpoint transformation requires 3D scene knowledge which we don’t have. We therefore approximate the transformation by assuming all points below</a:t>
            </a:r>
          </a:p>
          <a:p>
            <a:r>
              <a:rPr lang="en-US" dirty="0"/>
              <a:t>the horizon are on flat ground and all points above the horizon are infinitely far away. This works</a:t>
            </a:r>
          </a:p>
          <a:p>
            <a:r>
              <a:rPr lang="en-US" dirty="0"/>
              <a:t>fine for flat terrain but it introduces distortions for objects that stick above the ground, such as cars,</a:t>
            </a:r>
          </a:p>
          <a:p>
            <a:r>
              <a:rPr lang="en-US" dirty="0"/>
              <a:t>poles, trees, and buildings. Fortunately these distortions don’t pose a big problem for network training.</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27</a:t>
            </a:fld>
            <a:endParaRPr lang="en-US" altLang="zh-CN"/>
          </a:p>
        </p:txBody>
      </p:sp>
    </p:spTree>
    <p:extLst>
      <p:ext uri="{BB962C8B-B14F-4D97-AF65-F5344CB8AC3E}">
        <p14:creationId xmlns:p14="http://schemas.microsoft.com/office/powerpoint/2010/main" val="283219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Visualization, overlaid on an image of what the car’s camera recorded. Everything in green is a high priority focus point for the network.</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30</a:t>
            </a:fld>
            <a:endParaRPr lang="en-US" altLang="zh-CN"/>
          </a:p>
        </p:txBody>
      </p:sp>
    </p:spTree>
    <p:extLst>
      <p:ext uri="{BB962C8B-B14F-4D97-AF65-F5344CB8AC3E}">
        <p14:creationId xmlns:p14="http://schemas.microsoft.com/office/powerpoint/2010/main" val="211784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tests we measure performance</a:t>
            </a:r>
          </a:p>
          <a:p>
            <a:r>
              <a:rPr lang="en-US" dirty="0"/>
              <a:t>as the fraction of time during which the car performs autonomous steering. This time</a:t>
            </a:r>
          </a:p>
          <a:p>
            <a:r>
              <a:rPr lang="en-US" dirty="0"/>
              <a:t>excludes lane changes and turns from one road to another.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416898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t>Learning to Drive: Beyond Pure Imitation</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en-US" sz="1200" dirty="0"/>
              <a:t>Waymo Team, 2018 </a:t>
            </a:r>
            <a:r>
              <a:rPr lang="en-US" sz="1200" b="0" i="0" kern="1200" dirty="0">
                <a:solidFill>
                  <a:schemeClr val="tx1"/>
                </a:solidFill>
                <a:effectLst/>
                <a:latin typeface="Arial" charset="0"/>
                <a:ea typeface="+mn-ea"/>
                <a:cs typeface="+mn-cs"/>
              </a:rPr>
              <a:t>Bansal, Mayank, Alex </a:t>
            </a:r>
            <a:r>
              <a:rPr lang="en-US" sz="1200" b="0" i="0" kern="1200" dirty="0" err="1">
                <a:solidFill>
                  <a:schemeClr val="tx1"/>
                </a:solidFill>
                <a:effectLst/>
                <a:latin typeface="Arial" charset="0"/>
                <a:ea typeface="+mn-ea"/>
                <a:cs typeface="+mn-cs"/>
              </a:rPr>
              <a:t>Krizhevsky</a:t>
            </a:r>
            <a:r>
              <a:rPr lang="en-US" sz="1200" b="0" i="0" kern="1200" dirty="0">
                <a:solidFill>
                  <a:schemeClr val="tx1"/>
                </a:solidFill>
                <a:effectLst/>
                <a:latin typeface="Arial" charset="0"/>
                <a:ea typeface="+mn-ea"/>
                <a:cs typeface="+mn-cs"/>
              </a:rPr>
              <a:t>, and Abhijit </a:t>
            </a:r>
            <a:r>
              <a:rPr lang="en-US" sz="1200" b="0" i="0" kern="1200" dirty="0" err="1">
                <a:solidFill>
                  <a:schemeClr val="tx1"/>
                </a:solidFill>
                <a:effectLst/>
                <a:latin typeface="Arial" charset="0"/>
                <a:ea typeface="+mn-ea"/>
                <a:cs typeface="+mn-cs"/>
              </a:rPr>
              <a:t>Ogale</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Chauffeurnet</a:t>
            </a:r>
            <a:r>
              <a:rPr lang="en-US" sz="1200" b="0" i="0" kern="1200" dirty="0">
                <a:solidFill>
                  <a:schemeClr val="tx1"/>
                </a:solidFill>
                <a:effectLst/>
                <a:latin typeface="Arial" charset="0"/>
                <a:ea typeface="+mn-ea"/>
                <a:cs typeface="+mn-cs"/>
              </a:rPr>
              <a:t>: Learning to drive by imitating the best and synthesizing the worst." </a:t>
            </a:r>
            <a:r>
              <a:rPr lang="en-US" sz="1200" b="0" i="1" kern="1200" dirty="0" err="1">
                <a:solidFill>
                  <a:schemeClr val="tx1"/>
                </a:solidFill>
                <a:effectLst/>
                <a:latin typeface="Arial" charset="0"/>
                <a:ea typeface="+mn-ea"/>
                <a:cs typeface="+mn-cs"/>
              </a:rPr>
              <a:t>arXiv</a:t>
            </a:r>
            <a:r>
              <a:rPr lang="en-US" sz="1200" b="0" i="1" kern="1200" dirty="0">
                <a:solidFill>
                  <a:schemeClr val="tx1"/>
                </a:solidFill>
                <a:effectLst/>
                <a:latin typeface="Arial" charset="0"/>
                <a:ea typeface="+mn-ea"/>
                <a:cs typeface="+mn-cs"/>
              </a:rPr>
              <a:t> preprint arXiv:1812.03079</a:t>
            </a:r>
            <a:r>
              <a:rPr lang="en-US" sz="1200" b="0" i="0" kern="1200" dirty="0">
                <a:solidFill>
                  <a:schemeClr val="tx1"/>
                </a:solidFill>
                <a:effectLst/>
                <a:latin typeface="Arial" charset="0"/>
                <a:ea typeface="+mn-ea"/>
                <a:cs typeface="+mn-cs"/>
              </a:rPr>
              <a:t> (2018). </a:t>
            </a:r>
            <a:r>
              <a:rPr lang="en-US" sz="1200" dirty="0"/>
              <a:t>https://arxiv.org/pdf/1812.03079.pdf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lang="en-US" sz="1200" dirty="0"/>
          </a:p>
          <a:p>
            <a:pPr algn="just"/>
            <a:r>
              <a:rPr lang="en-US" sz="1200" dirty="0"/>
              <a:t> </a:t>
            </a:r>
          </a:p>
          <a:p>
            <a:pPr algn="just"/>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33</a:t>
            </a:fld>
            <a:endParaRPr lang="en-US" altLang="zh-CN"/>
          </a:p>
        </p:txBody>
      </p:sp>
    </p:spTree>
    <p:extLst>
      <p:ext uri="{BB962C8B-B14F-4D97-AF65-F5344CB8AC3E}">
        <p14:creationId xmlns:p14="http://schemas.microsoft.com/office/powerpoint/2010/main" val="3727579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AgentRNN</a:t>
            </a:r>
            <a:r>
              <a:rPr lang="en-US" dirty="0"/>
              <a:t> consumes </a:t>
            </a:r>
          </a:p>
          <a:p>
            <a:r>
              <a:rPr lang="en-US" dirty="0"/>
              <a:t>1) an image with a rendering of the past agent poses, </a:t>
            </a:r>
          </a:p>
          <a:p>
            <a:r>
              <a:rPr lang="en-US" dirty="0"/>
              <a:t>2) a set of features computed by a convolutional network “</a:t>
            </a:r>
            <a:r>
              <a:rPr lang="en-US" dirty="0" err="1"/>
              <a:t>FeatureNet</a:t>
            </a:r>
            <a:r>
              <a:rPr lang="en-US" dirty="0"/>
              <a:t>” from the rendered inputs, </a:t>
            </a:r>
          </a:p>
          <a:p>
            <a:r>
              <a:rPr lang="en-US" dirty="0"/>
              <a:t>3) an image with the last agent box rendering, </a:t>
            </a:r>
          </a:p>
          <a:p>
            <a:r>
              <a:rPr lang="en-US" dirty="0"/>
              <a:t>4) an explicit memory with a rendering of the predicted future agent poses to predict the next agent pose and the next agent box in the top-down view. (memory is not learned but hand-crafted)</a:t>
            </a:r>
          </a:p>
          <a:p>
            <a:r>
              <a:rPr lang="en-US" dirty="0"/>
              <a:t>These predictions are used to update the inputs to the </a:t>
            </a:r>
            <a:r>
              <a:rPr lang="en-US" dirty="0" err="1"/>
              <a:t>AgentRNN</a:t>
            </a:r>
            <a:r>
              <a:rPr lang="en-US" dirty="0"/>
              <a:t> for predicting the next timestep</a:t>
            </a:r>
          </a:p>
          <a:p>
            <a:r>
              <a:rPr lang="en-US" dirty="0"/>
              <a:t>Each iteration predicts the next waypoint conditioned on all previously predicted waypoints and input data.</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542460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State: Position of ego-car and environment (static and dynamic obstacles)</a:t>
            </a:r>
          </a:p>
          <a:p>
            <a:pPr lvl="1"/>
            <a:r>
              <a:rPr lang="en-US" dirty="0"/>
              <a:t>Action: Steering wheel/brake/accelerate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a:t>
            </a:fld>
            <a:endParaRPr lang="en-US" altLang="zh-CN"/>
          </a:p>
        </p:txBody>
      </p:sp>
    </p:spTree>
    <p:extLst>
      <p:ext uri="{BB962C8B-B14F-4D97-AF65-F5344CB8AC3E}">
        <p14:creationId xmlns:p14="http://schemas.microsoft.com/office/powerpoint/2010/main" val="2834395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Domain Randomization w.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Randomized heading </a:t>
            </a:r>
            <a:r>
              <a:rPr lang="en-US" dirty="0" err="1"/>
              <a:t>offsetsThe</a:t>
            </a:r>
            <a:r>
              <a:rPr lang="en-US" dirty="0"/>
              <a:t> start and end of a trajectory are kept constant, while a perturbation is applied around the midpoint and smoothed across the other points. Quantitatively, we jitter the midpoint pose of the agent uniformly at random in the range [−0.5, 0.5] meters in both axes, and perturb the heading by [−π/3, π/3] radians. We then fit a smooth trajectory to the perturbed point and the original start and end points. Such training examples bring the car back to its original trajectory after a perturbation.</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44</a:t>
            </a:fld>
            <a:endParaRPr lang="en-US" altLang="zh-CN"/>
          </a:p>
        </p:txBody>
      </p:sp>
    </p:spTree>
    <p:extLst>
      <p:ext uri="{BB962C8B-B14F-4D97-AF65-F5344CB8AC3E}">
        <p14:creationId xmlns:p14="http://schemas.microsoft.com/office/powerpoint/2010/main" val="3377640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69113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 deep imitation learning trajectory</a:t>
            </a:r>
          </a:p>
          <a:p>
            <a:r>
              <a:rPr lang="en-US" sz="1200" b="0" i="0" u="none" strike="noStrike" kern="1200" baseline="0" dirty="0">
                <a:solidFill>
                  <a:schemeClr val="tx1"/>
                </a:solidFill>
                <a:latin typeface="Arial" charset="0"/>
                <a:ea typeface="+mn-ea"/>
                <a:cs typeface="+mn-cs"/>
              </a:rPr>
              <a:t>planner is responsible to handle almost everything about driving</a:t>
            </a:r>
          </a:p>
          <a:p>
            <a:r>
              <a:rPr lang="en-US" sz="1200" b="0" i="0" u="none" strike="noStrike" kern="1200" baseline="0" dirty="0">
                <a:solidFill>
                  <a:schemeClr val="tx1"/>
                </a:solidFill>
                <a:latin typeface="Arial" charset="0"/>
                <a:ea typeface="+mn-ea"/>
                <a:cs typeface="+mn-cs"/>
              </a:rPr>
              <a:t>intelligence, such as how to follow the given routing in</a:t>
            </a:r>
          </a:p>
          <a:p>
            <a:r>
              <a:rPr lang="en-US" sz="1200" b="0" i="0" u="none" strike="noStrike" kern="1200" baseline="0" dirty="0">
                <a:solidFill>
                  <a:schemeClr val="tx1"/>
                </a:solidFill>
                <a:latin typeface="Arial" charset="0"/>
                <a:ea typeface="+mn-ea"/>
                <a:cs typeface="+mn-cs"/>
              </a:rPr>
              <a:t>various road conditions, how to react to surrounding objects,</a:t>
            </a:r>
          </a:p>
          <a:p>
            <a:r>
              <a:rPr lang="en-US" sz="1200" b="0" i="0" u="none" strike="noStrike" kern="1200" baseline="0" dirty="0">
                <a:solidFill>
                  <a:schemeClr val="tx1"/>
                </a:solidFill>
                <a:latin typeface="Arial" charset="0"/>
                <a:ea typeface="+mn-ea"/>
                <a:cs typeface="+mn-cs"/>
              </a:rPr>
              <a:t>and how to handle different traffic light states. This module is</a:t>
            </a:r>
          </a:p>
          <a:p>
            <a:r>
              <a:rPr lang="en-US" sz="1200" b="0" i="0" u="none" strike="noStrike" kern="1200" baseline="0" dirty="0">
                <a:solidFill>
                  <a:schemeClr val="tx1"/>
                </a:solidFill>
                <a:latin typeface="Arial" charset="0"/>
                <a:ea typeface="+mn-ea"/>
                <a:cs typeface="+mn-cs"/>
              </a:rPr>
              <a:t>learned end-to-end from the perception results to the planned</a:t>
            </a:r>
          </a:p>
          <a:p>
            <a:r>
              <a:rPr lang="en-US" sz="1200" b="0" i="0" u="none" strike="noStrike" kern="1200" baseline="0" dirty="0">
                <a:solidFill>
                  <a:schemeClr val="tx1"/>
                </a:solidFill>
                <a:latin typeface="Arial" charset="0"/>
                <a:ea typeface="+mn-ea"/>
                <a:cs typeface="+mn-cs"/>
              </a:rPr>
              <a:t>trajectory. The safety &amp; tracking controller is responsible to</a:t>
            </a:r>
          </a:p>
          <a:p>
            <a:r>
              <a:rPr lang="en-US" sz="1200" b="0" i="0" u="none" strike="noStrike" kern="1200" baseline="0" dirty="0">
                <a:solidFill>
                  <a:schemeClr val="tx1"/>
                </a:solidFill>
                <a:latin typeface="Arial" charset="0"/>
                <a:ea typeface="+mn-ea"/>
                <a:cs typeface="+mn-cs"/>
              </a:rPr>
              <a:t>guarantee safety and handle vehicle dynamics.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50</a:t>
            </a:fld>
            <a:endParaRPr lang="en-US" altLang="zh-CN"/>
          </a:p>
        </p:txBody>
      </p:sp>
    </p:spTree>
    <p:extLst>
      <p:ext uri="{BB962C8B-B14F-4D97-AF65-F5344CB8AC3E}">
        <p14:creationId xmlns:p14="http://schemas.microsoft.com/office/powerpoint/2010/main" val="267245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make the learned policy generalize well, the dataset needs to cover enough data for each dimension of sensor information such as texture, weather, light conditions and object appearances.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51</a:t>
            </a:fld>
            <a:endParaRPr lang="en-US" altLang="zh-CN"/>
          </a:p>
        </p:txBody>
      </p:sp>
    </p:spTree>
    <p:extLst>
      <p:ext uri="{BB962C8B-B14F-4D97-AF65-F5344CB8AC3E}">
        <p14:creationId xmlns:p14="http://schemas.microsoft.com/office/powerpoint/2010/main" val="1707031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in The overall loss function is defined as</a:t>
            </a:r>
          </a:p>
          <a:p>
            <a:r>
              <a:rPr lang="en-US" dirty="0"/>
              <a:t>(vs. </a:t>
            </a:r>
            <a:r>
              <a:rPr lang="en-US" dirty="0" err="1"/>
              <a:t>ConvRNN</a:t>
            </a:r>
            <a:r>
              <a:rPr lang="en-US" dirty="0"/>
              <a:t> in </a:t>
            </a:r>
            <a:r>
              <a:rPr lang="en-US" dirty="0" err="1"/>
              <a:t>ChauffeurNet</a:t>
            </a:r>
            <a:r>
              <a:rPr lang="en-US" dirty="0"/>
              <a:t>)</a:t>
            </a:r>
          </a:p>
          <a:p>
            <a:r>
              <a:rPr lang="en-US" dirty="0"/>
              <a:t>the ego vehicle local coordinate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52</a:t>
            </a:fld>
            <a:endParaRPr lang="en-US" altLang="zh-CN"/>
          </a:p>
        </p:txBody>
      </p:sp>
    </p:spTree>
    <p:extLst>
      <p:ext uri="{BB962C8B-B14F-4D97-AF65-F5344CB8AC3E}">
        <p14:creationId xmlns:p14="http://schemas.microsoft.com/office/powerpoint/2010/main" val="3893575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54</a:t>
            </a:fld>
            <a:endParaRPr lang="en-US" altLang="zh-CN"/>
          </a:p>
        </p:txBody>
      </p:sp>
    </p:spTree>
    <p:extLst>
      <p:ext uri="{BB962C8B-B14F-4D97-AF65-F5344CB8AC3E}">
        <p14:creationId xmlns:p14="http://schemas.microsoft.com/office/powerpoint/2010/main" val="683422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𝒏</m:t>
                          </m:r>
                        </m:e>
                        <m:sub>
                          <m:r>
                            <a:rPr lang="en-US" b="0" i="1" smtClean="0">
                              <a:latin typeface="Cambria Math" panose="02040503050406030204" pitchFamily="18" charset="0"/>
                            </a:rPr>
                            <m:t>𝑡𝑎𝑟𝑔𝑒𝑡</m:t>
                          </m:r>
                        </m:sub>
                      </m:sSub>
                    </m:oMath>
                  </m:oMathPara>
                </a14:m>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𝒏</m:t>
                          </m:r>
                        </m:e>
                        <m:sub>
                          <m:r>
                            <a:rPr lang="en-US" i="1">
                              <a:latin typeface="Cambria Math" panose="02040503050406030204" pitchFamily="18" charset="0"/>
                            </a:rPr>
                            <m:t>𝑒𝑔𝑜</m:t>
                          </m:r>
                        </m:sub>
                      </m:sSub>
                    </m:oMath>
                  </m:oMathPara>
                </a14:m>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a:latin typeface="Cambria Math" panose="02040503050406030204" pitchFamily="18" charset="0"/>
                  </a:rPr>
                  <a:t>𝒏_</a:t>
                </a:r>
                <a:r>
                  <a:rPr lang="en-US" b="0" i="0">
                    <a:latin typeface="Cambria Math" panose="02040503050406030204" pitchFamily="18" charset="0"/>
                  </a:rPr>
                  <a:t>𝑡𝑎𝑟𝑔𝑒𝑡</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a:latin typeface="Cambria Math" panose="02040503050406030204" pitchFamily="18" charset="0"/>
                  </a:rPr>
                  <a:t>𝒏_</a:t>
                </a:r>
                <a:r>
                  <a:rPr lang="en-US" i="0">
                    <a:latin typeface="Cambria Math" panose="02040503050406030204" pitchFamily="18" charset="0"/>
                  </a:rPr>
                  <a:t>𝑒𝑔𝑜</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56</a:t>
            </a:fld>
            <a:endParaRPr lang="en-US" altLang="zh-CN"/>
          </a:p>
        </p:txBody>
      </p:sp>
    </p:spTree>
    <p:extLst>
      <p:ext uri="{BB962C8B-B14F-4D97-AF65-F5344CB8AC3E}">
        <p14:creationId xmlns:p14="http://schemas.microsoft.com/office/powerpoint/2010/main" val="1513477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DNN policy network may be unreliable</a:t>
            </a:r>
          </a:p>
          <a:p>
            <a:pPr lvl="1"/>
            <a:r>
              <a:rPr lang="en-US" dirty="0"/>
              <a:t>Tracking</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57</a:t>
            </a:fld>
            <a:endParaRPr lang="en-US" altLang="zh-CN"/>
          </a:p>
        </p:txBody>
      </p:sp>
    </p:spTree>
    <p:extLst>
      <p:ext uri="{BB962C8B-B14F-4D97-AF65-F5344CB8AC3E}">
        <p14:creationId xmlns:p14="http://schemas.microsoft.com/office/powerpoint/2010/main" val="1982891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Zgu</a:t>
            </a:r>
            <a:r>
              <a:rPr lang="en-US" dirty="0"/>
              <a:t>: I think should be D^2, not D</a:t>
            </a:r>
          </a:p>
          <a:p>
            <a:r>
              <a:rPr lang="en-US" dirty="0"/>
              <a:t>The Robustly-Safe Automated Driving System for Enhanced Active Safety, </a:t>
            </a:r>
            <a:r>
              <a:rPr lang="en-US" dirty="0" err="1"/>
              <a:t>Changliu</a:t>
            </a:r>
            <a:r>
              <a:rPr lang="en-US" dirty="0"/>
              <a:t> Liu[1], </a:t>
            </a:r>
            <a:r>
              <a:rPr lang="en-US" dirty="0" err="1"/>
              <a:t>Jianyu</a:t>
            </a:r>
            <a:r>
              <a:rPr lang="en-US" dirty="0"/>
              <a:t> Chen[1], </a:t>
            </a:r>
            <a:r>
              <a:rPr lang="en-US" dirty="0" err="1"/>
              <a:t>Trong-Duy</a:t>
            </a:r>
            <a:r>
              <a:rPr lang="en-US" dirty="0"/>
              <a:t> Nguyen[2] and Masayoshi </a:t>
            </a:r>
            <a:r>
              <a:rPr lang="en-US" dirty="0" err="1"/>
              <a:t>Tomizuka</a:t>
            </a:r>
            <a:r>
              <a:rPr lang="en-US" dirty="0"/>
              <a:t>  2017</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58</a:t>
            </a:fld>
            <a:endParaRPr lang="en-US" altLang="zh-CN"/>
          </a:p>
        </p:txBody>
      </p:sp>
    </p:spTree>
    <p:extLst>
      <p:ext uri="{BB962C8B-B14F-4D97-AF65-F5344CB8AC3E}">
        <p14:creationId xmlns:p14="http://schemas.microsoft.com/office/powerpoint/2010/main" val="1726258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 so that if their relative speed is high, it is more likely to be unsafe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𝐷</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𝛼</m:t>
                      </m:r>
                      <m:acc>
                        <m:accPr>
                          <m:chr m:val="̇"/>
                          <m:ctrlPr>
                            <a:rPr lang="en-US" i="1">
                              <a:latin typeface="Cambria Math" panose="02040503050406030204" pitchFamily="18" charset="0"/>
                            </a:rPr>
                          </m:ctrlPr>
                        </m:accPr>
                        <m:e>
                          <m:r>
                            <a:rPr lang="en-US" i="1">
                              <a:latin typeface="Cambria Math" panose="02040503050406030204" pitchFamily="18" charset="0"/>
                            </a:rPr>
                            <m:t>𝑑</m:t>
                          </m:r>
                        </m:e>
                      </m:acc>
                      <m:d>
                        <m:dPr>
                          <m:ctrlPr>
                            <a:rPr lang="en-US" i="1">
                              <a:latin typeface="Cambria Math" panose="02040503050406030204" pitchFamily="18" charset="0"/>
                            </a:rPr>
                          </m:ctrlPr>
                        </m:dPr>
                        <m:e>
                          <m:r>
                            <a:rPr lang="en-US" i="1">
                              <a:latin typeface="Cambria Math" panose="02040503050406030204" pitchFamily="18" charset="0"/>
                            </a:rPr>
                            <m:t>𝑥</m:t>
                          </m:r>
                        </m:e>
                      </m:d>
                    </m:oMath>
                  </m:oMathPara>
                </a14:m>
                <a:endParaRPr lang="en-US" dirty="0"/>
              </a:p>
              <a:p>
                <a14:m>
                  <m:oMath xmlns:m="http://schemas.openxmlformats.org/officeDocument/2006/math">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sub>
                                </m:sSub>
                              </m:e>
                            </m:d>
                          </m:e>
                          <m:sup>
                            <m:r>
                              <a:rPr lang="en-US" i="1">
                                <a:latin typeface="Cambria Math" panose="02040503050406030204" pitchFamily="18" charset="0"/>
                              </a:rPr>
                              <m:t>𝑇</m:t>
                            </m:r>
                          </m:sup>
                        </m:sSup>
                        <m:r>
                          <a:rPr lang="en-US" i="1">
                            <a:latin typeface="Cambria Math" panose="02040503050406030204" pitchFamily="18" charset="0"/>
                          </a:rPr>
                          <m:t>𝑄</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sub>
                            </m:sSub>
                          </m:e>
                        </m:d>
                      </m:e>
                    </m:rad>
                  </m:oMath>
                </a14:m>
                <a:r>
                  <a:rPr lang="en-US" dirty="0"/>
                  <a:t> </a:t>
                </a:r>
                <a:endParaRPr lang="en-SE" dirty="0"/>
              </a:p>
            </p:txBody>
          </p:sp>
        </mc:Choice>
        <mc:Fallback xmlns="">
          <p:sp>
            <p:nvSpPr>
              <p:cNvPr id="3" name="Notes Placeholder 2"/>
              <p:cNvSpPr>
                <a:spLocks noGrp="1"/>
              </p:cNvSpPr>
              <p:nvPr>
                <p:ph type="body" idx="1"/>
              </p:nvPr>
            </p:nvSpPr>
            <p:spPr/>
            <p:txBody>
              <a:bodyPr/>
              <a:lstStyle/>
              <a:p>
                <a:r>
                  <a:rPr lang="en-US" dirty="0"/>
                  <a:t>, so that if their relative speed is high, it is more likely to be unsafe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a:latin typeface="Cambria Math" panose="02040503050406030204" pitchFamily="18" charset="0"/>
                  </a:rPr>
                  <a:t>𝜙(𝑥)=𝐷−𝑑^2 (𝑥)−𝛼𝑑 ̇(𝑥)</a:t>
                </a:r>
                <a:endParaRPr lang="en-US" dirty="0"/>
              </a:p>
              <a:p>
                <a:r>
                  <a:rPr lang="en-US" b="0" i="0">
                    <a:latin typeface="Cambria Math" panose="02040503050406030204" pitchFamily="18" charset="0"/>
                  </a:rPr>
                  <a:t>𝑑(𝑥)=√([</a:t>
                </a:r>
                <a:r>
                  <a:rPr lang="en-US" i="0">
                    <a:latin typeface="Cambria Math" panose="02040503050406030204" pitchFamily="18" charset="0"/>
                  </a:rPr>
                  <a:t>𝑝_0−𝑝_𝑗 ]^𝑇 𝑄[𝑝_0−𝑝_𝑗 ] </a:t>
                </a:r>
                <a:r>
                  <a:rPr lang="en-US" b="0" i="0">
                    <a:latin typeface="Cambria Math" panose="02040503050406030204" pitchFamily="18" charset="0"/>
                  </a:rPr>
                  <a:t>)</a:t>
                </a:r>
                <a:r>
                  <a:rPr lang="en-US" dirty="0"/>
                  <a:t> </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60</a:t>
            </a:fld>
            <a:endParaRPr lang="en-US" altLang="zh-CN"/>
          </a:p>
        </p:txBody>
      </p:sp>
    </p:spTree>
    <p:extLst>
      <p:ext uri="{BB962C8B-B14F-4D97-AF65-F5344CB8AC3E}">
        <p14:creationId xmlns:p14="http://schemas.microsoft.com/office/powerpoint/2010/main" val="89215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(sequence of state-action pairs)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a:t>
            </a:fld>
            <a:endParaRPr lang="en-US" altLang="zh-CN"/>
          </a:p>
        </p:txBody>
      </p:sp>
    </p:spTree>
    <p:extLst>
      <p:ext uri="{BB962C8B-B14F-4D97-AF65-F5344CB8AC3E}">
        <p14:creationId xmlns:p14="http://schemas.microsoft.com/office/powerpoint/2010/main" val="2485315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tracked by the low-level controller that maps it to steering torque,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61</a:t>
            </a:fld>
            <a:endParaRPr lang="en-US" altLang="zh-CN"/>
          </a:p>
        </p:txBody>
      </p:sp>
    </p:spTree>
    <p:extLst>
      <p:ext uri="{BB962C8B-B14F-4D97-AF65-F5344CB8AC3E}">
        <p14:creationId xmlns:p14="http://schemas.microsoft.com/office/powerpoint/2010/main" val="4058595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62</a:t>
            </a:fld>
            <a:endParaRPr lang="en-US" altLang="zh-CN"/>
          </a:p>
        </p:txBody>
      </p:sp>
    </p:spTree>
    <p:extLst>
      <p:ext uri="{BB962C8B-B14F-4D97-AF65-F5344CB8AC3E}">
        <p14:creationId xmlns:p14="http://schemas.microsoft.com/office/powerpoint/2010/main" val="1836323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buFont typeface="Arial" panose="020B0604020202020204" pitchFamily="34" charset="0"/>
                  <a:buChar char="•"/>
                </a:pPr>
                <a:r>
                  <a:rPr lang="en-US" dirty="0"/>
                  <a:t>We first explicit model the expert’s internal state by a vector </a:t>
                </a:r>
                <a14:m>
                  <m:oMath xmlns:m="http://schemas.openxmlformats.org/officeDocument/2006/math">
                    <m:r>
                      <a:rPr lang="en-US" b="1" i="1" dirty="0" smtClean="0">
                        <a:latin typeface="Cambria Math" panose="02040503050406030204" pitchFamily="18" charset="0"/>
                      </a:rPr>
                      <m:t>𝒉</m:t>
                    </m:r>
                  </m:oMath>
                </a14:m>
                <a:r>
                  <a:rPr lang="en-US" dirty="0"/>
                  <a:t>, which together with the observation explains the expert’s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m:t>
                    </m:r>
                  </m:oMath>
                </a14:m>
                <a:r>
                  <a:rPr lang="en-US" dirty="0"/>
                  <a:t>. Vector </a:t>
                </a:r>
                <a14:m>
                  <m:oMath xmlns:m="http://schemas.openxmlformats.org/officeDocument/2006/math">
                    <m:r>
                      <a:rPr lang="en-US" b="1" i="1" dirty="0">
                        <a:latin typeface="Cambria Math" panose="02040503050406030204" pitchFamily="18" charset="0"/>
                      </a:rPr>
                      <m:t>𝒉</m:t>
                    </m:r>
                  </m:oMath>
                </a14:m>
                <a:r>
                  <a:rPr lang="en-US" dirty="0"/>
                  <a:t> can include information about the expert’s intentions, goals, and prior knowledge</a:t>
                </a:r>
              </a:p>
              <a:p>
                <a:pPr lvl="1">
                  <a:buFont typeface="Arial" panose="020B0604020202020204" pitchFamily="34" charset="0"/>
                  <a:buChar char="•"/>
                </a:pP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fName>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r>
                              <a:rPr lang="en-US" i="1">
                                <a:latin typeface="Cambria Math" panose="02040503050406030204" pitchFamily="18" charset="0"/>
                              </a:rPr>
                              <m:t>𝑙</m:t>
                            </m:r>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𝜃</m:t>
                                </m:r>
                              </m:e>
                            </m:d>
                            <m:r>
                              <a:rPr lang="en-US" i="1">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r>
                              <a:rPr lang="en-US" i="1">
                                <a:latin typeface="Cambria Math" panose="02040503050406030204" pitchFamily="18" charset="0"/>
                              </a:rPr>
                              <m:t>)</m:t>
                            </m:r>
                            <m:r>
                              <m:rPr>
                                <m:nor/>
                              </m:rPr>
                              <a:rPr lang="en-US" dirty="0"/>
                              <m:t> </m:t>
                            </m:r>
                            <m:r>
                              <a:rPr lang="en-US" i="1">
                                <a:latin typeface="Cambria Math" panose="02040503050406030204" pitchFamily="18" charset="0"/>
                              </a:rPr>
                              <m:t>)</m:t>
                            </m:r>
                          </m:e>
                        </m:nary>
                      </m:e>
                    </m:func>
                  </m:oMath>
                </a14:m>
                <a:endParaRPr lang="en-US" dirty="0"/>
              </a:p>
              <a:p>
                <a:endParaRPr lang="en-SE" dirty="0"/>
              </a:p>
            </p:txBody>
          </p:sp>
        </mc:Choice>
        <mc:Fallback xmlns="">
          <p:sp>
            <p:nvSpPr>
              <p:cNvPr id="3" name="Notes Placeholder 2"/>
              <p:cNvSpPr>
                <a:spLocks noGrp="1"/>
              </p:cNvSpPr>
              <p:nvPr>
                <p:ph type="body" idx="1"/>
              </p:nvPr>
            </p:nvSpPr>
            <p:spPr/>
            <p:txBody>
              <a:bodyPr/>
              <a:lstStyle/>
              <a:p>
                <a:pPr>
                  <a:buFont typeface="Arial" panose="020B0604020202020204" pitchFamily="34" charset="0"/>
                  <a:buChar char="•"/>
                </a:pPr>
                <a:r>
                  <a:rPr lang="en-US" dirty="0"/>
                  <a:t>We first explicit model the expert’s internal state by a vector </a:t>
                </a:r>
                <a:r>
                  <a:rPr lang="en-US" b="1" i="0" dirty="0">
                    <a:latin typeface="Cambria Math" panose="02040503050406030204" pitchFamily="18" charset="0"/>
                  </a:rPr>
                  <a:t>𝒉</a:t>
                </a:r>
                <a:r>
                  <a:rPr lang="en-US" dirty="0"/>
                  <a:t>, which together with the observation explains the expert’s action: </a:t>
                </a:r>
                <a:r>
                  <a:rPr lang="en-US" b="0" i="0">
                    <a:latin typeface="Cambria Math" panose="02040503050406030204" pitchFamily="18" charset="0"/>
                  </a:rPr>
                  <a:t>𝑎_𝑖=</a:t>
                </a:r>
                <a:r>
                  <a:rPr lang="en-US" i="0">
                    <a:latin typeface="Cambria Math" panose="02040503050406030204" pitchFamily="18" charset="0"/>
                  </a:rPr>
                  <a:t>𝐸(𝑜_𝑖,ℎ_𝑖)</a:t>
                </a:r>
                <a:r>
                  <a:rPr lang="en-US" dirty="0"/>
                  <a:t>. Vector </a:t>
                </a:r>
                <a:r>
                  <a:rPr lang="en-US" b="1" i="0" dirty="0">
                    <a:latin typeface="Cambria Math" panose="02040503050406030204" pitchFamily="18" charset="0"/>
                  </a:rPr>
                  <a:t>𝒉</a:t>
                </a:r>
                <a:r>
                  <a:rPr lang="en-US" dirty="0"/>
                  <a:t> can include information about the expert’s intentions, goals, and prior knowledge</a:t>
                </a:r>
              </a:p>
              <a:p>
                <a:pPr lvl="1">
                  <a:buFont typeface="Arial" panose="020B0604020202020204" pitchFamily="34" charset="0"/>
                  <a:buChar char="•"/>
                </a:pPr>
                <a:r>
                  <a:rPr lang="en-US" i="0">
                    <a:latin typeface="Cambria Math" panose="02040503050406030204" pitchFamily="18" charset="0"/>
                  </a:rPr>
                  <a:t>min┬𝜃⁡∑_𝑖▒〖𝑙(𝐹(𝑜_𝑖;𝜃),𝐸(𝑜_𝑖</a:t>
                </a:r>
                <a:r>
                  <a:rPr lang="en-US" b="0" i="0">
                    <a:latin typeface="Cambria Math" panose="02040503050406030204" pitchFamily="18" charset="0"/>
                  </a:rPr>
                  <a:t>,ℎ_𝑖</a:t>
                </a:r>
                <a:r>
                  <a:rPr lang="en-US" i="0">
                    <a:latin typeface="Cambria Math" panose="02040503050406030204" pitchFamily="18" charset="0"/>
                  </a:rPr>
                  <a:t>)</a:t>
                </a:r>
                <a:r>
                  <a:rPr lang="en-US" i="0" dirty="0">
                    <a:latin typeface="Cambria Math" panose="02040503050406030204" pitchFamily="18" charset="0"/>
                  </a:rPr>
                  <a:t>"</a:t>
                </a:r>
                <a:r>
                  <a:rPr lang="en-US" i="0" dirty="0"/>
                  <a:t> </a:t>
                </a:r>
                <a:r>
                  <a:rPr lang="en-US" i="0">
                    <a:latin typeface="Cambria Math" panose="02040503050406030204" pitchFamily="18" charset="0"/>
                  </a:rPr>
                  <a:t>" )〗</a:t>
                </a:r>
                <a:endParaRPr lang="en-US"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63</a:t>
            </a:fld>
            <a:endParaRPr lang="en-US" altLang="zh-CN"/>
          </a:p>
        </p:txBody>
      </p:sp>
    </p:spTree>
    <p:extLst>
      <p:ext uri="{BB962C8B-B14F-4D97-AF65-F5344CB8AC3E}">
        <p14:creationId xmlns:p14="http://schemas.microsoft.com/office/powerpoint/2010/main" val="464851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expose the latent state </a:t>
                </a:r>
                <a14:m>
                  <m:oMath xmlns:m="http://schemas.openxmlformats.org/officeDocument/2006/math">
                    <m:r>
                      <a:rPr lang="en-US" i="1" dirty="0">
                        <a:latin typeface="Cambria Math" panose="02040503050406030204" pitchFamily="18" charset="0"/>
                      </a:rPr>
                      <m:t>h</m:t>
                    </m:r>
                  </m:oMath>
                </a14:m>
                <a:r>
                  <a:rPr lang="en-US" dirty="0"/>
                  <a:t> to the controller by introducing an additional command input: </a:t>
                </a:r>
                <a14:m>
                  <m:oMath xmlns:m="http://schemas.openxmlformats.org/officeDocument/2006/math">
                    <m:r>
                      <a:rPr lang="en-US" i="1" dirty="0">
                        <a:latin typeface="Cambria Math" panose="02040503050406030204" pitchFamily="18" charset="0"/>
                      </a:rPr>
                      <m:t>𝑐</m:t>
                    </m:r>
                    <m:r>
                      <a:rPr lang="en-US" i="1" dirty="0">
                        <a:latin typeface="Cambria Math" panose="02040503050406030204" pitchFamily="18" charset="0"/>
                      </a:rPr>
                      <m:t> = </m:t>
                    </m:r>
                    <m:r>
                      <a:rPr lang="en-US" i="1" dirty="0">
                        <a:latin typeface="Cambria Math" panose="02040503050406030204" pitchFamily="18" charset="0"/>
                      </a:rPr>
                      <m:t>𝑐</m:t>
                    </m:r>
                    <m:d>
                      <m:dPr>
                        <m:ctrlPr>
                          <a:rPr lang="en-US" i="1" dirty="0">
                            <a:latin typeface="Cambria Math" panose="02040503050406030204" pitchFamily="18" charset="0"/>
                          </a:rPr>
                        </m:ctrlPr>
                      </m:dPr>
                      <m:e>
                        <m:r>
                          <a:rPr lang="en-US" b="1" i="1" dirty="0">
                            <a:latin typeface="Cambria Math" panose="02040503050406030204" pitchFamily="18" charset="0"/>
                          </a:rPr>
                          <m:t>𝒉</m:t>
                        </m:r>
                      </m:e>
                    </m:d>
                  </m:oMath>
                </a14:m>
                <a:r>
                  <a:rPr lang="en-US" i="1" dirty="0">
                    <a:latin typeface="Cambria Math" panose="02040503050406030204" pitchFamily="18" charset="0"/>
                  </a:rPr>
                  <a:t> as an abstraction of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urban driving, a typical command would be “turn right at the next intersection”, which can be provided by a navigation system or a passenger.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if you rely on a human to give the condition, then it is not full AD; seems reasonable to rely on a high-level planning module to give condition or operator with remote control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latin typeface="Cambria Math" panose="02040503050406030204" pitchFamily="18" charset="0"/>
                </a:endParaRPr>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expose the latent state </a:t>
                </a:r>
                <a:r>
                  <a:rPr lang="en-US" i="0" dirty="0">
                    <a:latin typeface="Cambria Math" panose="02040503050406030204" pitchFamily="18" charset="0"/>
                  </a:rPr>
                  <a:t>ℎ</a:t>
                </a:r>
                <a:r>
                  <a:rPr lang="en-US" dirty="0"/>
                  <a:t> to the controller by introducing an additional command input: </a:t>
                </a:r>
                <a:r>
                  <a:rPr lang="en-US" i="0" dirty="0">
                    <a:latin typeface="Cambria Math" panose="02040503050406030204" pitchFamily="18" charset="0"/>
                  </a:rPr>
                  <a:t>𝑐 = 𝑐(</a:t>
                </a:r>
                <a:r>
                  <a:rPr lang="en-US" b="1" i="0" dirty="0">
                    <a:latin typeface="Cambria Math" panose="02040503050406030204" pitchFamily="18" charset="0"/>
                  </a:rPr>
                  <a:t>𝒉)</a:t>
                </a:r>
                <a:r>
                  <a:rPr lang="en-US" i="1" dirty="0">
                    <a:latin typeface="Cambria Math" panose="02040503050406030204" pitchFamily="18" charset="0"/>
                  </a:rPr>
                  <a:t> as an abstraction of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urban driving, a typical command would be “turn right at the next intersection”, which can be provided by a navigation system or a passenger.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if you rely on a human to give the condition, then it is not full AD; seems reasonable to rely on a high-level planning module to give condition or operator with remote control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latin typeface="Cambria Math" panose="02040503050406030204" pitchFamily="18" charset="0"/>
                </a:endParaRP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64</a:t>
            </a:fld>
            <a:endParaRPr lang="en-US" altLang="zh-CN"/>
          </a:p>
        </p:txBody>
      </p:sp>
    </p:spTree>
    <p:extLst>
      <p:ext uri="{BB962C8B-B14F-4D97-AF65-F5344CB8AC3E}">
        <p14:creationId xmlns:p14="http://schemas.microsoft.com/office/powerpoint/2010/main" val="3579890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err="1"/>
                  <a:t>Zgu</a:t>
                </a:r>
                <a:r>
                  <a:rPr lang="en-US" dirty="0"/>
                  <a:t>: is the loss function correct? It minimizes deviation from the entire input trace, including both state and action. Or should it minimize deviation of action corresponding to each state?</a:t>
                </a:r>
              </a:p>
              <a:p>
                <a:r>
                  <a:rPr lang="en-US" dirty="0"/>
                  <a:t>Left: Controller F is a DNN that takes the image </a:t>
                </a:r>
                <a14:m>
                  <m:oMath xmlns:m="http://schemas.openxmlformats.org/officeDocument/2006/math">
                    <m:r>
                      <a:rPr lang="en-US" i="1" dirty="0" smtClean="0">
                        <a:latin typeface="Cambria Math" panose="02040503050406030204" pitchFamily="18" charset="0"/>
                      </a:rPr>
                      <m:t>𝑖</m:t>
                    </m:r>
                  </m:oMath>
                </a14:m>
                <a:r>
                  <a:rPr lang="en-US" dirty="0"/>
                  <a:t>, the measurements </a:t>
                </a:r>
                <a14:m>
                  <m:oMath xmlns:m="http://schemas.openxmlformats.org/officeDocument/2006/math">
                    <m:r>
                      <a:rPr lang="en-US" i="1" dirty="0" smtClean="0">
                        <a:latin typeface="Cambria Math" panose="02040503050406030204" pitchFamily="18" charset="0"/>
                      </a:rPr>
                      <m:t>𝑚</m:t>
                    </m:r>
                  </m:oMath>
                </a14:m>
                <a:r>
                  <a:rPr lang="en-US" dirty="0"/>
                  <a:t>, and the command </a:t>
                </a:r>
                <a14:m>
                  <m:oMath xmlns:m="http://schemas.openxmlformats.org/officeDocument/2006/math">
                    <m:r>
                      <a:rPr lang="en-US" i="1" dirty="0" smtClean="0">
                        <a:latin typeface="Cambria Math" panose="02040503050406030204" pitchFamily="18" charset="0"/>
                      </a:rPr>
                      <m:t>𝑐</m:t>
                    </m:r>
                  </m:oMath>
                </a14:m>
                <a:r>
                  <a:rPr lang="en-US" dirty="0"/>
                  <a:t> as inputs, and produces an action </a:t>
                </a:r>
                <a14:m>
                  <m:oMath xmlns:m="http://schemas.openxmlformats.org/officeDocument/2006/math">
                    <m:r>
                      <a:rPr lang="en-US" i="1" dirty="0" smtClean="0">
                        <a:latin typeface="Cambria Math" panose="02040503050406030204" pitchFamily="18" charset="0"/>
                      </a:rPr>
                      <m:t>𝑎</m:t>
                    </m:r>
                  </m:oMath>
                </a14:m>
                <a:r>
                  <a:rPr lang="en-US" dirty="0"/>
                  <a:t> as its output. The action space is continuous and two-dimensional: steering angle and acceleration.</a:t>
                </a:r>
              </a:p>
              <a:p>
                <a:r>
                  <a:rPr lang="en-US" dirty="0"/>
                  <a:t>Right: </a:t>
                </a:r>
                <a:endParaRPr lang="en-SE" dirty="0"/>
              </a:p>
              <a:p>
                <a:r>
                  <a:rPr lang="en-US" dirty="0"/>
                  <a:t>Is this loss function true for any IL?</a:t>
                </a:r>
                <a:endParaRPr lang="en-SE" dirty="0"/>
              </a:p>
            </p:txBody>
          </p:sp>
        </mc:Choice>
        <mc:Fallback xmlns="">
          <p:sp>
            <p:nvSpPr>
              <p:cNvPr id="3" name="Notes Placeholder 2"/>
              <p:cNvSpPr>
                <a:spLocks noGrp="1"/>
              </p:cNvSpPr>
              <p:nvPr>
                <p:ph type="body" idx="1"/>
              </p:nvPr>
            </p:nvSpPr>
            <p:spPr/>
            <p:txBody>
              <a:bodyPr/>
              <a:lstStyle/>
              <a:p>
                <a:r>
                  <a:rPr lang="en-US" dirty="0"/>
                  <a:t>Left: Controller F is a DNN that takes the image </a:t>
                </a:r>
                <a:r>
                  <a:rPr lang="en-US" i="0" dirty="0">
                    <a:latin typeface="Cambria Math" panose="02040503050406030204" pitchFamily="18" charset="0"/>
                  </a:rPr>
                  <a:t>𝑖</a:t>
                </a:r>
                <a:r>
                  <a:rPr lang="en-US" dirty="0"/>
                  <a:t>, the measurements </a:t>
                </a:r>
                <a:r>
                  <a:rPr lang="en-US" i="0" dirty="0">
                    <a:latin typeface="Cambria Math" panose="02040503050406030204" pitchFamily="18" charset="0"/>
                  </a:rPr>
                  <a:t>𝑚</a:t>
                </a:r>
                <a:r>
                  <a:rPr lang="en-US" dirty="0"/>
                  <a:t>, and the command </a:t>
                </a:r>
                <a:r>
                  <a:rPr lang="en-US" i="0" dirty="0">
                    <a:latin typeface="Cambria Math" panose="02040503050406030204" pitchFamily="18" charset="0"/>
                  </a:rPr>
                  <a:t>𝑐</a:t>
                </a:r>
                <a:r>
                  <a:rPr lang="en-US" dirty="0"/>
                  <a:t> as inputs, and produces an action </a:t>
                </a:r>
                <a:r>
                  <a:rPr lang="en-US" i="0" dirty="0">
                    <a:latin typeface="Cambria Math" panose="02040503050406030204" pitchFamily="18" charset="0"/>
                  </a:rPr>
                  <a:t>𝑎</a:t>
                </a:r>
                <a:r>
                  <a:rPr lang="en-US" dirty="0"/>
                  <a:t> as its output. The action space is continuous and two-dimensional: steering angle and acceleration.</a:t>
                </a:r>
              </a:p>
              <a:p>
                <a:r>
                  <a:rPr lang="en-US" dirty="0"/>
                  <a:t>Right: </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65</a:t>
            </a:fld>
            <a:endParaRPr lang="en-US" altLang="zh-CN"/>
          </a:p>
        </p:txBody>
      </p:sp>
    </p:spTree>
    <p:extLst>
      <p:ext uri="{BB962C8B-B14F-4D97-AF65-F5344CB8AC3E}">
        <p14:creationId xmlns:p14="http://schemas.microsoft.com/office/powerpoint/2010/main" val="2532453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1955058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Trajectory</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72</a:t>
            </a:fld>
            <a:endParaRPr lang="en-US" altLang="zh-CN"/>
          </a:p>
        </p:txBody>
      </p:sp>
    </p:spTree>
    <p:extLst>
      <p:ext uri="{BB962C8B-B14F-4D97-AF65-F5344CB8AC3E}">
        <p14:creationId xmlns:p14="http://schemas.microsoft.com/office/powerpoint/2010/main" val="1037831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It is Mean Squared Error (MSE). [</a:t>
                </a:r>
                <a:r>
                  <a:rPr lang="en-US" dirty="0" err="1"/>
                  <a:t>Codevilla</a:t>
                </a:r>
                <a:r>
                  <a:rPr lang="en-US" dirty="0"/>
                  <a:t> 2018] then train a DNN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𝜃</m:t>
                        </m:r>
                      </m:e>
                    </m:d>
                  </m:oMath>
                </a14:m>
                <a:r>
                  <a:rPr lang="en-US" dirty="0"/>
                  <a:t> mapping from observations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oMath>
                </a14:m>
                <a:r>
                  <a:rPr lang="en-US" dirty="0"/>
                  <a:t> and commands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oMath>
                </a14:m>
                <a:r>
                  <a:rPr lang="en-US" dirty="0"/>
                  <a:t> to actions. with parameters. </a:t>
                </a:r>
                <a14:m>
                  <m:oMath xmlns:m="http://schemas.openxmlformats.org/officeDocument/2006/math">
                    <m:r>
                      <a:rPr lang="en-US" i="1">
                        <a:latin typeface="Cambria Math" panose="02040503050406030204" pitchFamily="18" charset="0"/>
                      </a:rPr>
                      <m:t>𝜃</m:t>
                    </m:r>
                  </m:oMath>
                </a14:m>
                <a:r>
                  <a:rPr lang="en-US" dirty="0"/>
                  <a:t> is DNN parameters. </a:t>
                </a:r>
              </a:p>
              <a:p>
                <a:r>
                  <a:rPr lang="en-US" dirty="0"/>
                  <a:t>We collect training dataset of observation-command-action tuples from expert driving logs. Given the training dataset,</a:t>
                </a:r>
              </a:p>
              <a:p>
                <a:pPr lvl="1"/>
                <a:r>
                  <a:rPr lang="en-US" dirty="0"/>
                  <a:t>Observation: segmentation map</a:t>
                </a:r>
              </a:p>
              <a:p>
                <a:pPr lvl="1"/>
                <a:r>
                  <a:rPr lang="en-US" dirty="0"/>
                  <a:t>Command: one of (left, straight, right) as input</a:t>
                </a:r>
                <a:endParaRPr lang="en-SE" dirty="0"/>
              </a:p>
              <a:p>
                <a:pPr lvl="1"/>
                <a:r>
                  <a:rPr lang="en-US" dirty="0"/>
                  <a:t>Action: predicted waypoints</a:t>
                </a:r>
              </a:p>
              <a:p>
                <a:endParaRPr lang="en-SE" dirty="0"/>
              </a:p>
            </p:txBody>
          </p:sp>
        </mc:Choice>
        <mc:Fallback xmlns="">
          <p:sp>
            <p:nvSpPr>
              <p:cNvPr id="3" name="Notes Placeholder 2"/>
              <p:cNvSpPr>
                <a:spLocks noGrp="1"/>
              </p:cNvSpPr>
              <p:nvPr>
                <p:ph type="body" idx="1"/>
              </p:nvPr>
            </p:nvSpPr>
            <p:spPr/>
            <p:txBody>
              <a:bodyPr/>
              <a:lstStyle/>
              <a:p>
                <a:r>
                  <a:rPr lang="en-US" dirty="0"/>
                  <a:t>It is Mean Squared Error (MSE). [</a:t>
                </a:r>
                <a:r>
                  <a:rPr lang="en-US" dirty="0" err="1"/>
                  <a:t>Codevilla</a:t>
                </a:r>
                <a:r>
                  <a:rPr lang="en-US" dirty="0"/>
                  <a:t> 2018] then train a DNN </a:t>
                </a:r>
                <a:r>
                  <a:rPr lang="en-US" i="0">
                    <a:latin typeface="Cambria Math" panose="02040503050406030204" pitchFamily="18" charset="0"/>
                  </a:rPr>
                  <a:t>𝑓(𝑜_𝑖,𝑐_𝑖,𝜃)</a:t>
                </a:r>
                <a:r>
                  <a:rPr lang="en-US" dirty="0"/>
                  <a:t> mapping from observations </a:t>
                </a:r>
                <a:r>
                  <a:rPr lang="en-US" i="0">
                    <a:latin typeface="Cambria Math" panose="02040503050406030204" pitchFamily="18" charset="0"/>
                  </a:rPr>
                  <a:t>𝑜_𝑖</a:t>
                </a:r>
                <a:r>
                  <a:rPr lang="en-US" dirty="0"/>
                  <a:t> and commands </a:t>
                </a:r>
                <a:r>
                  <a:rPr lang="en-US" i="0">
                    <a:latin typeface="Cambria Math" panose="02040503050406030204" pitchFamily="18" charset="0"/>
                  </a:rPr>
                  <a:t>𝑐_𝑖</a:t>
                </a:r>
                <a:r>
                  <a:rPr lang="en-US" dirty="0"/>
                  <a:t> to actions. with parameters. </a:t>
                </a:r>
                <a:r>
                  <a:rPr lang="en-US" i="0">
                    <a:latin typeface="Cambria Math" panose="02040503050406030204" pitchFamily="18" charset="0"/>
                  </a:rPr>
                  <a:t>𝜃</a:t>
                </a:r>
                <a:r>
                  <a:rPr lang="en-US" dirty="0"/>
                  <a:t> is DNN parameters. </a:t>
                </a:r>
              </a:p>
              <a:p>
                <a:r>
                  <a:rPr lang="en-US" dirty="0"/>
                  <a:t>We collect training dataset of observation-command-action tuples from expert driving logs. Given the training dataset,</a:t>
                </a:r>
              </a:p>
              <a:p>
                <a:pPr lvl="1"/>
                <a:r>
                  <a:rPr lang="en-US" dirty="0"/>
                  <a:t>Observation: segmentation map</a:t>
                </a:r>
              </a:p>
              <a:p>
                <a:pPr lvl="1"/>
                <a:r>
                  <a:rPr lang="en-US" dirty="0"/>
                  <a:t>Command: one of (left, straight, right) as input</a:t>
                </a:r>
                <a:endParaRPr lang="en-SE" dirty="0"/>
              </a:p>
              <a:p>
                <a:pPr lvl="1"/>
                <a:r>
                  <a:rPr lang="en-US" dirty="0"/>
                  <a:t>Action: predicted waypoints</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73</a:t>
            </a:fld>
            <a:endParaRPr lang="en-US" altLang="zh-CN"/>
          </a:p>
        </p:txBody>
      </p:sp>
    </p:spTree>
    <p:extLst>
      <p:ext uri="{BB962C8B-B14F-4D97-AF65-F5344CB8AC3E}">
        <p14:creationId xmlns:p14="http://schemas.microsoft.com/office/powerpoint/2010/main" val="2132169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collect training data in the absence of other agents – vehicles or pedestrians.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74</a:t>
            </a:fld>
            <a:endParaRPr lang="en-US" altLang="zh-CN"/>
          </a:p>
        </p:txBody>
      </p:sp>
    </p:spTree>
    <p:extLst>
      <p:ext uri="{BB962C8B-B14F-4D97-AF65-F5344CB8AC3E}">
        <p14:creationId xmlns:p14="http://schemas.microsoft.com/office/powerpoint/2010/main" val="136584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Affordance Learning - Talk at </a:t>
            </a:r>
            <a:r>
              <a:rPr lang="en-US" dirty="0" err="1"/>
              <a:t>CoRL</a:t>
            </a:r>
            <a:r>
              <a:rPr lang="en-US" dirty="0"/>
              <a:t> 2018</a:t>
            </a:r>
          </a:p>
          <a:p>
            <a:pPr lvl="1"/>
            <a:r>
              <a:rPr lang="en-US" dirty="0">
                <a:hlinkClick r:id="rId3"/>
              </a:rPr>
              <a:t>https://www.youtube.com/watch?v=SceH3Al9w_M</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79</a:t>
            </a:fld>
            <a:endParaRPr lang="en-US" altLang="zh-CN"/>
          </a:p>
        </p:txBody>
      </p:sp>
    </p:spTree>
    <p:extLst>
      <p:ext uri="{BB962C8B-B14F-4D97-AF65-F5344CB8AC3E}">
        <p14:creationId xmlns:p14="http://schemas.microsoft.com/office/powerpoint/2010/main" val="94394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who we can query. Just like in BC, we collect some demonstrations from the expert, and we apply SL to learn a policy. We roll out this policy in our environment, and we query the expert to evaluate the roll-out trajectory. In this way, we get more training data, which we feedback to SL. This loop continues until we converge.</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a:t>
            </a:fld>
            <a:endParaRPr lang="en-US" altLang="zh-CN"/>
          </a:p>
        </p:txBody>
      </p:sp>
    </p:spTree>
    <p:extLst>
      <p:ext uri="{BB962C8B-B14F-4D97-AF65-F5344CB8AC3E}">
        <p14:creationId xmlns:p14="http://schemas.microsoft.com/office/powerpoint/2010/main" val="3259906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state are mutually exclusive.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84</a:t>
            </a:fld>
            <a:endParaRPr lang="en-US" altLang="zh-CN"/>
          </a:p>
        </p:txBody>
      </p:sp>
    </p:spTree>
    <p:extLst>
      <p:ext uri="{BB962C8B-B14F-4D97-AF65-F5344CB8AC3E}">
        <p14:creationId xmlns:p14="http://schemas.microsoft.com/office/powerpoint/2010/main" val="1108221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Left: The network focuses at the periphery for recognizing traffic</a:t>
            </a:r>
          </a:p>
          <a:p>
            <a:r>
              <a:rPr lang="en-US" sz="1200" b="0" i="0" u="none" strike="noStrike" kern="1200" baseline="0" dirty="0">
                <a:solidFill>
                  <a:schemeClr val="tx1"/>
                </a:solidFill>
                <a:latin typeface="Arial" charset="0"/>
                <a:ea typeface="+mn-ea"/>
                <a:cs typeface="+mn-cs"/>
              </a:rPr>
              <a:t>lights. Middle: The network is anticipating a hazard stop by observing the shadow of a pedestrian.</a:t>
            </a:r>
          </a:p>
          <a:p>
            <a:r>
              <a:rPr lang="en-US" sz="1200" b="0" i="0" u="none" strike="noStrike" kern="1200" baseline="0" dirty="0">
                <a:solidFill>
                  <a:schemeClr val="tx1"/>
                </a:solidFill>
                <a:latin typeface="Arial" charset="0"/>
                <a:ea typeface="+mn-ea"/>
                <a:cs typeface="+mn-cs"/>
              </a:rPr>
              <a:t>Right: The network focuses its attention on the pedestrian to correctly predict a hazard stop.</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85</a:t>
            </a:fld>
            <a:endParaRPr lang="en-US" altLang="zh-CN"/>
          </a:p>
        </p:txBody>
      </p:sp>
    </p:spTree>
    <p:extLst>
      <p:ext uri="{BB962C8B-B14F-4D97-AF65-F5344CB8AC3E}">
        <p14:creationId xmlns:p14="http://schemas.microsoft.com/office/powerpoint/2010/main" val="895816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Consequently, this can result in performance degrading as more data is collected, because the diversity of the dataset does not grow fast enough compared to the main mode of demonstration</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89</a:t>
            </a:fld>
            <a:endParaRPr lang="en-US" altLang="zh-CN"/>
          </a:p>
        </p:txBody>
      </p:sp>
    </p:spTree>
    <p:extLst>
      <p:ext uri="{BB962C8B-B14F-4D97-AF65-F5344CB8AC3E}">
        <p14:creationId xmlns:p14="http://schemas.microsoft.com/office/powerpoint/2010/main" val="1628123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while remaining off-policy.</a:t>
            </a:r>
          </a:p>
          <a:p>
            <a:r>
              <a:rPr lang="en-US" dirty="0"/>
              <a:t> [9]. As our </a:t>
            </a:r>
            <a:r>
              <a:rPr lang="en-US" dirty="0" err="1"/>
              <a:t>NoCrash</a:t>
            </a:r>
            <a:r>
              <a:rPr lang="en-US" dirty="0"/>
              <a:t> benchmark consists of complex realistic driving conditions in the presence of dynamic agents, we c</a:t>
            </a:r>
          </a:p>
          <a:p>
            <a:r>
              <a:rPr lang="en-US" dirty="0"/>
              <a:t> function instead of the mean squared error (MSE)</a:t>
            </a:r>
          </a:p>
          <a:p>
            <a:r>
              <a:rPr lang="en-US" dirty="0"/>
              <a:t>This reduces the  dependency on input speed as the only way to get dynamics of the scene, leveraging instead visual cues (e.g., traffic lights) that are predictive of the car’s velocity</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90</a:t>
            </a:fld>
            <a:endParaRPr lang="en-US" altLang="zh-CN"/>
          </a:p>
        </p:txBody>
      </p:sp>
    </p:spTree>
    <p:extLst>
      <p:ext uri="{BB962C8B-B14F-4D97-AF65-F5344CB8AC3E}">
        <p14:creationId xmlns:p14="http://schemas.microsoft.com/office/powerpoint/2010/main" val="3181952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moderate number of cars and pedestrians. </a:t>
            </a:r>
          </a:p>
          <a:p>
            <a:r>
              <a:rPr lang="en-US" dirty="0"/>
              <a:t>large number of pedestrians and heavy traffic (dense urban scenario).</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91</a:t>
            </a:fld>
            <a:endParaRPr lang="en-US" altLang="zh-CN"/>
          </a:p>
        </p:txBody>
      </p:sp>
    </p:spTree>
    <p:extLst>
      <p:ext uri="{BB962C8B-B14F-4D97-AF65-F5344CB8AC3E}">
        <p14:creationId xmlns:p14="http://schemas.microsoft.com/office/powerpoint/2010/main" val="2478347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F. </a:t>
            </a:r>
            <a:r>
              <a:rPr lang="en-US" dirty="0" err="1"/>
              <a:t>Codevilla</a:t>
            </a:r>
            <a:r>
              <a:rPr lang="en-US" dirty="0"/>
              <a:t>, M. Muller, A. L ¨ </a:t>
            </a:r>
            <a:r>
              <a:rPr lang="en-US" dirty="0" err="1"/>
              <a:t>opez</a:t>
            </a:r>
            <a:r>
              <a:rPr lang="en-US" dirty="0"/>
              <a:t>, V. </a:t>
            </a:r>
            <a:r>
              <a:rPr lang="en-US" dirty="0" err="1"/>
              <a:t>Koltun</a:t>
            </a:r>
            <a:r>
              <a:rPr lang="en-US" dirty="0"/>
              <a:t>, and ´ A. </a:t>
            </a:r>
            <a:r>
              <a:rPr lang="en-US" dirty="0" err="1"/>
              <a:t>Dosovitskiy</a:t>
            </a:r>
            <a:r>
              <a:rPr lang="en-US" dirty="0"/>
              <a:t>. End-to-end driving via conditional imitation learning. In International Conference on Robotics and Automation (ICRA), 2018. 1, 2, 3, 4, 5, 6, 12, 13, 14, 15, 16</a:t>
            </a:r>
          </a:p>
          <a:p>
            <a:r>
              <a:rPr lang="en-US" dirty="0"/>
              <a:t>[36] A. Sauer, N. </a:t>
            </a:r>
            <a:r>
              <a:rPr lang="en-US" dirty="0" err="1"/>
              <a:t>Savinov</a:t>
            </a:r>
            <a:r>
              <a:rPr lang="en-US" dirty="0"/>
              <a:t>, and A. Geiger. Conditional affordance learning for driving in urban environments. </a:t>
            </a:r>
            <a:r>
              <a:rPr lang="en-US" dirty="0" err="1"/>
              <a:t>arXiv</a:t>
            </a:r>
            <a:r>
              <a:rPr lang="en-US" dirty="0"/>
              <a:t> preprint arXiv:1806.06498, 2018. 2, 4, 5, 6, 13</a:t>
            </a:r>
          </a:p>
          <a:p>
            <a:r>
              <a:rPr lang="en-US" dirty="0"/>
              <a:t>[25] Z. Li, T. </a:t>
            </a:r>
            <a:r>
              <a:rPr lang="en-US" dirty="0" err="1"/>
              <a:t>Motoyoshi</a:t>
            </a:r>
            <a:r>
              <a:rPr lang="en-US" dirty="0"/>
              <a:t>, K. Sasaki, T. Ogata, and S. Sugano. Rethinking self-driving: Multi-task knowledge for better generalization and accident explanation ability. </a:t>
            </a:r>
            <a:r>
              <a:rPr lang="en-US" dirty="0" err="1"/>
              <a:t>arXiv</a:t>
            </a:r>
            <a:r>
              <a:rPr lang="en-US" dirty="0"/>
              <a:t> preprint arXiv:1809.11100, 2018. 2, 5, 6, 13</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92</a:t>
            </a:fld>
            <a:endParaRPr lang="en-US" altLang="zh-CN"/>
          </a:p>
        </p:txBody>
      </p:sp>
    </p:spTree>
    <p:extLst>
      <p:ext uri="{BB962C8B-B14F-4D97-AF65-F5344CB8AC3E}">
        <p14:creationId xmlns:p14="http://schemas.microsoft.com/office/powerpoint/2010/main" val="1895702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94</a:t>
            </a:fld>
            <a:endParaRPr lang="en-US" altLang="zh-CN"/>
          </a:p>
        </p:txBody>
      </p:sp>
    </p:spTree>
    <p:extLst>
      <p:ext uri="{BB962C8B-B14F-4D97-AF65-F5344CB8AC3E}">
        <p14:creationId xmlns:p14="http://schemas.microsoft.com/office/powerpoint/2010/main" val="2884537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Training proceeds in two stages. In the first stage, we train the privileged agent from a set of</a:t>
            </a:r>
          </a:p>
          <a:p>
            <a:r>
              <a:rPr lang="en-US" sz="1200" b="0" i="0" u="none" strike="noStrike" kern="1200" baseline="0" dirty="0">
                <a:solidFill>
                  <a:schemeClr val="tx1"/>
                </a:solidFill>
                <a:latin typeface="Arial" charset="0"/>
                <a:ea typeface="+mn-ea"/>
                <a:cs typeface="+mn-cs"/>
              </a:rPr>
              <a:t>expert demonstrations. Next, we train the sensorimotor agent off-policy by imitating the privileged</a:t>
            </a:r>
          </a:p>
          <a:p>
            <a:r>
              <a:rPr lang="en-US" sz="1200" b="0" i="0" u="none" strike="noStrike" kern="1200" baseline="0" dirty="0">
                <a:solidFill>
                  <a:schemeClr val="tx1"/>
                </a:solidFill>
                <a:latin typeface="Arial" charset="0"/>
                <a:ea typeface="+mn-ea"/>
                <a:cs typeface="+mn-cs"/>
              </a:rPr>
              <a:t>agent on the same set of states as in the first stage, using offline behavior cloning on all </a:t>
            </a:r>
            <a:r>
              <a:rPr lang="en-US" sz="1200" b="0" i="0" u="none" strike="noStrike" kern="1200" baseline="0" dirty="0" err="1">
                <a:solidFill>
                  <a:schemeClr val="tx1"/>
                </a:solidFill>
                <a:latin typeface="Arial" charset="0"/>
                <a:ea typeface="+mn-ea"/>
                <a:cs typeface="+mn-cs"/>
              </a:rPr>
              <a:t>commandconditioned</a:t>
            </a:r>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branches. Finally, we train the sensorimotor agent on-policy, using the privileged agent</a:t>
            </a:r>
          </a:p>
          <a:p>
            <a:r>
              <a:rPr lang="en-US" sz="1200" b="0" i="0" u="none" strike="noStrike" kern="1200" baseline="0" dirty="0">
                <a:solidFill>
                  <a:schemeClr val="tx1"/>
                </a:solidFill>
                <a:latin typeface="Arial" charset="0"/>
                <a:ea typeface="+mn-ea"/>
                <a:cs typeface="+mn-cs"/>
              </a:rPr>
              <a:t>as an oracle that provides adaptive on-demand supervision in any state reached by the sensorimotor</a:t>
            </a:r>
          </a:p>
          <a:p>
            <a:r>
              <a:rPr lang="en-US" sz="1200" b="0" i="0" u="none" strike="noStrike" kern="1200" baseline="0" dirty="0">
                <a:solidFill>
                  <a:schemeClr val="tx1"/>
                </a:solidFill>
                <a:latin typeface="Arial" charset="0"/>
                <a:ea typeface="+mn-ea"/>
                <a:cs typeface="+mn-cs"/>
              </a:rPr>
              <a:t>student [21, 24].</a:t>
            </a:r>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An off-policy learner learns the value of the optimal policy independently of the agent's actions. Q-learning is an off-policy learner. An on-policy learner learns the value of the policy being carried out by the agent including the exploration steps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95</a:t>
            </a:fld>
            <a:endParaRPr lang="en-US" altLang="zh-CN"/>
          </a:p>
        </p:txBody>
      </p:sp>
    </p:spTree>
    <p:extLst>
      <p:ext uri="{BB962C8B-B14F-4D97-AF65-F5344CB8AC3E}">
        <p14:creationId xmlns:p14="http://schemas.microsoft.com/office/powerpoint/2010/main" val="2697927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decomposition provides three advantages. This enables automatic </a:t>
            </a:r>
            <a:r>
              <a:rPr lang="en-US" dirty="0" err="1"/>
              <a:t>DAgger</a:t>
            </a:r>
            <a:r>
              <a:rPr lang="en-US" dirty="0"/>
              <a:t>-like training in which supervision from the privileged agent is gathered adaptively via online rollouts of the sensorimotor agent. the privileged agent is a “white box”, in the sense that its internal state can be examined at will. In particular, This is both a powerful form of data augmentation and a high-capacity learning signal.</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96</a:t>
            </a:fld>
            <a:endParaRPr lang="en-US" altLang="zh-CN"/>
          </a:p>
        </p:txBody>
      </p:sp>
    </p:spTree>
    <p:extLst>
      <p:ext uri="{BB962C8B-B14F-4D97-AF65-F5344CB8AC3E}">
        <p14:creationId xmlns:p14="http://schemas.microsoft.com/office/powerpoint/2010/main" val="530401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Why sensorimotor agent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𝜃</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𝑣</m:t>
                    </m:r>
                  </m:oMath>
                </a14:m>
                <a:r>
                  <a:rPr lang="en-US" dirty="0"/>
                  <a:t>) has no c?</a:t>
                </a:r>
                <a:endParaRPr lang="en-SE" dirty="0"/>
              </a:p>
            </p:txBody>
          </p:sp>
        </mc:Choice>
        <mc:Fallback xmlns="">
          <p:sp>
            <p:nvSpPr>
              <p:cNvPr id="3" name="Notes Placeholder 2"/>
              <p:cNvSpPr>
                <a:spLocks noGrp="1"/>
              </p:cNvSpPr>
              <p:nvPr>
                <p:ph type="body" idx="1"/>
              </p:nvPr>
            </p:nvSpPr>
            <p:spPr/>
            <p:txBody>
              <a:bodyPr/>
              <a:lstStyle/>
              <a:p>
                <a:r>
                  <a:rPr lang="en-US" dirty="0"/>
                  <a:t>Why sensorimotor agent </a:t>
                </a:r>
                <a:r>
                  <a:rPr lang="en-US" b="0" i="0">
                    <a:latin typeface="Cambria Math" panose="02040503050406030204" pitchFamily="18" charset="0"/>
                  </a:rPr>
                  <a:t>𝑓_𝜃^∗ (𝑀,𝑣</a:t>
                </a:r>
                <a:r>
                  <a:rPr lang="en-US" dirty="0"/>
                  <a:t>) has no c?</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98</a:t>
            </a:fld>
            <a:endParaRPr lang="en-US" altLang="zh-CN"/>
          </a:p>
        </p:txBody>
      </p:sp>
    </p:spTree>
    <p:extLst>
      <p:ext uri="{BB962C8B-B14F-4D97-AF65-F5344CB8AC3E}">
        <p14:creationId xmlns:p14="http://schemas.microsoft.com/office/powerpoint/2010/main" val="250557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 is off-policy learner (Q-learning) learns the value of the optimal policy independently of the agent's actions. </a:t>
            </a:r>
          </a:p>
          <a:p>
            <a:r>
              <a:rPr lang="en-US" dirty="0"/>
              <a:t>An on-policy learner learns the value of the policy being carried out by the agent including the exploration steps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11</a:t>
            </a:fld>
            <a:endParaRPr lang="en-US" altLang="zh-CN"/>
          </a:p>
        </p:txBody>
      </p:sp>
    </p:spTree>
    <p:extLst>
      <p:ext uri="{BB962C8B-B14F-4D97-AF65-F5344CB8AC3E}">
        <p14:creationId xmlns:p14="http://schemas.microsoft.com/office/powerpoint/2010/main" val="2081053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Specifically, we fit a parametrized circular arc to all waypoints using least-squares fitting. We then steer towards a point p on the arc. The target steering angle is s ∗ = tan−1 (</a:t>
                </a:r>
                <a:r>
                  <a:rPr lang="en-US" dirty="0" err="1"/>
                  <a:t>py</a:t>
                </a:r>
                <a:r>
                  <a:rPr lang="en-US" dirty="0"/>
                  <a:t>/px). We use w2 for the straight  Two-norm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d>
                      </m:e>
                      <m:sub>
                        <m:r>
                          <a:rPr lang="en-US" i="1">
                            <a:latin typeface="Cambria Math" panose="02040503050406030204" pitchFamily="18" charset="0"/>
                          </a:rPr>
                          <m:t>2</m:t>
                        </m:r>
                      </m:sub>
                    </m:sSub>
                  </m:oMath>
                </a14:m>
                <a:r>
                  <a:rPr lang="en-US" dirty="0"/>
                  <a:t> is Euclidian distance; one-norm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d>
                      </m:e>
                      <m:sub>
                        <m:r>
                          <a:rPr lang="en-US" b="0" i="1" smtClean="0">
                            <a:latin typeface="Cambria Math" panose="02040503050406030204" pitchFamily="18" charset="0"/>
                          </a:rPr>
                          <m:t>1</m:t>
                        </m:r>
                      </m:sub>
                    </m:sSub>
                  </m:oMath>
                </a14:m>
                <a:r>
                  <a:rPr lang="en-US" dirty="0"/>
                  <a:t> is </a:t>
                </a:r>
                <a:r>
                  <a:rPr lang="en-US" dirty="0" err="1"/>
                  <a:t>Manhaton</a:t>
                </a:r>
                <a:r>
                  <a:rPr lang="en-US" dirty="0"/>
                  <a:t> distance.</a:t>
                </a:r>
                <a:endParaRPr lang="en-SE" dirty="0"/>
              </a:p>
            </p:txBody>
          </p:sp>
        </mc:Choice>
        <mc:Fallback xmlns="">
          <p:sp>
            <p:nvSpPr>
              <p:cNvPr id="3" name="Notes Placeholder 2"/>
              <p:cNvSpPr>
                <a:spLocks noGrp="1"/>
              </p:cNvSpPr>
              <p:nvPr>
                <p:ph type="body" idx="1"/>
              </p:nvPr>
            </p:nvSpPr>
            <p:spPr/>
            <p:txBody>
              <a:bodyPr/>
              <a:lstStyle/>
              <a:p>
                <a:r>
                  <a:rPr lang="en-US" dirty="0"/>
                  <a:t>Specifically, we fit a parametrized circular arc to all waypoints using least-squares fitting. We then steer towards a point p on the arc. The target steering angle is s ∗ = tan−1 (</a:t>
                </a:r>
                <a:r>
                  <a:rPr lang="en-US" dirty="0" err="1"/>
                  <a:t>py</a:t>
                </a:r>
                <a:r>
                  <a:rPr lang="en-US" dirty="0"/>
                  <a:t>/px). We use w2 for the straight  Two-norm </a:t>
                </a:r>
                <a:r>
                  <a:rPr lang="en-US" i="0">
                    <a:latin typeface="Cambria Math" panose="02040503050406030204" pitchFamily="18" charset="0"/>
                  </a:rPr>
                  <a:t>‖┤‖_2</a:t>
                </a:r>
                <a:r>
                  <a:rPr lang="en-US" dirty="0"/>
                  <a:t> is Euclidian distance; one-norm </a:t>
                </a:r>
                <a:r>
                  <a:rPr lang="en-US" i="0">
                    <a:latin typeface="Cambria Math" panose="02040503050406030204" pitchFamily="18" charset="0"/>
                  </a:rPr>
                  <a:t>‖┤‖_</a:t>
                </a:r>
                <a:r>
                  <a:rPr lang="en-US" b="0" i="0">
                    <a:latin typeface="Cambria Math" panose="02040503050406030204" pitchFamily="18" charset="0"/>
                  </a:rPr>
                  <a:t>1</a:t>
                </a:r>
                <a:r>
                  <a:rPr lang="en-US" dirty="0"/>
                  <a:t> is </a:t>
                </a:r>
                <a:r>
                  <a:rPr lang="en-US" dirty="0" err="1"/>
                  <a:t>Manhaton</a:t>
                </a:r>
                <a:r>
                  <a:rPr lang="en-US" dirty="0"/>
                  <a:t> distance.</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100</a:t>
            </a:fld>
            <a:endParaRPr lang="en-US" altLang="zh-CN"/>
          </a:p>
        </p:txBody>
      </p:sp>
    </p:spTree>
    <p:extLst>
      <p:ext uri="{BB962C8B-B14F-4D97-AF65-F5344CB8AC3E}">
        <p14:creationId xmlns:p14="http://schemas.microsoft.com/office/powerpoint/2010/main" val="3751566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F. </a:t>
            </a:r>
            <a:r>
              <a:rPr lang="en-US" dirty="0" err="1"/>
              <a:t>Codevilla</a:t>
            </a:r>
            <a:r>
              <a:rPr lang="en-US" dirty="0"/>
              <a:t>, M. Muller, A. L ¨ </a:t>
            </a:r>
            <a:r>
              <a:rPr lang="en-US" dirty="0" err="1"/>
              <a:t>opez</a:t>
            </a:r>
            <a:r>
              <a:rPr lang="en-US" dirty="0"/>
              <a:t>, V. </a:t>
            </a:r>
            <a:r>
              <a:rPr lang="en-US" dirty="0" err="1"/>
              <a:t>Koltun</a:t>
            </a:r>
            <a:r>
              <a:rPr lang="en-US" dirty="0"/>
              <a:t>, and A. </a:t>
            </a:r>
            <a:r>
              <a:rPr lang="en-US" dirty="0" err="1"/>
              <a:t>Dosovitskiy</a:t>
            </a:r>
            <a:r>
              <a:rPr lang="en-US" dirty="0"/>
              <a:t>. End-to-end driving via ´ conditional imitation learning. In ICRA, 2018. [7] F. </a:t>
            </a:r>
            <a:r>
              <a:rPr lang="en-US" dirty="0" err="1"/>
              <a:t>Codevilla</a:t>
            </a:r>
            <a:r>
              <a:rPr lang="en-US" dirty="0"/>
              <a:t>, E. Santana, A. Lopez, and A. </a:t>
            </a:r>
            <a:r>
              <a:rPr lang="en-US" dirty="0" err="1"/>
              <a:t>Gaidon</a:t>
            </a:r>
            <a:r>
              <a:rPr lang="en-US" dirty="0"/>
              <a:t>. Exploring the limitations of behavior ´ cloning for autonomous driving. In ICCV, 2019. [8] A. </a:t>
            </a:r>
            <a:r>
              <a:rPr lang="en-US" dirty="0" err="1"/>
              <a:t>Dosovitskiy</a:t>
            </a:r>
            <a:r>
              <a:rPr lang="en-US" dirty="0"/>
              <a:t>, G. Ros, F. </a:t>
            </a:r>
            <a:r>
              <a:rPr lang="en-US" dirty="0" err="1"/>
              <a:t>Codevilla</a:t>
            </a:r>
            <a:r>
              <a:rPr lang="en-US" dirty="0"/>
              <a:t>, A. Lopez, and V. </a:t>
            </a:r>
            <a:r>
              <a:rPr lang="en-US" dirty="0" err="1"/>
              <a:t>Koltun</a:t>
            </a:r>
            <a:r>
              <a:rPr lang="en-US" dirty="0"/>
              <a:t>. CARLA: An open urban ´ driving simulator. In </a:t>
            </a:r>
            <a:r>
              <a:rPr lang="en-US" dirty="0" err="1"/>
              <a:t>CoRL</a:t>
            </a:r>
            <a:r>
              <a:rPr lang="en-US" dirty="0"/>
              <a:t>, 2017. [14] X. Liang, T. Wang, L. Yang, and E. Xing. CIRL: Controllable imitative reinforcement learning for vision-based self-driving. In ECCV, 2018. [22] A. Sauer, N. </a:t>
            </a:r>
            <a:r>
              <a:rPr lang="en-US" dirty="0" err="1"/>
              <a:t>Savinov</a:t>
            </a:r>
            <a:r>
              <a:rPr lang="en-US" dirty="0"/>
              <a:t>, and A. Geiger. Conditional affordance learning for driving in urban environments. In </a:t>
            </a:r>
            <a:r>
              <a:rPr lang="en-US" dirty="0" err="1"/>
              <a:t>CoRL</a:t>
            </a:r>
            <a:r>
              <a:rPr lang="en-US" dirty="0"/>
              <a:t>, 2018.</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101</a:t>
            </a:fld>
            <a:endParaRPr lang="en-US" altLang="zh-CN"/>
          </a:p>
        </p:txBody>
      </p:sp>
    </p:spTree>
    <p:extLst>
      <p:ext uri="{BB962C8B-B14F-4D97-AF65-F5344CB8AC3E}">
        <p14:creationId xmlns:p14="http://schemas.microsoft.com/office/powerpoint/2010/main" val="27806882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107</a:t>
            </a:fld>
            <a:endParaRPr lang="en-US" altLang="zh-CN"/>
          </a:p>
        </p:txBody>
      </p:sp>
    </p:spTree>
    <p:extLst>
      <p:ext uri="{BB962C8B-B14F-4D97-AF65-F5344CB8AC3E}">
        <p14:creationId xmlns:p14="http://schemas.microsoft.com/office/powerpoint/2010/main" val="3993505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 mean XXX</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108</a:t>
            </a:fld>
            <a:endParaRPr lang="en-US" altLang="zh-CN"/>
          </a:p>
        </p:txBody>
      </p:sp>
    </p:spTree>
    <p:extLst>
      <p:ext uri="{BB962C8B-B14F-4D97-AF65-F5344CB8AC3E}">
        <p14:creationId xmlns:p14="http://schemas.microsoft.com/office/powerpoint/2010/main" val="1179690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observed surprising robustness to decoy</a:t>
            </a:r>
          </a:p>
          <a:p>
            <a:r>
              <a:rPr lang="en-US" dirty="0"/>
              <a:t>waypoints.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109</a:t>
            </a:fld>
            <a:endParaRPr lang="en-US" altLang="zh-CN"/>
          </a:p>
        </p:txBody>
      </p:sp>
    </p:spTree>
    <p:extLst>
      <p:ext uri="{BB962C8B-B14F-4D97-AF65-F5344CB8AC3E}">
        <p14:creationId xmlns:p14="http://schemas.microsoft.com/office/powerpoint/2010/main" val="2025709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12</a:t>
            </a:fld>
            <a:endParaRPr lang="en-US" altLang="zh-CN"/>
          </a:p>
        </p:txBody>
      </p:sp>
    </p:spTree>
    <p:extLst>
      <p:ext uri="{BB962C8B-B14F-4D97-AF65-F5344CB8AC3E}">
        <p14:creationId xmlns:p14="http://schemas.microsoft.com/office/powerpoint/2010/main" val="409555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Direct Policy</a:t>
            </a:r>
          </a:p>
          <a:p>
            <a:r>
              <a:rPr lang="en-US" sz="1200" b="1" i="0" u="none" strike="noStrike" kern="1200" baseline="0" dirty="0">
                <a:solidFill>
                  <a:schemeClr val="tx1"/>
                </a:solidFill>
                <a:latin typeface="Arial" charset="0"/>
                <a:ea typeface="+mn-ea"/>
                <a:cs typeface="+mn-cs"/>
              </a:rPr>
              <a:t>Learning</a:t>
            </a:r>
          </a:p>
          <a:p>
            <a:r>
              <a:rPr lang="en-US" sz="1200" b="1" i="0" u="none" strike="noStrike" kern="1200" baseline="0" dirty="0">
                <a:solidFill>
                  <a:schemeClr val="tx1"/>
                </a:solidFill>
                <a:latin typeface="Arial" charset="0"/>
                <a:ea typeface="+mn-ea"/>
                <a:cs typeface="+mn-cs"/>
              </a:rPr>
              <a:t>Reward</a:t>
            </a:r>
          </a:p>
          <a:p>
            <a:r>
              <a:rPr lang="en-US" sz="1200" b="1" i="0" u="none" strike="noStrike" kern="1200" baseline="0" dirty="0">
                <a:solidFill>
                  <a:schemeClr val="tx1"/>
                </a:solidFill>
                <a:latin typeface="Arial" charset="0"/>
                <a:ea typeface="+mn-ea"/>
                <a:cs typeface="+mn-cs"/>
              </a:rPr>
              <a:t>Learning</a:t>
            </a:r>
          </a:p>
          <a:p>
            <a:r>
              <a:rPr lang="en-US" sz="1200" b="1" i="0" u="none" strike="noStrike" kern="1200" baseline="0" dirty="0">
                <a:solidFill>
                  <a:schemeClr val="tx1"/>
                </a:solidFill>
                <a:latin typeface="Arial" charset="0"/>
                <a:ea typeface="+mn-ea"/>
                <a:cs typeface="+mn-cs"/>
              </a:rPr>
              <a:t>Access to</a:t>
            </a:r>
          </a:p>
          <a:p>
            <a:r>
              <a:rPr lang="en-US" sz="1200" b="1" i="0" u="none" strike="noStrike" kern="1200" baseline="0" dirty="0">
                <a:solidFill>
                  <a:schemeClr val="tx1"/>
                </a:solidFill>
                <a:latin typeface="Arial" charset="0"/>
                <a:ea typeface="+mn-ea"/>
                <a:cs typeface="+mn-cs"/>
              </a:rPr>
              <a:t>Environment</a:t>
            </a:r>
          </a:p>
          <a:p>
            <a:r>
              <a:rPr lang="en-US" sz="1200" b="1" i="0" u="none" strike="noStrike" kern="1200" baseline="0" dirty="0">
                <a:solidFill>
                  <a:schemeClr val="tx1"/>
                </a:solidFill>
                <a:latin typeface="Arial" charset="0"/>
                <a:ea typeface="+mn-ea"/>
                <a:cs typeface="+mn-cs"/>
              </a:rPr>
              <a:t>Interactive</a:t>
            </a:r>
          </a:p>
          <a:p>
            <a:r>
              <a:rPr lang="en-US" sz="1200" b="1" i="0" u="none" strike="noStrike" kern="1200" baseline="0" dirty="0">
                <a:solidFill>
                  <a:schemeClr val="tx1"/>
                </a:solidFill>
                <a:latin typeface="Arial" charset="0"/>
                <a:ea typeface="+mn-ea"/>
                <a:cs typeface="+mn-cs"/>
              </a:rPr>
              <a:t>Demonstrator</a:t>
            </a:r>
          </a:p>
          <a:p>
            <a:r>
              <a:rPr lang="en-US" sz="1200" b="1" i="0" u="none" strike="noStrike" kern="1200" baseline="0" dirty="0">
                <a:solidFill>
                  <a:schemeClr val="tx1"/>
                </a:solidFill>
                <a:latin typeface="Arial" charset="0"/>
                <a:ea typeface="+mn-ea"/>
                <a:cs typeface="+mn-cs"/>
              </a:rPr>
              <a:t>Pre-collected</a:t>
            </a:r>
          </a:p>
          <a:p>
            <a:r>
              <a:rPr lang="en-US" sz="1200" b="1" i="0" u="none" strike="noStrike" kern="1200" baseline="0" dirty="0">
                <a:solidFill>
                  <a:schemeClr val="tx1"/>
                </a:solidFill>
                <a:latin typeface="Arial" charset="0"/>
                <a:ea typeface="+mn-ea"/>
                <a:cs typeface="+mn-cs"/>
              </a:rPr>
              <a:t>Demonstrations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1422721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generates bird-view representation, which helps simplify the visual information while maintaining useful information for driving.</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17</a:t>
            </a:fld>
            <a:endParaRPr lang="en-US" altLang="zh-CN"/>
          </a:p>
        </p:txBody>
      </p:sp>
    </p:spTree>
    <p:extLst>
      <p:ext uri="{BB962C8B-B14F-4D97-AF65-F5344CB8AC3E}">
        <p14:creationId xmlns:p14="http://schemas.microsoft.com/office/powerpoint/2010/main" val="385435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that act in complex 3D environments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19</a:t>
            </a:fld>
            <a:endParaRPr lang="en-US" altLang="zh-CN"/>
          </a:p>
        </p:txBody>
      </p:sp>
    </p:spTree>
    <p:extLst>
      <p:ext uri="{BB962C8B-B14F-4D97-AF65-F5344CB8AC3E}">
        <p14:creationId xmlns:p14="http://schemas.microsoft.com/office/powerpoint/2010/main" val="239902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ltLang="zh-CN" dirty="0"/>
              <a:t>Click to edit Master title style</a:t>
            </a:r>
            <a:endParaRPr lang="zh-CN" altLang="en-US" dirty="0"/>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en.wikipedia.org/wiki/Norm_(mathematic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400.png"/></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500.png"/><Relationship Id="rId2" Type="http://schemas.openxmlformats.org/officeDocument/2006/relationships/hyperlink" Target="https://www.youtube.com/watch?v=HZGCoVF3YvM&amp;t=14s" TargetMode="External"/><Relationship Id="rId1" Type="http://schemas.openxmlformats.org/officeDocument/2006/relationships/slideLayout" Target="../slideLayouts/slideLayout2.xml"/><Relationship Id="rId6" Type="http://schemas.openxmlformats.org/officeDocument/2006/relationships/image" Target="../media/image491.png"/><Relationship Id="rId5" Type="http://schemas.openxmlformats.org/officeDocument/2006/relationships/image" Target="../media/image480.png"/><Relationship Id="rId4" Type="http://schemas.openxmlformats.org/officeDocument/2006/relationships/image" Target="../media/image84.jpeg"/></Relationships>
</file>

<file path=ppt/slides/_rels/slide107.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4MfWa2yZ0J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_N7nC-8Yxz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0.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52.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GNVHds_mvl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10.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BrMDJqI6H5U"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defRPr/>
            </a:pPr>
            <a:r>
              <a:rPr lang="en-US" sz="4400" dirty="0"/>
              <a:t>L8 Autonomous Driving with IL&amp;RL</a:t>
            </a:r>
            <a:endParaRPr lang="en-US" sz="4400" i="1" dirty="0">
              <a:latin typeface="Calibri" charset="0"/>
              <a:ea typeface="ＭＳ Ｐゴシック" charset="0"/>
              <a:cs typeface="ＭＳ Ｐゴシック" charset="0"/>
            </a:endParaRPr>
          </a:p>
        </p:txBody>
      </p:sp>
      <p:sp>
        <p:nvSpPr>
          <p:cNvPr id="3" name="Subtitle 2"/>
          <p:cNvSpPr>
            <a:spLocks noGrp="1"/>
          </p:cNvSpPr>
          <p:nvPr>
            <p:ph type="subTitle" idx="1"/>
          </p:nvPr>
        </p:nvSpPr>
        <p:spPr/>
        <p:txBody>
          <a:bodyPr rtlCol="0">
            <a:normAutofit/>
          </a:bodyPr>
          <a:lstStyle/>
          <a:p>
            <a:r>
              <a:rPr lang="en-US" altLang="zh-CN" dirty="0"/>
              <a:t>Zonghua Gu 2021</a:t>
            </a:r>
          </a:p>
        </p:txBody>
      </p:sp>
      <p:sp>
        <p:nvSpPr>
          <p:cNvPr id="6" name="Slide Number Placeholder 5"/>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3CC63E4C-4642-794D-A2FD-70F6B81535F5}"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txBox="1">
            <a:spLocks/>
          </p:cNvSpPr>
          <p:nvPr/>
        </p:nvSpPr>
        <p:spPr>
          <a:xfrm>
            <a:off x="3486150" y="5624515"/>
            <a:ext cx="217170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9289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93EB-C278-4EC0-A2CB-98AFCEE92932}"/>
              </a:ext>
            </a:extLst>
          </p:cNvPr>
          <p:cNvSpPr>
            <a:spLocks noGrp="1"/>
          </p:cNvSpPr>
          <p:nvPr>
            <p:ph type="title"/>
          </p:nvPr>
        </p:nvSpPr>
        <p:spPr/>
        <p:txBody>
          <a:bodyPr/>
          <a:lstStyle/>
          <a:p>
            <a:r>
              <a:rPr lang="en-US" dirty="0"/>
              <a:t>Direct Policy Learning (DPL)</a:t>
            </a:r>
            <a:endParaRPr lang="en-SE" dirty="0"/>
          </a:p>
        </p:txBody>
      </p:sp>
      <p:sp>
        <p:nvSpPr>
          <p:cNvPr id="3" name="Content Placeholder 2">
            <a:extLst>
              <a:ext uri="{FF2B5EF4-FFF2-40B4-BE49-F238E27FC236}">
                <a16:creationId xmlns:a16="http://schemas.microsoft.com/office/drawing/2014/main" id="{F767556B-35B2-4292-BCE0-EEF547453F82}"/>
              </a:ext>
            </a:extLst>
          </p:cNvPr>
          <p:cNvSpPr>
            <a:spLocks noGrp="1"/>
          </p:cNvSpPr>
          <p:nvPr>
            <p:ph idx="1"/>
          </p:nvPr>
        </p:nvSpPr>
        <p:spPr>
          <a:xfrm>
            <a:off x="457200" y="1295400"/>
            <a:ext cx="8229600" cy="2133600"/>
          </a:xfrm>
        </p:spPr>
        <p:txBody>
          <a:bodyPr>
            <a:normAutofit fontScale="47500" lnSpcReduction="20000"/>
          </a:bodyPr>
          <a:lstStyle/>
          <a:p>
            <a:r>
              <a:rPr lang="en-US" dirty="0"/>
              <a:t>DPL is an improved version of behavioral cloning. Assuming that we have access to </a:t>
            </a:r>
            <a:r>
              <a:rPr lang="en-US" dirty="0">
                <a:solidFill>
                  <a:srgbClr val="FF0000"/>
                </a:solidFill>
              </a:rPr>
              <a:t>an interactive expert</a:t>
            </a:r>
            <a:r>
              <a:rPr lang="en-US" dirty="0"/>
              <a:t> at training time, </a:t>
            </a:r>
          </a:p>
          <a:p>
            <a:r>
              <a:rPr lang="en-US" dirty="0"/>
              <a:t>First, we start with an initial predictor policy based on the initial expert demonstrations. </a:t>
            </a:r>
          </a:p>
          <a:p>
            <a:r>
              <a:rPr lang="en-US" dirty="0"/>
              <a:t>Then, we execute a loop until we converge. In each iteration, we collect trajectories by rolling out the current policy (which we obtained in the previous iteration) and using these we estimate the state distribution. </a:t>
            </a:r>
          </a:p>
          <a:p>
            <a:r>
              <a:rPr lang="en-US" dirty="0"/>
              <a:t>Then, for every state, we collect feedback from the expert (what would have he done in the same state). </a:t>
            </a:r>
          </a:p>
          <a:p>
            <a:r>
              <a:rPr lang="en-US" dirty="0"/>
              <a:t>Finally, we train a new policy using this feedback.</a:t>
            </a:r>
          </a:p>
        </p:txBody>
      </p:sp>
      <p:sp>
        <p:nvSpPr>
          <p:cNvPr id="4" name="Slide Number Placeholder 3">
            <a:extLst>
              <a:ext uri="{FF2B5EF4-FFF2-40B4-BE49-F238E27FC236}">
                <a16:creationId xmlns:a16="http://schemas.microsoft.com/office/drawing/2014/main" id="{84FB9987-95B7-4223-AE18-5F5CF2E3C48C}"/>
              </a:ext>
            </a:extLst>
          </p:cNvPr>
          <p:cNvSpPr>
            <a:spLocks noGrp="1"/>
          </p:cNvSpPr>
          <p:nvPr>
            <p:ph type="sldNum" sz="quarter" idx="12"/>
          </p:nvPr>
        </p:nvSpPr>
        <p:spPr/>
        <p:txBody>
          <a:bodyPr/>
          <a:lstStyle/>
          <a:p>
            <a:pPr>
              <a:defRPr/>
            </a:pPr>
            <a:fld id="{F57F456A-00AF-44E6-8D70-638C0D0130FF}" type="slidenum">
              <a:rPr lang="en-US" altLang="zh-CN" smtClean="0"/>
              <a:pPr>
                <a:defRPr/>
              </a:pPr>
              <a:t>10</a:t>
            </a:fld>
            <a:endParaRPr lang="en-US" altLang="zh-CN"/>
          </a:p>
        </p:txBody>
      </p:sp>
      <p:pic>
        <p:nvPicPr>
          <p:cNvPr id="4098" name="Picture 2">
            <a:extLst>
              <a:ext uri="{FF2B5EF4-FFF2-40B4-BE49-F238E27FC236}">
                <a16:creationId xmlns:a16="http://schemas.microsoft.com/office/drawing/2014/main" id="{7B5A3FA1-723B-469F-9E10-8FF43A8BD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14273"/>
            <a:ext cx="4572000" cy="357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010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53D7-6A0D-49E8-9817-5EE9357F59CC}"/>
              </a:ext>
            </a:extLst>
          </p:cNvPr>
          <p:cNvSpPr>
            <a:spLocks noGrp="1"/>
          </p:cNvSpPr>
          <p:nvPr>
            <p:ph type="title"/>
          </p:nvPr>
        </p:nvSpPr>
        <p:spPr/>
        <p:txBody>
          <a:bodyPr/>
          <a:lstStyle/>
          <a:p>
            <a:r>
              <a:rPr lang="en-US" dirty="0"/>
              <a:t>Controller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67B565-9E3D-4286-9F23-FAC7A6C51979}"/>
                  </a:ext>
                </a:extLst>
              </p:cNvPr>
              <p:cNvSpPr>
                <a:spLocks noGrp="1"/>
              </p:cNvSpPr>
              <p:nvPr>
                <p:ph idx="1"/>
              </p:nvPr>
            </p:nvSpPr>
            <p:spPr>
              <a:xfrm>
                <a:off x="146331" y="1104016"/>
                <a:ext cx="6324228" cy="5638800"/>
              </a:xfrm>
            </p:spPr>
            <p:txBody>
              <a:bodyPr>
                <a:normAutofit fontScale="62500" lnSpcReduction="20000"/>
              </a:bodyPr>
              <a:lstStyle/>
              <a:p>
                <a:r>
                  <a:rPr lang="en-US" dirty="0"/>
                  <a:t>Both privileged and sensorimotor agents rely on low-level controller</a:t>
                </a:r>
              </a:p>
              <a:p>
                <a:pPr lvl="1"/>
                <a:r>
                  <a:rPr lang="en-US" dirty="0"/>
                  <a:t>Input: a set of waypoints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b="0" i="1" dirty="0" smtClean="0">
                            <a:latin typeface="Cambria Math" panose="02040503050406030204" pitchFamily="18" charset="0"/>
                          </a:rPr>
                          <m:t>𝐾</m:t>
                        </m:r>
                      </m:sub>
                    </m:sSub>
                    <m:r>
                      <a:rPr lang="en-US" b="0" i="1" dirty="0" smtClean="0">
                        <a:latin typeface="Cambria Math" panose="02040503050406030204" pitchFamily="18" charset="0"/>
                      </a:rPr>
                      <m:t>}</m:t>
                    </m:r>
                  </m:oMath>
                </a14:m>
                <a:r>
                  <a:rPr lang="en-US" dirty="0"/>
                  <a:t> in vehicle’s coordinate frame</a:t>
                </a:r>
              </a:p>
              <a:p>
                <a:pPr lvl="1"/>
                <a:r>
                  <a:rPr lang="en-US" dirty="0"/>
                  <a:t>Output: steering, throttle, braking commands</a:t>
                </a:r>
              </a:p>
              <a:p>
                <a:r>
                  <a:rPr lang="en-US" dirty="0"/>
                  <a:t>Longitudinal PID control tries to track target velocity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𝑡</m:t>
                        </m:r>
                      </m:sub>
                      <m:sup>
                        <m:r>
                          <a:rPr lang="en-US" b="0" i="1" smtClean="0">
                            <a:latin typeface="Cambria Math" panose="02040503050406030204" pitchFamily="18" charset="0"/>
                          </a:rPr>
                          <m:t>∗</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𝐾</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 </m:t>
                        </m:r>
                      </m:sub>
                      <m:sup>
                        <m:r>
                          <a:rPr lang="en-US" b="0" i="1" smtClean="0">
                            <a:latin typeface="Cambria Math" panose="02040503050406030204" pitchFamily="18" charset="0"/>
                          </a:rPr>
                          <m:t>𝐾</m:t>
                        </m:r>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b="0" i="1" dirty="0" smtClean="0">
                                            <a:latin typeface="Cambria Math" panose="02040503050406030204" pitchFamily="18" charset="0"/>
                                          </a:rPr>
                                          <m:t>𝑖</m:t>
                                        </m:r>
                                        <m:r>
                                          <a:rPr lang="en-US" b="0" i="1" dirty="0" smtClean="0">
                                            <a:latin typeface="Cambria Math" panose="02040503050406030204" pitchFamily="18" charset="0"/>
                                          </a:rPr>
                                          <m:t>−1</m:t>
                                        </m:r>
                                      </m:sub>
                                    </m:sSub>
                                  </m:e>
                                </m:d>
                              </m:e>
                              <m:sub>
                                <m:r>
                                  <a:rPr lang="en-US" b="0" i="1" smtClean="0">
                                    <a:latin typeface="Cambria Math" panose="02040503050406030204" pitchFamily="18" charset="0"/>
                                  </a:rPr>
                                  <m:t>2</m:t>
                                </m:r>
                              </m:sub>
                            </m:sSub>
                          </m:num>
                          <m:den>
                            <m:r>
                              <a:rPr lang="en-US" b="0" i="1" smtClean="0">
                                <a:latin typeface="Cambria Math" panose="02040503050406030204" pitchFamily="18" charset="0"/>
                              </a:rPr>
                              <m:t>𝛿</m:t>
                            </m:r>
                            <m:r>
                              <a:rPr lang="en-US" b="0" i="1" smtClean="0">
                                <a:latin typeface="Cambria Math" panose="02040503050406030204" pitchFamily="18" charset="0"/>
                              </a:rPr>
                              <m:t>𝑡</m:t>
                            </m:r>
                          </m:den>
                        </m:f>
                      </m:e>
                    </m:nary>
                  </m:oMath>
                </a14:m>
                <a:endParaRPr lang="en-US" dirty="0"/>
              </a:p>
              <a:p>
                <a:pPr lvl="1"/>
                <a14:m>
                  <m:oMath xmlns:m="http://schemas.openxmlformats.org/officeDocument/2006/math">
                    <m:r>
                      <a:rPr lang="en-US" b="0" i="1" smtClean="0">
                        <a:latin typeface="Cambria Math" panose="02040503050406030204" pitchFamily="18" charset="0"/>
                      </a:rPr>
                      <m:t>𝛿</m:t>
                    </m:r>
                    <m:r>
                      <a:rPr lang="en-US" i="1">
                        <a:latin typeface="Cambria Math" panose="02040503050406030204" pitchFamily="18" charset="0"/>
                      </a:rPr>
                      <m:t>𝑡</m:t>
                    </m:r>
                  </m:oMath>
                </a14:m>
                <a:r>
                  <a:rPr lang="en-US" dirty="0"/>
                  <a:t>: temporal spacing between waypoints</a:t>
                </a:r>
              </a:p>
              <a:p>
                <a:pPr lvl="1"/>
                <a:r>
                  <a:rPr lang="en-US" dirty="0">
                    <a:hlinkClick r:id="rId3"/>
                  </a:rPr>
                  <a:t>https://en.wikipedia.org/wiki/Norm_(mathematics)</a:t>
                </a:r>
                <a:r>
                  <a:rPr lang="en-US" dirty="0"/>
                  <a:t> </a:t>
                </a:r>
              </a:p>
              <a:p>
                <a:r>
                  <a:rPr lang="en-US" dirty="0"/>
                  <a:t>Lateral PID controller tries to match a target heading angle towards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𝑠</m:t>
                        </m:r>
                      </m:e>
                      <m:sup>
                        <m:r>
                          <a:rPr lang="en-US" i="1" dirty="0" smtClean="0">
                            <a:latin typeface="Cambria Math" panose="02040503050406030204" pitchFamily="18" charset="0"/>
                          </a:rPr>
                          <m:t>∗</m:t>
                        </m:r>
                      </m:sup>
                    </m:sSup>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sSup>
                          <m:sSupPr>
                            <m:ctrlPr>
                              <a:rPr lang="en-US" b="0" i="1" dirty="0" smtClean="0">
                                <a:latin typeface="Cambria Math" panose="02040503050406030204" pitchFamily="18" charset="0"/>
                              </a:rPr>
                            </m:ctrlPr>
                          </m:sSupPr>
                          <m:e>
                            <m:r>
                              <m:rPr>
                                <m:sty m:val="p"/>
                              </m:rPr>
                              <a:rPr lang="en-US" b="0" i="0" dirty="0" smtClean="0">
                                <a:latin typeface="Cambria Math" panose="02040503050406030204" pitchFamily="18" charset="0"/>
                              </a:rPr>
                              <m:t>tan</m:t>
                            </m:r>
                          </m:e>
                          <m:sup>
                            <m:r>
                              <a:rPr lang="en-US" b="0" i="1" dirty="0" smtClean="0">
                                <a:latin typeface="Cambria Math" panose="02040503050406030204" pitchFamily="18" charset="0"/>
                              </a:rPr>
                              <m:t>−1</m:t>
                            </m:r>
                          </m:sup>
                        </m:sSup>
                      </m:fName>
                      <m:e>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𝑦</m:t>
                                </m:r>
                              </m:sub>
                            </m:sSub>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𝑥</m:t>
                                </m:r>
                              </m:sub>
                            </m:sSub>
                          </m:den>
                        </m:f>
                      </m:e>
                    </m:func>
                  </m:oMath>
                </a14:m>
                <a:r>
                  <a:rPr lang="en-US" dirty="0"/>
                  <a:t>. </a:t>
                </a:r>
              </a:p>
              <a:p>
                <a:pPr lvl="1"/>
                <a:r>
                  <a:rPr lang="en-US" dirty="0"/>
                  <a:t>We first fit an arc to all waypoints and steer towards a point on the arc to average out prediction error in individual waypoints. </a:t>
                </a:r>
              </a:p>
              <a:p>
                <a:pPr lvl="1"/>
                <a:r>
                  <a:rPr lang="en-US" dirty="0"/>
                  <a:t>The point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𝑦</m:t>
                        </m:r>
                      </m:sub>
                    </m:sSub>
                    <m:r>
                      <a:rPr lang="en-US" i="1">
                        <a:latin typeface="Cambria Math" panose="02040503050406030204" pitchFamily="18" charset="0"/>
                      </a:rPr>
                      <m:t>)</m:t>
                    </m:r>
                  </m:oMath>
                </a14:m>
                <a:r>
                  <a:rPr lang="en-US" dirty="0"/>
                  <a:t> is a projection of one of the predicted waypoints onto the arc. We use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𝑤</m:t>
                        </m:r>
                      </m:e>
                      <m:sub>
                        <m:r>
                          <a:rPr lang="en-US" i="1" dirty="0" smtClean="0">
                            <a:latin typeface="Cambria Math" panose="02040503050406030204" pitchFamily="18" charset="0"/>
                          </a:rPr>
                          <m:t>2</m:t>
                        </m:r>
                      </m:sub>
                    </m:sSub>
                  </m:oMath>
                </a14:m>
                <a:r>
                  <a:rPr lang="en-US" dirty="0"/>
                  <a:t> for the straight and follow-the-road commands (shown in fig),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3</m:t>
                        </m:r>
                      </m:sub>
                    </m:sSub>
                  </m:oMath>
                </a14:m>
                <a:r>
                  <a:rPr lang="en-US" dirty="0"/>
                  <a:t> for right turn,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4</m:t>
                        </m:r>
                      </m:sub>
                    </m:sSub>
                  </m:oMath>
                </a14:m>
                <a:r>
                  <a:rPr lang="en-US" dirty="0"/>
                  <a:t> for left turn. Later waypoints allow for a larger turning radius.</a:t>
                </a:r>
              </a:p>
              <a:p>
                <a:pPr lvl="1"/>
                <a:r>
                  <a:rPr lang="en-US" dirty="0"/>
                  <a:t>(My thoughts: Paper uses the term steering angle, but it is actually heading angle (in bicycle model.))</a:t>
                </a:r>
                <a:endParaRPr lang="en-SE" dirty="0"/>
              </a:p>
            </p:txBody>
          </p:sp>
        </mc:Choice>
        <mc:Fallback xmlns="">
          <p:sp>
            <p:nvSpPr>
              <p:cNvPr id="3" name="Content Placeholder 2">
                <a:extLst>
                  <a:ext uri="{FF2B5EF4-FFF2-40B4-BE49-F238E27FC236}">
                    <a16:creationId xmlns:a16="http://schemas.microsoft.com/office/drawing/2014/main" id="{F467B565-9E3D-4286-9F23-FAC7A6C51979}"/>
                  </a:ext>
                </a:extLst>
              </p:cNvPr>
              <p:cNvSpPr>
                <a:spLocks noGrp="1" noRot="1" noChangeAspect="1" noMove="1" noResize="1" noEditPoints="1" noAdjustHandles="1" noChangeArrowheads="1" noChangeShapeType="1" noTextEdit="1"/>
              </p:cNvSpPr>
              <p:nvPr>
                <p:ph idx="1"/>
              </p:nvPr>
            </p:nvSpPr>
            <p:spPr>
              <a:xfrm>
                <a:off x="146331" y="1104016"/>
                <a:ext cx="6324228" cy="5638800"/>
              </a:xfrm>
              <a:blipFill>
                <a:blip r:embed="rId4"/>
                <a:stretch>
                  <a:fillRect l="-868" t="-1514" r="-1929" b="-140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65953B0-FA18-4641-A328-51180F5B2E68}"/>
              </a:ext>
            </a:extLst>
          </p:cNvPr>
          <p:cNvSpPr>
            <a:spLocks noGrp="1"/>
          </p:cNvSpPr>
          <p:nvPr>
            <p:ph type="sldNum" sz="quarter" idx="12"/>
          </p:nvPr>
        </p:nvSpPr>
        <p:spPr/>
        <p:txBody>
          <a:bodyPr/>
          <a:lstStyle/>
          <a:p>
            <a:pPr>
              <a:defRPr/>
            </a:pPr>
            <a:fld id="{F57F456A-00AF-44E6-8D70-638C0D0130FF}" type="slidenum">
              <a:rPr lang="en-US" altLang="zh-CN" smtClean="0"/>
              <a:pPr>
                <a:defRPr/>
              </a:pPr>
              <a:t>100</a:t>
            </a:fld>
            <a:endParaRPr lang="en-US" altLang="zh-CN"/>
          </a:p>
        </p:txBody>
      </p:sp>
      <p:pic>
        <p:nvPicPr>
          <p:cNvPr id="5" name="Picture 4">
            <a:extLst>
              <a:ext uri="{FF2B5EF4-FFF2-40B4-BE49-F238E27FC236}">
                <a16:creationId xmlns:a16="http://schemas.microsoft.com/office/drawing/2014/main" id="{18D54BE7-DCEF-425F-8444-52C992DA52C2}"/>
              </a:ext>
            </a:extLst>
          </p:cNvPr>
          <p:cNvPicPr>
            <a:picLocks noChangeAspect="1"/>
          </p:cNvPicPr>
          <p:nvPr/>
        </p:nvPicPr>
        <p:blipFill>
          <a:blip r:embed="rId5"/>
          <a:stretch>
            <a:fillRect/>
          </a:stretch>
        </p:blipFill>
        <p:spPr>
          <a:xfrm>
            <a:off x="6476628" y="2667000"/>
            <a:ext cx="2667372" cy="3162741"/>
          </a:xfrm>
          <a:prstGeom prst="rect">
            <a:avLst/>
          </a:prstGeom>
        </p:spPr>
      </p:pic>
    </p:spTree>
    <p:extLst>
      <p:ext uri="{BB962C8B-B14F-4D97-AF65-F5344CB8AC3E}">
        <p14:creationId xmlns:p14="http://schemas.microsoft.com/office/powerpoint/2010/main" val="899305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0A337-C3E0-4828-A0A4-DF652D4AB1C5}"/>
              </a:ext>
            </a:extLst>
          </p:cNvPr>
          <p:cNvSpPr>
            <a:spLocks noGrp="1"/>
          </p:cNvSpPr>
          <p:nvPr>
            <p:ph type="title"/>
          </p:nvPr>
        </p:nvSpPr>
        <p:spPr/>
        <p:txBody>
          <a:bodyPr/>
          <a:lstStyle/>
          <a:p>
            <a:r>
              <a:rPr lang="en-US" dirty="0"/>
              <a:t>Performance Evaluation</a:t>
            </a:r>
            <a:endParaRPr lang="en-SE" dirty="0"/>
          </a:p>
        </p:txBody>
      </p:sp>
      <p:sp>
        <p:nvSpPr>
          <p:cNvPr id="3" name="Content Placeholder 2">
            <a:extLst>
              <a:ext uri="{FF2B5EF4-FFF2-40B4-BE49-F238E27FC236}">
                <a16:creationId xmlns:a16="http://schemas.microsoft.com/office/drawing/2014/main" id="{F4A25219-690E-400F-9ACD-0705096A0B09}"/>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B5640EB3-C4D1-478E-80C1-CB96E57076F7}"/>
              </a:ext>
            </a:extLst>
          </p:cNvPr>
          <p:cNvSpPr>
            <a:spLocks noGrp="1"/>
          </p:cNvSpPr>
          <p:nvPr>
            <p:ph type="sldNum" sz="quarter" idx="12"/>
          </p:nvPr>
        </p:nvSpPr>
        <p:spPr/>
        <p:txBody>
          <a:bodyPr/>
          <a:lstStyle/>
          <a:p>
            <a:pPr>
              <a:defRPr/>
            </a:pPr>
            <a:fld id="{F57F456A-00AF-44E6-8D70-638C0D0130FF}" type="slidenum">
              <a:rPr lang="en-US" altLang="zh-CN" smtClean="0"/>
              <a:pPr>
                <a:defRPr/>
              </a:pPr>
              <a:t>101</a:t>
            </a:fld>
            <a:endParaRPr lang="en-US" altLang="zh-CN"/>
          </a:p>
        </p:txBody>
      </p:sp>
      <p:pic>
        <p:nvPicPr>
          <p:cNvPr id="5" name="Picture 4">
            <a:extLst>
              <a:ext uri="{FF2B5EF4-FFF2-40B4-BE49-F238E27FC236}">
                <a16:creationId xmlns:a16="http://schemas.microsoft.com/office/drawing/2014/main" id="{E1AC3BD5-682F-470A-821D-861EC10F9EF4}"/>
              </a:ext>
            </a:extLst>
          </p:cNvPr>
          <p:cNvPicPr>
            <a:picLocks noChangeAspect="1"/>
          </p:cNvPicPr>
          <p:nvPr/>
        </p:nvPicPr>
        <p:blipFill>
          <a:blip r:embed="rId3"/>
          <a:stretch>
            <a:fillRect/>
          </a:stretch>
        </p:blipFill>
        <p:spPr>
          <a:xfrm>
            <a:off x="152399" y="1371600"/>
            <a:ext cx="8733851" cy="3810000"/>
          </a:xfrm>
          <a:prstGeom prst="rect">
            <a:avLst/>
          </a:prstGeom>
        </p:spPr>
      </p:pic>
    </p:spTree>
    <p:extLst>
      <p:ext uri="{BB962C8B-B14F-4D97-AF65-F5344CB8AC3E}">
        <p14:creationId xmlns:p14="http://schemas.microsoft.com/office/powerpoint/2010/main" val="29897390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940B3-0F79-4A38-A58E-63AA3EE4B526}"/>
              </a:ext>
            </a:extLst>
          </p:cNvPr>
          <p:cNvSpPr>
            <a:spLocks noGrp="1"/>
          </p:cNvSpPr>
          <p:nvPr>
            <p:ph type="title"/>
          </p:nvPr>
        </p:nvSpPr>
        <p:spPr>
          <a:xfrm>
            <a:off x="152400" y="274638"/>
            <a:ext cx="8763000" cy="868362"/>
          </a:xfrm>
        </p:spPr>
        <p:txBody>
          <a:bodyPr/>
          <a:lstStyle/>
          <a:p>
            <a:r>
              <a:rPr lang="en-US" sz="3600" dirty="0">
                <a:solidFill>
                  <a:srgbClr val="FF0000"/>
                </a:solidFill>
              </a:rPr>
              <a:t>Deep Imitative Models (DIM) [Rhinehart 2020]</a:t>
            </a:r>
            <a:endParaRPr lang="en-SE" sz="3600" dirty="0">
              <a:solidFill>
                <a:srgbClr val="FF0000"/>
              </a:solidFill>
            </a:endParaRPr>
          </a:p>
        </p:txBody>
      </p:sp>
      <p:sp>
        <p:nvSpPr>
          <p:cNvPr id="3" name="Content Placeholder 2">
            <a:extLst>
              <a:ext uri="{FF2B5EF4-FFF2-40B4-BE49-F238E27FC236}">
                <a16:creationId xmlns:a16="http://schemas.microsoft.com/office/drawing/2014/main" id="{D8A7A98B-898E-4635-8104-53D6A632896F}"/>
              </a:ext>
            </a:extLst>
          </p:cNvPr>
          <p:cNvSpPr>
            <a:spLocks noGrp="1"/>
          </p:cNvSpPr>
          <p:nvPr>
            <p:ph idx="1"/>
          </p:nvPr>
        </p:nvSpPr>
        <p:spPr/>
        <p:txBody>
          <a:bodyPr/>
          <a:lstStyle/>
          <a:p>
            <a:r>
              <a:rPr lang="en-US" dirty="0"/>
              <a:t>Nicholas Rhinehart, Rowan McAllister, Sergey Levine,</a:t>
            </a:r>
            <a:r>
              <a:rPr lang="zh-CN" altLang="en-US" dirty="0"/>
              <a:t> </a:t>
            </a:r>
            <a:r>
              <a:rPr lang="en-US" dirty="0"/>
              <a:t>Deep Imitative Models for Flexible Inference, Planning, and Control, ICLR 2020</a:t>
            </a:r>
          </a:p>
          <a:p>
            <a:endParaRPr lang="en-SE" dirty="0"/>
          </a:p>
        </p:txBody>
      </p:sp>
      <p:sp>
        <p:nvSpPr>
          <p:cNvPr id="4" name="Slide Number Placeholder 3">
            <a:extLst>
              <a:ext uri="{FF2B5EF4-FFF2-40B4-BE49-F238E27FC236}">
                <a16:creationId xmlns:a16="http://schemas.microsoft.com/office/drawing/2014/main" id="{2C8E4A48-B846-492C-9838-F20B39732125}"/>
              </a:ext>
            </a:extLst>
          </p:cNvPr>
          <p:cNvSpPr>
            <a:spLocks noGrp="1"/>
          </p:cNvSpPr>
          <p:nvPr>
            <p:ph type="sldNum" sz="quarter" idx="12"/>
          </p:nvPr>
        </p:nvSpPr>
        <p:spPr/>
        <p:txBody>
          <a:bodyPr/>
          <a:lstStyle/>
          <a:p>
            <a:pPr>
              <a:defRPr/>
            </a:pPr>
            <a:fld id="{F57F456A-00AF-44E6-8D70-638C0D0130FF}" type="slidenum">
              <a:rPr lang="en-US" altLang="zh-CN" smtClean="0"/>
              <a:pPr>
                <a:defRPr/>
              </a:pPr>
              <a:t>102</a:t>
            </a:fld>
            <a:endParaRPr lang="en-US" altLang="zh-CN"/>
          </a:p>
        </p:txBody>
      </p:sp>
      <p:pic>
        <p:nvPicPr>
          <p:cNvPr id="7" name="Picture 6">
            <a:extLst>
              <a:ext uri="{FF2B5EF4-FFF2-40B4-BE49-F238E27FC236}">
                <a16:creationId xmlns:a16="http://schemas.microsoft.com/office/drawing/2014/main" id="{68D94320-590F-454A-8E72-CDA11DD6ACD8}"/>
              </a:ext>
            </a:extLst>
          </p:cNvPr>
          <p:cNvPicPr>
            <a:picLocks noChangeAspect="1"/>
          </p:cNvPicPr>
          <p:nvPr/>
        </p:nvPicPr>
        <p:blipFill>
          <a:blip r:embed="rId2"/>
          <a:stretch>
            <a:fillRect/>
          </a:stretch>
        </p:blipFill>
        <p:spPr>
          <a:xfrm>
            <a:off x="-28575" y="4445849"/>
            <a:ext cx="9144000" cy="1858479"/>
          </a:xfrm>
          <a:prstGeom prst="rect">
            <a:avLst/>
          </a:prstGeom>
        </p:spPr>
      </p:pic>
      <p:sp>
        <p:nvSpPr>
          <p:cNvPr id="8" name="TextBox 7">
            <a:extLst>
              <a:ext uri="{FF2B5EF4-FFF2-40B4-BE49-F238E27FC236}">
                <a16:creationId xmlns:a16="http://schemas.microsoft.com/office/drawing/2014/main" id="{4E1524B7-D1F1-4345-9DAB-D61C53FA777A}"/>
              </a:ext>
            </a:extLst>
          </p:cNvPr>
          <p:cNvSpPr txBox="1"/>
          <p:nvPr/>
        </p:nvSpPr>
        <p:spPr>
          <a:xfrm>
            <a:off x="3934646" y="6421362"/>
            <a:ext cx="1274708" cy="369332"/>
          </a:xfrm>
          <a:prstGeom prst="rect">
            <a:avLst/>
          </a:prstGeom>
          <a:noFill/>
        </p:spPr>
        <p:txBody>
          <a:bodyPr wrap="none" rtlCol="0">
            <a:spAutoFit/>
          </a:bodyPr>
          <a:lstStyle/>
          <a:p>
            <a:r>
              <a:rPr lang="en-US" dirty="0"/>
              <a:t>Mid-to-Mid</a:t>
            </a:r>
            <a:endParaRPr lang="en-SE" dirty="0"/>
          </a:p>
        </p:txBody>
      </p:sp>
    </p:spTree>
    <p:extLst>
      <p:ext uri="{BB962C8B-B14F-4D97-AF65-F5344CB8AC3E}">
        <p14:creationId xmlns:p14="http://schemas.microsoft.com/office/powerpoint/2010/main" val="16687500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ADFF-C1A2-4F2D-9FB7-C50207892A6C}"/>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BBCDF2AB-388C-4BA8-AC2D-E946D2D83CAD}"/>
              </a:ext>
            </a:extLst>
          </p:cNvPr>
          <p:cNvSpPr>
            <a:spLocks noGrp="1"/>
          </p:cNvSpPr>
          <p:nvPr>
            <p:ph idx="1"/>
          </p:nvPr>
        </p:nvSpPr>
        <p:spPr/>
        <p:txBody>
          <a:bodyPr>
            <a:normAutofit fontScale="62500" lnSpcReduction="20000"/>
          </a:bodyPr>
          <a:lstStyle/>
          <a:p>
            <a:r>
              <a:rPr lang="en-US" dirty="0"/>
              <a:t>Imitation Learning (IL) is an appealing approach to learn desirable autonomous behavior. However, directing IL to achieve arbitrary goals is difficult. In contrast, planning-based algorithms use dynamics models and reward functions to achieve goals. Yet, reward functions that evoke desirable behavior are often difficult to specify. In this paper, we propose </a:t>
            </a:r>
            <a:r>
              <a:rPr lang="en-US" dirty="0">
                <a:solidFill>
                  <a:srgbClr val="FF0000"/>
                </a:solidFill>
              </a:rPr>
              <a:t>“Imitative Models” to combine the benefits of IL and goal-directed planning. </a:t>
            </a:r>
            <a:r>
              <a:rPr lang="en-US" dirty="0"/>
              <a:t>Imitative Models are probabilistic predictive models of desirable behavior able to plan interpretable expert-like trajectories to achieve specified goals. We derive families of flexible goal objectives, including constrained goal regions, unconstrained goal sets, and energy-based goals. We show that our method can use these objectives to successfully direct behavior. Our method substantially outperforms six IL approaches and a planning-based approach in a dynamic simulated autonomous driving task, and is efficiently learned from expert demonstrations without online data collection. We also show our approach is robust to poorly specified goals, such as goals on the wrong side of the road.</a:t>
            </a:r>
            <a:endParaRPr lang="en-SE" dirty="0"/>
          </a:p>
        </p:txBody>
      </p:sp>
      <p:sp>
        <p:nvSpPr>
          <p:cNvPr id="4" name="Slide Number Placeholder 3">
            <a:extLst>
              <a:ext uri="{FF2B5EF4-FFF2-40B4-BE49-F238E27FC236}">
                <a16:creationId xmlns:a16="http://schemas.microsoft.com/office/drawing/2014/main" id="{47E6E82B-8226-42CA-A92B-9A8ACABAA389}"/>
              </a:ext>
            </a:extLst>
          </p:cNvPr>
          <p:cNvSpPr>
            <a:spLocks noGrp="1"/>
          </p:cNvSpPr>
          <p:nvPr>
            <p:ph type="sldNum" sz="quarter" idx="12"/>
          </p:nvPr>
        </p:nvSpPr>
        <p:spPr/>
        <p:txBody>
          <a:bodyPr/>
          <a:lstStyle/>
          <a:p>
            <a:pPr>
              <a:defRPr/>
            </a:pPr>
            <a:fld id="{F57F456A-00AF-44E6-8D70-638C0D0130FF}" type="slidenum">
              <a:rPr lang="en-US" altLang="zh-CN" smtClean="0"/>
              <a:pPr>
                <a:defRPr/>
              </a:pPr>
              <a:t>103</a:t>
            </a:fld>
            <a:endParaRPr lang="en-US" altLang="zh-CN"/>
          </a:p>
        </p:txBody>
      </p:sp>
    </p:spTree>
    <p:extLst>
      <p:ext uri="{BB962C8B-B14F-4D97-AF65-F5344CB8AC3E}">
        <p14:creationId xmlns:p14="http://schemas.microsoft.com/office/powerpoint/2010/main" val="41963481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9838-D3F9-4590-87A8-5D07606841CC}"/>
              </a:ext>
            </a:extLst>
          </p:cNvPr>
          <p:cNvSpPr>
            <a:spLocks noGrp="1"/>
          </p:cNvSpPr>
          <p:nvPr>
            <p:ph type="title"/>
          </p:nvPr>
        </p:nvSpPr>
        <p:spPr/>
        <p:txBody>
          <a:bodyPr/>
          <a:lstStyle/>
          <a:p>
            <a:r>
              <a:rPr lang="en-US" dirty="0"/>
              <a:t>DIM</a:t>
            </a:r>
            <a:endParaRPr lang="en-SE" dirty="0"/>
          </a:p>
        </p:txBody>
      </p:sp>
      <p:sp>
        <p:nvSpPr>
          <p:cNvPr id="3" name="Content Placeholder 2">
            <a:extLst>
              <a:ext uri="{FF2B5EF4-FFF2-40B4-BE49-F238E27FC236}">
                <a16:creationId xmlns:a16="http://schemas.microsoft.com/office/drawing/2014/main" id="{D9F56E89-2474-4C9B-87F8-67EA1D9E07CE}"/>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AC6434A-8CC3-4066-96BE-4496C1483145}"/>
              </a:ext>
            </a:extLst>
          </p:cNvPr>
          <p:cNvSpPr>
            <a:spLocks noGrp="1"/>
          </p:cNvSpPr>
          <p:nvPr>
            <p:ph type="sldNum" sz="quarter" idx="12"/>
          </p:nvPr>
        </p:nvSpPr>
        <p:spPr/>
        <p:txBody>
          <a:bodyPr/>
          <a:lstStyle/>
          <a:p>
            <a:pPr>
              <a:defRPr/>
            </a:pPr>
            <a:fld id="{F57F456A-00AF-44E6-8D70-638C0D0130FF}" type="slidenum">
              <a:rPr lang="en-US" altLang="zh-CN" smtClean="0"/>
              <a:pPr>
                <a:defRPr/>
              </a:pPr>
              <a:t>104</a:t>
            </a:fld>
            <a:endParaRPr lang="en-US" altLang="zh-CN"/>
          </a:p>
        </p:txBody>
      </p:sp>
      <p:pic>
        <p:nvPicPr>
          <p:cNvPr id="5" name="Picture 4">
            <a:extLst>
              <a:ext uri="{FF2B5EF4-FFF2-40B4-BE49-F238E27FC236}">
                <a16:creationId xmlns:a16="http://schemas.microsoft.com/office/drawing/2014/main" id="{4CF6E2A0-4BB5-4082-A1B3-1E24AC063B99}"/>
              </a:ext>
            </a:extLst>
          </p:cNvPr>
          <p:cNvPicPr>
            <a:picLocks noChangeAspect="1"/>
          </p:cNvPicPr>
          <p:nvPr/>
        </p:nvPicPr>
        <p:blipFill>
          <a:blip r:embed="rId2"/>
          <a:stretch>
            <a:fillRect/>
          </a:stretch>
        </p:blipFill>
        <p:spPr>
          <a:xfrm>
            <a:off x="-35740" y="994758"/>
            <a:ext cx="9144000" cy="5797959"/>
          </a:xfrm>
          <a:prstGeom prst="rect">
            <a:avLst/>
          </a:prstGeom>
        </p:spPr>
      </p:pic>
    </p:spTree>
    <p:extLst>
      <p:ext uri="{BB962C8B-B14F-4D97-AF65-F5344CB8AC3E}">
        <p14:creationId xmlns:p14="http://schemas.microsoft.com/office/powerpoint/2010/main" val="3813269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3B5B-855B-4B8F-8FE3-E2A09A413CCE}"/>
              </a:ext>
            </a:extLst>
          </p:cNvPr>
          <p:cNvSpPr>
            <a:spLocks noGrp="1"/>
          </p:cNvSpPr>
          <p:nvPr>
            <p:ph type="title"/>
          </p:nvPr>
        </p:nvSpPr>
        <p:spPr/>
        <p:txBody>
          <a:bodyPr/>
          <a:lstStyle/>
          <a:p>
            <a:r>
              <a:rPr lang="en-US" dirty="0"/>
              <a:t>DIM Details</a:t>
            </a:r>
            <a:endParaRPr lang="en-SE" dirty="0"/>
          </a:p>
        </p:txBody>
      </p:sp>
      <p:sp>
        <p:nvSpPr>
          <p:cNvPr id="3" name="Content Placeholder 2">
            <a:extLst>
              <a:ext uri="{FF2B5EF4-FFF2-40B4-BE49-F238E27FC236}">
                <a16:creationId xmlns:a16="http://schemas.microsoft.com/office/drawing/2014/main" id="{71C6AA9B-94A3-407D-A54E-DDCED6D44CC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AB6993F-957F-4670-9E59-B6C5DF9B1FD8}"/>
              </a:ext>
            </a:extLst>
          </p:cNvPr>
          <p:cNvSpPr>
            <a:spLocks noGrp="1"/>
          </p:cNvSpPr>
          <p:nvPr>
            <p:ph type="sldNum" sz="quarter" idx="12"/>
          </p:nvPr>
        </p:nvSpPr>
        <p:spPr/>
        <p:txBody>
          <a:bodyPr/>
          <a:lstStyle/>
          <a:p>
            <a:pPr>
              <a:defRPr/>
            </a:pPr>
            <a:fld id="{F57F456A-00AF-44E6-8D70-638C0D0130FF}" type="slidenum">
              <a:rPr lang="en-US" altLang="zh-CN" smtClean="0"/>
              <a:pPr>
                <a:defRPr/>
              </a:pPr>
              <a:t>105</a:t>
            </a:fld>
            <a:endParaRPr lang="en-US" altLang="zh-CN"/>
          </a:p>
        </p:txBody>
      </p:sp>
      <p:pic>
        <p:nvPicPr>
          <p:cNvPr id="5" name="Picture 4">
            <a:extLst>
              <a:ext uri="{FF2B5EF4-FFF2-40B4-BE49-F238E27FC236}">
                <a16:creationId xmlns:a16="http://schemas.microsoft.com/office/drawing/2014/main" id="{A788A07A-E423-451C-9ADD-551B8A33AE8B}"/>
              </a:ext>
            </a:extLst>
          </p:cNvPr>
          <p:cNvPicPr>
            <a:picLocks noChangeAspect="1"/>
          </p:cNvPicPr>
          <p:nvPr/>
        </p:nvPicPr>
        <p:blipFill>
          <a:blip r:embed="rId2"/>
          <a:stretch>
            <a:fillRect/>
          </a:stretch>
        </p:blipFill>
        <p:spPr>
          <a:xfrm>
            <a:off x="232757" y="1823813"/>
            <a:ext cx="8678486" cy="3210373"/>
          </a:xfrm>
          <a:prstGeom prst="rect">
            <a:avLst/>
          </a:prstGeom>
        </p:spPr>
      </p:pic>
    </p:spTree>
    <p:extLst>
      <p:ext uri="{BB962C8B-B14F-4D97-AF65-F5344CB8AC3E}">
        <p14:creationId xmlns:p14="http://schemas.microsoft.com/office/powerpoint/2010/main" val="39600916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DF7C-17BF-4C28-A765-6ED0D7C3C38B}"/>
              </a:ext>
            </a:extLst>
          </p:cNvPr>
          <p:cNvSpPr>
            <a:spLocks noGrp="1"/>
          </p:cNvSpPr>
          <p:nvPr>
            <p:ph type="title"/>
          </p:nvPr>
        </p:nvSpPr>
        <p:spPr>
          <a:xfrm>
            <a:off x="457200" y="83490"/>
            <a:ext cx="8229600" cy="868362"/>
          </a:xfrm>
        </p:spPr>
        <p:txBody>
          <a:bodyPr/>
          <a:lstStyle/>
          <a:p>
            <a:r>
              <a:rPr lang="en-US" dirty="0"/>
              <a:t>Bayes Theorem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56B106-BAC3-4304-A4E1-620D2852AB54}"/>
                  </a:ext>
                </a:extLst>
              </p:cNvPr>
              <p:cNvSpPr>
                <a:spLocks noGrp="1"/>
              </p:cNvSpPr>
              <p:nvPr>
                <p:ph idx="1"/>
              </p:nvPr>
            </p:nvSpPr>
            <p:spPr>
              <a:xfrm>
                <a:off x="457200" y="914400"/>
                <a:ext cx="8229600" cy="1524000"/>
              </a:xfrm>
            </p:spPr>
            <p:txBody>
              <a:bodyPr>
                <a:normAutofit fontScale="62500" lnSpcReduction="20000"/>
              </a:bodyPr>
              <a:lstStyle/>
              <a:p>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e>
                      <m:e>
                        <m:r>
                          <a:rPr lang="en-US" b="0" i="1" smtClean="0">
                            <a:latin typeface="Cambria Math" panose="02040503050406030204" pitchFamily="18" charset="0"/>
                          </a:rPr>
                          <m:t>𝐸</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𝐻</m:t>
                        </m:r>
                        <m:r>
                          <a:rPr lang="en-US" b="0" i="1" smtClean="0">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b="0" i="1" smtClean="0">
                                <a:latin typeface="Cambria Math" panose="02040503050406030204" pitchFamily="18" charset="0"/>
                              </a:rPr>
                              <m:t>𝐻</m:t>
                            </m:r>
                          </m:e>
                        </m:d>
                      </m:num>
                      <m:den>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𝐸</m:t>
                            </m:r>
                          </m:e>
                        </m:d>
                      </m:den>
                    </m:f>
                    <m:r>
                      <a:rPr lang="en-US" b="0" i="1" smtClean="0">
                        <a:latin typeface="Cambria Math" panose="02040503050406030204" pitchFamily="18" charset="0"/>
                      </a:rPr>
                      <m:t> </m:t>
                    </m:r>
                  </m:oMath>
                </a14:m>
                <a:endParaRPr lang="en-US" dirty="0"/>
              </a:p>
              <a:p>
                <a:pPr lvl="1"/>
                <a14:m>
                  <m:oMath xmlns:m="http://schemas.openxmlformats.org/officeDocument/2006/math">
                    <m:r>
                      <a:rPr lang="en-US" i="1">
                        <a:latin typeface="Cambria Math" panose="02040503050406030204" pitchFamily="18" charset="0"/>
                      </a:rPr>
                      <m:t>𝐻</m:t>
                    </m:r>
                  </m:oMath>
                </a14:m>
                <a:r>
                  <a:rPr lang="en-US" dirty="0"/>
                  <a:t>: Hypothesis; </a:t>
                </a:r>
                <a14:m>
                  <m:oMath xmlns:m="http://schemas.openxmlformats.org/officeDocument/2006/math">
                    <m:r>
                      <a:rPr lang="en-US" i="1">
                        <a:latin typeface="Cambria Math" panose="02040503050406030204" pitchFamily="18" charset="0"/>
                      </a:rPr>
                      <m:t>𝐸</m:t>
                    </m:r>
                  </m:oMath>
                </a14:m>
                <a:r>
                  <a:rPr lang="en-US" dirty="0"/>
                  <a:t>: Evidence</a:t>
                </a:r>
              </a:p>
              <a:p>
                <a:r>
                  <a:rPr lang="en-US" dirty="0"/>
                  <a:t>3Blue1Brown on Bayes theorem</a:t>
                </a:r>
              </a:p>
              <a:p>
                <a:pPr lvl="1"/>
                <a:r>
                  <a:rPr lang="en-US" dirty="0">
                    <a:hlinkClick r:id="rId2"/>
                  </a:rPr>
                  <a:t>https://www.youtube.com/watch?v=HZGCoVF3YvM&amp;t=14s</a:t>
                </a:r>
                <a:endParaRPr lang="en-US" dirty="0"/>
              </a:p>
              <a:p>
                <a:endParaRPr lang="en-SE" dirty="0"/>
              </a:p>
            </p:txBody>
          </p:sp>
        </mc:Choice>
        <mc:Fallback xmlns="">
          <p:sp>
            <p:nvSpPr>
              <p:cNvPr id="3" name="Content Placeholder 2">
                <a:extLst>
                  <a:ext uri="{FF2B5EF4-FFF2-40B4-BE49-F238E27FC236}">
                    <a16:creationId xmlns:a16="http://schemas.microsoft.com/office/drawing/2014/main" id="{E256B106-BAC3-4304-A4E1-620D2852AB54}"/>
                  </a:ext>
                </a:extLst>
              </p:cNvPr>
              <p:cNvSpPr>
                <a:spLocks noGrp="1" noRot="1" noChangeAspect="1" noMove="1" noResize="1" noEditPoints="1" noAdjustHandles="1" noChangeArrowheads="1" noChangeShapeType="1" noTextEdit="1"/>
              </p:cNvSpPr>
              <p:nvPr>
                <p:ph idx="1"/>
              </p:nvPr>
            </p:nvSpPr>
            <p:spPr>
              <a:xfrm>
                <a:off x="457200" y="914400"/>
                <a:ext cx="8229600" cy="1524000"/>
              </a:xfrm>
              <a:blipFill>
                <a:blip r:embed="rId3"/>
                <a:stretch>
                  <a:fillRect l="-667" b="-4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1DAB615-9FB2-4A74-BC74-3E82FD16826E}"/>
              </a:ext>
            </a:extLst>
          </p:cNvPr>
          <p:cNvSpPr>
            <a:spLocks noGrp="1"/>
          </p:cNvSpPr>
          <p:nvPr>
            <p:ph type="sldNum" sz="quarter" idx="12"/>
          </p:nvPr>
        </p:nvSpPr>
        <p:spPr/>
        <p:txBody>
          <a:bodyPr/>
          <a:lstStyle/>
          <a:p>
            <a:pPr>
              <a:defRPr/>
            </a:pPr>
            <a:fld id="{F57F456A-00AF-44E6-8D70-638C0D0130FF}" type="slidenum">
              <a:rPr lang="en-US" altLang="zh-CN" smtClean="0"/>
              <a:pPr>
                <a:defRPr/>
              </a:pPr>
              <a:t>106</a:t>
            </a:fld>
            <a:endParaRPr lang="en-US" altLang="zh-CN"/>
          </a:p>
        </p:txBody>
      </p:sp>
      <p:sp>
        <p:nvSpPr>
          <p:cNvPr id="5" name="Rectangle 4">
            <a:extLst>
              <a:ext uri="{FF2B5EF4-FFF2-40B4-BE49-F238E27FC236}">
                <a16:creationId xmlns:a16="http://schemas.microsoft.com/office/drawing/2014/main" id="{3BE1C9D8-17D7-4875-966A-A5368A60C28D}"/>
              </a:ext>
            </a:extLst>
          </p:cNvPr>
          <p:cNvSpPr/>
          <p:nvPr/>
        </p:nvSpPr>
        <p:spPr>
          <a:xfrm>
            <a:off x="1905000" y="6558610"/>
            <a:ext cx="5334000" cy="246221"/>
          </a:xfrm>
          <a:prstGeom prst="rect">
            <a:avLst/>
          </a:prstGeom>
        </p:spPr>
        <p:txBody>
          <a:bodyPr wrap="square">
            <a:spAutoFit/>
          </a:bodyPr>
          <a:lstStyle/>
          <a:p>
            <a:r>
              <a:rPr lang="en-SE" sz="1000" dirty="0"/>
              <a:t>https://www.analyticsvidhya.com/blog/2016/06/bayesian-statistics-beginners-simple-english/</a:t>
            </a:r>
          </a:p>
        </p:txBody>
      </p:sp>
      <p:pic>
        <p:nvPicPr>
          <p:cNvPr id="2050" name="Picture 2" descr="bayesian statistics, probability">
            <a:extLst>
              <a:ext uri="{FF2B5EF4-FFF2-40B4-BE49-F238E27FC236}">
                <a16:creationId xmlns:a16="http://schemas.microsoft.com/office/drawing/2014/main" id="{7EB9E8D7-0A29-476A-97AB-11767F431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2394713"/>
            <a:ext cx="6781800" cy="41974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8EDE61E-9AB4-4271-AE8E-B03E2B61BCA9}"/>
                  </a:ext>
                </a:extLst>
              </p:cNvPr>
              <p:cNvSpPr/>
              <p:nvPr/>
            </p:nvSpPr>
            <p:spPr>
              <a:xfrm>
                <a:off x="3657600" y="2873836"/>
                <a:ext cx="12644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𝐻</m:t>
                          </m:r>
                        </m:e>
                        <m:e>
                          <m:r>
                            <a:rPr lang="en-US" sz="2400" b="0" i="1" smtClean="0">
                              <a:latin typeface="Cambria Math" panose="02040503050406030204" pitchFamily="18" charset="0"/>
                            </a:rPr>
                            <m:t>𝐸</m:t>
                          </m:r>
                        </m:e>
                      </m:d>
                    </m:oMath>
                  </m:oMathPara>
                </a14:m>
                <a:endParaRPr lang="en-SE" sz="2400" dirty="0"/>
              </a:p>
            </p:txBody>
          </p:sp>
        </mc:Choice>
        <mc:Fallback xmlns="">
          <p:sp>
            <p:nvSpPr>
              <p:cNvPr id="6" name="Rectangle 5">
                <a:extLst>
                  <a:ext uri="{FF2B5EF4-FFF2-40B4-BE49-F238E27FC236}">
                    <a16:creationId xmlns:a16="http://schemas.microsoft.com/office/drawing/2014/main" id="{C8EDE61E-9AB4-4271-AE8E-B03E2B61BCA9}"/>
                  </a:ext>
                </a:extLst>
              </p:cNvPr>
              <p:cNvSpPr>
                <a:spLocks noRot="1" noChangeAspect="1" noMove="1" noResize="1" noEditPoints="1" noAdjustHandles="1" noChangeArrowheads="1" noChangeShapeType="1" noTextEdit="1"/>
              </p:cNvSpPr>
              <p:nvPr/>
            </p:nvSpPr>
            <p:spPr>
              <a:xfrm>
                <a:off x="3657600" y="2873836"/>
                <a:ext cx="1264449" cy="461665"/>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F193CB8-99D8-482E-BB7D-660AE346BC0D}"/>
                  </a:ext>
                </a:extLst>
              </p:cNvPr>
              <p:cNvSpPr/>
              <p:nvPr/>
            </p:nvSpPr>
            <p:spPr>
              <a:xfrm>
                <a:off x="6770022" y="3939341"/>
                <a:ext cx="12600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𝑃</m:t>
                      </m:r>
                      <m:r>
                        <a:rPr lang="en-US" sz="2400" i="1" smtClean="0">
                          <a:latin typeface="Cambria Math" panose="02040503050406030204" pitchFamily="18" charset="0"/>
                        </a:rPr>
                        <m:t>(</m:t>
                      </m:r>
                      <m:r>
                        <a:rPr lang="en-US" sz="2400" b="0" i="1" smtClean="0">
                          <a:latin typeface="Cambria Math" panose="02040503050406030204" pitchFamily="18" charset="0"/>
                        </a:rPr>
                        <m:t>𝐸</m:t>
                      </m:r>
                      <m:r>
                        <a:rPr lang="en-US" sz="2400" i="1">
                          <a:latin typeface="Cambria Math" panose="02040503050406030204" pitchFamily="18" charset="0"/>
                        </a:rPr>
                        <m:t>|</m:t>
                      </m:r>
                      <m:r>
                        <a:rPr lang="en-US" sz="2400" b="0" i="1" smtClean="0">
                          <a:latin typeface="Cambria Math" panose="02040503050406030204" pitchFamily="18" charset="0"/>
                        </a:rPr>
                        <m:t>𝐻</m:t>
                      </m:r>
                      <m:r>
                        <a:rPr lang="en-US" sz="2400" i="1">
                          <a:latin typeface="Cambria Math" panose="02040503050406030204" pitchFamily="18" charset="0"/>
                        </a:rPr>
                        <m:t>)</m:t>
                      </m:r>
                    </m:oMath>
                  </m:oMathPara>
                </a14:m>
                <a:endParaRPr lang="en-SE" sz="2400" dirty="0"/>
              </a:p>
            </p:txBody>
          </p:sp>
        </mc:Choice>
        <mc:Fallback xmlns="">
          <p:sp>
            <p:nvSpPr>
              <p:cNvPr id="7" name="Rectangle 6">
                <a:extLst>
                  <a:ext uri="{FF2B5EF4-FFF2-40B4-BE49-F238E27FC236}">
                    <a16:creationId xmlns:a16="http://schemas.microsoft.com/office/drawing/2014/main" id="{6F193CB8-99D8-482E-BB7D-660AE346BC0D}"/>
                  </a:ext>
                </a:extLst>
              </p:cNvPr>
              <p:cNvSpPr>
                <a:spLocks noRot="1" noChangeAspect="1" noMove="1" noResize="1" noEditPoints="1" noAdjustHandles="1" noChangeArrowheads="1" noChangeShapeType="1" noTextEdit="1"/>
              </p:cNvSpPr>
              <p:nvPr/>
            </p:nvSpPr>
            <p:spPr>
              <a:xfrm>
                <a:off x="6770022" y="3939341"/>
                <a:ext cx="1260024" cy="461665"/>
              </a:xfrm>
              <a:prstGeom prst="rect">
                <a:avLst/>
              </a:prstGeom>
              <a:blipFill>
                <a:blip r:embed="rId6"/>
                <a:stretch>
                  <a:fillRect r="-485"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A4E7129-DBAE-4F11-8B77-27EAB54A68DC}"/>
                  </a:ext>
                </a:extLst>
              </p:cNvPr>
              <p:cNvSpPr/>
              <p:nvPr/>
            </p:nvSpPr>
            <p:spPr>
              <a:xfrm>
                <a:off x="1828800" y="4876800"/>
                <a:ext cx="9568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𝑃</m:t>
                      </m:r>
                      <m:d>
                        <m:dPr>
                          <m:ctrlPr>
                            <a:rPr lang="en-US" sz="2400" i="1">
                              <a:latin typeface="Cambria Math" panose="02040503050406030204" pitchFamily="18" charset="0"/>
                            </a:rPr>
                          </m:ctrlPr>
                        </m:dPr>
                        <m:e>
                          <m:r>
                            <a:rPr lang="en-US" sz="2400" b="0" i="1" smtClean="0">
                              <a:latin typeface="Cambria Math" panose="02040503050406030204" pitchFamily="18" charset="0"/>
                            </a:rPr>
                            <m:t>𝐻</m:t>
                          </m:r>
                        </m:e>
                      </m:d>
                    </m:oMath>
                  </m:oMathPara>
                </a14:m>
                <a:endParaRPr lang="en-SE" sz="2400" dirty="0"/>
              </a:p>
            </p:txBody>
          </p:sp>
        </mc:Choice>
        <mc:Fallback xmlns="">
          <p:sp>
            <p:nvSpPr>
              <p:cNvPr id="8" name="Rectangle 7">
                <a:extLst>
                  <a:ext uri="{FF2B5EF4-FFF2-40B4-BE49-F238E27FC236}">
                    <a16:creationId xmlns:a16="http://schemas.microsoft.com/office/drawing/2014/main" id="{0A4E7129-DBAE-4F11-8B77-27EAB54A68DC}"/>
                  </a:ext>
                </a:extLst>
              </p:cNvPr>
              <p:cNvSpPr>
                <a:spLocks noRot="1" noChangeAspect="1" noMove="1" noResize="1" noEditPoints="1" noAdjustHandles="1" noChangeArrowheads="1" noChangeShapeType="1" noTextEdit="1"/>
              </p:cNvSpPr>
              <p:nvPr/>
            </p:nvSpPr>
            <p:spPr>
              <a:xfrm>
                <a:off x="1828800" y="4876800"/>
                <a:ext cx="956800" cy="461665"/>
              </a:xfrm>
              <a:prstGeom prst="rect">
                <a:avLst/>
              </a:prstGeom>
              <a:blipFill>
                <a:blip r:embed="rId7"/>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41204345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BB2C-E4AB-4F05-8A84-29BD22B50734}"/>
              </a:ext>
            </a:extLst>
          </p:cNvPr>
          <p:cNvSpPr>
            <a:spLocks noGrp="1"/>
          </p:cNvSpPr>
          <p:nvPr>
            <p:ph type="title"/>
          </p:nvPr>
        </p:nvSpPr>
        <p:spPr/>
        <p:txBody>
          <a:bodyPr/>
          <a:lstStyle/>
          <a:p>
            <a:r>
              <a:rPr lang="en-US" sz="3200" dirty="0"/>
              <a:t>Planning as MAP (Maximum A Posteriori) Inference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3DF0B4-D9FB-486A-917B-17D73FC0CF7D}"/>
                  </a:ext>
                </a:extLst>
              </p:cNvPr>
              <p:cNvSpPr>
                <a:spLocks noGrp="1"/>
              </p:cNvSpPr>
              <p:nvPr>
                <p:ph idx="1"/>
              </p:nvPr>
            </p:nvSpPr>
            <p:spPr>
              <a:xfrm>
                <a:off x="457200" y="1295400"/>
                <a:ext cx="8229600" cy="5287962"/>
              </a:xfrm>
            </p:spPr>
            <p:txBody>
              <a:bodyPr>
                <a:normAutofit fontScale="62500" lnSpcReduction="20000"/>
              </a:bodyPr>
              <a:lstStyle/>
              <a:p>
                <a14:m>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𝑠</m:t>
                        </m:r>
                      </m:e>
                      <m:sub>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𝑇</m:t>
                        </m:r>
                      </m:sub>
                      <m:sup>
                        <m:r>
                          <a:rPr lang="en-US" i="1">
                            <a:latin typeface="Cambria Math" panose="02040503050406030204" pitchFamily="18" charset="0"/>
                          </a:rPr>
                          <m:t>∗</m:t>
                        </m:r>
                      </m:sup>
                    </m:sSubSup>
                    <m:r>
                      <a:rPr lang="en-US" b="0" i="1" smtClean="0">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argmax</m:t>
                            </m:r>
                          </m:e>
                          <m: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sub>
                        </m:sSub>
                      </m:fName>
                      <m:e>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𝑝</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𝑇</m:t>
                                </m:r>
                              </m:sub>
                            </m:sSub>
                            <m:r>
                              <a:rPr lang="en-US" i="1">
                                <a:latin typeface="Cambria Math" panose="02040503050406030204" pitchFamily="18" charset="0"/>
                              </a:rPr>
                              <m:t>|</m:t>
                            </m:r>
                            <m:r>
                              <a:rPr lang="en-US" b="0" i="1" smtClean="0">
                                <a:latin typeface="Cambria Math" panose="02040503050406030204" pitchFamily="18" charset="0"/>
                              </a:rPr>
                              <m:t>𝒢</m:t>
                            </m:r>
                            <m:r>
                              <a:rPr lang="en-US" i="1">
                                <a:latin typeface="Cambria Math" panose="02040503050406030204" pitchFamily="18" charset="0"/>
                              </a:rPr>
                              <m:t>,</m:t>
                            </m:r>
                            <m:r>
                              <a:rPr lang="en-US" i="1">
                                <a:latin typeface="Cambria Math" panose="02040503050406030204" pitchFamily="18" charset="0"/>
                              </a:rPr>
                              <m:t>𝜙</m:t>
                            </m:r>
                            <m:r>
                              <a:rPr lang="en-US" i="1">
                                <a:latin typeface="Cambria Math" panose="02040503050406030204" pitchFamily="18" charset="0"/>
                              </a:rPr>
                              <m:t>)</m:t>
                            </m:r>
                          </m:e>
                        </m:func>
                      </m:e>
                    </m:func>
                    <m:r>
                      <a:rPr lang="en-US" b="0" i="1"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argmax</m:t>
                        </m:r>
                      </m:e>
                      <m: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dirty="0">
                            <a:latin typeface="Cambria Math" panose="02040503050406030204" pitchFamily="18" charset="0"/>
                          </a:rPr>
                          <m:t>𝑞</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dirty="0">
                            <a:latin typeface="Cambria Math" panose="02040503050406030204" pitchFamily="18" charset="0"/>
                          </a:rPr>
                          <m:t>𝑝</m:t>
                        </m:r>
                        <m:r>
                          <a:rPr lang="en-US" i="1" dirty="0">
                            <a:latin typeface="Cambria Math" panose="02040503050406030204" pitchFamily="18" charset="0"/>
                          </a:rPr>
                          <m:t>(</m:t>
                        </m:r>
                        <m:r>
                          <a:rPr lang="en-US" i="1">
                            <a:latin typeface="Cambria Math" panose="02040503050406030204" pitchFamily="18" charset="0"/>
                          </a:rPr>
                          <m:t>𝒢</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e>
                    </m:func>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log</m:t>
                        </m:r>
                      </m:fName>
                      <m:e>
                        <m:r>
                          <a:rPr lang="en-US" i="1" dirty="0">
                            <a:latin typeface="Cambria Math" panose="02040503050406030204" pitchFamily="18" charset="0"/>
                          </a:rPr>
                          <m:t>𝑝</m:t>
                        </m:r>
                        <m:d>
                          <m:dPr>
                            <m:ctrlPr>
                              <a:rPr lang="en-US" i="1" dirty="0">
                                <a:latin typeface="Cambria Math" panose="02040503050406030204" pitchFamily="18" charset="0"/>
                              </a:rPr>
                            </m:ctrlPr>
                          </m:dPr>
                          <m:e>
                            <m:r>
                              <a:rPr lang="en-US" i="1">
                                <a:latin typeface="Cambria Math" panose="02040503050406030204" pitchFamily="18" charset="0"/>
                              </a:rPr>
                              <m:t>𝒢</m:t>
                            </m:r>
                          </m:e>
                          <m:e>
                            <m:r>
                              <a:rPr lang="en-US" i="1" dirty="0">
                                <a:latin typeface="Cambria Math" panose="02040503050406030204" pitchFamily="18" charset="0"/>
                              </a:rPr>
                              <m:t>𝜙</m:t>
                            </m:r>
                          </m:e>
                        </m:d>
                      </m:e>
                    </m:func>
                    <m:r>
                      <a:rPr lang="en-US" b="0" i="1" dirty="0" smtClean="0">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argmax</m:t>
                        </m:r>
                      </m:e>
                      <m: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dirty="0">
                            <a:latin typeface="Cambria Math" panose="02040503050406030204" pitchFamily="18" charset="0"/>
                          </a:rPr>
                          <m:t>𝑞</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dirty="0">
                            <a:latin typeface="Cambria Math" panose="02040503050406030204" pitchFamily="18" charset="0"/>
                          </a:rPr>
                          <m:t>𝑝</m:t>
                        </m:r>
                        <m:r>
                          <a:rPr lang="en-US" i="1" dirty="0">
                            <a:latin typeface="Cambria Math" panose="02040503050406030204" pitchFamily="18" charset="0"/>
                          </a:rPr>
                          <m:t>(</m:t>
                        </m:r>
                        <m:r>
                          <a:rPr lang="en-US" i="1">
                            <a:latin typeface="Cambria Math" panose="02040503050406030204" pitchFamily="18" charset="0"/>
                          </a:rPr>
                          <m:t>𝒢</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e>
                    </m:func>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r>
                  <a:rPr lang="en-US" dirty="0"/>
                  <a:t>: agent state at time </a:t>
                </a:r>
                <a14:m>
                  <m:oMath xmlns:m="http://schemas.openxmlformats.org/officeDocument/2006/math">
                    <m:r>
                      <a:rPr lang="en-US" b="0" i="1" smtClean="0">
                        <a:latin typeface="Cambria Math" panose="02040503050406030204" pitchFamily="18" charset="0"/>
                      </a:rPr>
                      <m:t>𝑡</m:t>
                    </m:r>
                  </m:oMath>
                </a14:m>
                <a:r>
                  <a:rPr lang="en-US" dirty="0"/>
                  <a:t> (</a:t>
                </a:r>
                <a14:m>
                  <m:oMath xmlns:m="http://schemas.openxmlformats.org/officeDocument/2006/math">
                    <m:r>
                      <a:rPr lang="en-US" i="1">
                        <a:latin typeface="Cambria Math" panose="02040503050406030204" pitchFamily="18" charset="0"/>
                      </a:rPr>
                      <m:t>𝑡</m:t>
                    </m:r>
                    <m:r>
                      <a:rPr lang="en-US" b="0" i="1" smtClean="0">
                        <a:latin typeface="Cambria Math" panose="02040503050406030204" pitchFamily="18" charset="0"/>
                      </a:rPr>
                      <m:t>=0</m:t>
                    </m:r>
                  </m:oMath>
                </a14:m>
                <a:r>
                  <a:rPr lang="en-US" dirty="0"/>
                  <a:t> is current time step; </a:t>
                </a:r>
                <a14:m>
                  <m:oMath xmlns:m="http://schemas.openxmlformats.org/officeDocument/2006/math">
                    <m:r>
                      <a:rPr lang="en-US" i="1">
                        <a:latin typeface="Cambria Math" panose="02040503050406030204" pitchFamily="18" charset="0"/>
                      </a:rPr>
                      <m:t>𝑇</m:t>
                    </m:r>
                  </m:oMath>
                </a14:m>
                <a:r>
                  <a:rPr lang="en-US" dirty="0"/>
                  <a:t> is planning horizon).</a:t>
                </a:r>
              </a:p>
              <a:p>
                <a14:m>
                  <m:oMath xmlns:m="http://schemas.openxmlformats.org/officeDocument/2006/math">
                    <m:r>
                      <a:rPr lang="en-US" i="1" dirty="0">
                        <a:latin typeface="Cambria Math" panose="02040503050406030204" pitchFamily="18" charset="0"/>
                      </a:rPr>
                      <m:t>𝜙</m:t>
                    </m:r>
                  </m:oMath>
                </a14:m>
                <a:r>
                  <a:rPr lang="en-US" dirty="0"/>
                  <a:t>: all of the agent’s observations.</a:t>
                </a:r>
                <a:endParaRPr lang="en-US"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𝑞</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oMath>
                </a14:m>
                <a:r>
                  <a:rPr lang="en-US" dirty="0"/>
                  <a:t>: </a:t>
                </a:r>
                <a:r>
                  <a:rPr lang="en-US" dirty="0">
                    <a:solidFill>
                      <a:srgbClr val="FF0000"/>
                    </a:solidFill>
                  </a:rPr>
                  <a:t>learned imitation prior. </a:t>
                </a:r>
                <a:r>
                  <a:rPr lang="en-US" dirty="0"/>
                  <a:t>After training, </a:t>
                </a:r>
                <a14:m>
                  <m:oMath xmlns:m="http://schemas.openxmlformats.org/officeDocument/2006/math">
                    <m:r>
                      <a:rPr lang="en-US" i="1" dirty="0">
                        <a:latin typeface="Cambria Math" panose="02040503050406030204" pitchFamily="18" charset="0"/>
                      </a:rPr>
                      <m:t>𝑞</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oMath>
                </a14:m>
                <a:r>
                  <a:rPr lang="en-US" dirty="0"/>
                  <a:t> can generate trajectories that resemble those that the expert might generate – e.g. trajectories that navigate roads with expert-like maneuvers. However, these maneuvers will not have a specific goal. Beyond generating human-like behaviors, we wish to direct our agent to goals and have the agent automatically reason about the necessary mid-level details. We define general tasks by a set of goal variables </a:t>
                </a:r>
                <a14:m>
                  <m:oMath xmlns:m="http://schemas.openxmlformats.org/officeDocument/2006/math">
                    <m:r>
                      <a:rPr lang="en-US" i="1">
                        <a:latin typeface="Cambria Math" panose="02040503050406030204" pitchFamily="18" charset="0"/>
                      </a:rPr>
                      <m:t>𝒢</m:t>
                    </m:r>
                  </m:oMath>
                </a14:m>
                <a:r>
                  <a:rPr lang="en-US" dirty="0"/>
                  <a:t>.</a:t>
                </a:r>
              </a:p>
              <a:p>
                <a14:m>
                  <m:oMath xmlns:m="http://schemas.openxmlformats.org/officeDocument/2006/math">
                    <m:r>
                      <a:rPr lang="en-US" i="1" dirty="0">
                        <a:latin typeface="Cambria Math" panose="02040503050406030204" pitchFamily="18" charset="0"/>
                      </a:rPr>
                      <m:t>𝑝</m:t>
                    </m:r>
                    <m:r>
                      <a:rPr lang="en-US" i="1" dirty="0">
                        <a:latin typeface="Cambria Math" panose="02040503050406030204" pitchFamily="18" charset="0"/>
                      </a:rPr>
                      <m:t>(</m:t>
                    </m:r>
                    <m:r>
                      <a:rPr lang="en-US" i="1">
                        <a:latin typeface="Cambria Math" panose="02040503050406030204" pitchFamily="18" charset="0"/>
                      </a:rPr>
                      <m:t>𝒢</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b="0" i="1" dirty="0" smtClean="0">
                        <a:latin typeface="Cambria Math" panose="02040503050406030204" pitchFamily="18" charset="0"/>
                      </a:rPr>
                      <m:t>)</m:t>
                    </m:r>
                  </m:oMath>
                </a14:m>
                <a:r>
                  <a:rPr lang="en-US" dirty="0"/>
                  <a:t>: </a:t>
                </a:r>
                <a:r>
                  <a:rPr lang="en-US" dirty="0">
                    <a:solidFill>
                      <a:srgbClr val="FF0000"/>
                    </a:solidFill>
                  </a:rPr>
                  <a:t>test-time goal likelihood</a:t>
                </a:r>
                <a:r>
                  <a:rPr lang="en-US" dirty="0"/>
                  <a:t>. We give examples of p(</a:t>
                </a:r>
                <a:r>
                  <a:rPr lang="en-US" dirty="0" err="1"/>
                  <a:t>Gjs</a:t>
                </a:r>
                <a:r>
                  <a:rPr lang="en-US" dirty="0"/>
                  <a:t>; ) after deriving a maximum a</a:t>
                </a:r>
              </a:p>
              <a:p>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a:latin typeface="Cambria Math" panose="02040503050406030204" pitchFamily="18" charset="0"/>
                      </a:rPr>
                      <m:t>|</m:t>
                    </m:r>
                    <m:r>
                      <a:rPr lang="en-US" i="1">
                        <a:latin typeface="Cambria Math" panose="02040503050406030204" pitchFamily="18" charset="0"/>
                      </a:rPr>
                      <m:t>𝒢</m:t>
                    </m:r>
                    <m:r>
                      <a:rPr lang="en-US" i="1">
                        <a:latin typeface="Cambria Math" panose="02040503050406030204" pitchFamily="18" charset="0"/>
                      </a:rPr>
                      <m:t>,</m:t>
                    </m:r>
                    <m:r>
                      <a:rPr lang="en-US" i="1">
                        <a:latin typeface="Cambria Math" panose="02040503050406030204" pitchFamily="18" charset="0"/>
                      </a:rPr>
                      <m:t>𝜙</m:t>
                    </m:r>
                    <m:r>
                      <a:rPr lang="en-US" i="1">
                        <a:latin typeface="Cambria Math" panose="02040503050406030204" pitchFamily="18" charset="0"/>
                      </a:rPr>
                      <m:t>)</m:t>
                    </m:r>
                  </m:oMath>
                </a14:m>
                <a:r>
                  <a:rPr lang="en-US" dirty="0"/>
                  <a:t>: </a:t>
                </a:r>
                <a:r>
                  <a:rPr lang="en-US" dirty="0">
                    <a:solidFill>
                      <a:srgbClr val="FF0000"/>
                    </a:solidFill>
                  </a:rPr>
                  <a:t>an</a:t>
                </a:r>
                <a:r>
                  <a:rPr lang="en-US" dirty="0"/>
                  <a:t> </a:t>
                </a:r>
                <a:r>
                  <a:rPr lang="en-US" dirty="0">
                    <a:solidFill>
                      <a:srgbClr val="FF0000"/>
                    </a:solidFill>
                  </a:rPr>
                  <a:t>expert-like plan that also tries to achieve goals</a:t>
                </a:r>
                <a:r>
                  <a:rPr lang="en-US" dirty="0"/>
                  <a:t>. </a:t>
                </a:r>
                <a:r>
                  <a:rPr lang="en-US" dirty="0">
                    <a:solidFill>
                      <a:schemeClr val="tx1"/>
                    </a:solidFill>
                  </a:rPr>
                  <a:t>Probability of a plan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𝑠</m:t>
                        </m:r>
                      </m:e>
                      <m:sub>
                        <m:r>
                          <a:rPr lang="en-US" i="1">
                            <a:solidFill>
                              <a:schemeClr val="tx1"/>
                            </a:solidFill>
                            <a:latin typeface="Cambria Math" panose="02040503050406030204" pitchFamily="18" charset="0"/>
                          </a:rPr>
                          <m:t>1:</m:t>
                        </m:r>
                        <m:r>
                          <a:rPr lang="en-US" i="1">
                            <a:solidFill>
                              <a:schemeClr val="tx1"/>
                            </a:solidFill>
                            <a:latin typeface="Cambria Math" panose="02040503050406030204" pitchFamily="18" charset="0"/>
                          </a:rPr>
                          <m:t>𝑇</m:t>
                        </m:r>
                      </m:sub>
                    </m:sSub>
                  </m:oMath>
                </a14:m>
                <a:r>
                  <a:rPr lang="en-US" dirty="0">
                    <a:solidFill>
                      <a:schemeClr val="tx1"/>
                    </a:solidFill>
                  </a:rPr>
                  <a:t> conditioned on the goal G, modelled by a posterior distribution, </a:t>
                </a:r>
                <a:endParaRPr lang="en-US" dirty="0"/>
              </a:p>
            </p:txBody>
          </p:sp>
        </mc:Choice>
        <mc:Fallback xmlns="">
          <p:sp>
            <p:nvSpPr>
              <p:cNvPr id="3" name="Content Placeholder 2">
                <a:extLst>
                  <a:ext uri="{FF2B5EF4-FFF2-40B4-BE49-F238E27FC236}">
                    <a16:creationId xmlns:a16="http://schemas.microsoft.com/office/drawing/2014/main" id="{7D3DF0B4-D9FB-486A-917B-17D73FC0CF7D}"/>
                  </a:ext>
                </a:extLst>
              </p:cNvPr>
              <p:cNvSpPr>
                <a:spLocks noGrp="1" noRot="1" noChangeAspect="1" noMove="1" noResize="1" noEditPoints="1" noAdjustHandles="1" noChangeArrowheads="1" noChangeShapeType="1" noTextEdit="1"/>
              </p:cNvSpPr>
              <p:nvPr>
                <p:ph idx="1"/>
              </p:nvPr>
            </p:nvSpPr>
            <p:spPr>
              <a:xfrm>
                <a:off x="457200" y="1295400"/>
                <a:ext cx="8229600" cy="5287962"/>
              </a:xfrm>
              <a:blipFill>
                <a:blip r:embed="rId3"/>
                <a:stretch>
                  <a:fillRect l="-741" t="-692" r="-1556" b="-161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B6A40E7-8D50-48DF-AB7D-96A320D771BA}"/>
              </a:ext>
            </a:extLst>
          </p:cNvPr>
          <p:cNvSpPr>
            <a:spLocks noGrp="1"/>
          </p:cNvSpPr>
          <p:nvPr>
            <p:ph type="sldNum" sz="quarter" idx="12"/>
          </p:nvPr>
        </p:nvSpPr>
        <p:spPr/>
        <p:txBody>
          <a:bodyPr/>
          <a:lstStyle/>
          <a:p>
            <a:pPr>
              <a:defRPr/>
            </a:pPr>
            <a:fld id="{F57F456A-00AF-44E6-8D70-638C0D0130FF}" type="slidenum">
              <a:rPr lang="en-US" altLang="zh-CN" smtClean="0"/>
              <a:pPr>
                <a:defRPr/>
              </a:pPr>
              <a:t>107</a:t>
            </a:fld>
            <a:endParaRPr lang="en-US" altLang="zh-CN"/>
          </a:p>
        </p:txBody>
      </p:sp>
    </p:spTree>
    <p:extLst>
      <p:ext uri="{BB962C8B-B14F-4D97-AF65-F5344CB8AC3E}">
        <p14:creationId xmlns:p14="http://schemas.microsoft.com/office/powerpoint/2010/main" val="92978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8C6F-CD78-4D77-B98C-71424136FBE6}"/>
              </a:ext>
            </a:extLst>
          </p:cNvPr>
          <p:cNvSpPr>
            <a:spLocks noGrp="1"/>
          </p:cNvSpPr>
          <p:nvPr>
            <p:ph type="title"/>
          </p:nvPr>
        </p:nvSpPr>
        <p:spPr>
          <a:xfrm>
            <a:off x="457200" y="152400"/>
            <a:ext cx="8229600" cy="868362"/>
          </a:xfrm>
        </p:spPr>
        <p:txBody>
          <a:bodyPr/>
          <a:lstStyle/>
          <a:p>
            <a:r>
              <a:rPr lang="en-US" dirty="0"/>
              <a:t>Goal Likelihood</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C4FCE9-40A9-4024-89C6-A911EAEC88A1}"/>
                  </a:ext>
                </a:extLst>
              </p:cNvPr>
              <p:cNvSpPr>
                <a:spLocks noGrp="1"/>
              </p:cNvSpPr>
              <p:nvPr>
                <p:ph idx="1"/>
              </p:nvPr>
            </p:nvSpPr>
            <p:spPr>
              <a:xfrm>
                <a:off x="342899" y="914400"/>
                <a:ext cx="8458201" cy="3810000"/>
              </a:xfrm>
            </p:spPr>
            <p:txBody>
              <a:bodyPr>
                <a:normAutofit fontScale="55000" lnSpcReduction="20000"/>
              </a:bodyPr>
              <a:lstStyle/>
              <a:p>
                <a:r>
                  <a:rPr lang="en-US" dirty="0"/>
                  <a:t>Constraint-based planning to goal sets: </a:t>
                </a:r>
                <a14:m>
                  <m:oMath xmlns:m="http://schemas.openxmlformats.org/officeDocument/2006/math">
                    <m:r>
                      <a:rPr lang="en-US" i="1" dirty="0" smtClean="0">
                        <a:latin typeface="Cambria Math" panose="02040503050406030204" pitchFamily="18" charset="0"/>
                      </a:rPr>
                      <m:t>𝑝</m:t>
                    </m:r>
                    <m:d>
                      <m:dPr>
                        <m:ctrlPr>
                          <a:rPr lang="en-US" i="1" dirty="0" smtClean="0">
                            <a:latin typeface="Cambria Math" panose="02040503050406030204" pitchFamily="18" charset="0"/>
                          </a:rPr>
                        </m:ctrlPr>
                      </m:dPr>
                      <m:e>
                        <m:r>
                          <a:rPr lang="en-US" i="1">
                            <a:latin typeface="Cambria Math" panose="02040503050406030204" pitchFamily="18" charset="0"/>
                          </a:rPr>
                          <m:t>𝒢</m:t>
                        </m:r>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𝑇</m:t>
                            </m:r>
                          </m:sub>
                        </m:sSub>
                      </m:sub>
                    </m:sSub>
                    <m:d>
                      <m:dPr>
                        <m:ctrlPr>
                          <a:rPr lang="en-US" b="0" i="1" smtClean="0">
                            <a:latin typeface="Cambria Math" panose="02040503050406030204" pitchFamily="18" charset="0"/>
                          </a:rPr>
                        </m:ctrlPr>
                      </m:dPr>
                      <m:e>
                        <m:r>
                          <a:rPr lang="en-US" b="0" i="1" smtClean="0">
                            <a:latin typeface="Cambria Math" panose="02040503050406030204" pitchFamily="18" charset="0"/>
                          </a:rPr>
                          <m:t>𝒢</m:t>
                        </m:r>
                      </m:e>
                    </m:d>
                  </m:oMath>
                </a14:m>
                <a:r>
                  <a:rPr lang="en-US" b="0" dirty="0"/>
                  <a:t> delta function centered around goal (figures below)</a:t>
                </a:r>
              </a:p>
              <a:p>
                <a:pPr lvl="1"/>
                <a14:m>
                  <m:oMath xmlns:m="http://schemas.openxmlformats.org/officeDocument/2006/math">
                    <m:r>
                      <a:rPr lang="en-US" i="1">
                        <a:latin typeface="Cambria Math" panose="02040503050406030204" pitchFamily="18" charset="0"/>
                      </a:rPr>
                      <m:t>𝒢</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𝑘</m:t>
                            </m:r>
                          </m:sub>
                        </m:sSub>
                      </m:e>
                    </m:d>
                  </m:oMath>
                </a14:m>
                <a:r>
                  <a:rPr lang="en-US" dirty="0"/>
                  <a:t> Way points (from high-level A* planner)</a:t>
                </a:r>
              </a:p>
              <a:p>
                <a:pPr lvl="1"/>
                <a14:m>
                  <m:oMath xmlns:m="http://schemas.openxmlformats.org/officeDocument/2006/math">
                    <m:r>
                      <a:rPr lang="en-US" i="1">
                        <a:latin typeface="Cambria Math" panose="02040503050406030204" pitchFamily="18" charset="0"/>
                      </a:rPr>
                      <m:t>𝒢</m:t>
                    </m:r>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𝑠𝑒𝑔</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𝑠𝑒</m:t>
                            </m:r>
                            <m:r>
                              <a:rPr lang="en-US" i="1">
                                <a:latin typeface="Cambria Math" panose="02040503050406030204" pitchFamily="18" charset="0"/>
                              </a:rPr>
                              <m:t>𝑔</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𝑠𝑒</m:t>
                            </m:r>
                            <m:r>
                              <a:rPr lang="en-US" i="1">
                                <a:latin typeface="Cambria Math" panose="02040503050406030204" pitchFamily="18" charset="0"/>
                              </a:rPr>
                              <m:t>𝑔</m:t>
                            </m:r>
                          </m:e>
                          <m:sub>
                            <m:r>
                              <a:rPr lang="en-US" i="1">
                                <a:latin typeface="Cambria Math" panose="02040503050406030204" pitchFamily="18" charset="0"/>
                              </a:rPr>
                              <m:t>𝑘</m:t>
                            </m:r>
                          </m:sub>
                        </m:sSub>
                      </m:e>
                    </m:d>
                  </m:oMath>
                </a14:m>
                <a:r>
                  <a:rPr lang="en-US" dirty="0"/>
                  <a:t> Line Segments</a:t>
                </a:r>
              </a:p>
              <a:p>
                <a:pPr lvl="1"/>
                <a14:m>
                  <m:oMath xmlns:m="http://schemas.openxmlformats.org/officeDocument/2006/math">
                    <m:r>
                      <a:rPr lang="en-US" i="1">
                        <a:latin typeface="Cambria Math" panose="02040503050406030204" pitchFamily="18" charset="0"/>
                      </a:rPr>
                      <m:t>𝒢</m:t>
                    </m:r>
                    <m:r>
                      <a:rPr lang="en-US" i="1">
                        <a:latin typeface="Cambria Math" panose="02040503050406030204" pitchFamily="18" charset="0"/>
                      </a:rPr>
                      <m:t>=</m:t>
                    </m:r>
                    <m:r>
                      <a:rPr lang="en-US" b="0" i="1" smtClean="0">
                        <a:latin typeface="Cambria Math" panose="02040503050406030204" pitchFamily="18" charset="0"/>
                      </a:rPr>
                      <m:t>𝑃𝑜𝑙𝑦𝑔𝑜𝑛</m:t>
                    </m:r>
                  </m:oMath>
                </a14:m>
                <a:r>
                  <a:rPr lang="en-US" dirty="0"/>
                  <a:t> Region</a:t>
                </a:r>
              </a:p>
              <a:p>
                <a:r>
                  <a:rPr lang="en-US" dirty="0"/>
                  <a:t>Unconstrained planning to goal sets: Gaussian distribution instead of delta function</a:t>
                </a:r>
              </a:p>
              <a:p>
                <a:pPr lvl="1"/>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i="1">
                            <a:latin typeface="Cambria Math" panose="02040503050406030204" pitchFamily="18" charset="0"/>
                          </a:rPr>
                          <m:t>𝒢</m:t>
                        </m:r>
                      </m:e>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𝜙</m:t>
                        </m:r>
                      </m:e>
                    </m:d>
                    <m:r>
                      <a:rPr lang="en-US" b="0" i="1" smtClean="0">
                        <a:latin typeface="Cambria Math" panose="02040503050406030204" pitchFamily="18" charset="0"/>
                      </a:rPr>
                      <m:t>←</m:t>
                    </m:r>
                    <m:r>
                      <a:rPr lang="en-US" b="0" i="1" smtClean="0">
                        <a:latin typeface="Cambria Math" panose="02040503050406030204" pitchFamily="18" charset="0"/>
                      </a:rPr>
                      <m:t>𝒩</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rPr>
                      <m:t>𝜖</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en-US" dirty="0"/>
                  <a:t> Gaussian Final-State likelihood (reach a single goal state)</a:t>
                </a:r>
              </a:p>
              <a:p>
                <a:pPr lvl="1"/>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𝒢</m:t>
                        </m:r>
                      </m:e>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𝜙</m:t>
                        </m:r>
                      </m:e>
                    </m:d>
                    <m:r>
                      <a:rPr lang="en-US" i="1">
                        <a:latin typeface="Cambria Math" panose="02040503050406030204" pitchFamily="18" charset="0"/>
                      </a:rPr>
                      <m:t>←</m:t>
                    </m:r>
                    <m:nary>
                      <m:naryPr>
                        <m:chr m:val="∏"/>
                        <m:limLoc m:val="subSup"/>
                        <m:ctrlPr>
                          <a:rPr lang="en-US" i="1" smtClean="0">
                            <a:latin typeface="Cambria Math" panose="02040503050406030204" pitchFamily="18" charset="0"/>
                          </a:rPr>
                        </m:ctrlPr>
                      </m:naryPr>
                      <m:sub>
                        <m:r>
                          <m:rPr>
                            <m:brk m:alnAt="25"/>
                          </m:rP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+1</m:t>
                        </m:r>
                      </m:sub>
                      <m:sup>
                        <m:r>
                          <a:rPr lang="en-US" b="0" i="1" smtClean="0">
                            <a:latin typeface="Cambria Math" panose="02040503050406030204" pitchFamily="18" charset="0"/>
                          </a:rPr>
                          <m:t>𝑇</m:t>
                        </m:r>
                      </m:sup>
                      <m:e>
                        <m:r>
                          <a:rPr lang="en-US" i="1">
                            <a:latin typeface="Cambria Math" panose="02040503050406030204" pitchFamily="18" charset="0"/>
                          </a:rPr>
                          <m:t>𝒩</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𝑘</m:t>
                            </m:r>
                          </m:sub>
                        </m:sSub>
                        <m:r>
                          <a:rPr lang="en-US" i="1">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𝑇</m:t>
                        </m:r>
                        <m:r>
                          <a:rPr lang="en-US" i="1">
                            <a:latin typeface="Cambria Math" panose="02040503050406030204" pitchFamily="18" charset="0"/>
                          </a:rPr>
                          <m:t>)</m:t>
                        </m:r>
                      </m:e>
                    </m:nary>
                  </m:oMath>
                </a14:m>
                <a:r>
                  <a:rPr lang="en-US" dirty="0"/>
                  <a:t> Gaussian State Sequence (reach a sequence of </a:t>
                </a:r>
                <a14:m>
                  <m:oMath xmlns:m="http://schemas.openxmlformats.org/officeDocument/2006/math">
                    <m:r>
                      <a:rPr lang="en-US" i="1">
                        <a:latin typeface="Cambria Math" panose="02040503050406030204" pitchFamily="18" charset="0"/>
                      </a:rPr>
                      <m:t>𝐾</m:t>
                    </m:r>
                  </m:oMath>
                </a14:m>
                <a:r>
                  <a:rPr lang="en-US" dirty="0"/>
                  <a:t> goal states)</a:t>
                </a:r>
              </a:p>
              <a:p>
                <a:pPr lvl="1"/>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𝒢</m:t>
                        </m:r>
                      </m:e>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𝜙</m:t>
                        </m:r>
                      </m:e>
                    </m:d>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𝐾</m:t>
                        </m:r>
                      </m:den>
                    </m:f>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𝑘</m:t>
                        </m:r>
                        <m:r>
                          <a:rPr lang="en-US" i="1">
                            <a:latin typeface="Cambria Math" panose="02040503050406030204" pitchFamily="18" charset="0"/>
                          </a:rPr>
                          <m:t>=1</m:t>
                        </m:r>
                      </m:sub>
                      <m:sup>
                        <m:r>
                          <a:rPr lang="en-US" b="0" i="1" smtClean="0">
                            <a:latin typeface="Cambria Math" panose="02040503050406030204" pitchFamily="18" charset="0"/>
                          </a:rPr>
                          <m:t>𝐾</m:t>
                        </m:r>
                      </m:sup>
                      <m:e>
                        <m:r>
                          <a:rPr lang="en-US" i="1">
                            <a:latin typeface="Cambria Math" panose="02040503050406030204" pitchFamily="18" charset="0"/>
                          </a:rPr>
                          <m:t>𝒩</m:t>
                        </m:r>
                        <m:r>
                          <a:rPr lang="en-US" i="1">
                            <a:latin typeface="Cambria Math" panose="02040503050406030204" pitchFamily="18" charset="0"/>
                          </a:rPr>
                          <m:t>(</m:t>
                        </m:r>
                        <m:sSubSup>
                          <m:sSubSupPr>
                            <m:ctrlPr>
                              <a:rPr lang="en-US" b="0" i="1" smtClean="0">
                                <a:latin typeface="Cambria Math" panose="02040503050406030204" pitchFamily="18" charset="0"/>
                              </a:rPr>
                            </m:ctrlPr>
                          </m:sSubSupPr>
                          <m:e>
                            <m:r>
                              <a:rPr lang="en-US" i="1">
                                <a:latin typeface="Cambria Math" panose="02040503050406030204" pitchFamily="18" charset="0"/>
                              </a:rPr>
                              <m:t>𝑔</m:t>
                            </m:r>
                          </m:e>
                          <m:sub>
                            <m:r>
                              <a:rPr lang="en-US" b="0" i="1" smtClean="0">
                                <a:latin typeface="Cambria Math" panose="02040503050406030204" pitchFamily="18" charset="0"/>
                              </a:rPr>
                              <m:t>𝑇</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𝑇</m:t>
                            </m:r>
                          </m:sub>
                        </m:sSub>
                        <m:r>
                          <a:rPr lang="en-US" i="1">
                            <a:latin typeface="Cambria Math" panose="02040503050406030204" pitchFamily="18" charset="0"/>
                          </a:rPr>
                          <m:t>,</m:t>
                        </m:r>
                        <m:r>
                          <a:rPr lang="en-US" i="1">
                            <a:latin typeface="Cambria Math" panose="02040503050406030204" pitchFamily="18" charset="0"/>
                          </a:rPr>
                          <m:t>𝜖</m:t>
                        </m:r>
                        <m:r>
                          <a:rPr lang="en-US" i="1">
                            <a:latin typeface="Cambria Math" panose="02040503050406030204" pitchFamily="18" charset="0"/>
                          </a:rPr>
                          <m:t>𝑇</m:t>
                        </m:r>
                        <m:r>
                          <a:rPr lang="en-US" i="1">
                            <a:latin typeface="Cambria Math" panose="02040503050406030204" pitchFamily="18" charset="0"/>
                          </a:rPr>
                          <m:t>)</m:t>
                        </m:r>
                      </m:e>
                    </m:nary>
                    <m:r>
                      <a:rPr lang="en-US" i="1">
                        <a:latin typeface="Cambria Math" panose="02040503050406030204" pitchFamily="18" charset="0"/>
                      </a:rPr>
                      <m:t> </m:t>
                    </m:r>
                  </m:oMath>
                </a14:m>
                <a:r>
                  <a:rPr lang="en-US" dirty="0"/>
                  <a:t>Gaussian Final-State Mixture (reach any one of </a:t>
                </a:r>
                <a14:m>
                  <m:oMath xmlns:m="http://schemas.openxmlformats.org/officeDocument/2006/math">
                    <m:r>
                      <a:rPr lang="en-US" b="0" i="1" smtClean="0">
                        <a:latin typeface="Cambria Math" panose="02040503050406030204" pitchFamily="18" charset="0"/>
                      </a:rPr>
                      <m:t>𝐾</m:t>
                    </m:r>
                  </m:oMath>
                </a14:m>
                <a:r>
                  <a:rPr lang="en-US" dirty="0"/>
                  <a:t> goal states)</a:t>
                </a:r>
              </a:p>
              <a:p>
                <a:pPr lvl="1"/>
                <a:r>
                  <a:rPr lang="en-US" dirty="0"/>
                  <a:t>Goal likelihood </a:t>
                </a:r>
                <a:r>
                  <a:rPr lang="en-US" dirty="0">
                    <a:solidFill>
                      <a:srgbClr val="FF0000"/>
                    </a:solidFill>
                  </a:rPr>
                  <a:t>encourages</a:t>
                </a:r>
                <a:r>
                  <a:rPr lang="en-US" dirty="0"/>
                  <a:t> goals, rather than </a:t>
                </a:r>
                <a:r>
                  <a:rPr lang="en-US" dirty="0">
                    <a:solidFill>
                      <a:srgbClr val="FF0000"/>
                    </a:solidFill>
                  </a:rPr>
                  <a:t>dictating</a:t>
                </a:r>
                <a:r>
                  <a:rPr lang="en-US" dirty="0"/>
                  <a:t> them as for constraint-based. Useful for tolerating errors in goal-specification. Hyper-param </a:t>
                </a:r>
                <a14:m>
                  <m:oMath xmlns:m="http://schemas.openxmlformats.org/officeDocument/2006/math">
                    <m:r>
                      <a:rPr lang="en-US" i="1">
                        <a:latin typeface="Cambria Math" panose="02040503050406030204" pitchFamily="18" charset="0"/>
                      </a:rPr>
                      <m:t>𝜖</m:t>
                    </m:r>
                  </m:oMath>
                </a14:m>
                <a:r>
                  <a:rPr lang="en-US" dirty="0"/>
                  <a:t> controls variance.</a:t>
                </a:r>
              </a:p>
              <a:p>
                <a:endParaRPr lang="en-SE" dirty="0"/>
              </a:p>
            </p:txBody>
          </p:sp>
        </mc:Choice>
        <mc:Fallback xmlns="">
          <p:sp>
            <p:nvSpPr>
              <p:cNvPr id="3" name="Content Placeholder 2">
                <a:extLst>
                  <a:ext uri="{FF2B5EF4-FFF2-40B4-BE49-F238E27FC236}">
                    <a16:creationId xmlns:a16="http://schemas.microsoft.com/office/drawing/2014/main" id="{8BC4FCE9-40A9-4024-89C6-A911EAEC88A1}"/>
                  </a:ext>
                </a:extLst>
              </p:cNvPr>
              <p:cNvSpPr>
                <a:spLocks noGrp="1" noRot="1" noChangeAspect="1" noMove="1" noResize="1" noEditPoints="1" noAdjustHandles="1" noChangeArrowheads="1" noChangeShapeType="1" noTextEdit="1"/>
              </p:cNvSpPr>
              <p:nvPr>
                <p:ph idx="1"/>
              </p:nvPr>
            </p:nvSpPr>
            <p:spPr>
              <a:xfrm>
                <a:off x="342899" y="914400"/>
                <a:ext cx="8458201" cy="3810000"/>
              </a:xfrm>
              <a:blipFill>
                <a:blip r:embed="rId3"/>
                <a:stretch>
                  <a:fillRect l="-432" t="-192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2F020B2-D24B-4F89-8CBF-309C09C4A0F6}"/>
              </a:ext>
            </a:extLst>
          </p:cNvPr>
          <p:cNvSpPr>
            <a:spLocks noGrp="1"/>
          </p:cNvSpPr>
          <p:nvPr>
            <p:ph type="sldNum" sz="quarter" idx="12"/>
          </p:nvPr>
        </p:nvSpPr>
        <p:spPr/>
        <p:txBody>
          <a:bodyPr/>
          <a:lstStyle/>
          <a:p>
            <a:pPr>
              <a:defRPr/>
            </a:pPr>
            <a:fld id="{F57F456A-00AF-44E6-8D70-638C0D0130FF}" type="slidenum">
              <a:rPr lang="en-US" altLang="zh-CN" smtClean="0"/>
              <a:pPr>
                <a:defRPr/>
              </a:pPr>
              <a:t>108</a:t>
            </a:fld>
            <a:endParaRPr lang="en-US" altLang="zh-CN"/>
          </a:p>
        </p:txBody>
      </p:sp>
      <p:pic>
        <p:nvPicPr>
          <p:cNvPr id="5" name="Picture 4">
            <a:extLst>
              <a:ext uri="{FF2B5EF4-FFF2-40B4-BE49-F238E27FC236}">
                <a16:creationId xmlns:a16="http://schemas.microsoft.com/office/drawing/2014/main" id="{74FCA65D-E361-4DD5-A0E6-443FD624E126}"/>
              </a:ext>
            </a:extLst>
          </p:cNvPr>
          <p:cNvPicPr>
            <a:picLocks noChangeAspect="1"/>
          </p:cNvPicPr>
          <p:nvPr/>
        </p:nvPicPr>
        <p:blipFill>
          <a:blip r:embed="rId4"/>
          <a:stretch>
            <a:fillRect/>
          </a:stretch>
        </p:blipFill>
        <p:spPr>
          <a:xfrm>
            <a:off x="6119429" y="4382565"/>
            <a:ext cx="2402540" cy="2396348"/>
          </a:xfrm>
          <a:prstGeom prst="rect">
            <a:avLst/>
          </a:prstGeom>
        </p:spPr>
      </p:pic>
      <p:pic>
        <p:nvPicPr>
          <p:cNvPr id="7" name="Picture 6">
            <a:extLst>
              <a:ext uri="{FF2B5EF4-FFF2-40B4-BE49-F238E27FC236}">
                <a16:creationId xmlns:a16="http://schemas.microsoft.com/office/drawing/2014/main" id="{0F4FB16B-E8E6-40C1-889B-158E5DB71112}"/>
              </a:ext>
            </a:extLst>
          </p:cNvPr>
          <p:cNvPicPr>
            <a:picLocks noChangeAspect="1"/>
          </p:cNvPicPr>
          <p:nvPr/>
        </p:nvPicPr>
        <p:blipFill>
          <a:blip r:embed="rId5"/>
          <a:stretch>
            <a:fillRect/>
          </a:stretch>
        </p:blipFill>
        <p:spPr>
          <a:xfrm>
            <a:off x="678336" y="4382565"/>
            <a:ext cx="2455031" cy="2399235"/>
          </a:xfrm>
          <a:prstGeom prst="rect">
            <a:avLst/>
          </a:prstGeom>
        </p:spPr>
      </p:pic>
      <p:pic>
        <p:nvPicPr>
          <p:cNvPr id="8" name="Picture 7">
            <a:extLst>
              <a:ext uri="{FF2B5EF4-FFF2-40B4-BE49-F238E27FC236}">
                <a16:creationId xmlns:a16="http://schemas.microsoft.com/office/drawing/2014/main" id="{8DBB3241-9F6C-41BB-A697-1BEAC08E0139}"/>
              </a:ext>
            </a:extLst>
          </p:cNvPr>
          <p:cNvPicPr>
            <a:picLocks noChangeAspect="1"/>
          </p:cNvPicPr>
          <p:nvPr/>
        </p:nvPicPr>
        <p:blipFill>
          <a:blip r:embed="rId6"/>
          <a:stretch>
            <a:fillRect/>
          </a:stretch>
        </p:blipFill>
        <p:spPr>
          <a:xfrm>
            <a:off x="3440608" y="4382565"/>
            <a:ext cx="2371580" cy="2359196"/>
          </a:xfrm>
          <a:prstGeom prst="rect">
            <a:avLst/>
          </a:prstGeom>
        </p:spPr>
      </p:pic>
    </p:spTree>
    <p:extLst>
      <p:ext uri="{BB962C8B-B14F-4D97-AF65-F5344CB8AC3E}">
        <p14:creationId xmlns:p14="http://schemas.microsoft.com/office/powerpoint/2010/main" val="31519008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52CF-8771-4E96-9D3E-F69E503598B7}"/>
              </a:ext>
            </a:extLst>
          </p:cNvPr>
          <p:cNvSpPr>
            <a:spLocks noGrp="1"/>
          </p:cNvSpPr>
          <p:nvPr>
            <p:ph type="title"/>
          </p:nvPr>
        </p:nvSpPr>
        <p:spPr>
          <a:xfrm>
            <a:off x="0" y="274638"/>
            <a:ext cx="9067800" cy="868362"/>
          </a:xfrm>
        </p:spPr>
        <p:txBody>
          <a:bodyPr/>
          <a:lstStyle/>
          <a:p>
            <a:r>
              <a:rPr lang="en-US" sz="3600" dirty="0"/>
              <a:t>Robustness to Errors in Goal-Specification.</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7BE2B0-4094-4D04-84E4-FB3DCF0585FF}"/>
                  </a:ext>
                </a:extLst>
              </p:cNvPr>
              <p:cNvSpPr>
                <a:spLocks noGrp="1"/>
              </p:cNvSpPr>
              <p:nvPr>
                <p:ph idx="1"/>
              </p:nvPr>
            </p:nvSpPr>
            <p:spPr>
              <a:xfrm>
                <a:off x="228600" y="1057954"/>
                <a:ext cx="8610600" cy="2819400"/>
              </a:xfrm>
            </p:spPr>
            <p:txBody>
              <a:bodyPr>
                <a:normAutofit fontScale="62500" lnSpcReduction="20000"/>
              </a:bodyPr>
              <a:lstStyle/>
              <a:p>
                <a:r>
                  <a:rPr lang="en-US" dirty="0"/>
                  <a:t>To test model’s capability to stay in the distribution of demonstrated expert behavior, we designed a “decoy waypoints” experiment.</a:t>
                </a:r>
              </a:p>
              <a:p>
                <a:pPr lvl="1"/>
                <a:r>
                  <a:rPr lang="en-US" dirty="0"/>
                  <a:t>Navigating with high-variance waypoints. </a:t>
                </a:r>
              </a:p>
              <a:p>
                <a:pPr lvl="2"/>
                <a:r>
                  <a:rPr lang="en-US" dirty="0"/>
                  <a:t>Half of the waypoints are highly perturbed versions of the other half, serving as distractions for our Gaussian Final-State Mixture imitative planner. </a:t>
                </a:r>
              </a:p>
              <a:p>
                <a:pPr lvl="1"/>
                <a:r>
                  <a:rPr lang="en-US" dirty="0"/>
                  <a:t>Navigating with waypoints on the wrong side of the road. </a:t>
                </a:r>
              </a:p>
              <a:p>
                <a:r>
                  <a:rPr lang="en-US" dirty="0"/>
                  <a:t>The planned path still stays on the road to mimic the expert behavior, rather than following the goals blindly, thanks to the learned imitation prior </a:t>
                </a:r>
                <a14:m>
                  <m:oMath xmlns:m="http://schemas.openxmlformats.org/officeDocument/2006/math">
                    <m:r>
                      <a:rPr lang="en-US" i="1" dirty="0">
                        <a:latin typeface="Cambria Math" panose="02040503050406030204" pitchFamily="18" charset="0"/>
                      </a:rPr>
                      <m:t>𝑞</m:t>
                    </m:r>
                    <m:r>
                      <a:rPr lang="en-US" i="1" dirty="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r>
                      <a:rPr lang="en-US" i="1" dirty="0">
                        <a:latin typeface="Cambria Math" panose="02040503050406030204" pitchFamily="18" charset="0"/>
                      </a:rPr>
                      <m:t>)</m:t>
                    </m:r>
                  </m:oMath>
                </a14:m>
                <a:r>
                  <a:rPr lang="en-US" dirty="0"/>
                  <a:t>, which outweighs the influence of bad goals </a:t>
                </a:r>
                <a14:m>
                  <m:oMath xmlns:m="http://schemas.openxmlformats.org/officeDocument/2006/math">
                    <m:r>
                      <a:rPr lang="en-US" i="1" dirty="0">
                        <a:latin typeface="Cambria Math" panose="02040503050406030204" pitchFamily="18" charset="0"/>
                      </a:rPr>
                      <m:t>𝑝</m:t>
                    </m:r>
                    <m:d>
                      <m:dPr>
                        <m:ctrlPr>
                          <a:rPr lang="en-US" i="1" dirty="0">
                            <a:latin typeface="Cambria Math" panose="02040503050406030204" pitchFamily="18" charset="0"/>
                          </a:rPr>
                        </m:ctrlPr>
                      </m:dPr>
                      <m:e>
                        <m:r>
                          <a:rPr lang="en-US" i="1">
                            <a:latin typeface="Cambria Math" panose="02040503050406030204" pitchFamily="18" charset="0"/>
                          </a:rPr>
                          <m:t>𝒢</m:t>
                        </m:r>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Sub>
                        <m:r>
                          <a:rPr lang="en-US" i="1" dirty="0">
                            <a:latin typeface="Cambria Math" panose="02040503050406030204" pitchFamily="18" charset="0"/>
                          </a:rPr>
                          <m:t>,</m:t>
                        </m:r>
                        <m:r>
                          <a:rPr lang="en-US" i="1" dirty="0">
                            <a:latin typeface="Cambria Math" panose="02040503050406030204" pitchFamily="18" charset="0"/>
                          </a:rPr>
                          <m:t>𝜙</m:t>
                        </m:r>
                      </m:e>
                    </m:d>
                  </m:oMath>
                </a14:m>
                <a:r>
                  <a:rPr lang="en-US" dirty="0"/>
                  <a:t> when computing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rPr>
                          <m:t>∗</m:t>
                        </m:r>
                      </m:sup>
                    </m:sSubSup>
                  </m:oMath>
                </a14:m>
                <a:r>
                  <a:rPr lang="en-US" dirty="0"/>
                  <a:t>, if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𝒢</m:t>
                        </m:r>
                      </m:e>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𝜙</m:t>
                        </m:r>
                      </m:e>
                    </m:d>
                  </m:oMath>
                </a14:m>
                <a:r>
                  <a:rPr lang="en-US" dirty="0"/>
                  <a:t> has high variance (with large </a:t>
                </a:r>
                <a14:m>
                  <m:oMath xmlns:m="http://schemas.openxmlformats.org/officeDocument/2006/math">
                    <m:r>
                      <a:rPr lang="en-US" i="1">
                        <a:latin typeface="Cambria Math" panose="02040503050406030204" pitchFamily="18" charset="0"/>
                      </a:rPr>
                      <m:t>𝜖</m:t>
                    </m:r>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B37BE2B0-4094-4D04-84E4-FB3DCF0585FF}"/>
                  </a:ext>
                </a:extLst>
              </p:cNvPr>
              <p:cNvSpPr>
                <a:spLocks noGrp="1" noRot="1" noChangeAspect="1" noMove="1" noResize="1" noEditPoints="1" noAdjustHandles="1" noChangeArrowheads="1" noChangeShapeType="1" noTextEdit="1"/>
              </p:cNvSpPr>
              <p:nvPr>
                <p:ph idx="1"/>
              </p:nvPr>
            </p:nvSpPr>
            <p:spPr>
              <a:xfrm>
                <a:off x="228600" y="1057954"/>
                <a:ext cx="8610600" cy="2819400"/>
              </a:xfrm>
              <a:blipFill>
                <a:blip r:embed="rId3"/>
                <a:stretch>
                  <a:fillRect l="-637" t="-324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D84D1E5-5FC6-41BC-802B-4340F91B06A6}"/>
              </a:ext>
            </a:extLst>
          </p:cNvPr>
          <p:cNvSpPr>
            <a:spLocks noGrp="1"/>
          </p:cNvSpPr>
          <p:nvPr>
            <p:ph type="sldNum" sz="quarter" idx="12"/>
          </p:nvPr>
        </p:nvSpPr>
        <p:spPr/>
        <p:txBody>
          <a:bodyPr/>
          <a:lstStyle/>
          <a:p>
            <a:pPr>
              <a:defRPr/>
            </a:pPr>
            <a:fld id="{F57F456A-00AF-44E6-8D70-638C0D0130FF}" type="slidenum">
              <a:rPr lang="en-US" altLang="zh-CN" smtClean="0"/>
              <a:pPr>
                <a:defRPr/>
              </a:pPr>
              <a:t>109</a:t>
            </a:fld>
            <a:endParaRPr lang="en-US" altLang="zh-CN"/>
          </a:p>
        </p:txBody>
      </p:sp>
      <p:pic>
        <p:nvPicPr>
          <p:cNvPr id="5" name="Picture 4">
            <a:extLst>
              <a:ext uri="{FF2B5EF4-FFF2-40B4-BE49-F238E27FC236}">
                <a16:creationId xmlns:a16="http://schemas.microsoft.com/office/drawing/2014/main" id="{50040710-DCB6-428A-900F-912D494592BA}"/>
              </a:ext>
            </a:extLst>
          </p:cNvPr>
          <p:cNvPicPr>
            <a:picLocks noChangeAspect="1"/>
          </p:cNvPicPr>
          <p:nvPr/>
        </p:nvPicPr>
        <p:blipFill>
          <a:blip r:embed="rId4"/>
          <a:stretch>
            <a:fillRect/>
          </a:stretch>
        </p:blipFill>
        <p:spPr>
          <a:xfrm>
            <a:off x="0" y="4025023"/>
            <a:ext cx="9144000" cy="2627249"/>
          </a:xfrm>
          <a:prstGeom prst="rect">
            <a:avLst/>
          </a:prstGeom>
        </p:spPr>
      </p:pic>
    </p:spTree>
    <p:extLst>
      <p:ext uri="{BB962C8B-B14F-4D97-AF65-F5344CB8AC3E}">
        <p14:creationId xmlns:p14="http://schemas.microsoft.com/office/powerpoint/2010/main" val="359285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F3EC-AD3F-4C42-98E6-8222AE221735}"/>
              </a:ext>
            </a:extLst>
          </p:cNvPr>
          <p:cNvSpPr>
            <a:spLocks noGrp="1"/>
          </p:cNvSpPr>
          <p:nvPr>
            <p:ph type="title"/>
          </p:nvPr>
        </p:nvSpPr>
        <p:spPr/>
        <p:txBody>
          <a:bodyPr/>
          <a:lstStyle/>
          <a:p>
            <a:r>
              <a:rPr lang="en-US" dirty="0"/>
              <a:t>BC vs. DPL</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119887-B68A-4F58-BF4E-F5F55716DCC1}"/>
                  </a:ext>
                </a:extLst>
              </p:cNvPr>
              <p:cNvSpPr>
                <a:spLocks noGrp="1"/>
              </p:cNvSpPr>
              <p:nvPr>
                <p:ph idx="1"/>
              </p:nvPr>
            </p:nvSpPr>
            <p:spPr>
              <a:xfrm>
                <a:off x="457200" y="1295400"/>
                <a:ext cx="6641538" cy="5479110"/>
              </a:xfrm>
            </p:spPr>
            <p:txBody>
              <a:bodyPr>
                <a:normAutofit fontScale="70000" lnSpcReduction="20000"/>
              </a:bodyPr>
              <a:lstStyle/>
              <a:p>
                <a:r>
                  <a:rPr lang="en-US" dirty="0"/>
                  <a:t>BC: </a:t>
                </a:r>
                <a14:m>
                  <m:oMath xmlns:m="http://schemas.openxmlformats.org/officeDocument/2006/math">
                    <m:func>
                      <m:funcPr>
                        <m:ctrlPr>
                          <a:rPr lang="en-US" b="0" i="1" smtClean="0">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argmin</m:t>
                            </m:r>
                          </m:e>
                          <m:sub>
                            <m:r>
                              <a:rPr lang="en-US" i="1">
                                <a:latin typeface="Cambria Math" panose="02040503050406030204" pitchFamily="18" charset="0"/>
                              </a:rPr>
                              <m:t>𝜃</m:t>
                            </m:r>
                          </m:sub>
                        </m:sSub>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e>
                            </m:d>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m:t>
                                </m:r>
                              </m:sup>
                            </m:sSup>
                          </m:sub>
                        </m:sSub>
                      </m:e>
                    </m:func>
                    <m:r>
                      <a:rPr lang="en-US" b="0" i="1" smtClean="0">
                        <a:latin typeface="Cambria Math" panose="02040503050406030204" pitchFamily="18" charset="0"/>
                      </a:rPr>
                      <m:t>𝐿</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b="0" i="1" smtClean="0">
                        <a:latin typeface="Cambria Math" panose="02040503050406030204" pitchFamily="18" charset="0"/>
                      </a:rPr>
                      <m:t>) </m:t>
                    </m:r>
                  </m:oMath>
                </a14:m>
                <a:endParaRPr lang="en-US" dirty="0"/>
              </a:p>
              <a:p>
                <a:pPr lvl="1"/>
                <a:r>
                  <a:rPr lang="en-US" dirty="0"/>
                  <a:t>Assuming perfect imitation so far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m:t>
                            </m:r>
                          </m:sup>
                        </m:sSup>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m:t>
                        </m:r>
                      </m:sup>
                    </m:sSup>
                  </m:oMath>
                </a14:m>
                <a:r>
                  <a:rPr lang="en-US" dirty="0"/>
                  <a:t>), learn to continue imitating perfectly, where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m:t>
                        </m:r>
                      </m:e>
                      <m:e>
                        <m:sSup>
                          <m:sSupPr>
                            <m:ctrlPr>
                              <a:rPr lang="en-US" i="1">
                                <a:latin typeface="Cambria Math" panose="02040503050406030204" pitchFamily="18" charset="0"/>
                              </a:rPr>
                            </m:ctrlPr>
                          </m:sSupPr>
                          <m:e>
                            <m:r>
                              <a:rPr lang="en-US" i="1">
                                <a:latin typeface="Cambria Math" panose="02040503050406030204" pitchFamily="18" charset="0"/>
                              </a:rPr>
                              <m:t>𝜋</m:t>
                            </m:r>
                          </m:e>
                          <m:sup>
                            <m:r>
                              <a:rPr lang="en-US" i="1">
                                <a:latin typeface="Cambria Math" panose="02040503050406030204" pitchFamily="18" charset="0"/>
                              </a:rPr>
                              <m:t>∗</m:t>
                            </m:r>
                          </m:sup>
                        </m:sSup>
                      </m:e>
                    </m:d>
                  </m:oMath>
                </a14:m>
                <a:r>
                  <a:rPr lang="en-US" dirty="0"/>
                  <a:t> (distribution of states visited by expert)</a:t>
                </a:r>
              </a:p>
              <a:p>
                <a:pPr lvl="1"/>
                <a:r>
                  <a:rPr lang="en-US" dirty="0"/>
                  <a:t>Minimize 1-step deviation error along expert trajectories</a:t>
                </a:r>
              </a:p>
              <a:p>
                <a:pPr lvl="1"/>
                <a:r>
                  <a:rPr lang="en-US" dirty="0">
                    <a:solidFill>
                      <a:srgbClr val="FF0000"/>
                    </a:solidFill>
                  </a:rPr>
                  <a:t>Distribution provided exogenously from expert demos </a:t>
                </a:r>
              </a:p>
              <a:p>
                <a:pPr lvl="2"/>
                <a:r>
                  <a:rPr lang="en-US" dirty="0"/>
                  <a:t>Agent is a passenger. Its own actions are never carried out. At every timestep, it computes the loss function that measures difference between its own action by its policy at current timestep with that of the expert.</a:t>
                </a:r>
              </a:p>
              <a:p>
                <a:r>
                  <a:rPr lang="en-US" dirty="0"/>
                  <a:t>DPL:</a:t>
                </a:r>
              </a:p>
              <a:p>
                <a:pPr lvl="1"/>
                <a14:m>
                  <m:oMath xmlns:m="http://schemas.openxmlformats.org/officeDocument/2006/math">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argmin</m:t>
                            </m:r>
                          </m:e>
                          <m:sub>
                            <m:r>
                              <a:rPr lang="en-US" i="1">
                                <a:latin typeface="Cambria Math" panose="02040503050406030204" pitchFamily="18" charset="0"/>
                              </a:rPr>
                              <m:t>𝜃</m:t>
                            </m:r>
                          </m:sub>
                        </m:sSub>
                      </m:fName>
                      <m:e>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𝑠</m:t>
                            </m:r>
                            <m:r>
                              <a:rPr lang="en-US" i="1">
                                <a:latin typeface="Cambria Math" panose="02040503050406030204" pitchFamily="18" charset="0"/>
                              </a:rPr>
                              <m:t>∼</m:t>
                            </m:r>
                            <m:r>
                              <a:rPr lang="en-US" b="0"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e>
                            </m:d>
                          </m:sub>
                        </m:sSub>
                      </m:e>
                    </m:func>
                    <m:r>
                      <a:rPr lang="en-US" i="1">
                        <a:latin typeface="Cambria Math" panose="02040503050406030204" pitchFamily="18" charset="0"/>
                      </a:rPr>
                      <m:t>𝐿</m:t>
                    </m:r>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oMath>
                </a14:m>
                <a:endParaRPr lang="en-US" dirty="0"/>
              </a:p>
              <a:p>
                <a:pPr lvl="1"/>
                <a:r>
                  <a:rPr lang="en-US" dirty="0">
                    <a:solidFill>
                      <a:srgbClr val="FF0000"/>
                    </a:solidFill>
                  </a:rPr>
                  <a:t>Distribution depends on agent’s rollout based on current policy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𝜋</m:t>
                        </m:r>
                      </m:e>
                      <m:sub>
                        <m:r>
                          <a:rPr lang="en-US" i="1">
                            <a:solidFill>
                              <a:srgbClr val="FF0000"/>
                            </a:solidFill>
                            <a:latin typeface="Cambria Math" panose="02040503050406030204" pitchFamily="18" charset="0"/>
                          </a:rPr>
                          <m:t>𝜃</m:t>
                        </m:r>
                      </m:sub>
                    </m:sSub>
                  </m:oMath>
                </a14:m>
                <a:r>
                  <a:rPr lang="en-US" dirty="0">
                    <a:solidFill>
                      <a:srgbClr val="FF0000"/>
                    </a:solidFill>
                  </a:rPr>
                  <a:t> </a:t>
                </a:r>
              </a:p>
              <a:p>
                <a:pPr lvl="2"/>
                <a:r>
                  <a:rPr lang="en-US" dirty="0"/>
                  <a:t>Agent is the driver that carries out its own action at every timestep, while computing the loss function that measures difference between its action/policy at current timestep with that of the expert.</a:t>
                </a:r>
              </a:p>
            </p:txBody>
          </p:sp>
        </mc:Choice>
        <mc:Fallback xmlns="">
          <p:sp>
            <p:nvSpPr>
              <p:cNvPr id="3" name="Content Placeholder 2">
                <a:extLst>
                  <a:ext uri="{FF2B5EF4-FFF2-40B4-BE49-F238E27FC236}">
                    <a16:creationId xmlns:a16="http://schemas.microsoft.com/office/drawing/2014/main" id="{FC119887-B68A-4F58-BF4E-F5F55716DCC1}"/>
                  </a:ext>
                </a:extLst>
              </p:cNvPr>
              <p:cNvSpPr>
                <a:spLocks noGrp="1" noRot="1" noChangeAspect="1" noMove="1" noResize="1" noEditPoints="1" noAdjustHandles="1" noChangeArrowheads="1" noChangeShapeType="1" noTextEdit="1"/>
              </p:cNvSpPr>
              <p:nvPr>
                <p:ph idx="1"/>
              </p:nvPr>
            </p:nvSpPr>
            <p:spPr>
              <a:xfrm>
                <a:off x="457200" y="1295400"/>
                <a:ext cx="6641538" cy="5479110"/>
              </a:xfrm>
              <a:blipFill>
                <a:blip r:embed="rId3"/>
                <a:stretch>
                  <a:fillRect l="-1010" t="-1782" r="-110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FA05475-D0AE-454C-B6E3-E1A4F18ED80A}"/>
              </a:ext>
            </a:extLst>
          </p:cNvPr>
          <p:cNvSpPr>
            <a:spLocks noGrp="1"/>
          </p:cNvSpPr>
          <p:nvPr>
            <p:ph type="sldNum" sz="quarter" idx="12"/>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11</a:t>
            </a:fld>
            <a:endParaRPr lang="en-US" altLang="zh-CN"/>
          </a:p>
        </p:txBody>
      </p:sp>
      <p:pic>
        <p:nvPicPr>
          <p:cNvPr id="6" name="Picture 5">
            <a:extLst>
              <a:ext uri="{FF2B5EF4-FFF2-40B4-BE49-F238E27FC236}">
                <a16:creationId xmlns:a16="http://schemas.microsoft.com/office/drawing/2014/main" id="{1347477C-3F45-43BC-AB4B-7803507DB742}"/>
              </a:ext>
            </a:extLst>
          </p:cNvPr>
          <p:cNvPicPr>
            <a:picLocks noChangeAspect="1"/>
          </p:cNvPicPr>
          <p:nvPr/>
        </p:nvPicPr>
        <p:blipFill>
          <a:blip r:embed="rId4"/>
          <a:stretch>
            <a:fillRect/>
          </a:stretch>
        </p:blipFill>
        <p:spPr>
          <a:xfrm>
            <a:off x="7098738" y="1447800"/>
            <a:ext cx="1969062" cy="4219418"/>
          </a:xfrm>
          <a:prstGeom prst="rect">
            <a:avLst/>
          </a:prstGeom>
        </p:spPr>
      </p:pic>
    </p:spTree>
    <p:extLst>
      <p:ext uri="{BB962C8B-B14F-4D97-AF65-F5344CB8AC3E}">
        <p14:creationId xmlns:p14="http://schemas.microsoft.com/office/powerpoint/2010/main" val="11394024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8109D-FF94-4320-81DE-2551AB917A96}"/>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985B817B-387A-4C9F-8049-0B55D6F6295D}"/>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FFD7C37C-5164-4AFC-90CC-4BD0C5E90CB9}"/>
              </a:ext>
            </a:extLst>
          </p:cNvPr>
          <p:cNvSpPr>
            <a:spLocks noGrp="1"/>
          </p:cNvSpPr>
          <p:nvPr>
            <p:ph type="sldNum" sz="quarter" idx="12"/>
          </p:nvPr>
        </p:nvSpPr>
        <p:spPr/>
        <p:txBody>
          <a:bodyPr/>
          <a:lstStyle/>
          <a:p>
            <a:pPr>
              <a:defRPr/>
            </a:pPr>
            <a:fld id="{F57F456A-00AF-44E6-8D70-638C0D0130FF}" type="slidenum">
              <a:rPr lang="en-US" altLang="zh-CN" smtClean="0"/>
              <a:pPr>
                <a:defRPr/>
              </a:pPr>
              <a:t>110</a:t>
            </a:fld>
            <a:endParaRPr lang="en-US" altLang="zh-CN"/>
          </a:p>
        </p:txBody>
      </p:sp>
      <p:pic>
        <p:nvPicPr>
          <p:cNvPr id="6" name="Picture 5">
            <a:extLst>
              <a:ext uri="{FF2B5EF4-FFF2-40B4-BE49-F238E27FC236}">
                <a16:creationId xmlns:a16="http://schemas.microsoft.com/office/drawing/2014/main" id="{0E89178A-E183-4801-8AC4-D785E129DEC1}"/>
              </a:ext>
            </a:extLst>
          </p:cNvPr>
          <p:cNvPicPr>
            <a:picLocks noChangeAspect="1"/>
          </p:cNvPicPr>
          <p:nvPr/>
        </p:nvPicPr>
        <p:blipFill>
          <a:blip r:embed="rId2"/>
          <a:stretch>
            <a:fillRect/>
          </a:stretch>
        </p:blipFill>
        <p:spPr>
          <a:xfrm>
            <a:off x="1716053" y="15510"/>
            <a:ext cx="5711894" cy="6858000"/>
          </a:xfrm>
          <a:prstGeom prst="rect">
            <a:avLst/>
          </a:prstGeom>
        </p:spPr>
      </p:pic>
    </p:spTree>
    <p:extLst>
      <p:ext uri="{BB962C8B-B14F-4D97-AF65-F5344CB8AC3E}">
        <p14:creationId xmlns:p14="http://schemas.microsoft.com/office/powerpoint/2010/main" val="34665603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F66D-2FAB-4A95-BCF4-E20CE6352722}"/>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8A58D833-3845-411B-8CE4-ECA9F01B6A2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56598E1-5285-41DB-A6BB-A3C186D9C061}"/>
              </a:ext>
            </a:extLst>
          </p:cNvPr>
          <p:cNvSpPr>
            <a:spLocks noGrp="1"/>
          </p:cNvSpPr>
          <p:nvPr>
            <p:ph type="sldNum" sz="quarter" idx="12"/>
          </p:nvPr>
        </p:nvSpPr>
        <p:spPr/>
        <p:txBody>
          <a:bodyPr/>
          <a:lstStyle/>
          <a:p>
            <a:pPr>
              <a:defRPr/>
            </a:pPr>
            <a:fld id="{F57F456A-00AF-44E6-8D70-638C0D0130FF}" type="slidenum">
              <a:rPr lang="en-US" altLang="zh-CN" smtClean="0"/>
              <a:pPr>
                <a:defRPr/>
              </a:pPr>
              <a:t>111</a:t>
            </a:fld>
            <a:endParaRPr lang="en-US" altLang="zh-CN"/>
          </a:p>
        </p:txBody>
      </p:sp>
      <p:pic>
        <p:nvPicPr>
          <p:cNvPr id="5" name="Picture 4">
            <a:extLst>
              <a:ext uri="{FF2B5EF4-FFF2-40B4-BE49-F238E27FC236}">
                <a16:creationId xmlns:a16="http://schemas.microsoft.com/office/drawing/2014/main" id="{7402CFC4-7D37-4409-A035-C1701C4F9F5B}"/>
              </a:ext>
            </a:extLst>
          </p:cNvPr>
          <p:cNvPicPr>
            <a:picLocks noChangeAspect="1"/>
          </p:cNvPicPr>
          <p:nvPr/>
        </p:nvPicPr>
        <p:blipFill>
          <a:blip r:embed="rId2"/>
          <a:stretch>
            <a:fillRect/>
          </a:stretch>
        </p:blipFill>
        <p:spPr>
          <a:xfrm>
            <a:off x="24882" y="1524000"/>
            <a:ext cx="8926128" cy="4172102"/>
          </a:xfrm>
          <a:prstGeom prst="rect">
            <a:avLst/>
          </a:prstGeom>
        </p:spPr>
      </p:pic>
    </p:spTree>
    <p:extLst>
      <p:ext uri="{BB962C8B-B14F-4D97-AF65-F5344CB8AC3E}">
        <p14:creationId xmlns:p14="http://schemas.microsoft.com/office/powerpoint/2010/main" val="4151380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C91D-4CF5-40CC-8EAB-3280D44850DA}"/>
              </a:ext>
            </a:extLst>
          </p:cNvPr>
          <p:cNvSpPr>
            <a:spLocks noGrp="1"/>
          </p:cNvSpPr>
          <p:nvPr>
            <p:ph type="title"/>
          </p:nvPr>
        </p:nvSpPr>
        <p:spPr/>
        <p:txBody>
          <a:bodyPr/>
          <a:lstStyle/>
          <a:p>
            <a:r>
              <a:rPr lang="en-US" dirty="0"/>
              <a:t>Summary</a:t>
            </a:r>
            <a:endParaRPr lang="en-SE" dirty="0"/>
          </a:p>
        </p:txBody>
      </p:sp>
      <p:sp>
        <p:nvSpPr>
          <p:cNvPr id="3" name="Content Placeholder 2">
            <a:extLst>
              <a:ext uri="{FF2B5EF4-FFF2-40B4-BE49-F238E27FC236}">
                <a16:creationId xmlns:a16="http://schemas.microsoft.com/office/drawing/2014/main" id="{1738ED5B-37A7-4DE5-9AAE-7C142B62F77A}"/>
              </a:ext>
            </a:extLst>
          </p:cNvPr>
          <p:cNvSpPr>
            <a:spLocks noGrp="1"/>
          </p:cNvSpPr>
          <p:nvPr>
            <p:ph idx="1"/>
          </p:nvPr>
        </p:nvSpPr>
        <p:spPr/>
        <p:txBody>
          <a:bodyPr>
            <a:normAutofit fontScale="77500" lnSpcReduction="20000"/>
          </a:bodyPr>
          <a:lstStyle/>
          <a:p>
            <a:r>
              <a:rPr lang="en-US" dirty="0"/>
              <a:t>We proposed “Imitative Models” to combine the benefits of IL and MBRL. Imitative Models are probabilistic predictive models able to plan interpretable expert-like trajectories to achieve new goals. </a:t>
            </a:r>
          </a:p>
          <a:p>
            <a:r>
              <a:rPr lang="en-US" dirty="0">
                <a:solidFill>
                  <a:srgbClr val="FF0000"/>
                </a:solidFill>
              </a:rPr>
              <a:t>Inference with an Imitative Model resembles trajectory optimization in MBRL</a:t>
            </a:r>
            <a:r>
              <a:rPr lang="en-US" dirty="0"/>
              <a:t>, enabling it to both incorporate new goals and plan to them at test-time, which IL cannot. </a:t>
            </a:r>
          </a:p>
          <a:p>
            <a:r>
              <a:rPr lang="en-US" dirty="0">
                <a:solidFill>
                  <a:srgbClr val="FF0000"/>
                </a:solidFill>
              </a:rPr>
              <a:t>Learning an Imitative Model resembles offline IL</a:t>
            </a:r>
            <a:r>
              <a:rPr lang="en-US" dirty="0"/>
              <a:t>, enabling it to circumvent the difficult reward-engineering and costly online data collection necessities of MBRL.</a:t>
            </a:r>
          </a:p>
          <a:p>
            <a:r>
              <a:rPr lang="en-US" dirty="0"/>
              <a:t>ICLR 2020 Talk:</a:t>
            </a:r>
          </a:p>
          <a:p>
            <a:pPr lvl="1"/>
            <a:r>
              <a:rPr lang="en-US" dirty="0"/>
              <a:t>https://iclr.cc/virtual_2020/poster_Skl4mRNYDr.html</a:t>
            </a:r>
            <a:endParaRPr lang="en-SE" dirty="0"/>
          </a:p>
        </p:txBody>
      </p:sp>
      <p:sp>
        <p:nvSpPr>
          <p:cNvPr id="4" name="Slide Number Placeholder 3">
            <a:extLst>
              <a:ext uri="{FF2B5EF4-FFF2-40B4-BE49-F238E27FC236}">
                <a16:creationId xmlns:a16="http://schemas.microsoft.com/office/drawing/2014/main" id="{E28C144A-8CDA-408E-92BF-0B3D3F20FF0A}"/>
              </a:ext>
            </a:extLst>
          </p:cNvPr>
          <p:cNvSpPr>
            <a:spLocks noGrp="1"/>
          </p:cNvSpPr>
          <p:nvPr>
            <p:ph type="sldNum" sz="quarter" idx="12"/>
          </p:nvPr>
        </p:nvSpPr>
        <p:spPr/>
        <p:txBody>
          <a:bodyPr/>
          <a:lstStyle/>
          <a:p>
            <a:pPr>
              <a:defRPr/>
            </a:pPr>
            <a:fld id="{F57F456A-00AF-44E6-8D70-638C0D0130FF}" type="slidenum">
              <a:rPr lang="en-US" altLang="zh-CN" smtClean="0"/>
              <a:pPr>
                <a:defRPr/>
              </a:pPr>
              <a:t>112</a:t>
            </a:fld>
            <a:endParaRPr lang="en-US" altLang="zh-CN"/>
          </a:p>
        </p:txBody>
      </p:sp>
    </p:spTree>
    <p:extLst>
      <p:ext uri="{BB962C8B-B14F-4D97-AF65-F5344CB8AC3E}">
        <p14:creationId xmlns:p14="http://schemas.microsoft.com/office/powerpoint/2010/main" val="122635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3743-49DE-4254-B739-D76177271E99}"/>
              </a:ext>
            </a:extLst>
          </p:cNvPr>
          <p:cNvSpPr>
            <a:spLocks noGrp="1"/>
          </p:cNvSpPr>
          <p:nvPr>
            <p:ph type="title"/>
          </p:nvPr>
        </p:nvSpPr>
        <p:spPr/>
        <p:txBody>
          <a:bodyPr/>
          <a:lstStyle/>
          <a:p>
            <a:r>
              <a:rPr lang="en-US" dirty="0"/>
              <a:t>Two Variants of DPL</a:t>
            </a:r>
            <a:endParaRPr lang="en-SE" dirty="0"/>
          </a:p>
        </p:txBody>
      </p:sp>
      <p:sp>
        <p:nvSpPr>
          <p:cNvPr id="3" name="Content Placeholder 2">
            <a:extLst>
              <a:ext uri="{FF2B5EF4-FFF2-40B4-BE49-F238E27FC236}">
                <a16:creationId xmlns:a16="http://schemas.microsoft.com/office/drawing/2014/main" id="{E38D711E-D66E-47D3-BBA5-AEF859DEAFAF}"/>
              </a:ext>
            </a:extLst>
          </p:cNvPr>
          <p:cNvSpPr>
            <a:spLocks noGrp="1"/>
          </p:cNvSpPr>
          <p:nvPr>
            <p:ph idx="1"/>
          </p:nvPr>
        </p:nvSpPr>
        <p:spPr>
          <a:xfrm>
            <a:off x="457200" y="1143000"/>
            <a:ext cx="8229600" cy="2590800"/>
          </a:xfrm>
        </p:spPr>
        <p:txBody>
          <a:bodyPr>
            <a:normAutofit fontScale="62500" lnSpcReduction="20000"/>
          </a:bodyPr>
          <a:lstStyle/>
          <a:p>
            <a:r>
              <a:rPr lang="en-US" dirty="0"/>
              <a:t>Data Aggregation trains the actual policy on all the previous training data. </a:t>
            </a:r>
          </a:p>
          <a:p>
            <a:pPr lvl="1"/>
            <a:r>
              <a:rPr lang="en-US" dirty="0"/>
              <a:t>e.g., Dagger: expert remains in the loop during the training of the controller: the controller is iteratively tested and samples from the obtained trajectories are re-labeled by the expert</a:t>
            </a:r>
          </a:p>
          <a:p>
            <a:r>
              <a:rPr lang="en-US" dirty="0"/>
              <a:t>Policy Aggregation trains a policy on the training data received on the last iteration and then combines this policy with all the previous policies using geometric blending. In the next iteration, we use this newly obtained, blended policy during the roll-out</a:t>
            </a:r>
            <a:endParaRPr lang="en-SE" dirty="0"/>
          </a:p>
        </p:txBody>
      </p:sp>
      <p:sp>
        <p:nvSpPr>
          <p:cNvPr id="4" name="Slide Number Placeholder 3">
            <a:extLst>
              <a:ext uri="{FF2B5EF4-FFF2-40B4-BE49-F238E27FC236}">
                <a16:creationId xmlns:a16="http://schemas.microsoft.com/office/drawing/2014/main" id="{3E636E06-A89D-4D75-BE0E-D8B2654DC388}"/>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pic>
        <p:nvPicPr>
          <p:cNvPr id="5122" name="Picture 2">
            <a:extLst>
              <a:ext uri="{FF2B5EF4-FFF2-40B4-BE49-F238E27FC236}">
                <a16:creationId xmlns:a16="http://schemas.microsoft.com/office/drawing/2014/main" id="{C0E90E16-BB1A-4A68-BC64-CD6B1292A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37" y="3516960"/>
            <a:ext cx="5267325"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8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3E3E-1BCF-40AE-AF04-DECD1DED1065}"/>
              </a:ext>
            </a:extLst>
          </p:cNvPr>
          <p:cNvSpPr>
            <a:spLocks noGrp="1"/>
          </p:cNvSpPr>
          <p:nvPr>
            <p:ph type="title"/>
          </p:nvPr>
        </p:nvSpPr>
        <p:spPr/>
        <p:txBody>
          <a:bodyPr/>
          <a:lstStyle/>
          <a:p>
            <a:r>
              <a:rPr lang="en-US" sz="3600" dirty="0"/>
              <a:t>Inverse Reinforcement Learning (IRL)</a:t>
            </a:r>
            <a:endParaRPr lang="en-SE" sz="3600" dirty="0"/>
          </a:p>
        </p:txBody>
      </p:sp>
      <p:sp>
        <p:nvSpPr>
          <p:cNvPr id="3" name="Content Placeholder 2">
            <a:extLst>
              <a:ext uri="{FF2B5EF4-FFF2-40B4-BE49-F238E27FC236}">
                <a16:creationId xmlns:a16="http://schemas.microsoft.com/office/drawing/2014/main" id="{AC8FE9BF-C180-4A2C-9721-4A440EDBAFB8}"/>
              </a:ext>
            </a:extLst>
          </p:cNvPr>
          <p:cNvSpPr>
            <a:spLocks noGrp="1"/>
          </p:cNvSpPr>
          <p:nvPr>
            <p:ph idx="1"/>
          </p:nvPr>
        </p:nvSpPr>
        <p:spPr>
          <a:xfrm>
            <a:off x="457200" y="1295400"/>
            <a:ext cx="8229600" cy="5479110"/>
          </a:xfrm>
        </p:spPr>
        <p:txBody>
          <a:bodyPr>
            <a:normAutofit fontScale="70000" lnSpcReduction="20000"/>
          </a:bodyPr>
          <a:lstStyle/>
          <a:p>
            <a:r>
              <a:rPr lang="en-US" dirty="0"/>
              <a:t>Start with a set of expert’s demonstrations (we assume these are optimal) and then try to estimate the parameterized reward function, that would cause the expert’s behavior/policy.	</a:t>
            </a:r>
          </a:p>
          <a:p>
            <a:pPr lvl="1"/>
            <a:r>
              <a:rPr lang="en-US" dirty="0"/>
              <a:t>Problem: reward function is not unique, multiple reward functions may lead to the same behavior.</a:t>
            </a:r>
          </a:p>
          <a:p>
            <a:pPr lvl="1"/>
            <a:r>
              <a:rPr lang="en-US" dirty="0"/>
              <a:t>e.g., an outside observer sees that you work very hard (behavior). He may infer your reward function to be “</a:t>
            </a:r>
            <a:r>
              <a:rPr lang="en-US" i="1" dirty="0"/>
              <a:t>maximize </a:t>
            </a:r>
            <a:r>
              <a:rPr lang="en-US" i="1" dirty="0" err="1"/>
              <a:t>WorkTime</a:t>
            </a:r>
            <a:r>
              <a:rPr lang="en-US" dirty="0"/>
              <a:t>” (since you really enjoy your job). But your actual reward function is “</a:t>
            </a:r>
            <a:r>
              <a:rPr lang="en-US" i="1" dirty="0"/>
              <a:t>maximize </a:t>
            </a:r>
            <a:r>
              <a:rPr lang="en-US" i="1" dirty="0" err="1"/>
              <a:t>MoneyEarned</a:t>
            </a:r>
            <a:r>
              <a:rPr lang="en-US" dirty="0"/>
              <a:t>” (while you really hate your job).</a:t>
            </a:r>
          </a:p>
          <a:p>
            <a:pPr lvl="1"/>
            <a:r>
              <a:rPr lang="en-US" dirty="0"/>
              <a:t>An agent with incorrect value function won’t generalize well in a different environment. Suppose someone trains an agent to imitate you. The agent has the same behavior as you in the current environment, but faced with a job offer with higher salary, the agent may take a different action than you.</a:t>
            </a:r>
          </a:p>
          <a:p>
            <a:pPr lvl="1"/>
            <a:r>
              <a:rPr lang="en-US" dirty="0"/>
              <a:t>Solution: try to learn the correct value function by observing the expert in diverse environments.</a:t>
            </a:r>
          </a:p>
        </p:txBody>
      </p:sp>
      <p:sp>
        <p:nvSpPr>
          <p:cNvPr id="4" name="Slide Number Placeholder 3">
            <a:extLst>
              <a:ext uri="{FF2B5EF4-FFF2-40B4-BE49-F238E27FC236}">
                <a16:creationId xmlns:a16="http://schemas.microsoft.com/office/drawing/2014/main" id="{26ECDC62-4A2B-4B41-8608-F7A804D89377}"/>
              </a:ext>
            </a:extLst>
          </p:cNvPr>
          <p:cNvSpPr>
            <a:spLocks noGrp="1"/>
          </p:cNvSpPr>
          <p:nvPr>
            <p:ph type="sldNum" sz="quarter" idx="12"/>
          </p:nvPr>
        </p:nvSpPr>
        <p:spPr/>
        <p:txBody>
          <a:bodyPr/>
          <a:lstStyle/>
          <a:p>
            <a:pPr>
              <a:defRPr/>
            </a:pPr>
            <a:fld id="{F57F456A-00AF-44E6-8D70-638C0D0130FF}" type="slidenum">
              <a:rPr lang="en-US" altLang="zh-CN" smtClean="0"/>
              <a:pPr>
                <a:defRPr/>
              </a:pPr>
              <a:t>13</a:t>
            </a:fld>
            <a:endParaRPr lang="en-US" altLang="zh-CN"/>
          </a:p>
        </p:txBody>
      </p:sp>
    </p:spTree>
    <p:extLst>
      <p:ext uri="{BB962C8B-B14F-4D97-AF65-F5344CB8AC3E}">
        <p14:creationId xmlns:p14="http://schemas.microsoft.com/office/powerpoint/2010/main" val="116303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E38D8-C7AF-4228-9F0A-71172C517A80}"/>
              </a:ext>
            </a:extLst>
          </p:cNvPr>
          <p:cNvSpPr>
            <a:spLocks noGrp="1"/>
          </p:cNvSpPr>
          <p:nvPr>
            <p:ph type="title"/>
          </p:nvPr>
        </p:nvSpPr>
        <p:spPr/>
        <p:txBody>
          <a:bodyPr/>
          <a:lstStyle/>
          <a:p>
            <a:r>
              <a:rPr lang="en-US" dirty="0"/>
              <a:t>IRL Details</a:t>
            </a:r>
            <a:endParaRPr lang="en-SE" dirty="0"/>
          </a:p>
        </p:txBody>
      </p:sp>
      <p:sp>
        <p:nvSpPr>
          <p:cNvPr id="3" name="Content Placeholder 2">
            <a:extLst>
              <a:ext uri="{FF2B5EF4-FFF2-40B4-BE49-F238E27FC236}">
                <a16:creationId xmlns:a16="http://schemas.microsoft.com/office/drawing/2014/main" id="{15A7C42D-FDD3-4F1E-9F3A-302B29EE1F1C}"/>
              </a:ext>
            </a:extLst>
          </p:cNvPr>
          <p:cNvSpPr>
            <a:spLocks noGrp="1"/>
          </p:cNvSpPr>
          <p:nvPr>
            <p:ph idx="1"/>
          </p:nvPr>
        </p:nvSpPr>
        <p:spPr/>
        <p:txBody>
          <a:bodyPr/>
          <a:lstStyle/>
          <a:p>
            <a:r>
              <a:rPr lang="en-US" dirty="0"/>
              <a:t>Repeat until we find a good enough policy:</a:t>
            </a:r>
          </a:p>
          <a:p>
            <a:pPr lvl="1"/>
            <a:r>
              <a:rPr lang="en-US" dirty="0"/>
              <a:t>Update the reward function parameters.</a:t>
            </a:r>
          </a:p>
          <a:p>
            <a:pPr lvl="1"/>
            <a:r>
              <a:rPr lang="en-US" dirty="0"/>
              <a:t>Solve the RL problem to find the optimal policy.</a:t>
            </a:r>
          </a:p>
          <a:p>
            <a:pPr lvl="1"/>
            <a:r>
              <a:rPr lang="en-US" dirty="0"/>
              <a:t>Compare the newly learned policy with the expert’s policy.</a:t>
            </a:r>
          </a:p>
          <a:p>
            <a:endParaRPr lang="en-SE" dirty="0"/>
          </a:p>
          <a:p>
            <a:endParaRPr lang="en-SE" dirty="0"/>
          </a:p>
        </p:txBody>
      </p:sp>
      <p:sp>
        <p:nvSpPr>
          <p:cNvPr id="4" name="Slide Number Placeholder 3">
            <a:extLst>
              <a:ext uri="{FF2B5EF4-FFF2-40B4-BE49-F238E27FC236}">
                <a16:creationId xmlns:a16="http://schemas.microsoft.com/office/drawing/2014/main" id="{2341027B-9859-472F-AA34-219D1BE65392}"/>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pic>
        <p:nvPicPr>
          <p:cNvPr id="5" name="Picture 2">
            <a:extLst>
              <a:ext uri="{FF2B5EF4-FFF2-40B4-BE49-F238E27FC236}">
                <a16:creationId xmlns:a16="http://schemas.microsoft.com/office/drawing/2014/main" id="{DEB8E750-4FCA-4747-9D5C-9CA2FF506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183" y="4414837"/>
            <a:ext cx="7141633" cy="229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984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EECF-69DB-4199-AF05-C755FBB9EADA}"/>
              </a:ext>
            </a:extLst>
          </p:cNvPr>
          <p:cNvSpPr>
            <a:spLocks noGrp="1"/>
          </p:cNvSpPr>
          <p:nvPr>
            <p:ph type="title"/>
          </p:nvPr>
        </p:nvSpPr>
        <p:spPr/>
        <p:txBody>
          <a:bodyPr/>
          <a:lstStyle/>
          <a:p>
            <a:endParaRPr lang="en-SE"/>
          </a:p>
        </p:txBody>
      </p:sp>
      <p:graphicFrame>
        <p:nvGraphicFramePr>
          <p:cNvPr id="7" name="Table 7">
            <a:extLst>
              <a:ext uri="{FF2B5EF4-FFF2-40B4-BE49-F238E27FC236}">
                <a16:creationId xmlns:a16="http://schemas.microsoft.com/office/drawing/2014/main" id="{6F96A380-58B2-46D6-9E39-59C9E1DC07D6}"/>
              </a:ext>
            </a:extLst>
          </p:cNvPr>
          <p:cNvGraphicFramePr>
            <a:graphicFrameLocks noGrp="1"/>
          </p:cNvGraphicFramePr>
          <p:nvPr>
            <p:ph idx="1"/>
          </p:nvPr>
        </p:nvGraphicFramePr>
        <p:xfrm>
          <a:off x="378454" y="4714495"/>
          <a:ext cx="8683950" cy="2017532"/>
        </p:xfrm>
        <a:graphic>
          <a:graphicData uri="http://schemas.openxmlformats.org/drawingml/2006/table">
            <a:tbl>
              <a:tblPr firstRow="1" bandRow="1">
                <a:tableStyleId>{5C22544A-7EE6-4342-B048-85BDC9FD1C3A}</a:tableStyleId>
              </a:tblPr>
              <a:tblGrid>
                <a:gridCol w="710505">
                  <a:extLst>
                    <a:ext uri="{9D8B030D-6E8A-4147-A177-3AD203B41FA5}">
                      <a16:colId xmlns:a16="http://schemas.microsoft.com/office/drawing/2014/main" val="2543707966"/>
                    </a:ext>
                  </a:extLst>
                </a:gridCol>
                <a:gridCol w="1657845">
                  <a:extLst>
                    <a:ext uri="{9D8B030D-6E8A-4147-A177-3AD203B41FA5}">
                      <a16:colId xmlns:a16="http://schemas.microsoft.com/office/drawing/2014/main" val="2951980053"/>
                    </a:ext>
                  </a:extLst>
                </a:gridCol>
                <a:gridCol w="1815735">
                  <a:extLst>
                    <a:ext uri="{9D8B030D-6E8A-4147-A177-3AD203B41FA5}">
                      <a16:colId xmlns:a16="http://schemas.microsoft.com/office/drawing/2014/main" val="3604986946"/>
                    </a:ext>
                  </a:extLst>
                </a:gridCol>
                <a:gridCol w="1499955">
                  <a:extLst>
                    <a:ext uri="{9D8B030D-6E8A-4147-A177-3AD203B41FA5}">
                      <a16:colId xmlns:a16="http://schemas.microsoft.com/office/drawing/2014/main" val="486992379"/>
                    </a:ext>
                  </a:extLst>
                </a:gridCol>
                <a:gridCol w="1421010">
                  <a:extLst>
                    <a:ext uri="{9D8B030D-6E8A-4147-A177-3AD203B41FA5}">
                      <a16:colId xmlns:a16="http://schemas.microsoft.com/office/drawing/2014/main" val="569290042"/>
                    </a:ext>
                  </a:extLst>
                </a:gridCol>
                <a:gridCol w="1578900">
                  <a:extLst>
                    <a:ext uri="{9D8B030D-6E8A-4147-A177-3AD203B41FA5}">
                      <a16:colId xmlns:a16="http://schemas.microsoft.com/office/drawing/2014/main" val="3001932848"/>
                    </a:ext>
                  </a:extLst>
                </a:gridCol>
              </a:tblGrid>
              <a:tr h="814573">
                <a:tc>
                  <a:txBody>
                    <a:bodyPr/>
                    <a:lstStyle/>
                    <a:p>
                      <a:endParaRPr lang="en-SE" b="1" dirty="0">
                        <a:solidFill>
                          <a:schemeClr val="tx1"/>
                        </a:solidFill>
                      </a:endParaRPr>
                    </a:p>
                  </a:txBody>
                  <a:tcPr/>
                </a:tc>
                <a:tc>
                  <a:txBody>
                    <a:bodyPr/>
                    <a:lstStyle/>
                    <a:p>
                      <a:r>
                        <a:rPr lang="en-US" b="1" dirty="0">
                          <a:solidFill>
                            <a:schemeClr val="tx1"/>
                          </a:solidFill>
                        </a:rPr>
                        <a:t>Learn Policy Directly</a:t>
                      </a:r>
                      <a:endParaRPr lang="en-SE" b="1" dirty="0">
                        <a:solidFill>
                          <a:schemeClr val="tx1"/>
                        </a:solidFill>
                      </a:endParaRPr>
                    </a:p>
                  </a:txBody>
                  <a:tcPr/>
                </a:tc>
                <a:tc>
                  <a:txBody>
                    <a:bodyPr/>
                    <a:lstStyle/>
                    <a:p>
                      <a:r>
                        <a:rPr lang="en-US" b="1" dirty="0">
                          <a:solidFill>
                            <a:schemeClr val="tx1"/>
                          </a:solidFill>
                        </a:rPr>
                        <a:t>Learn Reward Function</a:t>
                      </a:r>
                      <a:endParaRPr lang="en-SE" b="1" dirty="0">
                        <a:solidFill>
                          <a:schemeClr val="tx1"/>
                        </a:solidFill>
                      </a:endParaRPr>
                    </a:p>
                  </a:txBody>
                  <a:tcPr/>
                </a:tc>
                <a:tc>
                  <a:txBody>
                    <a:bodyPr/>
                    <a:lstStyle/>
                    <a:p>
                      <a:r>
                        <a:rPr lang="en-US" b="1" dirty="0">
                          <a:solidFill>
                            <a:schemeClr val="tx1"/>
                          </a:solidFill>
                        </a:rPr>
                        <a:t>Access to Env.</a:t>
                      </a:r>
                      <a:endParaRPr lang="en-SE" b="1" dirty="0">
                        <a:solidFill>
                          <a:schemeClr val="tx1"/>
                        </a:solidFill>
                      </a:endParaRPr>
                    </a:p>
                  </a:txBody>
                  <a:tcPr/>
                </a:tc>
                <a:tc>
                  <a:txBody>
                    <a:bodyPr/>
                    <a:lstStyle/>
                    <a:p>
                      <a:r>
                        <a:rPr lang="en-US" b="1" dirty="0">
                          <a:solidFill>
                            <a:schemeClr val="tx1"/>
                          </a:solidFill>
                        </a:rPr>
                        <a:t>Interaction Demos</a:t>
                      </a:r>
                      <a:endParaRPr lang="en-SE" b="1" dirty="0">
                        <a:solidFill>
                          <a:schemeClr val="tx1"/>
                        </a:solidFill>
                      </a:endParaRPr>
                    </a:p>
                  </a:txBody>
                  <a:tcPr/>
                </a:tc>
                <a:tc>
                  <a:txBody>
                    <a:bodyPr/>
                    <a:lstStyle/>
                    <a:p>
                      <a:r>
                        <a:rPr lang="en-US" b="1" dirty="0">
                          <a:solidFill>
                            <a:schemeClr val="tx1"/>
                          </a:solidFill>
                        </a:rPr>
                        <a:t>Pre-collected demos</a:t>
                      </a:r>
                      <a:endParaRPr lang="en-SE" b="1" dirty="0">
                        <a:solidFill>
                          <a:schemeClr val="tx1"/>
                        </a:solidFill>
                      </a:endParaRPr>
                    </a:p>
                  </a:txBody>
                  <a:tcPr/>
                </a:tc>
                <a:extLst>
                  <a:ext uri="{0D108BD9-81ED-4DB2-BD59-A6C34878D82A}">
                    <a16:rowId xmlns:a16="http://schemas.microsoft.com/office/drawing/2014/main" val="2816853630"/>
                  </a:ext>
                </a:extLst>
              </a:tr>
              <a:tr h="325829">
                <a:tc>
                  <a:txBody>
                    <a:bodyPr/>
                    <a:lstStyle/>
                    <a:p>
                      <a:r>
                        <a:rPr lang="en-US" dirty="0"/>
                        <a:t>BC</a:t>
                      </a:r>
                      <a:endParaRPr lang="en-SE" dirty="0"/>
                    </a:p>
                  </a:txBody>
                  <a:tcPr/>
                </a:tc>
                <a:tc>
                  <a:txBody>
                    <a:bodyPr/>
                    <a:lstStyle/>
                    <a:p>
                      <a:r>
                        <a:rPr lang="en-US" dirty="0"/>
                        <a:t>Y</a:t>
                      </a:r>
                      <a:endParaRPr lang="en-SE" dirty="0"/>
                    </a:p>
                  </a:txBody>
                  <a:tcPr/>
                </a:tc>
                <a:tc>
                  <a:txBody>
                    <a:bodyPr/>
                    <a:lstStyle/>
                    <a:p>
                      <a:r>
                        <a:rPr lang="en-US" dirty="0"/>
                        <a:t>N</a:t>
                      </a:r>
                      <a:endParaRPr lang="en-SE" dirty="0"/>
                    </a:p>
                  </a:txBody>
                  <a:tcPr/>
                </a:tc>
                <a:tc>
                  <a:txBody>
                    <a:bodyPr/>
                    <a:lstStyle/>
                    <a:p>
                      <a:r>
                        <a:rPr lang="en-US" dirty="0"/>
                        <a:t>N</a:t>
                      </a:r>
                      <a:endParaRPr lang="en-SE" dirty="0"/>
                    </a:p>
                  </a:txBody>
                  <a:tcPr/>
                </a:tc>
                <a:tc>
                  <a:txBody>
                    <a:bodyPr/>
                    <a:lstStyle/>
                    <a:p>
                      <a:r>
                        <a:rPr lang="en-US" dirty="0"/>
                        <a:t>N</a:t>
                      </a:r>
                      <a:endParaRPr lang="en-SE" dirty="0"/>
                    </a:p>
                  </a:txBody>
                  <a:tcPr/>
                </a:tc>
                <a:tc>
                  <a:txBody>
                    <a:bodyPr/>
                    <a:lstStyle/>
                    <a:p>
                      <a:r>
                        <a:rPr lang="en-US" dirty="0"/>
                        <a:t>Y</a:t>
                      </a:r>
                      <a:endParaRPr lang="en-SE" dirty="0"/>
                    </a:p>
                  </a:txBody>
                  <a:tcPr/>
                </a:tc>
                <a:extLst>
                  <a:ext uri="{0D108BD9-81ED-4DB2-BD59-A6C34878D82A}">
                    <a16:rowId xmlns:a16="http://schemas.microsoft.com/office/drawing/2014/main" val="2383985933"/>
                  </a:ext>
                </a:extLst>
              </a:tr>
              <a:tr h="325829">
                <a:tc>
                  <a:txBody>
                    <a:bodyPr/>
                    <a:lstStyle/>
                    <a:p>
                      <a:r>
                        <a:rPr lang="en-US" dirty="0"/>
                        <a:t>DPL</a:t>
                      </a:r>
                      <a:endParaRPr lang="en-SE" dirty="0"/>
                    </a:p>
                  </a:txBody>
                  <a:tcPr/>
                </a:tc>
                <a:tc>
                  <a:txBody>
                    <a:bodyPr/>
                    <a:lstStyle/>
                    <a:p>
                      <a:r>
                        <a:rPr lang="en-US" dirty="0"/>
                        <a:t>Y</a:t>
                      </a:r>
                      <a:endParaRPr lang="en-SE" dirty="0"/>
                    </a:p>
                  </a:txBody>
                  <a:tcPr/>
                </a:tc>
                <a:tc>
                  <a:txBody>
                    <a:bodyPr/>
                    <a:lstStyle/>
                    <a:p>
                      <a:r>
                        <a:rPr lang="en-US" dirty="0"/>
                        <a:t>N</a:t>
                      </a:r>
                      <a:endParaRPr lang="en-SE" dirty="0"/>
                    </a:p>
                  </a:txBody>
                  <a:tcPr/>
                </a:tc>
                <a:tc>
                  <a:txBody>
                    <a:bodyPr/>
                    <a:lstStyle/>
                    <a:p>
                      <a:r>
                        <a:rPr lang="en-US" dirty="0"/>
                        <a:t>Y</a:t>
                      </a:r>
                      <a:endParaRPr lang="en-SE" dirty="0"/>
                    </a:p>
                  </a:txBody>
                  <a:tcPr/>
                </a:tc>
                <a:tc>
                  <a:txBody>
                    <a:bodyPr/>
                    <a:lstStyle/>
                    <a:p>
                      <a:r>
                        <a:rPr lang="en-US" dirty="0"/>
                        <a:t>Y</a:t>
                      </a:r>
                      <a:endParaRPr lang="en-SE" dirty="0"/>
                    </a:p>
                  </a:txBody>
                  <a:tcPr/>
                </a:tc>
                <a:tc>
                  <a:txBody>
                    <a:bodyPr/>
                    <a:lstStyle/>
                    <a:p>
                      <a:r>
                        <a:rPr lang="en-US" dirty="0"/>
                        <a:t>Optional</a:t>
                      </a:r>
                      <a:endParaRPr lang="en-SE" dirty="0"/>
                    </a:p>
                  </a:txBody>
                  <a:tcPr/>
                </a:tc>
                <a:extLst>
                  <a:ext uri="{0D108BD9-81ED-4DB2-BD59-A6C34878D82A}">
                    <a16:rowId xmlns:a16="http://schemas.microsoft.com/office/drawing/2014/main" val="228864439"/>
                  </a:ext>
                </a:extLst>
              </a:tr>
              <a:tr h="371612">
                <a:tc>
                  <a:txBody>
                    <a:bodyPr/>
                    <a:lstStyle/>
                    <a:p>
                      <a:r>
                        <a:rPr lang="en-US" dirty="0"/>
                        <a:t>IRL</a:t>
                      </a:r>
                      <a:endParaRPr lang="en-SE" dirty="0"/>
                    </a:p>
                  </a:txBody>
                  <a:tcPr/>
                </a:tc>
                <a:tc>
                  <a:txBody>
                    <a:bodyPr/>
                    <a:lstStyle/>
                    <a:p>
                      <a:r>
                        <a:rPr lang="en-US" dirty="0"/>
                        <a:t>N</a:t>
                      </a:r>
                      <a:endParaRPr lang="en-SE" dirty="0"/>
                    </a:p>
                  </a:txBody>
                  <a:tcPr/>
                </a:tc>
                <a:tc>
                  <a:txBody>
                    <a:bodyPr/>
                    <a:lstStyle/>
                    <a:p>
                      <a:r>
                        <a:rPr lang="en-US" dirty="0"/>
                        <a:t>Y</a:t>
                      </a:r>
                      <a:endParaRPr lang="en-SE" dirty="0"/>
                    </a:p>
                  </a:txBody>
                  <a:tcPr/>
                </a:tc>
                <a:tc>
                  <a:txBody>
                    <a:bodyPr/>
                    <a:lstStyle/>
                    <a:p>
                      <a:r>
                        <a:rPr lang="en-US" dirty="0"/>
                        <a:t>Y</a:t>
                      </a:r>
                      <a:endParaRPr lang="en-SE" dirty="0"/>
                    </a:p>
                  </a:txBody>
                  <a:tcPr/>
                </a:tc>
                <a:tc>
                  <a:txBody>
                    <a:bodyPr/>
                    <a:lstStyle/>
                    <a:p>
                      <a:r>
                        <a:rPr lang="en-US" dirty="0"/>
                        <a:t>N</a:t>
                      </a:r>
                      <a:endParaRPr lang="en-SE" dirty="0"/>
                    </a:p>
                  </a:txBody>
                  <a:tcPr/>
                </a:tc>
                <a:tc>
                  <a:txBody>
                    <a:bodyPr/>
                    <a:lstStyle/>
                    <a:p>
                      <a:r>
                        <a:rPr lang="en-US" dirty="0"/>
                        <a:t>Y</a:t>
                      </a:r>
                      <a:endParaRPr lang="en-SE" dirty="0"/>
                    </a:p>
                  </a:txBody>
                  <a:tcPr/>
                </a:tc>
                <a:extLst>
                  <a:ext uri="{0D108BD9-81ED-4DB2-BD59-A6C34878D82A}">
                    <a16:rowId xmlns:a16="http://schemas.microsoft.com/office/drawing/2014/main" val="3733933797"/>
                  </a:ext>
                </a:extLst>
              </a:tr>
            </a:tbl>
          </a:graphicData>
        </a:graphic>
      </p:graphicFrame>
      <p:sp>
        <p:nvSpPr>
          <p:cNvPr id="4" name="Slide Number Placeholder 3">
            <a:extLst>
              <a:ext uri="{FF2B5EF4-FFF2-40B4-BE49-F238E27FC236}">
                <a16:creationId xmlns:a16="http://schemas.microsoft.com/office/drawing/2014/main" id="{B1AF55F5-7700-4E85-A332-6CA002764E85}"/>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pic>
        <p:nvPicPr>
          <p:cNvPr id="5" name="Picture 4">
            <a:extLst>
              <a:ext uri="{FF2B5EF4-FFF2-40B4-BE49-F238E27FC236}">
                <a16:creationId xmlns:a16="http://schemas.microsoft.com/office/drawing/2014/main" id="{F3227CA2-F940-445F-883C-348F13A16FAB}"/>
              </a:ext>
            </a:extLst>
          </p:cNvPr>
          <p:cNvPicPr>
            <a:picLocks noChangeAspect="1"/>
          </p:cNvPicPr>
          <p:nvPr/>
        </p:nvPicPr>
        <p:blipFill>
          <a:blip r:embed="rId3"/>
          <a:stretch>
            <a:fillRect/>
          </a:stretch>
        </p:blipFill>
        <p:spPr>
          <a:xfrm>
            <a:off x="230024" y="267895"/>
            <a:ext cx="8683951" cy="4267200"/>
          </a:xfrm>
          <a:prstGeom prst="rect">
            <a:avLst/>
          </a:prstGeom>
        </p:spPr>
      </p:pic>
    </p:spTree>
    <p:extLst>
      <p:ext uri="{BB962C8B-B14F-4D97-AF65-F5344CB8AC3E}">
        <p14:creationId xmlns:p14="http://schemas.microsoft.com/office/powerpoint/2010/main" val="371681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9F60-3CBB-4B97-BB3E-ECCBA9591A71}"/>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A2BA666F-520A-4912-AF57-E51D793FAB7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6D8AAC2-3636-4B18-BE52-5254C5FC197A}"/>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pic>
        <p:nvPicPr>
          <p:cNvPr id="5" name="Picture 4">
            <a:extLst>
              <a:ext uri="{FF2B5EF4-FFF2-40B4-BE49-F238E27FC236}">
                <a16:creationId xmlns:a16="http://schemas.microsoft.com/office/drawing/2014/main" id="{2B0A05E1-3A37-43BD-881C-B5B3EEBDED33}"/>
              </a:ext>
            </a:extLst>
          </p:cNvPr>
          <p:cNvPicPr>
            <a:picLocks noChangeAspect="1"/>
          </p:cNvPicPr>
          <p:nvPr/>
        </p:nvPicPr>
        <p:blipFill>
          <a:blip r:embed="rId2"/>
          <a:stretch>
            <a:fillRect/>
          </a:stretch>
        </p:blipFill>
        <p:spPr>
          <a:xfrm>
            <a:off x="0" y="22982"/>
            <a:ext cx="9144000" cy="1759280"/>
          </a:xfrm>
          <a:prstGeom prst="rect">
            <a:avLst/>
          </a:prstGeom>
        </p:spPr>
      </p:pic>
      <p:pic>
        <p:nvPicPr>
          <p:cNvPr id="6" name="Picture 5">
            <a:extLst>
              <a:ext uri="{FF2B5EF4-FFF2-40B4-BE49-F238E27FC236}">
                <a16:creationId xmlns:a16="http://schemas.microsoft.com/office/drawing/2014/main" id="{C29CD7EB-27DB-45FE-BB87-2AC672389080}"/>
              </a:ext>
            </a:extLst>
          </p:cNvPr>
          <p:cNvPicPr>
            <a:picLocks noChangeAspect="1"/>
          </p:cNvPicPr>
          <p:nvPr/>
        </p:nvPicPr>
        <p:blipFill>
          <a:blip r:embed="rId3"/>
          <a:stretch>
            <a:fillRect/>
          </a:stretch>
        </p:blipFill>
        <p:spPr>
          <a:xfrm>
            <a:off x="0" y="2234715"/>
            <a:ext cx="9144000" cy="1656111"/>
          </a:xfrm>
          <a:prstGeom prst="rect">
            <a:avLst/>
          </a:prstGeom>
        </p:spPr>
      </p:pic>
      <p:pic>
        <p:nvPicPr>
          <p:cNvPr id="7" name="Picture 6">
            <a:extLst>
              <a:ext uri="{FF2B5EF4-FFF2-40B4-BE49-F238E27FC236}">
                <a16:creationId xmlns:a16="http://schemas.microsoft.com/office/drawing/2014/main" id="{8A54C812-3749-466B-9E0C-7D90B590BF49}"/>
              </a:ext>
            </a:extLst>
          </p:cNvPr>
          <p:cNvPicPr>
            <a:picLocks noChangeAspect="1"/>
          </p:cNvPicPr>
          <p:nvPr/>
        </p:nvPicPr>
        <p:blipFill>
          <a:blip r:embed="rId4"/>
          <a:stretch>
            <a:fillRect/>
          </a:stretch>
        </p:blipFill>
        <p:spPr>
          <a:xfrm>
            <a:off x="-28575" y="4445849"/>
            <a:ext cx="9144000" cy="1858479"/>
          </a:xfrm>
          <a:prstGeom prst="rect">
            <a:avLst/>
          </a:prstGeom>
        </p:spPr>
      </p:pic>
      <p:sp>
        <p:nvSpPr>
          <p:cNvPr id="8" name="TextBox 7">
            <a:extLst>
              <a:ext uri="{FF2B5EF4-FFF2-40B4-BE49-F238E27FC236}">
                <a16:creationId xmlns:a16="http://schemas.microsoft.com/office/drawing/2014/main" id="{41957F66-F950-4E2C-A1F2-D331491D0AD2}"/>
              </a:ext>
            </a:extLst>
          </p:cNvPr>
          <p:cNvSpPr txBox="1"/>
          <p:nvPr/>
        </p:nvSpPr>
        <p:spPr>
          <a:xfrm>
            <a:off x="4300425" y="1710450"/>
            <a:ext cx="1813317" cy="369332"/>
          </a:xfrm>
          <a:prstGeom prst="rect">
            <a:avLst/>
          </a:prstGeom>
          <a:noFill/>
        </p:spPr>
        <p:txBody>
          <a:bodyPr wrap="none" rtlCol="0">
            <a:spAutoFit/>
          </a:bodyPr>
          <a:lstStyle/>
          <a:p>
            <a:r>
              <a:rPr lang="en-US" dirty="0"/>
              <a:t>Classic Pipeline</a:t>
            </a:r>
            <a:endParaRPr lang="en-SE" dirty="0"/>
          </a:p>
        </p:txBody>
      </p:sp>
      <p:sp>
        <p:nvSpPr>
          <p:cNvPr id="9" name="TextBox 8">
            <a:extLst>
              <a:ext uri="{FF2B5EF4-FFF2-40B4-BE49-F238E27FC236}">
                <a16:creationId xmlns:a16="http://schemas.microsoft.com/office/drawing/2014/main" id="{018E91F7-EAE9-44AA-B0D5-D2970313ACB9}"/>
              </a:ext>
            </a:extLst>
          </p:cNvPr>
          <p:cNvSpPr txBox="1"/>
          <p:nvPr/>
        </p:nvSpPr>
        <p:spPr>
          <a:xfrm>
            <a:off x="2885422" y="6396038"/>
            <a:ext cx="4643322" cy="369332"/>
          </a:xfrm>
          <a:prstGeom prst="rect">
            <a:avLst/>
          </a:prstGeom>
          <a:noFill/>
        </p:spPr>
        <p:txBody>
          <a:bodyPr wrap="none" rtlCol="0">
            <a:spAutoFit/>
          </a:bodyPr>
          <a:lstStyle/>
          <a:p>
            <a:r>
              <a:rPr lang="en-US" dirty="0"/>
              <a:t>Mid-to-Mid Driving (Waymo’s </a:t>
            </a:r>
            <a:r>
              <a:rPr lang="en-US" dirty="0" err="1"/>
              <a:t>ChauffeurNet</a:t>
            </a:r>
            <a:r>
              <a:rPr lang="en-US" dirty="0"/>
              <a:t>)</a:t>
            </a:r>
            <a:endParaRPr lang="en-SE" dirty="0"/>
          </a:p>
        </p:txBody>
      </p:sp>
      <p:sp>
        <p:nvSpPr>
          <p:cNvPr id="11" name="TextBox 10">
            <a:extLst>
              <a:ext uri="{FF2B5EF4-FFF2-40B4-BE49-F238E27FC236}">
                <a16:creationId xmlns:a16="http://schemas.microsoft.com/office/drawing/2014/main" id="{CC80B8BB-12E3-4F53-BC49-E99B1C939662}"/>
              </a:ext>
            </a:extLst>
          </p:cNvPr>
          <p:cNvSpPr txBox="1"/>
          <p:nvPr/>
        </p:nvSpPr>
        <p:spPr>
          <a:xfrm>
            <a:off x="3137671" y="3881301"/>
            <a:ext cx="4138825" cy="369332"/>
          </a:xfrm>
          <a:prstGeom prst="rect">
            <a:avLst/>
          </a:prstGeom>
          <a:noFill/>
        </p:spPr>
        <p:txBody>
          <a:bodyPr wrap="none" rtlCol="0">
            <a:spAutoFit/>
          </a:bodyPr>
          <a:lstStyle/>
          <a:p>
            <a:r>
              <a:rPr lang="en-US" dirty="0"/>
              <a:t>End-to-End Driving (NVIDIA’s </a:t>
            </a:r>
            <a:r>
              <a:rPr lang="en-US" dirty="0" err="1"/>
              <a:t>PilotNet</a:t>
            </a:r>
            <a:r>
              <a:rPr lang="en-US" dirty="0"/>
              <a:t>)</a:t>
            </a:r>
            <a:endParaRPr lang="en-SE" dirty="0"/>
          </a:p>
        </p:txBody>
      </p:sp>
    </p:spTree>
    <p:extLst>
      <p:ext uri="{BB962C8B-B14F-4D97-AF65-F5344CB8AC3E}">
        <p14:creationId xmlns:p14="http://schemas.microsoft.com/office/powerpoint/2010/main" val="905415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4CA5-2618-403B-B364-5F7EA6F73748}"/>
              </a:ext>
            </a:extLst>
          </p:cNvPr>
          <p:cNvSpPr>
            <a:spLocks noGrp="1"/>
          </p:cNvSpPr>
          <p:nvPr>
            <p:ph type="title"/>
          </p:nvPr>
        </p:nvSpPr>
        <p:spPr/>
        <p:txBody>
          <a:bodyPr/>
          <a:lstStyle/>
          <a:p>
            <a:r>
              <a:rPr lang="en-US" dirty="0"/>
              <a:t>Advantages of Mid-to-Mid</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3F181F-C947-4706-B987-A84ABB9C7157}"/>
                  </a:ext>
                </a:extLst>
              </p:cNvPr>
              <p:cNvSpPr>
                <a:spLocks noGrp="1"/>
              </p:cNvSpPr>
              <p:nvPr>
                <p:ph idx="1"/>
              </p:nvPr>
            </p:nvSpPr>
            <p:spPr>
              <a:xfrm>
                <a:off x="457200" y="1295400"/>
                <a:ext cx="8229600" cy="5562600"/>
              </a:xfrm>
            </p:spPr>
            <p:txBody>
              <a:bodyPr>
                <a:normAutofit fontScale="62500" lnSpcReduction="20000"/>
              </a:bodyPr>
              <a:lstStyle/>
              <a:p>
                <a:r>
                  <a:rPr lang="en-US" dirty="0">
                    <a:solidFill>
                      <a:schemeClr val="tx1"/>
                    </a:solidFill>
                  </a:rPr>
                  <a:t>On the left: </a:t>
                </a:r>
              </a:p>
              <a:p>
                <a:pPr lvl="1"/>
                <a:r>
                  <a:rPr lang="en-US" dirty="0">
                    <a:solidFill>
                      <a:schemeClr val="tx1"/>
                    </a:solidFill>
                  </a:rPr>
                  <a:t>End-to-end: Raw sensor data contains extremely high dimensional information which can be influenced by different textures and appearances of roads and objects, different weather conditions, and different daytime. </a:t>
                </a:r>
              </a:p>
              <a:p>
                <a:pPr lvl="1"/>
                <a:r>
                  <a:rPr lang="en-US" dirty="0">
                    <a:solidFill>
                      <a:schemeClr val="tx1"/>
                    </a:solidFill>
                  </a:rPr>
                  <a:t>Mid-to-mid: Separate perception module, the bird-view representation is a concise description of only the useful information for decision making and planning, discarding irrelevant information such as texture, light conditions and object appearances</a:t>
                </a:r>
              </a:p>
              <a:p>
                <a:r>
                  <a:rPr lang="en-US" dirty="0">
                    <a:solidFill>
                      <a:schemeClr val="tx1"/>
                    </a:solidFill>
                  </a:rPr>
                  <a:t>On the right:</a:t>
                </a:r>
              </a:p>
              <a:p>
                <a:pPr lvl="1"/>
                <a:r>
                  <a:rPr lang="en-US" dirty="0">
                    <a:solidFill>
                      <a:schemeClr val="tx1"/>
                    </a:solidFill>
                  </a:rPr>
                  <a:t>IL needs labeled data in the form of expert driver’s action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𝑖</m:t>
                        </m:r>
                      </m:sub>
                      <m:sup>
                        <m:r>
                          <a:rPr lang="en-US" i="1">
                            <a:solidFill>
                              <a:schemeClr val="tx1"/>
                            </a:solidFill>
                            <a:latin typeface="Cambria Math" panose="02040503050406030204" pitchFamily="18" charset="0"/>
                          </a:rPr>
                          <m:t>∗</m:t>
                        </m:r>
                      </m:sup>
                    </m:sSubSup>
                  </m:oMath>
                </a14:m>
                <a:r>
                  <a:rPr lang="en-US" dirty="0">
                    <a:solidFill>
                      <a:schemeClr val="tx1"/>
                    </a:solidFill>
                  </a:rPr>
                  <a:t> at each step </a:t>
                </a:r>
                <a14:m>
                  <m:oMath xmlns:m="http://schemas.openxmlformats.org/officeDocument/2006/math">
                    <m:r>
                      <a:rPr lang="en-US" b="0" i="1" smtClean="0">
                        <a:solidFill>
                          <a:schemeClr val="tx1"/>
                        </a:solidFill>
                        <a:latin typeface="Cambria Math" panose="02040503050406030204" pitchFamily="18" charset="0"/>
                      </a:rPr>
                      <m:t>𝑖</m:t>
                    </m:r>
                  </m:oMath>
                </a14:m>
                <a:r>
                  <a:rPr lang="en-US" dirty="0">
                    <a:solidFill>
                      <a:schemeClr val="tx1"/>
                    </a:solidFill>
                  </a:rPr>
                  <a:t> to obtain a trace of </a:t>
                </a:r>
                <a14:m>
                  <m:oMath xmlns:m="http://schemas.openxmlformats.org/officeDocument/2006/math">
                    <m:r>
                      <a:rPr lang="en-US" b="0" i="1" smtClean="0">
                        <a:solidFill>
                          <a:schemeClr val="tx1"/>
                        </a:solidFill>
                        <a:latin typeface="Cambria Math" panose="02040503050406030204" pitchFamily="18" charset="0"/>
                      </a:rPr>
                      <m:t>(</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𝑠</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m:t>
                        </m:r>
                      </m:sup>
                    </m:sSubSup>
                    <m:r>
                      <a:rPr lang="en-US" b="0" i="1" smtClean="0">
                        <a:solidFill>
                          <a:schemeClr val="tx1"/>
                        </a:solidFill>
                        <a:latin typeface="Cambria Math" panose="02040503050406030204" pitchFamily="18" charset="0"/>
                      </a:rPr>
                      <m:t>,</m:t>
                    </m:r>
                    <m:sSubSup>
                      <m:sSubSupPr>
                        <m:ctrlPr>
                          <a:rPr lang="en-US"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𝑎</m:t>
                        </m:r>
                      </m:e>
                      <m:sub>
                        <m:r>
                          <a:rPr lang="en-US" i="1">
                            <a:solidFill>
                              <a:schemeClr val="tx1"/>
                            </a:solidFill>
                            <a:latin typeface="Cambria Math" panose="02040503050406030204" pitchFamily="18" charset="0"/>
                          </a:rPr>
                          <m:t>𝑖</m:t>
                        </m:r>
                      </m:sub>
                      <m:sup>
                        <m:r>
                          <a:rPr lang="en-US" i="1">
                            <a:solidFill>
                              <a:schemeClr val="tx1"/>
                            </a:solidFill>
                            <a:latin typeface="Cambria Math" panose="02040503050406030204" pitchFamily="18" charset="0"/>
                          </a:rPr>
                          <m:t>∗</m:t>
                        </m:r>
                      </m:sup>
                    </m:sSubSup>
                    <m:r>
                      <a:rPr lang="en-US" b="0" i="1" smtClean="0">
                        <a:solidFill>
                          <a:schemeClr val="tx1"/>
                        </a:solidFill>
                        <a:latin typeface="Cambria Math" panose="02040503050406030204" pitchFamily="18" charset="0"/>
                      </a:rPr>
                      <m:t>)</m:t>
                    </m:r>
                  </m:oMath>
                </a14:m>
                <a:r>
                  <a:rPr lang="en-US" dirty="0">
                    <a:solidFill>
                      <a:schemeClr val="tx1"/>
                    </a:solidFill>
                  </a:rPr>
                  <a:t>.</a:t>
                </a:r>
              </a:p>
              <a:p>
                <a:pPr lvl="1"/>
                <a:r>
                  <a:rPr lang="en-US" dirty="0">
                    <a:solidFill>
                      <a:schemeClr val="tx1"/>
                    </a:solidFill>
                  </a:rPr>
                  <a:t>End-to-end: must record expert driver’s low-level actions (steering/brake/acceleration) by tapping into and capturing signals from the vehicle’s internal bus. </a:t>
                </a:r>
              </a:p>
              <a:p>
                <a:pPr lvl="1"/>
                <a:r>
                  <a:rPr lang="en-US" dirty="0">
                    <a:solidFill>
                      <a:schemeClr val="tx1"/>
                    </a:solidFill>
                  </a:rPr>
                  <a:t>Mid-to-mid: only need to record expert driver’s vehicle trajectory logs.</a:t>
                </a:r>
              </a:p>
              <a:p>
                <a:r>
                  <a:rPr lang="en-US" dirty="0"/>
                  <a:t>Overall:</a:t>
                </a:r>
              </a:p>
              <a:p>
                <a:pPr lvl="1"/>
                <a:r>
                  <a:rPr lang="en-US" dirty="0"/>
                  <a:t>Mid-to-mid: Execution </a:t>
                </a:r>
                <a:r>
                  <a:rPr lang="en-US" dirty="0">
                    <a:solidFill>
                      <a:schemeClr val="tx1"/>
                    </a:solidFill>
                  </a:rPr>
                  <a:t>frequency of ML components is lower than end-to-end, since planner typically executes at lower </a:t>
                </a:r>
                <a:r>
                  <a:rPr lang="en-US" dirty="0" err="1">
                    <a:solidFill>
                      <a:schemeClr val="tx1"/>
                    </a:solidFill>
                  </a:rPr>
                  <a:t>freq</a:t>
                </a:r>
                <a:r>
                  <a:rPr lang="en-US" dirty="0">
                    <a:solidFill>
                      <a:schemeClr val="tx1"/>
                    </a:solidFill>
                  </a:rPr>
                  <a:t> </a:t>
                </a:r>
                <a:r>
                  <a:rPr lang="en-US">
                    <a:solidFill>
                      <a:schemeClr val="tx1"/>
                    </a:solidFill>
                  </a:rPr>
                  <a:t>than controller.</a:t>
                </a:r>
                <a:endParaRPr lang="en-SE" dirty="0">
                  <a:solidFill>
                    <a:schemeClr val="tx1"/>
                  </a:solidFill>
                </a:endParaRPr>
              </a:p>
            </p:txBody>
          </p:sp>
        </mc:Choice>
        <mc:Fallback xmlns="">
          <p:sp>
            <p:nvSpPr>
              <p:cNvPr id="3" name="Content Placeholder 2">
                <a:extLst>
                  <a:ext uri="{FF2B5EF4-FFF2-40B4-BE49-F238E27FC236}">
                    <a16:creationId xmlns:a16="http://schemas.microsoft.com/office/drawing/2014/main" id="{7D3F181F-C947-4706-B987-A84ABB9C7157}"/>
                  </a:ext>
                </a:extLst>
              </p:cNvPr>
              <p:cNvSpPr>
                <a:spLocks noGrp="1" noRot="1" noChangeAspect="1" noMove="1" noResize="1" noEditPoints="1" noAdjustHandles="1" noChangeArrowheads="1" noChangeShapeType="1" noTextEdit="1"/>
              </p:cNvSpPr>
              <p:nvPr>
                <p:ph idx="1"/>
              </p:nvPr>
            </p:nvSpPr>
            <p:spPr>
              <a:xfrm>
                <a:off x="457200" y="1295400"/>
                <a:ext cx="8229600" cy="5562600"/>
              </a:xfrm>
              <a:blipFill>
                <a:blip r:embed="rId3"/>
                <a:stretch>
                  <a:fillRect l="-667" t="-1645" r="-74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0BD4DFC-2E6E-418A-A577-5589045C379E}"/>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spTree>
    <p:extLst>
      <p:ext uri="{BB962C8B-B14F-4D97-AF65-F5344CB8AC3E}">
        <p14:creationId xmlns:p14="http://schemas.microsoft.com/office/powerpoint/2010/main" val="2119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2BA34-6DF1-4D19-BD5E-6BD8C17B721B}"/>
              </a:ext>
            </a:extLst>
          </p:cNvPr>
          <p:cNvSpPr>
            <a:spLocks noGrp="1"/>
          </p:cNvSpPr>
          <p:nvPr>
            <p:ph type="title"/>
          </p:nvPr>
        </p:nvSpPr>
        <p:spPr/>
        <p:txBody>
          <a:bodyPr/>
          <a:lstStyle/>
          <a:p>
            <a:r>
              <a:rPr lang="en-US" dirty="0">
                <a:solidFill>
                  <a:srgbClr val="C00000"/>
                </a:solidFill>
              </a:rPr>
              <a:t>[Zhou 2019]</a:t>
            </a:r>
            <a:endParaRPr lang="en-SE" dirty="0">
              <a:solidFill>
                <a:srgbClr val="C00000"/>
              </a:solidFill>
            </a:endParaRPr>
          </a:p>
        </p:txBody>
      </p:sp>
      <p:sp>
        <p:nvSpPr>
          <p:cNvPr id="3" name="Content Placeholder 2">
            <a:extLst>
              <a:ext uri="{FF2B5EF4-FFF2-40B4-BE49-F238E27FC236}">
                <a16:creationId xmlns:a16="http://schemas.microsoft.com/office/drawing/2014/main" id="{AF45AA08-BD03-419E-AC54-D123955E01E1}"/>
              </a:ext>
            </a:extLst>
          </p:cNvPr>
          <p:cNvSpPr>
            <a:spLocks noGrp="1"/>
          </p:cNvSpPr>
          <p:nvPr>
            <p:ph idx="1"/>
          </p:nvPr>
        </p:nvSpPr>
        <p:spPr/>
        <p:txBody>
          <a:bodyPr/>
          <a:lstStyle/>
          <a:p>
            <a:r>
              <a:rPr lang="en-US" dirty="0"/>
              <a:t>Zhou, Brady, Philipp </a:t>
            </a:r>
            <a:r>
              <a:rPr lang="en-US" dirty="0" err="1"/>
              <a:t>Krähenbühl</a:t>
            </a:r>
            <a:r>
              <a:rPr lang="en-US" dirty="0"/>
              <a:t>, and </a:t>
            </a:r>
            <a:r>
              <a:rPr lang="en-US" dirty="0" err="1"/>
              <a:t>Vladlen</a:t>
            </a:r>
            <a:r>
              <a:rPr lang="en-US" dirty="0"/>
              <a:t> </a:t>
            </a:r>
            <a:r>
              <a:rPr lang="en-US" dirty="0" err="1"/>
              <a:t>Koltun</a:t>
            </a:r>
            <a:r>
              <a:rPr lang="en-US" dirty="0"/>
              <a:t>. "Does computer vision matter for action?." </a:t>
            </a:r>
            <a:r>
              <a:rPr lang="en-US" i="1" dirty="0" err="1"/>
              <a:t>arXiv</a:t>
            </a:r>
            <a:r>
              <a:rPr lang="en-US" i="1" dirty="0"/>
              <a:t> preprint arXiv:1905.12887</a:t>
            </a:r>
            <a:r>
              <a:rPr lang="en-US" dirty="0"/>
              <a:t> (2019). (Intel Labs, UT Austin)</a:t>
            </a:r>
            <a:endParaRPr lang="en-SE" dirty="0"/>
          </a:p>
        </p:txBody>
      </p:sp>
      <p:sp>
        <p:nvSpPr>
          <p:cNvPr id="4" name="Slide Number Placeholder 3">
            <a:extLst>
              <a:ext uri="{FF2B5EF4-FFF2-40B4-BE49-F238E27FC236}">
                <a16:creationId xmlns:a16="http://schemas.microsoft.com/office/drawing/2014/main" id="{576A2ECC-D58A-4488-B5BC-789582F7072F}"/>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spTree>
    <p:extLst>
      <p:ext uri="{BB962C8B-B14F-4D97-AF65-F5344CB8AC3E}">
        <p14:creationId xmlns:p14="http://schemas.microsoft.com/office/powerpoint/2010/main" val="52645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5B11-7610-4058-831C-85B01644B803}"/>
              </a:ext>
            </a:extLst>
          </p:cNvPr>
          <p:cNvSpPr>
            <a:spLocks noGrp="1"/>
          </p:cNvSpPr>
          <p:nvPr>
            <p:ph type="title"/>
          </p:nvPr>
        </p:nvSpPr>
        <p:spPr/>
        <p:txBody>
          <a:bodyPr/>
          <a:lstStyle/>
          <a:p>
            <a:r>
              <a:rPr lang="en-US" dirty="0"/>
              <a:t>Computer Vision vs. End-to-End</a:t>
            </a:r>
            <a:endParaRPr lang="en-SE" dirty="0"/>
          </a:p>
        </p:txBody>
      </p:sp>
      <p:sp>
        <p:nvSpPr>
          <p:cNvPr id="3" name="Content Placeholder 2">
            <a:extLst>
              <a:ext uri="{FF2B5EF4-FFF2-40B4-BE49-F238E27FC236}">
                <a16:creationId xmlns:a16="http://schemas.microsoft.com/office/drawing/2014/main" id="{D8243229-741E-45D9-8C91-4715489FE9AF}"/>
              </a:ext>
            </a:extLst>
          </p:cNvPr>
          <p:cNvSpPr>
            <a:spLocks noGrp="1"/>
          </p:cNvSpPr>
          <p:nvPr>
            <p:ph idx="1"/>
          </p:nvPr>
        </p:nvSpPr>
        <p:spPr>
          <a:xfrm>
            <a:off x="457200" y="1295399"/>
            <a:ext cx="8229600" cy="5234635"/>
          </a:xfrm>
        </p:spPr>
        <p:txBody>
          <a:bodyPr>
            <a:normAutofit fontScale="62500" lnSpcReduction="20000"/>
          </a:bodyPr>
          <a:lstStyle/>
          <a:p>
            <a:r>
              <a:rPr lang="en-US" dirty="0"/>
              <a:t>Computer vision tasks as perception module</a:t>
            </a:r>
          </a:p>
          <a:p>
            <a:pPr lvl="1"/>
            <a:r>
              <a:rPr lang="en-US" dirty="0"/>
              <a:t>Object recognition, depth estimation, optical flow, semantic segmentation…</a:t>
            </a:r>
          </a:p>
          <a:p>
            <a:pPr lvl="1"/>
            <a:r>
              <a:rPr lang="en-US" dirty="0"/>
              <a:t>e.g., train a model (CNN or others) with a large dataset to classify Stop Signs from images.</a:t>
            </a:r>
          </a:p>
          <a:p>
            <a:r>
              <a:rPr lang="en-US" dirty="0"/>
              <a:t>End-to-end approach</a:t>
            </a:r>
          </a:p>
          <a:p>
            <a:pPr lvl="1"/>
            <a:r>
              <a:rPr lang="en-US" dirty="0"/>
              <a:t>Map input images (raw pixels) directly to action, bypassing explicit computer vision tasks. Perceptual capabilities will arise as needed, as a result of training for the specific task. </a:t>
            </a:r>
          </a:p>
          <a:p>
            <a:pPr lvl="1"/>
            <a:r>
              <a:rPr lang="en-US" dirty="0"/>
              <a:t>e.g., if the training dataset is highway driving, then E2E model will never learn features of Stop Signs; </a:t>
            </a:r>
          </a:p>
          <a:p>
            <a:pPr lvl="1"/>
            <a:r>
              <a:rPr lang="en-US" dirty="0"/>
              <a:t>If the training dataset is urbane driving, then E2E model may learn features of Stop Signs implicitly in the intermediate layers of a CNN, during the process of learning the mapping from “Stop Sign” input images to “braking” action.  But there is no explicit classification layer that outputs the label “</a:t>
            </a:r>
            <a:r>
              <a:rPr lang="en-US" dirty="0" err="1"/>
              <a:t>StopSign</a:t>
            </a:r>
            <a:r>
              <a:rPr lang="en-US" dirty="0"/>
              <a:t>”.</a:t>
            </a:r>
          </a:p>
          <a:p>
            <a:r>
              <a:rPr lang="en-US" dirty="0"/>
              <a:t>We report controlled experiments that assess whether specific vision capabilities are useful in mobile sensorimotor systems.</a:t>
            </a:r>
          </a:p>
          <a:p>
            <a:r>
              <a:rPr lang="en-US" dirty="0"/>
              <a:t>Does Computer Vision Matter for Action?</a:t>
            </a:r>
          </a:p>
          <a:p>
            <a:pPr lvl="1"/>
            <a:r>
              <a:rPr lang="en-US" dirty="0">
                <a:hlinkClick r:id="rId3"/>
              </a:rPr>
              <a:t>https://www.youtube.com/watch?v=4MfWa2yZ0Jc</a:t>
            </a:r>
            <a:endParaRPr lang="en-US" dirty="0"/>
          </a:p>
          <a:p>
            <a:endParaRPr lang="en-SE" dirty="0"/>
          </a:p>
        </p:txBody>
      </p:sp>
      <p:sp>
        <p:nvSpPr>
          <p:cNvPr id="4" name="Slide Number Placeholder 3">
            <a:extLst>
              <a:ext uri="{FF2B5EF4-FFF2-40B4-BE49-F238E27FC236}">
                <a16:creationId xmlns:a16="http://schemas.microsoft.com/office/drawing/2014/main" id="{1FCF9448-B3BC-44A2-9823-46B4F099CA1A}"/>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spTree>
    <p:extLst>
      <p:ext uri="{BB962C8B-B14F-4D97-AF65-F5344CB8AC3E}">
        <p14:creationId xmlns:p14="http://schemas.microsoft.com/office/powerpoint/2010/main" val="87277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7B25-C4BE-435D-892A-29EB84FEB842}"/>
              </a:ext>
            </a:extLst>
          </p:cNvPr>
          <p:cNvSpPr>
            <a:spLocks noGrp="1"/>
          </p:cNvSpPr>
          <p:nvPr>
            <p:ph type="title"/>
          </p:nvPr>
        </p:nvSpPr>
        <p:spPr/>
        <p:txBody>
          <a:bodyPr/>
          <a:lstStyle/>
          <a:p>
            <a:r>
              <a:rPr lang="en-US" dirty="0"/>
              <a:t>RL </a:t>
            </a:r>
            <a:r>
              <a:rPr lang="en-US"/>
              <a:t>Reward Function Issues</a:t>
            </a:r>
            <a:endParaRPr lang="en-SE" dirty="0"/>
          </a:p>
        </p:txBody>
      </p:sp>
      <p:sp>
        <p:nvSpPr>
          <p:cNvPr id="3" name="Content Placeholder 2">
            <a:extLst>
              <a:ext uri="{FF2B5EF4-FFF2-40B4-BE49-F238E27FC236}">
                <a16:creationId xmlns:a16="http://schemas.microsoft.com/office/drawing/2014/main" id="{87F75628-8163-4477-B036-1BD72A40EF58}"/>
              </a:ext>
            </a:extLst>
          </p:cNvPr>
          <p:cNvSpPr>
            <a:spLocks noGrp="1"/>
          </p:cNvSpPr>
          <p:nvPr>
            <p:ph idx="1"/>
          </p:nvPr>
        </p:nvSpPr>
        <p:spPr>
          <a:xfrm>
            <a:off x="457200" y="1295399"/>
            <a:ext cx="8229600" cy="5234635"/>
          </a:xfrm>
        </p:spPr>
        <p:txBody>
          <a:bodyPr>
            <a:normAutofit fontScale="70000" lnSpcReduction="20000"/>
          </a:bodyPr>
          <a:lstStyle/>
          <a:p>
            <a:r>
              <a:rPr lang="en-US" dirty="0"/>
              <a:t>RL can be very effective, provided that a suitable reward function is available. </a:t>
            </a:r>
          </a:p>
          <a:p>
            <a:r>
              <a:rPr lang="en-US" dirty="0"/>
              <a:t>Bad reward function leads to undesirable behavior</a:t>
            </a:r>
          </a:p>
          <a:p>
            <a:pPr lvl="1"/>
            <a:r>
              <a:rPr lang="en-US" dirty="0"/>
              <a:t>Suppose you design a vacuum cleaner to maximize reward function defined as “cumulative amount of dirt sucked in”.  The vacuum cleaner may learn to repeatedly spit out and suck in the same pile of dirt!</a:t>
            </a:r>
          </a:p>
          <a:p>
            <a:r>
              <a:rPr lang="en-US" dirty="0"/>
              <a:t>For AD in realistic environment, the goal is to reach destination with minimum time, while avoiding accidents. But how to encode this into a reward function?</a:t>
            </a:r>
          </a:p>
          <a:p>
            <a:pPr lvl="1"/>
            <a:r>
              <a:rPr lang="en-US" dirty="0"/>
              <a:t>“A great reward function can help you better optimize your reinforcement learning model. In AWS </a:t>
            </a:r>
            <a:r>
              <a:rPr lang="en-US" dirty="0" err="1"/>
              <a:t>DeepRacer</a:t>
            </a:r>
            <a:r>
              <a:rPr lang="en-US" dirty="0"/>
              <a:t>, the reward function is written in Python code, and uses different input parameters to help encourage good behavior and disincentivize poor behavior. There’s no single right answer for which parameters to include in your reward function, and your best reward function will likely require a lot of experimentation.” from AWS </a:t>
            </a:r>
            <a:r>
              <a:rPr lang="en-US" dirty="0" err="1"/>
              <a:t>DeepRacer</a:t>
            </a:r>
            <a:r>
              <a:rPr lang="en-US" dirty="0"/>
              <a:t> MOOC.</a:t>
            </a:r>
          </a:p>
        </p:txBody>
      </p:sp>
      <p:sp>
        <p:nvSpPr>
          <p:cNvPr id="4" name="Slide Number Placeholder 3">
            <a:extLst>
              <a:ext uri="{FF2B5EF4-FFF2-40B4-BE49-F238E27FC236}">
                <a16:creationId xmlns:a16="http://schemas.microsoft.com/office/drawing/2014/main" id="{64AE8760-1111-42BA-B31B-4DCD12020E14}"/>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sp>
        <p:nvSpPr>
          <p:cNvPr id="7" name="Rectangle 6">
            <a:extLst>
              <a:ext uri="{FF2B5EF4-FFF2-40B4-BE49-F238E27FC236}">
                <a16:creationId xmlns:a16="http://schemas.microsoft.com/office/drawing/2014/main" id="{47BB6D6E-6B90-4CBF-B2A9-B9347DFF8239}"/>
              </a:ext>
            </a:extLst>
          </p:cNvPr>
          <p:cNvSpPr/>
          <p:nvPr/>
        </p:nvSpPr>
        <p:spPr>
          <a:xfrm>
            <a:off x="3162300" y="6570058"/>
            <a:ext cx="2819400" cy="246221"/>
          </a:xfrm>
          <a:prstGeom prst="rect">
            <a:avLst/>
          </a:prstGeom>
        </p:spPr>
        <p:txBody>
          <a:bodyPr wrap="square">
            <a:spAutoFit/>
          </a:bodyPr>
          <a:lstStyle/>
          <a:p>
            <a:r>
              <a:rPr lang="en-US" sz="1000" dirty="0"/>
              <a:t>https://classroom.udacity.com/courses/ud014/</a:t>
            </a:r>
          </a:p>
        </p:txBody>
      </p:sp>
    </p:spTree>
    <p:extLst>
      <p:ext uri="{BB962C8B-B14F-4D97-AF65-F5344CB8AC3E}">
        <p14:creationId xmlns:p14="http://schemas.microsoft.com/office/powerpoint/2010/main" val="2706581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72FB-FBD5-4B0A-B5B5-29608390BD6B}"/>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8C8AB373-58CE-4BBC-BCB8-EF6103B3BDC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8A02FD6-EBF0-46E6-ADF6-8BD5AA50356E}"/>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5" name="Picture 4">
            <a:extLst>
              <a:ext uri="{FF2B5EF4-FFF2-40B4-BE49-F238E27FC236}">
                <a16:creationId xmlns:a16="http://schemas.microsoft.com/office/drawing/2014/main" id="{CCE55142-2135-4E31-8657-D1E6047D9B93}"/>
              </a:ext>
            </a:extLst>
          </p:cNvPr>
          <p:cNvPicPr>
            <a:picLocks noChangeAspect="1"/>
          </p:cNvPicPr>
          <p:nvPr/>
        </p:nvPicPr>
        <p:blipFill>
          <a:blip r:embed="rId2"/>
          <a:stretch>
            <a:fillRect/>
          </a:stretch>
        </p:blipFill>
        <p:spPr>
          <a:xfrm>
            <a:off x="821063" y="0"/>
            <a:ext cx="7501873" cy="6858000"/>
          </a:xfrm>
          <a:prstGeom prst="rect">
            <a:avLst/>
          </a:prstGeom>
        </p:spPr>
      </p:pic>
    </p:spTree>
    <p:extLst>
      <p:ext uri="{BB962C8B-B14F-4D97-AF65-F5344CB8AC3E}">
        <p14:creationId xmlns:p14="http://schemas.microsoft.com/office/powerpoint/2010/main" val="2386272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65C2-B233-4628-B86B-E965CEF22DFC}"/>
              </a:ext>
            </a:extLst>
          </p:cNvPr>
          <p:cNvSpPr>
            <a:spLocks noGrp="1"/>
          </p:cNvSpPr>
          <p:nvPr>
            <p:ph type="title"/>
          </p:nvPr>
        </p:nvSpPr>
        <p:spPr/>
        <p:txBody>
          <a:bodyPr/>
          <a:lstStyle/>
          <a:p>
            <a:r>
              <a:rPr lang="en-US" dirty="0"/>
              <a:t>Performance Evaluation Results</a:t>
            </a:r>
            <a:endParaRPr lang="en-SE" dirty="0"/>
          </a:p>
        </p:txBody>
      </p:sp>
      <p:sp>
        <p:nvSpPr>
          <p:cNvPr id="3" name="Content Placeholder 2">
            <a:extLst>
              <a:ext uri="{FF2B5EF4-FFF2-40B4-BE49-F238E27FC236}">
                <a16:creationId xmlns:a16="http://schemas.microsoft.com/office/drawing/2014/main" id="{8F483225-C5E3-4A8A-91DB-73AA7AC87B5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6CDF3AD-C91D-4A92-9CB7-527631217B43}"/>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8" name="Picture 7">
            <a:extLst>
              <a:ext uri="{FF2B5EF4-FFF2-40B4-BE49-F238E27FC236}">
                <a16:creationId xmlns:a16="http://schemas.microsoft.com/office/drawing/2014/main" id="{F4697531-76AA-4A10-A8CC-3BD826F2FA40}"/>
              </a:ext>
            </a:extLst>
          </p:cNvPr>
          <p:cNvPicPr>
            <a:picLocks noChangeAspect="1"/>
          </p:cNvPicPr>
          <p:nvPr/>
        </p:nvPicPr>
        <p:blipFill>
          <a:blip r:embed="rId3"/>
          <a:stretch>
            <a:fillRect/>
          </a:stretch>
        </p:blipFill>
        <p:spPr>
          <a:xfrm>
            <a:off x="4782671" y="1143000"/>
            <a:ext cx="4285129" cy="4419600"/>
          </a:xfrm>
          <a:prstGeom prst="rect">
            <a:avLst/>
          </a:prstGeom>
        </p:spPr>
      </p:pic>
      <p:pic>
        <p:nvPicPr>
          <p:cNvPr id="9" name="Picture 8">
            <a:extLst>
              <a:ext uri="{FF2B5EF4-FFF2-40B4-BE49-F238E27FC236}">
                <a16:creationId xmlns:a16="http://schemas.microsoft.com/office/drawing/2014/main" id="{E7AD30A5-87D0-4648-84D2-F96495E5A747}"/>
              </a:ext>
            </a:extLst>
          </p:cNvPr>
          <p:cNvPicPr>
            <a:picLocks noChangeAspect="1"/>
          </p:cNvPicPr>
          <p:nvPr/>
        </p:nvPicPr>
        <p:blipFill>
          <a:blip r:embed="rId4"/>
          <a:stretch>
            <a:fillRect/>
          </a:stretch>
        </p:blipFill>
        <p:spPr>
          <a:xfrm>
            <a:off x="-76199" y="1928921"/>
            <a:ext cx="4858870" cy="2766857"/>
          </a:xfrm>
          <a:prstGeom prst="rect">
            <a:avLst/>
          </a:prstGeom>
        </p:spPr>
      </p:pic>
    </p:spTree>
    <p:extLst>
      <p:ext uri="{BB962C8B-B14F-4D97-AF65-F5344CB8AC3E}">
        <p14:creationId xmlns:p14="http://schemas.microsoft.com/office/powerpoint/2010/main" val="2732999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B503-D673-42B3-B6A8-0A59836BEB86}"/>
              </a:ext>
            </a:extLst>
          </p:cNvPr>
          <p:cNvSpPr>
            <a:spLocks noGrp="1"/>
          </p:cNvSpPr>
          <p:nvPr>
            <p:ph type="title"/>
          </p:nvPr>
        </p:nvSpPr>
        <p:spPr/>
        <p:txBody>
          <a:bodyPr/>
          <a:lstStyle/>
          <a:p>
            <a:r>
              <a:rPr lang="en-US" dirty="0"/>
              <a:t>Conclusions</a:t>
            </a:r>
            <a:endParaRPr lang="en-SE" dirty="0"/>
          </a:p>
        </p:txBody>
      </p:sp>
      <p:sp>
        <p:nvSpPr>
          <p:cNvPr id="3" name="Content Placeholder 2">
            <a:extLst>
              <a:ext uri="{FF2B5EF4-FFF2-40B4-BE49-F238E27FC236}">
                <a16:creationId xmlns:a16="http://schemas.microsoft.com/office/drawing/2014/main" id="{EC01B962-49FF-4EC6-B631-3E67D0C334BB}"/>
              </a:ext>
            </a:extLst>
          </p:cNvPr>
          <p:cNvSpPr>
            <a:spLocks noGrp="1"/>
          </p:cNvSpPr>
          <p:nvPr>
            <p:ph idx="1"/>
          </p:nvPr>
        </p:nvSpPr>
        <p:spPr>
          <a:xfrm>
            <a:off x="457200" y="1295400"/>
            <a:ext cx="8229600" cy="5334000"/>
          </a:xfrm>
        </p:spPr>
        <p:txBody>
          <a:bodyPr>
            <a:normAutofit fontScale="92500" lnSpcReduction="20000"/>
          </a:bodyPr>
          <a:lstStyle/>
          <a:p>
            <a:r>
              <a:rPr lang="en-US" dirty="0">
                <a:solidFill>
                  <a:srgbClr val="C00000"/>
                </a:solidFill>
              </a:rPr>
              <a:t>Computer vision does matter.</a:t>
            </a:r>
            <a:r>
              <a:rPr lang="en-US" dirty="0"/>
              <a:t> </a:t>
            </a:r>
          </a:p>
          <a:p>
            <a:r>
              <a:rPr lang="en-US" dirty="0"/>
              <a:t>When agents are provided with representations studied in computer vision, they achieve higher performance in sensorimotor tasks.</a:t>
            </a:r>
          </a:p>
          <a:p>
            <a:r>
              <a:rPr lang="en-US" dirty="0"/>
              <a:t>Some computer vision capabilities appear to be more impactful for mobile sensorimotor operation than others. Specifically, </a:t>
            </a:r>
            <a:r>
              <a:rPr lang="en-US" dirty="0">
                <a:solidFill>
                  <a:srgbClr val="C00000"/>
                </a:solidFill>
              </a:rPr>
              <a:t>depth estimation </a:t>
            </a:r>
            <a:r>
              <a:rPr lang="en-US" dirty="0"/>
              <a:t>and</a:t>
            </a:r>
            <a:r>
              <a:rPr lang="en-US" dirty="0">
                <a:solidFill>
                  <a:srgbClr val="C00000"/>
                </a:solidFill>
              </a:rPr>
              <a:t> semantic segmentation </a:t>
            </a:r>
            <a:r>
              <a:rPr lang="en-US" dirty="0"/>
              <a:t>provide the highest boost in task performance.</a:t>
            </a:r>
          </a:p>
          <a:p>
            <a:r>
              <a:rPr lang="en-US" dirty="0"/>
              <a:t>My thoughts: this explains rising popularity of mid-to-mid over end-to-end approaches.</a:t>
            </a:r>
            <a:endParaRPr lang="en-SE" dirty="0"/>
          </a:p>
        </p:txBody>
      </p:sp>
      <p:sp>
        <p:nvSpPr>
          <p:cNvPr id="4" name="Slide Number Placeholder 3">
            <a:extLst>
              <a:ext uri="{FF2B5EF4-FFF2-40B4-BE49-F238E27FC236}">
                <a16:creationId xmlns:a16="http://schemas.microsoft.com/office/drawing/2014/main" id="{7A3DBE27-7D51-44E6-8DDB-98F1715BFD2A}"/>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spTree>
    <p:extLst>
      <p:ext uri="{BB962C8B-B14F-4D97-AF65-F5344CB8AC3E}">
        <p14:creationId xmlns:p14="http://schemas.microsoft.com/office/powerpoint/2010/main" val="3450793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9218-16F7-413E-9D50-40CDFF550906}"/>
              </a:ext>
            </a:extLst>
          </p:cNvPr>
          <p:cNvSpPr>
            <a:spLocks noGrp="1"/>
          </p:cNvSpPr>
          <p:nvPr>
            <p:ph type="title"/>
          </p:nvPr>
        </p:nvSpPr>
        <p:spPr/>
        <p:txBody>
          <a:bodyPr/>
          <a:lstStyle/>
          <a:p>
            <a:r>
              <a:rPr lang="en-US" dirty="0" err="1">
                <a:solidFill>
                  <a:srgbClr val="FF0000"/>
                </a:solidFill>
              </a:rPr>
              <a:t>PilotNet</a:t>
            </a:r>
            <a:r>
              <a:rPr lang="en-US" dirty="0">
                <a:solidFill>
                  <a:srgbClr val="FF0000"/>
                </a:solidFill>
              </a:rPr>
              <a:t> [Bojarski 2016]</a:t>
            </a:r>
            <a:endParaRPr lang="en-SE" dirty="0">
              <a:solidFill>
                <a:srgbClr val="FF0000"/>
              </a:solidFill>
            </a:endParaRPr>
          </a:p>
        </p:txBody>
      </p:sp>
      <p:sp>
        <p:nvSpPr>
          <p:cNvPr id="3" name="Content Placeholder 2">
            <a:extLst>
              <a:ext uri="{FF2B5EF4-FFF2-40B4-BE49-F238E27FC236}">
                <a16:creationId xmlns:a16="http://schemas.microsoft.com/office/drawing/2014/main" id="{95EB2BB2-125E-45AE-B63B-05A09F079E11}"/>
              </a:ext>
            </a:extLst>
          </p:cNvPr>
          <p:cNvSpPr>
            <a:spLocks noGrp="1"/>
          </p:cNvSpPr>
          <p:nvPr>
            <p:ph idx="1"/>
          </p:nvPr>
        </p:nvSpPr>
        <p:spPr>
          <a:xfrm>
            <a:off x="457200" y="1295400"/>
            <a:ext cx="8229600" cy="5105400"/>
          </a:xfrm>
        </p:spPr>
        <p:txBody>
          <a:bodyPr/>
          <a:lstStyle/>
          <a:p>
            <a:pPr algn="just"/>
            <a:r>
              <a:rPr lang="en-US" dirty="0"/>
              <a:t>Bojarski M, Del Testa D, </a:t>
            </a:r>
            <a:r>
              <a:rPr lang="en-US" dirty="0" err="1"/>
              <a:t>Dworakowski</a:t>
            </a:r>
            <a:r>
              <a:rPr lang="en-US" dirty="0"/>
              <a:t> D, et al. End to end learning for self-driving cars[J]. </a:t>
            </a:r>
            <a:r>
              <a:rPr lang="en-US" dirty="0" err="1"/>
              <a:t>arXiv</a:t>
            </a:r>
            <a:r>
              <a:rPr lang="en-US" dirty="0"/>
              <a:t> preprint arXiv:1604.07316, 2016.</a:t>
            </a:r>
            <a:endParaRPr lang="en-US" sz="4400" dirty="0"/>
          </a:p>
        </p:txBody>
      </p:sp>
      <p:sp>
        <p:nvSpPr>
          <p:cNvPr id="4" name="Slide Number Placeholder 3">
            <a:extLst>
              <a:ext uri="{FF2B5EF4-FFF2-40B4-BE49-F238E27FC236}">
                <a16:creationId xmlns:a16="http://schemas.microsoft.com/office/drawing/2014/main" id="{25AC0CB8-1E74-432A-9D82-4E118FF9E17F}"/>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5" name="Picture 4">
            <a:extLst>
              <a:ext uri="{FF2B5EF4-FFF2-40B4-BE49-F238E27FC236}">
                <a16:creationId xmlns:a16="http://schemas.microsoft.com/office/drawing/2014/main" id="{6DFC8D63-7072-48D9-954B-D3569777F9FA}"/>
              </a:ext>
            </a:extLst>
          </p:cNvPr>
          <p:cNvPicPr>
            <a:picLocks noChangeAspect="1"/>
          </p:cNvPicPr>
          <p:nvPr/>
        </p:nvPicPr>
        <p:blipFill>
          <a:blip r:embed="rId3"/>
          <a:stretch>
            <a:fillRect/>
          </a:stretch>
        </p:blipFill>
        <p:spPr>
          <a:xfrm>
            <a:off x="-7289" y="4220814"/>
            <a:ext cx="9144000" cy="1656111"/>
          </a:xfrm>
          <a:prstGeom prst="rect">
            <a:avLst/>
          </a:prstGeom>
        </p:spPr>
      </p:pic>
      <p:sp>
        <p:nvSpPr>
          <p:cNvPr id="6" name="TextBox 5">
            <a:extLst>
              <a:ext uri="{FF2B5EF4-FFF2-40B4-BE49-F238E27FC236}">
                <a16:creationId xmlns:a16="http://schemas.microsoft.com/office/drawing/2014/main" id="{2A6FC8AF-ACB9-49FD-B27A-44C0FFF4CC08}"/>
              </a:ext>
            </a:extLst>
          </p:cNvPr>
          <p:cNvSpPr txBox="1"/>
          <p:nvPr/>
        </p:nvSpPr>
        <p:spPr>
          <a:xfrm>
            <a:off x="2495298" y="5876925"/>
            <a:ext cx="4138825" cy="369332"/>
          </a:xfrm>
          <a:prstGeom prst="rect">
            <a:avLst/>
          </a:prstGeom>
          <a:noFill/>
        </p:spPr>
        <p:txBody>
          <a:bodyPr wrap="none" rtlCol="0">
            <a:spAutoFit/>
          </a:bodyPr>
          <a:lstStyle/>
          <a:p>
            <a:r>
              <a:rPr lang="en-US" dirty="0"/>
              <a:t>End-to-End Driving (NVIDIA’s </a:t>
            </a:r>
            <a:r>
              <a:rPr lang="en-US" dirty="0" err="1"/>
              <a:t>PilotNet</a:t>
            </a:r>
            <a:r>
              <a:rPr lang="en-US" dirty="0"/>
              <a:t>)</a:t>
            </a:r>
            <a:endParaRPr lang="en-SE" dirty="0"/>
          </a:p>
        </p:txBody>
      </p:sp>
    </p:spTree>
    <p:extLst>
      <p:ext uri="{BB962C8B-B14F-4D97-AF65-F5344CB8AC3E}">
        <p14:creationId xmlns:p14="http://schemas.microsoft.com/office/powerpoint/2010/main" val="4230650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4438-1913-4DF2-B678-25E2A3776793}"/>
              </a:ext>
            </a:extLst>
          </p:cNvPr>
          <p:cNvSpPr>
            <a:spLocks noGrp="1"/>
          </p:cNvSpPr>
          <p:nvPr>
            <p:ph type="title"/>
          </p:nvPr>
        </p:nvSpPr>
        <p:spPr/>
        <p:txBody>
          <a:bodyPr/>
          <a:lstStyle/>
          <a:p>
            <a:r>
              <a:rPr lang="en-US" dirty="0"/>
              <a:t>Training Method</a:t>
            </a:r>
            <a:endParaRPr lang="en-SE" dirty="0"/>
          </a:p>
        </p:txBody>
      </p:sp>
      <p:sp>
        <p:nvSpPr>
          <p:cNvPr id="3" name="Content Placeholder 2">
            <a:extLst>
              <a:ext uri="{FF2B5EF4-FFF2-40B4-BE49-F238E27FC236}">
                <a16:creationId xmlns:a16="http://schemas.microsoft.com/office/drawing/2014/main" id="{ADD4EF7D-4F6B-4880-9A7C-7670400D9215}"/>
              </a:ext>
            </a:extLst>
          </p:cNvPr>
          <p:cNvSpPr>
            <a:spLocks noGrp="1"/>
          </p:cNvSpPr>
          <p:nvPr>
            <p:ph idx="1"/>
          </p:nvPr>
        </p:nvSpPr>
        <p:spPr>
          <a:xfrm>
            <a:off x="457200" y="1295400"/>
            <a:ext cx="8229600" cy="2430685"/>
          </a:xfrm>
        </p:spPr>
        <p:txBody>
          <a:bodyPr>
            <a:normAutofit fontScale="62500" lnSpcReduction="20000"/>
          </a:bodyPr>
          <a:lstStyle/>
          <a:p>
            <a:r>
              <a:rPr lang="en-US" dirty="0"/>
              <a:t>End-to-End model trained with Imitation Learning (BC)</a:t>
            </a:r>
          </a:p>
          <a:p>
            <a:pPr lvl="1"/>
            <a:r>
              <a:rPr lang="en-US" dirty="0"/>
              <a:t>Human drives vehicle</a:t>
            </a:r>
          </a:p>
          <a:p>
            <a:pPr lvl="1"/>
            <a:r>
              <a:rPr lang="en-US" dirty="0"/>
              <a:t>Record sensor data and human actuator commands as training pairs</a:t>
            </a:r>
          </a:p>
          <a:p>
            <a:pPr lvl="1"/>
            <a:r>
              <a:rPr lang="en-US" dirty="0"/>
              <a:t>Train a DNN to map sensor data to actuator commands, mimicking a human. (</a:t>
            </a:r>
            <a:r>
              <a:rPr lang="en-US" dirty="0" err="1"/>
              <a:t>PilotNet</a:t>
            </a:r>
            <a:r>
              <a:rPr lang="en-US" dirty="0"/>
              <a:t> controls steering only. I think acceleration/braking are controlled separately, but the paper did not say how.)</a:t>
            </a:r>
          </a:p>
          <a:p>
            <a:r>
              <a:rPr lang="en-US" dirty="0" err="1"/>
              <a:t>PilotNet</a:t>
            </a:r>
            <a:r>
              <a:rPr lang="en-US" dirty="0"/>
              <a:t> driving video:</a:t>
            </a:r>
          </a:p>
          <a:p>
            <a:pPr lvl="1"/>
            <a:r>
              <a:rPr lang="en-US" dirty="0">
                <a:hlinkClick r:id="rId3"/>
              </a:rPr>
              <a:t>https://www.youtube.com/watch?v=_N7nC-8YxzE</a:t>
            </a:r>
            <a:endParaRPr lang="en-US" dirty="0"/>
          </a:p>
        </p:txBody>
      </p:sp>
      <p:sp>
        <p:nvSpPr>
          <p:cNvPr id="4" name="Slide Number Placeholder 3">
            <a:extLst>
              <a:ext uri="{FF2B5EF4-FFF2-40B4-BE49-F238E27FC236}">
                <a16:creationId xmlns:a16="http://schemas.microsoft.com/office/drawing/2014/main" id="{3796703D-58CC-4566-9390-28C24E397905}"/>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12290" name="Picture 2">
            <a:extLst>
              <a:ext uri="{FF2B5EF4-FFF2-40B4-BE49-F238E27FC236}">
                <a16:creationId xmlns:a16="http://schemas.microsoft.com/office/drawing/2014/main" id="{A3EC8764-BDE6-48C1-97CE-F44520C29F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62099" y="3704748"/>
            <a:ext cx="6019800" cy="28744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A8B9CC4-5F15-4D22-893A-FB0DD7509ED1}"/>
              </a:ext>
            </a:extLst>
          </p:cNvPr>
          <p:cNvSpPr/>
          <p:nvPr/>
        </p:nvSpPr>
        <p:spPr>
          <a:xfrm>
            <a:off x="3554734" y="6583362"/>
            <a:ext cx="2034531" cy="246221"/>
          </a:xfrm>
          <a:prstGeom prst="rect">
            <a:avLst/>
          </a:prstGeom>
        </p:spPr>
        <p:txBody>
          <a:bodyPr wrap="none">
            <a:spAutoFit/>
          </a:bodyPr>
          <a:lstStyle/>
          <a:p>
            <a:r>
              <a:rPr lang="en-SE" sz="1000" dirty="0"/>
              <a:t>https://github.com/lhzlhz/PilotNet</a:t>
            </a:r>
          </a:p>
        </p:txBody>
      </p:sp>
    </p:spTree>
    <p:extLst>
      <p:ext uri="{BB962C8B-B14F-4D97-AF65-F5344CB8AC3E}">
        <p14:creationId xmlns:p14="http://schemas.microsoft.com/office/powerpoint/2010/main" val="2897835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18E7-DD27-4788-A0B1-EE3B3CC4ABA0}"/>
              </a:ext>
            </a:extLst>
          </p:cNvPr>
          <p:cNvSpPr>
            <a:spLocks noGrp="1"/>
          </p:cNvSpPr>
          <p:nvPr>
            <p:ph type="title"/>
          </p:nvPr>
        </p:nvSpPr>
        <p:spPr/>
        <p:txBody>
          <a:bodyPr/>
          <a:lstStyle/>
          <a:p>
            <a:r>
              <a:rPr lang="en-US" dirty="0"/>
              <a:t>Data Collection System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E72F28-91E7-4058-B4E9-FC973211555E}"/>
                  </a:ext>
                </a:extLst>
              </p:cNvPr>
              <p:cNvSpPr>
                <a:spLocks noGrp="1"/>
              </p:cNvSpPr>
              <p:nvPr>
                <p:ph idx="1"/>
              </p:nvPr>
            </p:nvSpPr>
            <p:spPr>
              <a:xfrm>
                <a:off x="304800" y="1012556"/>
                <a:ext cx="8382000" cy="2812213"/>
              </a:xfrm>
            </p:spPr>
            <p:txBody>
              <a:bodyPr>
                <a:normAutofit fontScale="47500" lnSpcReduction="20000"/>
              </a:bodyPr>
              <a:lstStyle/>
              <a:p>
                <a:r>
                  <a:rPr lang="en-US" dirty="0"/>
                  <a:t>Three cameras are mounted behind the windshield of the data-acquisition car, and timestamped video from the cameras is captured simultaneously with the steering angle applied by the human driver. The steering command is obtained by tapping into the vehicle’s Controller Area Network (CAN) bus. </a:t>
                </a:r>
              </a:p>
              <a:p>
                <a:r>
                  <a:rPr lang="en-US" dirty="0"/>
                  <a:t>In order to make our system independent of the car geometry, we represent the steering command as </a:t>
                </a:r>
                <a14:m>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panose="02040503050406030204" pitchFamily="18" charset="0"/>
                          </a:rPr>
                          <m:t>1</m:t>
                        </m:r>
                      </m:num>
                      <m:den>
                        <m:r>
                          <a:rPr lang="en-US" b="0" i="1" dirty="0" smtClean="0">
                            <a:latin typeface="Cambria Math" panose="02040503050406030204" pitchFamily="18" charset="0"/>
                          </a:rPr>
                          <m:t>𝑅</m:t>
                        </m:r>
                      </m:den>
                    </m:f>
                  </m:oMath>
                </a14:m>
                <a:r>
                  <a:rPr lang="en-US" dirty="0"/>
                  <a:t>, where </a:t>
                </a:r>
                <a14:m>
                  <m:oMath xmlns:m="http://schemas.openxmlformats.org/officeDocument/2006/math">
                    <m:r>
                      <a:rPr lang="en-US" b="0" i="1" dirty="0" smtClean="0">
                        <a:latin typeface="Cambria Math" panose="02040503050406030204" pitchFamily="18" charset="0"/>
                      </a:rPr>
                      <m:t>𝑅</m:t>
                    </m:r>
                  </m:oMath>
                </a14:m>
                <a:r>
                  <a:rPr lang="en-US" dirty="0"/>
                  <a:t> is the turning radius in meters. We use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𝑅</m:t>
                        </m:r>
                      </m:den>
                    </m:f>
                    <m:r>
                      <a:rPr lang="en-US" i="1" dirty="0">
                        <a:latin typeface="Cambria Math" panose="02040503050406030204" pitchFamily="18" charset="0"/>
                      </a:rPr>
                      <m:t> </m:t>
                    </m:r>
                  </m:oMath>
                </a14:m>
                <a:r>
                  <a:rPr lang="en-US" dirty="0"/>
                  <a:t>instead of </a:t>
                </a:r>
                <a14:m>
                  <m:oMath xmlns:m="http://schemas.openxmlformats.org/officeDocument/2006/math">
                    <m:r>
                      <a:rPr lang="en-US" i="1" dirty="0">
                        <a:latin typeface="Cambria Math" panose="02040503050406030204" pitchFamily="18" charset="0"/>
                      </a:rPr>
                      <m:t>𝑅</m:t>
                    </m:r>
                  </m:oMath>
                </a14:m>
                <a:r>
                  <a:rPr lang="en-US" dirty="0"/>
                  <a:t> to prevent a singularity when driving straight (the turning radius for driving straight is infinity).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𝑅</m:t>
                        </m:r>
                      </m:den>
                    </m:f>
                    <m:r>
                      <a:rPr lang="en-US" i="1" dirty="0">
                        <a:latin typeface="Cambria Math" panose="02040503050406030204" pitchFamily="18" charset="0"/>
                      </a:rPr>
                      <m:t> </m:t>
                    </m:r>
                  </m:oMath>
                </a14:m>
                <a:r>
                  <a:rPr lang="en-US" dirty="0"/>
                  <a:t> smoothly transitions through zero from left turns (negative values) to right turns (positive values).</a:t>
                </a:r>
              </a:p>
              <a:p>
                <a:r>
                  <a:rPr lang="en-US" dirty="0"/>
                  <a:t>Training data contains single images sampled from the video, paired with the corresponding steering command (</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𝑅</m:t>
                        </m:r>
                      </m:den>
                    </m:f>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3EE72F28-91E7-4058-B4E9-FC973211555E}"/>
                  </a:ext>
                </a:extLst>
              </p:cNvPr>
              <p:cNvSpPr>
                <a:spLocks noGrp="1" noRot="1" noChangeAspect="1" noMove="1" noResize="1" noEditPoints="1" noAdjustHandles="1" noChangeArrowheads="1" noChangeShapeType="1" noTextEdit="1"/>
              </p:cNvSpPr>
              <p:nvPr>
                <p:ph idx="1"/>
              </p:nvPr>
            </p:nvSpPr>
            <p:spPr>
              <a:xfrm>
                <a:off x="304800" y="1012556"/>
                <a:ext cx="8382000" cy="2812213"/>
              </a:xfrm>
              <a:blipFill>
                <a:blip r:embed="rId2"/>
                <a:stretch>
                  <a:fillRect l="-218" t="-1952" r="-7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C94474E-DA28-41E6-9BFC-D38E75555CA2}"/>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13314" name="Picture 2" descr="Figure 1: High-level view of the data collection system.">
            <a:extLst>
              <a:ext uri="{FF2B5EF4-FFF2-40B4-BE49-F238E27FC236}">
                <a16:creationId xmlns:a16="http://schemas.microsoft.com/office/drawing/2014/main" id="{171854D9-5A09-415C-B654-0AF252524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90122"/>
            <a:ext cx="4419600" cy="29109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E50D923-34AA-4E06-8D82-9F806E4BE3BD}"/>
              </a:ext>
            </a:extLst>
          </p:cNvPr>
          <p:cNvSpPr/>
          <p:nvPr/>
        </p:nvSpPr>
        <p:spPr>
          <a:xfrm>
            <a:off x="2819400" y="6553200"/>
            <a:ext cx="3505200" cy="246221"/>
          </a:xfrm>
          <a:prstGeom prst="rect">
            <a:avLst/>
          </a:prstGeom>
        </p:spPr>
        <p:txBody>
          <a:bodyPr wrap="square">
            <a:spAutoFit/>
          </a:bodyPr>
          <a:lstStyle/>
          <a:p>
            <a:r>
              <a:rPr lang="en-SE" sz="1000" dirty="0"/>
              <a:t>https://devblogs.nvidia.com/deep-learning-self-driving-cars/</a:t>
            </a:r>
          </a:p>
        </p:txBody>
      </p:sp>
      <p:pic>
        <p:nvPicPr>
          <p:cNvPr id="8" name="Picture 7">
            <a:extLst>
              <a:ext uri="{FF2B5EF4-FFF2-40B4-BE49-F238E27FC236}">
                <a16:creationId xmlns:a16="http://schemas.microsoft.com/office/drawing/2014/main" id="{1557612C-CFD7-44A9-9061-9C51E02FEAC9}"/>
              </a:ext>
            </a:extLst>
          </p:cNvPr>
          <p:cNvPicPr>
            <a:picLocks noChangeAspect="1"/>
          </p:cNvPicPr>
          <p:nvPr/>
        </p:nvPicPr>
        <p:blipFill>
          <a:blip r:embed="rId4"/>
          <a:stretch>
            <a:fillRect/>
          </a:stretch>
        </p:blipFill>
        <p:spPr>
          <a:xfrm>
            <a:off x="5018982" y="4044248"/>
            <a:ext cx="3830435" cy="228947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E0CB7A-9205-4FE6-A818-A21BE0E8259A}"/>
                  </a:ext>
                </a:extLst>
              </p:cNvPr>
              <p:cNvSpPr txBox="1"/>
              <p:nvPr/>
            </p:nvSpPr>
            <p:spPr>
              <a:xfrm>
                <a:off x="5288634" y="4629122"/>
                <a:ext cx="346201" cy="3164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𝜃</m:t>
                      </m:r>
                    </m:oMath>
                  </m:oMathPara>
                </a14:m>
                <a:endParaRPr lang="en-SE" sz="1400" dirty="0"/>
              </a:p>
            </p:txBody>
          </p:sp>
        </mc:Choice>
        <mc:Fallback xmlns="">
          <p:sp>
            <p:nvSpPr>
              <p:cNvPr id="12" name="TextBox 11">
                <a:extLst>
                  <a:ext uri="{FF2B5EF4-FFF2-40B4-BE49-F238E27FC236}">
                    <a16:creationId xmlns:a16="http://schemas.microsoft.com/office/drawing/2014/main" id="{AFE0CB7A-9205-4FE6-A818-A21BE0E8259A}"/>
                  </a:ext>
                </a:extLst>
              </p:cNvPr>
              <p:cNvSpPr txBox="1">
                <a:spLocks noRot="1" noChangeAspect="1" noMove="1" noResize="1" noEditPoints="1" noAdjustHandles="1" noChangeArrowheads="1" noChangeShapeType="1" noTextEdit="1"/>
              </p:cNvSpPr>
              <p:nvPr/>
            </p:nvSpPr>
            <p:spPr>
              <a:xfrm>
                <a:off x="5288634" y="4629122"/>
                <a:ext cx="346201" cy="316493"/>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A50CCD0-5050-4508-AB18-FC2F5D288665}"/>
                  </a:ext>
                </a:extLst>
              </p:cNvPr>
              <p:cNvSpPr/>
              <p:nvPr/>
            </p:nvSpPr>
            <p:spPr>
              <a:xfrm>
                <a:off x="7162800" y="3777714"/>
                <a:ext cx="1194301"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𝑅</m:t>
                          </m:r>
                        </m:den>
                      </m:f>
                      <m:r>
                        <a:rPr lang="en-US" i="1" dirty="0">
                          <a:latin typeface="Cambria Math" panose="02040503050406030204" pitchFamily="18" charset="0"/>
                        </a:rPr>
                        <m:t>=</m:t>
                      </m:r>
                      <m:f>
                        <m:fPr>
                          <m:ctrlPr>
                            <a:rPr lang="en-US" i="1" dirty="0">
                              <a:latin typeface="Cambria Math" panose="02040503050406030204" pitchFamily="18" charset="0"/>
                            </a:rPr>
                          </m:ctrlPr>
                        </m:fPr>
                        <m:num>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m:t>
                              </m:r>
                            </m:fName>
                            <m:e>
                              <m:r>
                                <a:rPr lang="en-US" i="1" dirty="0">
                                  <a:latin typeface="Cambria Math" panose="02040503050406030204" pitchFamily="18" charset="0"/>
                                </a:rPr>
                                <m:t>𝛿</m:t>
                              </m:r>
                            </m:e>
                          </m:func>
                        </m:num>
                        <m:den>
                          <m:r>
                            <a:rPr lang="en-US" b="0" i="1" dirty="0" smtClean="0">
                              <a:latin typeface="Cambria Math" panose="02040503050406030204" pitchFamily="18" charset="0"/>
                            </a:rPr>
                            <m:t>𝐿</m:t>
                          </m:r>
                        </m:den>
                      </m:f>
                    </m:oMath>
                  </m:oMathPara>
                </a14:m>
                <a:endParaRPr lang="en-SE" dirty="0"/>
              </a:p>
            </p:txBody>
          </p:sp>
        </mc:Choice>
        <mc:Fallback xmlns="">
          <p:sp>
            <p:nvSpPr>
              <p:cNvPr id="6" name="Rectangle 5">
                <a:extLst>
                  <a:ext uri="{FF2B5EF4-FFF2-40B4-BE49-F238E27FC236}">
                    <a16:creationId xmlns:a16="http://schemas.microsoft.com/office/drawing/2014/main" id="{3A50CCD0-5050-4508-AB18-FC2F5D288665}"/>
                  </a:ext>
                </a:extLst>
              </p:cNvPr>
              <p:cNvSpPr>
                <a:spLocks noRot="1" noChangeAspect="1" noMove="1" noResize="1" noEditPoints="1" noAdjustHandles="1" noChangeArrowheads="1" noChangeShapeType="1" noTextEdit="1"/>
              </p:cNvSpPr>
              <p:nvPr/>
            </p:nvSpPr>
            <p:spPr>
              <a:xfrm>
                <a:off x="7162800" y="3777714"/>
                <a:ext cx="1194301" cy="617092"/>
              </a:xfrm>
              <a:prstGeom prst="rect">
                <a:avLst/>
              </a:prstGeom>
              <a:blipFill>
                <a:blip r:embed="rId6"/>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1867006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4A60F-DF68-46A7-8718-ED17CC893048}"/>
              </a:ext>
            </a:extLst>
          </p:cNvPr>
          <p:cNvSpPr>
            <a:spLocks noGrp="1"/>
          </p:cNvSpPr>
          <p:nvPr>
            <p:ph type="title"/>
          </p:nvPr>
        </p:nvSpPr>
        <p:spPr/>
        <p:txBody>
          <a:bodyPr/>
          <a:lstStyle/>
          <a:p>
            <a:r>
              <a:rPr lang="en-US" dirty="0"/>
              <a:t>Training Data Augmentation</a:t>
            </a:r>
            <a:endParaRPr lang="en-SE" dirty="0"/>
          </a:p>
        </p:txBody>
      </p:sp>
      <p:sp>
        <p:nvSpPr>
          <p:cNvPr id="3" name="Content Placeholder 2">
            <a:extLst>
              <a:ext uri="{FF2B5EF4-FFF2-40B4-BE49-F238E27FC236}">
                <a16:creationId xmlns:a16="http://schemas.microsoft.com/office/drawing/2014/main" id="{EED0B8A5-1DEA-480F-B328-40EF1028E330}"/>
              </a:ext>
            </a:extLst>
          </p:cNvPr>
          <p:cNvSpPr>
            <a:spLocks noGrp="1"/>
          </p:cNvSpPr>
          <p:nvPr>
            <p:ph idx="1"/>
          </p:nvPr>
        </p:nvSpPr>
        <p:spPr>
          <a:xfrm>
            <a:off x="-152400" y="1192670"/>
            <a:ext cx="3276600" cy="5867254"/>
          </a:xfrm>
        </p:spPr>
        <p:txBody>
          <a:bodyPr>
            <a:normAutofit fontScale="62500" lnSpcReduction="20000"/>
          </a:bodyPr>
          <a:lstStyle/>
          <a:p>
            <a:r>
              <a:rPr lang="en-US" dirty="0"/>
              <a:t>Problem: training data from human driver always stays in center of lane. So if car deviates from center, the image it sees is not in the training set, so it does not know the correct action.</a:t>
            </a:r>
          </a:p>
          <a:p>
            <a:r>
              <a:rPr lang="en-US" dirty="0"/>
              <a:t>Solution: Augment training data with additional images that show the car in different shifts from the center of the lane and rotations from the direction of the road. The images for two specific off-center shifts can be obtained from the left and the right cameras.</a:t>
            </a:r>
            <a:endParaRPr lang="en-SE" dirty="0"/>
          </a:p>
        </p:txBody>
      </p:sp>
      <p:sp>
        <p:nvSpPr>
          <p:cNvPr id="4" name="Slide Number Placeholder 3">
            <a:extLst>
              <a:ext uri="{FF2B5EF4-FFF2-40B4-BE49-F238E27FC236}">
                <a16:creationId xmlns:a16="http://schemas.microsoft.com/office/drawing/2014/main" id="{D7CA8ABB-72F5-4EE8-B9B1-6E0775565674}"/>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14338" name="Picture 2" descr="Figure 2: Training the neural network.">
            <a:extLst>
              <a:ext uri="{FF2B5EF4-FFF2-40B4-BE49-F238E27FC236}">
                <a16:creationId xmlns:a16="http://schemas.microsoft.com/office/drawing/2014/main" id="{1D3519F1-A1E0-4AA1-BD03-D4321EE2B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80339"/>
            <a:ext cx="59436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igure 3: The trained network is used to generate steering commands from a single front-facing center camera.">
            <a:extLst>
              <a:ext uri="{FF2B5EF4-FFF2-40B4-BE49-F238E27FC236}">
                <a16:creationId xmlns:a16="http://schemas.microsoft.com/office/drawing/2014/main" id="{C6EE62B3-801E-4364-BC6D-4C9398C7D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533558"/>
            <a:ext cx="5943600" cy="1257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C483BF-6218-4048-B704-9D5794F12D23}"/>
              </a:ext>
            </a:extLst>
          </p:cNvPr>
          <p:cNvSpPr txBox="1"/>
          <p:nvPr/>
        </p:nvSpPr>
        <p:spPr>
          <a:xfrm>
            <a:off x="5591183" y="4052114"/>
            <a:ext cx="1009635"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Training</a:t>
            </a:r>
            <a:endParaRPr lang="en-SE" dirty="0"/>
          </a:p>
        </p:txBody>
      </p:sp>
      <p:sp>
        <p:nvSpPr>
          <p:cNvPr id="8" name="TextBox 7">
            <a:extLst>
              <a:ext uri="{FF2B5EF4-FFF2-40B4-BE49-F238E27FC236}">
                <a16:creationId xmlns:a16="http://schemas.microsoft.com/office/drawing/2014/main" id="{ADF12BD3-EE04-4927-A1C0-399C9EC8863A}"/>
              </a:ext>
            </a:extLst>
          </p:cNvPr>
          <p:cNvSpPr txBox="1"/>
          <p:nvPr/>
        </p:nvSpPr>
        <p:spPr>
          <a:xfrm>
            <a:off x="5497118" y="5817180"/>
            <a:ext cx="1197764"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Operation</a:t>
            </a:r>
            <a:endParaRPr lang="en-SE" dirty="0"/>
          </a:p>
        </p:txBody>
      </p:sp>
    </p:spTree>
    <p:extLst>
      <p:ext uri="{BB962C8B-B14F-4D97-AF65-F5344CB8AC3E}">
        <p14:creationId xmlns:p14="http://schemas.microsoft.com/office/powerpoint/2010/main" val="733452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FE7F-3955-4423-99F9-10A6A36D1892}"/>
              </a:ext>
            </a:extLst>
          </p:cNvPr>
          <p:cNvSpPr>
            <a:spLocks noGrp="1"/>
          </p:cNvSpPr>
          <p:nvPr>
            <p:ph type="title"/>
          </p:nvPr>
        </p:nvSpPr>
        <p:spPr/>
        <p:txBody>
          <a:bodyPr/>
          <a:lstStyle/>
          <a:p>
            <a:r>
              <a:rPr lang="en-US" dirty="0"/>
              <a:t>Training Data Augmentation Details</a:t>
            </a:r>
            <a:endParaRPr lang="en-SE" dirty="0"/>
          </a:p>
        </p:txBody>
      </p:sp>
      <p:sp>
        <p:nvSpPr>
          <p:cNvPr id="3" name="Content Placeholder 2">
            <a:extLst>
              <a:ext uri="{FF2B5EF4-FFF2-40B4-BE49-F238E27FC236}">
                <a16:creationId xmlns:a16="http://schemas.microsoft.com/office/drawing/2014/main" id="{DA19B550-137D-417C-A64F-7D01E5BE3424}"/>
              </a:ext>
            </a:extLst>
          </p:cNvPr>
          <p:cNvSpPr>
            <a:spLocks noGrp="1"/>
          </p:cNvSpPr>
          <p:nvPr>
            <p:ph idx="1"/>
          </p:nvPr>
        </p:nvSpPr>
        <p:spPr>
          <a:xfrm>
            <a:off x="457200" y="1295400"/>
            <a:ext cx="8229600" cy="3200400"/>
          </a:xfrm>
        </p:spPr>
        <p:txBody>
          <a:bodyPr>
            <a:normAutofit fontScale="55000" lnSpcReduction="20000"/>
          </a:bodyPr>
          <a:lstStyle/>
          <a:p>
            <a:r>
              <a:rPr lang="en-US" dirty="0"/>
              <a:t>We augment the data by adding artificial shifts and rotations to teach the network how to recover from a poor position or orientation.</a:t>
            </a:r>
          </a:p>
          <a:p>
            <a:r>
              <a:rPr lang="en-US" dirty="0"/>
              <a:t>Images for two specific off-center shifts can be obtained from the left and the right camera. Additional shifts between the cameras and all rotations are simulated by viewpoint transformation of the image from the nearest camera. The steering label for transformed images is adjusted to one that would steer the vehicle back to the desired location and orientation in two seconds.</a:t>
            </a:r>
          </a:p>
          <a:p>
            <a:r>
              <a:rPr lang="en-US" dirty="0"/>
              <a:t>Ex.: Image from center camera shows car is driving straight; Shifted image from left camera shows car is leaning left. Associate this image with synthetic “turn right” command (even though human driver never issued it). During operation, if the center camera sees this image, issue “turn right” command.</a:t>
            </a:r>
            <a:endParaRPr lang="en-SE" dirty="0"/>
          </a:p>
        </p:txBody>
      </p:sp>
      <p:sp>
        <p:nvSpPr>
          <p:cNvPr id="4" name="Slide Number Placeholder 3">
            <a:extLst>
              <a:ext uri="{FF2B5EF4-FFF2-40B4-BE49-F238E27FC236}">
                <a16:creationId xmlns:a16="http://schemas.microsoft.com/office/drawing/2014/main" id="{CD1147A4-B238-4734-A51D-06907A958107}"/>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5" name="Picture 4">
            <a:extLst>
              <a:ext uri="{FF2B5EF4-FFF2-40B4-BE49-F238E27FC236}">
                <a16:creationId xmlns:a16="http://schemas.microsoft.com/office/drawing/2014/main" id="{A501EB8B-0EA7-4760-822B-925F88C2700B}"/>
              </a:ext>
            </a:extLst>
          </p:cNvPr>
          <p:cNvPicPr>
            <a:picLocks noChangeAspect="1"/>
          </p:cNvPicPr>
          <p:nvPr/>
        </p:nvPicPr>
        <p:blipFill>
          <a:blip r:embed="rId3"/>
          <a:stretch>
            <a:fillRect/>
          </a:stretch>
        </p:blipFill>
        <p:spPr>
          <a:xfrm>
            <a:off x="1864273" y="4386420"/>
            <a:ext cx="5415453" cy="2388090"/>
          </a:xfrm>
          <a:prstGeom prst="rect">
            <a:avLst/>
          </a:prstGeom>
        </p:spPr>
      </p:pic>
    </p:spTree>
    <p:extLst>
      <p:ext uri="{BB962C8B-B14F-4D97-AF65-F5344CB8AC3E}">
        <p14:creationId xmlns:p14="http://schemas.microsoft.com/office/powerpoint/2010/main" val="367444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70C1-F96F-41B7-8A7B-CAD840842216}"/>
              </a:ext>
            </a:extLst>
          </p:cNvPr>
          <p:cNvSpPr>
            <a:spLocks noGrp="1"/>
          </p:cNvSpPr>
          <p:nvPr>
            <p:ph type="title"/>
          </p:nvPr>
        </p:nvSpPr>
        <p:spPr/>
        <p:txBody>
          <a:bodyPr/>
          <a:lstStyle/>
          <a:p>
            <a:r>
              <a:rPr lang="en-US" dirty="0"/>
              <a:t>Driving Simulator</a:t>
            </a:r>
            <a:endParaRPr lang="en-SE" dirty="0"/>
          </a:p>
        </p:txBody>
      </p:sp>
      <p:sp>
        <p:nvSpPr>
          <p:cNvPr id="3" name="Content Placeholder 2">
            <a:extLst>
              <a:ext uri="{FF2B5EF4-FFF2-40B4-BE49-F238E27FC236}">
                <a16:creationId xmlns:a16="http://schemas.microsoft.com/office/drawing/2014/main" id="{15E500D2-3B56-4902-85F0-CBA23401C6AB}"/>
              </a:ext>
            </a:extLst>
          </p:cNvPr>
          <p:cNvSpPr>
            <a:spLocks noGrp="1"/>
          </p:cNvSpPr>
          <p:nvPr>
            <p:ph idx="1"/>
          </p:nvPr>
        </p:nvSpPr>
        <p:spPr>
          <a:xfrm>
            <a:off x="457200" y="1295400"/>
            <a:ext cx="8229600" cy="1600200"/>
          </a:xfrm>
        </p:spPr>
        <p:txBody>
          <a:bodyPr>
            <a:normAutofit fontScale="92500" lnSpcReduction="20000"/>
          </a:bodyPr>
          <a:lstStyle/>
          <a:p>
            <a:r>
              <a:rPr lang="en-US" dirty="0"/>
              <a:t>The simulator transforms the original images to account for departures from the ground truth. The magnitude of these perturbations is chosen randomly from a normal distribution.</a:t>
            </a:r>
            <a:endParaRPr lang="en-SE" dirty="0"/>
          </a:p>
        </p:txBody>
      </p:sp>
      <p:sp>
        <p:nvSpPr>
          <p:cNvPr id="4" name="Slide Number Placeholder 3">
            <a:extLst>
              <a:ext uri="{FF2B5EF4-FFF2-40B4-BE49-F238E27FC236}">
                <a16:creationId xmlns:a16="http://schemas.microsoft.com/office/drawing/2014/main" id="{538A517A-9DEA-48EC-A772-D468A28255F4}"/>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5" name="Picture 4">
            <a:extLst>
              <a:ext uri="{FF2B5EF4-FFF2-40B4-BE49-F238E27FC236}">
                <a16:creationId xmlns:a16="http://schemas.microsoft.com/office/drawing/2014/main" id="{E298932B-8B03-40FA-9B30-96AE3B568BF8}"/>
              </a:ext>
            </a:extLst>
          </p:cNvPr>
          <p:cNvPicPr>
            <a:picLocks noChangeAspect="1"/>
          </p:cNvPicPr>
          <p:nvPr/>
        </p:nvPicPr>
        <p:blipFill>
          <a:blip r:embed="rId2"/>
          <a:stretch>
            <a:fillRect/>
          </a:stretch>
        </p:blipFill>
        <p:spPr>
          <a:xfrm>
            <a:off x="109226" y="3118834"/>
            <a:ext cx="8925548" cy="3655676"/>
          </a:xfrm>
          <a:prstGeom prst="rect">
            <a:avLst/>
          </a:prstGeom>
        </p:spPr>
      </p:pic>
    </p:spTree>
    <p:extLst>
      <p:ext uri="{BB962C8B-B14F-4D97-AF65-F5344CB8AC3E}">
        <p14:creationId xmlns:p14="http://schemas.microsoft.com/office/powerpoint/2010/main" val="1262761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871E88D-5F82-45E5-B67A-B6675480B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916" y="54915"/>
            <a:ext cx="6989084" cy="6691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727D41-5B70-4617-8E11-58B0B0D20B0B}"/>
              </a:ext>
            </a:extLst>
          </p:cNvPr>
          <p:cNvSpPr>
            <a:spLocks noGrp="1"/>
          </p:cNvSpPr>
          <p:nvPr>
            <p:ph type="title"/>
          </p:nvPr>
        </p:nvSpPr>
        <p:spPr>
          <a:xfrm>
            <a:off x="457200" y="274638"/>
            <a:ext cx="3124200" cy="868362"/>
          </a:xfrm>
        </p:spPr>
        <p:txBody>
          <a:bodyPr/>
          <a:lstStyle/>
          <a:p>
            <a:r>
              <a:rPr lang="en-US" dirty="0" err="1"/>
              <a:t>PilotNet</a:t>
            </a:r>
            <a:endParaRPr lang="en-SE" dirty="0"/>
          </a:p>
        </p:txBody>
      </p:sp>
      <p:sp>
        <p:nvSpPr>
          <p:cNvPr id="3" name="Content Placeholder 2">
            <a:extLst>
              <a:ext uri="{FF2B5EF4-FFF2-40B4-BE49-F238E27FC236}">
                <a16:creationId xmlns:a16="http://schemas.microsoft.com/office/drawing/2014/main" id="{F3FCD115-4938-416E-82DD-313A62B781C8}"/>
              </a:ext>
            </a:extLst>
          </p:cNvPr>
          <p:cNvSpPr>
            <a:spLocks noGrp="1"/>
          </p:cNvSpPr>
          <p:nvPr>
            <p:ph idx="1"/>
          </p:nvPr>
        </p:nvSpPr>
        <p:spPr>
          <a:xfrm>
            <a:off x="228600" y="1295400"/>
            <a:ext cx="3200400" cy="5105400"/>
          </a:xfrm>
        </p:spPr>
        <p:txBody>
          <a:bodyPr/>
          <a:lstStyle/>
          <a:p>
            <a:r>
              <a:rPr lang="en-US" dirty="0"/>
              <a:t>~250K distinct weights</a:t>
            </a:r>
          </a:p>
          <a:p>
            <a:r>
              <a:rPr lang="en-US" dirty="0"/>
              <a:t>~27M connections</a:t>
            </a:r>
            <a:endParaRPr lang="en-SE" dirty="0"/>
          </a:p>
        </p:txBody>
      </p:sp>
      <p:sp>
        <p:nvSpPr>
          <p:cNvPr id="4" name="Slide Number Placeholder 3">
            <a:extLst>
              <a:ext uri="{FF2B5EF4-FFF2-40B4-BE49-F238E27FC236}">
                <a16:creationId xmlns:a16="http://schemas.microsoft.com/office/drawing/2014/main" id="{B172829E-0411-4482-A463-745C1F2EF175}"/>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spTree>
    <p:extLst>
      <p:ext uri="{BB962C8B-B14F-4D97-AF65-F5344CB8AC3E}">
        <p14:creationId xmlns:p14="http://schemas.microsoft.com/office/powerpoint/2010/main" val="3844199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8A84-A12B-4C9C-8868-9153F98B9870}"/>
              </a:ext>
            </a:extLst>
          </p:cNvPr>
          <p:cNvSpPr>
            <a:spLocks noGrp="1"/>
          </p:cNvSpPr>
          <p:nvPr>
            <p:ph type="title"/>
          </p:nvPr>
        </p:nvSpPr>
        <p:spPr/>
        <p:txBody>
          <a:bodyPr/>
          <a:lstStyle/>
          <a:p>
            <a:r>
              <a:rPr lang="en-US" dirty="0"/>
              <a:t>Imitation Learning (IL)</a:t>
            </a:r>
            <a:endParaRPr lang="en-SE" dirty="0"/>
          </a:p>
        </p:txBody>
      </p:sp>
      <p:sp>
        <p:nvSpPr>
          <p:cNvPr id="3" name="Content Placeholder 2">
            <a:extLst>
              <a:ext uri="{FF2B5EF4-FFF2-40B4-BE49-F238E27FC236}">
                <a16:creationId xmlns:a16="http://schemas.microsoft.com/office/drawing/2014/main" id="{FF58DDC2-0315-41CF-96D5-CC2E369282EC}"/>
              </a:ext>
            </a:extLst>
          </p:cNvPr>
          <p:cNvSpPr>
            <a:spLocks noGrp="1"/>
          </p:cNvSpPr>
          <p:nvPr>
            <p:ph idx="1"/>
          </p:nvPr>
        </p:nvSpPr>
        <p:spPr>
          <a:xfrm>
            <a:off x="457200" y="1295400"/>
            <a:ext cx="8229600" cy="5287962"/>
          </a:xfrm>
        </p:spPr>
        <p:txBody>
          <a:bodyPr>
            <a:normAutofit fontScale="85000" lnSpcReduction="20000"/>
          </a:bodyPr>
          <a:lstStyle/>
          <a:p>
            <a:r>
              <a:rPr lang="en-US" dirty="0"/>
              <a:t>IL is useful when it is easier for an expert to demonstrate the desired behavior, rather than to specify a reward function for RL to learn the policy.</a:t>
            </a:r>
          </a:p>
          <a:p>
            <a:pPr lvl="1"/>
            <a:r>
              <a:rPr lang="en-US" dirty="0"/>
              <a:t>e.g., for Automated Driving in a realistic environment, the reward function would be a huge complex function involving everything in the environment </a:t>
            </a:r>
          </a:p>
          <a:p>
            <a:pPr lvl="1"/>
            <a:r>
              <a:rPr lang="en-US" dirty="0"/>
              <a:t>Requires access to an expert, either offline (driving data logs) or online (query-on-demand)</a:t>
            </a:r>
          </a:p>
          <a:p>
            <a:pPr lvl="1"/>
            <a:r>
              <a:rPr lang="en-US" dirty="0"/>
              <a:t>Also called Learning from Demonstrations.</a:t>
            </a:r>
          </a:p>
          <a:p>
            <a:r>
              <a:rPr lang="en-US" dirty="0"/>
              <a:t>IL variants:</a:t>
            </a:r>
          </a:p>
          <a:p>
            <a:pPr lvl="1"/>
            <a:r>
              <a:rPr lang="en-US" dirty="0"/>
              <a:t>Learn to mimic the expert’s policy </a:t>
            </a:r>
          </a:p>
          <a:p>
            <a:pPr lvl="2"/>
            <a:r>
              <a:rPr lang="en-US" dirty="0"/>
              <a:t>Behavior Cloning</a:t>
            </a:r>
          </a:p>
          <a:p>
            <a:pPr lvl="2"/>
            <a:r>
              <a:rPr lang="en-US" dirty="0"/>
              <a:t>Direct Policy Learning</a:t>
            </a:r>
          </a:p>
          <a:p>
            <a:pPr lvl="1"/>
            <a:r>
              <a:rPr lang="en-US" dirty="0"/>
              <a:t>Learn the expert’s value function</a:t>
            </a:r>
          </a:p>
          <a:p>
            <a:pPr lvl="2"/>
            <a:r>
              <a:rPr lang="en-US" dirty="0"/>
              <a:t>Inverse Reinforced Learning</a:t>
            </a:r>
            <a:endParaRPr lang="en-SE" dirty="0"/>
          </a:p>
        </p:txBody>
      </p:sp>
      <p:sp>
        <p:nvSpPr>
          <p:cNvPr id="4" name="Slide Number Placeholder 3">
            <a:extLst>
              <a:ext uri="{FF2B5EF4-FFF2-40B4-BE49-F238E27FC236}">
                <a16:creationId xmlns:a16="http://schemas.microsoft.com/office/drawing/2014/main" id="{BD718BCC-2C3C-4434-BF68-88809B3210F6}"/>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spTree>
    <p:extLst>
      <p:ext uri="{BB962C8B-B14F-4D97-AF65-F5344CB8AC3E}">
        <p14:creationId xmlns:p14="http://schemas.microsoft.com/office/powerpoint/2010/main" val="3589486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A25B-4896-48E0-BD73-894154BF0759}"/>
              </a:ext>
            </a:extLst>
          </p:cNvPr>
          <p:cNvSpPr>
            <a:spLocks noGrp="1"/>
          </p:cNvSpPr>
          <p:nvPr>
            <p:ph type="title"/>
          </p:nvPr>
        </p:nvSpPr>
        <p:spPr/>
        <p:txBody>
          <a:bodyPr/>
          <a:lstStyle/>
          <a:p>
            <a:r>
              <a:rPr lang="en-US" sz="3600" dirty="0"/>
              <a:t>Visualization of Salient Objects</a:t>
            </a:r>
            <a:endParaRPr lang="en-SE" sz="3600" dirty="0"/>
          </a:p>
        </p:txBody>
      </p:sp>
      <p:sp>
        <p:nvSpPr>
          <p:cNvPr id="3" name="Content Placeholder 2">
            <a:extLst>
              <a:ext uri="{FF2B5EF4-FFF2-40B4-BE49-F238E27FC236}">
                <a16:creationId xmlns:a16="http://schemas.microsoft.com/office/drawing/2014/main" id="{F378138D-B5A6-4FEA-B75B-5195535721EC}"/>
              </a:ext>
            </a:extLst>
          </p:cNvPr>
          <p:cNvSpPr>
            <a:spLocks noGrp="1"/>
          </p:cNvSpPr>
          <p:nvPr>
            <p:ph idx="1"/>
          </p:nvPr>
        </p:nvSpPr>
        <p:spPr>
          <a:xfrm>
            <a:off x="340373" y="1229292"/>
            <a:ext cx="3886200" cy="5029200"/>
          </a:xfrm>
        </p:spPr>
        <p:txBody>
          <a:bodyPr>
            <a:normAutofit fontScale="85000" lnSpcReduction="20000"/>
          </a:bodyPr>
          <a:lstStyle/>
          <a:p>
            <a:r>
              <a:rPr lang="en-US" dirty="0"/>
              <a:t>The visualization shows which regions of the input image contribute most to the output of the network. These regions identify the salient objects (highlighted in green). </a:t>
            </a:r>
          </a:p>
          <a:p>
            <a:r>
              <a:rPr lang="en-US" dirty="0" err="1"/>
              <a:t>PilotNet</a:t>
            </a:r>
            <a:r>
              <a:rPr lang="en-US" dirty="0"/>
              <a:t> focuses on the same things a human driver would, including lane markers, road edges and other cars.</a:t>
            </a:r>
            <a:endParaRPr lang="en-SE" dirty="0"/>
          </a:p>
        </p:txBody>
      </p:sp>
      <p:sp>
        <p:nvSpPr>
          <p:cNvPr id="4" name="Slide Number Placeholder 3">
            <a:extLst>
              <a:ext uri="{FF2B5EF4-FFF2-40B4-BE49-F238E27FC236}">
                <a16:creationId xmlns:a16="http://schemas.microsoft.com/office/drawing/2014/main" id="{7837BEEB-A8B5-44BE-A851-76EBBB792D24}"/>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dirty="0"/>
          </a:p>
        </p:txBody>
      </p:sp>
      <p:pic>
        <p:nvPicPr>
          <p:cNvPr id="8194" name="Picture 2" descr="ai-car-vision">
            <a:extLst>
              <a:ext uri="{FF2B5EF4-FFF2-40B4-BE49-F238E27FC236}">
                <a16:creationId xmlns:a16="http://schemas.microsoft.com/office/drawing/2014/main" id="{E7203588-A0C2-4DD5-82FC-9620BC01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1356049"/>
            <a:ext cx="4810125"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C470942-766C-42E1-8836-39B7FB2842C5}"/>
              </a:ext>
            </a:extLst>
          </p:cNvPr>
          <p:cNvSpPr/>
          <p:nvPr/>
        </p:nvSpPr>
        <p:spPr>
          <a:xfrm>
            <a:off x="2133600" y="6298329"/>
            <a:ext cx="5105400" cy="707886"/>
          </a:xfrm>
          <a:prstGeom prst="rect">
            <a:avLst/>
          </a:prstGeom>
        </p:spPr>
        <p:txBody>
          <a:bodyPr wrap="square">
            <a:spAutoFit/>
          </a:bodyPr>
          <a:lstStyle/>
          <a:p>
            <a:r>
              <a:rPr lang="en-US" sz="1000" dirty="0"/>
              <a:t>https://blogs.nvidia.com/blog/2017/04/27/how-nvidias-neural-net-makes-decisions/</a:t>
            </a:r>
          </a:p>
          <a:p>
            <a:r>
              <a:rPr lang="en-US" sz="1000" dirty="0"/>
              <a:t>Bojarski M, </a:t>
            </a:r>
            <a:r>
              <a:rPr lang="en-US" sz="1000" dirty="0" err="1"/>
              <a:t>Yeres</a:t>
            </a:r>
            <a:r>
              <a:rPr lang="en-US" sz="1000" dirty="0"/>
              <a:t> P, </a:t>
            </a:r>
            <a:r>
              <a:rPr lang="en-US" sz="1000" dirty="0" err="1"/>
              <a:t>Choromanska</a:t>
            </a:r>
            <a:r>
              <a:rPr lang="en-US" sz="1000" dirty="0"/>
              <a:t> A, et al. Explaining how a deep neural network trained with end-to-end learning steers a car[J]. </a:t>
            </a:r>
            <a:r>
              <a:rPr lang="en-US" sz="1000" dirty="0" err="1"/>
              <a:t>arXiv</a:t>
            </a:r>
            <a:r>
              <a:rPr lang="en-US" sz="1000" dirty="0"/>
              <a:t> preprint arXiv:1704.07911, 2017.</a:t>
            </a:r>
          </a:p>
          <a:p>
            <a:endParaRPr lang="en-SE" sz="1000" dirty="0"/>
          </a:p>
        </p:txBody>
      </p:sp>
    </p:spTree>
    <p:extLst>
      <p:ext uri="{BB962C8B-B14F-4D97-AF65-F5344CB8AC3E}">
        <p14:creationId xmlns:p14="http://schemas.microsoft.com/office/powerpoint/2010/main" val="1097416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D815-3D1A-424C-B387-F26F2B242548}"/>
              </a:ext>
            </a:extLst>
          </p:cNvPr>
          <p:cNvSpPr>
            <a:spLocks noGrp="1"/>
          </p:cNvSpPr>
          <p:nvPr>
            <p:ph type="title"/>
          </p:nvPr>
        </p:nvSpPr>
        <p:spPr/>
        <p:txBody>
          <a:bodyPr/>
          <a:lstStyle/>
          <a:p>
            <a:r>
              <a:rPr lang="en-US" dirty="0"/>
              <a:t>Visualization Method</a:t>
            </a:r>
            <a:endParaRPr lang="en-SE" dirty="0"/>
          </a:p>
        </p:txBody>
      </p:sp>
      <p:sp>
        <p:nvSpPr>
          <p:cNvPr id="3" name="Content Placeholder 2">
            <a:extLst>
              <a:ext uri="{FF2B5EF4-FFF2-40B4-BE49-F238E27FC236}">
                <a16:creationId xmlns:a16="http://schemas.microsoft.com/office/drawing/2014/main" id="{55D05BDE-D2A9-4CC8-87A9-15FD0AD27A0F}"/>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911C474-7A9E-463D-9F93-905456D85F8C}"/>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5" name="Picture 4">
            <a:extLst>
              <a:ext uri="{FF2B5EF4-FFF2-40B4-BE49-F238E27FC236}">
                <a16:creationId xmlns:a16="http://schemas.microsoft.com/office/drawing/2014/main" id="{A2D36D9B-4536-4FD3-9F2A-7C94F3AD885D}"/>
              </a:ext>
            </a:extLst>
          </p:cNvPr>
          <p:cNvPicPr>
            <a:picLocks noChangeAspect="1"/>
          </p:cNvPicPr>
          <p:nvPr/>
        </p:nvPicPr>
        <p:blipFill>
          <a:blip r:embed="rId2"/>
          <a:stretch>
            <a:fillRect/>
          </a:stretch>
        </p:blipFill>
        <p:spPr>
          <a:xfrm>
            <a:off x="1333500" y="1143000"/>
            <a:ext cx="6477000" cy="5630008"/>
          </a:xfrm>
          <a:prstGeom prst="rect">
            <a:avLst/>
          </a:prstGeom>
        </p:spPr>
      </p:pic>
      <p:sp>
        <p:nvSpPr>
          <p:cNvPr id="7" name="Scroll: Horizontal 6">
            <a:extLst>
              <a:ext uri="{FF2B5EF4-FFF2-40B4-BE49-F238E27FC236}">
                <a16:creationId xmlns:a16="http://schemas.microsoft.com/office/drawing/2014/main" id="{C3397155-E815-4AFA-9A96-CC96459DDE2F}"/>
              </a:ext>
            </a:extLst>
          </p:cNvPr>
          <p:cNvSpPr/>
          <p:nvPr/>
        </p:nvSpPr>
        <p:spPr bwMode="auto">
          <a:xfrm>
            <a:off x="0" y="-7620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311426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4B1B-E253-46D5-B56C-EC9E92ECD373}"/>
              </a:ext>
            </a:extLst>
          </p:cNvPr>
          <p:cNvSpPr>
            <a:spLocks noGrp="1"/>
          </p:cNvSpPr>
          <p:nvPr>
            <p:ph type="title"/>
          </p:nvPr>
        </p:nvSpPr>
        <p:spPr/>
        <p:txBody>
          <a:bodyPr/>
          <a:lstStyle/>
          <a:p>
            <a:r>
              <a:rPr lang="en-US" dirty="0"/>
              <a:t>On-Road Tests</a:t>
            </a:r>
            <a:endParaRPr lang="en-SE" dirty="0"/>
          </a:p>
        </p:txBody>
      </p:sp>
      <p:sp>
        <p:nvSpPr>
          <p:cNvPr id="3" name="Content Placeholder 2">
            <a:extLst>
              <a:ext uri="{FF2B5EF4-FFF2-40B4-BE49-F238E27FC236}">
                <a16:creationId xmlns:a16="http://schemas.microsoft.com/office/drawing/2014/main" id="{96E42502-1AEE-4D3A-BFBD-D6440C94D280}"/>
              </a:ext>
            </a:extLst>
          </p:cNvPr>
          <p:cNvSpPr>
            <a:spLocks noGrp="1"/>
          </p:cNvSpPr>
          <p:nvPr>
            <p:ph idx="1"/>
          </p:nvPr>
        </p:nvSpPr>
        <p:spPr/>
        <p:txBody>
          <a:bodyPr>
            <a:normAutofit fontScale="92500" lnSpcReduction="10000"/>
          </a:bodyPr>
          <a:lstStyle/>
          <a:p>
            <a:r>
              <a:rPr lang="en-US" dirty="0"/>
              <a:t>After a trained network has demonstrated good performance in the simulator, the network is loaded on the DRIVE PX in our test car and taken out for a road test. </a:t>
            </a:r>
          </a:p>
          <a:p>
            <a:r>
              <a:rPr lang="en-US" dirty="0"/>
              <a:t>For a typical drive in Monmouth County NJ from our office in Holmdel to Atlantic Highlands, we are autonomous approximately 98% of the time. We also drove 10 miles on the Garden State Parkway (a multi-lane divided highway with on and off ramps) with zero intercepts.</a:t>
            </a:r>
            <a:endParaRPr lang="en-SE" dirty="0"/>
          </a:p>
        </p:txBody>
      </p:sp>
      <p:sp>
        <p:nvSpPr>
          <p:cNvPr id="4" name="Slide Number Placeholder 3">
            <a:extLst>
              <a:ext uri="{FF2B5EF4-FFF2-40B4-BE49-F238E27FC236}">
                <a16:creationId xmlns:a16="http://schemas.microsoft.com/office/drawing/2014/main" id="{A6EB945B-8B8D-409B-BA04-6115D14FAB70}"/>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spTree>
    <p:extLst>
      <p:ext uri="{BB962C8B-B14F-4D97-AF65-F5344CB8AC3E}">
        <p14:creationId xmlns:p14="http://schemas.microsoft.com/office/powerpoint/2010/main" val="439999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9218-16F7-413E-9D50-40CDFF550906}"/>
              </a:ext>
            </a:extLst>
          </p:cNvPr>
          <p:cNvSpPr>
            <a:spLocks noGrp="1"/>
          </p:cNvSpPr>
          <p:nvPr>
            <p:ph type="title"/>
          </p:nvPr>
        </p:nvSpPr>
        <p:spPr/>
        <p:txBody>
          <a:bodyPr/>
          <a:lstStyle/>
          <a:p>
            <a:r>
              <a:rPr lang="en-US" dirty="0" err="1">
                <a:solidFill>
                  <a:srgbClr val="FF0000"/>
                </a:solidFill>
              </a:rPr>
              <a:t>Chauffeurnet</a:t>
            </a:r>
            <a:r>
              <a:rPr lang="en-US" dirty="0">
                <a:solidFill>
                  <a:srgbClr val="FF0000"/>
                </a:solidFill>
              </a:rPr>
              <a:t> [Bansal 2018]</a:t>
            </a:r>
            <a:endParaRPr lang="en-SE" dirty="0">
              <a:solidFill>
                <a:srgbClr val="FF0000"/>
              </a:solidFill>
            </a:endParaRPr>
          </a:p>
        </p:txBody>
      </p:sp>
      <p:sp>
        <p:nvSpPr>
          <p:cNvPr id="3" name="Content Placeholder 2">
            <a:extLst>
              <a:ext uri="{FF2B5EF4-FFF2-40B4-BE49-F238E27FC236}">
                <a16:creationId xmlns:a16="http://schemas.microsoft.com/office/drawing/2014/main" id="{95EB2BB2-125E-45AE-B63B-05A09F079E11}"/>
              </a:ext>
            </a:extLst>
          </p:cNvPr>
          <p:cNvSpPr>
            <a:spLocks noGrp="1"/>
          </p:cNvSpPr>
          <p:nvPr>
            <p:ph idx="1"/>
          </p:nvPr>
        </p:nvSpPr>
        <p:spPr>
          <a:xfrm>
            <a:off x="457200" y="1295400"/>
            <a:ext cx="8229600" cy="5105400"/>
          </a:xfrm>
        </p:spPr>
        <p:txBody>
          <a:bodyPr/>
          <a:lstStyle/>
          <a:p>
            <a:pPr algn="just"/>
            <a:r>
              <a:rPr lang="en-US" dirty="0"/>
              <a:t>Bansal M, </a:t>
            </a:r>
            <a:r>
              <a:rPr lang="en-US" dirty="0" err="1"/>
              <a:t>Krizhevsky</a:t>
            </a:r>
            <a:r>
              <a:rPr lang="en-US" dirty="0"/>
              <a:t> A, </a:t>
            </a:r>
            <a:r>
              <a:rPr lang="en-US" dirty="0" err="1"/>
              <a:t>Ogale</a:t>
            </a:r>
            <a:r>
              <a:rPr lang="en-US" dirty="0"/>
              <a:t> A. </a:t>
            </a:r>
            <a:r>
              <a:rPr lang="en-US" dirty="0" err="1"/>
              <a:t>Chauffeurnet</a:t>
            </a:r>
            <a:r>
              <a:rPr lang="en-US" dirty="0"/>
              <a:t>: Learning to drive by imitating the best and synthesizing the worst[J]. </a:t>
            </a:r>
            <a:r>
              <a:rPr lang="en-US" dirty="0" err="1"/>
              <a:t>arXiv</a:t>
            </a:r>
            <a:r>
              <a:rPr lang="en-US" dirty="0"/>
              <a:t> preprint arXiv:1812.03079, 2018.</a:t>
            </a:r>
            <a:endParaRPr lang="en-US" sz="4400" dirty="0"/>
          </a:p>
        </p:txBody>
      </p:sp>
      <p:sp>
        <p:nvSpPr>
          <p:cNvPr id="4" name="Slide Number Placeholder 3">
            <a:extLst>
              <a:ext uri="{FF2B5EF4-FFF2-40B4-BE49-F238E27FC236}">
                <a16:creationId xmlns:a16="http://schemas.microsoft.com/office/drawing/2014/main" id="{25AC0CB8-1E74-432A-9D82-4E118FF9E17F}"/>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sp>
        <p:nvSpPr>
          <p:cNvPr id="6" name="Rectangle 5">
            <a:extLst>
              <a:ext uri="{FF2B5EF4-FFF2-40B4-BE49-F238E27FC236}">
                <a16:creationId xmlns:a16="http://schemas.microsoft.com/office/drawing/2014/main" id="{DD9170F3-6B8B-4C3A-A8A5-459F6BF9C11D}"/>
              </a:ext>
            </a:extLst>
          </p:cNvPr>
          <p:cNvSpPr/>
          <p:nvPr/>
        </p:nvSpPr>
        <p:spPr>
          <a:xfrm>
            <a:off x="2171699" y="6434520"/>
            <a:ext cx="4800600" cy="246221"/>
          </a:xfrm>
          <a:prstGeom prst="rect">
            <a:avLst/>
          </a:prstGeom>
        </p:spPr>
        <p:txBody>
          <a:bodyPr wrap="square">
            <a:spAutoFit/>
          </a:bodyPr>
          <a:lstStyle/>
          <a:p>
            <a:r>
              <a:rPr lang="en-US" sz="1000" dirty="0"/>
              <a:t>https://medium.com/waymo/learning-to-drive-beyond-pure-imitation-465499f8bcb2</a:t>
            </a:r>
          </a:p>
        </p:txBody>
      </p:sp>
      <p:pic>
        <p:nvPicPr>
          <p:cNvPr id="7" name="Picture 6">
            <a:extLst>
              <a:ext uri="{FF2B5EF4-FFF2-40B4-BE49-F238E27FC236}">
                <a16:creationId xmlns:a16="http://schemas.microsoft.com/office/drawing/2014/main" id="{E871B8EB-9099-4071-862C-3D2DDEAD8C10}"/>
              </a:ext>
            </a:extLst>
          </p:cNvPr>
          <p:cNvPicPr>
            <a:picLocks noChangeAspect="1"/>
          </p:cNvPicPr>
          <p:nvPr/>
        </p:nvPicPr>
        <p:blipFill>
          <a:blip r:embed="rId3"/>
          <a:stretch>
            <a:fillRect/>
          </a:stretch>
        </p:blipFill>
        <p:spPr>
          <a:xfrm>
            <a:off x="-57539" y="4195210"/>
            <a:ext cx="9144000" cy="1858479"/>
          </a:xfrm>
          <a:prstGeom prst="rect">
            <a:avLst/>
          </a:prstGeom>
        </p:spPr>
      </p:pic>
      <p:sp>
        <p:nvSpPr>
          <p:cNvPr id="8" name="TextBox 7">
            <a:extLst>
              <a:ext uri="{FF2B5EF4-FFF2-40B4-BE49-F238E27FC236}">
                <a16:creationId xmlns:a16="http://schemas.microsoft.com/office/drawing/2014/main" id="{83D54EE4-FCA8-4CA1-ACAB-53CFB8C9440A}"/>
              </a:ext>
            </a:extLst>
          </p:cNvPr>
          <p:cNvSpPr txBox="1"/>
          <p:nvPr/>
        </p:nvSpPr>
        <p:spPr>
          <a:xfrm>
            <a:off x="2844293" y="6160879"/>
            <a:ext cx="4643322" cy="369332"/>
          </a:xfrm>
          <a:prstGeom prst="rect">
            <a:avLst/>
          </a:prstGeom>
          <a:noFill/>
        </p:spPr>
        <p:txBody>
          <a:bodyPr wrap="none" rtlCol="0">
            <a:spAutoFit/>
          </a:bodyPr>
          <a:lstStyle/>
          <a:p>
            <a:r>
              <a:rPr lang="en-US" dirty="0"/>
              <a:t>Mid-to-Mid Driving (Waymo’s </a:t>
            </a:r>
            <a:r>
              <a:rPr lang="en-US" dirty="0" err="1"/>
              <a:t>ChauffeurNet</a:t>
            </a:r>
            <a:r>
              <a:rPr lang="en-US" dirty="0"/>
              <a:t>)</a:t>
            </a:r>
            <a:endParaRPr lang="en-SE" dirty="0"/>
          </a:p>
        </p:txBody>
      </p:sp>
    </p:spTree>
    <p:extLst>
      <p:ext uri="{BB962C8B-B14F-4D97-AF65-F5344CB8AC3E}">
        <p14:creationId xmlns:p14="http://schemas.microsoft.com/office/powerpoint/2010/main" val="2356443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70D5-9BD2-4BCE-A9BE-4C4597B831F3}"/>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E0C1B91A-F264-4EB2-BEC1-5F16E762E816}"/>
              </a:ext>
            </a:extLst>
          </p:cNvPr>
          <p:cNvSpPr>
            <a:spLocks noGrp="1"/>
          </p:cNvSpPr>
          <p:nvPr>
            <p:ph idx="1"/>
          </p:nvPr>
        </p:nvSpPr>
        <p:spPr>
          <a:xfrm>
            <a:off x="457200" y="1295400"/>
            <a:ext cx="8229600" cy="4267200"/>
          </a:xfrm>
        </p:spPr>
        <p:txBody>
          <a:bodyPr>
            <a:normAutofit fontScale="62500" lnSpcReduction="20000"/>
          </a:bodyPr>
          <a:lstStyle/>
          <a:p>
            <a:r>
              <a:rPr lang="en-US" dirty="0"/>
              <a:t>Our goal is to train a policy for autonomous driving via imitation learning that is robust enough to drive a real vehicle. We find that standard behavior cloning is insufficient for handling complex driving scenarios, even when we leverage a perception system for preprocessing the input and a controller for executing the output on the car: 30 million examples are still not enough. </a:t>
            </a:r>
          </a:p>
          <a:p>
            <a:pPr lvl="1"/>
            <a:r>
              <a:rPr lang="en-US" dirty="0"/>
              <a:t>Training data: 30 million real-world expert driving examples, corresponding to about 60 days of continual driving</a:t>
            </a:r>
          </a:p>
          <a:p>
            <a:r>
              <a:rPr lang="en-US" dirty="0"/>
              <a:t>We propose exposing the learner to </a:t>
            </a:r>
            <a:r>
              <a:rPr lang="en-US" dirty="0">
                <a:solidFill>
                  <a:srgbClr val="FF0000"/>
                </a:solidFill>
              </a:rPr>
              <a:t>synthesized data in the form of perturbations to the expert’s driving</a:t>
            </a:r>
            <a:r>
              <a:rPr lang="en-US" dirty="0"/>
              <a:t>, which creates interesting situations such as collisions and/or going off the road. </a:t>
            </a:r>
          </a:p>
          <a:p>
            <a:r>
              <a:rPr lang="en-US" dirty="0"/>
              <a:t>Rather than purely imitating all data, we </a:t>
            </a:r>
            <a:r>
              <a:rPr lang="en-US" dirty="0">
                <a:solidFill>
                  <a:srgbClr val="FF0000"/>
                </a:solidFill>
              </a:rPr>
              <a:t>augment the imitation loss with additional losses </a:t>
            </a:r>
            <a:r>
              <a:rPr lang="en-US" dirty="0"/>
              <a:t>that penalize undesirable events and encourage progress – the perturbations then provide an important signal for these losses and lead to robustness of the learned model.</a:t>
            </a:r>
            <a:endParaRPr lang="en-SE" dirty="0"/>
          </a:p>
        </p:txBody>
      </p:sp>
      <p:sp>
        <p:nvSpPr>
          <p:cNvPr id="4" name="Slide Number Placeholder 3">
            <a:extLst>
              <a:ext uri="{FF2B5EF4-FFF2-40B4-BE49-F238E27FC236}">
                <a16:creationId xmlns:a16="http://schemas.microsoft.com/office/drawing/2014/main" id="{1BA865E7-C5F7-4A90-AEC2-96FCE032284D}"/>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5" name="Picture 4">
            <a:extLst>
              <a:ext uri="{FF2B5EF4-FFF2-40B4-BE49-F238E27FC236}">
                <a16:creationId xmlns:a16="http://schemas.microsoft.com/office/drawing/2014/main" id="{3C146C19-067B-45E7-8557-5925CD09F288}"/>
              </a:ext>
            </a:extLst>
          </p:cNvPr>
          <p:cNvPicPr>
            <a:picLocks noChangeAspect="1"/>
          </p:cNvPicPr>
          <p:nvPr/>
        </p:nvPicPr>
        <p:blipFill>
          <a:blip r:embed="rId2"/>
          <a:stretch>
            <a:fillRect/>
          </a:stretch>
        </p:blipFill>
        <p:spPr>
          <a:xfrm>
            <a:off x="0" y="5273189"/>
            <a:ext cx="9066687" cy="1546257"/>
          </a:xfrm>
          <a:prstGeom prst="rect">
            <a:avLst/>
          </a:prstGeom>
        </p:spPr>
      </p:pic>
    </p:spTree>
    <p:extLst>
      <p:ext uri="{BB962C8B-B14F-4D97-AF65-F5344CB8AC3E}">
        <p14:creationId xmlns:p14="http://schemas.microsoft.com/office/powerpoint/2010/main" val="3079290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960C-80A1-4E96-9BC5-851B10BDA0DB}"/>
              </a:ext>
            </a:extLst>
          </p:cNvPr>
          <p:cNvSpPr>
            <a:spLocks noGrp="1"/>
          </p:cNvSpPr>
          <p:nvPr>
            <p:ph type="title"/>
          </p:nvPr>
        </p:nvSpPr>
        <p:spPr/>
        <p:txBody>
          <a:bodyPr/>
          <a:lstStyle/>
          <a:p>
            <a:r>
              <a:rPr lang="en-US" dirty="0"/>
              <a:t>BC Experiments</a:t>
            </a:r>
            <a:endParaRPr lang="en-SE" dirty="0"/>
          </a:p>
        </p:txBody>
      </p:sp>
      <p:sp>
        <p:nvSpPr>
          <p:cNvPr id="3" name="Content Placeholder 2">
            <a:extLst>
              <a:ext uri="{FF2B5EF4-FFF2-40B4-BE49-F238E27FC236}">
                <a16:creationId xmlns:a16="http://schemas.microsoft.com/office/drawing/2014/main" id="{9810C6C4-F691-42B5-9FB2-0173BBCC6E34}"/>
              </a:ext>
            </a:extLst>
          </p:cNvPr>
          <p:cNvSpPr>
            <a:spLocks noGrp="1"/>
          </p:cNvSpPr>
          <p:nvPr>
            <p:ph idx="1"/>
          </p:nvPr>
        </p:nvSpPr>
        <p:spPr>
          <a:xfrm>
            <a:off x="457200" y="1295400"/>
            <a:ext cx="8229600" cy="1559865"/>
          </a:xfrm>
        </p:spPr>
        <p:txBody>
          <a:bodyPr>
            <a:normAutofit fontScale="62500" lnSpcReduction="20000"/>
          </a:bodyPr>
          <a:lstStyle/>
          <a:p>
            <a:r>
              <a:rPr lang="en-US" dirty="0"/>
              <a:t>Agent trained with pure BC gets stuck behind a parked vehicle (left) and is unable to recover from a trajectory deviation while driving along a curved road (right). The teal path depicts the input route, yellow box is a dynamic object in the scene, green box is the agent, blue dots are the agent’s past positions and green dots are the predicted future positions.</a:t>
            </a:r>
            <a:endParaRPr lang="en-SE" dirty="0"/>
          </a:p>
        </p:txBody>
      </p:sp>
      <p:sp>
        <p:nvSpPr>
          <p:cNvPr id="4" name="Slide Number Placeholder 3">
            <a:extLst>
              <a:ext uri="{FF2B5EF4-FFF2-40B4-BE49-F238E27FC236}">
                <a16:creationId xmlns:a16="http://schemas.microsoft.com/office/drawing/2014/main" id="{3D1751E4-60E2-45BF-B060-492FD9F1E3A9}"/>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5122" name="Picture 2">
            <a:extLst>
              <a:ext uri="{FF2B5EF4-FFF2-40B4-BE49-F238E27FC236}">
                <a16:creationId xmlns:a16="http://schemas.microsoft.com/office/drawing/2014/main" id="{68D8EA78-A880-48E8-9D5B-85A0F2A9818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38699" y="2924175"/>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AD2B1AE-47EA-4EC0-8127-DB12EC3739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1" y="28956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500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A731-CC30-4D04-9FFC-E4EC720D55AC}"/>
              </a:ext>
            </a:extLst>
          </p:cNvPr>
          <p:cNvSpPr>
            <a:spLocks noGrp="1"/>
          </p:cNvSpPr>
          <p:nvPr>
            <p:ph type="title"/>
          </p:nvPr>
        </p:nvSpPr>
        <p:spPr/>
        <p:txBody>
          <a:bodyPr/>
          <a:lstStyle/>
          <a:p>
            <a:r>
              <a:rPr lang="en-US" dirty="0" err="1"/>
              <a:t>ChauffeurNet</a:t>
            </a:r>
            <a:r>
              <a:rPr lang="en-US" dirty="0"/>
              <a:t> Experiments</a:t>
            </a:r>
            <a:endParaRPr lang="en-SE" dirty="0"/>
          </a:p>
        </p:txBody>
      </p:sp>
      <p:sp>
        <p:nvSpPr>
          <p:cNvPr id="3" name="Content Placeholder 2">
            <a:extLst>
              <a:ext uri="{FF2B5EF4-FFF2-40B4-BE49-F238E27FC236}">
                <a16:creationId xmlns:a16="http://schemas.microsoft.com/office/drawing/2014/main" id="{A88F6CC4-1278-4469-9691-5164F9C82ABF}"/>
              </a:ext>
            </a:extLst>
          </p:cNvPr>
          <p:cNvSpPr>
            <a:spLocks noGrp="1"/>
          </p:cNvSpPr>
          <p:nvPr>
            <p:ph idx="1"/>
          </p:nvPr>
        </p:nvSpPr>
        <p:spPr>
          <a:xfrm>
            <a:off x="457200" y="1295400"/>
            <a:ext cx="8229600" cy="1318565"/>
          </a:xfrm>
        </p:spPr>
        <p:txBody>
          <a:bodyPr>
            <a:normAutofit fontScale="77500" lnSpcReduction="20000"/>
          </a:bodyPr>
          <a:lstStyle/>
          <a:p>
            <a:r>
              <a:rPr lang="en-US" i="1" dirty="0" err="1"/>
              <a:t>ChauffeurNet</a:t>
            </a:r>
            <a:r>
              <a:rPr lang="en-US" i="1" dirty="0"/>
              <a:t> </a:t>
            </a:r>
            <a:r>
              <a:rPr lang="en-US" dirty="0"/>
              <a:t>model can now successfully nudge around the parked vehicle (left) and recover from the trajectory deviation to continue smoothly along the curved road (right).</a:t>
            </a:r>
            <a:endParaRPr lang="en-SE" dirty="0"/>
          </a:p>
        </p:txBody>
      </p:sp>
      <p:sp>
        <p:nvSpPr>
          <p:cNvPr id="4" name="Slide Number Placeholder 3">
            <a:extLst>
              <a:ext uri="{FF2B5EF4-FFF2-40B4-BE49-F238E27FC236}">
                <a16:creationId xmlns:a16="http://schemas.microsoft.com/office/drawing/2014/main" id="{F88E0652-CAAD-4BB2-8A13-C89B02D2A2BB}"/>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8194" name="Picture 2">
            <a:extLst>
              <a:ext uri="{FF2B5EF4-FFF2-40B4-BE49-F238E27FC236}">
                <a16:creationId xmlns:a16="http://schemas.microsoft.com/office/drawing/2014/main" id="{856AB880-5A55-4AF7-B9F1-0AE14739A8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67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BD43B50-3FB5-47E4-B0E4-3358C44A0B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00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3F8B-4DA6-4AE1-AF5A-DB4B119FF658}"/>
              </a:ext>
            </a:extLst>
          </p:cNvPr>
          <p:cNvSpPr>
            <a:spLocks noGrp="1"/>
          </p:cNvSpPr>
          <p:nvPr>
            <p:ph type="title"/>
          </p:nvPr>
        </p:nvSpPr>
        <p:spPr/>
        <p:txBody>
          <a:bodyPr/>
          <a:lstStyle/>
          <a:p>
            <a:r>
              <a:rPr lang="en-US" dirty="0" err="1"/>
              <a:t>ChauffeurNet</a:t>
            </a:r>
            <a:r>
              <a:rPr lang="en-US" dirty="0"/>
              <a:t> </a:t>
            </a:r>
            <a:r>
              <a:rPr lang="en-US" dirty="0" err="1"/>
              <a:t>Input/Output</a:t>
            </a:r>
            <a:endParaRPr lang="en-SE" dirty="0"/>
          </a:p>
        </p:txBody>
      </p:sp>
      <p:sp>
        <p:nvSpPr>
          <p:cNvPr id="3" name="Content Placeholder 2">
            <a:extLst>
              <a:ext uri="{FF2B5EF4-FFF2-40B4-BE49-F238E27FC236}">
                <a16:creationId xmlns:a16="http://schemas.microsoft.com/office/drawing/2014/main" id="{6F6F565A-E514-4304-85F9-E899C3D8BA71}"/>
              </a:ext>
            </a:extLst>
          </p:cNvPr>
          <p:cNvSpPr>
            <a:spLocks noGrp="1"/>
          </p:cNvSpPr>
          <p:nvPr>
            <p:ph idx="1"/>
          </p:nvPr>
        </p:nvSpPr>
        <p:spPr>
          <a:xfrm>
            <a:off x="304800" y="1295400"/>
            <a:ext cx="8458200" cy="1981200"/>
          </a:xfrm>
        </p:spPr>
        <p:txBody>
          <a:bodyPr>
            <a:normAutofit fontScale="55000" lnSpcReduction="20000"/>
          </a:bodyPr>
          <a:lstStyle/>
          <a:p>
            <a:r>
              <a:rPr lang="en-US" dirty="0"/>
              <a:t>We use a perception system that processes raw sensor information and produces our input: a top-down representation of the environment and intended route, where objects such as vehicles are drawn as oriented 2D boxes along with a rendering of the road information and traffic light states. We present this mid-level input to a recurrent neural network (RNN), named </a:t>
            </a:r>
            <a:r>
              <a:rPr lang="en-US" dirty="0" err="1"/>
              <a:t>ChauffeurNet</a:t>
            </a:r>
            <a:r>
              <a:rPr lang="en-US" dirty="0"/>
              <a:t>, which then outputs a driving trajectory that is consumed by a controller which translates it to steering and acceleration.</a:t>
            </a:r>
            <a:endParaRPr lang="en-SE" dirty="0"/>
          </a:p>
        </p:txBody>
      </p:sp>
      <p:sp>
        <p:nvSpPr>
          <p:cNvPr id="4" name="Slide Number Placeholder 3">
            <a:extLst>
              <a:ext uri="{FF2B5EF4-FFF2-40B4-BE49-F238E27FC236}">
                <a16:creationId xmlns:a16="http://schemas.microsoft.com/office/drawing/2014/main" id="{444CE9DA-8F83-4CD9-A40C-88FB82AFFC0E}"/>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5" name="Picture 4">
            <a:extLst>
              <a:ext uri="{FF2B5EF4-FFF2-40B4-BE49-F238E27FC236}">
                <a16:creationId xmlns:a16="http://schemas.microsoft.com/office/drawing/2014/main" id="{3EAFFD28-E9F3-494B-8AB3-36F939072DB4}"/>
              </a:ext>
            </a:extLst>
          </p:cNvPr>
          <p:cNvPicPr>
            <a:picLocks noChangeAspect="1"/>
          </p:cNvPicPr>
          <p:nvPr/>
        </p:nvPicPr>
        <p:blipFill>
          <a:blip r:embed="rId2"/>
          <a:stretch>
            <a:fillRect/>
          </a:stretch>
        </p:blipFill>
        <p:spPr>
          <a:xfrm>
            <a:off x="-9277" y="3139759"/>
            <a:ext cx="9144000" cy="3718241"/>
          </a:xfrm>
          <a:prstGeom prst="rect">
            <a:avLst/>
          </a:prstGeom>
        </p:spPr>
      </p:pic>
    </p:spTree>
    <p:extLst>
      <p:ext uri="{BB962C8B-B14F-4D97-AF65-F5344CB8AC3E}">
        <p14:creationId xmlns:p14="http://schemas.microsoft.com/office/powerpoint/2010/main" val="1127613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CFC3-4637-40A4-80B7-8D206B9BCA1A}"/>
              </a:ext>
            </a:extLst>
          </p:cNvPr>
          <p:cNvSpPr>
            <a:spLocks noGrp="1"/>
          </p:cNvSpPr>
          <p:nvPr>
            <p:ph type="title"/>
          </p:nvPr>
        </p:nvSpPr>
        <p:spPr/>
        <p:txBody>
          <a:bodyPr/>
          <a:lstStyle/>
          <a:p>
            <a:r>
              <a:rPr lang="en-US" dirty="0" err="1"/>
              <a:t>ChauffeurNet</a:t>
            </a:r>
            <a:r>
              <a:rPr lang="en-US" dirty="0"/>
              <a:t> </a:t>
            </a:r>
            <a:r>
              <a:rPr lang="en-US" dirty="0" err="1"/>
              <a:t>Input/Output</a:t>
            </a:r>
            <a:r>
              <a:rPr lang="en-US" dirty="0"/>
              <a:t> in Detail</a:t>
            </a:r>
            <a:endParaRPr lang="en-SE" dirty="0"/>
          </a:p>
        </p:txBody>
      </p:sp>
      <p:sp>
        <p:nvSpPr>
          <p:cNvPr id="3" name="Content Placeholder 2">
            <a:extLst>
              <a:ext uri="{FF2B5EF4-FFF2-40B4-BE49-F238E27FC236}">
                <a16:creationId xmlns:a16="http://schemas.microsoft.com/office/drawing/2014/main" id="{99BE436D-90A9-4766-AC37-B3BDEF292148}"/>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BD766E4A-684C-4D62-B3DD-590057A00DCE}"/>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5" name="Picture 4">
            <a:extLst>
              <a:ext uri="{FF2B5EF4-FFF2-40B4-BE49-F238E27FC236}">
                <a16:creationId xmlns:a16="http://schemas.microsoft.com/office/drawing/2014/main" id="{CD65F884-5CA3-4E55-AAE5-9C93E69728D1}"/>
              </a:ext>
            </a:extLst>
          </p:cNvPr>
          <p:cNvPicPr>
            <a:picLocks noChangeAspect="1"/>
          </p:cNvPicPr>
          <p:nvPr/>
        </p:nvPicPr>
        <p:blipFill>
          <a:blip r:embed="rId2"/>
          <a:stretch>
            <a:fillRect/>
          </a:stretch>
        </p:blipFill>
        <p:spPr>
          <a:xfrm>
            <a:off x="0" y="1241505"/>
            <a:ext cx="9144000" cy="4374990"/>
          </a:xfrm>
          <a:prstGeom prst="rect">
            <a:avLst/>
          </a:prstGeom>
        </p:spPr>
      </p:pic>
    </p:spTree>
    <p:extLst>
      <p:ext uri="{BB962C8B-B14F-4D97-AF65-F5344CB8AC3E}">
        <p14:creationId xmlns:p14="http://schemas.microsoft.com/office/powerpoint/2010/main" val="16898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2681-2DD7-4021-915F-5714F696F806}"/>
              </a:ext>
            </a:extLst>
          </p:cNvPr>
          <p:cNvSpPr>
            <a:spLocks noGrp="1"/>
          </p:cNvSpPr>
          <p:nvPr>
            <p:ph type="title"/>
          </p:nvPr>
        </p:nvSpPr>
        <p:spPr/>
        <p:txBody>
          <a:bodyPr/>
          <a:lstStyle/>
          <a:p>
            <a:r>
              <a:rPr lang="en-US" dirty="0"/>
              <a:t>Rendered inputs and outputs</a:t>
            </a:r>
            <a:endParaRPr lang="en-SE" dirty="0"/>
          </a:p>
        </p:txBody>
      </p:sp>
      <p:sp>
        <p:nvSpPr>
          <p:cNvPr id="3" name="Content Placeholder 2">
            <a:extLst>
              <a:ext uri="{FF2B5EF4-FFF2-40B4-BE49-F238E27FC236}">
                <a16:creationId xmlns:a16="http://schemas.microsoft.com/office/drawing/2014/main" id="{3ABD55C4-A9C3-4E73-BF71-8DD56348860D}"/>
              </a:ext>
            </a:extLst>
          </p:cNvPr>
          <p:cNvSpPr>
            <a:spLocks noGrp="1"/>
          </p:cNvSpPr>
          <p:nvPr>
            <p:ph idx="1"/>
          </p:nvPr>
        </p:nvSpPr>
        <p:spPr>
          <a:xfrm>
            <a:off x="152400" y="5791200"/>
            <a:ext cx="8839200" cy="983310"/>
          </a:xfrm>
        </p:spPr>
        <p:txBody>
          <a:bodyPr>
            <a:normAutofit fontScale="47500" lnSpcReduction="20000"/>
          </a:bodyPr>
          <a:lstStyle/>
          <a:p>
            <a:r>
              <a:rPr lang="en-US" b="1" dirty="0"/>
              <a:t>Top-row left-to-right:</a:t>
            </a:r>
            <a:r>
              <a:rPr lang="en-US" dirty="0"/>
              <a:t> Roadmap, Traffic lights (bright lines denote red light), Speed-limit, and Planned Route (intent: ego-car should turn right). </a:t>
            </a:r>
          </a:p>
          <a:p>
            <a:r>
              <a:rPr lang="en-US" b="1" dirty="0"/>
              <a:t>Bottom-row left-to-right:</a:t>
            </a:r>
            <a:r>
              <a:rPr lang="en-US" dirty="0"/>
              <a:t> Current Agent Box, Dynamic Boxes (history of past 1-2s), Past Agent Poses, and the output Future Agent Poses (shown in last slide).</a:t>
            </a:r>
            <a:endParaRPr lang="en-SE" dirty="0"/>
          </a:p>
        </p:txBody>
      </p:sp>
      <p:sp>
        <p:nvSpPr>
          <p:cNvPr id="4" name="Slide Number Placeholder 3">
            <a:extLst>
              <a:ext uri="{FF2B5EF4-FFF2-40B4-BE49-F238E27FC236}">
                <a16:creationId xmlns:a16="http://schemas.microsoft.com/office/drawing/2014/main" id="{97202004-D459-4860-9878-332844FC3E0E}"/>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4098" name="Picture 2">
            <a:extLst>
              <a:ext uri="{FF2B5EF4-FFF2-40B4-BE49-F238E27FC236}">
                <a16:creationId xmlns:a16="http://schemas.microsoft.com/office/drawing/2014/main" id="{C8F38B2B-5DDD-4363-AE6D-7B5366CD8F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4543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DF7530-1F27-4B6E-AA79-C98538BBE922}"/>
              </a:ext>
            </a:extLst>
          </p:cNvPr>
          <p:cNvSpPr/>
          <p:nvPr/>
        </p:nvSpPr>
        <p:spPr bwMode="auto">
          <a:xfrm>
            <a:off x="6858000" y="3429000"/>
            <a:ext cx="2362200" cy="228600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3BD5A571-F934-448C-A902-ED6130A25F9B}"/>
              </a:ext>
            </a:extLst>
          </p:cNvPr>
          <p:cNvSpPr txBox="1"/>
          <p:nvPr/>
        </p:nvSpPr>
        <p:spPr>
          <a:xfrm>
            <a:off x="7432838" y="3429000"/>
            <a:ext cx="1263487" cy="523220"/>
          </a:xfrm>
          <a:prstGeom prst="rect">
            <a:avLst/>
          </a:prstGeom>
          <a:noFill/>
        </p:spPr>
        <p:txBody>
          <a:bodyPr wrap="none" rtlCol="0">
            <a:spAutoFit/>
          </a:bodyPr>
          <a:lstStyle/>
          <a:p>
            <a:r>
              <a:rPr lang="en-US" sz="2800" dirty="0">
                <a:solidFill>
                  <a:schemeClr val="bg1"/>
                </a:solidFill>
              </a:rPr>
              <a:t>Output</a:t>
            </a:r>
            <a:endParaRPr lang="en-SE" sz="2800" dirty="0">
              <a:solidFill>
                <a:schemeClr val="bg1"/>
              </a:solidFill>
            </a:endParaRPr>
          </a:p>
        </p:txBody>
      </p:sp>
    </p:spTree>
    <p:extLst>
      <p:ext uri="{BB962C8B-B14F-4D97-AF65-F5344CB8AC3E}">
        <p14:creationId xmlns:p14="http://schemas.microsoft.com/office/powerpoint/2010/main" val="93633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680F-0A21-4060-9400-ADEF53F37381}"/>
              </a:ext>
            </a:extLst>
          </p:cNvPr>
          <p:cNvSpPr>
            <a:spLocks noGrp="1"/>
          </p:cNvSpPr>
          <p:nvPr>
            <p:ph type="title"/>
          </p:nvPr>
        </p:nvSpPr>
        <p:spPr/>
        <p:txBody>
          <a:bodyPr/>
          <a:lstStyle/>
          <a:p>
            <a:r>
              <a:rPr lang="en-US" dirty="0"/>
              <a:t>Notations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1503F4-54DE-4B21-AE20-8D8E0026DF31}"/>
                  </a:ext>
                </a:extLst>
              </p:cNvPr>
              <p:cNvSpPr>
                <a:spLocks noGrp="1"/>
              </p:cNvSpPr>
              <p:nvPr>
                <p:ph idx="1"/>
              </p:nvPr>
            </p:nvSpPr>
            <p:spPr/>
            <p:txBody>
              <a:bodyPr>
                <a:normAutofit/>
              </a:bodyPr>
              <a:lstStyle/>
              <a:p>
                <a:r>
                  <a:rPr lang="en-US" dirty="0"/>
                  <a:t>State: </a:t>
                </a:r>
                <a14:m>
                  <m:oMath xmlns:m="http://schemas.openxmlformats.org/officeDocument/2006/math">
                    <m:r>
                      <a:rPr lang="en-US" b="0" i="1" smtClean="0">
                        <a:latin typeface="Cambria Math" panose="02040503050406030204" pitchFamily="18" charset="0"/>
                      </a:rPr>
                      <m:t>𝑠</m:t>
                    </m:r>
                  </m:oMath>
                </a14:m>
                <a:r>
                  <a:rPr lang="en-US" dirty="0"/>
                  <a:t> (sometimes </a:t>
                </a:r>
                <a14:m>
                  <m:oMath xmlns:m="http://schemas.openxmlformats.org/officeDocument/2006/math">
                    <m:r>
                      <a:rPr lang="en-US" b="0" i="1" smtClean="0">
                        <a:latin typeface="Cambria Math" panose="02040503050406030204" pitchFamily="18" charset="0"/>
                      </a:rPr>
                      <m:t>𝑥</m:t>
                    </m:r>
                  </m:oMath>
                </a14:m>
                <a:r>
                  <a:rPr lang="en-US" dirty="0"/>
                  <a:t>)</a:t>
                </a:r>
              </a:p>
              <a:p>
                <a:r>
                  <a:rPr lang="en-US" dirty="0"/>
                  <a:t>Action: </a:t>
                </a:r>
                <a14:m>
                  <m:oMath xmlns:m="http://schemas.openxmlformats.org/officeDocument/2006/math">
                    <m:r>
                      <a:rPr lang="en-US" b="0" i="1" smtClean="0">
                        <a:latin typeface="Cambria Math" panose="02040503050406030204" pitchFamily="18" charset="0"/>
                      </a:rPr>
                      <m:t>𝑎</m:t>
                    </m:r>
                  </m:oMath>
                </a14:m>
                <a:r>
                  <a:rPr lang="en-US" dirty="0"/>
                  <a:t> (sometimes </a:t>
                </a:r>
                <a14:m>
                  <m:oMath xmlns:m="http://schemas.openxmlformats.org/officeDocument/2006/math">
                    <m:r>
                      <a:rPr lang="en-US" b="0" i="1" smtClean="0">
                        <a:latin typeface="Cambria Math" panose="02040503050406030204" pitchFamily="18" charset="0"/>
                      </a:rPr>
                      <m:t>𝑦</m:t>
                    </m:r>
                  </m:oMath>
                </a14:m>
                <a:r>
                  <a:rPr lang="en-US" dirty="0"/>
                  <a:t>)</a:t>
                </a:r>
              </a:p>
              <a:p>
                <a:r>
                  <a:rPr lang="en-US" dirty="0"/>
                  <a:t>Policy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oMath>
                </a14:m>
                <a:r>
                  <a:rPr lang="en-US" dirty="0"/>
                  <a:t> (sometimes </a:t>
                </a:r>
                <a14:m>
                  <m:oMath xmlns:m="http://schemas.openxmlformats.org/officeDocument/2006/math">
                    <m:r>
                      <a:rPr lang="en-US" b="0" i="1" smtClean="0">
                        <a:latin typeface="Cambria Math" panose="02040503050406030204" pitchFamily="18" charset="0"/>
                      </a:rPr>
                      <m:t>h</m:t>
                    </m:r>
                  </m:oMath>
                </a14:m>
                <a:r>
                  <a:rPr lang="en-US" dirty="0"/>
                  <a:t>)</a:t>
                </a:r>
              </a:p>
              <a:p>
                <a:pPr lvl="1"/>
                <a:r>
                  <a:rPr lang="en-US" dirty="0"/>
                  <a:t>Deterministic policy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i="1" dirty="0"/>
                  <a:t> </a:t>
                </a:r>
              </a:p>
              <a:p>
                <a:pPr lvl="1"/>
                <a:r>
                  <a:rPr lang="en-US" dirty="0"/>
                  <a:t>Stochastic policy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i="1">
                        <a:latin typeface="Cambria Math" panose="02040503050406030204" pitchFamily="18" charset="0"/>
                      </a:rPr>
                      <m:t>𝑎</m:t>
                    </m:r>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𝜃</m:t>
                        </m:r>
                      </m:sub>
                    </m:sSub>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oMath>
                </a14:m>
                <a:endParaRPr lang="en-US" i="1" dirty="0"/>
              </a:p>
              <a:p>
                <a:r>
                  <a:rPr lang="en-US" dirty="0"/>
                  <a:t>Environment Model: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e>
                    </m:d>
                  </m:oMath>
                </a14:m>
                <a:endParaRPr lang="en-US" dirty="0"/>
              </a:p>
              <a:p>
                <a:pPr lvl="1"/>
                <a:r>
                  <a:rPr lang="en-US" dirty="0"/>
                  <a:t>Known: model-based</a:t>
                </a:r>
              </a:p>
              <a:p>
                <a:pPr lvl="1"/>
                <a:r>
                  <a:rPr lang="en-US" dirty="0"/>
                  <a:t>Unknown: model-free</a:t>
                </a:r>
              </a:p>
            </p:txBody>
          </p:sp>
        </mc:Choice>
        <mc:Fallback xmlns="">
          <p:sp>
            <p:nvSpPr>
              <p:cNvPr id="3" name="Content Placeholder 2">
                <a:extLst>
                  <a:ext uri="{FF2B5EF4-FFF2-40B4-BE49-F238E27FC236}">
                    <a16:creationId xmlns:a16="http://schemas.microsoft.com/office/drawing/2014/main" id="{B81503F4-54DE-4B21-AE20-8D8E0026DF31}"/>
                  </a:ext>
                </a:extLst>
              </p:cNvPr>
              <p:cNvSpPr>
                <a:spLocks noGrp="1" noRot="1" noChangeAspect="1" noMove="1" noResize="1" noEditPoints="1" noAdjustHandles="1" noChangeArrowheads="1" noChangeShapeType="1" noTextEdit="1"/>
              </p:cNvSpPr>
              <p:nvPr>
                <p:ph idx="1"/>
              </p:nvPr>
            </p:nvSpPr>
            <p:spPr>
              <a:blipFill>
                <a:blip r:embed="rId2"/>
                <a:stretch>
                  <a:fillRect l="-1586" t="-140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B914EB6-5BAA-42C5-9776-5D25B6639B8F}"/>
              </a:ext>
            </a:extLst>
          </p:cNvPr>
          <p:cNvSpPr>
            <a:spLocks noGrp="1"/>
          </p:cNvSpPr>
          <p:nvPr>
            <p:ph type="sldNum" sz="quarter" idx="12"/>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4</a:t>
            </a:fld>
            <a:endParaRPr lang="en-US" altLang="zh-CN"/>
          </a:p>
        </p:txBody>
      </p:sp>
    </p:spTree>
    <p:extLst>
      <p:ext uri="{BB962C8B-B14F-4D97-AF65-F5344CB8AC3E}">
        <p14:creationId xmlns:p14="http://schemas.microsoft.com/office/powerpoint/2010/main" val="1503393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B649-6A4D-4861-AEAF-8DC7ECCA0461}"/>
              </a:ext>
            </a:extLst>
          </p:cNvPr>
          <p:cNvSpPr>
            <a:spLocks noGrp="1"/>
          </p:cNvSpPr>
          <p:nvPr>
            <p:ph type="title"/>
          </p:nvPr>
        </p:nvSpPr>
        <p:spPr/>
        <p:txBody>
          <a:bodyPr/>
          <a:lstStyle/>
          <a:p>
            <a:r>
              <a:rPr lang="en-US" dirty="0" err="1"/>
              <a:t>ChauffeurNet</a:t>
            </a:r>
            <a:r>
              <a:rPr lang="en-US" dirty="0"/>
              <a:t> Architecture</a:t>
            </a:r>
            <a:endParaRPr lang="en-SE" dirty="0"/>
          </a:p>
        </p:txBody>
      </p:sp>
      <p:sp>
        <p:nvSpPr>
          <p:cNvPr id="3" name="Content Placeholder 2">
            <a:extLst>
              <a:ext uri="{FF2B5EF4-FFF2-40B4-BE49-F238E27FC236}">
                <a16:creationId xmlns:a16="http://schemas.microsoft.com/office/drawing/2014/main" id="{060C026B-7752-4E37-A8E9-A46711EE9E78}"/>
              </a:ext>
            </a:extLst>
          </p:cNvPr>
          <p:cNvSpPr>
            <a:spLocks noGrp="1"/>
          </p:cNvSpPr>
          <p:nvPr>
            <p:ph idx="1"/>
          </p:nvPr>
        </p:nvSpPr>
        <p:spPr>
          <a:xfrm>
            <a:off x="228600" y="1295400"/>
            <a:ext cx="8610600" cy="5287962"/>
          </a:xfrm>
        </p:spPr>
        <p:txBody>
          <a:bodyPr>
            <a:normAutofit fontScale="92500" lnSpcReduction="10000"/>
          </a:bodyPr>
          <a:lstStyle/>
          <a:p>
            <a:r>
              <a:rPr lang="en-US" dirty="0" err="1"/>
              <a:t>ChauffeurNet</a:t>
            </a:r>
            <a:r>
              <a:rPr lang="en-US" dirty="0"/>
              <a:t> is a Convolutional Recurrent Neural Network (RNN), consisting of the CNN </a:t>
            </a:r>
            <a:r>
              <a:rPr lang="en-US" dirty="0" err="1"/>
              <a:t>FeatureNet</a:t>
            </a:r>
            <a:r>
              <a:rPr lang="en-US" dirty="0"/>
              <a:t>, and the </a:t>
            </a:r>
            <a:r>
              <a:rPr lang="en-US" dirty="0" err="1"/>
              <a:t>AgentRNN</a:t>
            </a:r>
            <a:r>
              <a:rPr lang="en-US" dirty="0"/>
              <a:t>.</a:t>
            </a:r>
          </a:p>
          <a:p>
            <a:r>
              <a:rPr lang="en-US" dirty="0"/>
              <a:t>Trained with IL, guided by ground truth data (green) and loss functions (blue)</a:t>
            </a:r>
          </a:p>
          <a:p>
            <a:pPr lvl="1"/>
            <a:r>
              <a:rPr lang="en-US" dirty="0"/>
              <a:t>26M examples from real driving logs</a:t>
            </a:r>
          </a:p>
          <a:p>
            <a:r>
              <a:rPr lang="en-US" dirty="0"/>
              <a:t>Compare to </a:t>
            </a:r>
            <a:r>
              <a:rPr lang="en-US" dirty="0" err="1"/>
              <a:t>PilotNet</a:t>
            </a:r>
            <a:endParaRPr lang="en-US" dirty="0"/>
          </a:p>
          <a:p>
            <a:pPr lvl="1"/>
            <a:r>
              <a:rPr lang="en-US" dirty="0" err="1"/>
              <a:t>PilotNet</a:t>
            </a:r>
            <a:r>
              <a:rPr lang="en-US" dirty="0"/>
              <a:t> uses CNN to map from current camera image to steering angle, no history info is use.</a:t>
            </a:r>
          </a:p>
          <a:p>
            <a:pPr lvl="1"/>
            <a:r>
              <a:rPr lang="en-US" dirty="0" err="1"/>
              <a:t>ChauffeurNet</a:t>
            </a:r>
            <a:r>
              <a:rPr lang="en-US" dirty="0"/>
              <a:t> uses RNN, and exploits the history (past agent location and past prediction for a few seconds) to make better predictions and decisions.</a:t>
            </a:r>
            <a:endParaRPr lang="en-SE" dirty="0"/>
          </a:p>
        </p:txBody>
      </p:sp>
      <p:sp>
        <p:nvSpPr>
          <p:cNvPr id="4" name="Slide Number Placeholder 3">
            <a:extLst>
              <a:ext uri="{FF2B5EF4-FFF2-40B4-BE49-F238E27FC236}">
                <a16:creationId xmlns:a16="http://schemas.microsoft.com/office/drawing/2014/main" id="{5AD6BDF8-98A4-4C4B-912B-9CBDB6800D03}"/>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spTree>
    <p:extLst>
      <p:ext uri="{BB962C8B-B14F-4D97-AF65-F5344CB8AC3E}">
        <p14:creationId xmlns:p14="http://schemas.microsoft.com/office/powerpoint/2010/main" val="1922731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9147E-D572-411C-B3CD-6885AE89DBF3}"/>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6123618B-35F9-42DE-B20A-5B14B529CF9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CA2F3AD8-C334-4C81-B0CA-D7BB4C90165E}"/>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5" name="Picture 4">
            <a:extLst>
              <a:ext uri="{FF2B5EF4-FFF2-40B4-BE49-F238E27FC236}">
                <a16:creationId xmlns:a16="http://schemas.microsoft.com/office/drawing/2014/main" id="{159C933C-C191-4D4C-9EAA-4D45B254087B}"/>
              </a:ext>
            </a:extLst>
          </p:cNvPr>
          <p:cNvPicPr>
            <a:picLocks noChangeAspect="1"/>
          </p:cNvPicPr>
          <p:nvPr/>
        </p:nvPicPr>
        <p:blipFill>
          <a:blip r:embed="rId2"/>
          <a:stretch>
            <a:fillRect/>
          </a:stretch>
        </p:blipFill>
        <p:spPr>
          <a:xfrm>
            <a:off x="242283" y="80495"/>
            <a:ext cx="8659433" cy="6697010"/>
          </a:xfrm>
          <a:prstGeom prst="rect">
            <a:avLst/>
          </a:prstGeom>
        </p:spPr>
      </p:pic>
      <p:sp>
        <p:nvSpPr>
          <p:cNvPr id="6" name="Scroll: Horizontal 5">
            <a:extLst>
              <a:ext uri="{FF2B5EF4-FFF2-40B4-BE49-F238E27FC236}">
                <a16:creationId xmlns:a16="http://schemas.microsoft.com/office/drawing/2014/main" id="{C4EE6C92-B730-45CC-B8B5-D672B40FBAC2}"/>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3453689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6D26-BFCF-46D8-8EA5-71ADB2B6A78C}"/>
              </a:ext>
            </a:extLst>
          </p:cNvPr>
          <p:cNvSpPr>
            <a:spLocks noGrp="1"/>
          </p:cNvSpPr>
          <p:nvPr>
            <p:ph type="title"/>
          </p:nvPr>
        </p:nvSpPr>
        <p:spPr/>
        <p:txBody>
          <a:bodyPr/>
          <a:lstStyle/>
          <a:p>
            <a:r>
              <a:rPr lang="en-US" dirty="0" err="1"/>
              <a:t>ChauffeurNet</a:t>
            </a:r>
            <a:r>
              <a:rPr lang="en-US" dirty="0"/>
              <a:t> Details</a:t>
            </a:r>
            <a:endParaRPr lang="en-SE" dirty="0"/>
          </a:p>
        </p:txBody>
      </p:sp>
      <p:sp>
        <p:nvSpPr>
          <p:cNvPr id="3" name="Content Placeholder 2">
            <a:extLst>
              <a:ext uri="{FF2B5EF4-FFF2-40B4-BE49-F238E27FC236}">
                <a16:creationId xmlns:a16="http://schemas.microsoft.com/office/drawing/2014/main" id="{2CF2C15F-CCCB-431D-A75A-7F848587DA6E}"/>
              </a:ext>
            </a:extLst>
          </p:cNvPr>
          <p:cNvSpPr>
            <a:spLocks noGrp="1"/>
          </p:cNvSpPr>
          <p:nvPr>
            <p:ph idx="1"/>
          </p:nvPr>
        </p:nvSpPr>
        <p:spPr>
          <a:xfrm>
            <a:off x="-76200" y="1295400"/>
            <a:ext cx="2895600" cy="5562600"/>
          </a:xfrm>
        </p:spPr>
        <p:txBody>
          <a:bodyPr>
            <a:normAutofit/>
          </a:bodyPr>
          <a:lstStyle/>
          <a:p>
            <a:endParaRPr lang="en-SE" dirty="0"/>
          </a:p>
        </p:txBody>
      </p:sp>
      <p:sp>
        <p:nvSpPr>
          <p:cNvPr id="4" name="Slide Number Placeholder 3">
            <a:extLst>
              <a:ext uri="{FF2B5EF4-FFF2-40B4-BE49-F238E27FC236}">
                <a16:creationId xmlns:a16="http://schemas.microsoft.com/office/drawing/2014/main" id="{C7F5DABD-95E1-42F9-9689-16CEC4E895B5}"/>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pic>
        <p:nvPicPr>
          <p:cNvPr id="5" name="Picture 4">
            <a:extLst>
              <a:ext uri="{FF2B5EF4-FFF2-40B4-BE49-F238E27FC236}">
                <a16:creationId xmlns:a16="http://schemas.microsoft.com/office/drawing/2014/main" id="{1F95A074-D6FC-4208-91CA-6CCA4A3BF886}"/>
              </a:ext>
            </a:extLst>
          </p:cNvPr>
          <p:cNvPicPr>
            <a:picLocks noChangeAspect="1"/>
          </p:cNvPicPr>
          <p:nvPr/>
        </p:nvPicPr>
        <p:blipFill>
          <a:blip r:embed="rId3"/>
          <a:stretch>
            <a:fillRect/>
          </a:stretch>
        </p:blipFill>
        <p:spPr>
          <a:xfrm>
            <a:off x="2086927" y="2360049"/>
            <a:ext cx="6199934" cy="4412310"/>
          </a:xfrm>
          <a:prstGeom prst="rect">
            <a:avLst/>
          </a:prstGeom>
        </p:spPr>
      </p:pic>
      <p:pic>
        <p:nvPicPr>
          <p:cNvPr id="6" name="Picture 5">
            <a:extLst>
              <a:ext uri="{FF2B5EF4-FFF2-40B4-BE49-F238E27FC236}">
                <a16:creationId xmlns:a16="http://schemas.microsoft.com/office/drawing/2014/main" id="{E5F7B9A5-8161-4512-A1DD-7B5FF093B829}"/>
              </a:ext>
            </a:extLst>
          </p:cNvPr>
          <p:cNvPicPr>
            <a:picLocks noChangeAspect="1"/>
          </p:cNvPicPr>
          <p:nvPr/>
        </p:nvPicPr>
        <p:blipFill>
          <a:blip r:embed="rId4"/>
          <a:stretch>
            <a:fillRect/>
          </a:stretch>
        </p:blipFill>
        <p:spPr>
          <a:xfrm>
            <a:off x="1346113" y="100348"/>
            <a:ext cx="7789121" cy="2259701"/>
          </a:xfrm>
          <a:prstGeom prst="rect">
            <a:avLst/>
          </a:prstGeom>
        </p:spPr>
      </p:pic>
      <p:sp>
        <p:nvSpPr>
          <p:cNvPr id="7" name="Scroll: Horizontal 6">
            <a:extLst>
              <a:ext uri="{FF2B5EF4-FFF2-40B4-BE49-F238E27FC236}">
                <a16:creationId xmlns:a16="http://schemas.microsoft.com/office/drawing/2014/main" id="{72382B24-2ADC-455D-B09F-4C8A414EC647}"/>
              </a:ext>
            </a:extLst>
          </p:cNvPr>
          <p:cNvSpPr/>
          <p:nvPr/>
        </p:nvSpPr>
        <p:spPr bwMode="auto">
          <a:xfrm>
            <a:off x="15510" y="1"/>
            <a:ext cx="1203690" cy="1295400"/>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000" dirty="0"/>
              <a:t>Not covered in exam</a:t>
            </a:r>
            <a:endParaRPr lang="en-SE" sz="2000" dirty="0"/>
          </a:p>
        </p:txBody>
      </p:sp>
    </p:spTree>
    <p:extLst>
      <p:ext uri="{BB962C8B-B14F-4D97-AF65-F5344CB8AC3E}">
        <p14:creationId xmlns:p14="http://schemas.microsoft.com/office/powerpoint/2010/main" val="1190745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A77D-4BB7-48E0-9B63-19B3ED1A5A3D}"/>
              </a:ext>
            </a:extLst>
          </p:cNvPr>
          <p:cNvSpPr>
            <a:spLocks noGrp="1"/>
          </p:cNvSpPr>
          <p:nvPr>
            <p:ph type="title"/>
          </p:nvPr>
        </p:nvSpPr>
        <p:spPr/>
        <p:txBody>
          <a:bodyPr/>
          <a:lstStyle/>
          <a:p>
            <a:r>
              <a:rPr lang="en-US" dirty="0"/>
              <a:t>Beyond Pure Imitation</a:t>
            </a:r>
            <a:endParaRPr lang="en-SE" dirty="0"/>
          </a:p>
        </p:txBody>
      </p:sp>
      <p:sp>
        <p:nvSpPr>
          <p:cNvPr id="3" name="Content Placeholder 2">
            <a:extLst>
              <a:ext uri="{FF2B5EF4-FFF2-40B4-BE49-F238E27FC236}">
                <a16:creationId xmlns:a16="http://schemas.microsoft.com/office/drawing/2014/main" id="{9D4EB0F6-6DDA-4288-8849-F9E1609A2F4F}"/>
              </a:ext>
            </a:extLst>
          </p:cNvPr>
          <p:cNvSpPr>
            <a:spLocks noGrp="1"/>
          </p:cNvSpPr>
          <p:nvPr>
            <p:ph idx="1"/>
          </p:nvPr>
        </p:nvSpPr>
        <p:spPr/>
        <p:txBody>
          <a:bodyPr/>
          <a:lstStyle/>
          <a:p>
            <a:r>
              <a:rPr lang="en-US" dirty="0"/>
              <a:t>Synthesizing Perturbations</a:t>
            </a:r>
          </a:p>
          <a:p>
            <a:r>
              <a:rPr lang="en-US" dirty="0"/>
              <a:t>Beyond the Imitation Loss</a:t>
            </a:r>
          </a:p>
          <a:p>
            <a:pPr lvl="1"/>
            <a:r>
              <a:rPr lang="en-US" dirty="0"/>
              <a:t>Collision Loss</a:t>
            </a:r>
          </a:p>
          <a:p>
            <a:pPr lvl="1"/>
            <a:r>
              <a:rPr lang="en-US" dirty="0"/>
              <a:t>On Road Loss </a:t>
            </a:r>
          </a:p>
          <a:p>
            <a:pPr lvl="1"/>
            <a:r>
              <a:rPr lang="en-US" dirty="0"/>
              <a:t>Geometry Loss </a:t>
            </a:r>
          </a:p>
          <a:p>
            <a:pPr lvl="1"/>
            <a:r>
              <a:rPr lang="en-US" dirty="0"/>
              <a:t>Auxiliary Losses</a:t>
            </a:r>
          </a:p>
          <a:p>
            <a:r>
              <a:rPr lang="en-US" dirty="0"/>
              <a:t>Imitation Dropout </a:t>
            </a:r>
          </a:p>
        </p:txBody>
      </p:sp>
      <p:sp>
        <p:nvSpPr>
          <p:cNvPr id="4" name="Slide Number Placeholder 3">
            <a:extLst>
              <a:ext uri="{FF2B5EF4-FFF2-40B4-BE49-F238E27FC236}">
                <a16:creationId xmlns:a16="http://schemas.microsoft.com/office/drawing/2014/main" id="{5B23A236-3D8C-4D6C-82B2-BC016AF1F4F9}"/>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spTree>
    <p:extLst>
      <p:ext uri="{BB962C8B-B14F-4D97-AF65-F5344CB8AC3E}">
        <p14:creationId xmlns:p14="http://schemas.microsoft.com/office/powerpoint/2010/main" val="2280004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E99E-A067-49E7-A303-021E0AC4DA1B}"/>
              </a:ext>
            </a:extLst>
          </p:cNvPr>
          <p:cNvSpPr>
            <a:spLocks noGrp="1"/>
          </p:cNvSpPr>
          <p:nvPr>
            <p:ph type="title"/>
          </p:nvPr>
        </p:nvSpPr>
        <p:spPr/>
        <p:txBody>
          <a:bodyPr/>
          <a:lstStyle/>
          <a:p>
            <a:r>
              <a:rPr lang="en-US" sz="3200" dirty="0"/>
              <a:t>Trajectory Perturbation</a:t>
            </a:r>
            <a:endParaRPr lang="en-SE" sz="3200" dirty="0"/>
          </a:p>
        </p:txBody>
      </p:sp>
      <p:sp>
        <p:nvSpPr>
          <p:cNvPr id="3" name="Content Placeholder 2">
            <a:extLst>
              <a:ext uri="{FF2B5EF4-FFF2-40B4-BE49-F238E27FC236}">
                <a16:creationId xmlns:a16="http://schemas.microsoft.com/office/drawing/2014/main" id="{28EEFB1D-68B7-4D4C-A07B-3F4A7A1C4A46}"/>
              </a:ext>
            </a:extLst>
          </p:cNvPr>
          <p:cNvSpPr>
            <a:spLocks noGrp="1"/>
          </p:cNvSpPr>
          <p:nvPr>
            <p:ph idx="1"/>
          </p:nvPr>
        </p:nvSpPr>
        <p:spPr>
          <a:xfrm>
            <a:off x="457200" y="1295400"/>
            <a:ext cx="8229600" cy="1087313"/>
          </a:xfrm>
        </p:spPr>
        <p:txBody>
          <a:bodyPr>
            <a:normAutofit fontScale="62500" lnSpcReduction="20000"/>
          </a:bodyPr>
          <a:lstStyle/>
          <a:p>
            <a:r>
              <a:rPr lang="en-US" dirty="0"/>
              <a:t>Running the model as a part of a closed-loop system over time can cause the input data to deviate from the training distribution. To prevent this, we train the model by adding some examples with realistic perturbations to the agent trajectories. </a:t>
            </a:r>
            <a:endParaRPr lang="en-SE" dirty="0"/>
          </a:p>
        </p:txBody>
      </p:sp>
      <p:sp>
        <p:nvSpPr>
          <p:cNvPr id="4" name="Slide Number Placeholder 3">
            <a:extLst>
              <a:ext uri="{FF2B5EF4-FFF2-40B4-BE49-F238E27FC236}">
                <a16:creationId xmlns:a16="http://schemas.microsoft.com/office/drawing/2014/main" id="{D5BF1AB4-F1DC-4161-AF68-4201D59C8B85}"/>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6" name="Picture 5">
            <a:extLst>
              <a:ext uri="{FF2B5EF4-FFF2-40B4-BE49-F238E27FC236}">
                <a16:creationId xmlns:a16="http://schemas.microsoft.com/office/drawing/2014/main" id="{4B70BAAC-7351-480C-A330-8942ECC60631}"/>
              </a:ext>
            </a:extLst>
          </p:cNvPr>
          <p:cNvPicPr>
            <a:picLocks noChangeAspect="1"/>
          </p:cNvPicPr>
          <p:nvPr/>
        </p:nvPicPr>
        <p:blipFill>
          <a:blip r:embed="rId3"/>
          <a:stretch>
            <a:fillRect/>
          </a:stretch>
        </p:blipFill>
        <p:spPr>
          <a:xfrm>
            <a:off x="918860" y="2382713"/>
            <a:ext cx="7306280" cy="4391797"/>
          </a:xfrm>
          <a:prstGeom prst="rect">
            <a:avLst/>
          </a:prstGeom>
        </p:spPr>
      </p:pic>
    </p:spTree>
    <p:extLst>
      <p:ext uri="{BB962C8B-B14F-4D97-AF65-F5344CB8AC3E}">
        <p14:creationId xmlns:p14="http://schemas.microsoft.com/office/powerpoint/2010/main" val="350111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FF40D-C43B-485D-9335-8A06BEC82EFD}"/>
              </a:ext>
            </a:extLst>
          </p:cNvPr>
          <p:cNvSpPr>
            <a:spLocks noGrp="1"/>
          </p:cNvSpPr>
          <p:nvPr>
            <p:ph type="title"/>
          </p:nvPr>
        </p:nvSpPr>
        <p:spPr/>
        <p:txBody>
          <a:bodyPr/>
          <a:lstStyle/>
          <a:p>
            <a:r>
              <a:rPr lang="en-US" dirty="0"/>
              <a:t>Collision Loss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7539FB-FD91-4030-8F5A-28B40C8FAE24}"/>
                  </a:ext>
                </a:extLst>
              </p:cNvPr>
              <p:cNvSpPr>
                <a:spLocks noGrp="1"/>
              </p:cNvSpPr>
              <p:nvPr>
                <p:ph idx="1"/>
              </p:nvPr>
            </p:nvSpPr>
            <p:spPr>
              <a:xfrm>
                <a:off x="457200" y="1295400"/>
                <a:ext cx="8229600" cy="3939053"/>
              </a:xfrm>
            </p:spPr>
            <p:txBody>
              <a:bodyPr>
                <a:normAutofit fontScale="92500" lnSpcReduction="20000"/>
              </a:bodyPr>
              <a:lstStyle/>
              <a:p>
                <a:r>
                  <a:rPr lang="en-US" dirty="0"/>
                  <a:t>Since our training data does not have any real collisions, the idea of avoiding collisions is implicit and will not generalize well. To alleviate this issue, we add a specialized loss that directly measures the overlap of the predicted agent box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𝐵</m:t>
                        </m:r>
                      </m:e>
                      <m:sub>
                        <m:r>
                          <a:rPr lang="en-US" i="1" dirty="0" smtClean="0">
                            <a:latin typeface="Cambria Math" panose="02040503050406030204" pitchFamily="18" charset="0"/>
                          </a:rPr>
                          <m:t>𝑘</m:t>
                        </m:r>
                      </m:sub>
                    </m:sSub>
                  </m:oMath>
                </a14:m>
                <a:r>
                  <a:rPr lang="en-US" dirty="0"/>
                  <a:t> with the ground-truth boxes of all the scene objects at each timestep</a:t>
                </a:r>
              </a:p>
              <a:p>
                <a:r>
                  <a:rPr lang="en-US" dirty="0"/>
                  <a:t>(Details of On Road Loss, Geometry Loss, Auxiliary Losses omitted.)</a:t>
                </a:r>
              </a:p>
              <a:p>
                <a:endParaRPr lang="en-US" dirty="0"/>
              </a:p>
              <a:p>
                <a:endParaRPr lang="en-SE" dirty="0"/>
              </a:p>
            </p:txBody>
          </p:sp>
        </mc:Choice>
        <mc:Fallback xmlns="">
          <p:sp>
            <p:nvSpPr>
              <p:cNvPr id="3" name="Content Placeholder 2">
                <a:extLst>
                  <a:ext uri="{FF2B5EF4-FFF2-40B4-BE49-F238E27FC236}">
                    <a16:creationId xmlns:a16="http://schemas.microsoft.com/office/drawing/2014/main" id="{997539FB-FD91-4030-8F5A-28B40C8FAE24}"/>
                  </a:ext>
                </a:extLst>
              </p:cNvPr>
              <p:cNvSpPr>
                <a:spLocks noGrp="1" noRot="1" noChangeAspect="1" noMove="1" noResize="1" noEditPoints="1" noAdjustHandles="1" noChangeArrowheads="1" noChangeShapeType="1" noTextEdit="1"/>
              </p:cNvSpPr>
              <p:nvPr>
                <p:ph idx="1"/>
              </p:nvPr>
            </p:nvSpPr>
            <p:spPr>
              <a:xfrm>
                <a:off x="457200" y="1295400"/>
                <a:ext cx="8229600" cy="3939053"/>
              </a:xfrm>
              <a:blipFill>
                <a:blip r:embed="rId2"/>
                <a:stretch>
                  <a:fillRect l="-1481" t="-4334" r="-1852" b="-216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ED70A16-B5F4-4A1E-9E8B-CEB02B437A47}"/>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5" name="Picture 4">
            <a:extLst>
              <a:ext uri="{FF2B5EF4-FFF2-40B4-BE49-F238E27FC236}">
                <a16:creationId xmlns:a16="http://schemas.microsoft.com/office/drawing/2014/main" id="{1C945C2D-CA4F-4B03-9763-B70B96A63ADA}"/>
              </a:ext>
            </a:extLst>
          </p:cNvPr>
          <p:cNvPicPr>
            <a:picLocks noChangeAspect="1"/>
          </p:cNvPicPr>
          <p:nvPr/>
        </p:nvPicPr>
        <p:blipFill>
          <a:blip r:embed="rId3"/>
          <a:stretch>
            <a:fillRect/>
          </a:stretch>
        </p:blipFill>
        <p:spPr>
          <a:xfrm>
            <a:off x="261336" y="5356691"/>
            <a:ext cx="8621328" cy="1295581"/>
          </a:xfrm>
          <a:prstGeom prst="rect">
            <a:avLst/>
          </a:prstGeom>
        </p:spPr>
      </p:pic>
    </p:spTree>
    <p:extLst>
      <p:ext uri="{BB962C8B-B14F-4D97-AF65-F5344CB8AC3E}">
        <p14:creationId xmlns:p14="http://schemas.microsoft.com/office/powerpoint/2010/main" val="2874404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8025-7E71-4BFB-97CE-7DC392A61260}"/>
              </a:ext>
            </a:extLst>
          </p:cNvPr>
          <p:cNvSpPr>
            <a:spLocks noGrp="1"/>
          </p:cNvSpPr>
          <p:nvPr>
            <p:ph type="title"/>
          </p:nvPr>
        </p:nvSpPr>
        <p:spPr/>
        <p:txBody>
          <a:bodyPr/>
          <a:lstStyle/>
          <a:p>
            <a:r>
              <a:rPr lang="en-US" dirty="0"/>
              <a:t>Imitation Dropout </a:t>
            </a:r>
            <a:endParaRPr lang="en-SE" dirty="0"/>
          </a:p>
        </p:txBody>
      </p:sp>
      <p:sp>
        <p:nvSpPr>
          <p:cNvPr id="3" name="Content Placeholder 2">
            <a:extLst>
              <a:ext uri="{FF2B5EF4-FFF2-40B4-BE49-F238E27FC236}">
                <a16:creationId xmlns:a16="http://schemas.microsoft.com/office/drawing/2014/main" id="{B5B8FA5C-2673-49BF-9F37-B5293943FFF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D2B1311-C2C6-4CBF-B1AE-DD95BA5D08A3}"/>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pic>
        <p:nvPicPr>
          <p:cNvPr id="5" name="Picture 4">
            <a:extLst>
              <a:ext uri="{FF2B5EF4-FFF2-40B4-BE49-F238E27FC236}">
                <a16:creationId xmlns:a16="http://schemas.microsoft.com/office/drawing/2014/main" id="{6FCC0D8C-2DEE-4B6C-8C4B-43276BC27982}"/>
              </a:ext>
            </a:extLst>
          </p:cNvPr>
          <p:cNvPicPr>
            <a:picLocks noChangeAspect="1"/>
          </p:cNvPicPr>
          <p:nvPr/>
        </p:nvPicPr>
        <p:blipFill>
          <a:blip r:embed="rId2"/>
          <a:stretch>
            <a:fillRect/>
          </a:stretch>
        </p:blipFill>
        <p:spPr>
          <a:xfrm>
            <a:off x="76200" y="1343881"/>
            <a:ext cx="8640381" cy="5239481"/>
          </a:xfrm>
          <a:prstGeom prst="rect">
            <a:avLst/>
          </a:prstGeom>
        </p:spPr>
      </p:pic>
      <p:sp>
        <p:nvSpPr>
          <p:cNvPr id="6" name="Scroll: Horizontal 5">
            <a:extLst>
              <a:ext uri="{FF2B5EF4-FFF2-40B4-BE49-F238E27FC236}">
                <a16:creationId xmlns:a16="http://schemas.microsoft.com/office/drawing/2014/main" id="{7C6F791E-8AB0-4C33-9E4F-DBA6423E0D53}"/>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2535154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9A03-D01A-49C9-ACE2-7A54113E1C3E}"/>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3D046F82-FCDB-4E4B-9E41-64294D53C7C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11A12C2-B460-44F9-98BB-2C842F671306}"/>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pic>
        <p:nvPicPr>
          <p:cNvPr id="16386" name="Picture 2" descr="image">
            <a:extLst>
              <a:ext uri="{FF2B5EF4-FFF2-40B4-BE49-F238E27FC236}">
                <a16:creationId xmlns:a16="http://schemas.microsoft.com/office/drawing/2014/main" id="{D1479441-797E-4B5F-849A-5CCBEE158F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00" y="0"/>
            <a:ext cx="8863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9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9620-8002-40A6-94E6-6DC2C0593582}"/>
              </a:ext>
            </a:extLst>
          </p:cNvPr>
          <p:cNvSpPr>
            <a:spLocks noGrp="1"/>
          </p:cNvSpPr>
          <p:nvPr>
            <p:ph type="title"/>
          </p:nvPr>
        </p:nvSpPr>
        <p:spPr/>
        <p:txBody>
          <a:bodyPr/>
          <a:lstStyle/>
          <a:p>
            <a:r>
              <a:rPr lang="en-US" dirty="0">
                <a:solidFill>
                  <a:srgbClr val="FF0000"/>
                </a:solidFill>
              </a:rPr>
              <a:t>IL with Safety [Chen 2019]</a:t>
            </a:r>
            <a:endParaRPr lang="en-SE" dirty="0">
              <a:solidFill>
                <a:srgbClr val="FF0000"/>
              </a:solidFill>
            </a:endParaRPr>
          </a:p>
        </p:txBody>
      </p:sp>
      <p:sp>
        <p:nvSpPr>
          <p:cNvPr id="3" name="Content Placeholder 2">
            <a:extLst>
              <a:ext uri="{FF2B5EF4-FFF2-40B4-BE49-F238E27FC236}">
                <a16:creationId xmlns:a16="http://schemas.microsoft.com/office/drawing/2014/main" id="{CC36CAEA-E19E-4963-A305-E6F824C87351}"/>
              </a:ext>
            </a:extLst>
          </p:cNvPr>
          <p:cNvSpPr>
            <a:spLocks noGrp="1"/>
          </p:cNvSpPr>
          <p:nvPr>
            <p:ph idx="1"/>
          </p:nvPr>
        </p:nvSpPr>
        <p:spPr/>
        <p:txBody>
          <a:bodyPr/>
          <a:lstStyle/>
          <a:p>
            <a:r>
              <a:rPr lang="en-US" kern="1200" dirty="0">
                <a:latin typeface="Arial" charset="0"/>
              </a:rPr>
              <a:t>Chen J, Yuan B, </a:t>
            </a:r>
            <a:r>
              <a:rPr lang="en-US" kern="1200" dirty="0" err="1">
                <a:latin typeface="Arial" charset="0"/>
              </a:rPr>
              <a:t>Tomizuka</a:t>
            </a:r>
            <a:r>
              <a:rPr lang="en-US" kern="1200" dirty="0">
                <a:latin typeface="Arial" charset="0"/>
              </a:rPr>
              <a:t> M. Deep imitation learning for autonomous driving in generic urban scenarios with enhanced safety[J]. </a:t>
            </a:r>
            <a:r>
              <a:rPr lang="en-US" kern="1200" dirty="0" err="1">
                <a:latin typeface="Arial" charset="0"/>
              </a:rPr>
              <a:t>arXiv</a:t>
            </a:r>
            <a:r>
              <a:rPr lang="en-US" kern="1200" dirty="0">
                <a:latin typeface="Arial" charset="0"/>
              </a:rPr>
              <a:t> preprint arXiv:1903.00640, 2019.</a:t>
            </a:r>
            <a:endParaRPr lang="en-SE" dirty="0"/>
          </a:p>
          <a:p>
            <a:endParaRPr lang="en-SE" dirty="0"/>
          </a:p>
        </p:txBody>
      </p:sp>
      <p:sp>
        <p:nvSpPr>
          <p:cNvPr id="4" name="Slide Number Placeholder 3">
            <a:extLst>
              <a:ext uri="{FF2B5EF4-FFF2-40B4-BE49-F238E27FC236}">
                <a16:creationId xmlns:a16="http://schemas.microsoft.com/office/drawing/2014/main" id="{A233AA37-A96C-471D-B40A-07C7C751B310}"/>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6" name="Picture 5">
            <a:extLst>
              <a:ext uri="{FF2B5EF4-FFF2-40B4-BE49-F238E27FC236}">
                <a16:creationId xmlns:a16="http://schemas.microsoft.com/office/drawing/2014/main" id="{C52E7CFE-33FB-4BE4-A8D6-D2175F01C831}"/>
              </a:ext>
            </a:extLst>
          </p:cNvPr>
          <p:cNvPicPr>
            <a:picLocks noChangeAspect="1"/>
          </p:cNvPicPr>
          <p:nvPr/>
        </p:nvPicPr>
        <p:blipFill>
          <a:blip r:embed="rId3"/>
          <a:stretch>
            <a:fillRect/>
          </a:stretch>
        </p:blipFill>
        <p:spPr>
          <a:xfrm>
            <a:off x="-28575" y="4445849"/>
            <a:ext cx="9144000" cy="1858479"/>
          </a:xfrm>
          <a:prstGeom prst="rect">
            <a:avLst/>
          </a:prstGeom>
        </p:spPr>
      </p:pic>
    </p:spTree>
    <p:extLst>
      <p:ext uri="{BB962C8B-B14F-4D97-AF65-F5344CB8AC3E}">
        <p14:creationId xmlns:p14="http://schemas.microsoft.com/office/powerpoint/2010/main" val="585766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6EED-D3D3-4336-A64B-5991DE8B861E}"/>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AD8CD25F-4305-477D-930C-AD53DAB605CF}"/>
              </a:ext>
            </a:extLst>
          </p:cNvPr>
          <p:cNvSpPr>
            <a:spLocks noGrp="1"/>
          </p:cNvSpPr>
          <p:nvPr>
            <p:ph idx="1"/>
          </p:nvPr>
        </p:nvSpPr>
        <p:spPr/>
        <p:txBody>
          <a:bodyPr>
            <a:normAutofit fontScale="70000" lnSpcReduction="20000"/>
          </a:bodyPr>
          <a:lstStyle/>
          <a:p>
            <a:r>
              <a:rPr lang="en-US" dirty="0"/>
              <a:t>The decision and planning system for AD in urban environments is hard to design. Most current methods are to manually design the driving policy, which can be sub-optimal and expensive to develop and maintain at scale. Instead, with imitation learning we only need to collect data and then the computer will learn and improve the driving policy automatically. However, existing imitation learning methods for autonomous driving are hardly performing well for complex urban scenarios. Moreover, </a:t>
            </a:r>
            <a:r>
              <a:rPr lang="en-US" dirty="0">
                <a:solidFill>
                  <a:srgbClr val="FF0000"/>
                </a:solidFill>
              </a:rPr>
              <a:t>the safety is not guaranteed when we use a DNN policy</a:t>
            </a:r>
            <a:r>
              <a:rPr lang="en-US" dirty="0"/>
              <a:t>. In this paper, we proposed a framework to learn the driving policy in urban scenarios efficiently given offline collected driving data, with </a:t>
            </a:r>
            <a:r>
              <a:rPr lang="en-US" dirty="0">
                <a:solidFill>
                  <a:srgbClr val="FF0000"/>
                </a:solidFill>
              </a:rPr>
              <a:t>a safety controller incorporated to guarantee safety at test time</a:t>
            </a:r>
            <a:r>
              <a:rPr lang="en-US" dirty="0"/>
              <a:t>. The experiments show that our method can achieve high performance in realistic three-dimensional simulations of urban driving scenarios, with only hours of data collection and training on a single consumer GPU.</a:t>
            </a:r>
            <a:endParaRPr lang="en-SE" dirty="0"/>
          </a:p>
        </p:txBody>
      </p:sp>
      <p:sp>
        <p:nvSpPr>
          <p:cNvPr id="4" name="Slide Number Placeholder 3">
            <a:extLst>
              <a:ext uri="{FF2B5EF4-FFF2-40B4-BE49-F238E27FC236}">
                <a16:creationId xmlns:a16="http://schemas.microsoft.com/office/drawing/2014/main" id="{229F810C-0584-4FF9-B9E7-79BD6594FBA9}"/>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spTree>
    <p:extLst>
      <p:ext uri="{BB962C8B-B14F-4D97-AF65-F5344CB8AC3E}">
        <p14:creationId xmlns:p14="http://schemas.microsoft.com/office/powerpoint/2010/main" val="623245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514A-3E30-4650-9BA6-3D6326D89805}"/>
              </a:ext>
            </a:extLst>
          </p:cNvPr>
          <p:cNvSpPr>
            <a:spLocks noGrp="1"/>
          </p:cNvSpPr>
          <p:nvPr>
            <p:ph type="title"/>
          </p:nvPr>
        </p:nvSpPr>
        <p:spPr/>
        <p:txBody>
          <a:bodyPr/>
          <a:lstStyle/>
          <a:p>
            <a:r>
              <a:rPr lang="en-US" dirty="0"/>
              <a:t>Notations Cont’d</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65E0FA-05C0-45E0-AFFE-1323A5DB0C73}"/>
                  </a:ext>
                </a:extLst>
              </p:cNvPr>
              <p:cNvSpPr>
                <a:spLocks noGrp="1"/>
              </p:cNvSpPr>
              <p:nvPr>
                <p:ph idx="1"/>
              </p:nvPr>
            </p:nvSpPr>
            <p:spPr/>
            <p:txBody>
              <a:bodyPr>
                <a:normAutofit fontScale="70000" lnSpcReduction="20000"/>
              </a:bodyPr>
              <a:lstStyle/>
              <a:p>
                <a:r>
                  <a:rPr lang="en-US" dirty="0"/>
                  <a:t>Rollout: sequentially execute policy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𝜋</m:t>
                        </m:r>
                      </m:e>
                      <m:sub>
                        <m:r>
                          <a:rPr lang="en-US">
                            <a:latin typeface="Cambria Math" panose="02040503050406030204" pitchFamily="18" charset="0"/>
                          </a:rPr>
                          <m:t>𝜃</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𝑠</m:t>
                        </m:r>
                      </m:e>
                      <m:sub>
                        <m:r>
                          <a:rPr lang="en-US">
                            <a:latin typeface="Cambria Math" panose="02040503050406030204" pitchFamily="18" charset="0"/>
                          </a:rPr>
                          <m:t>0</m:t>
                        </m:r>
                      </m:sub>
                    </m:sSub>
                    <m:r>
                      <a:rPr lang="en-US">
                        <a:latin typeface="Cambria Math" panose="02040503050406030204" pitchFamily="18" charset="0"/>
                      </a:rPr>
                      <m:t>)</m:t>
                    </m:r>
                  </m:oMath>
                </a14:m>
                <a:r>
                  <a:rPr lang="en-US" dirty="0"/>
                  <a:t> from initial state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𝑠</m:t>
                        </m:r>
                      </m:e>
                      <m:sub>
                        <m:r>
                          <a:rPr lang="en-US">
                            <a:latin typeface="Cambria Math" panose="02040503050406030204" pitchFamily="18" charset="0"/>
                          </a:rPr>
                          <m:t>0</m:t>
                        </m:r>
                      </m:sub>
                    </m:sSub>
                  </m:oMath>
                </a14:m>
                <a:r>
                  <a:rPr lang="en-US" dirty="0"/>
                  <a:t> until timestep </a:t>
                </a:r>
                <a14:m>
                  <m:oMath xmlns:m="http://schemas.openxmlformats.org/officeDocument/2006/math">
                    <m:r>
                      <a:rPr lang="en-US" b="0" i="1" smtClean="0">
                        <a:latin typeface="Cambria Math" panose="02040503050406030204" pitchFamily="18" charset="0"/>
                      </a:rPr>
                      <m:t>𝑇</m:t>
                    </m:r>
                  </m:oMath>
                </a14:m>
                <a:r>
                  <a:rPr lang="en-US" dirty="0"/>
                  <a:t>.</a:t>
                </a:r>
              </a:p>
              <a:p>
                <a:pPr lvl="1"/>
                <a:r>
                  <a:rPr lang="en-US" dirty="0"/>
                  <a:t>Produce trajectory </a:t>
                </a:r>
                <a14:m>
                  <m:oMath xmlns:m="http://schemas.openxmlformats.org/officeDocument/2006/math">
                    <m:r>
                      <a:rPr lang="en-US" b="1" i="1">
                        <a:latin typeface="Cambria Math" panose="02040503050406030204" pitchFamily="18" charset="0"/>
                      </a:rPr>
                      <m:t>𝝉</m:t>
                    </m:r>
                    <m:r>
                      <a:rPr lang="en-US" b="1" i="1" smtClean="0">
                        <a:latin typeface="Cambria Math" panose="02040503050406030204" pitchFamily="18" charset="0"/>
                      </a:rPr>
                      <m:t>=</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1" i="1">
                            <a:latin typeface="Cambria Math" panose="02040503050406030204" pitchFamily="18" charset="0"/>
                          </a:rPr>
                          <m:t>𝝉</m:t>
                        </m:r>
                      </m:e>
                      <m:e>
                        <m:r>
                          <a:rPr lang="en-US" i="1">
                            <a:latin typeface="Cambria Math" panose="02040503050406030204" pitchFamily="18" charset="0"/>
                          </a:rPr>
                          <m:t>𝜋</m:t>
                        </m:r>
                      </m:e>
                    </m:d>
                  </m:oMath>
                </a14:m>
                <a:r>
                  <a:rPr lang="en-US" dirty="0"/>
                  <a:t>: distribution of trajectories induced by a policy. Repeat until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i="1">
                        <a:latin typeface="Cambria Math" panose="02040503050406030204" pitchFamily="18" charset="0"/>
                      </a:rPr>
                      <m:t>𝑇</m:t>
                    </m:r>
                  </m:oMath>
                </a14:m>
                <a:r>
                  <a:rPr lang="en-US" dirty="0"/>
                  <a:t>:</a:t>
                </a:r>
              </a:p>
              <a:p>
                <a:pPr lvl="1"/>
                <a:r>
                  <a:rPr lang="en-US" dirty="0"/>
                  <a:t>1. Sample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oMath>
                </a14:m>
                <a:r>
                  <a:rPr lang="en-US" dirty="0"/>
                  <a:t> 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0</m:t>
                        </m:r>
                      </m:sub>
                    </m:sSub>
                  </m:oMath>
                </a14:m>
                <a:r>
                  <a:rPr lang="en-US" dirty="0"/>
                  <a:t> (distribution over initial states), initialize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endParaRPr lang="en-US" dirty="0"/>
              </a:p>
              <a:p>
                <a:pPr lvl="1"/>
                <a:r>
                  <a:rPr lang="en-US" dirty="0"/>
                  <a:t>2. Sample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oMath>
                </a14:m>
                <a:r>
                  <a:rPr lang="en-US" dirty="0"/>
                  <a:t> from </a:t>
                </a:r>
                <a14:m>
                  <m:oMath xmlns:m="http://schemas.openxmlformats.org/officeDocument/2006/math">
                    <m:r>
                      <a:rPr lang="en-US" b="0" i="1" smtClean="0">
                        <a:latin typeface="Cambria Math" panose="02040503050406030204" pitchFamily="18" charset="0"/>
                      </a:rPr>
                      <m:t>𝜋</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pPr lvl="1"/>
                <a:r>
                  <a:rPr lang="en-US" dirty="0"/>
                  <a:t>3. Sample next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r>
                  <a:rPr lang="en-US" dirty="0"/>
                  <a:t> from applying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𝑡</m:t>
                        </m:r>
                      </m:sub>
                    </m:sSub>
                  </m:oMath>
                </a14:m>
                <a:r>
                  <a:rPr lang="en-US" dirty="0"/>
                  <a:t>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r>
                          <a:rPr lang="en-US" b="0" i="1" smtClean="0">
                            <a:latin typeface="Cambria Math" panose="02040503050406030204" pitchFamily="18" charset="0"/>
                          </a:rPr>
                          <m:t>−1</m:t>
                        </m:r>
                      </m:sub>
                    </m:sSub>
                  </m:oMath>
                </a14:m>
                <a:r>
                  <a:rPr lang="en-US" dirty="0"/>
                  <a:t> (requires access to env model or simulator)</a:t>
                </a:r>
              </a:p>
              <a:p>
                <a:pPr lvl="1"/>
                <a:r>
                  <a:rPr lang="en-US" dirty="0"/>
                  <a:t> 4. Go to Step 2 with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oMath>
                </a14:m>
                <a:endParaRPr lang="en-US" dirty="0"/>
              </a:p>
              <a:p>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b="0" i="1" smtClean="0">
                            <a:latin typeface="Cambria Math" panose="02040503050406030204" pitchFamily="18" charset="0"/>
                          </a:rPr>
                          <m:t>𝑠</m:t>
                        </m:r>
                      </m:e>
                      <m:e>
                        <m:r>
                          <a:rPr lang="en-US" i="1">
                            <a:latin typeface="Cambria Math" panose="02040503050406030204" pitchFamily="18" charset="0"/>
                          </a:rPr>
                          <m:t>𝜋</m:t>
                        </m:r>
                      </m:e>
                    </m:d>
                  </m:oMath>
                </a14:m>
                <a:r>
                  <a:rPr lang="en-US" dirty="0"/>
                  <a:t>: distribution of states induced by a policy (percentage of time spent in each state):</a:t>
                </a:r>
              </a:p>
              <a:p>
                <a:pPr lvl="1"/>
                <a14:m>
                  <m:oMath xmlns:m="http://schemas.openxmlformats.org/officeDocument/2006/math">
                    <m:r>
                      <a:rPr lang="en-US" b="0" i="1"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𝑠</m:t>
                        </m:r>
                      </m:e>
                      <m:e>
                        <m:r>
                          <a:rPr lang="en-US" i="1">
                            <a:latin typeface="Cambria Math" panose="02040503050406030204" pitchFamily="18" charset="0"/>
                          </a:rPr>
                          <m:t>𝜋</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𝑇</m:t>
                        </m:r>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b>
                          <m:sSubPr>
                            <m:ctrlPr>
                              <a:rPr lang="en-US" b="0" i="1" smtClean="0">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𝑡</m:t>
                            </m:r>
                          </m:sub>
                        </m:sSub>
                        <m:d>
                          <m:dPr>
                            <m:ctrlPr>
                              <a:rPr lang="en-US" i="1">
                                <a:latin typeface="Cambria Math" panose="02040503050406030204" pitchFamily="18" charset="0"/>
                              </a:rPr>
                            </m:ctrlPr>
                          </m:dPr>
                          <m:e>
                            <m:r>
                              <a:rPr lang="en-US" b="0" i="1" smtClean="0">
                                <a:latin typeface="Cambria Math" panose="02040503050406030204" pitchFamily="18" charset="0"/>
                              </a:rPr>
                              <m:t>𝑠</m:t>
                            </m:r>
                          </m:e>
                          <m:e>
                            <m:r>
                              <a:rPr lang="en-US" b="0" i="1" smtClean="0">
                                <a:latin typeface="Cambria Math" panose="02040503050406030204" pitchFamily="18" charset="0"/>
                              </a:rPr>
                              <m:t>𝜋</m:t>
                            </m:r>
                          </m:e>
                        </m:d>
                      </m:e>
                    </m:nary>
                  </m:oMath>
                </a14:m>
                <a:endParaRPr lang="en-US" b="0" dirty="0"/>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rPr>
                          <m:t>𝑠</m:t>
                        </m:r>
                      </m:e>
                      <m:e>
                        <m:r>
                          <a:rPr lang="en-US" i="1">
                            <a:latin typeface="Cambria Math" panose="02040503050406030204" pitchFamily="18" charset="0"/>
                          </a:rPr>
                          <m:t>𝜋</m:t>
                        </m:r>
                      </m:e>
                    </m:d>
                  </m:oMath>
                </a14:m>
                <a:r>
                  <a:rPr lang="en-US" dirty="0"/>
                  <a:t> denotes distribution of states at </a:t>
                </a:r>
                <a14:m>
                  <m:oMath xmlns:m="http://schemas.openxmlformats.org/officeDocument/2006/math">
                    <m:r>
                      <a:rPr lang="en-US" b="0" i="1" smtClean="0">
                        <a:latin typeface="Cambria Math" panose="02040503050406030204" pitchFamily="18" charset="0"/>
                      </a:rPr>
                      <m:t>𝑡</m:t>
                    </m:r>
                  </m:oMath>
                </a14:m>
                <a:r>
                  <a:rPr lang="en-US" dirty="0"/>
                  <a:t>-</a:t>
                </a:r>
                <a:r>
                  <a:rPr lang="en-US" dirty="0" err="1"/>
                  <a:t>th</a:t>
                </a:r>
                <a:r>
                  <a:rPr lang="en-US" dirty="0"/>
                  <a:t> timestep</a:t>
                </a:r>
                <a:endParaRPr lang="en-SE" dirty="0"/>
              </a:p>
              <a:p>
                <a:endParaRPr lang="en-SE" dirty="0"/>
              </a:p>
            </p:txBody>
          </p:sp>
        </mc:Choice>
        <mc:Fallback xmlns="">
          <p:sp>
            <p:nvSpPr>
              <p:cNvPr id="3" name="Content Placeholder 2">
                <a:extLst>
                  <a:ext uri="{FF2B5EF4-FFF2-40B4-BE49-F238E27FC236}">
                    <a16:creationId xmlns:a16="http://schemas.microsoft.com/office/drawing/2014/main" id="{E665E0FA-05C0-45E0-AFFE-1323A5DB0C73}"/>
                  </a:ext>
                </a:extLst>
              </p:cNvPr>
              <p:cNvSpPr>
                <a:spLocks noGrp="1" noRot="1" noChangeAspect="1" noMove="1" noResize="1" noEditPoints="1" noAdjustHandles="1" noChangeArrowheads="1" noChangeShapeType="1" noTextEdit="1"/>
              </p:cNvSpPr>
              <p:nvPr>
                <p:ph idx="1"/>
              </p:nvPr>
            </p:nvSpPr>
            <p:spPr>
              <a:blipFill>
                <a:blip r:embed="rId2"/>
                <a:stretch>
                  <a:fillRect l="-759" t="-199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359CBCA-22FF-4389-A05E-D1D0BF19448E}"/>
              </a:ext>
            </a:extLst>
          </p:cNvPr>
          <p:cNvSpPr>
            <a:spLocks noGrp="1"/>
          </p:cNvSpPr>
          <p:nvPr>
            <p:ph type="sldNum" sz="quarter" idx="12"/>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5</a:t>
            </a:fld>
            <a:endParaRPr lang="en-US" altLang="zh-CN"/>
          </a:p>
        </p:txBody>
      </p:sp>
    </p:spTree>
    <p:extLst>
      <p:ext uri="{BB962C8B-B14F-4D97-AF65-F5344CB8AC3E}">
        <p14:creationId xmlns:p14="http://schemas.microsoft.com/office/powerpoint/2010/main" val="1175665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4FE-4F11-4B00-8AAF-D1498414FB6F}"/>
              </a:ext>
            </a:extLst>
          </p:cNvPr>
          <p:cNvSpPr>
            <a:spLocks noGrp="1"/>
          </p:cNvSpPr>
          <p:nvPr>
            <p:ph type="title"/>
          </p:nvPr>
        </p:nvSpPr>
        <p:spPr/>
        <p:txBody>
          <a:bodyPr/>
          <a:lstStyle/>
          <a:p>
            <a:r>
              <a:rPr lang="en-US" dirty="0"/>
              <a:t>Framework Overview</a:t>
            </a:r>
            <a:endParaRPr lang="en-SE" dirty="0"/>
          </a:p>
        </p:txBody>
      </p:sp>
      <p:sp>
        <p:nvSpPr>
          <p:cNvPr id="3" name="Content Placeholder 2">
            <a:extLst>
              <a:ext uri="{FF2B5EF4-FFF2-40B4-BE49-F238E27FC236}">
                <a16:creationId xmlns:a16="http://schemas.microsoft.com/office/drawing/2014/main" id="{5F65FF09-6455-45C4-BD67-FF86F7497B3E}"/>
              </a:ext>
            </a:extLst>
          </p:cNvPr>
          <p:cNvSpPr>
            <a:spLocks noGrp="1"/>
          </p:cNvSpPr>
          <p:nvPr>
            <p:ph idx="1"/>
          </p:nvPr>
        </p:nvSpPr>
        <p:spPr>
          <a:xfrm>
            <a:off x="457200" y="1295400"/>
            <a:ext cx="8229600" cy="2133600"/>
          </a:xfrm>
        </p:spPr>
        <p:txBody>
          <a:bodyPr>
            <a:normAutofit fontScale="77500" lnSpcReduction="20000"/>
          </a:bodyPr>
          <a:lstStyle/>
          <a:p>
            <a:r>
              <a:rPr lang="en-US" dirty="0"/>
              <a:t>The agent takes information from the perception and routing modules, generates a bird-view image and outputs the planned trajectory using a DNN policy network. The safety &amp; tracking controller then calculates the safe control command to be applied to the ego vehicle in the driving environment</a:t>
            </a:r>
            <a:endParaRPr lang="en-SE" dirty="0"/>
          </a:p>
        </p:txBody>
      </p:sp>
      <p:sp>
        <p:nvSpPr>
          <p:cNvPr id="4" name="Slide Number Placeholder 3">
            <a:extLst>
              <a:ext uri="{FF2B5EF4-FFF2-40B4-BE49-F238E27FC236}">
                <a16:creationId xmlns:a16="http://schemas.microsoft.com/office/drawing/2014/main" id="{294801F7-3F9E-454B-804C-B5C07D39E2A3}"/>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pic>
        <p:nvPicPr>
          <p:cNvPr id="5" name="Picture 4">
            <a:extLst>
              <a:ext uri="{FF2B5EF4-FFF2-40B4-BE49-F238E27FC236}">
                <a16:creationId xmlns:a16="http://schemas.microsoft.com/office/drawing/2014/main" id="{8F4D28A1-E02A-44D9-B78C-6ABB47FF492E}"/>
              </a:ext>
            </a:extLst>
          </p:cNvPr>
          <p:cNvPicPr>
            <a:picLocks noChangeAspect="1"/>
          </p:cNvPicPr>
          <p:nvPr/>
        </p:nvPicPr>
        <p:blipFill>
          <a:blip r:embed="rId3"/>
          <a:stretch>
            <a:fillRect/>
          </a:stretch>
        </p:blipFill>
        <p:spPr>
          <a:xfrm>
            <a:off x="713836" y="3276600"/>
            <a:ext cx="7716327" cy="3429479"/>
          </a:xfrm>
          <a:prstGeom prst="rect">
            <a:avLst/>
          </a:prstGeom>
        </p:spPr>
      </p:pic>
      <p:sp>
        <p:nvSpPr>
          <p:cNvPr id="6" name="Rectangle 5">
            <a:extLst>
              <a:ext uri="{FF2B5EF4-FFF2-40B4-BE49-F238E27FC236}">
                <a16:creationId xmlns:a16="http://schemas.microsoft.com/office/drawing/2014/main" id="{BC3171B0-0655-46EF-B71D-9761C2A167AF}"/>
              </a:ext>
            </a:extLst>
          </p:cNvPr>
          <p:cNvSpPr/>
          <p:nvPr/>
        </p:nvSpPr>
        <p:spPr bwMode="auto">
          <a:xfrm>
            <a:off x="2057400" y="3352801"/>
            <a:ext cx="2819400" cy="182880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4538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FA01-2B9C-40DB-9C45-FF0F86FD5111}"/>
              </a:ext>
            </a:extLst>
          </p:cNvPr>
          <p:cNvSpPr>
            <a:spLocks noGrp="1"/>
          </p:cNvSpPr>
          <p:nvPr>
            <p:ph type="title"/>
          </p:nvPr>
        </p:nvSpPr>
        <p:spPr>
          <a:xfrm>
            <a:off x="228600" y="250946"/>
            <a:ext cx="3962400" cy="868362"/>
          </a:xfrm>
        </p:spPr>
        <p:txBody>
          <a:bodyPr/>
          <a:lstStyle/>
          <a:p>
            <a:r>
              <a:rPr lang="en-US" sz="2800" dirty="0"/>
              <a:t>Deep Imitation Learning</a:t>
            </a:r>
            <a:endParaRPr lang="en-SE"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0DBA4F-CDEE-47AE-985C-CEBE72A128AD}"/>
                  </a:ext>
                </a:extLst>
              </p:cNvPr>
              <p:cNvSpPr>
                <a:spLocks noGrp="1"/>
              </p:cNvSpPr>
              <p:nvPr>
                <p:ph idx="1"/>
              </p:nvPr>
            </p:nvSpPr>
            <p:spPr>
              <a:xfrm>
                <a:off x="76200" y="1295400"/>
                <a:ext cx="3754968" cy="5334000"/>
              </a:xfrm>
            </p:spPr>
            <p:txBody>
              <a:bodyPr>
                <a:normAutofit fontScale="85000" lnSpcReduction="10000"/>
              </a:bodyPr>
              <a:lstStyle/>
              <a:p>
                <a:r>
                  <a:rPr lang="en-US" dirty="0"/>
                  <a:t>DNN output is future trajectory in a preview horizon </a:t>
                </a:r>
                <a14:m>
                  <m:oMath xmlns:m="http://schemas.openxmlformats.org/officeDocument/2006/math">
                    <m:r>
                      <a:rPr lang="en-US" b="0" i="1" smtClean="0">
                        <a:latin typeface="Cambria Math" panose="02040503050406030204" pitchFamily="18" charset="0"/>
                      </a:rPr>
                      <m:t>𝐻</m:t>
                    </m:r>
                  </m:oMath>
                </a14:m>
                <a:r>
                  <a:rPr lang="en-US" dirty="0"/>
                  <a:t>: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𝐻</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𝐻</m:t>
                        </m:r>
                      </m:sub>
                    </m:sSub>
                    <m:r>
                      <a:rPr lang="en-US" b="0" i="1" smtClean="0">
                        <a:latin typeface="Cambria Math" panose="02040503050406030204" pitchFamily="18" charset="0"/>
                      </a:rPr>
                      <m:t>]</m:t>
                    </m:r>
                  </m:oMath>
                </a14:m>
                <a:r>
                  <a:rPr lang="en-US" dirty="0"/>
                  <a:t>, which is tracked by a low-level controller (PID, MPC).</a:t>
                </a:r>
                <a:endParaRPr lang="en-SE" dirty="0"/>
              </a:p>
            </p:txBody>
          </p:sp>
        </mc:Choice>
        <mc:Fallback xmlns="">
          <p:sp>
            <p:nvSpPr>
              <p:cNvPr id="3" name="Content Placeholder 2">
                <a:extLst>
                  <a:ext uri="{FF2B5EF4-FFF2-40B4-BE49-F238E27FC236}">
                    <a16:creationId xmlns:a16="http://schemas.microsoft.com/office/drawing/2014/main" id="{260DBA4F-CDEE-47AE-985C-CEBE72A128AD}"/>
                  </a:ext>
                </a:extLst>
              </p:cNvPr>
              <p:cNvSpPr>
                <a:spLocks noGrp="1" noRot="1" noChangeAspect="1" noMove="1" noResize="1" noEditPoints="1" noAdjustHandles="1" noChangeArrowheads="1" noChangeShapeType="1" noTextEdit="1"/>
              </p:cNvSpPr>
              <p:nvPr>
                <p:ph idx="1"/>
              </p:nvPr>
            </p:nvSpPr>
            <p:spPr>
              <a:xfrm>
                <a:off x="76200" y="1295400"/>
                <a:ext cx="3754968" cy="5334000"/>
              </a:xfrm>
              <a:blipFill>
                <a:blip r:embed="rId3"/>
                <a:stretch>
                  <a:fillRect l="-2764" t="-1829" r="-95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AD4540E-9262-4D47-BBC9-B145C7172BD9}"/>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5" name="Picture 4">
            <a:extLst>
              <a:ext uri="{FF2B5EF4-FFF2-40B4-BE49-F238E27FC236}">
                <a16:creationId xmlns:a16="http://schemas.microsoft.com/office/drawing/2014/main" id="{77F77C8A-C585-45C1-B9E0-87B32BBCA0E4}"/>
              </a:ext>
            </a:extLst>
          </p:cNvPr>
          <p:cNvPicPr>
            <a:picLocks noChangeAspect="1"/>
          </p:cNvPicPr>
          <p:nvPr/>
        </p:nvPicPr>
        <p:blipFill>
          <a:blip r:embed="rId4"/>
          <a:stretch>
            <a:fillRect/>
          </a:stretch>
        </p:blipFill>
        <p:spPr>
          <a:xfrm>
            <a:off x="3831168" y="532581"/>
            <a:ext cx="5251872" cy="5715819"/>
          </a:xfrm>
          <a:prstGeom prst="rect">
            <a:avLst/>
          </a:prstGeom>
        </p:spPr>
      </p:pic>
    </p:spTree>
    <p:extLst>
      <p:ext uri="{BB962C8B-B14F-4D97-AF65-F5344CB8AC3E}">
        <p14:creationId xmlns:p14="http://schemas.microsoft.com/office/powerpoint/2010/main" val="3710358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C657-05FF-4EF5-BB98-D5C7E48E05CF}"/>
              </a:ext>
            </a:extLst>
          </p:cNvPr>
          <p:cNvSpPr>
            <a:spLocks noGrp="1"/>
          </p:cNvSpPr>
          <p:nvPr>
            <p:ph type="title"/>
          </p:nvPr>
        </p:nvSpPr>
        <p:spPr/>
        <p:txBody>
          <a:bodyPr/>
          <a:lstStyle/>
          <a:p>
            <a:r>
              <a:rPr lang="en-US" sz="3600" dirty="0"/>
              <a:t>DNN Architecture &amp; Loss Function</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F3C40C-FFCD-43C5-853D-D1B06B58DEDA}"/>
                  </a:ext>
                </a:extLst>
              </p:cNvPr>
              <p:cNvSpPr>
                <a:spLocks noGrp="1"/>
              </p:cNvSpPr>
              <p:nvPr>
                <p:ph idx="1"/>
              </p:nvPr>
            </p:nvSpPr>
            <p:spPr/>
            <p:txBody>
              <a:bodyPr>
                <a:normAutofit lnSpcReduction="10000"/>
              </a:bodyPr>
              <a:lstStyle/>
              <a:p>
                <a:r>
                  <a:rPr lang="en-US" dirty="0"/>
                  <a:t>Based on CNN (VGGNet16). Output layer has </a:t>
                </a:r>
                <a14:m>
                  <m:oMath xmlns:m="http://schemas.openxmlformats.org/officeDocument/2006/math">
                    <m:r>
                      <a:rPr lang="en-US" i="1" dirty="0">
                        <a:latin typeface="Cambria Math" panose="02040503050406030204" pitchFamily="18" charset="0"/>
                      </a:rPr>
                      <m:t>𝐻</m:t>
                    </m:r>
                    <m:r>
                      <a:rPr lang="en-US" i="1" dirty="0">
                        <a:latin typeface="Cambria Math" panose="02040503050406030204" pitchFamily="18" charset="0"/>
                      </a:rPr>
                      <m:t> </m:t>
                    </m:r>
                  </m:oMath>
                </a14:m>
                <a:r>
                  <a:rPr lang="en-US" dirty="0"/>
                  <a:t>units corresponding to </a:t>
                </a:r>
                <a14:m>
                  <m:oMath xmlns:m="http://schemas.openxmlformats.org/officeDocument/2006/math">
                    <m:r>
                      <a:rPr lang="en-US" i="1" dirty="0" smtClean="0">
                        <a:latin typeface="Cambria Math" panose="02040503050406030204" pitchFamily="18" charset="0"/>
                      </a:rPr>
                      <m:t>𝐻</m:t>
                    </m:r>
                  </m:oMath>
                </a14:m>
                <a:r>
                  <a:rPr lang="en-US" dirty="0"/>
                  <a:t> predicted trajectory points </a:t>
                </a:r>
                <a14:m>
                  <m:oMath xmlns:m="http://schemas.openxmlformats.org/officeDocument/2006/math">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err="1">
                                    <a:latin typeface="Cambria Math" panose="02040503050406030204" pitchFamily="18" charset="0"/>
                                  </a:rPr>
                                  <m:t>𝑥</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err="1">
                                    <a:latin typeface="Cambria Math" panose="02040503050406030204" pitchFamily="18" charset="0"/>
                                  </a:rPr>
                                  <m:t>𝑦</m:t>
                                </m:r>
                              </m:e>
                            </m:acc>
                          </m:e>
                          <m:sub>
                            <m:r>
                              <a:rPr lang="en-US" i="1" dirty="0" err="1">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e>
                    </m:d>
                    <m:r>
                      <a:rPr lang="en-US" b="0" i="1" dirty="0" smtClean="0">
                        <a:latin typeface="Cambria Math" panose="02040503050406030204" pitchFamily="18" charset="0"/>
                      </a:rPr>
                      <m:t>, </m:t>
                    </m:r>
                    <m:r>
                      <a:rPr lang="en-US" b="0" i="1" dirty="0" smtClean="0">
                        <a:latin typeface="Cambria Math" panose="02040503050406030204" pitchFamily="18" charset="0"/>
                      </a:rPr>
                      <m:t>𝑖</m:t>
                    </m:r>
                    <m:r>
                      <a:rPr lang="en-US" b="0" i="1" dirty="0" smtClean="0">
                        <a:latin typeface="Cambria Math" panose="02040503050406030204" pitchFamily="18" charset="0"/>
                      </a:rPr>
                      <m:t>∈[1,</m:t>
                    </m:r>
                    <m:r>
                      <a:rPr lang="en-US" b="0" i="1" dirty="0" smtClean="0">
                        <a:latin typeface="Cambria Math" panose="02040503050406030204" pitchFamily="18" charset="0"/>
                      </a:rPr>
                      <m:t>𝐻</m:t>
                    </m:r>
                    <m:r>
                      <a:rPr lang="en-US" b="0" i="1" dirty="0" smtClean="0">
                        <a:latin typeface="Cambria Math" panose="02040503050406030204" pitchFamily="18" charset="0"/>
                      </a:rPr>
                      <m:t>]</m:t>
                    </m:r>
                  </m:oMath>
                </a14:m>
                <a:r>
                  <a:rPr lang="en-US" dirty="0"/>
                  <a:t>.</a:t>
                </a:r>
              </a:p>
              <a:p>
                <a:r>
                  <a:rPr lang="en-US" dirty="0"/>
                  <a:t>Loss function to be minimized:</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𝑡</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𝐻</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𝐻</m:t>
                        </m:r>
                      </m:sup>
                      <m:e>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𝑖</m:t>
                            </m:r>
                          </m:sub>
                          <m:sup>
                            <m:r>
                              <a:rPr lang="en-US" i="1">
                                <a:latin typeface="Cambria Math" panose="02040503050406030204" pitchFamily="18" charset="0"/>
                              </a:rPr>
                              <m:t>2</m:t>
                            </m:r>
                          </m:sup>
                        </m:sSubSup>
                      </m:e>
                    </m:nary>
                  </m:oMath>
                </a14:m>
                <a:r>
                  <a:rPr lang="en-US" dirty="0"/>
                  <a:t> </a:t>
                </a:r>
              </a:p>
              <a:p>
                <a:pPr lvl="1"/>
                <a:r>
                  <a:rPr lang="en-US" dirty="0"/>
                  <a:t>where displacement error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a:rPr lang="en-US" i="1" dirty="0" smtClean="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oMath>
                </a14:m>
                <a:r>
                  <a:rPr lang="en-US" dirty="0"/>
                  <a:t> between the expert’s motion trajectory point position </a:t>
                </a:r>
                <a14:m>
                  <m:oMath xmlns:m="http://schemas.openxmlformats.org/officeDocument/2006/math">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err="1">
                            <a:latin typeface="Cambria Math" panose="02040503050406030204" pitchFamily="18" charset="0"/>
                          </a:rPr>
                          <m:t>𝑥</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b="0" i="1" dirty="0" smtClean="0">
                        <a:latin typeface="Cambria Math" panose="02040503050406030204" pitchFamily="18" charset="0"/>
                      </a:rPr>
                      <m:t>,</m:t>
                    </m:r>
                    <m:r>
                      <a:rPr lang="en-US" i="1" dirty="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err="1">
                            <a:latin typeface="Cambria Math" panose="02040503050406030204" pitchFamily="18" charset="0"/>
                          </a:rPr>
                          <m:t>𝑦</m:t>
                        </m:r>
                      </m:e>
                      <m:sub>
                        <m:r>
                          <a:rPr lang="en-US" i="1" dirty="0" err="1">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and the predicted point position </a:t>
                </a:r>
                <a14:m>
                  <m:oMath xmlns:m="http://schemas.openxmlformats.org/officeDocument/2006/math">
                    <m:r>
                      <a:rPr lang="en-US" i="1" dirty="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i="1" dirty="0" err="1">
                                <a:latin typeface="Cambria Math" panose="02040503050406030204" pitchFamily="18" charset="0"/>
                              </a:rPr>
                              <m:t>𝑥</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i="1" dirty="0" err="1">
                                <a:latin typeface="Cambria Math" panose="02040503050406030204" pitchFamily="18" charset="0"/>
                              </a:rPr>
                              <m:t>𝑦</m:t>
                            </m:r>
                          </m:e>
                        </m:acc>
                      </m:e>
                      <m:sub>
                        <m:r>
                          <a:rPr lang="en-US" i="1" dirty="0" err="1">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err="1">
                                            <a:latin typeface="Cambria Math" panose="02040503050406030204" pitchFamily="18" charset="0"/>
                                          </a:rPr>
                                          <m:t>𝑥</m:t>
                                        </m:r>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err="1">
                                                <a:latin typeface="Cambria Math" panose="02040503050406030204" pitchFamily="18" charset="0"/>
                                              </a:rPr>
                                              <m:t>𝑥</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e>
                                </m:d>
                              </m:e>
                              <m:sup>
                                <m:r>
                                  <a:rPr lang="en-US" b="0" i="1" dirty="0" smtClean="0">
                                    <a:latin typeface="Cambria Math" panose="02040503050406030204" pitchFamily="18" charset="0"/>
                                  </a:rPr>
                                  <m:t>2</m:t>
                                </m:r>
                              </m:sup>
                            </m:sSup>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err="1">
                                            <a:latin typeface="Cambria Math" panose="02040503050406030204" pitchFamily="18" charset="0"/>
                                          </a:rPr>
                                          <m:t>𝑦</m:t>
                                        </m:r>
                                      </m:e>
                                      <m:sub>
                                        <m:r>
                                          <a:rPr lang="en-US" i="1" dirty="0" err="1">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err="1">
                                                <a:latin typeface="Cambria Math" panose="02040503050406030204" pitchFamily="18" charset="0"/>
                                              </a:rPr>
                                              <m:t>𝑦</m:t>
                                            </m:r>
                                          </m:e>
                                        </m:acc>
                                      </m:e>
                                      <m:sub>
                                        <m:r>
                                          <a:rPr lang="en-US" i="1" dirty="0" err="1">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𝑖</m:t>
                                        </m:r>
                                      </m:sub>
                                    </m:sSub>
                                  </m:e>
                                </m:d>
                              </m:e>
                              <m:sup>
                                <m:r>
                                  <a:rPr lang="en-US" b="0" i="1" dirty="0" smtClean="0">
                                    <a:latin typeface="Cambria Math" panose="02040503050406030204" pitchFamily="18" charset="0"/>
                                  </a:rPr>
                                  <m:t>2</m:t>
                                </m:r>
                              </m:sup>
                            </m:sSup>
                          </m:e>
                        </m:d>
                      </m:e>
                      <m:sup>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sup>
                    </m:sSup>
                  </m:oMath>
                </a14:m>
                <a:endParaRPr lang="en-US" dirty="0"/>
              </a:p>
              <a:p>
                <a:pPr lvl="1"/>
                <a:endParaRPr lang="en-SE" dirty="0"/>
              </a:p>
            </p:txBody>
          </p:sp>
        </mc:Choice>
        <mc:Fallback xmlns="">
          <p:sp>
            <p:nvSpPr>
              <p:cNvPr id="3" name="Content Placeholder 2">
                <a:extLst>
                  <a:ext uri="{FF2B5EF4-FFF2-40B4-BE49-F238E27FC236}">
                    <a16:creationId xmlns:a16="http://schemas.microsoft.com/office/drawing/2014/main" id="{3EF3C40C-FFCD-43C5-853D-D1B06B58DEDA}"/>
                  </a:ext>
                </a:extLst>
              </p:cNvPr>
              <p:cNvSpPr>
                <a:spLocks noGrp="1" noRot="1" noChangeAspect="1" noMove="1" noResize="1" noEditPoints="1" noAdjustHandles="1" noChangeArrowheads="1" noChangeShapeType="1" noTextEdit="1"/>
              </p:cNvSpPr>
              <p:nvPr>
                <p:ph idx="1"/>
              </p:nvPr>
            </p:nvSpPr>
            <p:spPr>
              <a:blipFill>
                <a:blip r:embed="rId3"/>
                <a:stretch>
                  <a:fillRect l="-1704" t="-2509" r="-88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DD1F472-EA32-4AA0-94D7-2C78A2EF83E8}"/>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spTree>
    <p:extLst>
      <p:ext uri="{BB962C8B-B14F-4D97-AF65-F5344CB8AC3E}">
        <p14:creationId xmlns:p14="http://schemas.microsoft.com/office/powerpoint/2010/main" val="342534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BE64-B267-4614-994C-25CFB8ACFAEC}"/>
              </a:ext>
            </a:extLst>
          </p:cNvPr>
          <p:cNvSpPr>
            <a:spLocks noGrp="1"/>
          </p:cNvSpPr>
          <p:nvPr>
            <p:ph type="title"/>
          </p:nvPr>
        </p:nvSpPr>
        <p:spPr/>
        <p:txBody>
          <a:bodyPr/>
          <a:lstStyle/>
          <a:p>
            <a:r>
              <a:rPr lang="en-US" dirty="0"/>
              <a:t>Data Collection and Augmentation</a:t>
            </a:r>
            <a:endParaRPr lang="en-SE" dirty="0"/>
          </a:p>
        </p:txBody>
      </p:sp>
      <p:sp>
        <p:nvSpPr>
          <p:cNvPr id="3" name="Content Placeholder 2">
            <a:extLst>
              <a:ext uri="{FF2B5EF4-FFF2-40B4-BE49-F238E27FC236}">
                <a16:creationId xmlns:a16="http://schemas.microsoft.com/office/drawing/2014/main" id="{6AFA4591-5A78-4041-BED2-07B25949FD18}"/>
              </a:ext>
            </a:extLst>
          </p:cNvPr>
          <p:cNvSpPr>
            <a:spLocks noGrp="1"/>
          </p:cNvSpPr>
          <p:nvPr>
            <p:ph idx="1"/>
          </p:nvPr>
        </p:nvSpPr>
        <p:spPr/>
        <p:txBody>
          <a:bodyPr>
            <a:normAutofit fontScale="70000" lnSpcReduction="20000"/>
          </a:bodyPr>
          <a:lstStyle/>
          <a:p>
            <a:r>
              <a:rPr lang="en-US" dirty="0"/>
              <a:t>Based on CARLA simulator.</a:t>
            </a:r>
          </a:p>
          <a:p>
            <a:r>
              <a:rPr lang="en-US" dirty="0"/>
              <a:t>At data collection phase, we use a model-based controller to act as the expert. The controller is same as other agents, which performs normal urban driving behaviors and make random turns at intersections. When ego vehicle is running, we record the rendered bird-view images and the corresponding ego vehicle states (global positions and yaw angle) every 0.1 second.</a:t>
            </a:r>
          </a:p>
          <a:p>
            <a:r>
              <a:rPr lang="en-US" dirty="0"/>
              <a:t>We introduce control noise to the expert controller during the data collection phase, and let the expert recover from the perturbation. The control noise is added periodically every 8 seconds, and will last for 1 second. The vehicle’s pose might be pushed away from the way points. The expert then provides demonstrations of recovering from perturbations. The states during the noise phase are removed in order not to contaminate the dataset</a:t>
            </a:r>
            <a:endParaRPr lang="en-SE" dirty="0"/>
          </a:p>
        </p:txBody>
      </p:sp>
      <p:sp>
        <p:nvSpPr>
          <p:cNvPr id="4" name="Slide Number Placeholder 3">
            <a:extLst>
              <a:ext uri="{FF2B5EF4-FFF2-40B4-BE49-F238E27FC236}">
                <a16:creationId xmlns:a16="http://schemas.microsoft.com/office/drawing/2014/main" id="{4DDED150-4E10-4E14-AC2E-AC746446CD60}"/>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spTree>
    <p:extLst>
      <p:ext uri="{BB962C8B-B14F-4D97-AF65-F5344CB8AC3E}">
        <p14:creationId xmlns:p14="http://schemas.microsoft.com/office/powerpoint/2010/main" val="3197106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B247-184B-4E66-95CB-663B9507AFAF}"/>
              </a:ext>
            </a:extLst>
          </p:cNvPr>
          <p:cNvSpPr>
            <a:spLocks noGrp="1"/>
          </p:cNvSpPr>
          <p:nvPr>
            <p:ph type="title"/>
          </p:nvPr>
        </p:nvSpPr>
        <p:spPr/>
        <p:txBody>
          <a:bodyPr/>
          <a:lstStyle/>
          <a:p>
            <a:r>
              <a:rPr lang="en-US" dirty="0"/>
              <a:t>Trajectory Tracking Controller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D90EE2-0999-4526-9DF1-5B4EE173ADEC}"/>
                  </a:ext>
                </a:extLst>
              </p:cNvPr>
              <p:cNvSpPr>
                <a:spLocks noGrp="1"/>
              </p:cNvSpPr>
              <p:nvPr>
                <p:ph idx="1"/>
              </p:nvPr>
            </p:nvSpPr>
            <p:spPr>
              <a:xfrm>
                <a:off x="457200" y="1295400"/>
                <a:ext cx="8229600" cy="3352800"/>
              </a:xfrm>
            </p:spPr>
            <p:txBody>
              <a:bodyPr>
                <a:normAutofit fontScale="77500" lnSpcReduction="20000"/>
              </a:bodyPr>
              <a:lstStyle/>
              <a:p>
                <a:r>
                  <a:rPr lang="en-US" dirty="0"/>
                  <a:t>Given the planned future trajectory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𝐻</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𝐻</m:t>
                        </m:r>
                      </m:sub>
                    </m:sSub>
                    <m:r>
                      <a:rPr lang="en-US" i="1">
                        <a:latin typeface="Cambria Math" panose="02040503050406030204" pitchFamily="18" charset="0"/>
                      </a:rPr>
                      <m:t>]</m:t>
                    </m:r>
                  </m:oMath>
                </a14:m>
                <a:r>
                  <a:rPr lang="en-US" dirty="0"/>
                  <a:t>, the tracking controller outputs the desired acceleration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𝑡</m:t>
                        </m:r>
                      </m:sub>
                    </m:sSub>
                  </m:oMath>
                </a14:m>
                <a:r>
                  <a:rPr lang="en-US" dirty="0"/>
                  <a:t> and steering angle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𝛿</m:t>
                        </m:r>
                      </m:e>
                      <m:sub>
                        <m:r>
                          <a:rPr lang="en-US" i="1" dirty="0" smtClean="0">
                            <a:latin typeface="Cambria Math" panose="02040503050406030204" pitchFamily="18" charset="0"/>
                          </a:rPr>
                          <m:t>𝑡</m:t>
                        </m:r>
                      </m:sub>
                    </m:sSub>
                  </m:oMath>
                </a14:m>
                <a:r>
                  <a:rPr lang="en-US" dirty="0"/>
                  <a:t> to drive the vehicle to follow the trajectory. A way point </a:t>
                </a:r>
                <a14:m>
                  <m:oMath xmlns:m="http://schemas.openxmlformats.org/officeDocument/2006/math">
                    <m:r>
                      <a:rPr lang="en-US" b="0" i="0"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𝑚</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𝑚</m:t>
                        </m:r>
                      </m:sub>
                    </m:sSub>
                    <m:r>
                      <a:rPr lang="en-US" b="0" i="1" smtClean="0">
                        <a:latin typeface="Cambria Math" panose="02040503050406030204" pitchFamily="18" charset="0"/>
                      </a:rPr>
                      <m:t>)</m:t>
                    </m:r>
                  </m:oMath>
                </a14:m>
                <a:r>
                  <a:rPr lang="en-US" dirty="0"/>
                  <a:t> is selected with </a:t>
                </a:r>
                <a14:m>
                  <m:oMath xmlns:m="http://schemas.openxmlformats.org/officeDocument/2006/math">
                    <m:r>
                      <a:rPr lang="en-US" b="0" i="1" dirty="0" smtClean="0">
                        <a:latin typeface="Cambria Math" panose="02040503050406030204" pitchFamily="18" charset="0"/>
                      </a:rPr>
                      <m:t>𝑚</m:t>
                    </m:r>
                    <m:r>
                      <a:rPr lang="en-US" i="1" dirty="0">
                        <a:latin typeface="Cambria Math" panose="02040503050406030204" pitchFamily="18" charset="0"/>
                      </a:rPr>
                      <m:t>∈[1,</m:t>
                    </m:r>
                    <m:r>
                      <a:rPr lang="en-US" i="1" dirty="0">
                        <a:latin typeface="Cambria Math" panose="02040503050406030204" pitchFamily="18" charset="0"/>
                      </a:rPr>
                      <m:t>𝐻</m:t>
                    </m:r>
                    <m:r>
                      <a:rPr lang="en-US" b="0" i="1" dirty="0" smtClean="0">
                        <a:latin typeface="Cambria Math" panose="02040503050406030204" pitchFamily="18" charset="0"/>
                      </a:rPr>
                      <m:t>−1</m:t>
                    </m:r>
                    <m:r>
                      <a:rPr lang="en-US" i="1" dirty="0">
                        <a:latin typeface="Cambria Math" panose="02040503050406030204" pitchFamily="18" charset="0"/>
                      </a:rPr>
                      <m:t>]</m:t>
                    </m:r>
                  </m:oMath>
                </a14:m>
                <a:r>
                  <a:rPr lang="en-US" dirty="0"/>
                  <a:t> (we pick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=5</m:t>
                    </m:r>
                  </m:oMath>
                </a14:m>
                <a:r>
                  <a:rPr lang="en-US" dirty="0"/>
                  <a:t> here).</a:t>
                </a:r>
              </a:p>
              <a:p>
                <a:pPr lvl="1"/>
                <a:r>
                  <a:rPr lang="en-US" dirty="0"/>
                  <a:t>At any time instant </a:t>
                </a:r>
                <a14:m>
                  <m:oMath xmlns:m="http://schemas.openxmlformats.org/officeDocument/2006/math">
                    <m:r>
                      <a:rPr lang="en-US" b="0" i="1" smtClean="0">
                        <a:latin typeface="Cambria Math" panose="02040503050406030204" pitchFamily="18" charset="0"/>
                      </a:rPr>
                      <m:t>𝑡</m:t>
                    </m:r>
                  </m:oMath>
                </a14:m>
                <a:r>
                  <a:rPr lang="en-US" dirty="0"/>
                  <a:t>, aim for the 5</a:t>
                </a:r>
                <a:r>
                  <a:rPr lang="en-US" baseline="30000" dirty="0"/>
                  <a:t>th</a:t>
                </a:r>
                <a:r>
                  <a:rPr lang="en-US" dirty="0"/>
                  <a:t> point </a:t>
                </a:r>
                <a14:m>
                  <m:oMath xmlns:m="http://schemas.openxmlformats.org/officeDocument/2006/math">
                    <m:r>
                      <a:rPr lang="en-US">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r>
                          <a:rPr lang="en-US" i="1">
                            <a:latin typeface="Cambria Math" panose="02040503050406030204" pitchFamily="18" charset="0"/>
                          </a:rPr>
                          <m:t>+5</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𝑡</m:t>
                        </m:r>
                        <m:r>
                          <a:rPr lang="en-US" i="1">
                            <a:latin typeface="Cambria Math" panose="02040503050406030204" pitchFamily="18" charset="0"/>
                          </a:rPr>
                          <m:t>+5</m:t>
                        </m:r>
                      </m:sub>
                    </m:sSub>
                    <m:r>
                      <a:rPr lang="en-US" i="1">
                        <a:latin typeface="Cambria Math" panose="02040503050406030204" pitchFamily="18" charset="0"/>
                      </a:rPr>
                      <m:t>)</m:t>
                    </m:r>
                  </m:oMath>
                </a14:m>
                <a:r>
                  <a:rPr lang="en-US" dirty="0"/>
                  <a:t> on the planned trajectory</a:t>
                </a:r>
              </a:p>
              <a:p>
                <a:r>
                  <a:rPr lang="en-US" dirty="0"/>
                  <a:t>Decomposed into longitudinal controller and lateral controller, both PID controllers.  </a:t>
                </a:r>
                <a:endParaRPr lang="en-SE" dirty="0"/>
              </a:p>
            </p:txBody>
          </p:sp>
        </mc:Choice>
        <mc:Fallback xmlns="">
          <p:sp>
            <p:nvSpPr>
              <p:cNvPr id="3" name="Content Placeholder 2">
                <a:extLst>
                  <a:ext uri="{FF2B5EF4-FFF2-40B4-BE49-F238E27FC236}">
                    <a16:creationId xmlns:a16="http://schemas.microsoft.com/office/drawing/2014/main" id="{63D90EE2-0999-4526-9DF1-5B4EE173ADEC}"/>
                  </a:ext>
                </a:extLst>
              </p:cNvPr>
              <p:cNvSpPr>
                <a:spLocks noGrp="1" noRot="1" noChangeAspect="1" noMove="1" noResize="1" noEditPoints="1" noAdjustHandles="1" noChangeArrowheads="1" noChangeShapeType="1" noTextEdit="1"/>
              </p:cNvSpPr>
              <p:nvPr>
                <p:ph idx="1"/>
              </p:nvPr>
            </p:nvSpPr>
            <p:spPr>
              <a:xfrm>
                <a:off x="457200" y="1295400"/>
                <a:ext cx="8229600" cy="3352800"/>
              </a:xfrm>
              <a:blipFill>
                <a:blip r:embed="rId3"/>
                <a:stretch>
                  <a:fillRect l="-1037" t="-3818" r="-81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FB44665-348F-475F-875C-20C83BE5B60D}"/>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5" name="Picture 4">
            <a:extLst>
              <a:ext uri="{FF2B5EF4-FFF2-40B4-BE49-F238E27FC236}">
                <a16:creationId xmlns:a16="http://schemas.microsoft.com/office/drawing/2014/main" id="{97ACF3D4-318A-445E-A9ED-9C172A36E61D}"/>
              </a:ext>
            </a:extLst>
          </p:cNvPr>
          <p:cNvPicPr>
            <a:picLocks noChangeAspect="1"/>
          </p:cNvPicPr>
          <p:nvPr/>
        </p:nvPicPr>
        <p:blipFill>
          <a:blip r:embed="rId4"/>
          <a:stretch>
            <a:fillRect/>
          </a:stretch>
        </p:blipFill>
        <p:spPr>
          <a:xfrm>
            <a:off x="2033318" y="4434297"/>
            <a:ext cx="5077364" cy="2256606"/>
          </a:xfrm>
          <a:prstGeom prst="rect">
            <a:avLst/>
          </a:prstGeom>
        </p:spPr>
      </p:pic>
      <p:sp>
        <p:nvSpPr>
          <p:cNvPr id="6" name="Rectangle 5">
            <a:extLst>
              <a:ext uri="{FF2B5EF4-FFF2-40B4-BE49-F238E27FC236}">
                <a16:creationId xmlns:a16="http://schemas.microsoft.com/office/drawing/2014/main" id="{DC61FCCD-717A-44BB-AB4E-939266D3C302}"/>
              </a:ext>
            </a:extLst>
          </p:cNvPr>
          <p:cNvSpPr/>
          <p:nvPr/>
        </p:nvSpPr>
        <p:spPr bwMode="auto">
          <a:xfrm>
            <a:off x="5181600" y="4953000"/>
            <a:ext cx="685800" cy="53340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3635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877F-7C8F-4F89-B3C9-144A4379442C}"/>
              </a:ext>
            </a:extLst>
          </p:cNvPr>
          <p:cNvSpPr>
            <a:spLocks noGrp="1"/>
          </p:cNvSpPr>
          <p:nvPr>
            <p:ph type="title"/>
          </p:nvPr>
        </p:nvSpPr>
        <p:spPr/>
        <p:txBody>
          <a:bodyPr/>
          <a:lstStyle/>
          <a:p>
            <a:r>
              <a:rPr lang="en-US" dirty="0"/>
              <a:t>Longitudinal Controller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5A3568-8CB3-465B-A7FC-33A8AF6DF8ED}"/>
                  </a:ext>
                </a:extLst>
              </p:cNvPr>
              <p:cNvSpPr>
                <a:spLocks noGrp="1"/>
              </p:cNvSpPr>
              <p:nvPr>
                <p:ph idx="1"/>
              </p:nvPr>
            </p:nvSpPr>
            <p:spPr/>
            <p:txBody>
              <a:bodyPr/>
              <a:lstStyle/>
              <a:p>
                <a:r>
                  <a:rPr lang="en-US" dirty="0"/>
                  <a:t>Target speed is set to be: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𝑑</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𝑑𝑡</m:t>
                        </m:r>
                      </m:den>
                    </m:f>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sub>
                                    <m:r>
                                      <a:rPr lang="en-US" b="0" i="1" dirty="0" smtClean="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𝑦</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+1</m:t>
                                    </m:r>
                                  </m:sub>
                                </m:sSub>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sub>
                                </m:sSub>
                              </m:e>
                            </m:d>
                          </m:e>
                        </m:d>
                      </m:e>
                      <m:sub>
                        <m:r>
                          <a:rPr lang="en-US" b="0" i="1" smtClean="0">
                            <a:latin typeface="Cambria Math" panose="02040503050406030204" pitchFamily="18" charset="0"/>
                          </a:rPr>
                          <m:t>2</m:t>
                        </m:r>
                      </m:sub>
                    </m:sSub>
                  </m:oMath>
                </a14:m>
                <a:endParaRPr lang="en-US" dirty="0"/>
              </a:p>
              <a:p>
                <a:pPr lvl="1"/>
                <a:r>
                  <a:rPr lang="en-US" dirty="0"/>
                  <a:t>Where </a:t>
                </a:r>
                <a14:m>
                  <m:oMath xmlns:m="http://schemas.openxmlformats.org/officeDocument/2006/math">
                    <m:r>
                      <a:rPr lang="en-US" i="1">
                        <a:latin typeface="Cambria Math" panose="02040503050406030204" pitchFamily="18" charset="0"/>
                      </a:rPr>
                      <m:t>𝑑𝑡</m:t>
                    </m:r>
                  </m:oMath>
                </a14:m>
                <a:r>
                  <a:rPr lang="en-US" dirty="0"/>
                  <a:t> is the time interval between two subsequent time steps.</a:t>
                </a:r>
              </a:p>
              <a:p>
                <a:r>
                  <a:rPr lang="en-US" dirty="0"/>
                  <a:t>The desired acceleration is obtained using PID control to minimize speed tracking error </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𝑣</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𝑑</m:t>
                        </m:r>
                      </m:sub>
                    </m:sSub>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a:p>
              <a:p>
                <a:pPr lvl="1"/>
                <a:r>
                  <a:rPr lang="en-US" dirty="0"/>
                  <a:t>where </a:t>
                </a:r>
                <a14:m>
                  <m:oMath xmlns:m="http://schemas.openxmlformats.org/officeDocument/2006/math">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a14:m>
                <a:r>
                  <a:rPr lang="en-US" dirty="0"/>
                  <a:t> is current speed of ego vehicle.</a:t>
                </a:r>
              </a:p>
              <a:p>
                <a:pPr lvl="1"/>
                <a:endParaRPr lang="en-SE" dirty="0"/>
              </a:p>
            </p:txBody>
          </p:sp>
        </mc:Choice>
        <mc:Fallback xmlns="">
          <p:sp>
            <p:nvSpPr>
              <p:cNvPr id="3" name="Content Placeholder 2">
                <a:extLst>
                  <a:ext uri="{FF2B5EF4-FFF2-40B4-BE49-F238E27FC236}">
                    <a16:creationId xmlns:a16="http://schemas.microsoft.com/office/drawing/2014/main" id="{C95A3568-8CB3-465B-A7FC-33A8AF6DF8ED}"/>
                  </a:ext>
                </a:extLst>
              </p:cNvPr>
              <p:cNvSpPr>
                <a:spLocks noGrp="1" noRot="1" noChangeAspect="1" noMove="1" noResize="1" noEditPoints="1" noAdjustHandles="1" noChangeArrowheads="1" noChangeShapeType="1" noTextEdit="1"/>
              </p:cNvSpPr>
              <p:nvPr>
                <p:ph idx="1"/>
              </p:nvPr>
            </p:nvSpPr>
            <p:spPr>
              <a:blipFill>
                <a:blip r:embed="rId2"/>
                <a:stretch>
                  <a:fillRect l="-1704" t="-1553" r="-192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2A96959-62BD-4595-9CB0-C8090EBBDA58}"/>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sp>
        <p:nvSpPr>
          <p:cNvPr id="5" name="Scroll: Horizontal 4">
            <a:extLst>
              <a:ext uri="{FF2B5EF4-FFF2-40B4-BE49-F238E27FC236}">
                <a16:creationId xmlns:a16="http://schemas.microsoft.com/office/drawing/2014/main" id="{8A929D2F-654E-43F4-BFDC-793CA3FC830C}"/>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3503500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EC55-4308-4F8D-8145-B57E9689981E}"/>
              </a:ext>
            </a:extLst>
          </p:cNvPr>
          <p:cNvSpPr>
            <a:spLocks noGrp="1"/>
          </p:cNvSpPr>
          <p:nvPr>
            <p:ph type="title"/>
          </p:nvPr>
        </p:nvSpPr>
        <p:spPr/>
        <p:txBody>
          <a:bodyPr/>
          <a:lstStyle/>
          <a:p>
            <a:r>
              <a:rPr lang="en-US" dirty="0"/>
              <a:t>Lateral Controller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1B056E-2140-4A4C-BCAC-513F101FAF2E}"/>
                  </a:ext>
                </a:extLst>
              </p:cNvPr>
              <p:cNvSpPr>
                <a:spLocks noGrp="1"/>
              </p:cNvSpPr>
              <p:nvPr>
                <p:ph idx="1"/>
              </p:nvPr>
            </p:nvSpPr>
            <p:spPr>
              <a:xfrm>
                <a:off x="457200" y="1295400"/>
                <a:ext cx="8229600" cy="3352800"/>
              </a:xfrm>
            </p:spPr>
            <p:txBody>
              <a:bodyPr>
                <a:normAutofit fontScale="62500" lnSpcReduction="20000"/>
              </a:bodyPr>
              <a:lstStyle/>
              <a:p>
                <a:r>
                  <a:rPr lang="en-US" dirty="0"/>
                  <a:t>The normal vector from the ego vehicle position to the target way point is</a:t>
                </a:r>
              </a:p>
              <a:p>
                <a:pPr lvl="1"/>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𝒏</m:t>
                        </m:r>
                      </m:e>
                      <m:sub>
                        <m:r>
                          <a:rPr lang="en-US" b="0" i="1" smtClean="0">
                            <a:latin typeface="Cambria Math" panose="02040503050406030204" pitchFamily="18" charset="0"/>
                          </a:rPr>
                          <m:t>𝑡𝑎𝑟𝑔𝑒𝑡</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sub>
                            </m:sSub>
                          </m:e>
                        </m:d>
                      </m:num>
                      <m:den>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𝑡</m:t>
                                        </m:r>
                                        <m:r>
                                          <a:rPr lang="en-US" i="1" dirty="0">
                                            <a:latin typeface="Cambria Math" panose="02040503050406030204" pitchFamily="18" charset="0"/>
                                          </a:rPr>
                                          <m:t>+</m:t>
                                        </m:r>
                                        <m:r>
                                          <a:rPr lang="en-US" i="1" dirty="0">
                                            <a:latin typeface="Cambria Math" panose="02040503050406030204" pitchFamily="18" charset="0"/>
                                          </a:rPr>
                                          <m:t>𝑚</m:t>
                                        </m:r>
                                      </m:sub>
                                    </m:sSub>
                                  </m:e>
                                </m:d>
                              </m:e>
                            </m:d>
                          </m:e>
                          <m:sub>
                            <m:r>
                              <a:rPr lang="en-US" b="0" i="1" smtClean="0">
                                <a:latin typeface="Cambria Math" panose="02040503050406030204" pitchFamily="18" charset="0"/>
                              </a:rPr>
                              <m:t>2</m:t>
                            </m:r>
                          </m:sub>
                        </m:sSub>
                      </m:den>
                    </m:f>
                  </m:oMath>
                </a14:m>
                <a:endParaRPr lang="en-US" dirty="0"/>
              </a:p>
              <a:p>
                <a:r>
                  <a:rPr lang="en-US" dirty="0"/>
                  <a:t>The normal vector of the ego vehicle heading is </a:t>
                </a:r>
              </a:p>
              <a:p>
                <a:pPr lvl="1"/>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𝒏</m:t>
                        </m:r>
                      </m:e>
                      <m:sub>
                        <m:r>
                          <a:rPr lang="en-US" b="0" i="1" smtClean="0">
                            <a:latin typeface="Cambria Math" panose="02040503050406030204" pitchFamily="18" charset="0"/>
                          </a:rPr>
                          <m:t>𝑒𝑔𝑜</m:t>
                        </m:r>
                      </m:sub>
                    </m:sSub>
                    <m:r>
                      <a:rPr lang="en-US" i="1">
                        <a:latin typeface="Cambria Math" panose="02040503050406030204" pitchFamily="18" charset="0"/>
                      </a:rPr>
                      <m:t>=</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𝑡</m:t>
                            </m:r>
                          </m:sub>
                        </m:sSub>
                      </m:e>
                    </m:func>
                    <m:r>
                      <a:rPr lang="en-US" b="0" i="1" smtClean="0">
                        <a:latin typeface="Cambria Math" panose="02040503050406030204" pitchFamily="18" charset="0"/>
                      </a:rPr>
                      <m:t>,</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sub>
                        </m:sSub>
                      </m:e>
                    </m:func>
                    <m:r>
                      <a:rPr lang="en-US" b="0" i="1" smtClean="0">
                        <a:latin typeface="Cambria Math" panose="02040503050406030204" pitchFamily="18" charset="0"/>
                      </a:rPr>
                      <m:t>)</m:t>
                    </m:r>
                  </m:oMath>
                </a14:m>
                <a:endParaRPr lang="en-US" dirty="0"/>
              </a:p>
              <a:p>
                <a:pPr lvl="1"/>
                <a:r>
                  <a:rPr lang="en-US" dirty="0"/>
                  <a:t>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𝑡</m:t>
                        </m:r>
                      </m:sub>
                    </m:sSub>
                  </m:oMath>
                </a14:m>
                <a:r>
                  <a:rPr lang="en-US" dirty="0"/>
                  <a:t> is the heading angle of the ego vehicle</a:t>
                </a:r>
              </a:p>
              <a:p>
                <a:r>
                  <a:rPr lang="en-US" dirty="0"/>
                  <a:t>Then the desired steering angle is obtained using PID control to minimize the heading error:</a:t>
                </a:r>
              </a:p>
              <a:p>
                <a:pPr lvl="1"/>
                <a14:m>
                  <m:oMath xmlns:m="http://schemas.openxmlformats.org/officeDocument/2006/math">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𝑦𝑎𝑤</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0" smtClean="0">
                                <a:latin typeface="Cambria Math" panose="02040503050406030204" pitchFamily="18" charset="0"/>
                              </a:rPr>
                              <m:t>−1</m:t>
                            </m:r>
                          </m:sup>
                        </m:sSup>
                      </m:fName>
                      <m:e>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𝒏</m:t>
                            </m:r>
                          </m:e>
                          <m:sub>
                            <m:r>
                              <a:rPr lang="en-US" i="1">
                                <a:latin typeface="Cambria Math" panose="02040503050406030204" pitchFamily="18" charset="0"/>
                              </a:rPr>
                              <m:t>𝑒𝑔𝑜</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𝒏</m:t>
                            </m:r>
                          </m:e>
                          <m:sub>
                            <m:r>
                              <a:rPr lang="en-US" i="1">
                                <a:latin typeface="Cambria Math" panose="02040503050406030204" pitchFamily="18" charset="0"/>
                              </a:rPr>
                              <m:t>𝑒𝑔𝑜</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e>
                    </m:func>
                  </m:oMath>
                </a14:m>
                <a:endParaRPr lang="en-US" i="1" dirty="0">
                  <a:latin typeface="Cambria Math" panose="02040503050406030204" pitchFamily="18" charset="0"/>
                </a:endParaRPr>
              </a:p>
              <a:p>
                <a:r>
                  <a:rPr lang="en-US" dirty="0"/>
                  <a:t>Recall vector dot product</a:t>
                </a:r>
                <a:r>
                  <a:rPr lang="en-US"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𝑦</m:t>
                        </m:r>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oMath>
                </a14:m>
                <a:r>
                  <a:rPr lang="en-US" i="1" dirty="0">
                    <a:latin typeface="Cambria Math" panose="02040503050406030204" pitchFamily="18" charset="0"/>
                  </a:rPr>
                  <a:t> </a:t>
                </a:r>
              </a:p>
              <a:p>
                <a:endParaRPr lang="en-SE" dirty="0"/>
              </a:p>
            </p:txBody>
          </p:sp>
        </mc:Choice>
        <mc:Fallback xmlns="">
          <p:sp>
            <p:nvSpPr>
              <p:cNvPr id="3" name="Content Placeholder 2">
                <a:extLst>
                  <a:ext uri="{FF2B5EF4-FFF2-40B4-BE49-F238E27FC236}">
                    <a16:creationId xmlns:a16="http://schemas.microsoft.com/office/drawing/2014/main" id="{681B056E-2140-4A4C-BCAC-513F101FAF2E}"/>
                  </a:ext>
                </a:extLst>
              </p:cNvPr>
              <p:cNvSpPr>
                <a:spLocks noGrp="1" noRot="1" noChangeAspect="1" noMove="1" noResize="1" noEditPoints="1" noAdjustHandles="1" noChangeArrowheads="1" noChangeShapeType="1" noTextEdit="1"/>
              </p:cNvSpPr>
              <p:nvPr>
                <p:ph idx="1"/>
              </p:nvPr>
            </p:nvSpPr>
            <p:spPr>
              <a:xfrm>
                <a:off x="457200" y="1295400"/>
                <a:ext cx="8229600" cy="3352800"/>
              </a:xfrm>
              <a:blipFill>
                <a:blip r:embed="rId3"/>
                <a:stretch>
                  <a:fillRect l="-667" t="-2727" b="-54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890E09D-12C8-491C-B896-A756A52ED1BB}"/>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cxnSp>
        <p:nvCxnSpPr>
          <p:cNvPr id="12" name="Straight Connector 11">
            <a:extLst>
              <a:ext uri="{FF2B5EF4-FFF2-40B4-BE49-F238E27FC236}">
                <a16:creationId xmlns:a16="http://schemas.microsoft.com/office/drawing/2014/main" id="{053FE194-BBF8-45CA-83E4-CA50811528FD}"/>
              </a:ext>
            </a:extLst>
          </p:cNvPr>
          <p:cNvCxnSpPr>
            <a:cxnSpLocks/>
          </p:cNvCxnSpPr>
          <p:nvPr/>
        </p:nvCxnSpPr>
        <p:spPr bwMode="auto">
          <a:xfrm flipV="1">
            <a:off x="8740297" y="10837584"/>
            <a:ext cx="88016" cy="495577"/>
          </a:xfrm>
          <a:prstGeom prst="line">
            <a:avLst/>
          </a:prstGeom>
          <a:noFill/>
          <a:ln w="25400" cap="flat" cmpd="sng" algn="ctr">
            <a:solidFill>
              <a:schemeClr val="tx1"/>
            </a:solidFill>
            <a:prstDash val="solid"/>
            <a:round/>
            <a:headEnd type="none" w="med" len="med"/>
            <a:tailEnd type="arrow" w="med" len="med"/>
          </a:ln>
          <a:effectLst/>
        </p:spPr>
      </p:cxnSp>
      <p:pic>
        <p:nvPicPr>
          <p:cNvPr id="2050" name="Picture 2">
            <a:extLst>
              <a:ext uri="{FF2B5EF4-FFF2-40B4-BE49-F238E27FC236}">
                <a16:creationId xmlns:a16="http://schemas.microsoft.com/office/drawing/2014/main" id="{FF82F8DD-258D-4D13-A640-923A1A0CDD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4626257"/>
            <a:ext cx="2718344" cy="20260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032E8E5-810C-4C3F-BEED-F40077637A52}"/>
              </a:ext>
            </a:extLst>
          </p:cNvPr>
          <p:cNvSpPr/>
          <p:nvPr/>
        </p:nvSpPr>
        <p:spPr>
          <a:xfrm>
            <a:off x="3338329" y="6611779"/>
            <a:ext cx="2467342" cy="246221"/>
          </a:xfrm>
          <a:prstGeom prst="rect">
            <a:avLst/>
          </a:prstGeom>
        </p:spPr>
        <p:txBody>
          <a:bodyPr wrap="none">
            <a:spAutoFit/>
          </a:bodyPr>
          <a:lstStyle/>
          <a:p>
            <a:r>
              <a:rPr lang="en-SE" sz="1000" dirty="0"/>
              <a:t>https://en.wikipedia.org/wiki/Dot_product</a:t>
            </a:r>
          </a:p>
        </p:txBody>
      </p:sp>
      <p:sp>
        <p:nvSpPr>
          <p:cNvPr id="8" name="Scroll: Horizontal 7">
            <a:extLst>
              <a:ext uri="{FF2B5EF4-FFF2-40B4-BE49-F238E27FC236}">
                <a16:creationId xmlns:a16="http://schemas.microsoft.com/office/drawing/2014/main" id="{53AAA093-5A67-4645-AA00-27E2C40F4C18}"/>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1621324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B083-FA5F-4ABE-B7BA-9F0C4B70366F}"/>
              </a:ext>
            </a:extLst>
          </p:cNvPr>
          <p:cNvSpPr>
            <a:spLocks noGrp="1"/>
          </p:cNvSpPr>
          <p:nvPr>
            <p:ph type="title"/>
          </p:nvPr>
        </p:nvSpPr>
        <p:spPr>
          <a:xfrm>
            <a:off x="1524000" y="274638"/>
            <a:ext cx="7467600" cy="868362"/>
          </a:xfrm>
        </p:spPr>
        <p:txBody>
          <a:bodyPr/>
          <a:lstStyle/>
          <a:p>
            <a:r>
              <a:rPr lang="en-US" dirty="0"/>
              <a:t>Safety Enhancement Controller</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ADBA80-36B1-487C-8E4F-5945909138DF}"/>
                  </a:ext>
                </a:extLst>
              </p:cNvPr>
              <p:cNvSpPr>
                <a:spLocks noGrp="1"/>
              </p:cNvSpPr>
              <p:nvPr>
                <p:ph idx="1"/>
              </p:nvPr>
            </p:nvSpPr>
            <p:spPr>
              <a:xfrm>
                <a:off x="457200" y="1295400"/>
                <a:ext cx="8229600" cy="3233239"/>
              </a:xfrm>
            </p:spPr>
            <p:txBody>
              <a:bodyPr>
                <a:normAutofit fontScale="70000" lnSpcReduction="20000"/>
              </a:bodyPr>
              <a:lstStyle/>
              <a:p>
                <a:r>
                  <a:rPr lang="en-US" dirty="0"/>
                  <a:t>The acceleration and steering command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sub>
                              </m:sSub>
                            </m:e>
                          </m:mr>
                          <m:mr>
                            <m:e>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𝑡</m:t>
                                  </m:r>
                                </m:sub>
                              </m:sSub>
                            </m:e>
                          </m:mr>
                        </m:m>
                      </m:e>
                    </m:d>
                  </m:oMath>
                </a14:m>
                <a:r>
                  <a:rPr lang="en-US" dirty="0"/>
                  <a:t> calculated by the trajectory tracking controller does not guarantee safety, </a:t>
                </a:r>
                <a:r>
                  <a:rPr lang="en-US" dirty="0" err="1"/>
                  <a:t>e.g</a:t>
                </a:r>
                <a:r>
                  <a:rPr lang="en-US" dirty="0"/>
                  <a:t>, no collisions to other agents. </a:t>
                </a:r>
              </a:p>
              <a:p>
                <a:r>
                  <a:rPr lang="en-US" dirty="0">
                    <a:solidFill>
                      <a:srgbClr val="FF0000"/>
                    </a:solidFill>
                  </a:rPr>
                  <a:t>Safety controller for collision avoidance </a:t>
                </a:r>
                <a:r>
                  <a:rPr lang="en-US" dirty="0"/>
                  <a:t>will modify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sub>
                              </m:sSub>
                            </m:e>
                          </m:mr>
                          <m:mr>
                            <m:e>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𝑡</m:t>
                                  </m:r>
                                </m:sub>
                              </m:sSub>
                            </m:e>
                          </m:mr>
                        </m:m>
                      </m:e>
                    </m:d>
                    <m:r>
                      <a:rPr lang="en-US" i="1">
                        <a:latin typeface="Cambria Math" panose="02040503050406030204" pitchFamily="18" charset="0"/>
                      </a:rPr>
                      <m:t> </m:t>
                    </m:r>
                  </m:oMath>
                </a14:m>
                <a:r>
                  <a:rPr lang="en-US" dirty="0"/>
                  <a:t>to enhance safety, if their original values are not safe.</a:t>
                </a:r>
              </a:p>
              <a:p>
                <a:r>
                  <a:rPr lang="en-US" dirty="0"/>
                  <a:t>The safe set algorithm: for each time step </a:t>
                </a:r>
                <a14:m>
                  <m:oMath xmlns:m="http://schemas.openxmlformats.org/officeDocument/2006/math">
                    <m:r>
                      <a:rPr lang="en-US" b="0" i="1" smtClean="0">
                        <a:latin typeface="Cambria Math" panose="02040503050406030204" pitchFamily="18" charset="0"/>
                      </a:rPr>
                      <m:t>𝑡</m:t>
                    </m:r>
                  </m:oMath>
                </a14:m>
                <a:r>
                  <a:rPr lang="en-US" dirty="0"/>
                  <a:t>, calculate a control safe set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𝑆</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a:t>
                </a:r>
                <a:r>
                  <a:rPr lang="en-US" dirty="0" err="1"/>
                  <a:t>s.t.</a:t>
                </a:r>
                <a:r>
                  <a:rPr lang="en-US" dirty="0"/>
                  <a:t> if control command </a:t>
                </a:r>
                <a14:m>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sub>
                              </m:sSub>
                            </m:e>
                          </m:mr>
                          <m:mr>
                            <m:e>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𝑡</m:t>
                                  </m:r>
                                </m:sub>
                              </m:sSub>
                            </m:e>
                          </m:mr>
                        </m:m>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𝑆</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a14:m>
                <a:r>
                  <a:rPr lang="en-US" dirty="0"/>
                  <a:t>, the ego vehicle would stay safe. </a:t>
                </a:r>
              </a:p>
              <a:p>
                <a:endParaRPr lang="en-SE" dirty="0"/>
              </a:p>
            </p:txBody>
          </p:sp>
        </mc:Choice>
        <mc:Fallback xmlns="">
          <p:sp>
            <p:nvSpPr>
              <p:cNvPr id="3" name="Content Placeholder 2">
                <a:extLst>
                  <a:ext uri="{FF2B5EF4-FFF2-40B4-BE49-F238E27FC236}">
                    <a16:creationId xmlns:a16="http://schemas.microsoft.com/office/drawing/2014/main" id="{D4ADBA80-36B1-487C-8E4F-5945909138DF}"/>
                  </a:ext>
                </a:extLst>
              </p:cNvPr>
              <p:cNvSpPr>
                <a:spLocks noGrp="1" noRot="1" noChangeAspect="1" noMove="1" noResize="1" noEditPoints="1" noAdjustHandles="1" noChangeArrowheads="1" noChangeShapeType="1" noTextEdit="1"/>
              </p:cNvSpPr>
              <p:nvPr>
                <p:ph idx="1"/>
              </p:nvPr>
            </p:nvSpPr>
            <p:spPr>
              <a:xfrm>
                <a:off x="457200" y="1295400"/>
                <a:ext cx="8229600" cy="3233239"/>
              </a:xfrm>
              <a:blipFill>
                <a:blip r:embed="rId3"/>
                <a:stretch>
                  <a:fillRect l="-815" t="-18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1C554EC-737A-4883-96EE-59D512750181}"/>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6" name="Picture 5">
            <a:extLst>
              <a:ext uri="{FF2B5EF4-FFF2-40B4-BE49-F238E27FC236}">
                <a16:creationId xmlns:a16="http://schemas.microsoft.com/office/drawing/2014/main" id="{F608A498-3ECF-496C-9AB6-2F4344D41CD5}"/>
              </a:ext>
            </a:extLst>
          </p:cNvPr>
          <p:cNvPicPr>
            <a:picLocks noChangeAspect="1"/>
          </p:cNvPicPr>
          <p:nvPr/>
        </p:nvPicPr>
        <p:blipFill>
          <a:blip r:embed="rId4"/>
          <a:stretch>
            <a:fillRect/>
          </a:stretch>
        </p:blipFill>
        <p:spPr>
          <a:xfrm>
            <a:off x="2033318" y="4434297"/>
            <a:ext cx="5077364" cy="2256606"/>
          </a:xfrm>
          <a:prstGeom prst="rect">
            <a:avLst/>
          </a:prstGeom>
        </p:spPr>
      </p:pic>
      <p:sp>
        <p:nvSpPr>
          <p:cNvPr id="7" name="Rectangle 6">
            <a:extLst>
              <a:ext uri="{FF2B5EF4-FFF2-40B4-BE49-F238E27FC236}">
                <a16:creationId xmlns:a16="http://schemas.microsoft.com/office/drawing/2014/main" id="{126A6B02-3399-4A25-8172-A21807E68EEB}"/>
              </a:ext>
            </a:extLst>
          </p:cNvPr>
          <p:cNvSpPr/>
          <p:nvPr/>
        </p:nvSpPr>
        <p:spPr bwMode="auto">
          <a:xfrm>
            <a:off x="6248400" y="4953000"/>
            <a:ext cx="762000" cy="53340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 name="Scroll: Horizontal 7">
            <a:extLst>
              <a:ext uri="{FF2B5EF4-FFF2-40B4-BE49-F238E27FC236}">
                <a16:creationId xmlns:a16="http://schemas.microsoft.com/office/drawing/2014/main" id="{04D69651-8DCA-4028-8C83-7B982DA81D9A}"/>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729258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9240-F935-4748-B34B-63291791C93A}"/>
              </a:ext>
            </a:extLst>
          </p:cNvPr>
          <p:cNvSpPr>
            <a:spLocks noGrp="1"/>
          </p:cNvSpPr>
          <p:nvPr>
            <p:ph type="title"/>
          </p:nvPr>
        </p:nvSpPr>
        <p:spPr>
          <a:xfrm>
            <a:off x="457200" y="0"/>
            <a:ext cx="8229600" cy="868362"/>
          </a:xfrm>
        </p:spPr>
        <p:txBody>
          <a:bodyPr/>
          <a:lstStyle/>
          <a:p>
            <a:r>
              <a:rPr lang="en-US" dirty="0"/>
              <a:t>Safety Index</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5ADE82-5A8F-441A-8746-0C5B74573B92}"/>
                  </a:ext>
                </a:extLst>
              </p:cNvPr>
              <p:cNvSpPr>
                <a:spLocks noGrp="1"/>
              </p:cNvSpPr>
              <p:nvPr>
                <p:ph idx="1"/>
              </p:nvPr>
            </p:nvSpPr>
            <p:spPr>
              <a:xfrm>
                <a:off x="457200" y="768658"/>
                <a:ext cx="8229600" cy="2966328"/>
              </a:xfrm>
            </p:spPr>
            <p:txBody>
              <a:bodyPr>
                <a:normAutofit fontScale="47500" lnSpcReduction="20000"/>
              </a:bodyPr>
              <a:lstStyle/>
              <a:p>
                <a:r>
                  <a:rPr lang="en-US" dirty="0"/>
                  <a:t>Safety index </a:t>
                </a:r>
                <a14:m>
                  <m:oMath xmlns:m="http://schemas.openxmlformats.org/officeDocument/2006/math">
                    <m:r>
                      <a:rPr lang="en-US" i="1">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a:t>: function of vehicle state </a:t>
                </a:r>
                <a14:m>
                  <m:oMath xmlns:m="http://schemas.openxmlformats.org/officeDocument/2006/math">
                    <m:r>
                      <a:rPr lang="en-US" b="0" i="1" smtClean="0">
                        <a:latin typeface="Cambria Math" panose="02040503050406030204" pitchFamily="18" charset="0"/>
                      </a:rPr>
                      <m:t>𝑥</m:t>
                    </m:r>
                  </m:oMath>
                </a14:m>
                <a:r>
                  <a:rPr lang="en-US" dirty="0"/>
                  <a:t>, which includes states (position, velocity, heading) of both ego vehicle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a14:m>
                <a:r>
                  <a:rPr lang="en-US" dirty="0"/>
                  <a:t>) and a surrounding object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oMath>
                </a14:m>
                <a:r>
                  <a:rPr lang="en-US" dirty="0"/>
                  <a:t>). The system is considered safe if </a:t>
                </a:r>
                <a14:m>
                  <m:oMath xmlns:m="http://schemas.openxmlformats.org/officeDocument/2006/math">
                    <m:r>
                      <a:rPr lang="en-US" i="1">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≤0∧</m:t>
                    </m:r>
                    <m:r>
                      <a:rPr lang="en-US" b="0" i="1" smtClean="0">
                        <a:latin typeface="Cambria Math" panose="02040503050406030204" pitchFamily="18" charset="0"/>
                      </a:rPr>
                      <m:t>𝑑</m:t>
                    </m:r>
                    <m:r>
                      <a:rPr lang="en-US" b="0" i="1" smtClean="0">
                        <a:latin typeface="Cambria Math" panose="02040503050406030204" pitchFamily="18" charset="0"/>
                      </a:rPr>
                      <m:t>≥0</m:t>
                    </m:r>
                  </m:oMath>
                </a14:m>
                <a:r>
                  <a:rPr lang="en-US" dirty="0"/>
                  <a:t>, and unsafe otherwise. </a:t>
                </a:r>
              </a:p>
              <a:p>
                <a14:m>
                  <m:oMath xmlns:m="http://schemas.openxmlformats.org/officeDocument/2006/math">
                    <m:r>
                      <a:rPr lang="en-US" b="0" i="1" smtClean="0">
                        <a:latin typeface="Cambria Math" panose="02040503050406030204" pitchFamily="18" charset="0"/>
                      </a:rPr>
                      <m:t>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𝛼</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endParaRPr lang="en-US" b="0" dirty="0"/>
              </a:p>
              <a:p>
                <a:r>
                  <a:rPr lang="en-US" b="0" dirty="0"/>
                  <a:t>where </a:t>
                </a:r>
                <a14:m>
                  <m:oMath xmlns:m="http://schemas.openxmlformats.org/officeDocument/2006/math">
                    <m:r>
                      <a:rPr lang="en-US" b="0" i="1" smtClean="0">
                        <a:latin typeface="Cambria Math" panose="02040503050406030204" pitchFamily="18" charset="0"/>
                      </a:rPr>
                      <m:t>𝑑</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sub>
                                </m:sSub>
                              </m:e>
                            </m:d>
                          </m:e>
                          <m:sup>
                            <m:r>
                              <a:rPr lang="en-US" i="1">
                                <a:latin typeface="Cambria Math" panose="02040503050406030204" pitchFamily="18" charset="0"/>
                              </a:rPr>
                              <m:t>𝑇</m:t>
                            </m:r>
                          </m:sup>
                        </m:sSup>
                        <m:r>
                          <a:rPr lang="en-US" i="1">
                            <a:latin typeface="Cambria Math" panose="02040503050406030204" pitchFamily="18" charset="0"/>
                          </a:rPr>
                          <m:t>𝑄</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sub>
                            </m:sSub>
                          </m:e>
                        </m:d>
                      </m:e>
                    </m:rad>
                  </m:oMath>
                </a14:m>
                <a:r>
                  <a:rPr lang="en-US" dirty="0"/>
                  <a:t> is shaped distance between ego vehicle and surrounding vehicle.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oMath>
                </a14:m>
                <a:r>
                  <a:rPr lang="en-US" dirty="0"/>
                  <a:t> indicates position of ego vehicle,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𝑗</m:t>
                        </m:r>
                      </m:sub>
                    </m:sSub>
                  </m:oMath>
                </a14:m>
                <a:r>
                  <a:rPr lang="en-US" dirty="0"/>
                  <a:t> indicates position of the surrounding object. </a:t>
                </a:r>
                <a14:m>
                  <m:oMath xmlns:m="http://schemas.openxmlformats.org/officeDocument/2006/math">
                    <m:r>
                      <a:rPr lang="en-US" i="1">
                        <a:latin typeface="Cambria Math" panose="02040503050406030204" pitchFamily="18" charset="0"/>
                      </a:rPr>
                      <m:t>𝑄</m:t>
                    </m:r>
                  </m:oMath>
                </a14:m>
                <a:r>
                  <a:rPr lang="en-US" dirty="0"/>
                  <a:t> is a </a:t>
                </a:r>
                <a14:m>
                  <m:oMath xmlns:m="http://schemas.openxmlformats.org/officeDocument/2006/math">
                    <m:r>
                      <a:rPr lang="en-US" b="0" i="1" smtClean="0">
                        <a:latin typeface="Cambria Math" panose="02040503050406030204" pitchFamily="18" charset="0"/>
                      </a:rPr>
                      <m:t>2×2</m:t>
                    </m:r>
                  </m:oMath>
                </a14:m>
                <a:r>
                  <a:rPr lang="en-US" dirty="0"/>
                  <a:t> matrix </a:t>
                </a:r>
                <a:r>
                  <a:rPr lang="en-US" dirty="0" err="1"/>
                  <a:t>s.t.</a:t>
                </a:r>
                <a:r>
                  <a:rPr lang="en-US" dirty="0"/>
                  <a:t> </a:t>
                </a: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sub>
                            </m:sSub>
                          </m:e>
                        </m:d>
                      </m:e>
                      <m:sup>
                        <m:r>
                          <a:rPr lang="en-US" i="1">
                            <a:latin typeface="Cambria Math" panose="02040503050406030204" pitchFamily="18" charset="0"/>
                          </a:rPr>
                          <m:t>𝑇</m:t>
                        </m:r>
                      </m:sup>
                    </m:sSup>
                    <m:r>
                      <a:rPr lang="en-US" i="1">
                        <a:latin typeface="Cambria Math" panose="02040503050406030204" pitchFamily="18" charset="0"/>
                      </a:rPr>
                      <m:t>𝑄</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sub>
                        </m:sSub>
                      </m:e>
                    </m:d>
                    <m:r>
                      <a:rPr lang="en-US" b="0" i="1" smtClean="0">
                        <a:latin typeface="Cambria Math" panose="02040503050406030204" pitchFamily="18" charset="0"/>
                      </a:rPr>
                      <m:t>=1</m:t>
                    </m:r>
                  </m:oMath>
                </a14:m>
                <a:r>
                  <a:rPr lang="en-US" dirty="0"/>
                  <a:t> encodes an ellipse around the surrounding vehicle with long axis equal to 1 and short axis equal to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𝛽</m:t>
                        </m:r>
                      </m:den>
                    </m:f>
                  </m:oMath>
                </a14:m>
                <a:r>
                  <a:rPr lang="en-US" dirty="0"/>
                  <a:t>, where </a:t>
                </a:r>
                <a14:m>
                  <m:oMath xmlns:m="http://schemas.openxmlformats.org/officeDocument/2006/math">
                    <m:r>
                      <a:rPr lang="en-US" i="1">
                        <a:latin typeface="Cambria Math" panose="02040503050406030204" pitchFamily="18" charset="0"/>
                      </a:rPr>
                      <m:t>𝛽</m:t>
                    </m:r>
                  </m:oMath>
                </a14:m>
                <a:r>
                  <a:rPr lang="en-US" dirty="0"/>
                  <a:t> is the aspect ratio of the ellipse. </a:t>
                </a:r>
                <a14:m>
                  <m:oMath xmlns:m="http://schemas.openxmlformats.org/officeDocument/2006/math">
                    <m:r>
                      <a:rPr lang="en-US" i="1">
                        <a:latin typeface="Cambria Math" panose="02040503050406030204" pitchFamily="18" charset="0"/>
                      </a:rPr>
                      <m:t>𝛼</m:t>
                    </m:r>
                  </m:oMath>
                </a14:m>
                <a:r>
                  <a:rPr lang="en-US" dirty="0"/>
                  <a:t> is a tunable parameter.</a:t>
                </a:r>
                <a:endParaRPr lang="en-SE" dirty="0"/>
              </a:p>
            </p:txBody>
          </p:sp>
        </mc:Choice>
        <mc:Fallback xmlns="">
          <p:sp>
            <p:nvSpPr>
              <p:cNvPr id="3" name="Content Placeholder 2">
                <a:extLst>
                  <a:ext uri="{FF2B5EF4-FFF2-40B4-BE49-F238E27FC236}">
                    <a16:creationId xmlns:a16="http://schemas.microsoft.com/office/drawing/2014/main" id="{945ADE82-5A8F-441A-8746-0C5B74573B92}"/>
                  </a:ext>
                </a:extLst>
              </p:cNvPr>
              <p:cNvSpPr>
                <a:spLocks noGrp="1" noRot="1" noChangeAspect="1" noMove="1" noResize="1" noEditPoints="1" noAdjustHandles="1" noChangeArrowheads="1" noChangeShapeType="1" noTextEdit="1"/>
              </p:cNvSpPr>
              <p:nvPr>
                <p:ph idx="1"/>
              </p:nvPr>
            </p:nvSpPr>
            <p:spPr>
              <a:xfrm>
                <a:off x="457200" y="768658"/>
                <a:ext cx="8229600" cy="2966328"/>
              </a:xfrm>
              <a:blipFill>
                <a:blip r:embed="rId3"/>
                <a:stretch>
                  <a:fillRect l="-222" t="-18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9CB0F02-28B9-4DDD-9421-A29CBA072C8A}"/>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5" name="Picture 4">
            <a:extLst>
              <a:ext uri="{FF2B5EF4-FFF2-40B4-BE49-F238E27FC236}">
                <a16:creationId xmlns:a16="http://schemas.microsoft.com/office/drawing/2014/main" id="{75A1D656-BB51-4657-B7B6-9C3270D7C8EE}"/>
              </a:ext>
            </a:extLst>
          </p:cNvPr>
          <p:cNvPicPr>
            <a:picLocks noChangeAspect="1"/>
          </p:cNvPicPr>
          <p:nvPr/>
        </p:nvPicPr>
        <p:blipFill>
          <a:blip r:embed="rId4"/>
          <a:stretch>
            <a:fillRect/>
          </a:stretch>
        </p:blipFill>
        <p:spPr>
          <a:xfrm>
            <a:off x="152400" y="3370494"/>
            <a:ext cx="4648551" cy="2718848"/>
          </a:xfrm>
          <a:prstGeom prst="rect">
            <a:avLst/>
          </a:prstGeom>
        </p:spPr>
      </p:pic>
      <p:pic>
        <p:nvPicPr>
          <p:cNvPr id="6" name="Picture 5">
            <a:extLst>
              <a:ext uri="{FF2B5EF4-FFF2-40B4-BE49-F238E27FC236}">
                <a16:creationId xmlns:a16="http://schemas.microsoft.com/office/drawing/2014/main" id="{5FEDAC17-ABFD-4BA7-85D4-CACD71EEF1ED}"/>
              </a:ext>
            </a:extLst>
          </p:cNvPr>
          <p:cNvPicPr>
            <a:picLocks noChangeAspect="1"/>
          </p:cNvPicPr>
          <p:nvPr/>
        </p:nvPicPr>
        <p:blipFill>
          <a:blip r:embed="rId5"/>
          <a:stretch>
            <a:fillRect/>
          </a:stretch>
        </p:blipFill>
        <p:spPr>
          <a:xfrm>
            <a:off x="4953000" y="3276600"/>
            <a:ext cx="3733800" cy="3210803"/>
          </a:xfrm>
          <a:prstGeom prst="rect">
            <a:avLst/>
          </a:prstGeom>
        </p:spPr>
      </p:pic>
      <p:sp>
        <p:nvSpPr>
          <p:cNvPr id="7" name="Scroll: Horizontal 6">
            <a:extLst>
              <a:ext uri="{FF2B5EF4-FFF2-40B4-BE49-F238E27FC236}">
                <a16:creationId xmlns:a16="http://schemas.microsoft.com/office/drawing/2014/main" id="{47BA0DD9-F8BB-4276-804B-5446595C7EE5}"/>
              </a:ext>
            </a:extLst>
          </p:cNvPr>
          <p:cNvSpPr/>
          <p:nvPr/>
        </p:nvSpPr>
        <p:spPr bwMode="auto">
          <a:xfrm>
            <a:off x="15510" y="0"/>
            <a:ext cx="1508490" cy="86836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1600" dirty="0"/>
              <a:t>Not covered in exam</a:t>
            </a:r>
            <a:endParaRPr lang="en-SE" sz="16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3CA732-AD5E-49F9-BDB0-3D7C93F40D73}"/>
                  </a:ext>
                </a:extLst>
              </p:cNvPr>
              <p:cNvSpPr txBox="1"/>
              <p:nvPr/>
            </p:nvSpPr>
            <p:spPr>
              <a:xfrm>
                <a:off x="3504575" y="3138100"/>
                <a:ext cx="1227580" cy="276999"/>
              </a:xfrm>
              <a:prstGeom prst="rect">
                <a:avLst/>
              </a:prstGeom>
              <a:noFill/>
            </p:spPr>
            <p:txBody>
              <a:bodyPr wrap="none" rtlCol="0">
                <a:spAutoFit/>
              </a:bodyPr>
              <a:lstStyle/>
              <a:p>
                <a14:m>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𝐷</m:t>
                        </m:r>
                      </m:e>
                      <m:sup>
                        <m:r>
                          <a:rPr lang="en-US" sz="1200" b="0" i="1" smtClean="0">
                            <a:latin typeface="Cambria Math" panose="02040503050406030204" pitchFamily="18" charset="0"/>
                          </a:rPr>
                          <m:t>2</m:t>
                        </m:r>
                      </m:sup>
                    </m:sSup>
                  </m:oMath>
                </a14:m>
                <a:r>
                  <a:rPr lang="en-US" sz="1200" dirty="0"/>
                  <a:t> should be </a:t>
                </a:r>
                <a14:m>
                  <m:oMath xmlns:m="http://schemas.openxmlformats.org/officeDocument/2006/math">
                    <m:r>
                      <a:rPr lang="en-US" sz="1200" b="0" i="1" smtClean="0">
                        <a:latin typeface="Cambria Math" panose="02040503050406030204" pitchFamily="18" charset="0"/>
                      </a:rPr>
                      <m:t>𝐷</m:t>
                    </m:r>
                  </m:oMath>
                </a14:m>
                <a:endParaRPr lang="en-SE" sz="1200" dirty="0"/>
              </a:p>
            </p:txBody>
          </p:sp>
        </mc:Choice>
        <mc:Fallback xmlns="">
          <p:sp>
            <p:nvSpPr>
              <p:cNvPr id="8" name="TextBox 7">
                <a:extLst>
                  <a:ext uri="{FF2B5EF4-FFF2-40B4-BE49-F238E27FC236}">
                    <a16:creationId xmlns:a16="http://schemas.microsoft.com/office/drawing/2014/main" id="{B23CA732-AD5E-49F9-BDB0-3D7C93F40D73}"/>
                  </a:ext>
                </a:extLst>
              </p:cNvPr>
              <p:cNvSpPr txBox="1">
                <a:spLocks noRot="1" noChangeAspect="1" noMove="1" noResize="1" noEditPoints="1" noAdjustHandles="1" noChangeArrowheads="1" noChangeShapeType="1" noTextEdit="1"/>
              </p:cNvSpPr>
              <p:nvPr/>
            </p:nvSpPr>
            <p:spPr>
              <a:xfrm>
                <a:off x="3504575" y="3138100"/>
                <a:ext cx="1227580" cy="276999"/>
              </a:xfrm>
              <a:prstGeom prst="rect">
                <a:avLst/>
              </a:prstGeom>
              <a:blipFill>
                <a:blip r:embed="rId6"/>
                <a:stretch>
                  <a:fillRect t="-4444" b="-15556"/>
                </a:stretch>
              </a:blipFill>
            </p:spPr>
            <p:txBody>
              <a:bodyPr/>
              <a:lstStyle/>
              <a:p>
                <a:r>
                  <a:rPr lang="en-SE">
                    <a:noFill/>
                  </a:rPr>
                  <a:t> </a:t>
                </a:r>
              </a:p>
            </p:txBody>
          </p:sp>
        </mc:Fallback>
      </mc:AlternateContent>
    </p:spTree>
    <p:extLst>
      <p:ext uri="{BB962C8B-B14F-4D97-AF65-F5344CB8AC3E}">
        <p14:creationId xmlns:p14="http://schemas.microsoft.com/office/powerpoint/2010/main" val="1165266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815F-B2CB-49AA-B991-1388A2ECDEF3}"/>
              </a:ext>
            </a:extLst>
          </p:cNvPr>
          <p:cNvSpPr>
            <a:spLocks noGrp="1"/>
          </p:cNvSpPr>
          <p:nvPr>
            <p:ph type="title"/>
          </p:nvPr>
        </p:nvSpPr>
        <p:spPr/>
        <p:txBody>
          <a:bodyPr/>
          <a:lstStyle/>
          <a:p>
            <a:r>
              <a:rPr lang="en-US" dirty="0"/>
              <a:t>Safety Index Illustration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56ADD0-726A-40AE-BFA3-1C3859FA3013}"/>
                  </a:ext>
                </a:extLst>
              </p:cNvPr>
              <p:cNvSpPr>
                <a:spLocks noGrp="1"/>
              </p:cNvSpPr>
              <p:nvPr>
                <p:ph idx="1"/>
              </p:nvPr>
            </p:nvSpPr>
            <p:spPr>
              <a:xfrm>
                <a:off x="457200" y="1295400"/>
                <a:ext cx="8229600" cy="1933299"/>
              </a:xfrm>
            </p:spPr>
            <p:txBody>
              <a:bodyPr>
                <a:normAutofit fontScale="70000" lnSpcReduction="20000"/>
              </a:bodyPr>
              <a:lstStyle/>
              <a:p>
                <a14:m>
                  <m:oMath xmlns:m="http://schemas.openxmlformats.org/officeDocument/2006/math">
                    <m:r>
                      <a:rPr lang="en-US" i="1" smtClean="0">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𝐷</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𝛼</m:t>
                    </m:r>
                    <m:acc>
                      <m:accPr>
                        <m:chr m:val="̇"/>
                        <m:ctrlPr>
                          <a:rPr lang="en-US" i="1">
                            <a:latin typeface="Cambria Math" panose="02040503050406030204" pitchFamily="18" charset="0"/>
                          </a:rPr>
                        </m:ctrlPr>
                      </m:accPr>
                      <m:e>
                        <m:r>
                          <a:rPr lang="en-US" i="1">
                            <a:latin typeface="Cambria Math" panose="02040503050406030204" pitchFamily="18" charset="0"/>
                          </a:rPr>
                          <m:t>𝑑</m:t>
                        </m:r>
                      </m:e>
                    </m:acc>
                    <m:d>
                      <m:dPr>
                        <m:ctrlPr>
                          <a:rPr lang="en-US" i="1">
                            <a:latin typeface="Cambria Math" panose="02040503050406030204" pitchFamily="18" charset="0"/>
                          </a:rPr>
                        </m:ctrlPr>
                      </m:dPr>
                      <m:e>
                        <m:r>
                          <a:rPr lang="en-US" i="1">
                            <a:latin typeface="Cambria Math" panose="02040503050406030204" pitchFamily="18" charset="0"/>
                          </a:rPr>
                          <m:t>𝑥</m:t>
                        </m:r>
                      </m:e>
                    </m:d>
                  </m:oMath>
                </a14:m>
                <a:endParaRPr lang="en-US" dirty="0"/>
              </a:p>
              <a:p>
                <a14:m>
                  <m:oMath xmlns:m="http://schemas.openxmlformats.org/officeDocument/2006/math">
                    <m:r>
                      <a:rPr lang="en-US" i="1">
                        <a:latin typeface="Cambria Math" panose="02040503050406030204" pitchFamily="18" charset="0"/>
                      </a:rPr>
                      <m:t>𝜙</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≤0</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i="1">
                        <a:latin typeface="Cambria Math" panose="02040503050406030204" pitchFamily="18" charset="0"/>
                      </a:rPr>
                      <m:t>𝛼</m:t>
                    </m:r>
                    <m:acc>
                      <m:accPr>
                        <m:chr m:val="̇"/>
                        <m:ctrlPr>
                          <a:rPr lang="en-US" i="1">
                            <a:latin typeface="Cambria Math" panose="02040503050406030204" pitchFamily="18" charset="0"/>
                          </a:rPr>
                        </m:ctrlPr>
                      </m:accPr>
                      <m:e>
                        <m:r>
                          <a:rPr lang="en-US" i="1">
                            <a:latin typeface="Cambria Math" panose="02040503050406030204" pitchFamily="18" charset="0"/>
                          </a:rPr>
                          <m:t>𝑑</m:t>
                        </m:r>
                      </m:e>
                    </m:acc>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𝐷</m:t>
                    </m:r>
                  </m:oMath>
                </a14:m>
                <a:endParaRPr lang="en-US" dirty="0"/>
              </a:p>
              <a:p>
                <a:r>
                  <a:rPr lang="en-US" dirty="0"/>
                  <a:t>The larger the distance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the larger relative speed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𝑑</m:t>
                        </m:r>
                      </m:e>
                    </m:acc>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a:t> (positive speed means moving away from each other), the safer it is.</a:t>
                </a:r>
                <a:endParaRPr lang="en-SE" dirty="0"/>
              </a:p>
            </p:txBody>
          </p:sp>
        </mc:Choice>
        <mc:Fallback xmlns="">
          <p:sp>
            <p:nvSpPr>
              <p:cNvPr id="3" name="Content Placeholder 2">
                <a:extLst>
                  <a:ext uri="{FF2B5EF4-FFF2-40B4-BE49-F238E27FC236}">
                    <a16:creationId xmlns:a16="http://schemas.microsoft.com/office/drawing/2014/main" id="{5056ADD0-726A-40AE-BFA3-1C3859FA3013}"/>
                  </a:ext>
                </a:extLst>
              </p:cNvPr>
              <p:cNvSpPr>
                <a:spLocks noGrp="1" noRot="1" noChangeAspect="1" noMove="1" noResize="1" noEditPoints="1" noAdjustHandles="1" noChangeArrowheads="1" noChangeShapeType="1" noTextEdit="1"/>
              </p:cNvSpPr>
              <p:nvPr>
                <p:ph idx="1"/>
              </p:nvPr>
            </p:nvSpPr>
            <p:spPr>
              <a:xfrm>
                <a:off x="457200" y="1295400"/>
                <a:ext cx="8229600" cy="1933299"/>
              </a:xfrm>
              <a:blipFill>
                <a:blip r:embed="rId2"/>
                <a:stretch>
                  <a:fillRect l="-889" t="-94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130F5CF-ED75-4D98-86FC-EE17580FE002}"/>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5" name="Picture 4">
            <a:extLst>
              <a:ext uri="{FF2B5EF4-FFF2-40B4-BE49-F238E27FC236}">
                <a16:creationId xmlns:a16="http://schemas.microsoft.com/office/drawing/2014/main" id="{E9B7B396-3767-41D4-85E8-6260AB148D8E}"/>
              </a:ext>
            </a:extLst>
          </p:cNvPr>
          <p:cNvPicPr>
            <a:picLocks noChangeAspect="1"/>
          </p:cNvPicPr>
          <p:nvPr/>
        </p:nvPicPr>
        <p:blipFill>
          <a:blip r:embed="rId3"/>
          <a:stretch>
            <a:fillRect/>
          </a:stretch>
        </p:blipFill>
        <p:spPr>
          <a:xfrm>
            <a:off x="266035" y="3357934"/>
            <a:ext cx="3616957" cy="704186"/>
          </a:xfrm>
          <a:prstGeom prst="rect">
            <a:avLst/>
          </a:prstGeom>
        </p:spPr>
      </p:pic>
      <p:pic>
        <p:nvPicPr>
          <p:cNvPr id="6" name="Picture 5">
            <a:extLst>
              <a:ext uri="{FF2B5EF4-FFF2-40B4-BE49-F238E27FC236}">
                <a16:creationId xmlns:a16="http://schemas.microsoft.com/office/drawing/2014/main" id="{6535DCCC-EC58-457A-95D3-A94E0ECAE08F}"/>
              </a:ext>
            </a:extLst>
          </p:cNvPr>
          <p:cNvPicPr>
            <a:picLocks noChangeAspect="1"/>
          </p:cNvPicPr>
          <p:nvPr/>
        </p:nvPicPr>
        <p:blipFill>
          <a:blip r:embed="rId4"/>
          <a:stretch>
            <a:fillRect/>
          </a:stretch>
        </p:blipFill>
        <p:spPr>
          <a:xfrm>
            <a:off x="170477" y="4191355"/>
            <a:ext cx="4249124" cy="2552675"/>
          </a:xfrm>
          <a:prstGeom prst="rect">
            <a:avLst/>
          </a:prstGeom>
        </p:spPr>
      </p:pic>
      <p:pic>
        <p:nvPicPr>
          <p:cNvPr id="7" name="Picture 6">
            <a:extLst>
              <a:ext uri="{FF2B5EF4-FFF2-40B4-BE49-F238E27FC236}">
                <a16:creationId xmlns:a16="http://schemas.microsoft.com/office/drawing/2014/main" id="{F0B3C3AD-9E9A-4464-9A42-CCC3FF859661}"/>
              </a:ext>
            </a:extLst>
          </p:cNvPr>
          <p:cNvPicPr>
            <a:picLocks noChangeAspect="1"/>
          </p:cNvPicPr>
          <p:nvPr/>
        </p:nvPicPr>
        <p:blipFill>
          <a:blip r:embed="rId5"/>
          <a:stretch>
            <a:fillRect/>
          </a:stretch>
        </p:blipFill>
        <p:spPr>
          <a:xfrm>
            <a:off x="4648200" y="4359087"/>
            <a:ext cx="4237385" cy="2362083"/>
          </a:xfrm>
          <a:prstGeom prst="rect">
            <a:avLst/>
          </a:prstGeom>
        </p:spPr>
      </p:pic>
      <p:sp>
        <p:nvSpPr>
          <p:cNvPr id="9" name="Scroll: Horizontal 8">
            <a:extLst>
              <a:ext uri="{FF2B5EF4-FFF2-40B4-BE49-F238E27FC236}">
                <a16:creationId xmlns:a16="http://schemas.microsoft.com/office/drawing/2014/main" id="{F18C5C50-44A2-4BB7-8FCA-2276C78CF0EF}"/>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229246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469F-D9B8-47B0-8230-C34067AEAAC7}"/>
              </a:ext>
            </a:extLst>
          </p:cNvPr>
          <p:cNvSpPr>
            <a:spLocks noGrp="1"/>
          </p:cNvSpPr>
          <p:nvPr>
            <p:ph type="title"/>
          </p:nvPr>
        </p:nvSpPr>
        <p:spPr/>
        <p:txBody>
          <a:bodyPr/>
          <a:lstStyle/>
          <a:p>
            <a:r>
              <a:rPr lang="en-US" dirty="0"/>
              <a:t>Behavior Cloning (BC)</a:t>
            </a:r>
            <a:endParaRPr lang="en-SE" dirty="0"/>
          </a:p>
        </p:txBody>
      </p:sp>
      <p:sp>
        <p:nvSpPr>
          <p:cNvPr id="3" name="Content Placeholder 2">
            <a:extLst>
              <a:ext uri="{FF2B5EF4-FFF2-40B4-BE49-F238E27FC236}">
                <a16:creationId xmlns:a16="http://schemas.microsoft.com/office/drawing/2014/main" id="{B3E70616-CE29-472F-8CC1-3A930D10D258}"/>
              </a:ext>
            </a:extLst>
          </p:cNvPr>
          <p:cNvSpPr>
            <a:spLocks noGrp="1"/>
          </p:cNvSpPr>
          <p:nvPr>
            <p:ph idx="1"/>
          </p:nvPr>
        </p:nvSpPr>
        <p:spPr>
          <a:xfrm>
            <a:off x="457200" y="1295399"/>
            <a:ext cx="8382000" cy="1400176"/>
          </a:xfrm>
        </p:spPr>
        <p:txBody>
          <a:bodyPr>
            <a:normAutofit fontScale="77500" lnSpcReduction="20000"/>
          </a:bodyPr>
          <a:lstStyle/>
          <a:p>
            <a:r>
              <a:rPr lang="en-US" dirty="0"/>
              <a:t>Behavior Cloning (BC) is a form of Supervised Learning (SL), where an agent is trained to perform a task from demonstrations by learning a mapping (e.g., a CNN) between states (input data) and actions (labels).</a:t>
            </a:r>
          </a:p>
        </p:txBody>
      </p:sp>
      <p:sp>
        <p:nvSpPr>
          <p:cNvPr id="4" name="Slide Number Placeholder 3">
            <a:extLst>
              <a:ext uri="{FF2B5EF4-FFF2-40B4-BE49-F238E27FC236}">
                <a16:creationId xmlns:a16="http://schemas.microsoft.com/office/drawing/2014/main" id="{EF4EB2BA-82B7-476D-BD8A-C40EED35DAED}"/>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pic>
        <p:nvPicPr>
          <p:cNvPr id="1026" name="Picture 2" descr="convolutional classifier">
            <a:extLst>
              <a:ext uri="{FF2B5EF4-FFF2-40B4-BE49-F238E27FC236}">
                <a16:creationId xmlns:a16="http://schemas.microsoft.com/office/drawing/2014/main" id="{21859C93-E992-4FD8-B418-E7CC3739C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2" y="4038600"/>
            <a:ext cx="4273420" cy="2642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volutional agent">
            <a:extLst>
              <a:ext uri="{FF2B5EF4-FFF2-40B4-BE49-F238E27FC236}">
                <a16:creationId xmlns:a16="http://schemas.microsoft.com/office/drawing/2014/main" id="{DAEDD61F-8AB5-4D01-BD7D-A23B48082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253" y="4088052"/>
            <a:ext cx="4572000" cy="25935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33E272-A87E-4D77-AC54-DFF8902F7809}"/>
              </a:ext>
            </a:extLst>
          </p:cNvPr>
          <p:cNvSpPr/>
          <p:nvPr/>
        </p:nvSpPr>
        <p:spPr>
          <a:xfrm>
            <a:off x="2583802" y="6570921"/>
            <a:ext cx="3429000" cy="246221"/>
          </a:xfrm>
          <a:prstGeom prst="rect">
            <a:avLst/>
          </a:prstGeom>
        </p:spPr>
        <p:txBody>
          <a:bodyPr wrap="square">
            <a:spAutoFit/>
          </a:bodyPr>
          <a:lstStyle/>
          <a:p>
            <a:r>
              <a:rPr lang="en-US" sz="1000" dirty="0"/>
              <a:t>https://pathmind.com/wiki/deep-reinforcement-learning</a:t>
            </a:r>
            <a:endParaRPr lang="en-SE" sz="1000" dirty="0"/>
          </a:p>
        </p:txBody>
      </p:sp>
      <p:pic>
        <p:nvPicPr>
          <p:cNvPr id="9" name="Picture 2">
            <a:extLst>
              <a:ext uri="{FF2B5EF4-FFF2-40B4-BE49-F238E27FC236}">
                <a16:creationId xmlns:a16="http://schemas.microsoft.com/office/drawing/2014/main" id="{569D85D5-9B27-4B69-8824-0029324FE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8" y="2695575"/>
            <a:ext cx="7934325"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61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E4CB-F7FE-4DA0-A5CC-48311596778B}"/>
              </a:ext>
            </a:extLst>
          </p:cNvPr>
          <p:cNvSpPr>
            <a:spLocks noGrp="1"/>
          </p:cNvSpPr>
          <p:nvPr>
            <p:ph type="title"/>
          </p:nvPr>
        </p:nvSpPr>
        <p:spPr>
          <a:xfrm>
            <a:off x="1615710" y="274638"/>
            <a:ext cx="7071090" cy="868362"/>
          </a:xfrm>
        </p:spPr>
        <p:txBody>
          <a:bodyPr/>
          <a:lstStyle/>
          <a:p>
            <a:r>
              <a:rPr lang="en-US" sz="3600" dirty="0"/>
              <a:t>State Safe Set and Control Safe Set</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AAFA02-727D-4898-9666-B54B1F47DD55}"/>
                  </a:ext>
                </a:extLst>
              </p:cNvPr>
              <p:cNvSpPr>
                <a:spLocks noGrp="1"/>
              </p:cNvSpPr>
              <p:nvPr>
                <p:ph idx="1"/>
              </p:nvPr>
            </p:nvSpPr>
            <p:spPr>
              <a:xfrm>
                <a:off x="457200" y="1295400"/>
                <a:ext cx="8229600" cy="4441076"/>
              </a:xfrm>
            </p:spPr>
            <p:txBody>
              <a:bodyPr>
                <a:normAutofit fontScale="55000" lnSpcReduction="20000"/>
              </a:bodyPr>
              <a:lstStyle/>
              <a:p>
                <a:r>
                  <a:rPr lang="en-US" dirty="0"/>
                  <a:t>State safe set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i="1" dirty="0" smtClean="0">
                            <a:latin typeface="Cambria Math" panose="02040503050406030204" pitchFamily="18" charset="0"/>
                          </a:rPr>
                          <m:t>𝑆</m:t>
                        </m:r>
                      </m:sub>
                    </m:sSub>
                  </m:oMath>
                </a14:m>
                <a:r>
                  <a:rPr lang="en-US" dirty="0"/>
                  <a:t>: level set of the safety index </a:t>
                </a:r>
              </a:p>
              <a:p>
                <a:pPr lvl="1"/>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𝑆</m:t>
                        </m:r>
                      </m:sub>
                    </m:sSub>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𝜙</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≤0</m:t>
                        </m:r>
                      </m:e>
                    </m:d>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i="1">
                        <a:latin typeface="Cambria Math" panose="02040503050406030204" pitchFamily="18" charset="0"/>
                      </a:rPr>
                      <m:t>𝛼</m:t>
                    </m:r>
                    <m:acc>
                      <m:accPr>
                        <m:chr m:val="̇"/>
                        <m:ctrlPr>
                          <a:rPr lang="en-US" i="1">
                            <a:latin typeface="Cambria Math" panose="02040503050406030204" pitchFamily="18" charset="0"/>
                          </a:rPr>
                        </m:ctrlPr>
                      </m:accPr>
                      <m:e>
                        <m:r>
                          <a:rPr lang="en-US" i="1">
                            <a:latin typeface="Cambria Math" panose="02040503050406030204" pitchFamily="18" charset="0"/>
                          </a:rPr>
                          <m:t>𝑑</m:t>
                        </m:r>
                      </m:e>
                    </m:acc>
                    <m:d>
                      <m:dPr>
                        <m:ctrlPr>
                          <a:rPr lang="en-US" i="1">
                            <a:latin typeface="Cambria Math" panose="02040503050406030204" pitchFamily="18" charset="0"/>
                          </a:rPr>
                        </m:ctrlPr>
                      </m:dPr>
                      <m:e>
                        <m:r>
                          <a:rPr lang="en-US" i="1">
                            <a:latin typeface="Cambria Math" panose="02040503050406030204" pitchFamily="18" charset="0"/>
                          </a:rPr>
                          <m:t>𝑥</m:t>
                        </m:r>
                      </m:e>
                    </m:d>
                    <m:r>
                      <a:rPr lang="en-US" i="1" dirty="0">
                        <a:latin typeface="Cambria Math" panose="02040503050406030204" pitchFamily="18" charset="0"/>
                      </a:rPr>
                      <m:t>≥</m:t>
                    </m:r>
                    <m:r>
                      <a:rPr lang="en-US" b="0" i="1" smtClean="0">
                        <a:latin typeface="Cambria Math" panose="02040503050406030204" pitchFamily="18" charset="0"/>
                      </a:rPr>
                      <m:t>𝐷</m:t>
                    </m:r>
                    <m:r>
                      <m:rPr>
                        <m:lit/>
                      </m:rPr>
                      <a:rPr lang="en-US" b="0" i="1" smtClean="0">
                        <a:latin typeface="Cambria Math" panose="02040503050406030204" pitchFamily="18" charset="0"/>
                      </a:rPr>
                      <m:t>}</m:t>
                    </m:r>
                  </m:oMath>
                </a14:m>
                <a:endParaRPr lang="en-US" dirty="0"/>
              </a:p>
              <a:p>
                <a:pPr lvl="1"/>
                <a:r>
                  <a:rPr lang="en-US" dirty="0"/>
                  <a:t>It injects an ellipse constraint as shown in Fig. 3, also considering the relative speed between the ego and surrounding object.</a:t>
                </a:r>
              </a:p>
              <a:p>
                <a:r>
                  <a:rPr lang="en-US" dirty="0"/>
                  <a:t>Control safe set</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𝑆</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a:latin typeface="Cambria Math" panose="02040503050406030204" pitchFamily="18" charset="0"/>
                      </a:rPr>
                      <m:t>=</m:t>
                    </m:r>
                    <m:d>
                      <m:dPr>
                        <m:begChr m:val="{"/>
                        <m:endChr m:val="}"/>
                        <m:ctrlPr>
                          <a:rPr lang="en-US" i="1">
                            <a:latin typeface="Cambria Math" panose="02040503050406030204" pitchFamily="18" charset="0"/>
                          </a:rPr>
                        </m:ctrlPr>
                      </m:dPr>
                      <m:e>
                        <m:r>
                          <a:rPr lang="en-US">
                            <a:latin typeface="Cambria Math" panose="02040503050406030204" pitchFamily="18" charset="0"/>
                          </a:rPr>
                          <m:t>𝑢</m:t>
                        </m:r>
                        <m:d>
                          <m:dPr>
                            <m:ctrlPr>
                              <a:rPr lang="en-US" i="1">
                                <a:latin typeface="Cambria Math" panose="02040503050406030204" pitchFamily="18" charset="0"/>
                              </a:rPr>
                            </m:ctrlPr>
                          </m:dPr>
                          <m:e>
                            <m:r>
                              <a:rPr lang="en-US">
                                <a:latin typeface="Cambria Math" panose="02040503050406030204" pitchFamily="18" charset="0"/>
                              </a:rPr>
                              <m:t>𝑡</m:t>
                            </m:r>
                          </m:e>
                        </m:d>
                        <m:r>
                          <a:rPr lang="en-US">
                            <a:latin typeface="Cambria Math" panose="02040503050406030204" pitchFamily="18" charset="0"/>
                          </a:rPr>
                          <m:t>:</m:t>
                        </m:r>
                        <m:acc>
                          <m:accPr>
                            <m:chr m:val="̇"/>
                            <m:ctrlPr>
                              <a:rPr lang="en-US" i="1">
                                <a:latin typeface="Cambria Math" panose="02040503050406030204" pitchFamily="18" charset="0"/>
                              </a:rPr>
                            </m:ctrlPr>
                          </m:accPr>
                          <m:e>
                            <m:r>
                              <a:rPr lang="en-US">
                                <a:latin typeface="Cambria Math" panose="02040503050406030204" pitchFamily="18" charset="0"/>
                              </a:rPr>
                              <m:t>𝜙</m:t>
                            </m:r>
                          </m:e>
                        </m:acc>
                        <m:r>
                          <a:rPr lang="en-US">
                            <a:latin typeface="Cambria Math" panose="02040503050406030204" pitchFamily="18" charset="0"/>
                          </a:rPr>
                          <m:t>≤</m:t>
                        </m:r>
                        <m:r>
                          <a:rPr lang="en-US" b="0" i="0" smtClean="0">
                            <a:latin typeface="Cambria Math" panose="02040503050406030204" pitchFamily="18" charset="0"/>
                          </a:rPr>
                          <m:t>−</m:t>
                        </m:r>
                        <m:r>
                          <a:rPr lang="en-US">
                            <a:latin typeface="Cambria Math" panose="02040503050406030204" pitchFamily="18" charset="0"/>
                          </a:rPr>
                          <m:t>𝜂</m:t>
                        </m:r>
                        <m:r>
                          <a:rPr lang="en-US">
                            <a:latin typeface="Cambria Math" panose="02040503050406030204" pitchFamily="18" charset="0"/>
                          </a:rPr>
                          <m:t> </m:t>
                        </m:r>
                        <m:r>
                          <m:rPr>
                            <m:sty m:val="p"/>
                          </m:rPr>
                          <a:rPr lang="en-US">
                            <a:latin typeface="Cambria Math" panose="02040503050406030204" pitchFamily="18" charset="0"/>
                          </a:rPr>
                          <m:t>if</m:t>
                        </m:r>
                        <m:r>
                          <a:rPr lang="en-US">
                            <a:latin typeface="Cambria Math" panose="02040503050406030204" pitchFamily="18" charset="0"/>
                          </a:rPr>
                          <m:t> </m:t>
                        </m:r>
                        <m:r>
                          <a:rPr lang="en-US">
                            <a:latin typeface="Cambria Math" panose="02040503050406030204" pitchFamily="18" charset="0"/>
                          </a:rPr>
                          <m:t>𝜙</m:t>
                        </m:r>
                        <m:r>
                          <a:rPr lang="en-US">
                            <a:latin typeface="Cambria Math" panose="02040503050406030204" pitchFamily="18" charset="0"/>
                          </a:rPr>
                          <m:t>≥0</m:t>
                        </m:r>
                      </m:e>
                    </m:d>
                  </m:oMath>
                </a14:m>
                <a:r>
                  <a:rPr lang="en-US" dirty="0"/>
                  <a:t> where </a:t>
                </a:r>
                <a14:m>
                  <m:oMath xmlns:m="http://schemas.openxmlformats.org/officeDocument/2006/math">
                    <m:r>
                      <a:rPr lang="en-US">
                        <a:latin typeface="Cambria Math" panose="02040503050406030204" pitchFamily="18" charset="0"/>
                      </a:rPr>
                      <m:t>𝜂</m:t>
                    </m:r>
                    <m:r>
                      <a:rPr lang="en-US">
                        <a:latin typeface="Cambria Math" panose="02040503050406030204" pitchFamily="18" charset="0"/>
                      </a:rPr>
                      <m:t>&gt;0</m:t>
                    </m:r>
                  </m:oMath>
                </a14:m>
                <a:r>
                  <a:rPr lang="en-US" dirty="0"/>
                  <a:t> is some margin. It is easy to prove that if  </a:t>
                </a:r>
                <a14:m>
                  <m:oMath xmlns:m="http://schemas.openxmlformats.org/officeDocument/2006/math">
                    <m:r>
                      <a:rPr lang="en-US">
                        <a:latin typeface="Cambria Math" panose="02040503050406030204" pitchFamily="18" charset="0"/>
                      </a:rPr>
                      <m:t>𝑥</m:t>
                    </m:r>
                    <m:d>
                      <m:dPr>
                        <m:ctrlPr>
                          <a:rPr lang="en-US" i="1">
                            <a:latin typeface="Cambria Math" panose="02040503050406030204" pitchFamily="18" charset="0"/>
                          </a:rPr>
                        </m:ctrlPr>
                      </m:dPr>
                      <m:e>
                        <m:r>
                          <a:rPr lang="en-US">
                            <a:latin typeface="Cambria Math" panose="02040503050406030204" pitchFamily="18" charset="0"/>
                          </a:rPr>
                          <m:t>0</m:t>
                        </m:r>
                      </m:e>
                    </m:d>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𝑋</m:t>
                        </m:r>
                      </m:e>
                      <m:sub>
                        <m:r>
                          <a:rPr lang="en-US">
                            <a:latin typeface="Cambria Math" panose="02040503050406030204" pitchFamily="18" charset="0"/>
                          </a:rPr>
                          <m:t>𝑆</m:t>
                        </m:r>
                      </m:sub>
                    </m:sSub>
                    <m:r>
                      <a:rPr lang="en-US">
                        <a:latin typeface="Cambria Math" panose="02040503050406030204" pitchFamily="18" charset="0"/>
                      </a:rPr>
                      <m:t>∧</m:t>
                    </m:r>
                    <m:r>
                      <a:rPr lang="en-US">
                        <a:latin typeface="Cambria Math" panose="02040503050406030204" pitchFamily="18" charset="0"/>
                      </a:rPr>
                      <m:t>𝑢</m:t>
                    </m:r>
                    <m:d>
                      <m:dPr>
                        <m:ctrlPr>
                          <a:rPr lang="en-US" i="1">
                            <a:latin typeface="Cambria Math" panose="02040503050406030204" pitchFamily="18" charset="0"/>
                          </a:rPr>
                        </m:ctrlPr>
                      </m:dPr>
                      <m:e>
                        <m:r>
                          <a:rPr lang="en-US">
                            <a:latin typeface="Cambria Math" panose="02040503050406030204" pitchFamily="18" charset="0"/>
                          </a:rPr>
                          <m:t>𝑡</m:t>
                        </m:r>
                      </m:e>
                    </m:d>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𝑈</m:t>
                        </m:r>
                      </m:e>
                      <m:sub>
                        <m:r>
                          <a:rPr lang="en-US">
                            <a:latin typeface="Cambria Math" panose="02040503050406030204" pitchFamily="18" charset="0"/>
                          </a:rPr>
                          <m:t>𝑆</m:t>
                        </m:r>
                      </m:sub>
                    </m:sSub>
                  </m:oMath>
                </a14:m>
                <a:r>
                  <a:rPr lang="en-US" dirty="0"/>
                  <a:t> for </a:t>
                </a:r>
                <a14:m>
                  <m:oMath xmlns:m="http://schemas.openxmlformats.org/officeDocument/2006/math">
                    <m:r>
                      <a:rPr lang="en-US">
                        <a:latin typeface="Cambria Math" panose="02040503050406030204" pitchFamily="18" charset="0"/>
                      </a:rPr>
                      <m:t>𝑡</m:t>
                    </m:r>
                    <m:r>
                      <a:rPr lang="en-US">
                        <a:latin typeface="Cambria Math" panose="02040503050406030204" pitchFamily="18" charset="0"/>
                      </a:rPr>
                      <m:t>≥0</m:t>
                    </m:r>
                  </m:oMath>
                </a14:m>
                <a:r>
                  <a:rPr lang="en-US" dirty="0"/>
                  <a:t>, then </a:t>
                </a:r>
                <a14:m>
                  <m:oMath xmlns:m="http://schemas.openxmlformats.org/officeDocument/2006/math">
                    <m:r>
                      <a:rPr lang="en-US">
                        <a:latin typeface="Cambria Math" panose="02040503050406030204" pitchFamily="18" charset="0"/>
                      </a:rPr>
                      <m:t>𝑥</m:t>
                    </m:r>
                    <m:d>
                      <m:dPr>
                        <m:ctrlPr>
                          <a:rPr lang="en-US" i="1">
                            <a:latin typeface="Cambria Math" panose="02040503050406030204" pitchFamily="18" charset="0"/>
                          </a:rPr>
                        </m:ctrlPr>
                      </m:dPr>
                      <m:e>
                        <m:r>
                          <a:rPr lang="en-US">
                            <a:latin typeface="Cambria Math" panose="02040503050406030204" pitchFamily="18" charset="0"/>
                          </a:rPr>
                          <m:t>𝑡</m:t>
                        </m:r>
                      </m:e>
                    </m:d>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𝑋</m:t>
                        </m:r>
                      </m:e>
                      <m:sub>
                        <m:r>
                          <a:rPr lang="en-US">
                            <a:latin typeface="Cambria Math" panose="02040503050406030204" pitchFamily="18" charset="0"/>
                          </a:rPr>
                          <m:t>𝑆</m:t>
                        </m:r>
                      </m:sub>
                    </m:sSub>
                  </m:oMath>
                </a14:m>
                <a:endParaRPr lang="en-US" dirty="0"/>
              </a:p>
              <a:p>
                <a:r>
                  <a:rPr lang="en-US" dirty="0"/>
                  <a:t>If we approximate ego vehicle dynamics to a control affine function </a:t>
                </a:r>
                <a14:m>
                  <m:oMath xmlns:m="http://schemas.openxmlformats.org/officeDocument/2006/math">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acc>
                    <m:r>
                      <a:rPr lang="en-US" b="0" i="1" dirty="0" smtClean="0">
                        <a:latin typeface="Cambria Math" panose="02040503050406030204" pitchFamily="18" charset="0"/>
                      </a:rPr>
                      <m:t>=</m:t>
                    </m:r>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e>
                    </m:d>
                    <m:r>
                      <a:rPr lang="en-US" b="0" i="1" dirty="0" smtClean="0">
                        <a:latin typeface="Cambria Math" panose="02040503050406030204" pitchFamily="18" charset="0"/>
                      </a:rPr>
                      <m:t>+</m:t>
                    </m:r>
                    <m:r>
                      <a:rPr lang="en-US" b="0" i="1" dirty="0" smtClean="0">
                        <a:latin typeface="Cambria Math" panose="02040503050406030204" pitchFamily="18" charset="0"/>
                      </a:rPr>
                      <m:t>𝐵𝑢</m:t>
                    </m:r>
                  </m:oMath>
                </a14:m>
                <a:r>
                  <a:rPr lang="en-US" dirty="0"/>
                  <a:t>, the control safe set can be written as:</a:t>
                </a:r>
              </a:p>
              <a:p>
                <a:pPr lvl="1"/>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𝑈</m:t>
                        </m:r>
                      </m:e>
                      <m:sub>
                        <m:r>
                          <a:rPr lang="en-US">
                            <a:latin typeface="Cambria Math" panose="02040503050406030204" pitchFamily="18" charset="0"/>
                          </a:rPr>
                          <m:t>𝑆</m:t>
                        </m:r>
                      </m:sub>
                    </m:sSub>
                    <m:r>
                      <a:rPr lang="en-US">
                        <a:latin typeface="Cambria Math" panose="02040503050406030204" pitchFamily="18" charset="0"/>
                      </a:rPr>
                      <m:t>(</m:t>
                    </m:r>
                    <m:r>
                      <m:rPr>
                        <m:sty m:val="p"/>
                      </m:rPr>
                      <a:rPr lang="en-US">
                        <a:latin typeface="Cambria Math" panose="02040503050406030204" pitchFamily="18" charset="0"/>
                      </a:rPr>
                      <m:t>t</m:t>
                    </m:r>
                    <m:r>
                      <a:rPr lang="en-US">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 </m:t>
                    </m:r>
                    <m:r>
                      <m:rPr>
                        <m:sty m:val="p"/>
                      </m:rPr>
                      <a:rPr lang="en-US" b="0" i="0" smtClean="0">
                        <a:latin typeface="Cambria Math" panose="02040503050406030204" pitchFamily="18" charset="0"/>
                      </a:rPr>
                      <m:t>if</m:t>
                    </m:r>
                    <m:r>
                      <a:rPr lang="en-US" b="0" i="1" smtClean="0">
                        <a:latin typeface="Cambria Math" panose="02040503050406030204" pitchFamily="18" charset="0"/>
                      </a:rPr>
                      <m:t> </m:t>
                    </m:r>
                    <m:r>
                      <a:rPr lang="en-US" b="0" i="1" smtClean="0">
                        <a:latin typeface="Cambria Math" panose="02040503050406030204" pitchFamily="18" charset="0"/>
                      </a:rPr>
                      <m:t>𝜙</m:t>
                    </m:r>
                    <m:r>
                      <a:rPr lang="en-US" b="0" i="1" smtClean="0">
                        <a:latin typeface="Cambria Math" panose="02040503050406030204" pitchFamily="18" charset="0"/>
                      </a:rPr>
                      <m:t>≥0}</m:t>
                    </m:r>
                  </m:oMath>
                </a14:m>
                <a:endParaRPr lang="en-US" dirty="0"/>
              </a:p>
              <a:p>
                <a:pPr lvl="1"/>
                <a:r>
                  <a:rPr lang="en-US" dirty="0"/>
                  <a:t>where </a:t>
                </a:r>
                <a14:m>
                  <m:oMath xmlns:m="http://schemas.openxmlformats.org/officeDocument/2006/math">
                    <m:r>
                      <a:rPr lang="en-US" i="1">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i="1">
                            <a:latin typeface="Cambria Math" panose="02040503050406030204" pitchFamily="18" charset="0"/>
                          </a:rPr>
                          <m:t>𝜙</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den>
                    </m:f>
                    <m:r>
                      <a:rPr lang="en-US" b="0" i="1" smtClean="0">
                        <a:latin typeface="Cambria Math" panose="02040503050406030204" pitchFamily="18" charset="0"/>
                      </a:rPr>
                      <m:t>𝐵</m:t>
                    </m:r>
                    <m:r>
                      <a:rPr lang="en-US" b="0" i="1" smtClean="0">
                        <a:latin typeface="Cambria Math" panose="02040503050406030204" pitchFamily="18" charset="0"/>
                      </a:rPr>
                      <m:t>, </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𝜂</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b="0" i="1" smtClean="0">
                            <a:latin typeface="Cambria Math" panose="02040503050406030204" pitchFamily="18" charset="0"/>
                          </a:rPr>
                          <m:t>𝜙</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den>
                    </m:f>
                    <m:sSub>
                      <m:sSubPr>
                        <m:ctrlPr>
                          <a:rPr lang="en-US" i="1">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0</m:t>
                            </m:r>
                          </m:sub>
                        </m:sSub>
                      </m:den>
                    </m:f>
                    <m:r>
                      <a:rPr lang="en-US" b="0" i="1" smtClean="0">
                        <a:latin typeface="Cambria Math" panose="02040503050406030204" pitchFamily="18" charset="0"/>
                      </a:rPr>
                      <m:t>𝑓</m:t>
                    </m:r>
                  </m:oMath>
                </a14:m>
                <a:endParaRPr lang="en-US" dirty="0"/>
              </a:p>
              <a:p>
                <a:pPr lvl="1"/>
                <a:r>
                  <a:rPr lang="en-US" b="0" dirty="0"/>
                  <a:t>Derivation: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𝜙</m:t>
                        </m:r>
                      </m:e>
                    </m:acc>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𝑥</m:t>
                        </m:r>
                      </m:e>
                    </m:d>
                    <m:r>
                      <a:rPr lang="en-US" b="0" i="1" dirty="0"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den>
                    </m:f>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0</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den>
                    </m:f>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den>
                    </m:f>
                    <m:d>
                      <m:dPr>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𝐵𝑢</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den>
                    </m:f>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𝑗</m:t>
                        </m:r>
                      </m:sub>
                    </m:sSub>
                    <m:r>
                      <a:rPr lang="en-US" b="0" i="1" smtClean="0">
                        <a:latin typeface="Cambria Math" panose="02040503050406030204" pitchFamily="18" charset="0"/>
                      </a:rPr>
                      <m:t>≤</m:t>
                    </m:r>
                    <m:r>
                      <a:rPr lang="en-US">
                        <a:latin typeface="Cambria Math" panose="02040503050406030204" pitchFamily="18" charset="0"/>
                      </a:rPr>
                      <m:t>𝜂</m:t>
                    </m:r>
                  </m:oMath>
                </a14:m>
                <a:endParaRPr lang="en-US" dirty="0"/>
              </a:p>
              <a:p>
                <a:r>
                  <a:rPr lang="en-US" dirty="0"/>
                  <a:t>If there are multiple surrounding objects, we can calculate the intersection of the control safe set for each object, which is a convex polytope, denoted as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𝑈</m:t>
                        </m:r>
                      </m:e>
                      <m:sub>
                        <m:r>
                          <a:rPr lang="en-US">
                            <a:latin typeface="Cambria Math" panose="02040503050406030204" pitchFamily="18" charset="0"/>
                          </a:rPr>
                          <m:t>𝑆</m:t>
                        </m:r>
                      </m:sub>
                    </m:sSub>
                    <m:d>
                      <m:dPr>
                        <m:ctrlPr>
                          <a:rPr lang="en-US" i="1">
                            <a:latin typeface="Cambria Math" panose="02040503050406030204" pitchFamily="18" charset="0"/>
                          </a:rPr>
                        </m:ctrlPr>
                      </m:dPr>
                      <m:e>
                        <m:r>
                          <m:rPr>
                            <m:sty m:val="p"/>
                          </m:rPr>
                          <a:rPr lang="en-US">
                            <a:latin typeface="Cambria Math" panose="02040503050406030204" pitchFamily="18" charset="0"/>
                          </a:rPr>
                          <m:t>t</m:t>
                        </m:r>
                      </m:e>
                    </m:d>
                    <m:r>
                      <a:rPr lang="en-US" b="0" i="1" smtClean="0">
                        <a:latin typeface="Cambria Math" panose="02040503050406030204" pitchFamily="18" charset="0"/>
                      </a:rPr>
                      <m:t>.</m:t>
                    </m:r>
                  </m:oMath>
                </a14:m>
                <a:r>
                  <a:rPr lang="en-US" dirty="0"/>
                  <a:t> </a:t>
                </a:r>
              </a:p>
              <a:p>
                <a:endParaRPr lang="en-SE" dirty="0"/>
              </a:p>
            </p:txBody>
          </p:sp>
        </mc:Choice>
        <mc:Fallback xmlns="">
          <p:sp>
            <p:nvSpPr>
              <p:cNvPr id="3" name="Content Placeholder 2">
                <a:extLst>
                  <a:ext uri="{FF2B5EF4-FFF2-40B4-BE49-F238E27FC236}">
                    <a16:creationId xmlns:a16="http://schemas.microsoft.com/office/drawing/2014/main" id="{BEAAFA02-727D-4898-9666-B54B1F47DD55}"/>
                  </a:ext>
                </a:extLst>
              </p:cNvPr>
              <p:cNvSpPr>
                <a:spLocks noGrp="1" noRot="1" noChangeAspect="1" noMove="1" noResize="1" noEditPoints="1" noAdjustHandles="1" noChangeArrowheads="1" noChangeShapeType="1" noTextEdit="1"/>
              </p:cNvSpPr>
              <p:nvPr>
                <p:ph idx="1"/>
              </p:nvPr>
            </p:nvSpPr>
            <p:spPr>
              <a:xfrm>
                <a:off x="457200" y="1295400"/>
                <a:ext cx="8229600" cy="4441076"/>
              </a:xfrm>
              <a:blipFill>
                <a:blip r:embed="rId3"/>
                <a:stretch>
                  <a:fillRect l="-444" t="-2060" r="-125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79CC2F0-F4A2-4419-B792-1C46B30344B9}"/>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8" name="Picture 7">
            <a:extLst>
              <a:ext uri="{FF2B5EF4-FFF2-40B4-BE49-F238E27FC236}">
                <a16:creationId xmlns:a16="http://schemas.microsoft.com/office/drawing/2014/main" id="{FF43D5C6-44C0-4DC3-B4D7-1FF0D44F7526}"/>
              </a:ext>
            </a:extLst>
          </p:cNvPr>
          <p:cNvPicPr>
            <a:picLocks noChangeAspect="1"/>
          </p:cNvPicPr>
          <p:nvPr/>
        </p:nvPicPr>
        <p:blipFill>
          <a:blip r:embed="rId4"/>
          <a:stretch>
            <a:fillRect/>
          </a:stretch>
        </p:blipFill>
        <p:spPr>
          <a:xfrm>
            <a:off x="2791842" y="5539559"/>
            <a:ext cx="5410955" cy="1295581"/>
          </a:xfrm>
          <a:prstGeom prst="rect">
            <a:avLst/>
          </a:prstGeom>
        </p:spPr>
      </p:pic>
      <p:sp>
        <p:nvSpPr>
          <p:cNvPr id="9" name="TextBox 8">
            <a:extLst>
              <a:ext uri="{FF2B5EF4-FFF2-40B4-BE49-F238E27FC236}">
                <a16:creationId xmlns:a16="http://schemas.microsoft.com/office/drawing/2014/main" id="{32E93D71-37AB-46A8-8389-5B58ADE85E4E}"/>
              </a:ext>
            </a:extLst>
          </p:cNvPr>
          <p:cNvSpPr txBox="1"/>
          <p:nvPr/>
        </p:nvSpPr>
        <p:spPr>
          <a:xfrm>
            <a:off x="381000" y="5797106"/>
            <a:ext cx="2403222" cy="369332"/>
          </a:xfrm>
          <a:prstGeom prst="rect">
            <a:avLst/>
          </a:prstGeom>
          <a:noFill/>
        </p:spPr>
        <p:txBody>
          <a:bodyPr wrap="none" rtlCol="0">
            <a:spAutoFit/>
          </a:bodyPr>
          <a:lstStyle/>
          <a:p>
            <a:r>
              <a:rPr lang="en-US" dirty="0"/>
              <a:t>Paper contains typos:</a:t>
            </a:r>
            <a:endParaRPr lang="en-SE" dirty="0"/>
          </a:p>
        </p:txBody>
      </p:sp>
      <p:sp>
        <p:nvSpPr>
          <p:cNvPr id="7" name="Scroll: Horizontal 6">
            <a:extLst>
              <a:ext uri="{FF2B5EF4-FFF2-40B4-BE49-F238E27FC236}">
                <a16:creationId xmlns:a16="http://schemas.microsoft.com/office/drawing/2014/main" id="{9B7D1747-C4EB-4E78-8E3C-6BC222FC4676}"/>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2074669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A517-54E2-47C2-A1E6-3AE61D35FFF0}"/>
              </a:ext>
            </a:extLst>
          </p:cNvPr>
          <p:cNvSpPr>
            <a:spLocks noGrp="1"/>
          </p:cNvSpPr>
          <p:nvPr>
            <p:ph type="title"/>
          </p:nvPr>
        </p:nvSpPr>
        <p:spPr/>
        <p:txBody>
          <a:bodyPr/>
          <a:lstStyle/>
          <a:p>
            <a:r>
              <a:rPr lang="en-US" dirty="0"/>
              <a:t>Safe Control Command</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6093E7-AA88-4ED8-8598-97EAC93CF305}"/>
                  </a:ext>
                </a:extLst>
              </p:cNvPr>
              <p:cNvSpPr>
                <a:spLocks noGrp="1"/>
              </p:cNvSpPr>
              <p:nvPr>
                <p:ph idx="1"/>
              </p:nvPr>
            </p:nvSpPr>
            <p:spPr>
              <a:xfrm>
                <a:off x="457200" y="1295400"/>
                <a:ext cx="8229600" cy="5638800"/>
              </a:xfrm>
            </p:spPr>
            <p:txBody>
              <a:bodyPr>
                <a:normAutofit fontScale="92500" lnSpcReduction="20000"/>
              </a:bodyPr>
              <a:lstStyle/>
              <a:p>
                <a:r>
                  <a:rPr lang="en-US" dirty="0"/>
                  <a:t>Control command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𝑡</m:t>
                                  </m:r>
                                </m:sub>
                              </m:sSub>
                            </m:e>
                          </m:mr>
                          <m:mr>
                            <m:e>
                              <m:sSub>
                                <m:sSubPr>
                                  <m:ctrlPr>
                                    <a:rPr lang="en-US" i="1">
                                      <a:latin typeface="Cambria Math" panose="02040503050406030204" pitchFamily="18" charset="0"/>
                                    </a:rPr>
                                  </m:ctrlPr>
                                </m:sSubPr>
                                <m:e>
                                  <m:r>
                                    <a:rPr lang="en-US" i="1">
                                      <a:latin typeface="Cambria Math" panose="02040503050406030204" pitchFamily="18" charset="0"/>
                                    </a:rPr>
                                    <m:t>𝛿</m:t>
                                  </m:r>
                                </m:e>
                                <m:sub>
                                  <m:r>
                                    <a:rPr lang="en-US" i="1">
                                      <a:latin typeface="Cambria Math" panose="02040503050406030204" pitchFamily="18" charset="0"/>
                                    </a:rPr>
                                    <m:t>𝑡</m:t>
                                  </m:r>
                                </m:sub>
                              </m:sSub>
                            </m:e>
                          </m:mr>
                        </m:m>
                      </m:e>
                    </m:d>
                  </m:oMath>
                </a14:m>
                <a:r>
                  <a:rPr lang="en-US" dirty="0"/>
                  <a:t> from the trajectory tracking controller may be unsafe. The safety controller maps it into the control safe set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𝑆</m:t>
                        </m:r>
                      </m:sub>
                    </m:sSub>
                  </m:oMath>
                </a14:m>
                <a:r>
                  <a:rPr lang="en-US" dirty="0"/>
                  <a:t> by solving Quadratic Programming (QP) problem, to stay 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𝑆</m:t>
                        </m:r>
                      </m:sub>
                    </m:sSub>
                  </m:oMath>
                </a14:m>
                <a:r>
                  <a:rPr lang="en-US" dirty="0"/>
                  <a:t> while minimizing its deviation from the potentially unsafe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 </m:t>
                    </m:r>
                  </m:oMath>
                </a14:m>
                <a:r>
                  <a:rPr lang="en-US" dirty="0"/>
                  <a:t>:</a:t>
                </a:r>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argmin</m:t>
                            </m:r>
                          </m:e>
                          <m:sub>
                            <m:r>
                              <a:rPr lang="en-US" b="0" i="1" smtClean="0">
                                <a:latin typeface="Cambria Math" panose="02040503050406030204" pitchFamily="18" charset="0"/>
                              </a:rPr>
                              <m:t>𝑢</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𝑆</m:t>
                                </m:r>
                              </m:sub>
                            </m:sSub>
                          </m:sub>
                        </m:sSub>
                      </m:fName>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𝑢</m:t>
                                </m:r>
                                <m:r>
                                  <a:rPr lang="en-US" i="1">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d>
                          </m:e>
                          <m:sup>
                            <m:r>
                              <a:rPr lang="en-US" i="1">
                                <a:latin typeface="Cambria Math" panose="02040503050406030204" pitchFamily="18" charset="0"/>
                              </a:rPr>
                              <m:t>𝑇</m:t>
                            </m:r>
                          </m:sup>
                        </m:sSup>
                        <m:r>
                          <a:rPr lang="en-US" b="0" i="1" smtClean="0">
                            <a:latin typeface="Cambria Math" panose="02040503050406030204" pitchFamily="18" charset="0"/>
                          </a:rPr>
                          <m:t>𝑊</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𝑢</m:t>
                            </m:r>
                            <m:r>
                              <a:rPr lang="en-US" i="1">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d>
                      </m:e>
                    </m:func>
                  </m:oMath>
                </a14:m>
                <a:endParaRPr lang="en-US" dirty="0"/>
              </a:p>
              <a:p>
                <a:pPr lvl="1"/>
                <a:r>
                  <a:rPr lang="en-US" dirty="0"/>
                  <a:t>where </a:t>
                </a:r>
                <a14:m>
                  <m:oMath xmlns:m="http://schemas.openxmlformats.org/officeDocument/2006/math">
                    <m:r>
                      <a:rPr lang="en-US" b="0" i="1" smtClean="0">
                        <a:latin typeface="Cambria Math" panose="02040503050406030204" pitchFamily="18" charset="0"/>
                      </a:rPr>
                      <m:t>𝑊</m:t>
                    </m:r>
                  </m:oMath>
                </a14:m>
                <a:r>
                  <a:rPr lang="en-US" dirty="0"/>
                  <a:t> is a </a:t>
                </a:r>
                <a14:m>
                  <m:oMath xmlns:m="http://schemas.openxmlformats.org/officeDocument/2006/math">
                    <m:r>
                      <a:rPr lang="en-US" i="1">
                        <a:latin typeface="Cambria Math" panose="02040503050406030204" pitchFamily="18" charset="0"/>
                      </a:rPr>
                      <m:t>2×2</m:t>
                    </m:r>
                  </m:oMath>
                </a14:m>
                <a:r>
                  <a:rPr lang="en-US" dirty="0"/>
                  <a:t> weight matrix</a:t>
                </a:r>
              </a:p>
              <a:p>
                <a:r>
                  <a:rPr lang="en-US" dirty="0"/>
                  <a:t>We thus obtain the modified safe control command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b="0" i="1" dirty="0" smtClean="0">
                                      <a:latin typeface="Cambria Math" panose="02040503050406030204" pitchFamily="18" charset="0"/>
                                    </a:rPr>
                                  </m:ctrlPr>
                                </m:sSubSupPr>
                                <m:e>
                                  <m:r>
                                    <a:rPr lang="en-US" i="1" dirty="0">
                                      <a:latin typeface="Cambria Math" panose="02040503050406030204" pitchFamily="18" charset="0"/>
                                    </a:rPr>
                                    <m:t>𝑎</m:t>
                                  </m:r>
                                </m:e>
                                <m:sub>
                                  <m:r>
                                    <a:rPr lang="en-US" i="1" dirty="0">
                                      <a:latin typeface="Cambria Math" panose="02040503050406030204" pitchFamily="18" charset="0"/>
                                    </a:rPr>
                                    <m:t>𝑡</m:t>
                                  </m:r>
                                </m:sub>
                                <m:sup>
                                  <m:r>
                                    <a:rPr lang="en-US" b="0" i="1" dirty="0" smtClean="0">
                                      <a:latin typeface="Cambria Math" panose="02040503050406030204" pitchFamily="18" charset="0"/>
                                    </a:rPr>
                                    <m:t>∗</m:t>
                                  </m:r>
                                </m:sup>
                              </m:sSubSup>
                            </m:e>
                          </m:mr>
                          <m:mr>
                            <m:e>
                              <m:sSubSup>
                                <m:sSubSupPr>
                                  <m:ctrlPr>
                                    <a:rPr lang="en-US" b="0" i="1" smtClean="0">
                                      <a:latin typeface="Cambria Math" panose="02040503050406030204" pitchFamily="18" charset="0"/>
                                    </a:rPr>
                                  </m:ctrlPr>
                                </m:sSubSupPr>
                                <m:e>
                                  <m:r>
                                    <a:rPr lang="en-US" i="1">
                                      <a:latin typeface="Cambria Math" panose="02040503050406030204" pitchFamily="18" charset="0"/>
                                    </a:rPr>
                                    <m:t>𝛿</m:t>
                                  </m:r>
                                </m:e>
                                <m:sub>
                                  <m:r>
                                    <a:rPr lang="en-US" i="1">
                                      <a:latin typeface="Cambria Math" panose="02040503050406030204" pitchFamily="18" charset="0"/>
                                    </a:rPr>
                                    <m:t>𝑡</m:t>
                                  </m:r>
                                </m:sub>
                                <m:sup>
                                  <m:r>
                                    <a:rPr lang="en-US" b="0" i="1" smtClean="0">
                                      <a:latin typeface="Cambria Math" panose="02040503050406030204" pitchFamily="18" charset="0"/>
                                    </a:rPr>
                                    <m:t>∗</m:t>
                                  </m:r>
                                </m:sup>
                              </m:sSubSup>
                            </m:e>
                          </m:mr>
                        </m:m>
                      </m:e>
                    </m:d>
                  </m:oMath>
                </a14:m>
                <a:r>
                  <a:rPr lang="en-US" dirty="0"/>
                  <a:t>.</a:t>
                </a:r>
                <a:br>
                  <a:rPr lang="en-US" dirty="0"/>
                </a:br>
                <a:r>
                  <a:rPr lang="en-US" dirty="0"/>
                  <a:t>	</a:t>
                </a:r>
                <a:endParaRPr lang="en-SE" dirty="0"/>
              </a:p>
            </p:txBody>
          </p:sp>
        </mc:Choice>
        <mc:Fallback xmlns="">
          <p:sp>
            <p:nvSpPr>
              <p:cNvPr id="3" name="Content Placeholder 2">
                <a:extLst>
                  <a:ext uri="{FF2B5EF4-FFF2-40B4-BE49-F238E27FC236}">
                    <a16:creationId xmlns:a16="http://schemas.microsoft.com/office/drawing/2014/main" id="{F56093E7-AA88-4ED8-8598-97EAC93CF305}"/>
                  </a:ext>
                </a:extLst>
              </p:cNvPr>
              <p:cNvSpPr>
                <a:spLocks noGrp="1" noRot="1" noChangeAspect="1" noMove="1" noResize="1" noEditPoints="1" noAdjustHandles="1" noChangeArrowheads="1" noChangeShapeType="1" noTextEdit="1"/>
              </p:cNvSpPr>
              <p:nvPr>
                <p:ph idx="1"/>
              </p:nvPr>
            </p:nvSpPr>
            <p:spPr>
              <a:xfrm>
                <a:off x="457200" y="1295400"/>
                <a:ext cx="8229600" cy="5638800"/>
              </a:xfrm>
              <a:blipFill>
                <a:blip r:embed="rId3"/>
                <a:stretch>
                  <a:fillRect l="-1481" t="-64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EF8269E-0ADD-42C0-A872-C095DA89C079}"/>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sp>
        <p:nvSpPr>
          <p:cNvPr id="5" name="Scroll: Horizontal 4">
            <a:extLst>
              <a:ext uri="{FF2B5EF4-FFF2-40B4-BE49-F238E27FC236}">
                <a16:creationId xmlns:a16="http://schemas.microsoft.com/office/drawing/2014/main" id="{F1045C8F-335F-4184-A834-AF8578C9F0A9}"/>
              </a:ext>
            </a:extLst>
          </p:cNvPr>
          <p:cNvSpPr/>
          <p:nvPr/>
        </p:nvSpPr>
        <p:spPr bwMode="auto">
          <a:xfrm>
            <a:off x="15510" y="0"/>
            <a:ext cx="1600200" cy="1447801"/>
          </a:xfrm>
          <a:prstGeom prst="horizontalScroll">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r>
              <a:rPr lang="en-US" sz="2400" dirty="0"/>
              <a:t>Not covered in exam</a:t>
            </a:r>
            <a:endParaRPr lang="en-SE" sz="2400" dirty="0"/>
          </a:p>
        </p:txBody>
      </p:sp>
    </p:spTree>
    <p:extLst>
      <p:ext uri="{BB962C8B-B14F-4D97-AF65-F5344CB8AC3E}">
        <p14:creationId xmlns:p14="http://schemas.microsoft.com/office/powerpoint/2010/main" val="1915308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18E2-C22A-4484-BEF6-542B7F91438D}"/>
              </a:ext>
            </a:extLst>
          </p:cNvPr>
          <p:cNvSpPr>
            <a:spLocks noGrp="1"/>
          </p:cNvSpPr>
          <p:nvPr>
            <p:ph type="title"/>
          </p:nvPr>
        </p:nvSpPr>
        <p:spPr/>
        <p:txBody>
          <a:bodyPr/>
          <a:lstStyle/>
          <a:p>
            <a:r>
              <a:rPr lang="en-US" sz="3600" dirty="0">
                <a:solidFill>
                  <a:srgbClr val="FF0000"/>
                </a:solidFill>
              </a:rPr>
              <a:t>Conditional IL (CIL) [</a:t>
            </a:r>
            <a:r>
              <a:rPr lang="en-US" sz="3600" dirty="0" err="1">
                <a:solidFill>
                  <a:srgbClr val="FF0000"/>
                </a:solidFill>
              </a:rPr>
              <a:t>Codevilla</a:t>
            </a:r>
            <a:r>
              <a:rPr lang="en-US" sz="3600" dirty="0">
                <a:solidFill>
                  <a:srgbClr val="FF0000"/>
                </a:solidFill>
              </a:rPr>
              <a:t> 2018]</a:t>
            </a:r>
            <a:endParaRPr lang="en-SE" sz="3600" dirty="0">
              <a:solidFill>
                <a:srgbClr val="FF0000"/>
              </a:solidFill>
            </a:endParaRPr>
          </a:p>
        </p:txBody>
      </p:sp>
      <p:sp>
        <p:nvSpPr>
          <p:cNvPr id="3" name="Content Placeholder 2">
            <a:extLst>
              <a:ext uri="{FF2B5EF4-FFF2-40B4-BE49-F238E27FC236}">
                <a16:creationId xmlns:a16="http://schemas.microsoft.com/office/drawing/2014/main" id="{F1698DAD-815A-4385-97FD-6386AF2E74BA}"/>
              </a:ext>
            </a:extLst>
          </p:cNvPr>
          <p:cNvSpPr>
            <a:spLocks noGrp="1"/>
          </p:cNvSpPr>
          <p:nvPr>
            <p:ph idx="1"/>
          </p:nvPr>
        </p:nvSpPr>
        <p:spPr>
          <a:xfrm>
            <a:off x="457200" y="1295400"/>
            <a:ext cx="8229600" cy="2743200"/>
          </a:xfrm>
        </p:spPr>
        <p:txBody>
          <a:bodyPr>
            <a:normAutofit/>
          </a:bodyPr>
          <a:lstStyle/>
          <a:p>
            <a:r>
              <a:rPr lang="en-US" kern="1200" dirty="0" err="1">
                <a:latin typeface="Arial" charset="0"/>
              </a:rPr>
              <a:t>Codevilla</a:t>
            </a:r>
            <a:r>
              <a:rPr lang="en-US" kern="1200" dirty="0">
                <a:latin typeface="Arial" charset="0"/>
              </a:rPr>
              <a:t>, Felipe, et al. "End-to-end driving via conditional imitation learning." </a:t>
            </a:r>
            <a:r>
              <a:rPr lang="en-US" i="1" kern="1200" dirty="0">
                <a:latin typeface="Arial" charset="0"/>
              </a:rPr>
              <a:t>2018 IEEE International Conference on Robotics and Automation (ICRA)</a:t>
            </a:r>
            <a:r>
              <a:rPr lang="en-US" kern="1200" dirty="0">
                <a:latin typeface="Arial" charset="0"/>
              </a:rPr>
              <a:t>. IEEE, 2018.</a:t>
            </a:r>
          </a:p>
          <a:p>
            <a:endParaRPr lang="en-SE" dirty="0"/>
          </a:p>
        </p:txBody>
      </p:sp>
      <p:sp>
        <p:nvSpPr>
          <p:cNvPr id="4" name="Slide Number Placeholder 3">
            <a:extLst>
              <a:ext uri="{FF2B5EF4-FFF2-40B4-BE49-F238E27FC236}">
                <a16:creationId xmlns:a16="http://schemas.microsoft.com/office/drawing/2014/main" id="{3BAAEFCE-D31A-4819-A5CA-196E07405AD9}"/>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6" name="Picture 5">
            <a:extLst>
              <a:ext uri="{FF2B5EF4-FFF2-40B4-BE49-F238E27FC236}">
                <a16:creationId xmlns:a16="http://schemas.microsoft.com/office/drawing/2014/main" id="{06589BFD-AC75-4F8E-B723-CBC562794327}"/>
              </a:ext>
            </a:extLst>
          </p:cNvPr>
          <p:cNvPicPr>
            <a:picLocks noChangeAspect="1"/>
          </p:cNvPicPr>
          <p:nvPr/>
        </p:nvPicPr>
        <p:blipFill>
          <a:blip r:embed="rId3"/>
          <a:stretch>
            <a:fillRect/>
          </a:stretch>
        </p:blipFill>
        <p:spPr>
          <a:xfrm>
            <a:off x="-7289" y="4220814"/>
            <a:ext cx="9144000" cy="1656111"/>
          </a:xfrm>
          <a:prstGeom prst="rect">
            <a:avLst/>
          </a:prstGeom>
        </p:spPr>
      </p:pic>
    </p:spTree>
    <p:extLst>
      <p:ext uri="{BB962C8B-B14F-4D97-AF65-F5344CB8AC3E}">
        <p14:creationId xmlns:p14="http://schemas.microsoft.com/office/powerpoint/2010/main" val="4276801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8DCA-434E-48E5-9308-583F792141D5}"/>
              </a:ext>
            </a:extLst>
          </p:cNvPr>
          <p:cNvSpPr>
            <a:spLocks noGrp="1"/>
          </p:cNvSpPr>
          <p:nvPr>
            <p:ph type="title"/>
          </p:nvPr>
        </p:nvSpPr>
        <p:spPr/>
        <p:txBody>
          <a:bodyPr/>
          <a:lstStyle/>
          <a:p>
            <a:r>
              <a:rPr lang="en-US" dirty="0"/>
              <a:t>Standard IL Limitations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4A9F6A-BB74-4B0C-8763-84E8B43847C8}"/>
                  </a:ext>
                </a:extLst>
              </p:cNvPr>
              <p:cNvSpPr>
                <a:spLocks noGrp="1"/>
              </p:cNvSpPr>
              <p:nvPr>
                <p:ph idx="1"/>
              </p:nvPr>
            </p:nvSpPr>
            <p:spPr>
              <a:xfrm>
                <a:off x="457200" y="1219200"/>
                <a:ext cx="8229600" cy="5791200"/>
              </a:xfrm>
            </p:spPr>
            <p:txBody>
              <a:bodyPr>
                <a:normAutofit fontScale="70000" lnSpcReduction="20000"/>
              </a:bodyPr>
              <a:lstStyle/>
              <a:p>
                <a:r>
                  <a:rPr lang="en-US" dirty="0"/>
                  <a:t>Standard IL: training data is a set of observation-action pairs </a:t>
                </a:r>
                <a14:m>
                  <m:oMath xmlns:m="http://schemas.openxmlformats.org/officeDocument/2006/math">
                    <m:r>
                      <a:rPr lang="en-US" b="0" i="1" smtClean="0">
                        <a:latin typeface="Cambria Math" panose="02040503050406030204" pitchFamily="18" charset="0"/>
                      </a:rPr>
                      <m:t>𝐷</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d>
                          </m:e>
                        </m:d>
                      </m:e>
                      <m:sub>
                        <m:r>
                          <a:rPr lang="en-US" b="0" i="1" smtClean="0">
                            <a:latin typeface="Cambria Math" panose="02040503050406030204" pitchFamily="18" charset="0"/>
                          </a:rPr>
                          <m:t>𝑖</m:t>
                        </m:r>
                        <m:r>
                          <a:rPr lang="en-US" i="1">
                            <a:latin typeface="Cambria Math" panose="02040503050406030204" pitchFamily="18" charset="0"/>
                          </a:rPr>
                          <m:t>=1</m:t>
                        </m:r>
                      </m:sub>
                      <m:sup>
                        <m:r>
                          <a:rPr lang="en-US" b="0" i="1" smtClean="0">
                            <a:latin typeface="Cambria Math" panose="02040503050406030204" pitchFamily="18" charset="0"/>
                          </a:rPr>
                          <m:t>𝑁</m:t>
                        </m:r>
                      </m:sup>
                    </m:sSubSup>
                  </m:oMath>
                </a14:m>
                <a:r>
                  <a:rPr lang="en-US" dirty="0"/>
                  <a:t> generated by expert. We train a function (DNN) to mimic expert actions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oMath>
                </a14:m>
                <a:endParaRPr lang="en-US" dirty="0"/>
              </a:p>
              <a:p>
                <a:pPr lvl="1">
                  <a:buFont typeface="Arial" panose="020B0604020202020204" pitchFamily="34" charset="0"/>
                  <a:buChar char="•"/>
                </a:pP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𝜃</m:t>
                            </m:r>
                          </m:lim>
                        </m:limLow>
                      </m:fName>
                      <m:e>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e>
                    </m:func>
                  </m:oMath>
                </a14:m>
                <a:r>
                  <a:rPr lang="en-US" dirty="0"/>
                  <a:t> (Note different notations: 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oMath>
                </a14:m>
                <a:r>
                  <a:rPr lang="en-US" dirty="0"/>
                  <a:t> is the same as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we saw before, e.g., video captured by front camera.)</a:t>
                </a:r>
              </a:p>
              <a:p>
                <a:pPr lvl="1">
                  <a:buFont typeface="Arial" panose="020B0604020202020204" pitchFamily="34" charset="0"/>
                  <a:buChar char="•"/>
                </a:pPr>
                <a:r>
                  <a:rPr lang="en-US" dirty="0"/>
                  <a:t>An implicit assumption of this formulation is that the expert’s actions are fully explained by the observations; that is, there exists a function </a:t>
                </a:r>
                <a14:m>
                  <m:oMath xmlns:m="http://schemas.openxmlformats.org/officeDocument/2006/math">
                    <m:r>
                      <a:rPr lang="en-US" i="1" dirty="0" smtClean="0">
                        <a:latin typeface="Cambria Math" panose="02040503050406030204" pitchFamily="18" charset="0"/>
                      </a:rPr>
                      <m:t>𝐸</m:t>
                    </m:r>
                  </m:oMath>
                </a14:m>
                <a:r>
                  <a:rPr lang="en-US" dirty="0"/>
                  <a:t> that maps observations to the expert’s actions: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endParaRPr lang="en-US" dirty="0"/>
              </a:p>
              <a:p>
                <a:pPr>
                  <a:buFont typeface="Arial" panose="020B0604020202020204" pitchFamily="34" charset="0"/>
                  <a:buChar char="•"/>
                </a:pPr>
                <a:r>
                  <a:rPr lang="en-US" dirty="0"/>
                  <a:t>IL works well if this assumption holds, e.g., for lane following. However, in more complex scenarios the assumption breaks down. Consider a driver approaching an intersection. His subsequent actions are not explained by his observations, but are additionally affected by his intention (do I want to turn left, go straight or turn right?). The same observations could lead to different actions, depending on this intention.</a:t>
                </a:r>
              </a:p>
            </p:txBody>
          </p:sp>
        </mc:Choice>
        <mc:Fallback xmlns="">
          <p:sp>
            <p:nvSpPr>
              <p:cNvPr id="3" name="Content Placeholder 2">
                <a:extLst>
                  <a:ext uri="{FF2B5EF4-FFF2-40B4-BE49-F238E27FC236}">
                    <a16:creationId xmlns:a16="http://schemas.microsoft.com/office/drawing/2014/main" id="{8C4A9F6A-BB74-4B0C-8763-84E8B43847C8}"/>
                  </a:ext>
                </a:extLst>
              </p:cNvPr>
              <p:cNvSpPr>
                <a:spLocks noGrp="1" noRot="1" noChangeAspect="1" noMove="1" noResize="1" noEditPoints="1" noAdjustHandles="1" noChangeArrowheads="1" noChangeShapeType="1" noTextEdit="1"/>
              </p:cNvSpPr>
              <p:nvPr>
                <p:ph idx="1"/>
              </p:nvPr>
            </p:nvSpPr>
            <p:spPr>
              <a:xfrm>
                <a:off x="457200" y="1219200"/>
                <a:ext cx="8229600" cy="5791200"/>
              </a:xfrm>
              <a:blipFill>
                <a:blip r:embed="rId3"/>
                <a:stretch>
                  <a:fillRect l="-815" t="-1789" r="-66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B6D023EA-BE5A-40AA-BED5-FB277F70D1B7}"/>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spTree>
    <p:extLst>
      <p:ext uri="{BB962C8B-B14F-4D97-AF65-F5344CB8AC3E}">
        <p14:creationId xmlns:p14="http://schemas.microsoft.com/office/powerpoint/2010/main" val="4005608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4F72-0441-4B1D-B033-5B6847CDD1EF}"/>
              </a:ext>
            </a:extLst>
          </p:cNvPr>
          <p:cNvSpPr>
            <a:spLocks noGrp="1"/>
          </p:cNvSpPr>
          <p:nvPr>
            <p:ph type="title"/>
          </p:nvPr>
        </p:nvSpPr>
        <p:spPr/>
        <p:txBody>
          <a:bodyPr/>
          <a:lstStyle/>
          <a:p>
            <a:r>
              <a:rPr lang="en-US" dirty="0"/>
              <a:t>Command Conditional IL</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1B75A3-2D0E-41A9-836B-078B102C5597}"/>
                  </a:ext>
                </a:extLst>
              </p:cNvPr>
              <p:cNvSpPr>
                <a:spLocks noGrp="1"/>
              </p:cNvSpPr>
              <p:nvPr>
                <p:ph idx="1"/>
              </p:nvPr>
            </p:nvSpPr>
            <p:spPr>
              <a:xfrm>
                <a:off x="457199" y="1064348"/>
                <a:ext cx="8229600" cy="3352800"/>
              </a:xfrm>
            </p:spPr>
            <p:txBody>
              <a:bodyPr>
                <a:normAutofit fontScale="55000" lnSpcReduction="20000"/>
              </a:bodyPr>
              <a:lstStyle/>
              <a:p>
                <a:pPr>
                  <a:buFont typeface="Arial" panose="020B0604020202020204" pitchFamily="34" charset="0"/>
                  <a:buChar char="•"/>
                </a:pPr>
                <a:r>
                  <a:rPr lang="en-US" sz="3300" dirty="0"/>
                  <a:t>At training time, command </a:t>
                </a:r>
                <a14:m>
                  <m:oMath xmlns:m="http://schemas.openxmlformats.org/officeDocument/2006/math">
                    <m:r>
                      <a:rPr lang="en-US" sz="3600" i="1" dirty="0">
                        <a:latin typeface="Cambria Math" panose="02040503050406030204" pitchFamily="18" charset="0"/>
                      </a:rPr>
                      <m:t>𝑐</m:t>
                    </m:r>
                  </m:oMath>
                </a14:m>
                <a:r>
                  <a:rPr lang="en-US" sz="3300" dirty="0"/>
                  <a:t> is provide by expert,</a:t>
                </a:r>
                <a:r>
                  <a:rPr lang="en-US" dirty="0"/>
                  <a:t> e. g., go (left, straight, right) a few seconds before reaching next intersection.</a:t>
                </a:r>
                <a:endParaRPr lang="en-US" sz="3300" dirty="0"/>
              </a:p>
              <a:p>
                <a:pPr lvl="1">
                  <a:buFont typeface="Arial" panose="020B0604020202020204" pitchFamily="34" charset="0"/>
                  <a:buChar char="•"/>
                </a:pPr>
                <a:r>
                  <a:rPr lang="en-US" sz="2900" dirty="0"/>
                  <a:t>e.g., human drivers already use turn signals to communicate their intention when approaching intersections; these turn signals can be used as commands. </a:t>
                </a:r>
              </a:p>
              <a:p>
                <a:pPr lvl="1">
                  <a:buFont typeface="Arial" panose="020B0604020202020204" pitchFamily="34" charset="0"/>
                  <a:buChar char="•"/>
                </a:pPr>
                <a:r>
                  <a:rPr lang="en-US" dirty="0"/>
                  <a:t>The training dataset becomes </a:t>
                </a:r>
                <a14:m>
                  <m:oMath xmlns:m="http://schemas.openxmlformats.org/officeDocument/2006/math">
                    <m:r>
                      <a:rPr lang="en-US" i="1">
                        <a:latin typeface="Cambria Math" panose="02040503050406030204" pitchFamily="18" charset="0"/>
                      </a:rPr>
                      <m:t>𝐷</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e>
                            </m:d>
                          </m:e>
                        </m:d>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sSubSup>
                  </m:oMath>
                </a14:m>
                <a:r>
                  <a:rPr lang="en-US" dirty="0"/>
                  <a:t>. Command-conditional IL objective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fName>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r>
                              <a:rPr lang="en-US" i="1">
                                <a:latin typeface="Cambria Math" panose="02040503050406030204" pitchFamily="18" charset="0"/>
                              </a:rPr>
                              <m:t>𝑙</m:t>
                            </m:r>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𝑖</m:t>
                                    </m:r>
                                  </m:sub>
                                </m:sSub>
                                <m:r>
                                  <a:rPr lang="en-US" i="1">
                                    <a:solidFill>
                                      <a:srgbClr val="FF0000"/>
                                    </a:solidFill>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𝜃</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r>
                              <a:rPr lang="en-US" i="1">
                                <a:latin typeface="Cambria Math" panose="02040503050406030204" pitchFamily="18" charset="0"/>
                              </a:rPr>
                              <m:t>)</m:t>
                            </m:r>
                          </m:e>
                        </m:nary>
                      </m:e>
                    </m:func>
                  </m:oMath>
                </a14:m>
                <a:endParaRPr lang="en-SE" dirty="0"/>
              </a:p>
              <a:p>
                <a:pPr>
                  <a:buFont typeface="Arial" panose="020B0604020202020204" pitchFamily="34" charset="0"/>
                  <a:buChar char="•"/>
                </a:pPr>
                <a:r>
                  <a:rPr lang="en-US" dirty="0"/>
                  <a:t>At test time, commands can come from a human user (passenger), or a high-level planning module (with A*, Dijkstra…). They affect behavior of the controller in two possible architectures.</a:t>
                </a:r>
              </a:p>
              <a:p>
                <a:pPr lvl="1">
                  <a:buFont typeface="Arial" panose="020B0604020202020204" pitchFamily="34" charset="0"/>
                  <a:buChar char="•"/>
                </a:pPr>
                <a:r>
                  <a:rPr lang="en-US" dirty="0"/>
                  <a:t>(My comment: shouldn’t the high-level planner always be present in any AD system?)</a:t>
                </a:r>
              </a:p>
              <a:p>
                <a:r>
                  <a:rPr lang="en-US" dirty="0"/>
                  <a:t>ICRA 2018 Spotlight Video</a:t>
                </a:r>
                <a:endParaRPr lang="en-US" dirty="0">
                  <a:hlinkClick r:id="rId3"/>
                </a:endParaRPr>
              </a:p>
              <a:p>
                <a:pPr lvl="1"/>
                <a:r>
                  <a:rPr lang="en-US" dirty="0">
                    <a:hlinkClick r:id="rId3"/>
                  </a:rPr>
                  <a:t>https://www.youtube.com/watch?v=GNVHds_mvlg</a:t>
                </a:r>
                <a:endParaRPr lang="en-SE" dirty="0"/>
              </a:p>
            </p:txBody>
          </p:sp>
        </mc:Choice>
        <mc:Fallback xmlns="">
          <p:sp>
            <p:nvSpPr>
              <p:cNvPr id="3" name="Content Placeholder 2">
                <a:extLst>
                  <a:ext uri="{FF2B5EF4-FFF2-40B4-BE49-F238E27FC236}">
                    <a16:creationId xmlns:a16="http://schemas.microsoft.com/office/drawing/2014/main" id="{971B75A3-2D0E-41A9-836B-078B102C5597}"/>
                  </a:ext>
                </a:extLst>
              </p:cNvPr>
              <p:cNvSpPr>
                <a:spLocks noGrp="1" noRot="1" noChangeAspect="1" noMove="1" noResize="1" noEditPoints="1" noAdjustHandles="1" noChangeArrowheads="1" noChangeShapeType="1" noTextEdit="1"/>
              </p:cNvSpPr>
              <p:nvPr>
                <p:ph idx="1"/>
              </p:nvPr>
            </p:nvSpPr>
            <p:spPr>
              <a:xfrm>
                <a:off x="457199" y="1064348"/>
                <a:ext cx="8229600" cy="3352800"/>
              </a:xfrm>
              <a:blipFill>
                <a:blip r:embed="rId4"/>
                <a:stretch>
                  <a:fillRect l="-444" t="-2182" r="-44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BD15C5A-29E8-4D0D-B605-F1E66A069F34}"/>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5" name="Picture 4">
            <a:extLst>
              <a:ext uri="{FF2B5EF4-FFF2-40B4-BE49-F238E27FC236}">
                <a16:creationId xmlns:a16="http://schemas.microsoft.com/office/drawing/2014/main" id="{226FABE5-C15A-40F2-BDAC-6E441F0AECC1}"/>
              </a:ext>
            </a:extLst>
          </p:cNvPr>
          <p:cNvPicPr>
            <a:picLocks noChangeAspect="1"/>
          </p:cNvPicPr>
          <p:nvPr/>
        </p:nvPicPr>
        <p:blipFill>
          <a:blip r:embed="rId5"/>
          <a:stretch>
            <a:fillRect/>
          </a:stretch>
        </p:blipFill>
        <p:spPr>
          <a:xfrm>
            <a:off x="1565044" y="4253530"/>
            <a:ext cx="6013911" cy="2362200"/>
          </a:xfrm>
          <a:prstGeom prst="rect">
            <a:avLst/>
          </a:prstGeom>
        </p:spPr>
      </p:pic>
      <p:sp>
        <p:nvSpPr>
          <p:cNvPr id="6" name="Rectangle 5">
            <a:extLst>
              <a:ext uri="{FF2B5EF4-FFF2-40B4-BE49-F238E27FC236}">
                <a16:creationId xmlns:a16="http://schemas.microsoft.com/office/drawing/2014/main" id="{544D36AB-3CC9-4CAE-8F93-B9F810BB525B}"/>
              </a:ext>
            </a:extLst>
          </p:cNvPr>
          <p:cNvSpPr/>
          <p:nvPr/>
        </p:nvSpPr>
        <p:spPr bwMode="auto">
          <a:xfrm>
            <a:off x="2895600" y="4253530"/>
            <a:ext cx="914400" cy="47087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637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099D-BCA0-4513-9C7D-55F63A7011B0}"/>
              </a:ext>
            </a:extLst>
          </p:cNvPr>
          <p:cNvSpPr>
            <a:spLocks noGrp="1"/>
          </p:cNvSpPr>
          <p:nvPr>
            <p:ph type="title"/>
          </p:nvPr>
        </p:nvSpPr>
        <p:spPr/>
        <p:txBody>
          <a:bodyPr/>
          <a:lstStyle/>
          <a:p>
            <a:r>
              <a:rPr lang="en-US" dirty="0"/>
              <a:t>Two Architectures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83BC58-D7C6-46BC-8FC1-2E4D3773A1BF}"/>
                  </a:ext>
                </a:extLst>
              </p:cNvPr>
              <p:cNvSpPr>
                <a:spLocks noGrp="1"/>
              </p:cNvSpPr>
              <p:nvPr>
                <p:ph idx="1"/>
              </p:nvPr>
            </p:nvSpPr>
            <p:spPr>
              <a:xfrm>
                <a:off x="457200" y="1143000"/>
                <a:ext cx="8229600" cy="2438400"/>
              </a:xfrm>
            </p:spPr>
            <p:txBody>
              <a:bodyPr>
                <a:normAutofit fontScale="55000" lnSpcReduction="20000"/>
              </a:bodyPr>
              <a:lstStyle/>
              <a:p>
                <a:r>
                  <a:rPr lang="en-US" dirty="0"/>
                  <a:t>Each observation </a:t>
                </a:r>
                <a14:m>
                  <m:oMath xmlns:m="http://schemas.openxmlformats.org/officeDocument/2006/math">
                    <m:r>
                      <a:rPr lang="en-US" b="0" i="1" dirty="0" smtClean="0">
                        <a:latin typeface="Cambria Math" panose="02040503050406030204" pitchFamily="18" charset="0"/>
                      </a:rPr>
                      <m:t>𝑜</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b="0" i="1" dirty="0" smtClean="0">
                            <a:latin typeface="Cambria Math" panose="02040503050406030204" pitchFamily="18" charset="0"/>
                          </a:rPr>
                          <m:t>𝑖</m:t>
                        </m:r>
                        <m:r>
                          <a:rPr lang="en-US" b="0" i="1" dirty="0" smtClean="0">
                            <a:latin typeface="Cambria Math" panose="02040503050406030204" pitchFamily="18" charset="0"/>
                          </a:rPr>
                          <m:t>,</m:t>
                        </m:r>
                        <m:r>
                          <a:rPr lang="en-US" b="0" i="1" dirty="0" smtClean="0">
                            <a:latin typeface="Cambria Math" panose="02040503050406030204" pitchFamily="18" charset="0"/>
                          </a:rPr>
                          <m:t>𝑚</m:t>
                        </m:r>
                      </m:e>
                    </m:d>
                  </m:oMath>
                </a14:m>
                <a:r>
                  <a:rPr lang="en-US" dirty="0"/>
                  <a:t> comprises </a:t>
                </a:r>
              </a:p>
              <a:p>
                <a:pPr lvl="1"/>
                <a:r>
                  <a:rPr lang="en-US" dirty="0"/>
                  <a:t>Front camera image </a:t>
                </a:r>
                <a14:m>
                  <m:oMath xmlns:m="http://schemas.openxmlformats.org/officeDocument/2006/math">
                    <m:r>
                      <a:rPr lang="en-US" i="1" dirty="0" smtClean="0">
                        <a:latin typeface="Cambria Math" panose="02040503050406030204" pitchFamily="18" charset="0"/>
                      </a:rPr>
                      <m:t>𝑖</m:t>
                    </m:r>
                  </m:oMath>
                </a14:m>
                <a:r>
                  <a:rPr lang="en-US" dirty="0"/>
                  <a:t> </a:t>
                </a:r>
              </a:p>
              <a:p>
                <a:pPr lvl="1"/>
                <a:r>
                  <a:rPr lang="en-US" dirty="0"/>
                  <a:t>and a low-dimensional vector </a:t>
                </a:r>
                <a14:m>
                  <m:oMath xmlns:m="http://schemas.openxmlformats.org/officeDocument/2006/math">
                    <m:r>
                      <a:rPr lang="en-US" i="1" dirty="0" smtClean="0">
                        <a:latin typeface="Cambria Math" panose="02040503050406030204" pitchFamily="18" charset="0"/>
                      </a:rPr>
                      <m:t>𝑚</m:t>
                    </m:r>
                  </m:oMath>
                </a14:m>
                <a:r>
                  <a:rPr lang="en-US" dirty="0"/>
                  <a:t> (e.g., car speed)</a:t>
                </a:r>
              </a:p>
              <a:p>
                <a:r>
                  <a:rPr lang="en-US" dirty="0"/>
                  <a:t>Action </a:t>
                </a:r>
                <a14:m>
                  <m:oMath xmlns:m="http://schemas.openxmlformats.org/officeDocument/2006/math">
                    <m:r>
                      <a:rPr lang="en-US" b="1" i="1" smtClean="0">
                        <a:latin typeface="Cambria Math" panose="02040503050406030204" pitchFamily="18" charset="0"/>
                      </a:rPr>
                      <m:t>𝒂</m:t>
                    </m:r>
                    <m:r>
                      <a:rPr lang="en-US" b="0" i="1" smtClean="0">
                        <a:latin typeface="Cambria Math" panose="02040503050406030204" pitchFamily="18" charset="0"/>
                      </a:rPr>
                      <m:t>=</m:t>
                    </m:r>
                    <m:d>
                      <m:dPr>
                        <m:begChr m:val="⟨"/>
                        <m:endChr m:val="⟩"/>
                        <m:ctrlPr>
                          <a:rPr lang="en-US" i="1" dirty="0">
                            <a:latin typeface="Cambria Math" panose="02040503050406030204" pitchFamily="18" charset="0"/>
                          </a:rPr>
                        </m:ctrlPr>
                      </m:dPr>
                      <m:e>
                        <m:r>
                          <a:rPr lang="en-US" b="0" i="1" dirty="0" smtClean="0">
                            <a:latin typeface="Cambria Math" panose="02040503050406030204" pitchFamily="18" charset="0"/>
                          </a:rPr>
                          <m:t>𝑠</m:t>
                        </m:r>
                        <m:r>
                          <a:rPr lang="en-US" i="1" dirty="0">
                            <a:latin typeface="Cambria Math" panose="02040503050406030204" pitchFamily="18" charset="0"/>
                          </a:rPr>
                          <m:t>,</m:t>
                        </m:r>
                        <m:r>
                          <a:rPr lang="en-US" b="0" i="1" dirty="0" smtClean="0">
                            <a:latin typeface="Cambria Math" panose="02040503050406030204" pitchFamily="18" charset="0"/>
                          </a:rPr>
                          <m:t>𝑎</m:t>
                        </m:r>
                      </m:e>
                    </m:d>
                  </m:oMath>
                </a14:m>
                <a:r>
                  <a:rPr lang="en-US" dirty="0"/>
                  <a:t> (steering angle and acceleration)</a:t>
                </a:r>
              </a:p>
              <a:p>
                <a:r>
                  <a:rPr lang="en-US" dirty="0"/>
                  <a:t>Loss function for each sample: </a:t>
                </a:r>
                <a14:m>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1" i="1" smtClean="0">
                            <a:latin typeface="Cambria Math" panose="02040503050406030204" pitchFamily="18" charset="0"/>
                          </a:rPr>
                          <m:t>𝒂</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𝒂</m:t>
                            </m:r>
                          </m:e>
                          <m:sub>
                            <m:r>
                              <a:rPr lang="en-US" b="0" i="1" smtClean="0">
                                <a:latin typeface="Cambria Math" panose="02040503050406030204" pitchFamily="18" charset="0"/>
                              </a:rPr>
                              <m:t>𝑔𝑡</m:t>
                            </m:r>
                          </m:sub>
                        </m:sSub>
                      </m:e>
                    </m:d>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𝑎</m:t>
                            </m:r>
                          </m:e>
                        </m:d>
                        <m:r>
                          <a:rPr lang="en-US" b="0" i="1" dirty="0" smtClean="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en-US" b="0" i="1" dirty="0" smtClean="0">
                                    <a:latin typeface="Cambria Math" panose="02040503050406030204" pitchFamily="18" charset="0"/>
                                  </a:rPr>
                                </m:ctrlPr>
                              </m:sSubPr>
                              <m:e>
                                <m:r>
                                  <a:rPr lang="en-US" i="1" dirty="0">
                                    <a:latin typeface="Cambria Math" panose="02040503050406030204" pitchFamily="18" charset="0"/>
                                  </a:rPr>
                                  <m:t>𝑠</m:t>
                                </m:r>
                              </m:e>
                              <m:sub>
                                <m:r>
                                  <a:rPr lang="en-US" b="0" i="1" dirty="0" smtClean="0">
                                    <a:latin typeface="Cambria Math" panose="02040503050406030204" pitchFamily="18" charset="0"/>
                                  </a:rPr>
                                  <m:t>𝑔𝑡</m:t>
                                </m:r>
                              </m:sub>
                            </m:sSub>
                            <m:r>
                              <a:rPr lang="en-US"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𝑎</m:t>
                                </m:r>
                              </m:e>
                              <m:sub>
                                <m:r>
                                  <a:rPr lang="en-US" b="0" i="1" dirty="0" smtClean="0">
                                    <a:latin typeface="Cambria Math" panose="02040503050406030204" pitchFamily="18" charset="0"/>
                                  </a:rPr>
                                  <m:t>𝑔𝑡</m:t>
                                </m:r>
                              </m:sub>
                            </m:sSub>
                          </m:e>
                        </m:d>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𝑔𝑡</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𝑎</m:t>
                        </m:r>
                      </m:sub>
                    </m:sSub>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𝑎</m:t>
                            </m:r>
                            <m:r>
                              <a:rPr lang="en-US" i="1">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𝑎</m:t>
                                </m:r>
                              </m:e>
                              <m:sub>
                                <m:r>
                                  <a:rPr lang="en-US" i="1" dirty="0">
                                    <a:latin typeface="Cambria Math" panose="02040503050406030204" pitchFamily="18" charset="0"/>
                                  </a:rPr>
                                  <m:t>𝑔𝑡</m:t>
                                </m:r>
                              </m:sub>
                            </m:sSub>
                          </m:e>
                        </m:d>
                      </m:e>
                      <m:sup>
                        <m:r>
                          <a:rPr lang="en-US" i="1">
                            <a:latin typeface="Cambria Math" panose="02040503050406030204" pitchFamily="18" charset="0"/>
                          </a:rPr>
                          <m:t>2</m:t>
                        </m:r>
                      </m:sup>
                    </m:sSup>
                  </m:oMath>
                </a14:m>
                <a:r>
                  <a:rPr lang="en-US" dirty="0"/>
                  <a:t> (</a:t>
                </a:r>
                <a14:m>
                  <m:oMath xmlns:m="http://schemas.openxmlformats.org/officeDocument/2006/math">
                    <m:r>
                      <a:rPr lang="en-US" b="0" i="1" dirty="0" smtClean="0">
                        <a:latin typeface="Cambria Math" panose="02040503050406030204" pitchFamily="18" charset="0"/>
                      </a:rPr>
                      <m:t>𝑔𝑡</m:t>
                    </m:r>
                  </m:oMath>
                </a14:m>
                <a:r>
                  <a:rPr lang="en-US" dirty="0"/>
                  <a:t> is ground truth from expert demo)</a:t>
                </a:r>
              </a:p>
              <a:p>
                <a:r>
                  <a:rPr lang="en-US" dirty="0"/>
                  <a:t>Left: Command </a:t>
                </a:r>
                <a14:m>
                  <m:oMath xmlns:m="http://schemas.openxmlformats.org/officeDocument/2006/math">
                    <m:r>
                      <a:rPr lang="en-US" i="1" dirty="0" smtClean="0">
                        <a:latin typeface="Cambria Math" panose="02040503050406030204" pitchFamily="18" charset="0"/>
                      </a:rPr>
                      <m:t>𝑐</m:t>
                    </m:r>
                  </m:oMath>
                </a14:m>
                <a:r>
                  <a:rPr lang="en-US" dirty="0"/>
                  <a:t> is one of the inputs.</a:t>
                </a:r>
              </a:p>
              <a:p>
                <a:r>
                  <a:rPr lang="en-US" dirty="0"/>
                  <a:t>Right: Command </a:t>
                </a:r>
                <a14:m>
                  <m:oMath xmlns:m="http://schemas.openxmlformats.org/officeDocument/2006/math">
                    <m:r>
                      <a:rPr lang="en-US" i="1" dirty="0">
                        <a:latin typeface="Cambria Math" panose="02040503050406030204" pitchFamily="18" charset="0"/>
                      </a:rPr>
                      <m:t>𝑐</m:t>
                    </m:r>
                  </m:oMath>
                </a14:m>
                <a:r>
                  <a:rPr lang="en-US" dirty="0"/>
                  <a:t> acts as a switch.</a:t>
                </a:r>
              </a:p>
            </p:txBody>
          </p:sp>
        </mc:Choice>
        <mc:Fallback xmlns="">
          <p:sp>
            <p:nvSpPr>
              <p:cNvPr id="3" name="Content Placeholder 2">
                <a:extLst>
                  <a:ext uri="{FF2B5EF4-FFF2-40B4-BE49-F238E27FC236}">
                    <a16:creationId xmlns:a16="http://schemas.microsoft.com/office/drawing/2014/main" id="{2983BC58-D7C6-46BC-8FC1-2E4D3773A1BF}"/>
                  </a:ext>
                </a:extLst>
              </p:cNvPr>
              <p:cNvSpPr>
                <a:spLocks noGrp="1" noRot="1" noChangeAspect="1" noMove="1" noResize="1" noEditPoints="1" noAdjustHandles="1" noChangeArrowheads="1" noChangeShapeType="1" noTextEdit="1"/>
              </p:cNvSpPr>
              <p:nvPr>
                <p:ph idx="1"/>
              </p:nvPr>
            </p:nvSpPr>
            <p:spPr>
              <a:xfrm>
                <a:off x="457200" y="1143000"/>
                <a:ext cx="8229600" cy="2438400"/>
              </a:xfrm>
              <a:blipFill>
                <a:blip r:embed="rId3"/>
                <a:stretch>
                  <a:fillRect l="-444" t="-375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B4127BD-58A6-4F90-B20C-0E754D54F816}"/>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pic>
        <p:nvPicPr>
          <p:cNvPr id="5" name="Picture 4">
            <a:extLst>
              <a:ext uri="{FF2B5EF4-FFF2-40B4-BE49-F238E27FC236}">
                <a16:creationId xmlns:a16="http://schemas.microsoft.com/office/drawing/2014/main" id="{DC60ED2C-EB16-487C-B05E-05C9E217D66C}"/>
              </a:ext>
            </a:extLst>
          </p:cNvPr>
          <p:cNvPicPr>
            <a:picLocks noChangeAspect="1"/>
          </p:cNvPicPr>
          <p:nvPr/>
        </p:nvPicPr>
        <p:blipFill>
          <a:blip r:embed="rId4"/>
          <a:stretch>
            <a:fillRect/>
          </a:stretch>
        </p:blipFill>
        <p:spPr>
          <a:xfrm>
            <a:off x="0" y="3604761"/>
            <a:ext cx="9144000" cy="2745791"/>
          </a:xfrm>
          <a:prstGeom prst="rect">
            <a:avLst/>
          </a:prstGeom>
        </p:spPr>
      </p:pic>
      <p:sp>
        <p:nvSpPr>
          <p:cNvPr id="8" name="TextBox 7">
            <a:extLst>
              <a:ext uri="{FF2B5EF4-FFF2-40B4-BE49-F238E27FC236}">
                <a16:creationId xmlns:a16="http://schemas.microsoft.com/office/drawing/2014/main" id="{CC8A8FAD-CB1E-4192-BA0D-D4F4D4DA1028}"/>
              </a:ext>
            </a:extLst>
          </p:cNvPr>
          <p:cNvSpPr txBox="1"/>
          <p:nvPr/>
        </p:nvSpPr>
        <p:spPr>
          <a:xfrm>
            <a:off x="1447800" y="3301810"/>
            <a:ext cx="684803" cy="369332"/>
          </a:xfrm>
          <a:prstGeom prst="rect">
            <a:avLst/>
          </a:prstGeom>
          <a:noFill/>
        </p:spPr>
        <p:txBody>
          <a:bodyPr wrap="none" rtlCol="0">
            <a:spAutoFit/>
          </a:bodyPr>
          <a:lstStyle/>
          <a:p>
            <a:r>
              <a:rPr lang="en-US" dirty="0"/>
              <a:t>CNN</a:t>
            </a:r>
            <a:endParaRPr lang="en-SE" dirty="0"/>
          </a:p>
        </p:txBody>
      </p:sp>
      <p:sp>
        <p:nvSpPr>
          <p:cNvPr id="9" name="TextBox 8">
            <a:extLst>
              <a:ext uri="{FF2B5EF4-FFF2-40B4-BE49-F238E27FC236}">
                <a16:creationId xmlns:a16="http://schemas.microsoft.com/office/drawing/2014/main" id="{809D939B-9BF1-448D-B029-C41ED89414A4}"/>
              </a:ext>
            </a:extLst>
          </p:cNvPr>
          <p:cNvSpPr txBox="1"/>
          <p:nvPr/>
        </p:nvSpPr>
        <p:spPr>
          <a:xfrm>
            <a:off x="2548994" y="3412123"/>
            <a:ext cx="3089307" cy="338554"/>
          </a:xfrm>
          <a:prstGeom prst="rect">
            <a:avLst/>
          </a:prstGeom>
          <a:noFill/>
        </p:spPr>
        <p:txBody>
          <a:bodyPr wrap="none" rtlCol="0">
            <a:spAutoFit/>
          </a:bodyPr>
          <a:lstStyle/>
          <a:p>
            <a:r>
              <a:rPr lang="en-US" sz="1600" dirty="0"/>
              <a:t>FCN (Fully Connected Network)</a:t>
            </a:r>
            <a:endParaRPr lang="en-SE" sz="1600" dirty="0"/>
          </a:p>
        </p:txBody>
      </p:sp>
      <p:cxnSp>
        <p:nvCxnSpPr>
          <p:cNvPr id="11" name="Straight Arrow Connector 10">
            <a:extLst>
              <a:ext uri="{FF2B5EF4-FFF2-40B4-BE49-F238E27FC236}">
                <a16:creationId xmlns:a16="http://schemas.microsoft.com/office/drawing/2014/main" id="{BF968836-10E8-462C-92ED-C43C4FBF0659}"/>
              </a:ext>
            </a:extLst>
          </p:cNvPr>
          <p:cNvCxnSpPr/>
          <p:nvPr/>
        </p:nvCxnSpPr>
        <p:spPr bwMode="auto">
          <a:xfrm flipH="1">
            <a:off x="2894603" y="3671142"/>
            <a:ext cx="457200" cy="516523"/>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59201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E86B-898A-410E-A4E3-FCACA2337B56}"/>
              </a:ext>
            </a:extLst>
          </p:cNvPr>
          <p:cNvSpPr>
            <a:spLocks noGrp="1"/>
          </p:cNvSpPr>
          <p:nvPr>
            <p:ph type="title"/>
          </p:nvPr>
        </p:nvSpPr>
        <p:spPr/>
        <p:txBody>
          <a:bodyPr/>
          <a:lstStyle/>
          <a:p>
            <a:r>
              <a:rPr lang="en-US" dirty="0"/>
              <a:t>Data Augmentation</a:t>
            </a:r>
            <a:endParaRPr lang="en-SE" dirty="0"/>
          </a:p>
        </p:txBody>
      </p:sp>
      <p:sp>
        <p:nvSpPr>
          <p:cNvPr id="3" name="Content Placeholder 2">
            <a:extLst>
              <a:ext uri="{FF2B5EF4-FFF2-40B4-BE49-F238E27FC236}">
                <a16:creationId xmlns:a16="http://schemas.microsoft.com/office/drawing/2014/main" id="{DC590FB5-8E88-4D56-A8AE-68AC6EED5830}"/>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FEB31F5-5038-471C-884F-A2CD7CAABCAA}"/>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pic>
        <p:nvPicPr>
          <p:cNvPr id="5" name="Picture 4">
            <a:extLst>
              <a:ext uri="{FF2B5EF4-FFF2-40B4-BE49-F238E27FC236}">
                <a16:creationId xmlns:a16="http://schemas.microsoft.com/office/drawing/2014/main" id="{20B77A2D-BDB8-4129-8A7D-266A7C3ACC00}"/>
              </a:ext>
            </a:extLst>
          </p:cNvPr>
          <p:cNvPicPr>
            <a:picLocks noChangeAspect="1"/>
          </p:cNvPicPr>
          <p:nvPr/>
        </p:nvPicPr>
        <p:blipFill>
          <a:blip r:embed="rId2"/>
          <a:stretch>
            <a:fillRect/>
          </a:stretch>
        </p:blipFill>
        <p:spPr>
          <a:xfrm>
            <a:off x="1676400" y="1142999"/>
            <a:ext cx="5562600" cy="5669367"/>
          </a:xfrm>
          <a:prstGeom prst="rect">
            <a:avLst/>
          </a:prstGeom>
        </p:spPr>
      </p:pic>
    </p:spTree>
    <p:extLst>
      <p:ext uri="{BB962C8B-B14F-4D97-AF65-F5344CB8AC3E}">
        <p14:creationId xmlns:p14="http://schemas.microsoft.com/office/powerpoint/2010/main" val="3133620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1847-6546-412F-91F4-05E99A00240D}"/>
              </a:ext>
            </a:extLst>
          </p:cNvPr>
          <p:cNvSpPr>
            <a:spLocks noGrp="1"/>
          </p:cNvSpPr>
          <p:nvPr>
            <p:ph type="title"/>
          </p:nvPr>
        </p:nvSpPr>
        <p:spPr/>
        <p:txBody>
          <a:bodyPr/>
          <a:lstStyle/>
          <a:p>
            <a:r>
              <a:rPr lang="en-US" dirty="0"/>
              <a:t>Comparisons</a:t>
            </a:r>
            <a:endParaRPr lang="en-SE" dirty="0"/>
          </a:p>
        </p:txBody>
      </p:sp>
      <p:sp>
        <p:nvSpPr>
          <p:cNvPr id="3" name="Content Placeholder 2">
            <a:extLst>
              <a:ext uri="{FF2B5EF4-FFF2-40B4-BE49-F238E27FC236}">
                <a16:creationId xmlns:a16="http://schemas.microsoft.com/office/drawing/2014/main" id="{78FC6D8C-85E4-4FBD-B490-EF786D239B4A}"/>
              </a:ext>
            </a:extLst>
          </p:cNvPr>
          <p:cNvSpPr>
            <a:spLocks noGrp="1"/>
          </p:cNvSpPr>
          <p:nvPr>
            <p:ph idx="1"/>
          </p:nvPr>
        </p:nvSpPr>
        <p:spPr>
          <a:xfrm>
            <a:off x="457200" y="1295400"/>
            <a:ext cx="8229600" cy="5562600"/>
          </a:xfrm>
        </p:spPr>
        <p:txBody>
          <a:bodyPr>
            <a:normAutofit fontScale="62500" lnSpcReduction="20000"/>
          </a:bodyPr>
          <a:lstStyle/>
          <a:p>
            <a:r>
              <a:rPr lang="en-US" dirty="0"/>
              <a:t>View representation:</a:t>
            </a:r>
          </a:p>
          <a:p>
            <a:pPr lvl="1"/>
            <a:r>
              <a:rPr lang="en-US" dirty="0" err="1"/>
              <a:t>PilotNet</a:t>
            </a:r>
            <a:r>
              <a:rPr lang="en-US" dirty="0"/>
              <a:t> and CIL [Codevilla18] use front camera view</a:t>
            </a:r>
          </a:p>
          <a:p>
            <a:pPr lvl="1"/>
            <a:r>
              <a:rPr lang="en-US" dirty="0" err="1"/>
              <a:t>ChauffeurNet</a:t>
            </a:r>
            <a:r>
              <a:rPr lang="en-US" dirty="0"/>
              <a:t> and IL with Safety [Chen19] use bird-view representation, which helps simplify the visual information while maintaining useful information for driving.</a:t>
            </a:r>
          </a:p>
          <a:p>
            <a:r>
              <a:rPr lang="en-US" dirty="0"/>
              <a:t>Where DNN is used:</a:t>
            </a:r>
          </a:p>
          <a:p>
            <a:pPr lvl="1"/>
            <a:r>
              <a:rPr lang="en-US" dirty="0" err="1"/>
              <a:t>PilotNet</a:t>
            </a:r>
            <a:r>
              <a:rPr lang="en-US" dirty="0"/>
              <a:t> and CIL are end-to-end.</a:t>
            </a:r>
          </a:p>
          <a:p>
            <a:pPr lvl="1"/>
            <a:r>
              <a:rPr lang="en-US" dirty="0" err="1"/>
              <a:t>ChauffeurNet</a:t>
            </a:r>
            <a:r>
              <a:rPr lang="en-US" dirty="0"/>
              <a:t> and IL with Safety are mid-to-mid (DNN used for behavior prediction and planning to generate trajectory). </a:t>
            </a:r>
          </a:p>
          <a:p>
            <a:r>
              <a:rPr lang="en-US" dirty="0"/>
              <a:t>DNN Architecture</a:t>
            </a:r>
          </a:p>
          <a:p>
            <a:pPr lvl="1"/>
            <a:r>
              <a:rPr lang="en-US" dirty="0" err="1"/>
              <a:t>PilotNet</a:t>
            </a:r>
            <a:r>
              <a:rPr lang="en-US" dirty="0"/>
              <a:t>, CIL and IL with Safety use CNN, input is current video frame only, with no history info.</a:t>
            </a:r>
          </a:p>
          <a:p>
            <a:pPr lvl="2"/>
            <a:r>
              <a:rPr lang="en-US" dirty="0"/>
              <a:t>I find it strange, as you can input a past history of N frames to capture recent history.</a:t>
            </a:r>
          </a:p>
          <a:p>
            <a:pPr lvl="1"/>
            <a:r>
              <a:rPr lang="en-US" dirty="0" err="1"/>
              <a:t>ChauffeurNet</a:t>
            </a:r>
            <a:r>
              <a:rPr lang="en-US" dirty="0"/>
              <a:t> uses Convolutional RNN with an explicit memory, taking into account recent history.</a:t>
            </a:r>
          </a:p>
          <a:p>
            <a:r>
              <a:rPr lang="en-US" dirty="0"/>
              <a:t>CIL : adds a condition variable to help with the decision process at intersections.</a:t>
            </a:r>
          </a:p>
          <a:p>
            <a:r>
              <a:rPr lang="en-US" dirty="0"/>
              <a:t>IL with Safety has a safety controller that limits final control command to safe set.</a:t>
            </a:r>
          </a:p>
          <a:p>
            <a:pPr lvl="1"/>
            <a:endParaRPr lang="en-SE" dirty="0"/>
          </a:p>
        </p:txBody>
      </p:sp>
      <p:sp>
        <p:nvSpPr>
          <p:cNvPr id="4" name="Slide Number Placeholder 3">
            <a:extLst>
              <a:ext uri="{FF2B5EF4-FFF2-40B4-BE49-F238E27FC236}">
                <a16:creationId xmlns:a16="http://schemas.microsoft.com/office/drawing/2014/main" id="{72205A1A-C3E0-4C79-A6FB-25B4C764BA14}"/>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spTree>
    <p:extLst>
      <p:ext uri="{BB962C8B-B14F-4D97-AF65-F5344CB8AC3E}">
        <p14:creationId xmlns:p14="http://schemas.microsoft.com/office/powerpoint/2010/main" val="2969968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4072-0F3D-4AC3-92B9-9244D25B07EF}"/>
              </a:ext>
            </a:extLst>
          </p:cNvPr>
          <p:cNvSpPr>
            <a:spLocks noGrp="1"/>
          </p:cNvSpPr>
          <p:nvPr>
            <p:ph type="title"/>
          </p:nvPr>
        </p:nvSpPr>
        <p:spPr/>
        <p:txBody>
          <a:bodyPr/>
          <a:lstStyle/>
          <a:p>
            <a:r>
              <a:rPr lang="en-US" dirty="0">
                <a:solidFill>
                  <a:srgbClr val="C00000"/>
                </a:solidFill>
              </a:rPr>
              <a:t>[Müller 2018]</a:t>
            </a:r>
            <a:endParaRPr lang="en-SE" dirty="0">
              <a:solidFill>
                <a:srgbClr val="C00000"/>
              </a:solidFill>
            </a:endParaRPr>
          </a:p>
        </p:txBody>
      </p:sp>
      <p:sp>
        <p:nvSpPr>
          <p:cNvPr id="3" name="Content Placeholder 2">
            <a:extLst>
              <a:ext uri="{FF2B5EF4-FFF2-40B4-BE49-F238E27FC236}">
                <a16:creationId xmlns:a16="http://schemas.microsoft.com/office/drawing/2014/main" id="{0296E789-9BBA-4762-BB3F-1158ECA201B7}"/>
              </a:ext>
            </a:extLst>
          </p:cNvPr>
          <p:cNvSpPr>
            <a:spLocks noGrp="1"/>
          </p:cNvSpPr>
          <p:nvPr>
            <p:ph idx="1"/>
          </p:nvPr>
        </p:nvSpPr>
        <p:spPr/>
        <p:txBody>
          <a:bodyPr/>
          <a:lstStyle/>
          <a:p>
            <a:r>
              <a:rPr lang="en-US" dirty="0"/>
              <a:t>Müller, Matthias, et al. "Driving policy transfer via modularity and abstraction." </a:t>
            </a:r>
            <a:r>
              <a:rPr lang="en-US" i="1" dirty="0" err="1"/>
              <a:t>arXiv</a:t>
            </a:r>
            <a:r>
              <a:rPr lang="en-US" i="1" dirty="0"/>
              <a:t> preprint arXiv:1804.09364</a:t>
            </a:r>
            <a:r>
              <a:rPr lang="en-US" dirty="0"/>
              <a:t> (2018). (KAUST, Intel Labs)</a:t>
            </a:r>
            <a:endParaRPr lang="en-SE" dirty="0"/>
          </a:p>
        </p:txBody>
      </p:sp>
      <p:sp>
        <p:nvSpPr>
          <p:cNvPr id="4" name="Slide Number Placeholder 3">
            <a:extLst>
              <a:ext uri="{FF2B5EF4-FFF2-40B4-BE49-F238E27FC236}">
                <a16:creationId xmlns:a16="http://schemas.microsoft.com/office/drawing/2014/main" id="{14C49553-0C9C-4D4C-8FCA-53C6FF24E0DD}"/>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pic>
        <p:nvPicPr>
          <p:cNvPr id="6" name="Picture 5">
            <a:extLst>
              <a:ext uri="{FF2B5EF4-FFF2-40B4-BE49-F238E27FC236}">
                <a16:creationId xmlns:a16="http://schemas.microsoft.com/office/drawing/2014/main" id="{DC111669-C294-4EE2-97AF-5E1C5E1B4861}"/>
              </a:ext>
            </a:extLst>
          </p:cNvPr>
          <p:cNvPicPr>
            <a:picLocks noChangeAspect="1"/>
          </p:cNvPicPr>
          <p:nvPr/>
        </p:nvPicPr>
        <p:blipFill>
          <a:blip r:embed="rId2"/>
          <a:stretch>
            <a:fillRect/>
          </a:stretch>
        </p:blipFill>
        <p:spPr>
          <a:xfrm>
            <a:off x="-28575" y="4445849"/>
            <a:ext cx="9144000" cy="1858479"/>
          </a:xfrm>
          <a:prstGeom prst="rect">
            <a:avLst/>
          </a:prstGeom>
        </p:spPr>
      </p:pic>
      <p:sp>
        <p:nvSpPr>
          <p:cNvPr id="7" name="TextBox 6">
            <a:extLst>
              <a:ext uri="{FF2B5EF4-FFF2-40B4-BE49-F238E27FC236}">
                <a16:creationId xmlns:a16="http://schemas.microsoft.com/office/drawing/2014/main" id="{D11E1288-7B79-4AF1-BD20-53A3A0FC5183}"/>
              </a:ext>
            </a:extLst>
          </p:cNvPr>
          <p:cNvSpPr txBox="1"/>
          <p:nvPr/>
        </p:nvSpPr>
        <p:spPr>
          <a:xfrm>
            <a:off x="3906071" y="6398696"/>
            <a:ext cx="1274708" cy="369332"/>
          </a:xfrm>
          <a:prstGeom prst="rect">
            <a:avLst/>
          </a:prstGeom>
          <a:noFill/>
        </p:spPr>
        <p:txBody>
          <a:bodyPr wrap="none" rtlCol="0">
            <a:spAutoFit/>
          </a:bodyPr>
          <a:lstStyle/>
          <a:p>
            <a:r>
              <a:rPr lang="en-US" dirty="0"/>
              <a:t>Mid-to-Mid</a:t>
            </a:r>
            <a:endParaRPr lang="en-SE" dirty="0"/>
          </a:p>
        </p:txBody>
      </p:sp>
    </p:spTree>
    <p:extLst>
      <p:ext uri="{BB962C8B-B14F-4D97-AF65-F5344CB8AC3E}">
        <p14:creationId xmlns:p14="http://schemas.microsoft.com/office/powerpoint/2010/main" val="2159998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BCDD-06AE-44A7-BFB7-198B94E9C68E}"/>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E05A260B-F9D0-4DF4-9586-A174CCB70649}"/>
              </a:ext>
            </a:extLst>
          </p:cNvPr>
          <p:cNvSpPr>
            <a:spLocks noGrp="1"/>
          </p:cNvSpPr>
          <p:nvPr>
            <p:ph idx="1"/>
          </p:nvPr>
        </p:nvSpPr>
        <p:spPr/>
        <p:txBody>
          <a:bodyPr>
            <a:normAutofit fontScale="70000" lnSpcReduction="20000"/>
          </a:bodyPr>
          <a:lstStyle/>
          <a:p>
            <a:r>
              <a:rPr lang="en-US" dirty="0"/>
              <a:t>End-to-end approaches to autonomous driving have high sample complexity and are difficult to scale to realistic urban driving. Simulation can help end-to-end driving systems by providing a cheap, safe, and diverse training environment. Yet training driving policies in simulation brings up the problem of transferring such policies to the real world. We present an approach to </a:t>
            </a:r>
            <a:r>
              <a:rPr lang="en-US" dirty="0">
                <a:solidFill>
                  <a:srgbClr val="C00000"/>
                </a:solidFill>
              </a:rPr>
              <a:t>transferring driving policies from simulation to reality via modularity and abstraction. </a:t>
            </a:r>
            <a:r>
              <a:rPr lang="en-US" dirty="0"/>
              <a:t>Our approach is inspired by classic driving systems and aims to </a:t>
            </a:r>
            <a:r>
              <a:rPr lang="en-US" dirty="0">
                <a:solidFill>
                  <a:srgbClr val="C00000"/>
                </a:solidFill>
              </a:rPr>
              <a:t>combine the benefits of modular architectures and end-to-end deep learning approaches</a:t>
            </a:r>
            <a:r>
              <a:rPr lang="en-US" dirty="0"/>
              <a:t>. The key idea is to encapsulate the driving policy such that it is not directly exposed to raw perceptual input or low-level vehicle dynamics. We evaluate the presented approach in simulated urban environments and in the real world. In particular, </a:t>
            </a:r>
            <a:r>
              <a:rPr lang="en-US" dirty="0">
                <a:solidFill>
                  <a:srgbClr val="C00000"/>
                </a:solidFill>
              </a:rPr>
              <a:t>we transfer a driving policy trained in simulation to a 1/5-scale robotic truck that is deployed in a variety of conditions, with no finetuning, on two continents.</a:t>
            </a:r>
            <a:endParaRPr lang="en-SE" dirty="0">
              <a:solidFill>
                <a:srgbClr val="C00000"/>
              </a:solidFill>
            </a:endParaRPr>
          </a:p>
        </p:txBody>
      </p:sp>
      <p:sp>
        <p:nvSpPr>
          <p:cNvPr id="4" name="Slide Number Placeholder 3">
            <a:extLst>
              <a:ext uri="{FF2B5EF4-FFF2-40B4-BE49-F238E27FC236}">
                <a16:creationId xmlns:a16="http://schemas.microsoft.com/office/drawing/2014/main" id="{D51B286E-2438-4B5C-90E5-0A0725E23462}"/>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spTree>
    <p:extLst>
      <p:ext uri="{BB962C8B-B14F-4D97-AF65-F5344CB8AC3E}">
        <p14:creationId xmlns:p14="http://schemas.microsoft.com/office/powerpoint/2010/main" val="68312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469F-D9B8-47B0-8230-C34067AEAAC7}"/>
              </a:ext>
            </a:extLst>
          </p:cNvPr>
          <p:cNvSpPr>
            <a:spLocks noGrp="1"/>
          </p:cNvSpPr>
          <p:nvPr>
            <p:ph type="title"/>
          </p:nvPr>
        </p:nvSpPr>
        <p:spPr/>
        <p:txBody>
          <a:bodyPr/>
          <a:lstStyle/>
          <a:p>
            <a:r>
              <a:rPr lang="en-US" dirty="0"/>
              <a:t>SL vs. BC</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3E70616-CE29-472F-8CC1-3A930D10D258}"/>
                  </a:ext>
                </a:extLst>
              </p:cNvPr>
              <p:cNvSpPr>
                <a:spLocks noGrp="1"/>
              </p:cNvSpPr>
              <p:nvPr>
                <p:ph idx="1"/>
              </p:nvPr>
            </p:nvSpPr>
            <p:spPr>
              <a:xfrm>
                <a:off x="457200" y="1026055"/>
                <a:ext cx="8229600" cy="4114803"/>
              </a:xfrm>
            </p:spPr>
            <p:txBody>
              <a:bodyPr>
                <a:normAutofit fontScale="70000" lnSpcReduction="20000"/>
              </a:bodyPr>
              <a:lstStyle/>
              <a:p>
                <a:r>
                  <a:rPr lang="en-US" dirty="0"/>
                  <a:t>Main difference between SL and BC:</a:t>
                </a:r>
              </a:p>
              <a:p>
                <a:pPr lvl="1"/>
                <a:r>
                  <a:rPr lang="en-US" dirty="0"/>
                  <a:t>For SL: input </a:t>
                </a:r>
                <a14:m>
                  <m:oMath xmlns:m="http://schemas.openxmlformats.org/officeDocument/2006/math">
                    <m:r>
                      <a:rPr lang="en-US" i="1">
                        <a:latin typeface="Cambria Math" panose="02040503050406030204" pitchFamily="18" charset="0"/>
                      </a:rPr>
                      <m:t>𝑥</m:t>
                    </m:r>
                  </m:oMath>
                </a14:m>
                <a:r>
                  <a:rPr lang="en-US" dirty="0"/>
                  <a:t> for computing label </a:t>
                </a:r>
                <a14:m>
                  <m:oMath xmlns:m="http://schemas.openxmlformats.org/officeDocument/2006/math">
                    <m:r>
                      <a:rPr lang="en-US" b="0" i="1" smtClean="0">
                        <a:latin typeface="Cambria Math" panose="02040503050406030204" pitchFamily="18" charset="0"/>
                      </a:rPr>
                      <m:t>𝑦</m:t>
                    </m:r>
                    <m:r>
                      <a:rPr lang="en-US" i="1">
                        <a:latin typeface="Cambria Math" panose="02040503050406030204" pitchFamily="18" charset="0"/>
                      </a:rPr>
                      <m:t>=</m:t>
                    </m:r>
                    <m:r>
                      <a:rPr lang="en-US" b="0" i="1" smtClean="0">
                        <a:latin typeface="Cambria Math" panose="02040503050406030204" pitchFamily="18" charset="0"/>
                      </a:rPr>
                      <m:t>𝐹</m:t>
                    </m:r>
                    <m:r>
                      <a:rPr lang="en-US" i="1">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m:t>
                    </m:r>
                  </m:oMath>
                </a14:m>
                <a:r>
                  <a:rPr lang="en-US" dirty="0"/>
                  <a:t> is </a:t>
                </a:r>
                <a:r>
                  <a:rPr lang="en-US" dirty="0" err="1"/>
                  <a:t>i.i.d</a:t>
                </a:r>
                <a:r>
                  <a:rPr lang="en-US" dirty="0"/>
                  <a:t> (independent and identically distributed) </a:t>
                </a:r>
              </a:p>
              <a:p>
                <a:pPr lvl="2"/>
                <a:r>
                  <a:rPr lang="en-US" dirty="0"/>
                  <a:t>i.e., there is no correlation between one input image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and the next one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b="0" i="1" smtClean="0">
                            <a:latin typeface="Cambria Math" panose="02040503050406030204" pitchFamily="18" charset="0"/>
                          </a:rPr>
                          <m:t>+1</m:t>
                        </m:r>
                      </m:sub>
                    </m:sSub>
                  </m:oMath>
                </a14:m>
                <a:r>
                  <a:rPr lang="en-US" dirty="0"/>
                  <a:t>. </a:t>
                </a:r>
              </a:p>
              <a:p>
                <a:pPr lvl="1"/>
                <a:r>
                  <a:rPr lang="en-US" dirty="0"/>
                  <a:t>For IL/BC (and MDP in general): input (state)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𝑡</m:t>
                        </m:r>
                      </m:sub>
                    </m:sSub>
                  </m:oMath>
                </a14:m>
                <a:r>
                  <a:rPr lang="en-US" dirty="0"/>
                  <a:t> for computing 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is not </a:t>
                </a:r>
                <a:r>
                  <a:rPr lang="en-US" dirty="0" err="1"/>
                  <a:t>i.i.d</a:t>
                </a:r>
                <a:r>
                  <a:rPr lang="en-US" dirty="0"/>
                  <a:t>. but highly correlated, since action taken in a given state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oMath>
                </a14:m>
                <a:r>
                  <a:rPr lang="en-US" dirty="0"/>
                  <a:t> induces the next state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r>
                          <a:rPr lang="en-US" b="0" i="1" smtClean="0">
                            <a:latin typeface="Cambria Math" panose="02040503050406030204" pitchFamily="18" charset="0"/>
                          </a:rPr>
                          <m:t>+1</m:t>
                        </m:r>
                      </m:sub>
                    </m:sSub>
                  </m:oMath>
                </a14:m>
                <a:r>
                  <a:rPr lang="en-US" dirty="0"/>
                  <a:t>.</a:t>
                </a:r>
              </a:p>
              <a:p>
                <a:pPr lvl="2"/>
                <a:r>
                  <a:rPr lang="en-US" dirty="0"/>
                  <a:t>i.e., a vehicle does not randomly jump around, but follows a smooth path. If state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oMath>
                </a14:m>
                <a:r>
                  <a:rPr lang="en-US" dirty="0"/>
                  <a:t> is defined as the front-camera video frame at time </a:t>
                </a:r>
                <a14:m>
                  <m:oMath xmlns:m="http://schemas.openxmlformats.org/officeDocument/2006/math">
                    <m:r>
                      <a:rPr lang="en-US" b="0" i="1" smtClean="0">
                        <a:latin typeface="Cambria Math" panose="02040503050406030204" pitchFamily="18" charset="0"/>
                      </a:rPr>
                      <m:t>𝑡</m:t>
                    </m:r>
                  </m:oMath>
                </a14:m>
                <a:r>
                  <a:rPr lang="en-US" dirty="0"/>
                  <a:t>, then there is strong correlation between frames across time</a:t>
                </a:r>
                <a14:m>
                  <m:oMath xmlns:m="http://schemas.openxmlformats.org/officeDocument/2006/math">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t> </a:t>
                </a:r>
                <a:r>
                  <a:rPr lang="en-US" altLang="zh-CN" dirty="0"/>
                  <a:t>in the continuous video stream.</a:t>
                </a:r>
              </a:p>
              <a:p>
                <a:r>
                  <a:rPr lang="en-US" dirty="0"/>
                  <a:t>Non-</a:t>
                </a:r>
                <a:r>
                  <a:rPr lang="en-US" dirty="0" err="1"/>
                  <a:t>i.i.d</a:t>
                </a:r>
                <a:r>
                  <a:rPr lang="en-US" dirty="0"/>
                  <a:t> input data may cause distributional Shift, where training and testing input data distributions densities are different.</a:t>
                </a:r>
                <a:endParaRPr lang="en-SE" dirty="0"/>
              </a:p>
            </p:txBody>
          </p:sp>
        </mc:Choice>
        <mc:Fallback xmlns="">
          <p:sp>
            <p:nvSpPr>
              <p:cNvPr id="3" name="Content Placeholder 2">
                <a:extLst>
                  <a:ext uri="{FF2B5EF4-FFF2-40B4-BE49-F238E27FC236}">
                    <a16:creationId xmlns:a16="http://schemas.microsoft.com/office/drawing/2014/main" id="{B3E70616-CE29-472F-8CC1-3A930D10D258}"/>
                  </a:ext>
                </a:extLst>
              </p:cNvPr>
              <p:cNvSpPr>
                <a:spLocks noGrp="1" noRot="1" noChangeAspect="1" noMove="1" noResize="1" noEditPoints="1" noAdjustHandles="1" noChangeArrowheads="1" noChangeShapeType="1" noTextEdit="1"/>
              </p:cNvSpPr>
              <p:nvPr>
                <p:ph idx="1"/>
              </p:nvPr>
            </p:nvSpPr>
            <p:spPr>
              <a:xfrm>
                <a:off x="457200" y="1026055"/>
                <a:ext cx="8229600" cy="4114803"/>
              </a:xfrm>
              <a:blipFill>
                <a:blip r:embed="rId3"/>
                <a:stretch>
                  <a:fillRect l="-815" t="-2370" r="-103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F4EB2BA-82B7-476D-BD8A-C40EED35DAED}"/>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sp>
        <p:nvSpPr>
          <p:cNvPr id="6" name="Rectangle 5">
            <a:extLst>
              <a:ext uri="{FF2B5EF4-FFF2-40B4-BE49-F238E27FC236}">
                <a16:creationId xmlns:a16="http://schemas.microsoft.com/office/drawing/2014/main" id="{4A33E272-A87E-4D77-AC54-DFF8902F7809}"/>
              </a:ext>
            </a:extLst>
          </p:cNvPr>
          <p:cNvSpPr/>
          <p:nvPr/>
        </p:nvSpPr>
        <p:spPr>
          <a:xfrm>
            <a:off x="2583802" y="6570921"/>
            <a:ext cx="3429000" cy="246221"/>
          </a:xfrm>
          <a:prstGeom prst="rect">
            <a:avLst/>
          </a:prstGeom>
        </p:spPr>
        <p:txBody>
          <a:bodyPr wrap="square">
            <a:spAutoFit/>
          </a:bodyPr>
          <a:lstStyle/>
          <a:p>
            <a:r>
              <a:rPr lang="en-US" sz="1000" dirty="0"/>
              <a:t>https://pathmind.com/wiki/deep-reinforcement-learning</a:t>
            </a:r>
            <a:endParaRPr lang="en-SE" sz="1000" dirty="0"/>
          </a:p>
        </p:txBody>
      </p:sp>
      <p:pic>
        <p:nvPicPr>
          <p:cNvPr id="5" name="Picture 4">
            <a:extLst>
              <a:ext uri="{FF2B5EF4-FFF2-40B4-BE49-F238E27FC236}">
                <a16:creationId xmlns:a16="http://schemas.microsoft.com/office/drawing/2014/main" id="{A64672A9-380B-4D40-A25A-5A895660B592}"/>
              </a:ext>
            </a:extLst>
          </p:cNvPr>
          <p:cNvPicPr>
            <a:picLocks noChangeAspect="1"/>
          </p:cNvPicPr>
          <p:nvPr/>
        </p:nvPicPr>
        <p:blipFill>
          <a:blip r:embed="rId4"/>
          <a:stretch>
            <a:fillRect/>
          </a:stretch>
        </p:blipFill>
        <p:spPr>
          <a:xfrm>
            <a:off x="2743200" y="4630464"/>
            <a:ext cx="3524742" cy="1952898"/>
          </a:xfrm>
          <a:prstGeom prst="rect">
            <a:avLst/>
          </a:prstGeom>
        </p:spPr>
      </p:pic>
    </p:spTree>
    <p:extLst>
      <p:ext uri="{BB962C8B-B14F-4D97-AF65-F5344CB8AC3E}">
        <p14:creationId xmlns:p14="http://schemas.microsoft.com/office/powerpoint/2010/main" val="940069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B634-0E24-4107-AA3C-14FF02A9CF8B}"/>
              </a:ext>
            </a:extLst>
          </p:cNvPr>
          <p:cNvSpPr>
            <a:spLocks noGrp="1"/>
          </p:cNvSpPr>
          <p:nvPr>
            <p:ph type="title"/>
          </p:nvPr>
        </p:nvSpPr>
        <p:spPr/>
        <p:txBody>
          <a:bodyPr/>
          <a:lstStyle/>
          <a:p>
            <a:r>
              <a:rPr lang="en-US" dirty="0"/>
              <a:t>Modular Architecture</a:t>
            </a:r>
            <a:endParaRPr lang="en-SE" dirty="0"/>
          </a:p>
        </p:txBody>
      </p:sp>
      <p:sp>
        <p:nvSpPr>
          <p:cNvPr id="3" name="Content Placeholder 2">
            <a:extLst>
              <a:ext uri="{FF2B5EF4-FFF2-40B4-BE49-F238E27FC236}">
                <a16:creationId xmlns:a16="http://schemas.microsoft.com/office/drawing/2014/main" id="{A5DBD065-774C-461F-A1B6-D1FF2B20B53E}"/>
              </a:ext>
            </a:extLst>
          </p:cNvPr>
          <p:cNvSpPr>
            <a:spLocks noGrp="1"/>
          </p:cNvSpPr>
          <p:nvPr>
            <p:ph idx="1"/>
          </p:nvPr>
        </p:nvSpPr>
        <p:spPr>
          <a:xfrm>
            <a:off x="457200" y="1295400"/>
            <a:ext cx="8229600" cy="2895600"/>
          </a:xfrm>
        </p:spPr>
        <p:txBody>
          <a:bodyPr>
            <a:normAutofit fontScale="70000" lnSpcReduction="20000"/>
          </a:bodyPr>
          <a:lstStyle/>
          <a:p>
            <a:r>
              <a:rPr lang="en-US" dirty="0"/>
              <a:t>The perception module takes as input a raw RGB image and outputs a segmentation map. </a:t>
            </a:r>
          </a:p>
          <a:p>
            <a:r>
              <a:rPr lang="en-US" dirty="0"/>
              <a:t>The driving policy then takes this segmentation as input and produces waypoints indicating the desired local trajectory of the vehicle. </a:t>
            </a:r>
          </a:p>
          <a:p>
            <a:r>
              <a:rPr lang="en-US" dirty="0"/>
              <a:t>The low-level controller, given the waypoints, generates the controls: steering angle and throttle.</a:t>
            </a:r>
          </a:p>
          <a:p>
            <a:r>
              <a:rPr lang="en-US" dirty="0"/>
              <a:t>Driving Policy Transfer via Modularity and Abstraction</a:t>
            </a:r>
          </a:p>
          <a:p>
            <a:pPr lvl="1"/>
            <a:r>
              <a:rPr lang="en-US" dirty="0">
                <a:hlinkClick r:id="rId2"/>
              </a:rPr>
              <a:t>https://www.youtube.com/watch?v=BrMDJqI6H5U</a:t>
            </a:r>
            <a:endParaRPr lang="en-US" dirty="0"/>
          </a:p>
          <a:p>
            <a:endParaRPr lang="en-US" dirty="0"/>
          </a:p>
          <a:p>
            <a:endParaRPr lang="en-SE" dirty="0"/>
          </a:p>
        </p:txBody>
      </p:sp>
      <p:sp>
        <p:nvSpPr>
          <p:cNvPr id="4" name="Slide Number Placeholder 3">
            <a:extLst>
              <a:ext uri="{FF2B5EF4-FFF2-40B4-BE49-F238E27FC236}">
                <a16:creationId xmlns:a16="http://schemas.microsoft.com/office/drawing/2014/main" id="{0061911D-9C64-49A8-9279-D12E84B19999}"/>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5" name="Picture 4">
            <a:extLst>
              <a:ext uri="{FF2B5EF4-FFF2-40B4-BE49-F238E27FC236}">
                <a16:creationId xmlns:a16="http://schemas.microsoft.com/office/drawing/2014/main" id="{BEC98B34-A673-4773-BAB1-8290211B5E90}"/>
              </a:ext>
            </a:extLst>
          </p:cNvPr>
          <p:cNvPicPr>
            <a:picLocks noChangeAspect="1"/>
          </p:cNvPicPr>
          <p:nvPr/>
        </p:nvPicPr>
        <p:blipFill>
          <a:blip r:embed="rId3"/>
          <a:stretch>
            <a:fillRect/>
          </a:stretch>
        </p:blipFill>
        <p:spPr>
          <a:xfrm>
            <a:off x="270955" y="4316770"/>
            <a:ext cx="8602089" cy="2457740"/>
          </a:xfrm>
          <a:prstGeom prst="rect">
            <a:avLst/>
          </a:prstGeom>
        </p:spPr>
      </p:pic>
    </p:spTree>
    <p:extLst>
      <p:ext uri="{BB962C8B-B14F-4D97-AF65-F5344CB8AC3E}">
        <p14:creationId xmlns:p14="http://schemas.microsoft.com/office/powerpoint/2010/main" val="78360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3662-0745-47B9-9FB5-CFE066C257A2}"/>
              </a:ext>
            </a:extLst>
          </p:cNvPr>
          <p:cNvSpPr>
            <a:spLocks noGrp="1"/>
          </p:cNvSpPr>
          <p:nvPr>
            <p:ph type="title"/>
          </p:nvPr>
        </p:nvSpPr>
        <p:spPr/>
        <p:txBody>
          <a:bodyPr/>
          <a:lstStyle/>
          <a:p>
            <a:r>
              <a:rPr lang="en-US" sz="3200" dirty="0"/>
              <a:t>Perception Module for Image Segmentation</a:t>
            </a:r>
            <a:endParaRPr lang="en-SE" sz="3200" dirty="0"/>
          </a:p>
        </p:txBody>
      </p:sp>
      <p:sp>
        <p:nvSpPr>
          <p:cNvPr id="3" name="Content Placeholder 2">
            <a:extLst>
              <a:ext uri="{FF2B5EF4-FFF2-40B4-BE49-F238E27FC236}">
                <a16:creationId xmlns:a16="http://schemas.microsoft.com/office/drawing/2014/main" id="{D70A8E5D-C313-4F1E-BC08-2A1AADDF4FE8}"/>
              </a:ext>
            </a:extLst>
          </p:cNvPr>
          <p:cNvSpPr>
            <a:spLocks noGrp="1"/>
          </p:cNvSpPr>
          <p:nvPr>
            <p:ph idx="1"/>
          </p:nvPr>
        </p:nvSpPr>
        <p:spPr>
          <a:xfrm>
            <a:off x="457200" y="1016899"/>
            <a:ext cx="8229600" cy="2438400"/>
          </a:xfrm>
        </p:spPr>
        <p:txBody>
          <a:bodyPr>
            <a:normAutofit fontScale="62500" lnSpcReduction="20000"/>
          </a:bodyPr>
          <a:lstStyle/>
          <a:p>
            <a:r>
              <a:rPr lang="en-US" dirty="0"/>
              <a:t>We use a per-pixel binary segmentation of the image into “road” and “not road” regions. It abstracts away texture, lighting, shading, and weather, leaving only a few factors of variation: the geometry of the road, the camera pose, and the shape of objects occluding the road. Such segmentation contains sufficient information for following the road and taking turns, but it is abstract enough to support transfer.</a:t>
            </a:r>
          </a:p>
          <a:p>
            <a:r>
              <a:rPr lang="en-US" dirty="0"/>
              <a:t>Generalization to new environments (e.g., different weather, country, etc.) or transfer to new domains (e.g., simulation to physical world) can be achieved by appropriately tuning the perception module.</a:t>
            </a:r>
            <a:endParaRPr lang="en-SE" dirty="0"/>
          </a:p>
        </p:txBody>
      </p:sp>
      <p:sp>
        <p:nvSpPr>
          <p:cNvPr id="4" name="Slide Number Placeholder 3">
            <a:extLst>
              <a:ext uri="{FF2B5EF4-FFF2-40B4-BE49-F238E27FC236}">
                <a16:creationId xmlns:a16="http://schemas.microsoft.com/office/drawing/2014/main" id="{664195AC-29B2-4F1D-BA10-E62680DFB6EA}"/>
              </a:ext>
            </a:extLst>
          </p:cNvPr>
          <p:cNvSpPr>
            <a:spLocks noGrp="1"/>
          </p:cNvSpPr>
          <p:nvPr>
            <p:ph type="sldNum" sz="quarter" idx="12"/>
          </p:nvPr>
        </p:nvSpPr>
        <p:spPr/>
        <p:txBody>
          <a:bodyPr/>
          <a:lstStyle/>
          <a:p>
            <a:pPr>
              <a:defRPr/>
            </a:pPr>
            <a:fld id="{F57F456A-00AF-44E6-8D70-638C0D0130FF}" type="slidenum">
              <a:rPr lang="en-US" altLang="zh-CN" smtClean="0"/>
              <a:pPr>
                <a:defRPr/>
              </a:pPr>
              <a:t>71</a:t>
            </a:fld>
            <a:endParaRPr lang="en-US" altLang="zh-CN"/>
          </a:p>
        </p:txBody>
      </p:sp>
      <p:pic>
        <p:nvPicPr>
          <p:cNvPr id="5" name="Picture 4">
            <a:extLst>
              <a:ext uri="{FF2B5EF4-FFF2-40B4-BE49-F238E27FC236}">
                <a16:creationId xmlns:a16="http://schemas.microsoft.com/office/drawing/2014/main" id="{484378CA-12D1-46A3-AC4B-D48B49929B9D}"/>
              </a:ext>
            </a:extLst>
          </p:cNvPr>
          <p:cNvPicPr>
            <a:picLocks noChangeAspect="1"/>
          </p:cNvPicPr>
          <p:nvPr/>
        </p:nvPicPr>
        <p:blipFill>
          <a:blip r:embed="rId3"/>
          <a:stretch>
            <a:fillRect/>
          </a:stretch>
        </p:blipFill>
        <p:spPr>
          <a:xfrm>
            <a:off x="223230" y="3393935"/>
            <a:ext cx="8697539" cy="3277057"/>
          </a:xfrm>
          <a:prstGeom prst="rect">
            <a:avLst/>
          </a:prstGeom>
        </p:spPr>
      </p:pic>
    </p:spTree>
    <p:extLst>
      <p:ext uri="{BB962C8B-B14F-4D97-AF65-F5344CB8AC3E}">
        <p14:creationId xmlns:p14="http://schemas.microsoft.com/office/powerpoint/2010/main" val="20601754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E869-D0FB-4C6B-8368-0F9444E14562}"/>
              </a:ext>
            </a:extLst>
          </p:cNvPr>
          <p:cNvSpPr>
            <a:spLocks noGrp="1"/>
          </p:cNvSpPr>
          <p:nvPr>
            <p:ph type="title"/>
          </p:nvPr>
        </p:nvSpPr>
        <p:spPr/>
        <p:txBody>
          <a:bodyPr/>
          <a:lstStyle/>
          <a:p>
            <a:r>
              <a:rPr lang="en-US" dirty="0"/>
              <a:t>Driving Policy Module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CAB197-CCD7-470E-8F21-C2E0F46A64AF}"/>
                  </a:ext>
                </a:extLst>
              </p:cNvPr>
              <p:cNvSpPr>
                <a:spLocks noGrp="1"/>
              </p:cNvSpPr>
              <p:nvPr>
                <p:ph idx="1"/>
              </p:nvPr>
            </p:nvSpPr>
            <p:spPr>
              <a:xfrm>
                <a:off x="457200" y="1066800"/>
                <a:ext cx="8229600" cy="2209800"/>
              </a:xfrm>
            </p:spPr>
            <p:txBody>
              <a:bodyPr>
                <a:normAutofit fontScale="55000" lnSpcReduction="20000"/>
              </a:bodyPr>
              <a:lstStyle/>
              <a:p>
                <a:r>
                  <a:rPr lang="en-US" dirty="0"/>
                  <a:t>Driving policy trained with Conditional IL [</a:t>
                </a:r>
                <a:r>
                  <a:rPr lang="en-US" dirty="0" err="1"/>
                  <a:t>Codevilla</a:t>
                </a:r>
                <a:r>
                  <a:rPr lang="en-US" dirty="0"/>
                  <a:t> 2018].</a:t>
                </a:r>
              </a:p>
              <a:p>
                <a:r>
                  <a:rPr lang="en-US" dirty="0"/>
                  <a:t>At every frame, we predict two waypoints. One would be sufficient to control steering, but the second can be useful for longer-term maneuvers, such as controlling the throttle ahead of a turn. The waypoints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𝑤</m:t>
                        </m:r>
                      </m:e>
                      <m:sub>
                        <m:r>
                          <a:rPr lang="en-US" i="1" dirty="0" smtClean="0">
                            <a:latin typeface="Cambria Math" panose="02040503050406030204" pitchFamily="18" charset="0"/>
                          </a:rPr>
                          <m:t>𝑗</m:t>
                        </m:r>
                      </m:sub>
                    </m:sSub>
                  </m:oMath>
                </a14:m>
                <a:r>
                  <a:rPr lang="en-US" dirty="0"/>
                  <a:t> are encoded by the distance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𝑟</m:t>
                        </m:r>
                      </m:e>
                      <m:sub>
                        <m:r>
                          <a:rPr lang="en-US" i="1" dirty="0" smtClean="0">
                            <a:latin typeface="Cambria Math" panose="02040503050406030204" pitchFamily="18" charset="0"/>
                          </a:rPr>
                          <m:t>𝑗</m:t>
                        </m:r>
                      </m:sub>
                    </m:sSub>
                  </m:oMath>
                </a14:m>
                <a:r>
                  <a:rPr lang="en-US" dirty="0"/>
                  <a:t> and relative angle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𝜙</m:t>
                        </m:r>
                      </m:e>
                      <m:sub>
                        <m:r>
                          <a:rPr lang="en-US" i="1" dirty="0" smtClean="0">
                            <a:latin typeface="Cambria Math" panose="02040503050406030204" pitchFamily="18" charset="0"/>
                          </a:rPr>
                          <m:t>𝑗</m:t>
                        </m:r>
                      </m:sub>
                    </m:sSub>
                  </m:oMath>
                </a14:m>
                <a:r>
                  <a:rPr lang="en-US" dirty="0"/>
                  <a:t> with respect to the heading direction:</a:t>
                </a:r>
              </a:p>
              <a:p>
                <a:pPr lvl="1"/>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𝜙</m:t>
                        </m:r>
                      </m:e>
                      <m:sub>
                        <m:r>
                          <a:rPr lang="en-US" i="1" dirty="0">
                            <a:latin typeface="Cambria Math" panose="02040503050406030204" pitchFamily="18" charset="0"/>
                          </a:rPr>
                          <m:t>𝑗</m:t>
                        </m:r>
                      </m:sub>
                    </m:sSub>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𝑣</m:t>
                        </m:r>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𝑗</m:t>
                            </m:r>
                          </m:sub>
                        </m:sSub>
                      </m:e>
                    </m:d>
                  </m:oMath>
                </a14:m>
                <a:endParaRPr lang="en-US" dirty="0"/>
              </a:p>
              <a:p>
                <a:pPr lvl="1"/>
                <a:r>
                  <a:rPr lang="en-US" dirty="0"/>
                  <a:t>We fix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𝑟</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=5,</m:t>
                    </m:r>
                    <m:sSub>
                      <m:sSubPr>
                        <m:ctrlPr>
                          <a:rPr lang="en-US" i="1" dirty="0">
                            <a:latin typeface="Cambria Math" panose="02040503050406030204" pitchFamily="18" charset="0"/>
                          </a:rPr>
                        </m:ctrlPr>
                      </m:sSubPr>
                      <m:e>
                        <m:r>
                          <a:rPr lang="en-US" i="1" dirty="0">
                            <a:latin typeface="Cambria Math" panose="02040503050406030204" pitchFamily="18" charset="0"/>
                          </a:rPr>
                          <m:t>𝑟</m:t>
                        </m:r>
                      </m:e>
                      <m:sub>
                        <m:r>
                          <a:rPr lang="en-US" b="0" i="1" dirty="0" smtClean="0">
                            <a:latin typeface="Cambria Math" panose="02040503050406030204" pitchFamily="18" charset="0"/>
                          </a:rPr>
                          <m:t>2</m:t>
                        </m:r>
                      </m:sub>
                    </m:sSub>
                    <m:r>
                      <a:rPr lang="en-US" i="1" dirty="0">
                        <a:latin typeface="Cambria Math" panose="02040503050406030204" pitchFamily="18" charset="0"/>
                      </a:rPr>
                      <m:t>=</m:t>
                    </m:r>
                    <m:r>
                      <a:rPr lang="en-US" b="0" i="1" dirty="0" smtClean="0">
                        <a:latin typeface="Cambria Math" panose="02040503050406030204" pitchFamily="18" charset="0"/>
                      </a:rPr>
                      <m:t>20</m:t>
                    </m:r>
                  </m:oMath>
                </a14:m>
                <a:r>
                  <a:rPr lang="en-US" dirty="0"/>
                  <a:t>, and only predict angles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𝜙</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𝜙</m:t>
                        </m:r>
                      </m:e>
                      <m:sub>
                        <m:r>
                          <a:rPr lang="en-US" b="0" i="1" dirty="0" smtClean="0">
                            <a:latin typeface="Cambria Math" panose="02040503050406030204" pitchFamily="18" charset="0"/>
                          </a:rPr>
                          <m:t>2</m:t>
                        </m:r>
                      </m:sub>
                    </m:sSub>
                  </m:oMath>
                </a14:m>
                <a:r>
                  <a:rPr lang="en-US" dirty="0"/>
                  <a:t>.</a:t>
                </a:r>
              </a:p>
              <a:p>
                <a:pPr marL="0" indent="0">
                  <a:buNone/>
                </a:pPr>
                <a:endParaRPr lang="en-SE" dirty="0"/>
              </a:p>
            </p:txBody>
          </p:sp>
        </mc:Choice>
        <mc:Fallback xmlns="">
          <p:sp>
            <p:nvSpPr>
              <p:cNvPr id="3" name="Content Placeholder 2">
                <a:extLst>
                  <a:ext uri="{FF2B5EF4-FFF2-40B4-BE49-F238E27FC236}">
                    <a16:creationId xmlns:a16="http://schemas.microsoft.com/office/drawing/2014/main" id="{E2CAB197-CCD7-470E-8F21-C2E0F46A64AF}"/>
                  </a:ext>
                </a:extLst>
              </p:cNvPr>
              <p:cNvSpPr>
                <a:spLocks noGrp="1" noRot="1" noChangeAspect="1" noMove="1" noResize="1" noEditPoints="1" noAdjustHandles="1" noChangeArrowheads="1" noChangeShapeType="1" noTextEdit="1"/>
              </p:cNvSpPr>
              <p:nvPr>
                <p:ph idx="1"/>
              </p:nvPr>
            </p:nvSpPr>
            <p:spPr>
              <a:xfrm>
                <a:off x="457200" y="1066800"/>
                <a:ext cx="8229600" cy="2209800"/>
              </a:xfrm>
              <a:blipFill>
                <a:blip r:embed="rId3"/>
                <a:stretch>
                  <a:fillRect l="-444" t="-3857" r="-125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A7803CF-BABF-49BA-B753-2DDB8A8266AE}"/>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pic>
        <p:nvPicPr>
          <p:cNvPr id="5" name="Picture 4">
            <a:extLst>
              <a:ext uri="{FF2B5EF4-FFF2-40B4-BE49-F238E27FC236}">
                <a16:creationId xmlns:a16="http://schemas.microsoft.com/office/drawing/2014/main" id="{52D6C942-C18A-42D8-88DE-8365878913B1}"/>
              </a:ext>
            </a:extLst>
          </p:cNvPr>
          <p:cNvPicPr>
            <a:picLocks noChangeAspect="1"/>
          </p:cNvPicPr>
          <p:nvPr/>
        </p:nvPicPr>
        <p:blipFill>
          <a:blip r:embed="rId4"/>
          <a:stretch>
            <a:fillRect/>
          </a:stretch>
        </p:blipFill>
        <p:spPr>
          <a:xfrm>
            <a:off x="1866900" y="3415571"/>
            <a:ext cx="5410200" cy="3358939"/>
          </a:xfrm>
          <a:prstGeom prst="rect">
            <a:avLst/>
          </a:prstGeom>
        </p:spPr>
      </p:pic>
    </p:spTree>
    <p:extLst>
      <p:ext uri="{BB962C8B-B14F-4D97-AF65-F5344CB8AC3E}">
        <p14:creationId xmlns:p14="http://schemas.microsoft.com/office/powerpoint/2010/main" val="622972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3D1F-5870-4B0B-97B1-BAB11AFC79DD}"/>
              </a:ext>
            </a:extLst>
          </p:cNvPr>
          <p:cNvSpPr>
            <a:spLocks noGrp="1"/>
          </p:cNvSpPr>
          <p:nvPr>
            <p:ph type="title"/>
          </p:nvPr>
        </p:nvSpPr>
        <p:spPr/>
        <p:txBody>
          <a:bodyPr/>
          <a:lstStyle/>
          <a:p>
            <a:r>
              <a:rPr lang="en-US" sz="3600" dirty="0"/>
              <a:t>Loss Function for Training Driving Policy</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006F5F-EA77-4B65-9AF3-5E4AAEC9ECD0}"/>
                  </a:ext>
                </a:extLst>
              </p:cNvPr>
              <p:cNvSpPr>
                <a:spLocks noGrp="1"/>
              </p:cNvSpPr>
              <p:nvPr>
                <p:ph idx="1"/>
              </p:nvPr>
            </p:nvSpPr>
            <p:spPr>
              <a:xfrm>
                <a:off x="457200" y="1295400"/>
                <a:ext cx="8229600" cy="5287962"/>
              </a:xfrm>
            </p:spPr>
            <p:txBody>
              <a:bodyPr>
                <a:normAutofit fontScale="70000" lnSpcReduction="20000"/>
              </a:bodyPr>
              <a:lstStyle/>
              <a:p>
                <a:r>
                  <a:rPr lang="en-US" dirty="0"/>
                  <a:t>We start by collecting a training dataset </a:t>
                </a:r>
                <a14:m>
                  <m:oMath xmlns:m="http://schemas.openxmlformats.org/officeDocument/2006/math">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e>
                            </m:d>
                          </m:e>
                        </m:d>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sSubSup>
                  </m:oMath>
                </a14:m>
                <a:r>
                  <a:rPr lang="en-US" dirty="0"/>
                  <a:t> of observation-command-action tuples, from trajectories of an expert driving policy. </a:t>
                </a:r>
              </a:p>
              <a:p>
                <a:pPr lvl="1"/>
                <a:r>
                  <a:rPr lang="en-US" dirty="0"/>
                  <a:t>Observation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𝑜</m:t>
                        </m:r>
                      </m:e>
                      <m:sub>
                        <m:r>
                          <a:rPr lang="en-US" i="1">
                            <a:latin typeface="Cambria Math" panose="02040503050406030204" pitchFamily="18" charset="0"/>
                          </a:rPr>
                          <m:t>𝑖</m:t>
                        </m:r>
                      </m:sub>
                    </m:sSub>
                  </m:oMath>
                </a14:m>
                <a:r>
                  <a:rPr lang="en-US" dirty="0"/>
                  <a:t> can be an image or a segmentation map;</a:t>
                </a:r>
              </a:p>
              <a:p>
                <a:pPr lvl="1"/>
                <a:r>
                  <a:rPr lang="en-US" dirty="0"/>
                  <a:t>Action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oMath>
                </a14:m>
                <a:r>
                  <a:rPr lang="en-US" dirty="0"/>
                  <a:t> can be either vehicle controls (steering, throttle) or waypoints; </a:t>
                </a:r>
              </a:p>
              <a:p>
                <a:pPr lvl="1"/>
                <a:r>
                  <a:rPr lang="en-US" dirty="0"/>
                  <a:t>Command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oMath>
                </a14:m>
                <a:r>
                  <a:rPr lang="en-US" dirty="0"/>
                  <a:t> is a categorical variable indicating one of three high-level navigation instructions (left, straight, right) at the next intersection.</a:t>
                </a:r>
              </a:p>
              <a:p>
                <a:r>
                  <a:rPr lang="en-US" dirty="0"/>
                  <a:t>A function approximator </a:t>
                </a:r>
                <a14:m>
                  <m:oMath xmlns:m="http://schemas.openxmlformats.org/officeDocument/2006/math">
                    <m:r>
                      <a:rPr lang="en-US" i="1" dirty="0" smtClean="0">
                        <a:latin typeface="Cambria Math" panose="02040503050406030204" pitchFamily="18" charset="0"/>
                      </a:rPr>
                      <m:t>𝑓</m:t>
                    </m:r>
                  </m:oMath>
                </a14:m>
                <a:r>
                  <a:rPr lang="en-US" dirty="0"/>
                  <a:t> (a DNN) with learnable parameters </a:t>
                </a:r>
                <a14:m>
                  <m:oMath xmlns:m="http://schemas.openxmlformats.org/officeDocument/2006/math">
                    <m:r>
                      <a:rPr lang="en-US" i="1">
                        <a:latin typeface="Cambria Math" panose="02040503050406030204" pitchFamily="18" charset="0"/>
                      </a:rPr>
                      <m:t>𝜃</m:t>
                    </m:r>
                  </m:oMath>
                </a14:m>
                <a:r>
                  <a:rPr lang="en-US" dirty="0"/>
                  <a:t> is trained to predict actions from observations and commands: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r>
                      <a:rPr lang="en-US" b="0" i="1" smtClean="0">
                        <a:latin typeface="Cambria Math" panose="02040503050406030204" pitchFamily="18" charset="0"/>
                      </a:rPr>
                      <m:t>=</m:t>
                    </m:r>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min</m:t>
                        </m:r>
                      </m:e>
                      <m:lim>
                        <m:r>
                          <a:rPr lang="en-US" i="1">
                            <a:latin typeface="Cambria Math" panose="02040503050406030204" pitchFamily="18" charset="0"/>
                          </a:rPr>
                          <m:t>𝜃</m:t>
                        </m:r>
                      </m:lim>
                    </m:limLow>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r>
                          <a:rPr lang="en-US" b="0" i="1" smtClean="0">
                            <a:latin typeface="Cambria Math" panose="02040503050406030204" pitchFamily="18" charset="0"/>
                          </a:rPr>
                          <m:t>𝑙</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𝑔𝑡</m:t>
                            </m:r>
                          </m:sub>
                        </m:sSub>
                        <m:r>
                          <a:rPr lang="en-US" b="0" i="1" smtClean="0">
                            <a:latin typeface="Cambria Math" panose="02040503050406030204" pitchFamily="18" charset="0"/>
                          </a:rPr>
                          <m:t>)</m:t>
                        </m:r>
                      </m:e>
                    </m:nary>
                  </m:oMath>
                </a14:m>
                <a:endParaRPr lang="en-US" b="0" dirty="0"/>
              </a:p>
              <a:p>
                <a:pPr lvl="1"/>
                <a:r>
                  <a:rPr lang="en-US" dirty="0"/>
                  <a:t>L2 Loss function for each sample: </a:t>
                </a:r>
                <a14:m>
                  <m:oMath xmlns:m="http://schemas.openxmlformats.org/officeDocument/2006/math">
                    <m:r>
                      <a:rPr lang="en-US" i="1">
                        <a:latin typeface="Cambria Math" panose="02040503050406030204" pitchFamily="18" charset="0"/>
                      </a:rPr>
                      <m:t>𝑙</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a:latin typeface="Cambria Math" panose="02040503050406030204" pitchFamily="18" charset="0"/>
                              </a:rPr>
                              <m:t>𝑎</m:t>
                            </m:r>
                          </m:e>
                          <m:sub>
                            <m:r>
                              <a:rPr lang="en-US" b="0" i="1" smtClean="0">
                                <a:latin typeface="Cambria Math" panose="02040503050406030204" pitchFamily="18" charset="0"/>
                              </a:rPr>
                              <m:t>𝑖</m:t>
                            </m:r>
                          </m:sub>
                        </m:sSub>
                        <m:r>
                          <a:rPr lang="en-US" b="0" i="1">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𝑎</m:t>
                            </m:r>
                          </m:e>
                          <m:sub>
                            <m:r>
                              <a:rPr lang="en-US" b="0" i="1">
                                <a:latin typeface="Cambria Math" panose="02040503050406030204" pitchFamily="18" charset="0"/>
                              </a:rPr>
                              <m:t>𝑔𝑡</m:t>
                            </m:r>
                          </m:sub>
                        </m:sSub>
                      </m:e>
                    </m:d>
                    <m:r>
                      <a:rPr lang="en-US" i="1">
                        <a:latin typeface="Cambria Math" panose="02040503050406030204" pitchFamily="18" charset="0"/>
                      </a:rPr>
                      <m:t>=</m:t>
                    </m:r>
                    <m:r>
                      <a:rPr lang="en-US" i="1">
                        <a:latin typeface="Cambria Math" panose="02040503050406030204" pitchFamily="18" charset="0"/>
                      </a:rPr>
                      <m:t>𝑙</m:t>
                    </m:r>
                    <m:d>
                      <m:dPr>
                        <m:ctrlPr>
                          <a:rPr lang="en-US" i="1">
                            <a:latin typeface="Cambria Math" panose="02040503050406030204" pitchFamily="18" charset="0"/>
                          </a:rPr>
                        </m:ctrlPr>
                      </m:dPr>
                      <m:e>
                        <m:d>
                          <m:dPr>
                            <m:begChr m:val="⟨"/>
                            <m:endChr m:val="⟩"/>
                            <m:ctrlPr>
                              <a:rPr lang="en-US" i="1" dirty="0">
                                <a:latin typeface="Cambria Math" panose="02040503050406030204" pitchFamily="18" charset="0"/>
                              </a:rPr>
                            </m:ctrlPr>
                          </m:dPr>
                          <m:e>
                            <m:sSub>
                              <m:sSubPr>
                                <m:ctrlPr>
                                  <a:rPr lang="en-US" b="0" i="1" dirty="0" smtClean="0">
                                    <a:latin typeface="Cambria Math" panose="02040503050406030204" pitchFamily="18" charset="0"/>
                                  </a:rPr>
                                </m:ctrlPr>
                              </m:sSubPr>
                              <m:e>
                                <m:r>
                                  <a:rPr lang="en-US" i="1" dirty="0">
                                    <a:latin typeface="Cambria Math" panose="02040503050406030204" pitchFamily="18" charset="0"/>
                                  </a:rPr>
                                  <m:t>𝑠</m:t>
                                </m:r>
                              </m:e>
                              <m:sub>
                                <m:r>
                                  <a:rPr lang="en-US" b="0" i="1" dirty="0" smtClean="0">
                                    <a:latin typeface="Cambria Math" panose="02040503050406030204" pitchFamily="18" charset="0"/>
                                  </a:rPr>
                                  <m:t>𝑖</m:t>
                                </m:r>
                              </m:sub>
                            </m:sSub>
                            <m:r>
                              <a:rPr lang="en-US"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𝑎</m:t>
                                </m:r>
                              </m:e>
                              <m:sub>
                                <m:r>
                                  <a:rPr lang="en-US" b="0" i="1" dirty="0" smtClean="0">
                                    <a:latin typeface="Cambria Math" panose="02040503050406030204" pitchFamily="18" charset="0"/>
                                  </a:rPr>
                                  <m:t>𝑖</m:t>
                                </m:r>
                              </m:sub>
                            </m:sSub>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𝑔𝑡</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𝑔𝑡</m:t>
                                </m:r>
                              </m:sub>
                            </m:sSub>
                          </m:e>
                        </m:d>
                      </m:e>
                    </m:d>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𝑔𝑡</m:t>
                                </m:r>
                              </m:sub>
                            </m:sSub>
                          </m:e>
                        </m:d>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𝑎</m:t>
                        </m:r>
                      </m:sub>
                    </m:sSub>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𝑖</m:t>
                                </m:r>
                              </m:sub>
                            </m:sSub>
                            <m:r>
                              <a:rPr lang="en-US" i="1">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i="1" dirty="0">
                                    <a:latin typeface="Cambria Math" panose="02040503050406030204" pitchFamily="18" charset="0"/>
                                  </a:rPr>
                                  <m:t>𝑔𝑡</m:t>
                                </m:r>
                              </m:sub>
                            </m:sSub>
                          </m:e>
                        </m:d>
                      </m:e>
                      <m:sup>
                        <m:r>
                          <a:rPr lang="en-US" i="1">
                            <a:latin typeface="Cambria Math" panose="02040503050406030204" pitchFamily="18" charset="0"/>
                          </a:rPr>
                          <m:t>2</m:t>
                        </m:r>
                      </m:sup>
                    </m:sSup>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𝑎</m:t>
                        </m:r>
                      </m:e>
                      <m:sub>
                        <m:r>
                          <a:rPr lang="en-US" i="1" dirty="0">
                            <a:latin typeface="Cambria Math" panose="02040503050406030204" pitchFamily="18" charset="0"/>
                          </a:rPr>
                          <m:t>𝑔𝑡</m:t>
                        </m:r>
                      </m:sub>
                    </m:sSub>
                  </m:oMath>
                </a14:m>
                <a:r>
                  <a:rPr lang="en-US" dirty="0"/>
                  <a:t> is ground action by expert).</a:t>
                </a:r>
              </a:p>
            </p:txBody>
          </p:sp>
        </mc:Choice>
        <mc:Fallback xmlns="">
          <p:sp>
            <p:nvSpPr>
              <p:cNvPr id="3" name="Content Placeholder 2">
                <a:extLst>
                  <a:ext uri="{FF2B5EF4-FFF2-40B4-BE49-F238E27FC236}">
                    <a16:creationId xmlns:a16="http://schemas.microsoft.com/office/drawing/2014/main" id="{15006F5F-EA77-4B65-9AF3-5E4AAEC9ECD0}"/>
                  </a:ext>
                </a:extLst>
              </p:cNvPr>
              <p:cNvSpPr>
                <a:spLocks noGrp="1" noRot="1" noChangeAspect="1" noMove="1" noResize="1" noEditPoints="1" noAdjustHandles="1" noChangeArrowheads="1" noChangeShapeType="1" noTextEdit="1"/>
              </p:cNvSpPr>
              <p:nvPr>
                <p:ph idx="1"/>
              </p:nvPr>
            </p:nvSpPr>
            <p:spPr>
              <a:xfrm>
                <a:off x="457200" y="1295400"/>
                <a:ext cx="8229600" cy="5287962"/>
              </a:xfrm>
              <a:blipFill>
                <a:blip r:embed="rId3"/>
                <a:stretch>
                  <a:fillRect l="-815" t="-1845" r="-5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3508A70D-6D20-4CA4-B8AB-BFC78C717121}"/>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spTree>
    <p:extLst>
      <p:ext uri="{BB962C8B-B14F-4D97-AF65-F5344CB8AC3E}">
        <p14:creationId xmlns:p14="http://schemas.microsoft.com/office/powerpoint/2010/main" val="1577523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6780-7A1F-40AA-996B-5F63C57A35BE}"/>
              </a:ext>
            </a:extLst>
          </p:cNvPr>
          <p:cNvSpPr>
            <a:spLocks noGrp="1"/>
          </p:cNvSpPr>
          <p:nvPr>
            <p:ph type="title"/>
          </p:nvPr>
        </p:nvSpPr>
        <p:spPr/>
        <p:txBody>
          <a:bodyPr/>
          <a:lstStyle/>
          <a:p>
            <a:r>
              <a:rPr lang="en-US" dirty="0"/>
              <a:t>The Expert Agent</a:t>
            </a:r>
            <a:endParaRPr lang="en-SE" dirty="0"/>
          </a:p>
        </p:txBody>
      </p:sp>
      <p:sp>
        <p:nvSpPr>
          <p:cNvPr id="3" name="Content Placeholder 2">
            <a:extLst>
              <a:ext uri="{FF2B5EF4-FFF2-40B4-BE49-F238E27FC236}">
                <a16:creationId xmlns:a16="http://schemas.microsoft.com/office/drawing/2014/main" id="{D56A81AA-F235-4796-8D15-CE409973ED9D}"/>
              </a:ext>
            </a:extLst>
          </p:cNvPr>
          <p:cNvSpPr>
            <a:spLocks noGrp="1"/>
          </p:cNvSpPr>
          <p:nvPr>
            <p:ph idx="1"/>
          </p:nvPr>
        </p:nvSpPr>
        <p:spPr/>
        <p:txBody>
          <a:bodyPr>
            <a:normAutofit fontScale="85000" lnSpcReduction="20000"/>
          </a:bodyPr>
          <a:lstStyle/>
          <a:p>
            <a:r>
              <a:rPr lang="en-US" dirty="0"/>
              <a:t>We program an expert agent to drive autonomously based on privileged information: precise map and location of the ego-vehicle. </a:t>
            </a:r>
          </a:p>
          <a:p>
            <a:r>
              <a:rPr lang="en-US" dirty="0"/>
              <a:t>A global planner is used to randomly pick routes through a town and produce waypoints along the route. A PID controller is used to follow these waypoints. </a:t>
            </a:r>
          </a:p>
          <a:p>
            <a:r>
              <a:rPr lang="en-US" dirty="0"/>
              <a:t>In order to increase the diversity of the dataset, the car is randomly initialized within the lane (not always in the center). In total, we record 28 hours of driving. To improve the robustness of the learned policy, we follow [</a:t>
            </a:r>
            <a:r>
              <a:rPr lang="en-US" dirty="0" err="1"/>
              <a:t>Codevilla</a:t>
            </a:r>
            <a:r>
              <a:rPr lang="en-US" dirty="0"/>
              <a:t> 2018] and introduce noise into the controls in approximately 20% of the data.</a:t>
            </a:r>
            <a:endParaRPr lang="en-SE" dirty="0"/>
          </a:p>
        </p:txBody>
      </p:sp>
      <p:sp>
        <p:nvSpPr>
          <p:cNvPr id="4" name="Slide Number Placeholder 3">
            <a:extLst>
              <a:ext uri="{FF2B5EF4-FFF2-40B4-BE49-F238E27FC236}">
                <a16:creationId xmlns:a16="http://schemas.microsoft.com/office/drawing/2014/main" id="{F9D5CCB7-415A-4E52-9941-DC6F545F09FD}"/>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spTree>
    <p:extLst>
      <p:ext uri="{BB962C8B-B14F-4D97-AF65-F5344CB8AC3E}">
        <p14:creationId xmlns:p14="http://schemas.microsoft.com/office/powerpoint/2010/main" val="2758769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7BC80-D9BF-4A25-97A1-A14D95318133}"/>
              </a:ext>
            </a:extLst>
          </p:cNvPr>
          <p:cNvSpPr>
            <a:spLocks noGrp="1"/>
          </p:cNvSpPr>
          <p:nvPr>
            <p:ph type="title"/>
          </p:nvPr>
        </p:nvSpPr>
        <p:spPr/>
        <p:txBody>
          <a:bodyPr/>
          <a:lstStyle/>
          <a:p>
            <a:r>
              <a:rPr lang="en-US" dirty="0"/>
              <a:t>Data Augmentation</a:t>
            </a:r>
            <a:endParaRPr lang="en-SE" dirty="0"/>
          </a:p>
        </p:txBody>
      </p:sp>
      <p:sp>
        <p:nvSpPr>
          <p:cNvPr id="3" name="Content Placeholder 2">
            <a:extLst>
              <a:ext uri="{FF2B5EF4-FFF2-40B4-BE49-F238E27FC236}">
                <a16:creationId xmlns:a16="http://schemas.microsoft.com/office/drawing/2014/main" id="{E52AAE11-68BA-4854-BC04-4A3169CA5F9A}"/>
              </a:ext>
            </a:extLst>
          </p:cNvPr>
          <p:cNvSpPr>
            <a:spLocks noGrp="1"/>
          </p:cNvSpPr>
          <p:nvPr>
            <p:ph idx="1"/>
          </p:nvPr>
        </p:nvSpPr>
        <p:spPr/>
        <p:txBody>
          <a:bodyPr>
            <a:normAutofit lnSpcReduction="10000"/>
          </a:bodyPr>
          <a:lstStyle/>
          <a:p>
            <a:r>
              <a:rPr lang="en-US" dirty="0"/>
              <a:t>We performing augmentation on the input images, not the segmentation maps</a:t>
            </a:r>
          </a:p>
          <a:p>
            <a:r>
              <a:rPr lang="en-US" dirty="0"/>
              <a:t>When training segmentation networks we randomly perturb the input images:</a:t>
            </a:r>
          </a:p>
          <a:p>
            <a:pPr lvl="1"/>
            <a:r>
              <a:rPr lang="en-US" dirty="0"/>
              <a:t>Brightness, Saturation, Hue, Contrast</a:t>
            </a:r>
          </a:p>
          <a:p>
            <a:r>
              <a:rPr lang="en-US" dirty="0"/>
              <a:t>When training driving policies, we randomly perturb the input images:</a:t>
            </a:r>
          </a:p>
          <a:p>
            <a:pPr lvl="1"/>
            <a:r>
              <a:rPr lang="en-US" dirty="0"/>
              <a:t>Gaussian blur, Additive Gaussian noise, Spatial dropout, Brightness additive, Brightness multiplicative, Contrast multiplicative, Saturation multiplicative…</a:t>
            </a:r>
            <a:endParaRPr lang="en-SE" dirty="0"/>
          </a:p>
        </p:txBody>
      </p:sp>
      <p:sp>
        <p:nvSpPr>
          <p:cNvPr id="4" name="Slide Number Placeholder 3">
            <a:extLst>
              <a:ext uri="{FF2B5EF4-FFF2-40B4-BE49-F238E27FC236}">
                <a16:creationId xmlns:a16="http://schemas.microsoft.com/office/drawing/2014/main" id="{778D8C17-54D7-4D6C-AA90-3D4D5E2CDF50}"/>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a:p>
        </p:txBody>
      </p:sp>
    </p:spTree>
    <p:extLst>
      <p:ext uri="{BB962C8B-B14F-4D97-AF65-F5344CB8AC3E}">
        <p14:creationId xmlns:p14="http://schemas.microsoft.com/office/powerpoint/2010/main" val="2285633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CD7B-1527-4EAC-BD97-1D32C07B5797}"/>
              </a:ext>
            </a:extLst>
          </p:cNvPr>
          <p:cNvSpPr>
            <a:spLocks noGrp="1"/>
          </p:cNvSpPr>
          <p:nvPr>
            <p:ph type="title"/>
          </p:nvPr>
        </p:nvSpPr>
        <p:spPr/>
        <p:txBody>
          <a:bodyPr/>
          <a:lstStyle/>
          <a:p>
            <a:r>
              <a:rPr lang="en-US" dirty="0"/>
              <a:t>Simulation Environment</a:t>
            </a:r>
            <a:endParaRPr lang="en-SE" dirty="0"/>
          </a:p>
        </p:txBody>
      </p:sp>
      <p:sp>
        <p:nvSpPr>
          <p:cNvPr id="3" name="Content Placeholder 2">
            <a:extLst>
              <a:ext uri="{FF2B5EF4-FFF2-40B4-BE49-F238E27FC236}">
                <a16:creationId xmlns:a16="http://schemas.microsoft.com/office/drawing/2014/main" id="{27F7438D-A7EE-4FF6-A6C0-7D0E667CB39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CEBFAB43-93B3-430E-B83F-CF8DD291F38F}"/>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a:p>
        </p:txBody>
      </p:sp>
      <p:pic>
        <p:nvPicPr>
          <p:cNvPr id="5" name="Picture 4">
            <a:extLst>
              <a:ext uri="{FF2B5EF4-FFF2-40B4-BE49-F238E27FC236}">
                <a16:creationId xmlns:a16="http://schemas.microsoft.com/office/drawing/2014/main" id="{EC1B2B98-CD34-439B-92CE-838E6CDEC368}"/>
              </a:ext>
            </a:extLst>
          </p:cNvPr>
          <p:cNvPicPr>
            <a:picLocks noChangeAspect="1"/>
          </p:cNvPicPr>
          <p:nvPr/>
        </p:nvPicPr>
        <p:blipFill>
          <a:blip r:embed="rId2"/>
          <a:stretch>
            <a:fillRect/>
          </a:stretch>
        </p:blipFill>
        <p:spPr>
          <a:xfrm>
            <a:off x="76200" y="1421593"/>
            <a:ext cx="8859486" cy="4829849"/>
          </a:xfrm>
          <a:prstGeom prst="rect">
            <a:avLst/>
          </a:prstGeom>
        </p:spPr>
      </p:pic>
    </p:spTree>
    <p:extLst>
      <p:ext uri="{BB962C8B-B14F-4D97-AF65-F5344CB8AC3E}">
        <p14:creationId xmlns:p14="http://schemas.microsoft.com/office/powerpoint/2010/main" val="31173539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D42C-BB64-4A17-97B9-42F6449A87D3}"/>
              </a:ext>
            </a:extLst>
          </p:cNvPr>
          <p:cNvSpPr>
            <a:spLocks noGrp="1"/>
          </p:cNvSpPr>
          <p:nvPr>
            <p:ph type="title"/>
          </p:nvPr>
        </p:nvSpPr>
        <p:spPr/>
        <p:txBody>
          <a:bodyPr/>
          <a:lstStyle/>
          <a:p>
            <a:r>
              <a:rPr lang="en-US" dirty="0"/>
              <a:t>Performance Evaluation</a:t>
            </a:r>
            <a:endParaRPr lang="en-SE" dirty="0"/>
          </a:p>
        </p:txBody>
      </p:sp>
      <p:sp>
        <p:nvSpPr>
          <p:cNvPr id="3" name="Content Placeholder 2">
            <a:extLst>
              <a:ext uri="{FF2B5EF4-FFF2-40B4-BE49-F238E27FC236}">
                <a16:creationId xmlns:a16="http://schemas.microsoft.com/office/drawing/2014/main" id="{10D0B92B-5FD9-4D08-A747-36D0F3228C5C}"/>
              </a:ext>
            </a:extLst>
          </p:cNvPr>
          <p:cNvSpPr>
            <a:spLocks noGrp="1"/>
          </p:cNvSpPr>
          <p:nvPr>
            <p:ph idx="1"/>
          </p:nvPr>
        </p:nvSpPr>
        <p:spPr>
          <a:xfrm>
            <a:off x="457200" y="1295400"/>
            <a:ext cx="8229600" cy="1828800"/>
          </a:xfrm>
        </p:spPr>
        <p:txBody>
          <a:bodyPr>
            <a:normAutofit fontScale="92500" lnSpcReduction="20000"/>
          </a:bodyPr>
          <a:lstStyle/>
          <a:p>
            <a:r>
              <a:rPr lang="en-US" dirty="0"/>
              <a:t>img2ctrl: end-to-end</a:t>
            </a:r>
          </a:p>
          <a:p>
            <a:r>
              <a:rPr lang="en-US" dirty="0"/>
              <a:t>img2wp: end-to-mid</a:t>
            </a:r>
          </a:p>
          <a:p>
            <a:r>
              <a:rPr lang="en-US" dirty="0"/>
              <a:t>seg2ctrl: mid-to-end</a:t>
            </a:r>
          </a:p>
          <a:p>
            <a:r>
              <a:rPr lang="en-US" dirty="0"/>
              <a:t>Ours: mid-to-mid</a:t>
            </a:r>
            <a:endParaRPr lang="en-SE" dirty="0"/>
          </a:p>
          <a:p>
            <a:endParaRPr lang="en-SE" dirty="0"/>
          </a:p>
        </p:txBody>
      </p:sp>
      <p:sp>
        <p:nvSpPr>
          <p:cNvPr id="4" name="Slide Number Placeholder 3">
            <a:extLst>
              <a:ext uri="{FF2B5EF4-FFF2-40B4-BE49-F238E27FC236}">
                <a16:creationId xmlns:a16="http://schemas.microsoft.com/office/drawing/2014/main" id="{CB2086D1-8869-444D-89CA-3EFDA56C0A3D}"/>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pic>
        <p:nvPicPr>
          <p:cNvPr id="5" name="Picture 4">
            <a:extLst>
              <a:ext uri="{FF2B5EF4-FFF2-40B4-BE49-F238E27FC236}">
                <a16:creationId xmlns:a16="http://schemas.microsoft.com/office/drawing/2014/main" id="{5E12DDB5-C42A-4CB9-BAD9-683EFEE2404C}"/>
              </a:ext>
            </a:extLst>
          </p:cNvPr>
          <p:cNvPicPr>
            <a:picLocks noChangeAspect="1"/>
          </p:cNvPicPr>
          <p:nvPr/>
        </p:nvPicPr>
        <p:blipFill>
          <a:blip r:embed="rId2"/>
          <a:stretch>
            <a:fillRect/>
          </a:stretch>
        </p:blipFill>
        <p:spPr>
          <a:xfrm>
            <a:off x="218467" y="3230715"/>
            <a:ext cx="8707065" cy="3543795"/>
          </a:xfrm>
          <a:prstGeom prst="rect">
            <a:avLst/>
          </a:prstGeom>
        </p:spPr>
      </p:pic>
    </p:spTree>
    <p:extLst>
      <p:ext uri="{BB962C8B-B14F-4D97-AF65-F5344CB8AC3E}">
        <p14:creationId xmlns:p14="http://schemas.microsoft.com/office/powerpoint/2010/main" val="2369954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5925-0BBE-42B3-8C30-FDC3BD8CDF81}"/>
              </a:ext>
            </a:extLst>
          </p:cNvPr>
          <p:cNvSpPr>
            <a:spLocks noGrp="1"/>
          </p:cNvSpPr>
          <p:nvPr>
            <p:ph type="title"/>
          </p:nvPr>
        </p:nvSpPr>
        <p:spPr/>
        <p:txBody>
          <a:bodyPr/>
          <a:lstStyle/>
          <a:p>
            <a:r>
              <a:rPr lang="en-US" sz="3600" dirty="0">
                <a:solidFill>
                  <a:srgbClr val="FF0000"/>
                </a:solidFill>
              </a:rPr>
              <a:t>Conditional Affordance Learning (CAL) [Sauer 2018]</a:t>
            </a:r>
            <a:endParaRPr lang="en-SE" sz="3600" dirty="0">
              <a:solidFill>
                <a:srgbClr val="FF0000"/>
              </a:solidFill>
            </a:endParaRPr>
          </a:p>
        </p:txBody>
      </p:sp>
      <p:sp>
        <p:nvSpPr>
          <p:cNvPr id="3" name="Content Placeholder 2">
            <a:extLst>
              <a:ext uri="{FF2B5EF4-FFF2-40B4-BE49-F238E27FC236}">
                <a16:creationId xmlns:a16="http://schemas.microsoft.com/office/drawing/2014/main" id="{53397233-0B50-415D-A56F-0FD341E27229}"/>
              </a:ext>
            </a:extLst>
          </p:cNvPr>
          <p:cNvSpPr>
            <a:spLocks noGrp="1"/>
          </p:cNvSpPr>
          <p:nvPr>
            <p:ph idx="1"/>
          </p:nvPr>
        </p:nvSpPr>
        <p:spPr>
          <a:xfrm>
            <a:off x="457200" y="1295400"/>
            <a:ext cx="8229600" cy="2438400"/>
          </a:xfrm>
        </p:spPr>
        <p:txBody>
          <a:bodyPr/>
          <a:lstStyle/>
          <a:p>
            <a:r>
              <a:rPr lang="en-US" dirty="0"/>
              <a:t>Sauer A, </a:t>
            </a:r>
            <a:r>
              <a:rPr lang="en-US" dirty="0" err="1"/>
              <a:t>Savinov</a:t>
            </a:r>
            <a:r>
              <a:rPr lang="en-US" dirty="0"/>
              <a:t> N, Geiger A. Conditional affordance learning for driving in urban environments[J]. </a:t>
            </a:r>
            <a:r>
              <a:rPr lang="en-US" dirty="0" err="1"/>
              <a:t>arXiv</a:t>
            </a:r>
            <a:r>
              <a:rPr lang="en-US" dirty="0"/>
              <a:t> preprint arXiv:1806.06498, 2018. (ETHZ, TU Munich and Max Planck Institute)</a:t>
            </a:r>
            <a:endParaRPr lang="en-SE" dirty="0"/>
          </a:p>
        </p:txBody>
      </p:sp>
      <p:sp>
        <p:nvSpPr>
          <p:cNvPr id="4" name="Slide Number Placeholder 3">
            <a:extLst>
              <a:ext uri="{FF2B5EF4-FFF2-40B4-BE49-F238E27FC236}">
                <a16:creationId xmlns:a16="http://schemas.microsoft.com/office/drawing/2014/main" id="{CC139364-9BF0-4888-A3D9-05B141C8331A}"/>
              </a:ext>
            </a:extLst>
          </p:cNvPr>
          <p:cNvSpPr>
            <a:spLocks noGrp="1"/>
          </p:cNvSpPr>
          <p:nvPr>
            <p:ph type="sldNum" sz="quarter" idx="12"/>
          </p:nvPr>
        </p:nvSpPr>
        <p:spPr/>
        <p:txBody>
          <a:bodyPr/>
          <a:lstStyle/>
          <a:p>
            <a:pPr>
              <a:defRPr/>
            </a:pPr>
            <a:fld id="{F57F456A-00AF-44E6-8D70-638C0D0130FF}" type="slidenum">
              <a:rPr lang="en-US" altLang="zh-CN" smtClean="0"/>
              <a:pPr>
                <a:defRPr/>
              </a:pPr>
              <a:t>78</a:t>
            </a:fld>
            <a:endParaRPr lang="en-US" altLang="zh-CN"/>
          </a:p>
        </p:txBody>
      </p:sp>
      <p:pic>
        <p:nvPicPr>
          <p:cNvPr id="5" name="Picture 4">
            <a:extLst>
              <a:ext uri="{FF2B5EF4-FFF2-40B4-BE49-F238E27FC236}">
                <a16:creationId xmlns:a16="http://schemas.microsoft.com/office/drawing/2014/main" id="{F31DB1AD-037E-4B59-B205-F95E52672F58}"/>
              </a:ext>
            </a:extLst>
          </p:cNvPr>
          <p:cNvPicPr>
            <a:picLocks noChangeAspect="1"/>
          </p:cNvPicPr>
          <p:nvPr/>
        </p:nvPicPr>
        <p:blipFill>
          <a:blip r:embed="rId2"/>
          <a:stretch>
            <a:fillRect/>
          </a:stretch>
        </p:blipFill>
        <p:spPr>
          <a:xfrm>
            <a:off x="0" y="4343400"/>
            <a:ext cx="9144000" cy="1759280"/>
          </a:xfrm>
          <a:prstGeom prst="rect">
            <a:avLst/>
          </a:prstGeom>
        </p:spPr>
      </p:pic>
      <p:sp>
        <p:nvSpPr>
          <p:cNvPr id="6" name="Rectangle 5">
            <a:extLst>
              <a:ext uri="{FF2B5EF4-FFF2-40B4-BE49-F238E27FC236}">
                <a16:creationId xmlns:a16="http://schemas.microsoft.com/office/drawing/2014/main" id="{4CE34673-5810-4310-8938-1B6F2C13E4D1}"/>
              </a:ext>
            </a:extLst>
          </p:cNvPr>
          <p:cNvSpPr/>
          <p:nvPr/>
        </p:nvSpPr>
        <p:spPr bwMode="auto">
          <a:xfrm>
            <a:off x="1066800" y="4883480"/>
            <a:ext cx="5105400" cy="1219200"/>
          </a:xfrm>
          <a:prstGeom prst="rect">
            <a:avLst/>
          </a:prstGeom>
          <a:noFill/>
          <a:ln w="38100">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4F098A20-16C4-4782-82DE-AFC776FCE7A2}"/>
              </a:ext>
            </a:extLst>
          </p:cNvPr>
          <p:cNvSpPr/>
          <p:nvPr/>
        </p:nvSpPr>
        <p:spPr>
          <a:xfrm>
            <a:off x="3886200" y="6142496"/>
            <a:ext cx="1371600" cy="369332"/>
          </a:xfrm>
          <a:prstGeom prst="rect">
            <a:avLst/>
          </a:prstGeom>
        </p:spPr>
        <p:txBody>
          <a:bodyPr wrap="square">
            <a:spAutoFit/>
          </a:bodyPr>
          <a:lstStyle/>
          <a:p>
            <a:r>
              <a:rPr lang="en-US" dirty="0"/>
              <a:t>End-to-Mid</a:t>
            </a:r>
            <a:endParaRPr lang="en-SE" dirty="0"/>
          </a:p>
        </p:txBody>
      </p:sp>
      <p:sp>
        <p:nvSpPr>
          <p:cNvPr id="8" name="Speech Bubble: Rectangle with Corners Rounded 7">
            <a:extLst>
              <a:ext uri="{FF2B5EF4-FFF2-40B4-BE49-F238E27FC236}">
                <a16:creationId xmlns:a16="http://schemas.microsoft.com/office/drawing/2014/main" id="{7F36F7B5-8D5B-4B9A-B559-633D40BAAA19}"/>
              </a:ext>
            </a:extLst>
          </p:cNvPr>
          <p:cNvSpPr/>
          <p:nvPr/>
        </p:nvSpPr>
        <p:spPr bwMode="auto">
          <a:xfrm>
            <a:off x="5133975" y="3999474"/>
            <a:ext cx="2895600" cy="687852"/>
          </a:xfrm>
          <a:prstGeom prst="wedgeRoundRectCallout">
            <a:avLst>
              <a:gd name="adj1" fmla="val -26769"/>
              <a:gd name="adj2" fmla="val 50437"/>
              <a:gd name="adj3" fmla="val 16667"/>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C00000"/>
                </a:solidFill>
                <a:effectLst/>
                <a:latin typeface="Arial" charset="0"/>
              </a:rPr>
              <a:t>No planner. </a:t>
            </a:r>
            <a:r>
              <a:rPr lang="en-US" dirty="0">
                <a:solidFill>
                  <a:srgbClr val="C00000"/>
                </a:solidFill>
              </a:rPr>
              <a:t>Trajectory </a:t>
            </a:r>
            <a:r>
              <a:rPr kumimoji="0" lang="en-US" sz="1800" b="0" i="0" u="none" strike="noStrike" cap="none" normalizeH="0" baseline="0" dirty="0">
                <a:ln>
                  <a:noFill/>
                </a:ln>
                <a:solidFill>
                  <a:srgbClr val="C00000"/>
                </a:solidFill>
                <a:effectLst/>
                <a:latin typeface="Arial" charset="0"/>
              </a:rPr>
              <a:t>is replaced with affordances</a:t>
            </a:r>
            <a:endParaRPr kumimoji="0" lang="en-SE" sz="1800" b="0" i="0" u="none" strike="noStrike" cap="none" normalizeH="0" baseline="0" dirty="0">
              <a:ln>
                <a:noFill/>
              </a:ln>
              <a:solidFill>
                <a:srgbClr val="C00000"/>
              </a:solidFill>
              <a:effectLst/>
              <a:latin typeface="Arial" charset="0"/>
            </a:endParaRPr>
          </a:p>
        </p:txBody>
      </p:sp>
      <p:cxnSp>
        <p:nvCxnSpPr>
          <p:cNvPr id="10" name="Straight Connector 9">
            <a:extLst>
              <a:ext uri="{FF2B5EF4-FFF2-40B4-BE49-F238E27FC236}">
                <a16:creationId xmlns:a16="http://schemas.microsoft.com/office/drawing/2014/main" id="{6C66E133-D5A3-44D4-AF2C-8355A1DD23D4}"/>
              </a:ext>
            </a:extLst>
          </p:cNvPr>
          <p:cNvCxnSpPr/>
          <p:nvPr/>
        </p:nvCxnSpPr>
        <p:spPr bwMode="auto">
          <a:xfrm flipH="1">
            <a:off x="5715000" y="4709203"/>
            <a:ext cx="304800" cy="457200"/>
          </a:xfrm>
          <a:prstGeom prst="line">
            <a:avLst/>
          </a:prstGeom>
          <a:noFill/>
          <a:ln w="25400"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29028322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2BA7-1827-4203-8DF9-DFDB7745E852}"/>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674BCBAB-86EA-47C8-B658-AFE5F136B54D}"/>
              </a:ext>
            </a:extLst>
          </p:cNvPr>
          <p:cNvSpPr>
            <a:spLocks noGrp="1"/>
          </p:cNvSpPr>
          <p:nvPr>
            <p:ph idx="1"/>
          </p:nvPr>
        </p:nvSpPr>
        <p:spPr>
          <a:xfrm>
            <a:off x="457200" y="1295400"/>
            <a:ext cx="8229600" cy="5479110"/>
          </a:xfrm>
        </p:spPr>
        <p:txBody>
          <a:bodyPr>
            <a:normAutofit fontScale="62500" lnSpcReduction="20000"/>
          </a:bodyPr>
          <a:lstStyle/>
          <a:p>
            <a:r>
              <a:rPr lang="en-US" dirty="0"/>
              <a:t>Most existing approaches to autonomous driving fall into one of two categories: modular pipelines, that build an extensive model of the environment, and imitation learning approaches, that map images directly to control outputs. A recently proposed third paradigm, direct perception, aims to combine the advantages of both by using a neural network to learn appropriate low-dimensional intermediate representations. However, existing direct perception approaches are restricted to simple highway situations, lacking the ability to navigate intersections, stop at traffic lights or respect speed limits. In this work, we propose </a:t>
            </a:r>
            <a:r>
              <a:rPr lang="en-US" dirty="0">
                <a:solidFill>
                  <a:srgbClr val="C00000"/>
                </a:solidFill>
              </a:rPr>
              <a:t>a direct perception approach which maps video input to intermediate representations suitable for autonomous navigation in complex urban environments given high-level directional inputs. </a:t>
            </a:r>
            <a:r>
              <a:rPr lang="en-US" dirty="0"/>
              <a:t>Compared to state-of-the-art reinforcement and conditional imitation learning approaches, we achieve an improvement of up to 68% in goal-directed navigation on the challenging CARLA simulation benchmark. In addition, our approach is the first to handle traffic lights and speed signs by using image-level labels only, as well as smooth car-following, resulting in a significant reduction of traffic accidents in simulation.</a:t>
            </a:r>
          </a:p>
        </p:txBody>
      </p:sp>
      <p:sp>
        <p:nvSpPr>
          <p:cNvPr id="4" name="Slide Number Placeholder 3">
            <a:extLst>
              <a:ext uri="{FF2B5EF4-FFF2-40B4-BE49-F238E27FC236}">
                <a16:creationId xmlns:a16="http://schemas.microsoft.com/office/drawing/2014/main" id="{943F2085-8685-4941-BC33-6D6891316CA7}"/>
              </a:ext>
            </a:extLst>
          </p:cNvPr>
          <p:cNvSpPr>
            <a:spLocks noGrp="1"/>
          </p:cNvSpPr>
          <p:nvPr>
            <p:ph type="sldNum" sz="quarter" idx="12"/>
          </p:nvPr>
        </p:nvSpPr>
        <p:spPr/>
        <p:txBody>
          <a:bodyPr/>
          <a:lstStyle/>
          <a:p>
            <a:pPr>
              <a:defRPr/>
            </a:pPr>
            <a:fld id="{F57F456A-00AF-44E6-8D70-638C0D0130FF}" type="slidenum">
              <a:rPr lang="en-US" altLang="zh-CN" smtClean="0"/>
              <a:pPr>
                <a:defRPr/>
              </a:pPr>
              <a:t>79</a:t>
            </a:fld>
            <a:endParaRPr lang="en-US" altLang="zh-CN"/>
          </a:p>
        </p:txBody>
      </p:sp>
      <p:sp>
        <p:nvSpPr>
          <p:cNvPr id="6" name="Rectangle 5">
            <a:extLst>
              <a:ext uri="{FF2B5EF4-FFF2-40B4-BE49-F238E27FC236}">
                <a16:creationId xmlns:a16="http://schemas.microsoft.com/office/drawing/2014/main" id="{79BD38CC-627E-46AF-94EF-2765AC1550CE}"/>
              </a:ext>
            </a:extLst>
          </p:cNvPr>
          <p:cNvSpPr/>
          <p:nvPr/>
        </p:nvSpPr>
        <p:spPr>
          <a:xfrm>
            <a:off x="2743200" y="6530035"/>
            <a:ext cx="4572000" cy="246221"/>
          </a:xfrm>
          <a:prstGeom prst="rect">
            <a:avLst/>
          </a:prstGeom>
        </p:spPr>
        <p:txBody>
          <a:bodyPr>
            <a:spAutoFit/>
          </a:bodyPr>
          <a:lstStyle/>
          <a:p>
            <a:r>
              <a:rPr lang="en-US" sz="1000" dirty="0"/>
              <a:t>https://autonomousvision.github.io/conditional-affordance-learning/</a:t>
            </a:r>
            <a:endParaRPr lang="en-SE" sz="1000" dirty="0"/>
          </a:p>
        </p:txBody>
      </p:sp>
    </p:spTree>
    <p:extLst>
      <p:ext uri="{BB962C8B-B14F-4D97-AF65-F5344CB8AC3E}">
        <p14:creationId xmlns:p14="http://schemas.microsoft.com/office/powerpoint/2010/main" val="243209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6DBC-BA35-4CAF-8ECE-91EF39A4A3D3}"/>
              </a:ext>
            </a:extLst>
          </p:cNvPr>
          <p:cNvSpPr>
            <a:spLocks noGrp="1"/>
          </p:cNvSpPr>
          <p:nvPr>
            <p:ph type="title"/>
          </p:nvPr>
        </p:nvSpPr>
        <p:spPr/>
        <p:txBody>
          <a:bodyPr/>
          <a:lstStyle/>
          <a:p>
            <a:r>
              <a:rPr lang="en-US" sz="3600" dirty="0"/>
              <a:t>Early Projects of IL (BC) Applied to AD</a:t>
            </a:r>
            <a:endParaRPr lang="en-SE" sz="3600" dirty="0"/>
          </a:p>
        </p:txBody>
      </p:sp>
      <p:sp>
        <p:nvSpPr>
          <p:cNvPr id="3" name="Content Placeholder 2">
            <a:extLst>
              <a:ext uri="{FF2B5EF4-FFF2-40B4-BE49-F238E27FC236}">
                <a16:creationId xmlns:a16="http://schemas.microsoft.com/office/drawing/2014/main" id="{C4C4C42B-AF15-480F-B808-9F28E28FA85A}"/>
              </a:ext>
            </a:extLst>
          </p:cNvPr>
          <p:cNvSpPr>
            <a:spLocks noGrp="1"/>
          </p:cNvSpPr>
          <p:nvPr>
            <p:ph idx="1"/>
          </p:nvPr>
        </p:nvSpPr>
        <p:spPr/>
        <p:txBody>
          <a:bodyPr/>
          <a:lstStyle/>
          <a:p>
            <a:r>
              <a:rPr lang="en-US" dirty="0"/>
              <a:t>ALVINN	</a:t>
            </a:r>
          </a:p>
          <a:p>
            <a:pPr lvl="1"/>
            <a:r>
              <a:rPr lang="en-US" dirty="0"/>
              <a:t>CMU, 1990</a:t>
            </a:r>
          </a:p>
          <a:p>
            <a:pPr lvl="1"/>
            <a:r>
              <a:rPr lang="en-US" dirty="0"/>
              <a:t>Low-res image as input</a:t>
            </a:r>
          </a:p>
          <a:p>
            <a:pPr lvl="1"/>
            <a:r>
              <a:rPr lang="en-US" dirty="0"/>
              <a:t>Fully connected NN</a:t>
            </a:r>
          </a:p>
          <a:p>
            <a:r>
              <a:rPr lang="en-US" dirty="0"/>
              <a:t>DAVE</a:t>
            </a:r>
          </a:p>
          <a:p>
            <a:pPr lvl="1"/>
            <a:r>
              <a:rPr lang="en-US" dirty="0"/>
              <a:t>Muller, </a:t>
            </a:r>
            <a:r>
              <a:rPr lang="en-US" dirty="0" err="1"/>
              <a:t>LeCun</a:t>
            </a:r>
            <a:r>
              <a:rPr lang="en-US" dirty="0"/>
              <a:t>, 2003</a:t>
            </a:r>
          </a:p>
          <a:p>
            <a:pPr lvl="1"/>
            <a:r>
              <a:rPr lang="en-US" dirty="0"/>
              <a:t>Low-res image as input</a:t>
            </a:r>
          </a:p>
          <a:p>
            <a:pPr lvl="1"/>
            <a:r>
              <a:rPr lang="en-US" dirty="0"/>
              <a:t>CNN</a:t>
            </a:r>
          </a:p>
          <a:p>
            <a:pPr lvl="1"/>
            <a:endParaRPr lang="en-SE" dirty="0"/>
          </a:p>
        </p:txBody>
      </p:sp>
      <p:sp>
        <p:nvSpPr>
          <p:cNvPr id="4" name="Slide Number Placeholder 3">
            <a:extLst>
              <a:ext uri="{FF2B5EF4-FFF2-40B4-BE49-F238E27FC236}">
                <a16:creationId xmlns:a16="http://schemas.microsoft.com/office/drawing/2014/main" id="{791D81AE-47A6-408D-A10D-996ABF4E6D2B}"/>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spTree>
    <p:extLst>
      <p:ext uri="{BB962C8B-B14F-4D97-AF65-F5344CB8AC3E}">
        <p14:creationId xmlns:p14="http://schemas.microsoft.com/office/powerpoint/2010/main" val="27820993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302D-073D-4624-BD94-46DC14376279}"/>
              </a:ext>
            </a:extLst>
          </p:cNvPr>
          <p:cNvSpPr>
            <a:spLocks noGrp="1"/>
          </p:cNvSpPr>
          <p:nvPr>
            <p:ph type="title"/>
          </p:nvPr>
        </p:nvSpPr>
        <p:spPr/>
        <p:txBody>
          <a:bodyPr/>
          <a:lstStyle/>
          <a:p>
            <a:r>
              <a:rPr lang="en-US" sz="3600" dirty="0"/>
              <a:t>Conditional Affordance Learning (CAL)</a:t>
            </a:r>
            <a:endParaRPr lang="en-SE" sz="3600" dirty="0"/>
          </a:p>
        </p:txBody>
      </p:sp>
      <p:sp>
        <p:nvSpPr>
          <p:cNvPr id="3" name="Content Placeholder 2">
            <a:extLst>
              <a:ext uri="{FF2B5EF4-FFF2-40B4-BE49-F238E27FC236}">
                <a16:creationId xmlns:a16="http://schemas.microsoft.com/office/drawing/2014/main" id="{644874E6-4125-4E73-926D-E1DA4917E160}"/>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173A17C-B3F0-475C-B863-AE7E99D91BCC}"/>
              </a:ext>
            </a:extLst>
          </p:cNvPr>
          <p:cNvSpPr>
            <a:spLocks noGrp="1"/>
          </p:cNvSpPr>
          <p:nvPr>
            <p:ph type="sldNum" sz="quarter" idx="12"/>
          </p:nvPr>
        </p:nvSpPr>
        <p:spPr/>
        <p:txBody>
          <a:bodyPr/>
          <a:lstStyle/>
          <a:p>
            <a:pPr>
              <a:defRPr/>
            </a:pPr>
            <a:fld id="{F57F456A-00AF-44E6-8D70-638C0D0130FF}" type="slidenum">
              <a:rPr lang="en-US" altLang="zh-CN" smtClean="0"/>
              <a:pPr>
                <a:defRPr/>
              </a:pPr>
              <a:t>80</a:t>
            </a:fld>
            <a:endParaRPr lang="en-US" altLang="zh-CN"/>
          </a:p>
        </p:txBody>
      </p:sp>
      <p:pic>
        <p:nvPicPr>
          <p:cNvPr id="5" name="Picture 4">
            <a:extLst>
              <a:ext uri="{FF2B5EF4-FFF2-40B4-BE49-F238E27FC236}">
                <a16:creationId xmlns:a16="http://schemas.microsoft.com/office/drawing/2014/main" id="{1B8A8E81-8C9C-4BBF-B809-3099A9636C77}"/>
              </a:ext>
            </a:extLst>
          </p:cNvPr>
          <p:cNvPicPr>
            <a:picLocks noChangeAspect="1"/>
          </p:cNvPicPr>
          <p:nvPr/>
        </p:nvPicPr>
        <p:blipFill>
          <a:blip r:embed="rId2"/>
          <a:stretch>
            <a:fillRect/>
          </a:stretch>
        </p:blipFill>
        <p:spPr>
          <a:xfrm>
            <a:off x="0" y="1490965"/>
            <a:ext cx="9144000" cy="3876069"/>
          </a:xfrm>
          <a:prstGeom prst="rect">
            <a:avLst/>
          </a:prstGeom>
        </p:spPr>
      </p:pic>
    </p:spTree>
    <p:extLst>
      <p:ext uri="{BB962C8B-B14F-4D97-AF65-F5344CB8AC3E}">
        <p14:creationId xmlns:p14="http://schemas.microsoft.com/office/powerpoint/2010/main" val="2274227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CE73-2308-419F-998F-F8AC52C23507}"/>
              </a:ext>
            </a:extLst>
          </p:cNvPr>
          <p:cNvSpPr>
            <a:spLocks noGrp="1"/>
          </p:cNvSpPr>
          <p:nvPr>
            <p:ph type="title"/>
          </p:nvPr>
        </p:nvSpPr>
        <p:spPr>
          <a:xfrm>
            <a:off x="457200" y="-140617"/>
            <a:ext cx="8229600" cy="868362"/>
          </a:xfrm>
        </p:spPr>
        <p:txBody>
          <a:bodyPr/>
          <a:lstStyle/>
          <a:p>
            <a:r>
              <a:rPr lang="en-US" dirty="0"/>
              <a:t>Affordances</a:t>
            </a:r>
            <a:endParaRPr lang="en-SE" dirty="0"/>
          </a:p>
        </p:txBody>
      </p:sp>
      <p:sp>
        <p:nvSpPr>
          <p:cNvPr id="3" name="Content Placeholder 2">
            <a:extLst>
              <a:ext uri="{FF2B5EF4-FFF2-40B4-BE49-F238E27FC236}">
                <a16:creationId xmlns:a16="http://schemas.microsoft.com/office/drawing/2014/main" id="{42123428-426F-436D-BCAE-4FECC38D428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3B71ECA-FEE8-44AF-B02C-A5C60758BCA0}"/>
              </a:ext>
            </a:extLst>
          </p:cNvPr>
          <p:cNvSpPr>
            <a:spLocks noGrp="1"/>
          </p:cNvSpPr>
          <p:nvPr>
            <p:ph type="sldNum" sz="quarter" idx="12"/>
          </p:nvPr>
        </p:nvSpPr>
        <p:spPr/>
        <p:txBody>
          <a:bodyPr/>
          <a:lstStyle/>
          <a:p>
            <a:pPr>
              <a:defRPr/>
            </a:pPr>
            <a:fld id="{F57F456A-00AF-44E6-8D70-638C0D0130FF}" type="slidenum">
              <a:rPr lang="en-US" altLang="zh-CN" smtClean="0"/>
              <a:pPr>
                <a:defRPr/>
              </a:pPr>
              <a:t>81</a:t>
            </a:fld>
            <a:endParaRPr lang="en-US" altLang="zh-CN"/>
          </a:p>
        </p:txBody>
      </p:sp>
      <p:pic>
        <p:nvPicPr>
          <p:cNvPr id="5" name="Picture 4">
            <a:extLst>
              <a:ext uri="{FF2B5EF4-FFF2-40B4-BE49-F238E27FC236}">
                <a16:creationId xmlns:a16="http://schemas.microsoft.com/office/drawing/2014/main" id="{35DB6F6C-7EE3-43DE-B020-8E7EDD813EE8}"/>
              </a:ext>
            </a:extLst>
          </p:cNvPr>
          <p:cNvPicPr>
            <a:picLocks noChangeAspect="1"/>
          </p:cNvPicPr>
          <p:nvPr/>
        </p:nvPicPr>
        <p:blipFill>
          <a:blip r:embed="rId2"/>
          <a:stretch>
            <a:fillRect/>
          </a:stretch>
        </p:blipFill>
        <p:spPr>
          <a:xfrm>
            <a:off x="0" y="757320"/>
            <a:ext cx="9144000" cy="3791414"/>
          </a:xfrm>
          <a:prstGeom prst="rect">
            <a:avLst/>
          </a:prstGeom>
        </p:spPr>
      </p:pic>
      <p:pic>
        <p:nvPicPr>
          <p:cNvPr id="6" name="Picture 5">
            <a:extLst>
              <a:ext uri="{FF2B5EF4-FFF2-40B4-BE49-F238E27FC236}">
                <a16:creationId xmlns:a16="http://schemas.microsoft.com/office/drawing/2014/main" id="{1D7E0274-83E6-4639-8B07-6804B123CFCE}"/>
              </a:ext>
            </a:extLst>
          </p:cNvPr>
          <p:cNvPicPr>
            <a:picLocks noChangeAspect="1"/>
          </p:cNvPicPr>
          <p:nvPr/>
        </p:nvPicPr>
        <p:blipFill>
          <a:blip r:embed="rId3"/>
          <a:stretch>
            <a:fillRect/>
          </a:stretch>
        </p:blipFill>
        <p:spPr>
          <a:xfrm>
            <a:off x="-9441" y="4516770"/>
            <a:ext cx="9144000" cy="2266660"/>
          </a:xfrm>
          <a:prstGeom prst="rect">
            <a:avLst/>
          </a:prstGeom>
        </p:spPr>
      </p:pic>
    </p:spTree>
    <p:extLst>
      <p:ext uri="{BB962C8B-B14F-4D97-AF65-F5344CB8AC3E}">
        <p14:creationId xmlns:p14="http://schemas.microsoft.com/office/powerpoint/2010/main" val="920667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CD3E-CF49-4B92-9E64-4763DF44422D}"/>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8E2EC729-BD05-4361-8B8B-87A802641CB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7D9B3AB-1BCC-41FB-A69E-DC4C1F2ABADD}"/>
              </a:ext>
            </a:extLst>
          </p:cNvPr>
          <p:cNvSpPr>
            <a:spLocks noGrp="1"/>
          </p:cNvSpPr>
          <p:nvPr>
            <p:ph type="sldNum" sz="quarter" idx="12"/>
          </p:nvPr>
        </p:nvSpPr>
        <p:spPr/>
        <p:txBody>
          <a:bodyPr/>
          <a:lstStyle/>
          <a:p>
            <a:pPr>
              <a:defRPr/>
            </a:pPr>
            <a:fld id="{F57F456A-00AF-44E6-8D70-638C0D0130FF}" type="slidenum">
              <a:rPr lang="en-US" altLang="zh-CN" smtClean="0"/>
              <a:pPr>
                <a:defRPr/>
              </a:pPr>
              <a:t>82</a:t>
            </a:fld>
            <a:endParaRPr lang="en-US" altLang="zh-CN"/>
          </a:p>
        </p:txBody>
      </p:sp>
      <p:pic>
        <p:nvPicPr>
          <p:cNvPr id="5" name="Picture 4">
            <a:extLst>
              <a:ext uri="{FF2B5EF4-FFF2-40B4-BE49-F238E27FC236}">
                <a16:creationId xmlns:a16="http://schemas.microsoft.com/office/drawing/2014/main" id="{711179A8-89AA-40D0-A40C-BD85E14A1D95}"/>
              </a:ext>
            </a:extLst>
          </p:cNvPr>
          <p:cNvPicPr>
            <a:picLocks noChangeAspect="1"/>
          </p:cNvPicPr>
          <p:nvPr/>
        </p:nvPicPr>
        <p:blipFill>
          <a:blip r:embed="rId2"/>
          <a:stretch>
            <a:fillRect/>
          </a:stretch>
        </p:blipFill>
        <p:spPr>
          <a:xfrm>
            <a:off x="0" y="573058"/>
            <a:ext cx="8953354" cy="6284942"/>
          </a:xfrm>
          <a:prstGeom prst="rect">
            <a:avLst/>
          </a:prstGeom>
        </p:spPr>
      </p:pic>
    </p:spTree>
    <p:extLst>
      <p:ext uri="{BB962C8B-B14F-4D97-AF65-F5344CB8AC3E}">
        <p14:creationId xmlns:p14="http://schemas.microsoft.com/office/powerpoint/2010/main" val="967844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A66F-9FD6-4A78-BAE4-C78C07A35C0A}"/>
              </a:ext>
            </a:extLst>
          </p:cNvPr>
          <p:cNvSpPr>
            <a:spLocks noGrp="1"/>
          </p:cNvSpPr>
          <p:nvPr>
            <p:ph type="title"/>
          </p:nvPr>
        </p:nvSpPr>
        <p:spPr/>
        <p:txBody>
          <a:bodyPr/>
          <a:lstStyle/>
          <a:p>
            <a:r>
              <a:rPr lang="en-US" dirty="0"/>
              <a:t>Perception DNN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E1A4B1-9E81-49DD-B8DC-C9CE98DC2469}"/>
                  </a:ext>
                </a:extLst>
              </p:cNvPr>
              <p:cNvSpPr>
                <a:spLocks noGrp="1"/>
              </p:cNvSpPr>
              <p:nvPr>
                <p:ph idx="1"/>
              </p:nvPr>
            </p:nvSpPr>
            <p:spPr>
              <a:xfrm>
                <a:off x="152400" y="914400"/>
                <a:ext cx="8763000" cy="990600"/>
              </a:xfrm>
            </p:spPr>
            <p:txBody>
              <a:bodyPr>
                <a:normAutofit fontScale="47500" lnSpcReduction="20000"/>
              </a:bodyPr>
              <a:lstStyle/>
              <a:p>
                <a:r>
                  <a:rPr lang="en-US" dirty="0"/>
                  <a:t>Loss function </a:t>
                </a:r>
                <a14:m>
                  <m:oMath xmlns:m="http://schemas.openxmlformats.org/officeDocument/2006/math">
                    <m:r>
                      <a:rPr lang="en-US" b="0" i="1" smtClean="0">
                        <a:latin typeface="Cambria Math" panose="02040503050406030204" pitchFamily="18" charset="0"/>
                      </a:rPr>
                      <m:t>ℒ</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3</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𝑗</m:t>
                            </m:r>
                          </m:sub>
                        </m:sSub>
                      </m:e>
                    </m:nary>
                    <m:r>
                      <a:rPr lang="en-US" b="0" i="1" smtClean="0">
                        <a:latin typeface="Cambria Math" panose="02040503050406030204" pitchFamily="18" charset="0"/>
                      </a:rPr>
                      <m:t>+</m:t>
                    </m:r>
                    <m:nary>
                      <m:naryPr>
                        <m:chr m:val="∑"/>
                        <m:ctrlPr>
                          <a:rPr lang="en-US" i="1">
                            <a:latin typeface="Cambria Math" panose="02040503050406030204" pitchFamily="18" charset="0"/>
                          </a:rPr>
                        </m:ctrlPr>
                      </m:naryPr>
                      <m:sub>
                        <m:r>
                          <a:rPr lang="en-US" b="0" i="1" smtClean="0">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3</m:t>
                        </m:r>
                      </m:sup>
                      <m:e>
                        <m:sSub>
                          <m:sSubPr>
                            <m:ctrlPr>
                              <a:rPr lang="en-US" i="1">
                                <a:latin typeface="Cambria Math" panose="02040503050406030204" pitchFamily="18" charset="0"/>
                              </a:rPr>
                            </m:ctrlPr>
                          </m:sSubPr>
                          <m:e>
                            <m:r>
                              <a:rPr lang="en-US" b="0" i="1" smtClean="0">
                                <a:latin typeface="Cambria Math" panose="02040503050406030204" pitchFamily="18" charset="0"/>
                              </a:rPr>
                              <m:t>𝑀𝐴𝐸</m:t>
                            </m:r>
                          </m:e>
                          <m:sub>
                            <m:r>
                              <a:rPr lang="en-US" b="0" i="1" smtClean="0">
                                <a:latin typeface="Cambria Math" panose="02040503050406030204" pitchFamily="18" charset="0"/>
                              </a:rPr>
                              <m:t>𝑘</m:t>
                            </m:r>
                          </m:sub>
                        </m:sSub>
                      </m:e>
                    </m:nary>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𝑗</m:t>
                        </m:r>
                      </m:sub>
                    </m:sSub>
                  </m:oMath>
                </a14:m>
                <a:r>
                  <a:rPr lang="en-US" dirty="0"/>
                  <a:t>: Cross-Entropy Loss for classification;</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𝑀𝐴𝐸</m:t>
                        </m:r>
                      </m:e>
                      <m:sub>
                        <m:r>
                          <a:rPr lang="en-US" i="1">
                            <a:latin typeface="Cambria Math" panose="02040503050406030204" pitchFamily="18" charset="0"/>
                          </a:rPr>
                          <m:t>𝑘</m:t>
                        </m:r>
                      </m:sub>
                    </m:sSub>
                  </m:oMath>
                </a14:m>
                <a:r>
                  <a:rPr lang="en-US" dirty="0"/>
                  <a:t>: Mean Absolute Error for regression</a:t>
                </a:r>
              </a:p>
              <a:p>
                <a:r>
                  <a:rPr lang="en-US" dirty="0"/>
                  <a:t>Condition </a:t>
                </a:r>
                <a14:m>
                  <m:oMath xmlns:m="http://schemas.openxmlformats.org/officeDocument/2006/math">
                    <m:r>
                      <a:rPr lang="en-US" b="0" i="1" smtClean="0">
                        <a:latin typeface="Cambria Math" panose="02040503050406030204" pitchFamily="18" charset="0"/>
                      </a:rPr>
                      <m:t>𝑑</m:t>
                    </m:r>
                  </m:oMath>
                </a14:m>
                <a:r>
                  <a:rPr lang="en-US" dirty="0"/>
                  <a:t> acts as a switch in task blocks for “relative angle” and “distance to centerline”.</a:t>
                </a:r>
                <a:endParaRPr lang="en-SE" dirty="0"/>
              </a:p>
            </p:txBody>
          </p:sp>
        </mc:Choice>
        <mc:Fallback xmlns="">
          <p:sp>
            <p:nvSpPr>
              <p:cNvPr id="3" name="Content Placeholder 2">
                <a:extLst>
                  <a:ext uri="{FF2B5EF4-FFF2-40B4-BE49-F238E27FC236}">
                    <a16:creationId xmlns:a16="http://schemas.microsoft.com/office/drawing/2014/main" id="{06E1A4B1-9E81-49DD-B8DC-C9CE98DC2469}"/>
                  </a:ext>
                </a:extLst>
              </p:cNvPr>
              <p:cNvSpPr>
                <a:spLocks noGrp="1" noRot="1" noChangeAspect="1" noMove="1" noResize="1" noEditPoints="1" noAdjustHandles="1" noChangeArrowheads="1" noChangeShapeType="1" noTextEdit="1"/>
              </p:cNvSpPr>
              <p:nvPr>
                <p:ph idx="1"/>
              </p:nvPr>
            </p:nvSpPr>
            <p:spPr>
              <a:xfrm>
                <a:off x="152400" y="914400"/>
                <a:ext cx="8763000" cy="990600"/>
              </a:xfrm>
              <a:blipFill>
                <a:blip r:embed="rId2"/>
                <a:stretch>
                  <a:fillRect l="-209" t="-38650" b="-184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E113FA3-7F15-4A40-8F03-08323150B1FE}"/>
              </a:ext>
            </a:extLst>
          </p:cNvPr>
          <p:cNvSpPr>
            <a:spLocks noGrp="1"/>
          </p:cNvSpPr>
          <p:nvPr>
            <p:ph type="sldNum" sz="quarter" idx="12"/>
          </p:nvPr>
        </p:nvSpPr>
        <p:spPr/>
        <p:txBody>
          <a:bodyPr/>
          <a:lstStyle/>
          <a:p>
            <a:pPr>
              <a:defRPr/>
            </a:pPr>
            <a:fld id="{F57F456A-00AF-44E6-8D70-638C0D0130FF}" type="slidenum">
              <a:rPr lang="en-US" altLang="zh-CN" smtClean="0"/>
              <a:pPr>
                <a:defRPr/>
              </a:pPr>
              <a:t>83</a:t>
            </a:fld>
            <a:endParaRPr lang="en-US" altLang="zh-CN"/>
          </a:p>
        </p:txBody>
      </p:sp>
      <p:pic>
        <p:nvPicPr>
          <p:cNvPr id="5" name="Picture 4">
            <a:extLst>
              <a:ext uri="{FF2B5EF4-FFF2-40B4-BE49-F238E27FC236}">
                <a16:creationId xmlns:a16="http://schemas.microsoft.com/office/drawing/2014/main" id="{59A1B07A-AAB5-4A74-A9B0-3D23C0A6D630}"/>
              </a:ext>
            </a:extLst>
          </p:cNvPr>
          <p:cNvPicPr>
            <a:picLocks noChangeAspect="1"/>
          </p:cNvPicPr>
          <p:nvPr/>
        </p:nvPicPr>
        <p:blipFill>
          <a:blip r:embed="rId3"/>
          <a:stretch>
            <a:fillRect/>
          </a:stretch>
        </p:blipFill>
        <p:spPr>
          <a:xfrm>
            <a:off x="0" y="1851165"/>
            <a:ext cx="9144000" cy="5000766"/>
          </a:xfrm>
          <a:prstGeom prst="rect">
            <a:avLst/>
          </a:prstGeom>
        </p:spPr>
      </p:pic>
    </p:spTree>
    <p:extLst>
      <p:ext uri="{BB962C8B-B14F-4D97-AF65-F5344CB8AC3E}">
        <p14:creationId xmlns:p14="http://schemas.microsoft.com/office/powerpoint/2010/main" val="2486872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6A83-7816-4F3D-84B9-4CC25D086D5F}"/>
              </a:ext>
            </a:extLst>
          </p:cNvPr>
          <p:cNvSpPr>
            <a:spLocks noGrp="1"/>
          </p:cNvSpPr>
          <p:nvPr>
            <p:ph type="title"/>
          </p:nvPr>
        </p:nvSpPr>
        <p:spPr/>
        <p:txBody>
          <a:bodyPr/>
          <a:lstStyle/>
          <a:p>
            <a:r>
              <a:rPr lang="en-US" dirty="0"/>
              <a:t>Longitudinal Control</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8CD9A0-A548-4247-A100-CA4794DD4B54}"/>
                  </a:ext>
                </a:extLst>
              </p:cNvPr>
              <p:cNvSpPr>
                <a:spLocks noGrp="1"/>
              </p:cNvSpPr>
              <p:nvPr>
                <p:ph idx="1"/>
              </p:nvPr>
            </p:nvSpPr>
            <p:spPr>
              <a:xfrm>
                <a:off x="457200" y="1295400"/>
                <a:ext cx="8229600" cy="2768026"/>
              </a:xfrm>
            </p:spPr>
            <p:txBody>
              <a:bodyPr>
                <a:normAutofit fontScale="47500" lnSpcReduction="20000"/>
              </a:bodyPr>
              <a:lstStyle/>
              <a:p>
                <a:r>
                  <a:rPr lang="en-US" dirty="0"/>
                  <a:t>The states are ordered in descending importance from top-to-bottom as indicated by the color intensity. Control laws in each state:</a:t>
                </a:r>
              </a:p>
              <a:p>
                <a:r>
                  <a:rPr lang="en-US" dirty="0" err="1"/>
                  <a:t>over_limit</a:t>
                </a:r>
                <a:r>
                  <a:rPr lang="en-US" dirty="0"/>
                  <a:t>: </a:t>
                </a:r>
                <a14:m>
                  <m:oMath xmlns:m="http://schemas.openxmlformats.org/officeDocument/2006/math">
                    <m:r>
                      <a:rPr lang="en-US" b="0" i="1" smtClean="0">
                        <a:latin typeface="Cambria Math" panose="02040503050406030204" pitchFamily="18" charset="0"/>
                      </a:rPr>
                      <m:t>𝑏𝑟𝑎𝑘𝑒</m:t>
                    </m:r>
                    <m:r>
                      <a:rPr lang="en-US" b="0" i="1" smtClean="0">
                        <a:latin typeface="Cambria Math" panose="02040503050406030204" pitchFamily="18" charset="0"/>
                      </a:rPr>
                      <m:t>=.3⋅</m:t>
                    </m:r>
                    <m:f>
                      <m:fPr>
                        <m:ctrlPr>
                          <a:rPr lang="en-US" b="0" i="1" smtClean="0">
                            <a:latin typeface="Cambria Math" panose="02040503050406030204" pitchFamily="18" charset="0"/>
                          </a:rPr>
                        </m:ctrlPr>
                      </m:fPr>
                      <m:num>
                        <m:r>
                          <a:rPr lang="en-US" b="0" i="1" smtClean="0">
                            <a:latin typeface="Cambria Math" panose="02040503050406030204" pitchFamily="18" charset="0"/>
                          </a:rPr>
                          <m:t>𝑣</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𝑡</m:t>
                            </m:r>
                          </m:e>
                        </m:d>
                      </m:den>
                    </m:f>
                  </m:oMath>
                </a14:m>
                <a:endParaRPr lang="en-US" dirty="0"/>
              </a:p>
              <a:p>
                <a:pPr lvl="1"/>
                <a14:m>
                  <m:oMath xmlns:m="http://schemas.openxmlformats.org/officeDocument/2006/math">
                    <m:r>
                      <a:rPr lang="en-US" i="1">
                        <a:latin typeface="Cambria Math" panose="02040503050406030204" pitchFamily="18" charset="0"/>
                      </a:rPr>
                      <m:t>𝑣</m:t>
                    </m:r>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oMath>
                </a14:m>
                <a:r>
                  <a:rPr lang="en-US" dirty="0"/>
                  <a:t> current speed;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US" dirty="0"/>
                  <a:t>: speed limit</a:t>
                </a:r>
              </a:p>
              <a:p>
                <a:r>
                  <a:rPr lang="en-US" dirty="0" err="1"/>
                  <a:t>red_light</a:t>
                </a:r>
                <a:r>
                  <a:rPr lang="en-US" dirty="0"/>
                  <a:t>: </a:t>
                </a:r>
                <a14:m>
                  <m:oMath xmlns:m="http://schemas.openxmlformats.org/officeDocument/2006/math">
                    <m:r>
                      <a:rPr lang="en-US" i="1">
                        <a:latin typeface="Cambria Math" panose="02040503050406030204" pitchFamily="18" charset="0"/>
                      </a:rPr>
                      <m:t>𝑏𝑟𝑎𝑘𝑒</m:t>
                    </m:r>
                    <m:r>
                      <a:rPr lang="en-US" i="1">
                        <a:latin typeface="Cambria Math" panose="02040503050406030204" pitchFamily="18" charset="0"/>
                      </a:rPr>
                      <m:t>=.2⋅</m:t>
                    </m:r>
                    <m:f>
                      <m:fPr>
                        <m:ctrlPr>
                          <a:rPr lang="en-US" i="1">
                            <a:latin typeface="Cambria Math" panose="02040503050406030204" pitchFamily="18" charset="0"/>
                          </a:rPr>
                        </m:ctrlPr>
                      </m:fPr>
                      <m:num>
                        <m:r>
                          <a:rPr lang="en-US" i="1">
                            <a:latin typeface="Cambria Math" panose="02040503050406030204" pitchFamily="18" charset="0"/>
                          </a:rPr>
                          <m:t>𝑣</m:t>
                        </m:r>
                        <m:d>
                          <m:dPr>
                            <m:ctrlPr>
                              <a:rPr lang="en-US" i="1">
                                <a:latin typeface="Cambria Math" panose="02040503050406030204" pitchFamily="18" charset="0"/>
                              </a:rPr>
                            </m:ctrlPr>
                          </m:dPr>
                          <m:e>
                            <m:r>
                              <a:rPr lang="en-US" i="1">
                                <a:latin typeface="Cambria Math" panose="02040503050406030204" pitchFamily="18" charset="0"/>
                              </a:rPr>
                              <m:t>𝑡</m:t>
                            </m:r>
                          </m:e>
                        </m:d>
                      </m:num>
                      <m:den>
                        <m:r>
                          <a:rPr lang="en-US" b="0" i="1" smtClean="0">
                            <a:latin typeface="Cambria Math" panose="02040503050406030204" pitchFamily="18" charset="0"/>
                          </a:rPr>
                          <m:t>30</m:t>
                        </m:r>
                      </m:den>
                    </m:f>
                  </m:oMath>
                </a14:m>
                <a:endParaRPr lang="en-US" dirty="0"/>
              </a:p>
              <a:p>
                <a:pPr lvl="1"/>
                <a:r>
                  <a:rPr lang="en-US" dirty="0"/>
                  <a:t>We use smaller multiplier </a:t>
                </a:r>
                <a14:m>
                  <m:oMath xmlns:m="http://schemas.openxmlformats.org/officeDocument/2006/math">
                    <m:r>
                      <a:rPr lang="en-US" b="0" i="1" smtClean="0">
                        <a:latin typeface="Cambria Math" panose="02040503050406030204" pitchFamily="18" charset="0"/>
                      </a:rPr>
                      <m:t>.2</m:t>
                    </m:r>
                  </m:oMath>
                </a14:m>
                <a:r>
                  <a:rPr lang="en-US" dirty="0"/>
                  <a:t> to slow down gradually; </a:t>
                </a:r>
                <a14:m>
                  <m:oMath xmlns:m="http://schemas.openxmlformats.org/officeDocument/2006/math">
                    <m:r>
                      <a:rPr lang="en-US" b="0" i="1" smtClean="0">
                        <a:latin typeface="Cambria Math" panose="02040503050406030204" pitchFamily="18" charset="0"/>
                      </a:rPr>
                      <m:t>30</m:t>
                    </m:r>
                  </m:oMath>
                </a14:m>
                <a:r>
                  <a:rPr lang="en-US" dirty="0"/>
                  <a:t>km/h is the typical speed zone where red lights are located.</a:t>
                </a:r>
              </a:p>
              <a:p>
                <a:r>
                  <a:rPr lang="en-US" dirty="0" err="1"/>
                  <a:t>hazard_stop</a:t>
                </a:r>
                <a:r>
                  <a:rPr lang="en-US" dirty="0"/>
                  <a:t>: </a:t>
                </a:r>
                <a14:m>
                  <m:oMath xmlns:m="http://schemas.openxmlformats.org/officeDocument/2006/math">
                    <m:r>
                      <a:rPr lang="en-US" i="1">
                        <a:latin typeface="Cambria Math" panose="02040503050406030204" pitchFamily="18" charset="0"/>
                      </a:rPr>
                      <m:t>𝑏𝑟𝑎𝑘𝑒</m:t>
                    </m:r>
                    <m:r>
                      <a:rPr lang="en-US" b="0" i="1" smtClean="0">
                        <a:latin typeface="Cambria Math" panose="02040503050406030204" pitchFamily="18" charset="0"/>
                      </a:rPr>
                      <m:t>=1</m:t>
                    </m:r>
                  </m:oMath>
                </a14:m>
                <a:r>
                  <a:rPr lang="en-US" dirty="0"/>
                  <a:t> (full braking)</a:t>
                </a:r>
              </a:p>
              <a:p>
                <a:r>
                  <a:rPr lang="en-US" dirty="0"/>
                  <a:t>following and cruising: PID controller tuned with Ziegler-Nichols.</a:t>
                </a:r>
              </a:p>
              <a:p>
                <a:r>
                  <a:rPr lang="en-US" dirty="0"/>
                  <a:t>Lateral control: standard Stanley controller (omitted)</a:t>
                </a:r>
              </a:p>
              <a:p>
                <a:r>
                  <a:rPr lang="en-US" dirty="0">
                    <a:solidFill>
                      <a:srgbClr val="C00000"/>
                    </a:solidFill>
                  </a:rPr>
                  <a:t>My thoughts: control based on affordances instead of a planned trajectory (waypoints).</a:t>
                </a:r>
                <a:endParaRPr lang="en-SE" dirty="0">
                  <a:solidFill>
                    <a:srgbClr val="C00000"/>
                  </a:solidFill>
                </a:endParaRPr>
              </a:p>
            </p:txBody>
          </p:sp>
        </mc:Choice>
        <mc:Fallback xmlns="">
          <p:sp>
            <p:nvSpPr>
              <p:cNvPr id="3" name="Content Placeholder 2">
                <a:extLst>
                  <a:ext uri="{FF2B5EF4-FFF2-40B4-BE49-F238E27FC236}">
                    <a16:creationId xmlns:a16="http://schemas.microsoft.com/office/drawing/2014/main" id="{248CD9A0-A548-4247-A100-CA4794DD4B54}"/>
                  </a:ext>
                </a:extLst>
              </p:cNvPr>
              <p:cNvSpPr>
                <a:spLocks noGrp="1" noRot="1" noChangeAspect="1" noMove="1" noResize="1" noEditPoints="1" noAdjustHandles="1" noChangeArrowheads="1" noChangeShapeType="1" noTextEdit="1"/>
              </p:cNvSpPr>
              <p:nvPr>
                <p:ph idx="1"/>
              </p:nvPr>
            </p:nvSpPr>
            <p:spPr>
              <a:xfrm>
                <a:off x="457200" y="1295400"/>
                <a:ext cx="8229600" cy="2768026"/>
              </a:xfrm>
              <a:blipFill>
                <a:blip r:embed="rId3"/>
                <a:stretch>
                  <a:fillRect l="-222" t="-220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53A419E-57A5-4612-A5A0-8A66BE807EA0}"/>
              </a:ext>
            </a:extLst>
          </p:cNvPr>
          <p:cNvSpPr>
            <a:spLocks noGrp="1"/>
          </p:cNvSpPr>
          <p:nvPr>
            <p:ph type="sldNum" sz="quarter" idx="12"/>
          </p:nvPr>
        </p:nvSpPr>
        <p:spPr/>
        <p:txBody>
          <a:bodyPr/>
          <a:lstStyle/>
          <a:p>
            <a:pPr>
              <a:defRPr/>
            </a:pPr>
            <a:fld id="{F57F456A-00AF-44E6-8D70-638C0D0130FF}" type="slidenum">
              <a:rPr lang="en-US" altLang="zh-CN" smtClean="0"/>
              <a:pPr>
                <a:defRPr/>
              </a:pPr>
              <a:t>84</a:t>
            </a:fld>
            <a:endParaRPr lang="en-US" altLang="zh-CN"/>
          </a:p>
        </p:txBody>
      </p:sp>
      <p:pic>
        <p:nvPicPr>
          <p:cNvPr id="5" name="Picture 4">
            <a:extLst>
              <a:ext uri="{FF2B5EF4-FFF2-40B4-BE49-F238E27FC236}">
                <a16:creationId xmlns:a16="http://schemas.microsoft.com/office/drawing/2014/main" id="{2016150B-BEA0-475A-8B91-83AB92D61939}"/>
              </a:ext>
            </a:extLst>
          </p:cNvPr>
          <p:cNvPicPr>
            <a:picLocks noChangeAspect="1"/>
          </p:cNvPicPr>
          <p:nvPr/>
        </p:nvPicPr>
        <p:blipFill>
          <a:blip r:embed="rId4"/>
          <a:stretch>
            <a:fillRect/>
          </a:stretch>
        </p:blipFill>
        <p:spPr>
          <a:xfrm>
            <a:off x="2084582" y="3897058"/>
            <a:ext cx="4974836" cy="2768026"/>
          </a:xfrm>
          <a:prstGeom prst="rect">
            <a:avLst/>
          </a:prstGeom>
        </p:spPr>
      </p:pic>
    </p:spTree>
    <p:extLst>
      <p:ext uri="{BB962C8B-B14F-4D97-AF65-F5344CB8AC3E}">
        <p14:creationId xmlns:p14="http://schemas.microsoft.com/office/powerpoint/2010/main" val="22333873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BA5D-BEAF-463C-A39D-82BBD22925DA}"/>
              </a:ext>
            </a:extLst>
          </p:cNvPr>
          <p:cNvSpPr>
            <a:spLocks noGrp="1"/>
          </p:cNvSpPr>
          <p:nvPr>
            <p:ph type="title"/>
          </p:nvPr>
        </p:nvSpPr>
        <p:spPr/>
        <p:txBody>
          <a:bodyPr/>
          <a:lstStyle/>
          <a:p>
            <a:r>
              <a:rPr lang="en-US" dirty="0"/>
              <a:t>Visualization</a:t>
            </a:r>
            <a:endParaRPr lang="en-SE" dirty="0"/>
          </a:p>
        </p:txBody>
      </p:sp>
      <p:sp>
        <p:nvSpPr>
          <p:cNvPr id="3" name="Content Placeholder 2">
            <a:extLst>
              <a:ext uri="{FF2B5EF4-FFF2-40B4-BE49-F238E27FC236}">
                <a16:creationId xmlns:a16="http://schemas.microsoft.com/office/drawing/2014/main" id="{F8FB5319-EE0E-4CCF-A61C-DDA7C5D6053A}"/>
              </a:ext>
            </a:extLst>
          </p:cNvPr>
          <p:cNvSpPr>
            <a:spLocks noGrp="1"/>
          </p:cNvSpPr>
          <p:nvPr>
            <p:ph idx="1"/>
          </p:nvPr>
        </p:nvSpPr>
        <p:spPr>
          <a:xfrm>
            <a:off x="457200" y="1142999"/>
            <a:ext cx="8229600" cy="2124595"/>
          </a:xfrm>
        </p:spPr>
        <p:txBody>
          <a:bodyPr>
            <a:normAutofit fontScale="62500" lnSpcReduction="20000"/>
          </a:bodyPr>
          <a:lstStyle/>
          <a:p>
            <a:r>
              <a:rPr lang="en-US" dirty="0"/>
              <a:t>We visualized which parts of the image the network attends to when predicting a specific affordance. We found that the network “looks” at the relevant parts of the image similar to what a human would do. </a:t>
            </a:r>
          </a:p>
          <a:p>
            <a:r>
              <a:rPr lang="en-US" dirty="0"/>
              <a:t>e.g., when looking for a red light it observes the sides, where traffic lights are usually located. (Green color indicates no red light.)</a:t>
            </a:r>
          </a:p>
          <a:p>
            <a:r>
              <a:rPr lang="en-US" dirty="0"/>
              <a:t>It recognizes crossing pedestrians as obstacles even before they appear in the input image by observing their shadows. </a:t>
            </a:r>
            <a:endParaRPr lang="en-SE" dirty="0"/>
          </a:p>
        </p:txBody>
      </p:sp>
      <p:sp>
        <p:nvSpPr>
          <p:cNvPr id="4" name="Slide Number Placeholder 3">
            <a:extLst>
              <a:ext uri="{FF2B5EF4-FFF2-40B4-BE49-F238E27FC236}">
                <a16:creationId xmlns:a16="http://schemas.microsoft.com/office/drawing/2014/main" id="{23C899F6-A3A7-441C-BEA1-2ECB5D9AE67C}"/>
              </a:ext>
            </a:extLst>
          </p:cNvPr>
          <p:cNvSpPr>
            <a:spLocks noGrp="1"/>
          </p:cNvSpPr>
          <p:nvPr>
            <p:ph type="sldNum" sz="quarter" idx="12"/>
          </p:nvPr>
        </p:nvSpPr>
        <p:spPr/>
        <p:txBody>
          <a:bodyPr/>
          <a:lstStyle/>
          <a:p>
            <a:pPr>
              <a:defRPr/>
            </a:pPr>
            <a:fld id="{F57F456A-00AF-44E6-8D70-638C0D0130FF}" type="slidenum">
              <a:rPr lang="en-US" altLang="zh-CN" smtClean="0"/>
              <a:pPr>
                <a:defRPr/>
              </a:pPr>
              <a:t>85</a:t>
            </a:fld>
            <a:endParaRPr lang="en-US" altLang="zh-CN"/>
          </a:p>
        </p:txBody>
      </p:sp>
      <p:pic>
        <p:nvPicPr>
          <p:cNvPr id="1026" name="Picture 2" descr="Visualization">
            <a:extLst>
              <a:ext uri="{FF2B5EF4-FFF2-40B4-BE49-F238E27FC236}">
                <a16:creationId xmlns:a16="http://schemas.microsoft.com/office/drawing/2014/main" id="{0871E882-DB7F-4895-AF9C-1FC79A65C5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67595"/>
            <a:ext cx="6248400" cy="350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169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E2B3-1B08-42E4-91F0-6350CBF49D66}"/>
              </a:ext>
            </a:extLst>
          </p:cNvPr>
          <p:cNvSpPr>
            <a:spLocks noGrp="1"/>
          </p:cNvSpPr>
          <p:nvPr>
            <p:ph type="title"/>
          </p:nvPr>
        </p:nvSpPr>
        <p:spPr/>
        <p:txBody>
          <a:bodyPr/>
          <a:lstStyle/>
          <a:p>
            <a:r>
              <a:rPr lang="en-US" dirty="0"/>
              <a:t>Performance Evaluation</a:t>
            </a:r>
            <a:endParaRPr lang="en-SE" dirty="0"/>
          </a:p>
        </p:txBody>
      </p:sp>
      <p:sp>
        <p:nvSpPr>
          <p:cNvPr id="3" name="Content Placeholder 2">
            <a:extLst>
              <a:ext uri="{FF2B5EF4-FFF2-40B4-BE49-F238E27FC236}">
                <a16:creationId xmlns:a16="http://schemas.microsoft.com/office/drawing/2014/main" id="{20FD07BE-BEB2-4FD0-B8B6-1BA34F9944EA}"/>
              </a:ext>
            </a:extLst>
          </p:cNvPr>
          <p:cNvSpPr>
            <a:spLocks noGrp="1"/>
          </p:cNvSpPr>
          <p:nvPr>
            <p:ph idx="1"/>
          </p:nvPr>
        </p:nvSpPr>
        <p:spPr/>
        <p:txBody>
          <a:bodyPr/>
          <a:lstStyle/>
          <a:p>
            <a:r>
              <a:rPr lang="en-US" dirty="0"/>
              <a:t>MP: Modular Pipeline</a:t>
            </a:r>
          </a:p>
          <a:p>
            <a:r>
              <a:rPr lang="en-US" dirty="0"/>
              <a:t>CIL: Conditional IL [</a:t>
            </a:r>
            <a:r>
              <a:rPr lang="en-US" dirty="0" err="1"/>
              <a:t>Codevilla</a:t>
            </a:r>
            <a:r>
              <a:rPr lang="en-US" dirty="0"/>
              <a:t> 2018]</a:t>
            </a:r>
          </a:p>
          <a:p>
            <a:r>
              <a:rPr lang="en-US" dirty="0"/>
              <a:t>RL: A3C [</a:t>
            </a:r>
            <a:r>
              <a:rPr lang="en-US" dirty="0" err="1"/>
              <a:t>Mnih</a:t>
            </a:r>
            <a:r>
              <a:rPr lang="en-US" dirty="0"/>
              <a:t> 2016]</a:t>
            </a:r>
            <a:endParaRPr lang="en-SE" dirty="0"/>
          </a:p>
        </p:txBody>
      </p:sp>
      <p:sp>
        <p:nvSpPr>
          <p:cNvPr id="4" name="Slide Number Placeholder 3">
            <a:extLst>
              <a:ext uri="{FF2B5EF4-FFF2-40B4-BE49-F238E27FC236}">
                <a16:creationId xmlns:a16="http://schemas.microsoft.com/office/drawing/2014/main" id="{7A020583-3407-4D1E-9375-162DF260C0C1}"/>
              </a:ext>
            </a:extLst>
          </p:cNvPr>
          <p:cNvSpPr>
            <a:spLocks noGrp="1"/>
          </p:cNvSpPr>
          <p:nvPr>
            <p:ph type="sldNum" sz="quarter" idx="12"/>
          </p:nvPr>
        </p:nvSpPr>
        <p:spPr/>
        <p:txBody>
          <a:bodyPr/>
          <a:lstStyle/>
          <a:p>
            <a:pPr>
              <a:defRPr/>
            </a:pPr>
            <a:fld id="{F57F456A-00AF-44E6-8D70-638C0D0130FF}" type="slidenum">
              <a:rPr lang="en-US" altLang="zh-CN" smtClean="0"/>
              <a:pPr>
                <a:defRPr/>
              </a:pPr>
              <a:t>86</a:t>
            </a:fld>
            <a:endParaRPr lang="en-US" altLang="zh-CN"/>
          </a:p>
        </p:txBody>
      </p:sp>
      <p:pic>
        <p:nvPicPr>
          <p:cNvPr id="2050" name="Picture 2">
            <a:extLst>
              <a:ext uri="{FF2B5EF4-FFF2-40B4-BE49-F238E27FC236}">
                <a16:creationId xmlns:a16="http://schemas.microsoft.com/office/drawing/2014/main" id="{179C0C17-C771-42B1-AC53-D859F90E1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0"/>
            <a:ext cx="9144000" cy="25288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5A9B20-35B6-447B-9004-1D96C5090D39}"/>
              </a:ext>
            </a:extLst>
          </p:cNvPr>
          <p:cNvSpPr/>
          <p:nvPr/>
        </p:nvSpPr>
        <p:spPr bwMode="auto">
          <a:xfrm>
            <a:off x="6553200" y="4876800"/>
            <a:ext cx="457200" cy="1143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46C89456-660A-4081-A0BD-FBF7479EF49F}"/>
              </a:ext>
            </a:extLst>
          </p:cNvPr>
          <p:cNvSpPr/>
          <p:nvPr/>
        </p:nvSpPr>
        <p:spPr bwMode="auto">
          <a:xfrm>
            <a:off x="8534400" y="4876800"/>
            <a:ext cx="457200" cy="1143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58566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DC129-DF4B-4E0E-964C-D6D08FB2EA6A}"/>
              </a:ext>
            </a:extLst>
          </p:cNvPr>
          <p:cNvSpPr>
            <a:spLocks noGrp="1"/>
          </p:cNvSpPr>
          <p:nvPr>
            <p:ph type="title"/>
          </p:nvPr>
        </p:nvSpPr>
        <p:spPr/>
        <p:txBody>
          <a:bodyPr/>
          <a:lstStyle/>
          <a:p>
            <a:r>
              <a:rPr lang="en-US" dirty="0">
                <a:solidFill>
                  <a:srgbClr val="C00000"/>
                </a:solidFill>
              </a:rPr>
              <a:t>CILRS [</a:t>
            </a:r>
            <a:r>
              <a:rPr lang="en-US" dirty="0" err="1">
                <a:solidFill>
                  <a:srgbClr val="C00000"/>
                </a:solidFill>
              </a:rPr>
              <a:t>Codevilla</a:t>
            </a:r>
            <a:r>
              <a:rPr lang="en-US" dirty="0">
                <a:solidFill>
                  <a:srgbClr val="C00000"/>
                </a:solidFill>
              </a:rPr>
              <a:t> 2019]</a:t>
            </a:r>
            <a:endParaRPr lang="en-SE" dirty="0">
              <a:solidFill>
                <a:srgbClr val="C00000"/>
              </a:solidFill>
            </a:endParaRPr>
          </a:p>
        </p:txBody>
      </p:sp>
      <p:sp>
        <p:nvSpPr>
          <p:cNvPr id="3" name="Content Placeholder 2">
            <a:extLst>
              <a:ext uri="{FF2B5EF4-FFF2-40B4-BE49-F238E27FC236}">
                <a16:creationId xmlns:a16="http://schemas.microsoft.com/office/drawing/2014/main" id="{B8F37C49-8283-4B30-BD03-DFF145FC7753}"/>
              </a:ext>
            </a:extLst>
          </p:cNvPr>
          <p:cNvSpPr>
            <a:spLocks noGrp="1"/>
          </p:cNvSpPr>
          <p:nvPr>
            <p:ph idx="1"/>
          </p:nvPr>
        </p:nvSpPr>
        <p:spPr/>
        <p:txBody>
          <a:bodyPr/>
          <a:lstStyle/>
          <a:p>
            <a:r>
              <a:rPr lang="en-US" dirty="0" err="1"/>
              <a:t>Codevilla</a:t>
            </a:r>
            <a:r>
              <a:rPr lang="en-US" dirty="0"/>
              <a:t> F, Santana E, López A M, et al. Exploring the limitations of behavior cloning for autonomous driving[C]//Proceedings of the IEEE International Conference on Computer Vision. 2019: 9329-9338. (U Barcelona, KAUST, Intel Labs)</a:t>
            </a:r>
            <a:endParaRPr lang="en-SE" dirty="0"/>
          </a:p>
        </p:txBody>
      </p:sp>
      <p:sp>
        <p:nvSpPr>
          <p:cNvPr id="4" name="Slide Number Placeholder 3">
            <a:extLst>
              <a:ext uri="{FF2B5EF4-FFF2-40B4-BE49-F238E27FC236}">
                <a16:creationId xmlns:a16="http://schemas.microsoft.com/office/drawing/2014/main" id="{718610C9-BC0D-476F-956D-E96DFC3C612E}"/>
              </a:ext>
            </a:extLst>
          </p:cNvPr>
          <p:cNvSpPr>
            <a:spLocks noGrp="1"/>
          </p:cNvSpPr>
          <p:nvPr>
            <p:ph type="sldNum" sz="quarter" idx="12"/>
          </p:nvPr>
        </p:nvSpPr>
        <p:spPr/>
        <p:txBody>
          <a:bodyPr/>
          <a:lstStyle/>
          <a:p>
            <a:pPr>
              <a:defRPr/>
            </a:pPr>
            <a:fld id="{F57F456A-00AF-44E6-8D70-638C0D0130FF}" type="slidenum">
              <a:rPr lang="en-US" altLang="zh-CN" smtClean="0"/>
              <a:pPr>
                <a:defRPr/>
              </a:pPr>
              <a:t>87</a:t>
            </a:fld>
            <a:endParaRPr lang="en-US" altLang="zh-CN"/>
          </a:p>
        </p:txBody>
      </p:sp>
      <p:pic>
        <p:nvPicPr>
          <p:cNvPr id="5" name="Picture 4">
            <a:extLst>
              <a:ext uri="{FF2B5EF4-FFF2-40B4-BE49-F238E27FC236}">
                <a16:creationId xmlns:a16="http://schemas.microsoft.com/office/drawing/2014/main" id="{51240639-FDC2-4B94-A851-F9347F5DF5C1}"/>
              </a:ext>
            </a:extLst>
          </p:cNvPr>
          <p:cNvPicPr>
            <a:picLocks noChangeAspect="1"/>
          </p:cNvPicPr>
          <p:nvPr/>
        </p:nvPicPr>
        <p:blipFill>
          <a:blip r:embed="rId2"/>
          <a:stretch>
            <a:fillRect/>
          </a:stretch>
        </p:blipFill>
        <p:spPr>
          <a:xfrm>
            <a:off x="0" y="4744689"/>
            <a:ext cx="9144000" cy="1656111"/>
          </a:xfrm>
          <a:prstGeom prst="rect">
            <a:avLst/>
          </a:prstGeom>
        </p:spPr>
      </p:pic>
    </p:spTree>
    <p:extLst>
      <p:ext uri="{BB962C8B-B14F-4D97-AF65-F5344CB8AC3E}">
        <p14:creationId xmlns:p14="http://schemas.microsoft.com/office/powerpoint/2010/main" val="3017651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C759-78D5-4965-8914-4B52384B1FB7}"/>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BCB6AB6F-0379-437E-8A8D-F633CF16B2EB}"/>
              </a:ext>
            </a:extLst>
          </p:cNvPr>
          <p:cNvSpPr>
            <a:spLocks noGrp="1"/>
          </p:cNvSpPr>
          <p:nvPr>
            <p:ph idx="1"/>
          </p:nvPr>
        </p:nvSpPr>
        <p:spPr/>
        <p:txBody>
          <a:bodyPr>
            <a:normAutofit fontScale="85000" lnSpcReduction="10000"/>
          </a:bodyPr>
          <a:lstStyle/>
          <a:p>
            <a:r>
              <a:rPr lang="en-US" dirty="0"/>
              <a:t>we propose a new benchmark to experimentally investigate the scalability and limitations of behavior cloning. We show that behavior cloning leads to state-of-the-art results, including in unseen environments, executing complex lateral and longitudinal maneuvers without these reactions being explicitly programmed. However, we confirm </a:t>
            </a:r>
            <a:r>
              <a:rPr lang="en-US" dirty="0">
                <a:solidFill>
                  <a:srgbClr val="C00000"/>
                </a:solidFill>
              </a:rPr>
              <a:t>well-known limitations (due to dataset bias and overfitting), new generalization issues (due to dynamic objects and the lack of a causal model), and training instability </a:t>
            </a:r>
            <a:r>
              <a:rPr lang="en-US" dirty="0"/>
              <a:t>requiring further research before behavior cloning can graduate to real-world driving. </a:t>
            </a:r>
            <a:endParaRPr lang="en-SE" dirty="0"/>
          </a:p>
        </p:txBody>
      </p:sp>
      <p:sp>
        <p:nvSpPr>
          <p:cNvPr id="4" name="Slide Number Placeholder 3">
            <a:extLst>
              <a:ext uri="{FF2B5EF4-FFF2-40B4-BE49-F238E27FC236}">
                <a16:creationId xmlns:a16="http://schemas.microsoft.com/office/drawing/2014/main" id="{8FC636CA-B3EF-477F-B4A5-B7EBC3FD04F2}"/>
              </a:ext>
            </a:extLst>
          </p:cNvPr>
          <p:cNvSpPr>
            <a:spLocks noGrp="1"/>
          </p:cNvSpPr>
          <p:nvPr>
            <p:ph type="sldNum" sz="quarter" idx="12"/>
          </p:nvPr>
        </p:nvSpPr>
        <p:spPr/>
        <p:txBody>
          <a:bodyPr/>
          <a:lstStyle/>
          <a:p>
            <a:pPr>
              <a:defRPr/>
            </a:pPr>
            <a:fld id="{F57F456A-00AF-44E6-8D70-638C0D0130FF}" type="slidenum">
              <a:rPr lang="en-US" altLang="zh-CN" smtClean="0"/>
              <a:pPr>
                <a:defRPr/>
              </a:pPr>
              <a:t>88</a:t>
            </a:fld>
            <a:endParaRPr lang="en-US" altLang="zh-CN"/>
          </a:p>
        </p:txBody>
      </p:sp>
    </p:spTree>
    <p:extLst>
      <p:ext uri="{BB962C8B-B14F-4D97-AF65-F5344CB8AC3E}">
        <p14:creationId xmlns:p14="http://schemas.microsoft.com/office/powerpoint/2010/main" val="10058869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9289-AC5A-4CFB-BEF7-54E095C7CAB6}"/>
              </a:ext>
            </a:extLst>
          </p:cNvPr>
          <p:cNvSpPr>
            <a:spLocks noGrp="1"/>
          </p:cNvSpPr>
          <p:nvPr>
            <p:ph type="title"/>
          </p:nvPr>
        </p:nvSpPr>
        <p:spPr/>
        <p:txBody>
          <a:bodyPr/>
          <a:lstStyle/>
          <a:p>
            <a:r>
              <a:rPr lang="en-US" dirty="0"/>
              <a:t>Limitations</a:t>
            </a:r>
            <a:endParaRPr lang="en-SE" dirty="0"/>
          </a:p>
        </p:txBody>
      </p:sp>
      <p:sp>
        <p:nvSpPr>
          <p:cNvPr id="3" name="Content Placeholder 2">
            <a:extLst>
              <a:ext uri="{FF2B5EF4-FFF2-40B4-BE49-F238E27FC236}">
                <a16:creationId xmlns:a16="http://schemas.microsoft.com/office/drawing/2014/main" id="{98B6CD95-0C94-4FFD-8DFD-E616B1E7EDF7}"/>
              </a:ext>
            </a:extLst>
          </p:cNvPr>
          <p:cNvSpPr>
            <a:spLocks noGrp="1"/>
          </p:cNvSpPr>
          <p:nvPr>
            <p:ph idx="1"/>
          </p:nvPr>
        </p:nvSpPr>
        <p:spPr>
          <a:xfrm>
            <a:off x="457200" y="1295400"/>
            <a:ext cx="8229600" cy="5410200"/>
          </a:xfrm>
        </p:spPr>
        <p:txBody>
          <a:bodyPr>
            <a:normAutofit fontScale="55000" lnSpcReduction="20000"/>
          </a:bodyPr>
          <a:lstStyle/>
          <a:p>
            <a:r>
              <a:rPr lang="en-US" dirty="0"/>
              <a:t>Bias in Naturalistic Driving Datasets</a:t>
            </a:r>
          </a:p>
          <a:p>
            <a:pPr lvl="1"/>
            <a:r>
              <a:rPr lang="en-US" dirty="0"/>
              <a:t>Most of real-world driving consists in either a few simple behaviors or a heavy tail of complex reactions to rare events.</a:t>
            </a:r>
          </a:p>
          <a:p>
            <a:r>
              <a:rPr lang="en-US" dirty="0"/>
              <a:t>Causal Confusion</a:t>
            </a:r>
          </a:p>
          <a:p>
            <a:pPr lvl="1"/>
            <a:r>
              <a:rPr lang="en-US" dirty="0"/>
              <a:t>Spurious correlations cannot be distinguished from true causes in observed training demonstration pattern.</a:t>
            </a:r>
          </a:p>
          <a:p>
            <a:pPr lvl="1"/>
            <a:r>
              <a:rPr lang="en-US" dirty="0"/>
              <a:t>The inertia problem: When the ego vehicle is stopped (e.g., at a red traffic light), the probability it stays static is overwhelming in the training data. This creates a </a:t>
            </a:r>
            <a:r>
              <a:rPr lang="en-US" dirty="0">
                <a:solidFill>
                  <a:srgbClr val="C00000"/>
                </a:solidFill>
              </a:rPr>
              <a:t>spurious correlation between low speed and no acceleration</a:t>
            </a:r>
            <a:r>
              <a:rPr lang="en-US" dirty="0"/>
              <a:t>, inducing excessive stopping and difficult restarting in the imitative policy. Although </a:t>
            </a:r>
            <a:r>
              <a:rPr lang="en-US" dirty="0">
                <a:solidFill>
                  <a:srgbClr val="C00000"/>
                </a:solidFill>
              </a:rPr>
              <a:t>mediated perception </a:t>
            </a:r>
            <a:r>
              <a:rPr lang="en-US" dirty="0"/>
              <a:t>approaches that explicitly model causal signals like traffic lights do not suffer from this theoretical limitation, they still under-perform end-to-end learning in unconstrained environments, because not all causes might be modeled (e.g., some potential obstacles) and errors at the perception layer (e.g., missed detections) are irrecoverable.</a:t>
            </a:r>
          </a:p>
          <a:p>
            <a:r>
              <a:rPr lang="en-US" dirty="0"/>
              <a:t>High variance</a:t>
            </a:r>
          </a:p>
          <a:p>
            <a:pPr lvl="1"/>
            <a:r>
              <a:rPr lang="en-US" dirty="0"/>
              <a:t>With a fixed off-policy training dataset, one would expect CIL to always learn the same policy in different runs of the training phase. However, the cost function is optimized via Stochastic Gradient Descent (SGD), which assumes the data is (</a:t>
            </a:r>
            <a:r>
              <a:rPr lang="en-US" dirty="0" err="1"/>
              <a:t>i.i.d</a:t>
            </a:r>
            <a:r>
              <a:rPr lang="en-US" dirty="0"/>
              <a:t> independent and identically distributed). When training a reactive policy on snapshots of longer human demonstrations included in the training data, the </a:t>
            </a:r>
            <a:r>
              <a:rPr lang="en-US" dirty="0" err="1"/>
              <a:t>i.i.d</a:t>
            </a:r>
            <a:r>
              <a:rPr lang="en-US" dirty="0"/>
              <a:t>. assumption does not hold. Consequently, we might observe a high sensitivity to the initialization and the order in which the samples are seen during training.</a:t>
            </a:r>
          </a:p>
          <a:p>
            <a:pPr lvl="1"/>
            <a:endParaRPr lang="en-SE" dirty="0"/>
          </a:p>
        </p:txBody>
      </p:sp>
      <p:sp>
        <p:nvSpPr>
          <p:cNvPr id="4" name="Slide Number Placeholder 3">
            <a:extLst>
              <a:ext uri="{FF2B5EF4-FFF2-40B4-BE49-F238E27FC236}">
                <a16:creationId xmlns:a16="http://schemas.microsoft.com/office/drawing/2014/main" id="{D1CE518E-1B31-4E0C-9ACF-6544075DBA47}"/>
              </a:ext>
            </a:extLst>
          </p:cNvPr>
          <p:cNvSpPr>
            <a:spLocks noGrp="1"/>
          </p:cNvSpPr>
          <p:nvPr>
            <p:ph type="sldNum" sz="quarter" idx="12"/>
          </p:nvPr>
        </p:nvSpPr>
        <p:spPr/>
        <p:txBody>
          <a:bodyPr/>
          <a:lstStyle/>
          <a:p>
            <a:pPr>
              <a:defRPr/>
            </a:pPr>
            <a:fld id="{F57F456A-00AF-44E6-8D70-638C0D0130FF}" type="slidenum">
              <a:rPr lang="en-US" altLang="zh-CN" smtClean="0"/>
              <a:pPr>
                <a:defRPr/>
              </a:pPr>
              <a:t>89</a:t>
            </a:fld>
            <a:endParaRPr lang="en-US" altLang="zh-CN"/>
          </a:p>
        </p:txBody>
      </p:sp>
    </p:spTree>
    <p:extLst>
      <p:ext uri="{BB962C8B-B14F-4D97-AF65-F5344CB8AC3E}">
        <p14:creationId xmlns:p14="http://schemas.microsoft.com/office/powerpoint/2010/main" val="197252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7AFF-189A-4F2D-A9C1-CF1AB4865726}"/>
              </a:ext>
            </a:extLst>
          </p:cNvPr>
          <p:cNvSpPr>
            <a:spLocks noGrp="1"/>
          </p:cNvSpPr>
          <p:nvPr>
            <p:ph type="title"/>
          </p:nvPr>
        </p:nvSpPr>
        <p:spPr>
          <a:xfrm>
            <a:off x="457200" y="152400"/>
            <a:ext cx="8229600" cy="868362"/>
          </a:xfrm>
        </p:spPr>
        <p:txBody>
          <a:bodyPr/>
          <a:lstStyle/>
          <a:p>
            <a:r>
              <a:rPr lang="en-US" dirty="0"/>
              <a:t>Distributional Shift in IL/BC</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4EA7BE-83D9-4B41-8C1C-9E316B5D2ACB}"/>
                  </a:ext>
                </a:extLst>
              </p:cNvPr>
              <p:cNvSpPr>
                <a:spLocks noGrp="1"/>
              </p:cNvSpPr>
              <p:nvPr>
                <p:ph idx="1"/>
              </p:nvPr>
            </p:nvSpPr>
            <p:spPr>
              <a:xfrm>
                <a:off x="461176" y="969782"/>
                <a:ext cx="8229600" cy="2667000"/>
              </a:xfrm>
            </p:spPr>
            <p:txBody>
              <a:bodyPr>
                <a:normAutofit fontScale="62500" lnSpcReduction="20000"/>
              </a:bodyPr>
              <a:lstStyle/>
              <a:p>
                <a:r>
                  <a:rPr lang="en-US" dirty="0"/>
                  <a:t>Errors made in different states add up, therefore a mistake made by the agent can easily put it into a state that the expert has never visited and the agent has never trained on. In such states, the action is undefined and this can lead to catastrophic failures.</a:t>
                </a:r>
              </a:p>
              <a:p>
                <a:r>
                  <a:rPr lang="en-US" dirty="0"/>
                  <a:t>e.g. the expert driver always keeps in the center of lane, so the front camera images (input data) in the training set do not contain views where the vehicle is heading to go off side of road. So once the vehicle heading deviates a little towards the side</a:t>
                </a:r>
              </a:p>
              <a:p>
                <a:pPr lvl="1"/>
                <a:r>
                  <a:rPr lang="en-US" dirty="0"/>
                  <a:t>the input data is not in the training set </a:t>
                </a:r>
                <a14:m>
                  <m:oMath xmlns:m="http://schemas.openxmlformats.org/officeDocument/2006/math">
                    <m:r>
                      <a:rPr lang="en-US" b="0" i="1" smtClean="0">
                        <a:latin typeface="Cambria Math" panose="02040503050406030204" pitchFamily="18" charset="0"/>
                      </a:rPr>
                      <m:t>→</m:t>
                    </m:r>
                  </m:oMath>
                </a14:m>
                <a:r>
                  <a:rPr lang="en-US" dirty="0"/>
                  <a:t> action is undefined  </a:t>
                </a:r>
                <a14:m>
                  <m:oMath xmlns:m="http://schemas.openxmlformats.org/officeDocument/2006/math">
                    <m:r>
                      <a:rPr lang="en-US" i="1">
                        <a:latin typeface="Cambria Math" panose="02040503050406030204" pitchFamily="18" charset="0"/>
                      </a:rPr>
                      <m:t>→</m:t>
                    </m:r>
                  </m:oMath>
                </a14:m>
                <a:r>
                  <a:rPr lang="en-US" dirty="0"/>
                  <a:t> vehicle deviates even more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oMath>
                </a14:m>
                <a:r>
                  <a:rPr lang="en-US" dirty="0"/>
                  <a:t> vicious cycle leading to a crash.</a:t>
                </a:r>
              </a:p>
              <a:p>
                <a:pPr lvl="1"/>
                <a:endParaRPr lang="en-SE" dirty="0"/>
              </a:p>
            </p:txBody>
          </p:sp>
        </mc:Choice>
        <mc:Fallback xmlns="">
          <p:sp>
            <p:nvSpPr>
              <p:cNvPr id="3" name="Content Placeholder 2">
                <a:extLst>
                  <a:ext uri="{FF2B5EF4-FFF2-40B4-BE49-F238E27FC236}">
                    <a16:creationId xmlns:a16="http://schemas.microsoft.com/office/drawing/2014/main" id="{154EA7BE-83D9-4B41-8C1C-9E316B5D2ACB}"/>
                  </a:ext>
                </a:extLst>
              </p:cNvPr>
              <p:cNvSpPr>
                <a:spLocks noGrp="1" noRot="1" noChangeAspect="1" noMove="1" noResize="1" noEditPoints="1" noAdjustHandles="1" noChangeArrowheads="1" noChangeShapeType="1" noTextEdit="1"/>
              </p:cNvSpPr>
              <p:nvPr>
                <p:ph idx="1"/>
              </p:nvPr>
            </p:nvSpPr>
            <p:spPr>
              <a:xfrm>
                <a:off x="461176" y="969782"/>
                <a:ext cx="8229600" cy="2667000"/>
              </a:xfrm>
              <a:blipFill>
                <a:blip r:embed="rId2"/>
                <a:stretch>
                  <a:fillRect l="-667" t="-3196" r="-1111" b="-91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99A060DC-9D9A-4DAB-A9E8-01391FAC5463}"/>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p:pic>
        <p:nvPicPr>
          <p:cNvPr id="2050" name="Picture 2">
            <a:extLst>
              <a:ext uri="{FF2B5EF4-FFF2-40B4-BE49-F238E27FC236}">
                <a16:creationId xmlns:a16="http://schemas.microsoft.com/office/drawing/2014/main" id="{32384FD4-3196-45D3-B961-B1A37889C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2" y="3467009"/>
            <a:ext cx="5514975" cy="3033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F537C9A-E2E9-49F3-8F45-BD5E81ACA580}"/>
              </a:ext>
            </a:extLst>
          </p:cNvPr>
          <p:cNvSpPr/>
          <p:nvPr/>
        </p:nvSpPr>
        <p:spPr>
          <a:xfrm>
            <a:off x="1952625" y="6518988"/>
            <a:ext cx="5238750" cy="246221"/>
          </a:xfrm>
          <a:prstGeom prst="rect">
            <a:avLst/>
          </a:prstGeom>
        </p:spPr>
        <p:txBody>
          <a:bodyPr wrap="square">
            <a:spAutoFit/>
          </a:bodyPr>
          <a:lstStyle/>
          <a:p>
            <a:r>
              <a:rPr lang="en-US" sz="1000" dirty="0"/>
              <a:t>https://medium.com/@SmartLabAI/a-brief-overview-of-imitation-learning-8a8a75c44a9c</a:t>
            </a:r>
            <a:endParaRPr lang="en-SE" sz="1000" dirty="0"/>
          </a:p>
        </p:txBody>
      </p:sp>
    </p:spTree>
    <p:extLst>
      <p:ext uri="{BB962C8B-B14F-4D97-AF65-F5344CB8AC3E}">
        <p14:creationId xmlns:p14="http://schemas.microsoft.com/office/powerpoint/2010/main" val="28774972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EC07-AB3D-4023-9F3D-97B38B73D97A}"/>
              </a:ext>
            </a:extLst>
          </p:cNvPr>
          <p:cNvSpPr>
            <a:spLocks noGrp="1"/>
          </p:cNvSpPr>
          <p:nvPr>
            <p:ph type="title"/>
          </p:nvPr>
        </p:nvSpPr>
        <p:spPr/>
        <p:txBody>
          <a:bodyPr/>
          <a:lstStyle/>
          <a:p>
            <a:r>
              <a:rPr lang="en-US" dirty="0"/>
              <a:t>CILRS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12B9A6-561B-4029-9045-1CA114BDB8D5}"/>
                  </a:ext>
                </a:extLst>
              </p:cNvPr>
              <p:cNvSpPr>
                <a:spLocks noGrp="1"/>
              </p:cNvSpPr>
              <p:nvPr>
                <p:ph idx="1"/>
              </p:nvPr>
            </p:nvSpPr>
            <p:spPr>
              <a:xfrm>
                <a:off x="457200" y="1295400"/>
                <a:ext cx="8229600" cy="2514600"/>
              </a:xfrm>
            </p:spPr>
            <p:txBody>
              <a:bodyPr>
                <a:normAutofit fontScale="55000" lnSpcReduction="20000"/>
              </a:bodyPr>
              <a:lstStyle/>
              <a:p>
                <a:r>
                  <a:rPr lang="en-US" dirty="0"/>
                  <a:t>We propose a </a:t>
                </a:r>
                <a:r>
                  <a:rPr lang="en-US" dirty="0" err="1"/>
                  <a:t>robustified</a:t>
                </a:r>
                <a:r>
                  <a:rPr lang="en-US" dirty="0"/>
                  <a:t> CIL model designed to improve on [</a:t>
                </a:r>
                <a:r>
                  <a:rPr lang="en-US" dirty="0" err="1"/>
                  <a:t>Codevilla</a:t>
                </a:r>
                <a:r>
                  <a:rPr lang="en-US" dirty="0"/>
                  <a:t> 2018]</a:t>
                </a:r>
              </a:p>
              <a:p>
                <a:pPr lvl="1"/>
                <a:r>
                  <a:rPr lang="en-US" dirty="0"/>
                  <a:t>Deeper Residual Architecture (ResNet34)</a:t>
                </a:r>
              </a:p>
              <a:p>
                <a:pPr lvl="1"/>
                <a:r>
                  <a:rPr lang="en-US" dirty="0"/>
                  <a:t>Speed Prediction Regularization: jointly train a sensorimotor controller that predicts action </a:t>
                </a:r>
                <a14:m>
                  <m:oMath xmlns:m="http://schemas.openxmlformats.org/officeDocument/2006/math">
                    <m:r>
                      <a:rPr lang="en-US" b="0" i="1" smtClean="0">
                        <a:latin typeface="Cambria Math" panose="02040503050406030204" pitchFamily="18" charset="0"/>
                      </a:rPr>
                      <m:t>𝑎</m:t>
                    </m:r>
                  </m:oMath>
                </a14:m>
                <a:r>
                  <a:rPr lang="en-US" dirty="0"/>
                  <a:t>, with a network that predicts the ego vehicle’s speed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𝑝</m:t>
                        </m:r>
                      </m:sub>
                    </m:sSub>
                  </m:oMath>
                </a14:m>
                <a:r>
                  <a:rPr lang="en-US" dirty="0"/>
                  <a:t>. this joint optimization enforces the perception module to put speed-related features (e.g., traffic lights) into the learned representation, and alleviates the Causal Confusion problem.</a:t>
                </a:r>
              </a:p>
              <a:p>
                <a:pPr lvl="1"/>
                <a:r>
                  <a:rPr lang="en-US" dirty="0"/>
                  <a:t>(e.g., free space, curves, traffic light states, </a:t>
                </a:r>
                <a:r>
                  <a:rPr lang="en-US" dirty="0" err="1"/>
                  <a:t>etc</a:t>
                </a:r>
                <a:r>
                  <a:rPr lang="en-US" dirty="0"/>
                  <a:t>).</a:t>
                </a:r>
              </a:p>
              <a:p>
                <a:pPr lvl="1"/>
                <a:r>
                  <a:rPr lang="en-US" dirty="0"/>
                  <a:t>Use L1 Loss instead of L2 Loss, as it is more correlated to driving performance</a:t>
                </a:r>
              </a:p>
              <a:p>
                <a:pPr lvl="1"/>
                <a:r>
                  <a:rPr lang="en-US" dirty="0"/>
                  <a:t>Collect demonstrations from an expert game AI using privileged information to drive correctly (i.e. always respecting rules of the road and not crashing into any obstacle).</a:t>
                </a:r>
                <a:endParaRPr lang="en-SE" dirty="0"/>
              </a:p>
            </p:txBody>
          </p:sp>
        </mc:Choice>
        <mc:Fallback xmlns="">
          <p:sp>
            <p:nvSpPr>
              <p:cNvPr id="3" name="Content Placeholder 2">
                <a:extLst>
                  <a:ext uri="{FF2B5EF4-FFF2-40B4-BE49-F238E27FC236}">
                    <a16:creationId xmlns:a16="http://schemas.microsoft.com/office/drawing/2014/main" id="{6112B9A6-561B-4029-9045-1CA114BDB8D5}"/>
                  </a:ext>
                </a:extLst>
              </p:cNvPr>
              <p:cNvSpPr>
                <a:spLocks noGrp="1" noRot="1" noChangeAspect="1" noMove="1" noResize="1" noEditPoints="1" noAdjustHandles="1" noChangeArrowheads="1" noChangeShapeType="1" noTextEdit="1"/>
              </p:cNvSpPr>
              <p:nvPr>
                <p:ph idx="1"/>
              </p:nvPr>
            </p:nvSpPr>
            <p:spPr>
              <a:xfrm>
                <a:off x="457200" y="1295400"/>
                <a:ext cx="8229600" cy="2514600"/>
              </a:xfrm>
              <a:blipFill>
                <a:blip r:embed="rId3"/>
                <a:stretch>
                  <a:fillRect l="-444" t="-3641" r="-29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67E265D-A13F-4B6C-A1D5-153A09105756}"/>
              </a:ext>
            </a:extLst>
          </p:cNvPr>
          <p:cNvSpPr>
            <a:spLocks noGrp="1"/>
          </p:cNvSpPr>
          <p:nvPr>
            <p:ph type="sldNum" sz="quarter" idx="12"/>
          </p:nvPr>
        </p:nvSpPr>
        <p:spPr/>
        <p:txBody>
          <a:bodyPr/>
          <a:lstStyle/>
          <a:p>
            <a:pPr>
              <a:defRPr/>
            </a:pPr>
            <a:fld id="{F57F456A-00AF-44E6-8D70-638C0D0130FF}" type="slidenum">
              <a:rPr lang="en-US" altLang="zh-CN" smtClean="0"/>
              <a:pPr>
                <a:defRPr/>
              </a:pPr>
              <a:t>90</a:t>
            </a:fld>
            <a:endParaRPr lang="en-US" altLang="zh-CN"/>
          </a:p>
        </p:txBody>
      </p:sp>
      <p:pic>
        <p:nvPicPr>
          <p:cNvPr id="5" name="Picture 4">
            <a:extLst>
              <a:ext uri="{FF2B5EF4-FFF2-40B4-BE49-F238E27FC236}">
                <a16:creationId xmlns:a16="http://schemas.microsoft.com/office/drawing/2014/main" id="{EACC46DE-7E4A-46F1-BDEB-74A9F3A7976B}"/>
              </a:ext>
            </a:extLst>
          </p:cNvPr>
          <p:cNvPicPr>
            <a:picLocks noChangeAspect="1"/>
          </p:cNvPicPr>
          <p:nvPr/>
        </p:nvPicPr>
        <p:blipFill>
          <a:blip r:embed="rId4"/>
          <a:stretch>
            <a:fillRect/>
          </a:stretch>
        </p:blipFill>
        <p:spPr>
          <a:xfrm>
            <a:off x="4724400" y="3517058"/>
            <a:ext cx="4285794" cy="3268241"/>
          </a:xfrm>
          <a:prstGeom prst="rect">
            <a:avLst/>
          </a:prstGeom>
        </p:spPr>
      </p:pic>
      <p:pic>
        <p:nvPicPr>
          <p:cNvPr id="6" name="Picture 5">
            <a:extLst>
              <a:ext uri="{FF2B5EF4-FFF2-40B4-BE49-F238E27FC236}">
                <a16:creationId xmlns:a16="http://schemas.microsoft.com/office/drawing/2014/main" id="{3F5DC09D-0154-481B-8415-F9322E2A50AF}"/>
              </a:ext>
            </a:extLst>
          </p:cNvPr>
          <p:cNvPicPr>
            <a:picLocks noChangeAspect="1"/>
          </p:cNvPicPr>
          <p:nvPr/>
        </p:nvPicPr>
        <p:blipFill>
          <a:blip r:embed="rId5"/>
          <a:stretch>
            <a:fillRect/>
          </a:stretch>
        </p:blipFill>
        <p:spPr>
          <a:xfrm>
            <a:off x="0" y="4356250"/>
            <a:ext cx="4528492" cy="1892150"/>
          </a:xfrm>
          <a:prstGeom prst="rect">
            <a:avLst/>
          </a:prstGeom>
        </p:spPr>
      </p:pic>
      <p:sp>
        <p:nvSpPr>
          <p:cNvPr id="8" name="Rectangle 7">
            <a:extLst>
              <a:ext uri="{FF2B5EF4-FFF2-40B4-BE49-F238E27FC236}">
                <a16:creationId xmlns:a16="http://schemas.microsoft.com/office/drawing/2014/main" id="{CB9B3A03-4263-4429-B702-972142D74742}"/>
              </a:ext>
            </a:extLst>
          </p:cNvPr>
          <p:cNvSpPr/>
          <p:nvPr/>
        </p:nvSpPr>
        <p:spPr>
          <a:xfrm>
            <a:off x="726682" y="6280752"/>
            <a:ext cx="3672800" cy="369332"/>
          </a:xfrm>
          <a:prstGeom prst="rect">
            <a:avLst/>
          </a:prstGeom>
        </p:spPr>
        <p:txBody>
          <a:bodyPr wrap="none">
            <a:spAutoFit/>
          </a:bodyPr>
          <a:lstStyle/>
          <a:p>
            <a:r>
              <a:rPr lang="en-US" dirty="0"/>
              <a:t>Original Network [</a:t>
            </a:r>
            <a:r>
              <a:rPr lang="en-US" dirty="0" err="1"/>
              <a:t>Codevilla</a:t>
            </a:r>
            <a:r>
              <a:rPr lang="en-US" dirty="0"/>
              <a:t> 2018] </a:t>
            </a:r>
            <a:endParaRPr lang="en-SE" dirty="0"/>
          </a:p>
        </p:txBody>
      </p:sp>
    </p:spTree>
    <p:extLst>
      <p:ext uri="{BB962C8B-B14F-4D97-AF65-F5344CB8AC3E}">
        <p14:creationId xmlns:p14="http://schemas.microsoft.com/office/powerpoint/2010/main" val="4073159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E23F-4910-4EBF-8961-8624A0A4CD03}"/>
              </a:ext>
            </a:extLst>
          </p:cNvPr>
          <p:cNvSpPr>
            <a:spLocks noGrp="1"/>
          </p:cNvSpPr>
          <p:nvPr>
            <p:ph type="title"/>
          </p:nvPr>
        </p:nvSpPr>
        <p:spPr/>
        <p:txBody>
          <a:bodyPr/>
          <a:lstStyle/>
          <a:p>
            <a:r>
              <a:rPr lang="en-US" dirty="0" err="1"/>
              <a:t>NoCrash</a:t>
            </a:r>
            <a:r>
              <a:rPr lang="en-US" dirty="0"/>
              <a:t> Benchmark</a:t>
            </a:r>
            <a:endParaRPr lang="en-SE" dirty="0"/>
          </a:p>
        </p:txBody>
      </p:sp>
      <p:sp>
        <p:nvSpPr>
          <p:cNvPr id="3" name="Content Placeholder 2">
            <a:extLst>
              <a:ext uri="{FF2B5EF4-FFF2-40B4-BE49-F238E27FC236}">
                <a16:creationId xmlns:a16="http://schemas.microsoft.com/office/drawing/2014/main" id="{DC49D88A-7582-4566-9439-5EAD444B7494}"/>
              </a:ext>
            </a:extLst>
          </p:cNvPr>
          <p:cNvSpPr>
            <a:spLocks noGrp="1"/>
          </p:cNvSpPr>
          <p:nvPr>
            <p:ph idx="1"/>
          </p:nvPr>
        </p:nvSpPr>
        <p:spPr/>
        <p:txBody>
          <a:bodyPr>
            <a:normAutofit fontScale="85000" lnSpcReduction="20000"/>
          </a:bodyPr>
          <a:lstStyle/>
          <a:p>
            <a:r>
              <a:rPr lang="en-US" dirty="0"/>
              <a:t>More tasks and metrics than the original CARLA benchmark.</a:t>
            </a:r>
          </a:p>
          <a:p>
            <a:r>
              <a:rPr lang="en-US" dirty="0"/>
              <a:t>We propose three different tasks, each one corresponding to 25 goal directed episodes. In each episode, the agent starts at a random position and is directed by a high-level planner into reaching some goal position. The three tasks have the same set of start and end positions, as well as an increasing level of difficulty: </a:t>
            </a:r>
          </a:p>
          <a:p>
            <a:pPr lvl="1"/>
            <a:r>
              <a:rPr lang="en-US" dirty="0"/>
              <a:t>Empty Town</a:t>
            </a:r>
          </a:p>
          <a:p>
            <a:pPr lvl="1"/>
            <a:r>
              <a:rPr lang="en-US" dirty="0"/>
              <a:t>Regular Traffic</a:t>
            </a:r>
          </a:p>
          <a:p>
            <a:pPr lvl="1"/>
            <a:r>
              <a:rPr lang="en-US" dirty="0"/>
              <a:t>Dense Traffic</a:t>
            </a:r>
          </a:p>
          <a:p>
            <a:r>
              <a:rPr lang="en-US" dirty="0"/>
              <a:t>We end the episode as failing when any collision bigger than a fixed magnitude happens</a:t>
            </a:r>
            <a:endParaRPr lang="en-SE" dirty="0"/>
          </a:p>
        </p:txBody>
      </p:sp>
      <p:sp>
        <p:nvSpPr>
          <p:cNvPr id="4" name="Slide Number Placeholder 3">
            <a:extLst>
              <a:ext uri="{FF2B5EF4-FFF2-40B4-BE49-F238E27FC236}">
                <a16:creationId xmlns:a16="http://schemas.microsoft.com/office/drawing/2014/main" id="{8F50F853-50FF-4828-AFE0-05F18E0D7532}"/>
              </a:ext>
            </a:extLst>
          </p:cNvPr>
          <p:cNvSpPr>
            <a:spLocks noGrp="1"/>
          </p:cNvSpPr>
          <p:nvPr>
            <p:ph type="sldNum" sz="quarter" idx="12"/>
          </p:nvPr>
        </p:nvSpPr>
        <p:spPr/>
        <p:txBody>
          <a:bodyPr/>
          <a:lstStyle/>
          <a:p>
            <a:pPr>
              <a:defRPr/>
            </a:pPr>
            <a:fld id="{F57F456A-00AF-44E6-8D70-638C0D0130FF}" type="slidenum">
              <a:rPr lang="en-US" altLang="zh-CN" smtClean="0"/>
              <a:pPr>
                <a:defRPr/>
              </a:pPr>
              <a:t>91</a:t>
            </a:fld>
            <a:endParaRPr lang="en-US" altLang="zh-CN"/>
          </a:p>
        </p:txBody>
      </p:sp>
    </p:spTree>
    <p:extLst>
      <p:ext uri="{BB962C8B-B14F-4D97-AF65-F5344CB8AC3E}">
        <p14:creationId xmlns:p14="http://schemas.microsoft.com/office/powerpoint/2010/main" val="12899506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F119-E2A2-460A-BD92-730E667A8CFA}"/>
              </a:ext>
            </a:extLst>
          </p:cNvPr>
          <p:cNvSpPr>
            <a:spLocks noGrp="1"/>
          </p:cNvSpPr>
          <p:nvPr>
            <p:ph type="title"/>
          </p:nvPr>
        </p:nvSpPr>
        <p:spPr/>
        <p:txBody>
          <a:bodyPr/>
          <a:lstStyle/>
          <a:p>
            <a:r>
              <a:rPr lang="en-US" dirty="0"/>
              <a:t>Performance Evaluation</a:t>
            </a:r>
            <a:endParaRPr lang="en-SE" dirty="0"/>
          </a:p>
        </p:txBody>
      </p:sp>
      <p:sp>
        <p:nvSpPr>
          <p:cNvPr id="3" name="Content Placeholder 2">
            <a:extLst>
              <a:ext uri="{FF2B5EF4-FFF2-40B4-BE49-F238E27FC236}">
                <a16:creationId xmlns:a16="http://schemas.microsoft.com/office/drawing/2014/main" id="{FD940A4C-EF5F-4EEC-9D75-4AE1303CF7EE}"/>
              </a:ext>
            </a:extLst>
          </p:cNvPr>
          <p:cNvSpPr>
            <a:spLocks noGrp="1"/>
          </p:cNvSpPr>
          <p:nvPr>
            <p:ph idx="1"/>
          </p:nvPr>
        </p:nvSpPr>
        <p:spPr>
          <a:xfrm>
            <a:off x="457200" y="1295400"/>
            <a:ext cx="8229600" cy="3724190"/>
          </a:xfrm>
        </p:spPr>
        <p:txBody>
          <a:bodyPr>
            <a:normAutofit fontScale="92500" lnSpcReduction="20000"/>
          </a:bodyPr>
          <a:lstStyle/>
          <a:p>
            <a:r>
              <a:rPr lang="en-US" dirty="0"/>
              <a:t>CIL: Conditional IL [</a:t>
            </a:r>
            <a:r>
              <a:rPr lang="en-US" dirty="0" err="1"/>
              <a:t>Codevilla</a:t>
            </a:r>
            <a:r>
              <a:rPr lang="en-US" dirty="0"/>
              <a:t> 2018]</a:t>
            </a:r>
          </a:p>
          <a:p>
            <a:r>
              <a:rPr lang="en-US" dirty="0"/>
              <a:t>CAL: Conditional Affordance Learning [Sauer 2018]</a:t>
            </a:r>
          </a:p>
          <a:p>
            <a:r>
              <a:rPr lang="en-US" dirty="0"/>
              <a:t>MT: Multitask [Li 2018] (not discussed)</a:t>
            </a:r>
          </a:p>
          <a:p>
            <a:r>
              <a:rPr lang="en-US" dirty="0"/>
              <a:t>CILR: CIL with </a:t>
            </a:r>
            <a:r>
              <a:rPr lang="en-US" dirty="0" err="1"/>
              <a:t>ResNet</a:t>
            </a:r>
            <a:r>
              <a:rPr lang="en-US" dirty="0"/>
              <a:t> but no Speed prediction</a:t>
            </a:r>
          </a:p>
          <a:p>
            <a:r>
              <a:rPr lang="en-US" dirty="0"/>
              <a:t>CILRS: CIL with both </a:t>
            </a:r>
            <a:r>
              <a:rPr lang="en-US" dirty="0" err="1"/>
              <a:t>ResNet</a:t>
            </a:r>
            <a:r>
              <a:rPr lang="en-US" dirty="0"/>
              <a:t> and Speed prediction</a:t>
            </a:r>
          </a:p>
        </p:txBody>
      </p:sp>
      <p:sp>
        <p:nvSpPr>
          <p:cNvPr id="4" name="Slide Number Placeholder 3">
            <a:extLst>
              <a:ext uri="{FF2B5EF4-FFF2-40B4-BE49-F238E27FC236}">
                <a16:creationId xmlns:a16="http://schemas.microsoft.com/office/drawing/2014/main" id="{43A2DD44-B4DF-4BAD-BB68-C592E94DE41E}"/>
              </a:ext>
            </a:extLst>
          </p:cNvPr>
          <p:cNvSpPr>
            <a:spLocks noGrp="1"/>
          </p:cNvSpPr>
          <p:nvPr>
            <p:ph type="sldNum" sz="quarter" idx="12"/>
          </p:nvPr>
        </p:nvSpPr>
        <p:spPr/>
        <p:txBody>
          <a:bodyPr/>
          <a:lstStyle/>
          <a:p>
            <a:pPr>
              <a:defRPr/>
            </a:pPr>
            <a:fld id="{F57F456A-00AF-44E6-8D70-638C0D0130FF}" type="slidenum">
              <a:rPr lang="en-US" altLang="zh-CN" smtClean="0"/>
              <a:pPr>
                <a:defRPr/>
              </a:pPr>
              <a:t>92</a:t>
            </a:fld>
            <a:endParaRPr lang="en-US" altLang="zh-CN"/>
          </a:p>
        </p:txBody>
      </p:sp>
      <p:pic>
        <p:nvPicPr>
          <p:cNvPr id="5" name="Picture 4">
            <a:extLst>
              <a:ext uri="{FF2B5EF4-FFF2-40B4-BE49-F238E27FC236}">
                <a16:creationId xmlns:a16="http://schemas.microsoft.com/office/drawing/2014/main" id="{F0FABB2C-F062-46F3-AC0C-DE0BCB1EA092}"/>
              </a:ext>
            </a:extLst>
          </p:cNvPr>
          <p:cNvPicPr>
            <a:picLocks noChangeAspect="1"/>
          </p:cNvPicPr>
          <p:nvPr/>
        </p:nvPicPr>
        <p:blipFill>
          <a:blip r:embed="rId3"/>
          <a:stretch>
            <a:fillRect/>
          </a:stretch>
        </p:blipFill>
        <p:spPr>
          <a:xfrm>
            <a:off x="0" y="5019590"/>
            <a:ext cx="9144000" cy="1640100"/>
          </a:xfrm>
          <a:prstGeom prst="rect">
            <a:avLst/>
          </a:prstGeom>
        </p:spPr>
      </p:pic>
    </p:spTree>
    <p:extLst>
      <p:ext uri="{BB962C8B-B14F-4D97-AF65-F5344CB8AC3E}">
        <p14:creationId xmlns:p14="http://schemas.microsoft.com/office/powerpoint/2010/main" val="1990347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4AF6-5BB7-46EF-A17E-0D5F950D89C6}"/>
              </a:ext>
            </a:extLst>
          </p:cNvPr>
          <p:cNvSpPr>
            <a:spLocks noGrp="1"/>
          </p:cNvSpPr>
          <p:nvPr>
            <p:ph type="title"/>
          </p:nvPr>
        </p:nvSpPr>
        <p:spPr>
          <a:xfrm>
            <a:off x="304800" y="274638"/>
            <a:ext cx="8534400" cy="868362"/>
          </a:xfrm>
        </p:spPr>
        <p:txBody>
          <a:bodyPr/>
          <a:lstStyle/>
          <a:p>
            <a:r>
              <a:rPr lang="en-US" sz="3600" dirty="0">
                <a:solidFill>
                  <a:srgbClr val="FF0000"/>
                </a:solidFill>
              </a:rPr>
              <a:t>Learning by Cheating (LBC) [Chen 2019]</a:t>
            </a:r>
            <a:endParaRPr lang="en-SE" sz="3600" dirty="0">
              <a:solidFill>
                <a:srgbClr val="FF0000"/>
              </a:solidFill>
            </a:endParaRPr>
          </a:p>
        </p:txBody>
      </p:sp>
      <p:sp>
        <p:nvSpPr>
          <p:cNvPr id="3" name="Content Placeholder 2">
            <a:extLst>
              <a:ext uri="{FF2B5EF4-FFF2-40B4-BE49-F238E27FC236}">
                <a16:creationId xmlns:a16="http://schemas.microsoft.com/office/drawing/2014/main" id="{20931F2B-70A4-49B5-BC7B-FFDCD4AEE752}"/>
              </a:ext>
            </a:extLst>
          </p:cNvPr>
          <p:cNvSpPr>
            <a:spLocks noGrp="1"/>
          </p:cNvSpPr>
          <p:nvPr>
            <p:ph idx="1"/>
          </p:nvPr>
        </p:nvSpPr>
        <p:spPr/>
        <p:txBody>
          <a:bodyPr/>
          <a:lstStyle/>
          <a:p>
            <a:r>
              <a:rPr lang="en-US" dirty="0"/>
              <a:t>Chen D, Zhou B, </a:t>
            </a:r>
            <a:r>
              <a:rPr lang="en-US" dirty="0" err="1"/>
              <a:t>Koltun</a:t>
            </a:r>
            <a:r>
              <a:rPr lang="en-US" dirty="0"/>
              <a:t> V, et al. Learning by cheating[J]. </a:t>
            </a:r>
            <a:r>
              <a:rPr lang="en-US" dirty="0" err="1"/>
              <a:t>arXiv</a:t>
            </a:r>
            <a:r>
              <a:rPr lang="en-US" dirty="0"/>
              <a:t> preprint arXiv:1912.12294, 2019. (UT Austin, Intel Labs)</a:t>
            </a:r>
            <a:endParaRPr lang="en-SE" dirty="0"/>
          </a:p>
        </p:txBody>
      </p:sp>
      <p:sp>
        <p:nvSpPr>
          <p:cNvPr id="4" name="Slide Number Placeholder 3">
            <a:extLst>
              <a:ext uri="{FF2B5EF4-FFF2-40B4-BE49-F238E27FC236}">
                <a16:creationId xmlns:a16="http://schemas.microsoft.com/office/drawing/2014/main" id="{BD75D24E-E81A-4F11-B91A-C976494FD759}"/>
              </a:ext>
            </a:extLst>
          </p:cNvPr>
          <p:cNvSpPr>
            <a:spLocks noGrp="1"/>
          </p:cNvSpPr>
          <p:nvPr>
            <p:ph type="sldNum" sz="quarter" idx="12"/>
          </p:nvPr>
        </p:nvSpPr>
        <p:spPr/>
        <p:txBody>
          <a:bodyPr/>
          <a:lstStyle/>
          <a:p>
            <a:pPr>
              <a:defRPr/>
            </a:pPr>
            <a:fld id="{F57F456A-00AF-44E6-8D70-638C0D0130FF}" type="slidenum">
              <a:rPr lang="en-US" altLang="zh-CN" smtClean="0"/>
              <a:pPr>
                <a:defRPr/>
              </a:pPr>
              <a:t>93</a:t>
            </a:fld>
            <a:endParaRPr lang="en-US" altLang="zh-CN"/>
          </a:p>
        </p:txBody>
      </p:sp>
      <p:pic>
        <p:nvPicPr>
          <p:cNvPr id="6" name="Picture 5">
            <a:extLst>
              <a:ext uri="{FF2B5EF4-FFF2-40B4-BE49-F238E27FC236}">
                <a16:creationId xmlns:a16="http://schemas.microsoft.com/office/drawing/2014/main" id="{51B380C8-198C-4A74-ADE8-3BA3C422DD25}"/>
              </a:ext>
            </a:extLst>
          </p:cNvPr>
          <p:cNvPicPr>
            <a:picLocks noChangeAspect="1"/>
          </p:cNvPicPr>
          <p:nvPr/>
        </p:nvPicPr>
        <p:blipFill>
          <a:blip r:embed="rId2"/>
          <a:stretch>
            <a:fillRect/>
          </a:stretch>
        </p:blipFill>
        <p:spPr>
          <a:xfrm>
            <a:off x="0" y="4343400"/>
            <a:ext cx="9144000" cy="1759280"/>
          </a:xfrm>
          <a:prstGeom prst="rect">
            <a:avLst/>
          </a:prstGeom>
        </p:spPr>
      </p:pic>
      <p:sp>
        <p:nvSpPr>
          <p:cNvPr id="7" name="Rectangle 6">
            <a:extLst>
              <a:ext uri="{FF2B5EF4-FFF2-40B4-BE49-F238E27FC236}">
                <a16:creationId xmlns:a16="http://schemas.microsoft.com/office/drawing/2014/main" id="{9FAFAA86-0265-4428-A3DC-45E7D012017C}"/>
              </a:ext>
            </a:extLst>
          </p:cNvPr>
          <p:cNvSpPr/>
          <p:nvPr/>
        </p:nvSpPr>
        <p:spPr bwMode="auto">
          <a:xfrm>
            <a:off x="1066800" y="4883480"/>
            <a:ext cx="5105400" cy="1219200"/>
          </a:xfrm>
          <a:prstGeom prst="rect">
            <a:avLst/>
          </a:prstGeom>
          <a:noFill/>
          <a:ln w="38100">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95A0005-90F3-4B88-8C41-9BB3F1F89BAC}"/>
              </a:ext>
            </a:extLst>
          </p:cNvPr>
          <p:cNvSpPr/>
          <p:nvPr/>
        </p:nvSpPr>
        <p:spPr>
          <a:xfrm>
            <a:off x="3886200" y="6142496"/>
            <a:ext cx="1371600" cy="369332"/>
          </a:xfrm>
          <a:prstGeom prst="rect">
            <a:avLst/>
          </a:prstGeom>
        </p:spPr>
        <p:txBody>
          <a:bodyPr wrap="square">
            <a:spAutoFit/>
          </a:bodyPr>
          <a:lstStyle/>
          <a:p>
            <a:r>
              <a:rPr lang="en-US" dirty="0"/>
              <a:t>End-to-Mid</a:t>
            </a:r>
            <a:endParaRPr lang="en-SE" dirty="0"/>
          </a:p>
        </p:txBody>
      </p:sp>
    </p:spTree>
    <p:extLst>
      <p:ext uri="{BB962C8B-B14F-4D97-AF65-F5344CB8AC3E}">
        <p14:creationId xmlns:p14="http://schemas.microsoft.com/office/powerpoint/2010/main" val="2039474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CEC3-B438-4B6B-ADA9-CCE5FEC38502}"/>
              </a:ext>
            </a:extLst>
          </p:cNvPr>
          <p:cNvSpPr>
            <a:spLocks noGrp="1"/>
          </p:cNvSpPr>
          <p:nvPr>
            <p:ph type="title"/>
          </p:nvPr>
        </p:nvSpPr>
        <p:spPr/>
        <p:txBody>
          <a:bodyPr/>
          <a:lstStyle/>
          <a:p>
            <a:r>
              <a:rPr lang="en-US" dirty="0"/>
              <a:t>Abstract</a:t>
            </a:r>
            <a:endParaRPr lang="en-SE" dirty="0"/>
          </a:p>
        </p:txBody>
      </p:sp>
      <p:sp>
        <p:nvSpPr>
          <p:cNvPr id="3" name="Content Placeholder 2">
            <a:extLst>
              <a:ext uri="{FF2B5EF4-FFF2-40B4-BE49-F238E27FC236}">
                <a16:creationId xmlns:a16="http://schemas.microsoft.com/office/drawing/2014/main" id="{05068AD7-7234-4739-95A7-DC15E3C08E5A}"/>
              </a:ext>
            </a:extLst>
          </p:cNvPr>
          <p:cNvSpPr>
            <a:spLocks noGrp="1"/>
          </p:cNvSpPr>
          <p:nvPr>
            <p:ph idx="1"/>
          </p:nvPr>
        </p:nvSpPr>
        <p:spPr>
          <a:xfrm>
            <a:off x="457200" y="1295400"/>
            <a:ext cx="8229600" cy="5410200"/>
          </a:xfrm>
        </p:spPr>
        <p:txBody>
          <a:bodyPr>
            <a:normAutofit fontScale="55000" lnSpcReduction="20000"/>
          </a:bodyPr>
          <a:lstStyle/>
          <a:p>
            <a:r>
              <a:rPr lang="en-US" dirty="0"/>
              <a:t>Vision-based urban driving is hard. The autonomous system needs to learn to perceive the world and act in it. We show that this challenging learning problem can be simplified by decomposing it into two stages. </a:t>
            </a:r>
          </a:p>
          <a:p>
            <a:r>
              <a:rPr lang="en-US" dirty="0"/>
              <a:t>We first train an agent that has access to privileged information. This </a:t>
            </a:r>
            <a:r>
              <a:rPr lang="en-US" dirty="0">
                <a:solidFill>
                  <a:srgbClr val="C00000"/>
                </a:solidFill>
              </a:rPr>
              <a:t>privileged agent cheats by observing the ground-truth layout of the environment and the positions of all traffic participants</a:t>
            </a:r>
            <a:r>
              <a:rPr lang="en-US" dirty="0"/>
              <a:t>. </a:t>
            </a:r>
          </a:p>
          <a:p>
            <a:r>
              <a:rPr lang="en-US" dirty="0"/>
              <a:t>In the second stage, the privileged agent acts as a teacher that trains a purely vision-based sensorimotor agent. The resulting </a:t>
            </a:r>
            <a:r>
              <a:rPr lang="en-US" dirty="0">
                <a:solidFill>
                  <a:srgbClr val="C00000"/>
                </a:solidFill>
              </a:rPr>
              <a:t>sensorimotor agent does not have access to any privileged information and does not cheat</a:t>
            </a:r>
            <a:r>
              <a:rPr lang="en-US" dirty="0"/>
              <a:t>. </a:t>
            </a:r>
          </a:p>
          <a:p>
            <a:r>
              <a:rPr lang="en-US" dirty="0"/>
              <a:t>This two-stage training procedure is counter-intuitive at first, but has a number of important advantages that we analyze and empirically demonstrate. We use the presented approach to train a vision-based autonomous driving system that substantially outperforms the state of the art on the CARLA benchmark and the recent </a:t>
            </a:r>
            <a:r>
              <a:rPr lang="en-US" dirty="0" err="1"/>
              <a:t>NoCrash</a:t>
            </a:r>
            <a:r>
              <a:rPr lang="en-US" dirty="0"/>
              <a:t> benchmark. Our approach achieves, for the first time, 100% success rate on all tasks in the original CARLA benchmark, sets a new record on the </a:t>
            </a:r>
            <a:r>
              <a:rPr lang="en-US" dirty="0" err="1"/>
              <a:t>NoCrash</a:t>
            </a:r>
            <a:r>
              <a:rPr lang="en-US" dirty="0"/>
              <a:t> benchmark, and reduces the frequency of infractions by an order of magnitude compared to the prior state of the art.</a:t>
            </a:r>
          </a:p>
          <a:p>
            <a:r>
              <a:rPr lang="en-US" dirty="0"/>
              <a:t>Learning by Cheating</a:t>
            </a:r>
          </a:p>
          <a:p>
            <a:pPr lvl="1"/>
            <a:r>
              <a:rPr lang="en-US" dirty="0"/>
              <a:t>https://www.youtube.com/watch?v=u9ZCxxD-UUw</a:t>
            </a:r>
            <a:endParaRPr lang="en-SE" dirty="0"/>
          </a:p>
          <a:p>
            <a:pPr marL="0" indent="0">
              <a:buNone/>
            </a:pPr>
            <a:endParaRPr lang="en-SE" dirty="0"/>
          </a:p>
        </p:txBody>
      </p:sp>
      <p:sp>
        <p:nvSpPr>
          <p:cNvPr id="4" name="Slide Number Placeholder 3">
            <a:extLst>
              <a:ext uri="{FF2B5EF4-FFF2-40B4-BE49-F238E27FC236}">
                <a16:creationId xmlns:a16="http://schemas.microsoft.com/office/drawing/2014/main" id="{C88B91EF-C8AF-42F7-8363-FB76146ECFCE}"/>
              </a:ext>
            </a:extLst>
          </p:cNvPr>
          <p:cNvSpPr>
            <a:spLocks noGrp="1"/>
          </p:cNvSpPr>
          <p:nvPr>
            <p:ph type="sldNum" sz="quarter" idx="12"/>
          </p:nvPr>
        </p:nvSpPr>
        <p:spPr/>
        <p:txBody>
          <a:bodyPr/>
          <a:lstStyle/>
          <a:p>
            <a:pPr>
              <a:defRPr/>
            </a:pPr>
            <a:fld id="{F57F456A-00AF-44E6-8D70-638C0D0130FF}" type="slidenum">
              <a:rPr lang="en-US" altLang="zh-CN" smtClean="0"/>
              <a:pPr>
                <a:defRPr/>
              </a:pPr>
              <a:t>94</a:t>
            </a:fld>
            <a:endParaRPr lang="en-US" altLang="zh-CN"/>
          </a:p>
        </p:txBody>
      </p:sp>
    </p:spTree>
    <p:extLst>
      <p:ext uri="{BB962C8B-B14F-4D97-AF65-F5344CB8AC3E}">
        <p14:creationId xmlns:p14="http://schemas.microsoft.com/office/powerpoint/2010/main" val="17081548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A4FA51-C9E9-429E-825B-031AA7126CA7}"/>
              </a:ext>
            </a:extLst>
          </p:cNvPr>
          <p:cNvPicPr>
            <a:picLocks noChangeAspect="1"/>
          </p:cNvPicPr>
          <p:nvPr/>
        </p:nvPicPr>
        <p:blipFill>
          <a:blip r:embed="rId3"/>
          <a:stretch>
            <a:fillRect/>
          </a:stretch>
        </p:blipFill>
        <p:spPr>
          <a:xfrm>
            <a:off x="0" y="838200"/>
            <a:ext cx="9144000" cy="4699366"/>
          </a:xfrm>
          <a:prstGeom prst="rect">
            <a:avLst/>
          </a:prstGeom>
        </p:spPr>
      </p:pic>
      <p:sp>
        <p:nvSpPr>
          <p:cNvPr id="2" name="Title 1">
            <a:extLst>
              <a:ext uri="{FF2B5EF4-FFF2-40B4-BE49-F238E27FC236}">
                <a16:creationId xmlns:a16="http://schemas.microsoft.com/office/drawing/2014/main" id="{21267407-EE83-47C8-8993-8B0E0E2FD3B0}"/>
              </a:ext>
            </a:extLst>
          </p:cNvPr>
          <p:cNvSpPr>
            <a:spLocks noGrp="1"/>
          </p:cNvSpPr>
          <p:nvPr>
            <p:ph type="title"/>
          </p:nvPr>
        </p:nvSpPr>
        <p:spPr/>
        <p:txBody>
          <a:bodyPr/>
          <a:lstStyle/>
          <a:p>
            <a:r>
              <a:rPr lang="en-US" dirty="0"/>
              <a:t>Overview</a:t>
            </a:r>
            <a:endParaRPr lang="en-SE" dirty="0"/>
          </a:p>
        </p:txBody>
      </p:sp>
      <p:sp>
        <p:nvSpPr>
          <p:cNvPr id="3" name="Content Placeholder 2">
            <a:extLst>
              <a:ext uri="{FF2B5EF4-FFF2-40B4-BE49-F238E27FC236}">
                <a16:creationId xmlns:a16="http://schemas.microsoft.com/office/drawing/2014/main" id="{69DF93DE-8A9F-40AB-B2F3-77624D5A04A1}"/>
              </a:ext>
            </a:extLst>
          </p:cNvPr>
          <p:cNvSpPr>
            <a:spLocks noGrp="1"/>
          </p:cNvSpPr>
          <p:nvPr>
            <p:ph idx="1"/>
          </p:nvPr>
        </p:nvSpPr>
        <p:spPr>
          <a:xfrm>
            <a:off x="304800" y="5537566"/>
            <a:ext cx="8534400" cy="1320434"/>
          </a:xfrm>
        </p:spPr>
        <p:txBody>
          <a:bodyPr>
            <a:normAutofit fontScale="62500" lnSpcReduction="20000"/>
          </a:bodyPr>
          <a:lstStyle/>
          <a:p>
            <a:r>
              <a:rPr lang="en-US" dirty="0"/>
              <a:t>(a) Privileged agent imitates the expert (Behavior Cloning (off-policy))</a:t>
            </a:r>
          </a:p>
          <a:p>
            <a:r>
              <a:rPr lang="en-US" dirty="0"/>
              <a:t>(b) Sensorimotor agent imitates the privileged agent (first Behavior Cloning (off-policy), then Direct </a:t>
            </a:r>
            <a:r>
              <a:rPr lang="en-US"/>
              <a:t>Policy Learning </a:t>
            </a:r>
            <a:r>
              <a:rPr lang="en-US" dirty="0"/>
              <a:t>(on-policy))</a:t>
            </a:r>
          </a:p>
        </p:txBody>
      </p:sp>
      <p:sp>
        <p:nvSpPr>
          <p:cNvPr id="4" name="Slide Number Placeholder 3">
            <a:extLst>
              <a:ext uri="{FF2B5EF4-FFF2-40B4-BE49-F238E27FC236}">
                <a16:creationId xmlns:a16="http://schemas.microsoft.com/office/drawing/2014/main" id="{5CD9A54E-1CE1-4AAC-9BF7-C32DC5D7A19E}"/>
              </a:ext>
            </a:extLst>
          </p:cNvPr>
          <p:cNvSpPr>
            <a:spLocks noGrp="1"/>
          </p:cNvSpPr>
          <p:nvPr>
            <p:ph type="sldNum" sz="quarter" idx="12"/>
          </p:nvPr>
        </p:nvSpPr>
        <p:spPr/>
        <p:txBody>
          <a:bodyPr/>
          <a:lstStyle/>
          <a:p>
            <a:pPr>
              <a:defRPr/>
            </a:pPr>
            <a:fld id="{F57F456A-00AF-44E6-8D70-638C0D0130FF}" type="slidenum">
              <a:rPr lang="en-US" altLang="zh-CN" smtClean="0"/>
              <a:pPr>
                <a:defRPr/>
              </a:pPr>
              <a:t>95</a:t>
            </a:fld>
            <a:endParaRPr lang="en-US" altLang="zh-CN"/>
          </a:p>
        </p:txBody>
      </p:sp>
    </p:spTree>
    <p:extLst>
      <p:ext uri="{BB962C8B-B14F-4D97-AF65-F5344CB8AC3E}">
        <p14:creationId xmlns:p14="http://schemas.microsoft.com/office/powerpoint/2010/main" val="37556992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C7A2-D327-413C-99A7-AFA63B4B292A}"/>
              </a:ext>
            </a:extLst>
          </p:cNvPr>
          <p:cNvSpPr>
            <a:spLocks noGrp="1"/>
          </p:cNvSpPr>
          <p:nvPr>
            <p:ph type="title"/>
          </p:nvPr>
        </p:nvSpPr>
        <p:spPr/>
        <p:txBody>
          <a:bodyPr/>
          <a:lstStyle/>
          <a:p>
            <a:r>
              <a:rPr lang="en-US" dirty="0"/>
              <a:t>Why Does it Work?</a:t>
            </a:r>
            <a:endParaRPr lang="en-SE" dirty="0"/>
          </a:p>
        </p:txBody>
      </p:sp>
      <p:sp>
        <p:nvSpPr>
          <p:cNvPr id="3" name="Content Placeholder 2">
            <a:extLst>
              <a:ext uri="{FF2B5EF4-FFF2-40B4-BE49-F238E27FC236}">
                <a16:creationId xmlns:a16="http://schemas.microsoft.com/office/drawing/2014/main" id="{014E2C06-DBEB-4854-A535-26F3FFE91FCE}"/>
              </a:ext>
            </a:extLst>
          </p:cNvPr>
          <p:cNvSpPr>
            <a:spLocks noGrp="1"/>
          </p:cNvSpPr>
          <p:nvPr>
            <p:ph idx="1"/>
          </p:nvPr>
        </p:nvSpPr>
        <p:spPr>
          <a:xfrm>
            <a:off x="457200" y="1295400"/>
            <a:ext cx="8229600" cy="5562600"/>
          </a:xfrm>
        </p:spPr>
        <p:txBody>
          <a:bodyPr>
            <a:normAutofit fontScale="47500" lnSpcReduction="20000"/>
          </a:bodyPr>
          <a:lstStyle/>
          <a:p>
            <a:r>
              <a:rPr lang="en-US" dirty="0"/>
              <a:t>The effectiveness of this decomposition is counter-intuitive. If direct IL – from expert trajectories to vision-based driving – is hard, why is the decomposition of the learning process into two stages, both of which perform imitation, any better? </a:t>
            </a:r>
          </a:p>
          <a:p>
            <a:r>
              <a:rPr lang="en-US" dirty="0"/>
              <a:t>First, the privileged agent operates on a compact intermediate representation of the environment, and can thus learn faster and generalize better. In particular, the representation we use (a bird’s-eye view) enables simple and effective data augmentation that facilitates generalization. </a:t>
            </a:r>
          </a:p>
          <a:p>
            <a:r>
              <a:rPr lang="en-US" dirty="0"/>
              <a:t>Second, the trained privileged agent can provide much stronger supervision than the original expert trajectories. It can be queried from any state of the environment, not only states that were visited in the original trajectories. It turns passive expert trajectories into an online agent that can provide adaptive on-policy supervision. </a:t>
            </a:r>
          </a:p>
          <a:p>
            <a:r>
              <a:rPr lang="en-US" dirty="0"/>
              <a:t>Third, if the privileged agent is trained via conditional imitation learning, it can provide an action for each possible command (e.g., “turn left”, “turn right”), all at once, in any state of the environment. Thus all conditional branches of the privileged agent can train all branches of the sensorimotor agent in parallel. In every state visited during training, the sensorimotor student can in effect ask the privileged teacher “What would you do if you had to turn left here?”, “What would you do if you had to turn right here?”, etc. </a:t>
            </a:r>
          </a:p>
          <a:p>
            <a:r>
              <a:rPr lang="en-US" dirty="0"/>
              <a:t>My thoughts: an analogy: expert is a Kung Fu master who lives in the mountains, provides recorded video lectures, but is not available for interactive instructions; privileged agent is a student with perfect eyesight (with bird’s-eye view), hence can learn effectively from the master; sensorimotor agent is a young pupil with poor eyesight (with front-camera view), who can learn more effectively from the junior privileged agent with interactive instructions than from the master directly.</a:t>
            </a:r>
            <a:endParaRPr lang="en-SE" dirty="0"/>
          </a:p>
        </p:txBody>
      </p:sp>
      <p:sp>
        <p:nvSpPr>
          <p:cNvPr id="4" name="Slide Number Placeholder 3">
            <a:extLst>
              <a:ext uri="{FF2B5EF4-FFF2-40B4-BE49-F238E27FC236}">
                <a16:creationId xmlns:a16="http://schemas.microsoft.com/office/drawing/2014/main" id="{5F67F8C7-7A74-4419-9C19-008A124722AB}"/>
              </a:ext>
            </a:extLst>
          </p:cNvPr>
          <p:cNvSpPr>
            <a:spLocks noGrp="1"/>
          </p:cNvSpPr>
          <p:nvPr>
            <p:ph type="sldNum" sz="quarter" idx="12"/>
          </p:nvPr>
        </p:nvSpPr>
        <p:spPr/>
        <p:txBody>
          <a:bodyPr/>
          <a:lstStyle/>
          <a:p>
            <a:pPr>
              <a:defRPr/>
            </a:pPr>
            <a:fld id="{F57F456A-00AF-44E6-8D70-638C0D0130FF}" type="slidenum">
              <a:rPr lang="en-US" altLang="zh-CN" smtClean="0"/>
              <a:pPr>
                <a:defRPr/>
              </a:pPr>
              <a:t>96</a:t>
            </a:fld>
            <a:endParaRPr lang="en-US" altLang="zh-CN"/>
          </a:p>
        </p:txBody>
      </p:sp>
    </p:spTree>
    <p:extLst>
      <p:ext uri="{BB962C8B-B14F-4D97-AF65-F5344CB8AC3E}">
        <p14:creationId xmlns:p14="http://schemas.microsoft.com/office/powerpoint/2010/main" val="218796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3C07-53BD-4396-A8DF-0411A70D86AE}"/>
              </a:ext>
            </a:extLst>
          </p:cNvPr>
          <p:cNvSpPr>
            <a:spLocks noGrp="1"/>
          </p:cNvSpPr>
          <p:nvPr>
            <p:ph type="title"/>
          </p:nvPr>
        </p:nvSpPr>
        <p:spPr/>
        <p:txBody>
          <a:bodyPr/>
          <a:lstStyle/>
          <a:p>
            <a:r>
              <a:rPr lang="en-US" dirty="0"/>
              <a:t>Agent Architecture</a:t>
            </a:r>
            <a:endParaRPr lang="en-SE" dirty="0"/>
          </a:p>
        </p:txBody>
      </p:sp>
      <p:sp>
        <p:nvSpPr>
          <p:cNvPr id="3" name="Content Placeholder 2">
            <a:extLst>
              <a:ext uri="{FF2B5EF4-FFF2-40B4-BE49-F238E27FC236}">
                <a16:creationId xmlns:a16="http://schemas.microsoft.com/office/drawing/2014/main" id="{77586092-082B-449F-940E-D25DDF9F6C20}"/>
              </a:ext>
            </a:extLst>
          </p:cNvPr>
          <p:cNvSpPr>
            <a:spLocks noGrp="1"/>
          </p:cNvSpPr>
          <p:nvPr>
            <p:ph idx="1"/>
          </p:nvPr>
        </p:nvSpPr>
        <p:spPr>
          <a:xfrm>
            <a:off x="457200" y="5562600"/>
            <a:ext cx="8229600" cy="838200"/>
          </a:xfrm>
        </p:spPr>
        <p:txBody>
          <a:bodyPr/>
          <a:lstStyle/>
          <a:p>
            <a:endParaRPr lang="en-SE" dirty="0"/>
          </a:p>
        </p:txBody>
      </p:sp>
      <p:sp>
        <p:nvSpPr>
          <p:cNvPr id="4" name="Slide Number Placeholder 3">
            <a:extLst>
              <a:ext uri="{FF2B5EF4-FFF2-40B4-BE49-F238E27FC236}">
                <a16:creationId xmlns:a16="http://schemas.microsoft.com/office/drawing/2014/main" id="{52C25D24-5E22-4AE5-86D8-4315E2080510}"/>
              </a:ext>
            </a:extLst>
          </p:cNvPr>
          <p:cNvSpPr>
            <a:spLocks noGrp="1"/>
          </p:cNvSpPr>
          <p:nvPr>
            <p:ph type="sldNum" sz="quarter" idx="12"/>
          </p:nvPr>
        </p:nvSpPr>
        <p:spPr/>
        <p:txBody>
          <a:bodyPr/>
          <a:lstStyle/>
          <a:p>
            <a:pPr>
              <a:defRPr/>
            </a:pPr>
            <a:fld id="{F57F456A-00AF-44E6-8D70-638C0D0130FF}" type="slidenum">
              <a:rPr lang="en-US" altLang="zh-CN" smtClean="0"/>
              <a:pPr>
                <a:defRPr/>
              </a:pPr>
              <a:t>97</a:t>
            </a:fld>
            <a:endParaRPr lang="en-US" altLang="zh-CN"/>
          </a:p>
        </p:txBody>
      </p:sp>
      <p:grpSp>
        <p:nvGrpSpPr>
          <p:cNvPr id="7" name="Group 6">
            <a:extLst>
              <a:ext uri="{FF2B5EF4-FFF2-40B4-BE49-F238E27FC236}">
                <a16:creationId xmlns:a16="http://schemas.microsoft.com/office/drawing/2014/main" id="{645290A0-A684-4244-B2F7-0EE7E5670274}"/>
              </a:ext>
            </a:extLst>
          </p:cNvPr>
          <p:cNvGrpSpPr/>
          <p:nvPr/>
        </p:nvGrpSpPr>
        <p:grpSpPr>
          <a:xfrm>
            <a:off x="-14161" y="1405625"/>
            <a:ext cx="9144000" cy="4092358"/>
            <a:chOff x="0" y="1382821"/>
            <a:chExt cx="9144000" cy="4092358"/>
          </a:xfrm>
        </p:grpSpPr>
        <p:pic>
          <p:nvPicPr>
            <p:cNvPr id="5" name="Picture 4">
              <a:extLst>
                <a:ext uri="{FF2B5EF4-FFF2-40B4-BE49-F238E27FC236}">
                  <a16:creationId xmlns:a16="http://schemas.microsoft.com/office/drawing/2014/main" id="{42D96271-A429-473C-B775-7AA74C41D0B1}"/>
                </a:ext>
              </a:extLst>
            </p:cNvPr>
            <p:cNvPicPr>
              <a:picLocks noChangeAspect="1"/>
            </p:cNvPicPr>
            <p:nvPr/>
          </p:nvPicPr>
          <p:blipFill>
            <a:blip r:embed="rId2"/>
            <a:stretch>
              <a:fillRect/>
            </a:stretch>
          </p:blipFill>
          <p:spPr>
            <a:xfrm>
              <a:off x="0" y="1382821"/>
              <a:ext cx="9144000" cy="4092358"/>
            </a:xfrm>
            <a:prstGeom prst="rect">
              <a:avLst/>
            </a:prstGeom>
          </p:spPr>
        </p:pic>
        <p:sp>
          <p:nvSpPr>
            <p:cNvPr id="6" name="TextBox 5">
              <a:extLst>
                <a:ext uri="{FF2B5EF4-FFF2-40B4-BE49-F238E27FC236}">
                  <a16:creationId xmlns:a16="http://schemas.microsoft.com/office/drawing/2014/main" id="{C137D5BB-79A0-4E75-89F7-4D76E26DA653}"/>
                </a:ext>
              </a:extLst>
            </p:cNvPr>
            <p:cNvSpPr txBox="1"/>
            <p:nvPr/>
          </p:nvSpPr>
          <p:spPr>
            <a:xfrm>
              <a:off x="3352800" y="3124200"/>
              <a:ext cx="2544286" cy="369332"/>
            </a:xfrm>
            <a:prstGeom prst="rect">
              <a:avLst/>
            </a:prstGeom>
            <a:noFill/>
          </p:spPr>
          <p:txBody>
            <a:bodyPr wrap="none" rtlCol="0">
              <a:spAutoFit/>
            </a:bodyPr>
            <a:lstStyle/>
            <a:p>
              <a:r>
                <a:rPr lang="en-US" dirty="0"/>
                <a:t>steering, throttle, brake</a:t>
              </a:r>
              <a:endParaRPr lang="en-SE" dirty="0"/>
            </a:p>
          </p:txBody>
        </p:sp>
      </p:grpSp>
    </p:spTree>
    <p:extLst>
      <p:ext uri="{BB962C8B-B14F-4D97-AF65-F5344CB8AC3E}">
        <p14:creationId xmlns:p14="http://schemas.microsoft.com/office/powerpoint/2010/main" val="4242059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EAE4-B1F1-4FAA-B8BD-2845F5D118C9}"/>
              </a:ext>
            </a:extLst>
          </p:cNvPr>
          <p:cNvSpPr>
            <a:spLocks noGrp="1"/>
          </p:cNvSpPr>
          <p:nvPr>
            <p:ph type="title"/>
          </p:nvPr>
        </p:nvSpPr>
        <p:spPr/>
        <p:txBody>
          <a:bodyPr/>
          <a:lstStyle/>
          <a:p>
            <a:r>
              <a:rPr lang="en-US" dirty="0"/>
              <a:t>Loss </a:t>
            </a:r>
            <a:r>
              <a:rPr lang="en-US" dirty="0" err="1"/>
              <a:t>Functins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DF2B9D-DDC0-48FB-8A89-CA0AB31B7D04}"/>
                  </a:ext>
                </a:extLst>
              </p:cNvPr>
              <p:cNvSpPr>
                <a:spLocks noGrp="1"/>
              </p:cNvSpPr>
              <p:nvPr>
                <p:ph idx="1"/>
              </p:nvPr>
            </p:nvSpPr>
            <p:spPr>
              <a:xfrm>
                <a:off x="457200" y="1295400"/>
                <a:ext cx="8229600" cy="5287962"/>
              </a:xfrm>
            </p:spPr>
            <p:txBody>
              <a:bodyPr>
                <a:normAutofit fontScale="77500" lnSpcReduction="20000"/>
              </a:bodyPr>
              <a:lstStyle/>
              <a:p>
                <a:r>
                  <a:rPr lang="en-US" dirty="0"/>
                  <a:t>Privileged agent tries to imitate expert by minimizing expected difference between ground truth trajectory and predicted trajectory: </a:t>
                </a:r>
                <a14:m>
                  <m:oMath xmlns:m="http://schemas.openxmlformats.org/officeDocument/2006/math">
                    <m:sSub>
                      <m:sSubPr>
                        <m:ctrlPr>
                          <a:rPr lang="en-US" b="0" i="1" smtClean="0">
                            <a:latin typeface="Cambria Math" panose="02040503050406030204" pitchFamily="18" charset="0"/>
                          </a:rPr>
                        </m:ctrlPr>
                      </m:sSubPr>
                      <m:e>
                        <m:func>
                          <m:funcPr>
                            <m:ctrlPr>
                              <a:rPr lang="en-US" b="0" i="1" smtClean="0">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d>
                                  <m:dPr>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1" i="1" smtClean="0">
                                        <a:latin typeface="Cambria Math" panose="02040503050406030204" pitchFamily="18" charset="0"/>
                                      </a:rPr>
                                      <m:t>𝒘</m:t>
                                    </m:r>
                                  </m:e>
                                </m:d>
                                <m:r>
                                  <a:rPr lang="en-US" i="1">
                                    <a:latin typeface="Cambria Math" panose="02040503050406030204" pitchFamily="18" charset="0"/>
                                  </a:rPr>
                                  <m:t>∼</m:t>
                                </m:r>
                                <m:r>
                                  <a:rPr lang="en-US" b="0" i="1" smtClean="0">
                                    <a:latin typeface="Cambria Math" panose="02040503050406030204" pitchFamily="18" charset="0"/>
                                  </a:rPr>
                                  <m:t>𝜏</m:t>
                                </m:r>
                              </m:sub>
                            </m:sSub>
                            <m:d>
                              <m:dPr>
                                <m:begChr m:val="‖"/>
                                <m:endChr m:val="‖"/>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𝜃</m:t>
                                    </m:r>
                                  </m:sub>
                                  <m:sup>
                                    <m:r>
                                      <a:rPr lang="en-US" b="0" i="1" smtClean="0">
                                        <a:latin typeface="Cambria Math" panose="02040503050406030204" pitchFamily="18" charset="0"/>
                                      </a:rPr>
                                      <m:t>∗</m:t>
                                    </m:r>
                                  </m:sup>
                                </m:sSub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𝑣</m:t>
                                        </m:r>
                                      </m:e>
                                    </m:d>
                                  </m:e>
                                  <m:sup>
                                    <m:r>
                                      <a:rPr lang="en-US" b="0" i="1" smtClean="0">
                                        <a:latin typeface="Cambria Math" panose="02040503050406030204" pitchFamily="18" charset="0"/>
                                      </a:rPr>
                                      <m:t>𝑐</m:t>
                                    </m:r>
                                  </m:sup>
                                </m:sSup>
                              </m:e>
                            </m:d>
                          </m:e>
                        </m:func>
                      </m:e>
                      <m:sub>
                        <m:r>
                          <a:rPr lang="en-US" b="0" i="1" smtClean="0">
                            <a:latin typeface="Cambria Math" panose="02040503050406030204" pitchFamily="18" charset="0"/>
                          </a:rPr>
                          <m:t>1</m:t>
                        </m:r>
                      </m:sub>
                    </m:sSub>
                  </m:oMath>
                </a14:m>
                <a:endParaRPr lang="en-US" dirty="0"/>
              </a:p>
              <a:p>
                <a:r>
                  <a:rPr lang="en-US" dirty="0"/>
                  <a:t>Sensorimotor agent tries to imitate privileged agent by minimizing expected difference between own predicted trajectory and that by privileged agent : </a:t>
                </a:r>
                <a14:m>
                  <m:oMath xmlns:m="http://schemas.openxmlformats.org/officeDocument/2006/math">
                    <m:sSub>
                      <m:sSubPr>
                        <m:ctrlPr>
                          <a:rPr lang="en-US" i="1">
                            <a:latin typeface="Cambria Math" panose="02040503050406030204" pitchFamily="18" charset="0"/>
                          </a:rPr>
                        </m:ctrlPr>
                      </m:sSubPr>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𝜃</m:t>
                                </m:r>
                              </m:lim>
                            </m:limLow>
                          </m:fName>
                          <m:e>
                            <m:sSub>
                              <m:sSubPr>
                                <m:ctrlPr>
                                  <a:rPr lang="en-US" i="1">
                                    <a:latin typeface="Cambria Math" panose="02040503050406030204" pitchFamily="18" charset="0"/>
                                  </a:rPr>
                                </m:ctrlPr>
                              </m:sSubPr>
                              <m:e>
                                <m:r>
                                  <a:rPr lang="en-US" i="1">
                                    <a:latin typeface="Cambria Math" panose="02040503050406030204" pitchFamily="18" charset="0"/>
                                  </a:rPr>
                                  <m:t>𝐸</m:t>
                                </m:r>
                              </m:e>
                              <m:sub>
                                <m:d>
                                  <m:dPr>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𝐼</m:t>
                                    </m:r>
                                    <m:r>
                                      <a:rPr lang="en-US" i="1">
                                        <a:latin typeface="Cambria Math" panose="02040503050406030204" pitchFamily="18" charset="0"/>
                                      </a:rPr>
                                      <m:t>,</m:t>
                                    </m:r>
                                    <m:r>
                                      <a:rPr lang="en-US" b="0" i="1" smtClean="0">
                                        <a:latin typeface="Cambria Math" panose="02040503050406030204" pitchFamily="18" charset="0"/>
                                      </a:rPr>
                                      <m:t>𝑣</m:t>
                                    </m:r>
                                  </m:e>
                                </m:d>
                                <m:r>
                                  <a:rPr lang="en-US" i="1">
                                    <a:latin typeface="Cambria Math" panose="02040503050406030204" pitchFamily="18" charset="0"/>
                                  </a:rPr>
                                  <m:t>∼</m:t>
                                </m:r>
                                <m:r>
                                  <a:rPr lang="en-US" b="0" i="1" smtClean="0">
                                    <a:latin typeface="Cambria Math" panose="02040503050406030204" pitchFamily="18" charset="0"/>
                                  </a:rPr>
                                  <m:t>𝐷</m:t>
                                </m:r>
                              </m:sub>
                            </m:sSub>
                            <m:d>
                              <m:dPr>
                                <m:begChr m:val="‖"/>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𝜃</m:t>
                                    </m:r>
                                  </m:sub>
                                  <m:sup>
                                    <m:r>
                                      <a:rPr lang="en-US" b="0" i="1" smtClean="0">
                                        <a:latin typeface="Cambria Math" panose="02040503050406030204" pitchFamily="18" charset="0"/>
                                      </a:rPr>
                                      <m:t>∗</m:t>
                                    </m:r>
                                  </m:sup>
                                </m:sSubSup>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e>
                            </m:d>
                          </m:e>
                        </m:func>
                      </m:e>
                      <m:sub>
                        <m:r>
                          <a:rPr lang="en-US" i="1">
                            <a:latin typeface="Cambria Math" panose="02040503050406030204" pitchFamily="18" charset="0"/>
                          </a:rPr>
                          <m:t>1</m:t>
                        </m:r>
                      </m:sub>
                    </m:sSub>
                  </m:oMath>
                </a14:m>
                <a:endParaRPr lang="en-US" dirty="0"/>
              </a:p>
              <a:p>
                <a:pPr lvl="1"/>
                <a14:m>
                  <m:oMath xmlns:m="http://schemas.openxmlformats.org/officeDocument/2006/math">
                    <m:r>
                      <a:rPr lang="en-US" i="1" dirty="0" smtClean="0">
                        <a:latin typeface="Cambria Math" panose="02040503050406030204" pitchFamily="18" charset="0"/>
                      </a:rPr>
                      <m:t>𝐷</m:t>
                    </m:r>
                  </m:oMath>
                </a14:m>
                <a:r>
                  <a:rPr lang="en-US" dirty="0"/>
                  <a:t> is a dataset of corresponding road maps </a:t>
                </a:r>
                <a14:m>
                  <m:oMath xmlns:m="http://schemas.openxmlformats.org/officeDocument/2006/math">
                    <m:r>
                      <a:rPr lang="en-US" i="1" dirty="0" smtClean="0">
                        <a:latin typeface="Cambria Math" panose="02040503050406030204" pitchFamily="18" charset="0"/>
                      </a:rPr>
                      <m:t>𝑀</m:t>
                    </m:r>
                  </m:oMath>
                </a14:m>
                <a:r>
                  <a:rPr lang="en-US" dirty="0"/>
                  <a:t>, images </a:t>
                </a:r>
                <a14:m>
                  <m:oMath xmlns:m="http://schemas.openxmlformats.org/officeDocument/2006/math">
                    <m:r>
                      <a:rPr lang="en-US" i="1" dirty="0" smtClean="0">
                        <a:latin typeface="Cambria Math" panose="02040503050406030204" pitchFamily="18" charset="0"/>
                      </a:rPr>
                      <m:t>𝐼</m:t>
                    </m:r>
                  </m:oMath>
                </a14:m>
                <a:r>
                  <a:rPr lang="en-US" dirty="0"/>
                  <a:t>, and velocities </a:t>
                </a:r>
                <a14:m>
                  <m:oMath xmlns:m="http://schemas.openxmlformats.org/officeDocument/2006/math">
                    <m:r>
                      <a:rPr lang="en-US" i="1" dirty="0" smtClean="0">
                        <a:latin typeface="Cambria Math" panose="02040503050406030204" pitchFamily="18" charset="0"/>
                      </a:rPr>
                      <m:t>𝑣</m:t>
                    </m:r>
                  </m:oMath>
                </a14:m>
                <a:r>
                  <a:rPr lang="en-US" dirty="0"/>
                  <a:t>. </a:t>
                </a:r>
              </a:p>
              <a:p>
                <a:pPr lvl="1"/>
                <a:r>
                  <a:rPr lang="en-US" dirty="0"/>
                  <a:t>Sampling is no longer restricted to the offline trajectories provided by the original expert. In particular, the learning algorithm can sample states adaptively by rolling out the sensorimotor agent during training. </a:t>
                </a:r>
              </a:p>
              <a:p>
                <a:pPr lvl="1"/>
                <a:r>
                  <a:rPr lang="en-US" dirty="0"/>
                  <a:t>The sensorimotor agent can be supervised on all its waypoints and across all commands </a:t>
                </a:r>
                <a14:m>
                  <m:oMath xmlns:m="http://schemas.openxmlformats.org/officeDocument/2006/math">
                    <m:r>
                      <a:rPr lang="en-US" i="1" dirty="0" smtClean="0">
                        <a:latin typeface="Cambria Math" panose="02040503050406030204" pitchFamily="18" charset="0"/>
                      </a:rPr>
                      <m:t>𝑐</m:t>
                    </m:r>
                  </m:oMath>
                </a14:m>
                <a:r>
                  <a:rPr lang="en-US" dirty="0"/>
                  <a:t> at once.</a:t>
                </a:r>
                <a:endParaRPr lang="en-SE" dirty="0"/>
              </a:p>
              <a:p>
                <a:endParaRPr lang="en-SE" dirty="0"/>
              </a:p>
            </p:txBody>
          </p:sp>
        </mc:Choice>
        <mc:Fallback xmlns="">
          <p:sp>
            <p:nvSpPr>
              <p:cNvPr id="3" name="Content Placeholder 2">
                <a:extLst>
                  <a:ext uri="{FF2B5EF4-FFF2-40B4-BE49-F238E27FC236}">
                    <a16:creationId xmlns:a16="http://schemas.microsoft.com/office/drawing/2014/main" id="{20DF2B9D-DDC0-48FB-8A89-CA0AB31B7D04}"/>
                  </a:ext>
                </a:extLst>
              </p:cNvPr>
              <p:cNvSpPr>
                <a:spLocks noGrp="1" noRot="1" noChangeAspect="1" noMove="1" noResize="1" noEditPoints="1" noAdjustHandles="1" noChangeArrowheads="1" noChangeShapeType="1" noTextEdit="1"/>
              </p:cNvSpPr>
              <p:nvPr>
                <p:ph idx="1"/>
              </p:nvPr>
            </p:nvSpPr>
            <p:spPr>
              <a:xfrm>
                <a:off x="457200" y="1295400"/>
                <a:ext cx="8229600" cy="5287962"/>
              </a:xfrm>
              <a:blipFill>
                <a:blip r:embed="rId3"/>
                <a:stretch>
                  <a:fillRect l="-1037" t="-2422" r="-815" b="-80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A2536E86-2D7A-497E-8D46-E701790D12AC}"/>
              </a:ext>
            </a:extLst>
          </p:cNvPr>
          <p:cNvSpPr>
            <a:spLocks noGrp="1"/>
          </p:cNvSpPr>
          <p:nvPr>
            <p:ph type="sldNum" sz="quarter" idx="12"/>
          </p:nvPr>
        </p:nvSpPr>
        <p:spPr/>
        <p:txBody>
          <a:bodyPr/>
          <a:lstStyle/>
          <a:p>
            <a:pPr>
              <a:defRPr/>
            </a:pPr>
            <a:fld id="{F57F456A-00AF-44E6-8D70-638C0D0130FF}" type="slidenum">
              <a:rPr lang="en-US" altLang="zh-CN" smtClean="0"/>
              <a:pPr>
                <a:defRPr/>
              </a:pPr>
              <a:t>98</a:t>
            </a:fld>
            <a:endParaRPr lang="en-US" altLang="zh-CN"/>
          </a:p>
        </p:txBody>
      </p:sp>
    </p:spTree>
    <p:extLst>
      <p:ext uri="{BB962C8B-B14F-4D97-AF65-F5344CB8AC3E}">
        <p14:creationId xmlns:p14="http://schemas.microsoft.com/office/powerpoint/2010/main" val="37126288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116A-D21C-4FB9-9BC9-639EC5A419AB}"/>
              </a:ext>
            </a:extLst>
          </p:cNvPr>
          <p:cNvSpPr>
            <a:spLocks noGrp="1"/>
          </p:cNvSpPr>
          <p:nvPr>
            <p:ph type="title"/>
          </p:nvPr>
        </p:nvSpPr>
        <p:spPr/>
        <p:txBody>
          <a:bodyPr/>
          <a:lstStyle/>
          <a:p>
            <a:r>
              <a:rPr lang="en-US" dirty="0"/>
              <a:t>Data Augmentation</a:t>
            </a:r>
            <a:endParaRPr lang="en-SE" dirty="0"/>
          </a:p>
        </p:txBody>
      </p:sp>
      <p:sp>
        <p:nvSpPr>
          <p:cNvPr id="3" name="Content Placeholder 2">
            <a:extLst>
              <a:ext uri="{FF2B5EF4-FFF2-40B4-BE49-F238E27FC236}">
                <a16:creationId xmlns:a16="http://schemas.microsoft.com/office/drawing/2014/main" id="{F411F3D8-A6E5-4012-9C66-DBC02412E33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814F154-E24F-42D1-9714-BCC4EDB4CBF4}"/>
              </a:ext>
            </a:extLst>
          </p:cNvPr>
          <p:cNvSpPr>
            <a:spLocks noGrp="1"/>
          </p:cNvSpPr>
          <p:nvPr>
            <p:ph type="sldNum" sz="quarter" idx="12"/>
          </p:nvPr>
        </p:nvSpPr>
        <p:spPr/>
        <p:txBody>
          <a:bodyPr/>
          <a:lstStyle/>
          <a:p>
            <a:pPr>
              <a:defRPr/>
            </a:pPr>
            <a:fld id="{F57F456A-00AF-44E6-8D70-638C0D0130FF}" type="slidenum">
              <a:rPr lang="en-US" altLang="zh-CN" smtClean="0"/>
              <a:pPr>
                <a:defRPr/>
              </a:pPr>
              <a:t>99</a:t>
            </a:fld>
            <a:endParaRPr lang="en-US" altLang="zh-CN"/>
          </a:p>
        </p:txBody>
      </p:sp>
      <p:pic>
        <p:nvPicPr>
          <p:cNvPr id="5" name="Picture 4">
            <a:extLst>
              <a:ext uri="{FF2B5EF4-FFF2-40B4-BE49-F238E27FC236}">
                <a16:creationId xmlns:a16="http://schemas.microsoft.com/office/drawing/2014/main" id="{B5FA8A3A-B85E-469C-AF69-C366F3C4CA4F}"/>
              </a:ext>
            </a:extLst>
          </p:cNvPr>
          <p:cNvPicPr>
            <a:picLocks noChangeAspect="1"/>
          </p:cNvPicPr>
          <p:nvPr/>
        </p:nvPicPr>
        <p:blipFill>
          <a:blip r:embed="rId2"/>
          <a:stretch>
            <a:fillRect/>
          </a:stretch>
        </p:blipFill>
        <p:spPr>
          <a:xfrm>
            <a:off x="1879958" y="1169299"/>
            <a:ext cx="5384084" cy="5574671"/>
          </a:xfrm>
          <a:prstGeom prst="rect">
            <a:avLst/>
          </a:prstGeom>
        </p:spPr>
      </p:pic>
    </p:spTree>
    <p:extLst>
      <p:ext uri="{BB962C8B-B14F-4D97-AF65-F5344CB8AC3E}">
        <p14:creationId xmlns:p14="http://schemas.microsoft.com/office/powerpoint/2010/main" val="222674656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New.potx" id="{B14B07C0-9486-4721-8783-BFBD5BB00260}" vid="{C37858ED-E72E-42C2-A32A-A61396065B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12150</TotalTime>
  <Words>11639</Words>
  <Application>Microsoft Office PowerPoint</Application>
  <PresentationFormat>On-screen Show (4:3)</PresentationFormat>
  <Paragraphs>828</Paragraphs>
  <Slides>112</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112</vt:i4>
      </vt:variant>
    </vt:vector>
  </HeadingPairs>
  <TitlesOfParts>
    <vt:vector size="116" baseType="lpstr">
      <vt:lpstr>Arial</vt:lpstr>
      <vt:lpstr>Calibri</vt:lpstr>
      <vt:lpstr>Cambria Math</vt:lpstr>
      <vt:lpstr>Default Design</vt:lpstr>
      <vt:lpstr>L8 Autonomous Driving with IL&amp;RL</vt:lpstr>
      <vt:lpstr>RL Reward Function Issues</vt:lpstr>
      <vt:lpstr>Imitation Learning (IL)</vt:lpstr>
      <vt:lpstr>Notations</vt:lpstr>
      <vt:lpstr>Notations Cont’d</vt:lpstr>
      <vt:lpstr>Behavior Cloning (BC)</vt:lpstr>
      <vt:lpstr>SL vs. BC</vt:lpstr>
      <vt:lpstr>Early Projects of IL (BC) Applied to AD</vt:lpstr>
      <vt:lpstr>Distributional Shift in IL/BC</vt:lpstr>
      <vt:lpstr>Direct Policy Learning (DPL)</vt:lpstr>
      <vt:lpstr>BC vs. DPL</vt:lpstr>
      <vt:lpstr>Two Variants of DPL</vt:lpstr>
      <vt:lpstr>Inverse Reinforcement Learning (IRL)</vt:lpstr>
      <vt:lpstr>IRL Details</vt:lpstr>
      <vt:lpstr>PowerPoint Presentation</vt:lpstr>
      <vt:lpstr>PowerPoint Presentation</vt:lpstr>
      <vt:lpstr>Advantages of Mid-to-Mid</vt:lpstr>
      <vt:lpstr>[Zhou 2019]</vt:lpstr>
      <vt:lpstr>Computer Vision vs. End-to-End</vt:lpstr>
      <vt:lpstr>PowerPoint Presentation</vt:lpstr>
      <vt:lpstr>Performance Evaluation Results</vt:lpstr>
      <vt:lpstr>Conclusions</vt:lpstr>
      <vt:lpstr>PilotNet [Bojarski 2016]</vt:lpstr>
      <vt:lpstr>Training Method</vt:lpstr>
      <vt:lpstr>Data Collection System</vt:lpstr>
      <vt:lpstr>Training Data Augmentation</vt:lpstr>
      <vt:lpstr>Training Data Augmentation Details</vt:lpstr>
      <vt:lpstr>Driving Simulator</vt:lpstr>
      <vt:lpstr>PilotNet</vt:lpstr>
      <vt:lpstr>Visualization of Salient Objects</vt:lpstr>
      <vt:lpstr>Visualization Method</vt:lpstr>
      <vt:lpstr>On-Road Tests</vt:lpstr>
      <vt:lpstr>Chauffeurnet [Bansal 2018]</vt:lpstr>
      <vt:lpstr>Abstract</vt:lpstr>
      <vt:lpstr>BC Experiments</vt:lpstr>
      <vt:lpstr>ChauffeurNet Experiments</vt:lpstr>
      <vt:lpstr>ChauffeurNet Input/Output</vt:lpstr>
      <vt:lpstr>ChauffeurNet Input/Output in Detail</vt:lpstr>
      <vt:lpstr>Rendered inputs and outputs</vt:lpstr>
      <vt:lpstr>ChauffeurNet Architecture</vt:lpstr>
      <vt:lpstr>PowerPoint Presentation</vt:lpstr>
      <vt:lpstr>ChauffeurNet Details</vt:lpstr>
      <vt:lpstr>Beyond Pure Imitation</vt:lpstr>
      <vt:lpstr>Trajectory Perturbation</vt:lpstr>
      <vt:lpstr>Collision Loss</vt:lpstr>
      <vt:lpstr>Imitation Dropout </vt:lpstr>
      <vt:lpstr>PowerPoint Presentation</vt:lpstr>
      <vt:lpstr>IL with Safety [Chen 2019]</vt:lpstr>
      <vt:lpstr>Abstract</vt:lpstr>
      <vt:lpstr>Framework Overview</vt:lpstr>
      <vt:lpstr>Deep Imitation Learning</vt:lpstr>
      <vt:lpstr>DNN Architecture &amp; Loss Function</vt:lpstr>
      <vt:lpstr>Data Collection and Augmentation</vt:lpstr>
      <vt:lpstr>Trajectory Tracking Controller</vt:lpstr>
      <vt:lpstr>Longitudinal Controller</vt:lpstr>
      <vt:lpstr>Lateral Controller</vt:lpstr>
      <vt:lpstr>Safety Enhancement Controller</vt:lpstr>
      <vt:lpstr>Safety Index</vt:lpstr>
      <vt:lpstr>Safety Index Illustration</vt:lpstr>
      <vt:lpstr>State Safe Set and Control Safe Set</vt:lpstr>
      <vt:lpstr>Safe Control Command</vt:lpstr>
      <vt:lpstr>Conditional IL (CIL) [Codevilla 2018]</vt:lpstr>
      <vt:lpstr>Standard IL Limitations</vt:lpstr>
      <vt:lpstr>Command Conditional IL</vt:lpstr>
      <vt:lpstr>Two Architectures</vt:lpstr>
      <vt:lpstr>Data Augmentation</vt:lpstr>
      <vt:lpstr>Comparisons</vt:lpstr>
      <vt:lpstr>[Müller 2018]</vt:lpstr>
      <vt:lpstr>Abstract</vt:lpstr>
      <vt:lpstr>Modular Architecture</vt:lpstr>
      <vt:lpstr>Perception Module for Image Segmentation</vt:lpstr>
      <vt:lpstr>Driving Policy Module</vt:lpstr>
      <vt:lpstr>Loss Function for Training Driving Policy</vt:lpstr>
      <vt:lpstr>The Expert Agent</vt:lpstr>
      <vt:lpstr>Data Augmentation</vt:lpstr>
      <vt:lpstr>Simulation Environment</vt:lpstr>
      <vt:lpstr>Performance Evaluation</vt:lpstr>
      <vt:lpstr>Conditional Affordance Learning (CAL) [Sauer 2018]</vt:lpstr>
      <vt:lpstr>Abstract</vt:lpstr>
      <vt:lpstr>Conditional Affordance Learning (CAL)</vt:lpstr>
      <vt:lpstr>Affordances</vt:lpstr>
      <vt:lpstr>PowerPoint Presentation</vt:lpstr>
      <vt:lpstr>Perception DNN</vt:lpstr>
      <vt:lpstr>Longitudinal Control</vt:lpstr>
      <vt:lpstr>Visualization</vt:lpstr>
      <vt:lpstr>Performance Evaluation</vt:lpstr>
      <vt:lpstr>CILRS [Codevilla 2019]</vt:lpstr>
      <vt:lpstr>Abstract</vt:lpstr>
      <vt:lpstr>Limitations</vt:lpstr>
      <vt:lpstr>CILRS</vt:lpstr>
      <vt:lpstr>NoCrash Benchmark</vt:lpstr>
      <vt:lpstr>Performance Evaluation</vt:lpstr>
      <vt:lpstr>Learning by Cheating (LBC) [Chen 2019]</vt:lpstr>
      <vt:lpstr>Abstract</vt:lpstr>
      <vt:lpstr>Overview</vt:lpstr>
      <vt:lpstr>Why Does it Work?</vt:lpstr>
      <vt:lpstr>Agent Architecture</vt:lpstr>
      <vt:lpstr>Loss Functins</vt:lpstr>
      <vt:lpstr>Data Augmentation</vt:lpstr>
      <vt:lpstr>Controller</vt:lpstr>
      <vt:lpstr>Performance Evaluation</vt:lpstr>
      <vt:lpstr>Deep Imitative Models (DIM) [Rhinehart 2020]</vt:lpstr>
      <vt:lpstr>Abstract</vt:lpstr>
      <vt:lpstr>DIM</vt:lpstr>
      <vt:lpstr>DIM Details</vt:lpstr>
      <vt:lpstr>Bayes Theorem</vt:lpstr>
      <vt:lpstr>Planning as MAP (Maximum A Posteriori) Inference</vt:lpstr>
      <vt:lpstr>Goal Likelihood</vt:lpstr>
      <vt:lpstr>Robustness to Errors in Goal-Specification.</vt:lpstr>
      <vt:lpstr>PowerPoint Presentation</vt:lpstr>
      <vt:lpstr>PowerPoint Presentation</vt:lpstr>
      <vt:lpstr>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Multi-core architectures</dc:title>
  <dc:creator>SCS</dc:creator>
  <cp:lastModifiedBy>Zonghua Gu</cp:lastModifiedBy>
  <cp:revision>898</cp:revision>
  <dcterms:created xsi:type="dcterms:W3CDTF">2006-04-25T21:28:16Z</dcterms:created>
  <dcterms:modified xsi:type="dcterms:W3CDTF">2021-05-26T08:01:16Z</dcterms:modified>
</cp:coreProperties>
</file>