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76" r:id="rId2"/>
    <p:sldId id="890" r:id="rId3"/>
    <p:sldId id="897" r:id="rId4"/>
    <p:sldId id="628" r:id="rId5"/>
    <p:sldId id="959" r:id="rId6"/>
    <p:sldId id="386" r:id="rId7"/>
    <p:sldId id="383" r:id="rId8"/>
    <p:sldId id="384" r:id="rId9"/>
    <p:sldId id="920" r:id="rId10"/>
    <p:sldId id="917" r:id="rId11"/>
    <p:sldId id="390" r:id="rId12"/>
    <p:sldId id="389" r:id="rId13"/>
    <p:sldId id="916" r:id="rId14"/>
    <p:sldId id="955" r:id="rId15"/>
    <p:sldId id="908" r:id="rId16"/>
    <p:sldId id="402" r:id="rId17"/>
    <p:sldId id="954" r:id="rId18"/>
    <p:sldId id="906" r:id="rId19"/>
    <p:sldId id="393" r:id="rId20"/>
    <p:sldId id="385" r:id="rId21"/>
    <p:sldId id="918" r:id="rId22"/>
    <p:sldId id="919" r:id="rId23"/>
    <p:sldId id="391" r:id="rId24"/>
    <p:sldId id="392" r:id="rId25"/>
    <p:sldId id="899" r:id="rId26"/>
    <p:sldId id="902" r:id="rId27"/>
    <p:sldId id="922" r:id="rId28"/>
    <p:sldId id="907" r:id="rId29"/>
    <p:sldId id="915" r:id="rId30"/>
    <p:sldId id="914" r:id="rId31"/>
    <p:sldId id="909" r:id="rId32"/>
    <p:sldId id="911" r:id="rId33"/>
    <p:sldId id="910" r:id="rId34"/>
    <p:sldId id="912" r:id="rId35"/>
    <p:sldId id="92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42E4D-44FA-4853-8CF7-938F2AED9C5E}">
          <p14:sldIdLst>
            <p14:sldId id="376"/>
            <p14:sldId id="890"/>
            <p14:sldId id="897"/>
            <p14:sldId id="628"/>
            <p14:sldId id="959"/>
            <p14:sldId id="386"/>
            <p14:sldId id="383"/>
            <p14:sldId id="384"/>
            <p14:sldId id="920"/>
            <p14:sldId id="917"/>
            <p14:sldId id="390"/>
            <p14:sldId id="389"/>
            <p14:sldId id="916"/>
            <p14:sldId id="955"/>
            <p14:sldId id="908"/>
            <p14:sldId id="402"/>
            <p14:sldId id="954"/>
            <p14:sldId id="906"/>
            <p14:sldId id="393"/>
            <p14:sldId id="385"/>
            <p14:sldId id="918"/>
            <p14:sldId id="919"/>
            <p14:sldId id="391"/>
            <p14:sldId id="392"/>
            <p14:sldId id="899"/>
            <p14:sldId id="902"/>
            <p14:sldId id="922"/>
            <p14:sldId id="907"/>
            <p14:sldId id="915"/>
            <p14:sldId id="914"/>
            <p14:sldId id="909"/>
            <p14:sldId id="911"/>
            <p14:sldId id="910"/>
            <p14:sldId id="912"/>
            <p14:sldId id="9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2D050"/>
    <a:srgbClr val="996633"/>
    <a:srgbClr val="008000"/>
    <a:srgbClr val="B2B2B2"/>
    <a:srgbClr val="EAEAEA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0216" autoAdjust="0"/>
  </p:normalViewPr>
  <p:slideViewPr>
    <p:cSldViewPr snapToGrid="0">
      <p:cViewPr varScale="1">
        <p:scale>
          <a:sx n="114" d="100"/>
          <a:sy n="114" d="100"/>
        </p:scale>
        <p:origin x="10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A21340-DBF0-4FAC-9DE2-FD6DB24B5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45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 a dataset of images and labels</a:t>
            </a:r>
          </a:p>
          <a:p>
            <a:r>
              <a:rPr lang="en-US" dirty="0"/>
              <a:t>Use Machine Learning to train an image classifier</a:t>
            </a:r>
          </a:p>
          <a:p>
            <a:r>
              <a:rPr lang="en-US" dirty="0"/>
              <a:t>Evaluate the classifier on test images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076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Recall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dirty="0"/>
                  <a:t> 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dirty="0"/>
                  <a:t> 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en-SE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Recall = </a:t>
                </a:r>
                <a:r>
                  <a:rPr lang="en-US" sz="1200" i="0">
                    <a:latin typeface="Cambria Math" panose="02040503050406030204" pitchFamily="18" charset="0"/>
                  </a:rPr>
                  <a:t>𝑇𝑃</a:t>
                </a:r>
                <a:r>
                  <a:rPr lang="en-US" sz="1200" b="0" i="0">
                    <a:latin typeface="Cambria Math" panose="02040503050406030204" pitchFamily="18" charset="0"/>
                  </a:rPr>
                  <a:t>/(</a:t>
                </a:r>
                <a:r>
                  <a:rPr lang="en-US" sz="1200" i="0">
                    <a:latin typeface="Cambria Math" panose="02040503050406030204" pitchFamily="18" charset="0"/>
                  </a:rPr>
                  <a:t>𝑇𝑃+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𝐹𝑁)</a:t>
                </a:r>
                <a:r>
                  <a:rPr lang="en-US" dirty="0"/>
                  <a:t> Precision = </a:t>
                </a:r>
                <a:r>
                  <a:rPr lang="en-US" sz="1200" i="0">
                    <a:latin typeface="Cambria Math" panose="02040503050406030204" pitchFamily="18" charset="0"/>
                  </a:rPr>
                  <a:t>𝑇𝑃</a:t>
                </a:r>
                <a:r>
                  <a:rPr lang="en-US" sz="1200" b="0" i="0">
                    <a:latin typeface="Cambria Math" panose="02040503050406030204" pitchFamily="18" charset="0"/>
                  </a:rPr>
                  <a:t>/(</a:t>
                </a:r>
                <a:r>
                  <a:rPr lang="en-US" sz="1200" i="0">
                    <a:latin typeface="Cambria Math" panose="02040503050406030204" pitchFamily="18" charset="0"/>
                  </a:rPr>
                  <a:t>𝑇𝑃+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𝐹𝑃)</a:t>
                </a:r>
                <a:r>
                  <a:rPr lang="en-US" dirty="0"/>
                  <a:t> Accuracy = </a:t>
                </a:r>
                <a:r>
                  <a:rPr lang="en-US" sz="1200" b="0" i="0"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</a:rPr>
                  <a:t>𝑇𝑃+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𝑇𝑁)/(</a:t>
                </a:r>
                <a:r>
                  <a:rPr lang="en-US" sz="1200" i="0">
                    <a:latin typeface="Cambria Math" panose="02040503050406030204" pitchFamily="18" charset="0"/>
                  </a:rPr>
                  <a:t>𝑇𝑃+𝑇𝑁</a:t>
                </a:r>
                <a:r>
                  <a:rPr lang="en-US" sz="1200" b="0" i="0">
                    <a:latin typeface="Cambria Math" panose="02040503050406030204" pitchFamily="18" charset="0"/>
                  </a:rPr>
                  <a:t>+𝐹𝑃+𝐹𝑁)</a:t>
                </a:r>
                <a:endParaRPr lang="en-SE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3440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not possible for FPR to be larger than TPR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6201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Improves gradient flow through  the network</a:t>
                </a:r>
              </a:p>
              <a:p>
                <a:r>
                  <a:rPr lang="en-US" dirty="0"/>
                  <a:t>Allows higher learning rates</a:t>
                </a:r>
              </a:p>
              <a:p>
                <a:r>
                  <a:rPr lang="en-US" dirty="0"/>
                  <a:t>Reduces the strong dependence  on initialization</a:t>
                </a:r>
              </a:p>
              <a:p>
                <a:r>
                  <a:rPr lang="en-US" dirty="0"/>
                  <a:t>Acts as a form of regularization Subtracting the mini-batch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</m:oMath>
                </a14:m>
                <a:r>
                  <a:rPr lang="en-US" dirty="0"/>
                  <a:t> and dividing by the mini-batch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SE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Improves gradient flow through  the network</a:t>
                </a:r>
              </a:p>
              <a:p>
                <a:r>
                  <a:rPr lang="en-US" dirty="0"/>
                  <a:t>Allows higher learning rates</a:t>
                </a:r>
              </a:p>
              <a:p>
                <a:r>
                  <a:rPr lang="en-US" dirty="0"/>
                  <a:t>Reduces the strong dependence  on initialization</a:t>
                </a:r>
              </a:p>
              <a:p>
                <a:r>
                  <a:rPr lang="en-US" dirty="0"/>
                  <a:t>Acts as a form of regularization Subtracting the mini-batch mean </a:t>
                </a:r>
                <a:r>
                  <a:rPr lang="en-US" b="0" i="0">
                    <a:latin typeface="Cambria Math" panose="02040503050406030204" pitchFamily="18" charset="0"/>
                  </a:rPr>
                  <a:t>𝜇_ℬ</a:t>
                </a:r>
                <a:r>
                  <a:rPr lang="en-US" dirty="0"/>
                  <a:t> and dividing by the mini-batch </a:t>
                </a:r>
              </a:p>
              <a:p>
                <a:pPr lvl="1"/>
                <a:r>
                  <a:rPr lang="en-US" b="0" i="0">
                    <a:latin typeface="Cambria Math" panose="02040503050406030204" pitchFamily="18" charset="0"/>
                  </a:rPr>
                  <a:t>𝑥 ̂_𝑖←(</a:t>
                </a:r>
                <a:r>
                  <a:rPr lang="en-US" i="0">
                    <a:latin typeface="Cambria Math" panose="02040503050406030204" pitchFamily="18" charset="0"/>
                  </a:rPr>
                  <a:t>𝑥_𝑖−</a:t>
                </a:r>
                <a:r>
                  <a:rPr lang="en-US" b="0" i="0">
                    <a:latin typeface="Cambria Math" panose="02040503050406030204" pitchFamily="18" charset="0"/>
                  </a:rPr>
                  <a:t>𝜇_ℬ)/√(𝜎_ℬ^2+𝜖)</a:t>
                </a:r>
                <a:endParaRPr lang="en-US" dirty="0"/>
              </a:p>
              <a:p>
                <a:endParaRPr lang="en-US" dirty="0"/>
              </a:p>
              <a:p>
                <a:endParaRPr lang="en-SE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076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Activation Functions (use 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r>
              <a:rPr lang="en-US" dirty="0"/>
              <a:t>Data Preprocessing (images: subtract mean)</a:t>
            </a:r>
          </a:p>
          <a:p>
            <a:r>
              <a:rPr lang="en-US" dirty="0"/>
              <a:t>Weight Initialization (use Xavier </a:t>
            </a:r>
            <a:r>
              <a:rPr lang="en-US" dirty="0" err="1"/>
              <a:t>init</a:t>
            </a:r>
            <a:r>
              <a:rPr lang="en-US" dirty="0"/>
              <a:t>)</a:t>
            </a:r>
          </a:p>
          <a:p>
            <a:r>
              <a:rPr lang="en-US" dirty="0"/>
              <a:t>Batch Normalization (use)</a:t>
            </a:r>
          </a:p>
          <a:p>
            <a:r>
              <a:rPr lang="en-US" dirty="0"/>
              <a:t>Babysitting the Learning process</a:t>
            </a:r>
          </a:p>
          <a:p>
            <a:r>
              <a:rPr lang="en-US" dirty="0"/>
              <a:t>Hyperparameter Optimization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97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Three categories</a:t>
                </a:r>
              </a:p>
              <a:p>
                <a:pPr lvl="1"/>
                <a:r>
                  <a:rPr lang="en-US" altLang="zh-CN" dirty="0"/>
                  <a:t>Supervised learning (w. labeled data), incl.</a:t>
                </a:r>
              </a:p>
              <a:p>
                <a:pPr lvl="2"/>
                <a:r>
                  <a:rPr lang="en-US" altLang="zh-CN" dirty="0"/>
                  <a:t>Classification (cat vs. dog?)</a:t>
                </a:r>
              </a:p>
              <a:p>
                <a:pPr lvl="2"/>
                <a:r>
                  <a:rPr lang="en-US" altLang="zh-CN" dirty="0"/>
                  <a:t>Regression (housing price next year?)</a:t>
                </a:r>
              </a:p>
              <a:p>
                <a:pPr lvl="1"/>
                <a:r>
                  <a:rPr lang="en-US" altLang="zh-CN" dirty="0"/>
                  <a:t>Unsupervised learning (no labeled data), incl.</a:t>
                </a:r>
              </a:p>
              <a:p>
                <a:pPr lvl="2"/>
                <a:r>
                  <a:rPr lang="en-US" altLang="zh-CN" dirty="0" err="1"/>
                  <a:t>Custering</a:t>
                </a:r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dirty="0"/>
                  <a:t>Game playing (AlphaGo)</a:t>
                </a:r>
              </a:p>
              <a:p>
                <a:r>
                  <a:rPr lang="en-US" altLang="zh-CN" dirty="0"/>
                  <a:t>Deep Learning (DL) is a type of ML algorithm that is based on neural networks</a:t>
                </a:r>
              </a:p>
              <a:p>
                <a:r>
                  <a:rPr lang="en-US" altLang="zh-CN" dirty="0"/>
                  <a:t>Many other ML algorithms besides DL </a:t>
                </a:r>
                <a:r>
                  <a:rPr lang="en-US" dirty="0"/>
                  <a:t>Learn a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Depending on the type of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Regression: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continuous (e.g. temperature value y = {19º, 23.5º, 22.9º})</a:t>
                </a:r>
              </a:p>
              <a:p>
                <a:pPr lvl="1"/>
                <a:r>
                  <a:rPr lang="en-US" dirty="0"/>
                  <a:t>Classification: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discrete (e.g. y = {cat, dog})</a:t>
                </a:r>
              </a:p>
              <a:p>
                <a:pPr lvl="1"/>
                <a:endParaRPr lang="en-US" altLang="zh-CN" dirty="0"/>
              </a:p>
              <a:p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Three categories</a:t>
                </a:r>
              </a:p>
              <a:p>
                <a:pPr lvl="1"/>
                <a:r>
                  <a:rPr lang="en-US" altLang="zh-CN" dirty="0"/>
                  <a:t>Supervised learning (w. labeled data), incl.</a:t>
                </a:r>
              </a:p>
              <a:p>
                <a:pPr lvl="2"/>
                <a:r>
                  <a:rPr lang="en-US" altLang="zh-CN" dirty="0"/>
                  <a:t>Classification (cat vs. dog?)</a:t>
                </a:r>
              </a:p>
              <a:p>
                <a:pPr lvl="2"/>
                <a:r>
                  <a:rPr lang="en-US" altLang="zh-CN" dirty="0"/>
                  <a:t>Regression (housing price next year?)</a:t>
                </a:r>
              </a:p>
              <a:p>
                <a:pPr lvl="1"/>
                <a:r>
                  <a:rPr lang="en-US" altLang="zh-CN" dirty="0"/>
                  <a:t>Unsupervised learning (no labeled data), incl.</a:t>
                </a:r>
              </a:p>
              <a:p>
                <a:pPr lvl="2"/>
                <a:r>
                  <a:rPr lang="en-US" altLang="zh-CN" dirty="0" err="1"/>
                  <a:t>Custering</a:t>
                </a:r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dirty="0"/>
                  <a:t>Game playing (AlphaGo)</a:t>
                </a:r>
              </a:p>
              <a:p>
                <a:r>
                  <a:rPr lang="en-US" altLang="zh-CN" dirty="0"/>
                  <a:t>Deep Learning (DL) is a type of ML algorithm that is based on neural networks</a:t>
                </a:r>
              </a:p>
              <a:p>
                <a:r>
                  <a:rPr lang="en-US" altLang="zh-CN" dirty="0"/>
                  <a:t>Many other ML algorithms besides DL </a:t>
                </a:r>
                <a:r>
                  <a:rPr lang="en-US" dirty="0"/>
                  <a:t>Learn a function: </a:t>
                </a:r>
                <a:r>
                  <a:rPr lang="en-US" b="0" i="0">
                    <a:latin typeface="Cambria Math" panose="02040503050406030204" pitchFamily="18" charset="0"/>
                  </a:rPr>
                  <a:t>𝑦=𝑓(𝑥)</a:t>
                </a:r>
                <a:endParaRPr lang="en-US" dirty="0"/>
              </a:p>
              <a:p>
                <a:r>
                  <a:rPr lang="en-US" dirty="0"/>
                  <a:t>Depending on the type of output </a:t>
                </a:r>
                <a:r>
                  <a:rPr lang="en-US" b="0" i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Regression: </a:t>
                </a:r>
                <a:r>
                  <a:rPr lang="en-US" i="0" dirty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 is continuous (e.g. temperature value y = {19º, 23.5º, 22.9º})</a:t>
                </a:r>
              </a:p>
              <a:p>
                <a:pPr lvl="1"/>
                <a:r>
                  <a:rPr lang="en-US" dirty="0"/>
                  <a:t>Classification: </a:t>
                </a:r>
                <a:r>
                  <a:rPr lang="en-US" i="0" dirty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 is discrete (e.g. y = {cat, dog})</a:t>
                </a:r>
              </a:p>
              <a:p>
                <a:pPr lvl="1"/>
                <a:endParaRPr lang="en-US" altLang="zh-CN" dirty="0"/>
              </a:p>
              <a:p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46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Many variants: step, sigmoid, tanh, </a:t>
            </a:r>
            <a:r>
              <a:rPr lang="en-US" dirty="0" err="1"/>
              <a:t>ReLU</a:t>
            </a:r>
            <a:r>
              <a:rPr lang="en-US" dirty="0"/>
              <a:t>, leaky-</a:t>
            </a:r>
            <a:r>
              <a:rPr lang="en-US" dirty="0" err="1"/>
              <a:t>ReLU</a:t>
            </a:r>
            <a:r>
              <a:rPr lang="en-US" dirty="0"/>
              <a:t>, </a:t>
            </a:r>
            <a:r>
              <a:rPr lang="en-US" dirty="0" err="1"/>
              <a:t>PReLU</a:t>
            </a:r>
            <a:r>
              <a:rPr lang="en-US" dirty="0"/>
              <a:t>, </a:t>
            </a:r>
            <a:r>
              <a:rPr lang="en-US" dirty="0" err="1"/>
              <a:t>SoftPlus</a:t>
            </a:r>
            <a:r>
              <a:rPr lang="en-US" dirty="0"/>
              <a:t>, Swish…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121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classification, the output is a list of probabilities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609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</a:t>
                </a:r>
                <a:r>
                  <a:rPr lang="en-US" dirty="0" err="1"/>
                  <a:t>i-th</a:t>
                </a:r>
                <a:r>
                  <a:rPr lang="en-US" dirty="0"/>
                  <a:t> layer’s activation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weight matrix,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bias, between (i-1)-</a:t>
                </a:r>
                <a:r>
                  <a:rPr lang="en-US" dirty="0" err="1"/>
                  <a:t>th</a:t>
                </a:r>
                <a:r>
                  <a:rPr lang="en-US" dirty="0"/>
                  <a:t> and </a:t>
                </a:r>
                <a:r>
                  <a:rPr lang="en-US" dirty="0" err="1"/>
                  <a:t>i-th</a:t>
                </a:r>
                <a:r>
                  <a:rPr lang="en-US" dirty="0"/>
                  <a:t> layer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Also called Multi-Layer </a:t>
                </a:r>
                <a:r>
                  <a:rPr lang="en-US" dirty="0" err="1"/>
                  <a:t>Perceptrons</a:t>
                </a:r>
                <a:r>
                  <a:rPr lang="en-US" dirty="0"/>
                  <a:t> (MLPs)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</a:t>
                </a:r>
                <a:r>
                  <a:rPr lang="en-US" dirty="0" err="1"/>
                  <a:t>i-th</a:t>
                </a:r>
                <a:r>
                  <a:rPr lang="en-US" dirty="0"/>
                  <a:t> layer’s activation </a:t>
                </a:r>
                <a:r>
                  <a:rPr lang="en-US" b="1" i="0">
                    <a:latin typeface="Cambria Math" panose="02040503050406030204" pitchFamily="18" charset="0"/>
                  </a:rPr>
                  <a:t>𝐡</a:t>
                </a:r>
                <a:r>
                  <a:rPr lang="en-US" b="0" i="0">
                    <a:latin typeface="Cambria Math" panose="02040503050406030204" pitchFamily="18" charset="0"/>
                  </a:rPr>
                  <a:t>_𝑖=𝑓(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𝐖_</a:t>
                </a:r>
                <a:r>
                  <a:rPr lang="en-US" i="0" dirty="0">
                    <a:latin typeface="Cambria Math" panose="02040503050406030204" pitchFamily="18" charset="0"/>
                  </a:rPr>
                  <a:t>𝑖</a:t>
                </a:r>
                <a:r>
                  <a:rPr lang="en-US" b="0" i="0" dirty="0">
                    <a:latin typeface="Cambria Math" panose="02040503050406030204" pitchFamily="18" charset="0"/>
                  </a:rPr>
                  <a:t>⋅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𝐡</a:t>
                </a:r>
                <a:r>
                  <a:rPr lang="en-US" b="0" i="0" dirty="0">
                    <a:latin typeface="Cambria Math" panose="02040503050406030204" pitchFamily="18" charset="0"/>
                  </a:rPr>
                  <a:t>_(𝑖</a:t>
                </a:r>
                <a:r>
                  <a:rPr lang="en-US" i="0" dirty="0">
                    <a:latin typeface="Cambria Math" panose="02040503050406030204" pitchFamily="18" charset="0"/>
                  </a:rPr>
                  <a:t>−1</a:t>
                </a:r>
                <a:r>
                  <a:rPr lang="en-US" b="0" i="0" dirty="0">
                    <a:latin typeface="Cambria Math" panose="02040503050406030204" pitchFamily="18" charset="0"/>
                  </a:rPr>
                  <a:t>) )</a:t>
                </a:r>
                <a:r>
                  <a:rPr lang="en-US" b="0" i="0">
                    <a:latin typeface="Cambria Math" panose="02040503050406030204" pitchFamily="18" charset="0"/>
                  </a:rPr>
                  <a:t>+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𝐛_</a:t>
                </a:r>
                <a:r>
                  <a:rPr lang="en-US" i="0" dirty="0">
                    <a:latin typeface="Cambria Math" panose="02040503050406030204" pitchFamily="18" charset="0"/>
                  </a:rPr>
                  <a:t>𝑖</a:t>
                </a:r>
                <a:r>
                  <a:rPr lang="en-US" dirty="0"/>
                  <a:t>, where 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𝐖_</a:t>
                </a:r>
                <a:r>
                  <a:rPr lang="en-US" i="0" dirty="0">
                    <a:latin typeface="Cambria Math" panose="02040503050406030204" pitchFamily="18" charset="0"/>
                  </a:rPr>
                  <a:t>𝑖</a:t>
                </a:r>
                <a:r>
                  <a:rPr lang="en-US" dirty="0"/>
                  <a:t> is the weight matrix, and 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𝐛_</a:t>
                </a:r>
                <a:r>
                  <a:rPr lang="en-US" i="0" dirty="0">
                    <a:latin typeface="Cambria Math" panose="02040503050406030204" pitchFamily="18" charset="0"/>
                  </a:rPr>
                  <a:t>𝑖</a:t>
                </a:r>
                <a:r>
                  <a:rPr lang="en-US" dirty="0"/>
                  <a:t> is the bias, between (i-1)-</a:t>
                </a:r>
                <a:r>
                  <a:rPr lang="en-US" dirty="0" err="1"/>
                  <a:t>th</a:t>
                </a:r>
                <a:r>
                  <a:rPr lang="en-US" dirty="0"/>
                  <a:t> and </a:t>
                </a:r>
                <a:r>
                  <a:rPr lang="en-US" dirty="0" err="1"/>
                  <a:t>i-th</a:t>
                </a:r>
                <a:r>
                  <a:rPr lang="en-US" dirty="0"/>
                  <a:t> layer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Also called Multi-Layer </a:t>
                </a:r>
                <a:r>
                  <a:rPr lang="en-US" dirty="0" err="1"/>
                  <a:t>Perceptrons</a:t>
                </a:r>
                <a:r>
                  <a:rPr lang="en-US" dirty="0"/>
                  <a:t> (MLPs)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3486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(e.g., a color image is a 3D tensor)</a:t>
                </a:r>
              </a:p>
              <a:p>
                <a:r>
                  <a:rPr lang="en-US" dirty="0"/>
                  <a:t>Consider a NN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the input (image)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the prediction result (e.g., panda or gibbon), which has the maximum probability in the probability vector over all classes. We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be the correct prediction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: the NN with params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(weights and biases)</a:t>
                </a:r>
              </a:p>
              <a:p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(e.g., a color image is a 3D tensor)</a:t>
                </a:r>
              </a:p>
              <a:p>
                <a:r>
                  <a:rPr lang="en-US" dirty="0"/>
                  <a:t>Consider a NN classifier </a:t>
                </a:r>
                <a:r>
                  <a:rPr lang="en-US" b="0" i="0">
                    <a:latin typeface="Cambria Math" panose="02040503050406030204" pitchFamily="18" charset="0"/>
                  </a:rPr>
                  <a:t>𝑓_𝜃 (𝑥)=𝑦</a:t>
                </a:r>
                <a:endParaRPr lang="en-US" dirty="0"/>
              </a:p>
              <a:p>
                <a:pPr lvl="1"/>
                <a:r>
                  <a:rPr lang="en-US" b="0" i="0">
                    <a:latin typeface="Cambria Math" panose="02040503050406030204" pitchFamily="18" charset="0"/>
                  </a:rPr>
                  <a:t>𝑥</a:t>
                </a:r>
                <a:r>
                  <a:rPr lang="en-US" dirty="0"/>
                  <a:t>: the input (image)</a:t>
                </a:r>
              </a:p>
              <a:p>
                <a:pPr lvl="1"/>
                <a:r>
                  <a:rPr lang="en-US" b="0" i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: the prediction result (e.g., panda or gibbon), which has the maximum probability in the probability vector over all classes. We assume </a:t>
                </a:r>
                <a:r>
                  <a:rPr lang="en-US" i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 to be the correct prediction</a:t>
                </a:r>
              </a:p>
              <a:p>
                <a:pPr lvl="1"/>
                <a:r>
                  <a:rPr lang="en-US" b="0" i="0">
                    <a:latin typeface="Cambria Math" panose="02040503050406030204" pitchFamily="18" charset="0"/>
                  </a:rPr>
                  <a:t>𝑓_𝜃</a:t>
                </a:r>
                <a:r>
                  <a:rPr lang="en-US" dirty="0"/>
                  <a:t>: the NN with params </a:t>
                </a:r>
                <a:r>
                  <a:rPr lang="en-US" i="0">
                    <a:latin typeface="Cambria Math" panose="02040503050406030204" pitchFamily="18" charset="0"/>
                  </a:rPr>
                  <a:t>𝜃</a:t>
                </a:r>
                <a:r>
                  <a:rPr lang="en-US" dirty="0"/>
                  <a:t> (weights and biases)</a:t>
                </a:r>
              </a:p>
              <a:p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20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Loss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 err="1">
                    <a:solidFill>
                      <a:srgbClr val="404040"/>
                    </a:solidFill>
                    <a:effectLst/>
                    <a:latin typeface="Raleway"/>
                  </a:rPr>
                  <a:t>Pred</a:t>
                </a:r>
                <a:r>
                  <a:rPr lang="en-US" b="0" i="0" dirty="0">
                    <a:solidFill>
                      <a:srgbClr val="404040"/>
                    </a:solidFill>
                    <a:effectLst/>
                    <a:latin typeface="Raleway"/>
                  </a:rPr>
                  <a:t> now contains a 1000 dimensional vector containing the class logits for the 1000 </a:t>
                </a:r>
                <a:r>
                  <a:rPr lang="en-US" b="0" i="0" dirty="0" err="1">
                    <a:solidFill>
                      <a:srgbClr val="404040"/>
                    </a:solidFill>
                    <a:effectLst/>
                    <a:latin typeface="Raleway"/>
                  </a:rPr>
                  <a:t>imagenet</a:t>
                </a:r>
                <a:r>
                  <a:rPr lang="en-US" b="0" i="0" dirty="0">
                    <a:solidFill>
                      <a:srgbClr val="404040"/>
                    </a:solidFill>
                    <a:effectLst/>
                    <a:latin typeface="Raleway"/>
                  </a:rPr>
                  <a:t> classes (i.e., if you wanted to convert this to a probability vector, you would apply the </a:t>
                </a:r>
                <a:r>
                  <a:rPr lang="en-US" b="0" i="0" dirty="0" err="1">
                    <a:solidFill>
                      <a:srgbClr val="404040"/>
                    </a:solidFill>
                    <a:effectLst/>
                    <a:latin typeface="Raleway"/>
                  </a:rPr>
                  <a:t>softmax</a:t>
                </a:r>
                <a:r>
                  <a:rPr lang="en-US" b="0" i="0" dirty="0">
                    <a:solidFill>
                      <a:srgbClr val="404040"/>
                    </a:solidFill>
                    <a:effectLst/>
                    <a:latin typeface="Raleway"/>
                  </a:rPr>
                  <a:t> operator to this vector). To find the highest likelihood class, we simply take the index of maximum value in this vector, and we can look this up in a list of </a:t>
                </a:r>
                <a:r>
                  <a:rPr lang="en-US" b="0" i="0" dirty="0" err="1">
                    <a:solidFill>
                      <a:srgbClr val="404040"/>
                    </a:solidFill>
                    <a:effectLst/>
                    <a:latin typeface="Raleway"/>
                  </a:rPr>
                  <a:t>imagenet</a:t>
                </a:r>
                <a:r>
                  <a:rPr lang="en-US" b="0" i="0" dirty="0">
                    <a:solidFill>
                      <a:srgbClr val="404040"/>
                    </a:solidFill>
                    <a:effectLst/>
                    <a:latin typeface="Raleway"/>
                  </a:rPr>
                  <a:t> classes to find the corresponding label.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Loss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SE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Loss(</a:t>
                </a:r>
                <a:r>
                  <a:rPr lang="en-US" i="0">
                    <a:latin typeface="Cambria Math" panose="02040503050406030204" pitchFamily="18" charset="0"/>
                  </a:rPr>
                  <a:t>𝑥+𝛿</a:t>
                </a:r>
                <a:r>
                  <a:rPr lang="en-US" b="0" i="0">
                    <a:latin typeface="Cambria Math" panose="02040503050406030204" pitchFamily="18" charset="0"/>
                  </a:rPr>
                  <a:t>,𝑦;𝜃)=log⁡∑_𝑖▒exp⁡〖ℎ_𝜃 (𝑥+𝛿)_𝑖−</a:t>
                </a:r>
                <a:r>
                  <a:rPr lang="en-US" i="0">
                    <a:latin typeface="Cambria Math" panose="02040503050406030204" pitchFamily="18" charset="0"/>
                  </a:rPr>
                  <a:t>ℎ_𝜃 (𝑥)_</a:t>
                </a:r>
                <a:r>
                  <a:rPr lang="en-US" b="0" i="0">
                    <a:latin typeface="Cambria Math" panose="02040503050406030204" pitchFamily="18" charset="0"/>
                  </a:rPr>
                  <a:t>𝑦 〗 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67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true distribution;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predicted distribution.</a:t>
                </a:r>
                <a:endParaRPr lang="en-SE" sz="2800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800" b="0" i="0">
                    <a:latin typeface="Cambria Math" panose="02040503050406030204" pitchFamily="18" charset="0"/>
                  </a:rPr>
                  <a:t>𝐻(𝑝,𝑞)=−∑_𝑖▒〖𝑝_𝑖  log⁡〖𝑞_𝑖 〗 〗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400" b="0" i="0">
                    <a:latin typeface="Cambria Math" panose="02040503050406030204" pitchFamily="18" charset="0"/>
                  </a:rPr>
                  <a:t>𝑝_𝑖</a:t>
                </a:r>
                <a:r>
                  <a:rPr lang="en-US" sz="2400" dirty="0"/>
                  <a:t>: true distribution; </a:t>
                </a:r>
                <a:r>
                  <a:rPr lang="en-US" sz="2400" b="0" i="0">
                    <a:latin typeface="Cambria Math" panose="02040503050406030204" pitchFamily="18" charset="0"/>
                  </a:rPr>
                  <a:t>𝑞_𝑖</a:t>
                </a:r>
                <a:r>
                  <a:rPr lang="en-US" sz="2400" dirty="0"/>
                  <a:t>: predicted distribution.</a:t>
                </a:r>
                <a:endParaRPr lang="en-SE" sz="2800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67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exp(−2.85)+exp(.86)+exp(.28)=3.744</a:t>
            </a:r>
          </a:p>
          <a:p>
            <a:r>
              <a:rPr lang="en-US" dirty="0"/>
              <a:t>exp(−2.85)/3.744=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325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3966-D6FD-4DDD-A95C-2C7993E51B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456A-00AF-44E6-8D70-638C0D013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9B42-DC4F-4955-8A6B-AF74C687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1126-23CC-4559-B546-BAC515D1D4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2DEA-3332-4DF6-A348-197FA3F2EA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9577-EEFF-4D12-A7EE-88AD1DC793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6999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charset="-122"/>
              </a:defRPr>
            </a:lvl1pPr>
          </a:lstStyle>
          <a:p>
            <a:pPr>
              <a:defRPr/>
            </a:pPr>
            <a:fld id="{FE160EA6-A35E-4F72-A219-BD66FDF9DC9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youtube.com/watch?v=qWfzIYCvBq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9C22-43DB-4CF1-9478-5B5914CD6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14959"/>
            <a:ext cx="7772400" cy="1470025"/>
          </a:xfrm>
        </p:spPr>
        <p:txBody>
          <a:bodyPr/>
          <a:lstStyle/>
          <a:p>
            <a:r>
              <a:rPr lang="en-US" dirty="0"/>
              <a:t>L2 Introduction to Machine Learning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F0A68-9DF3-4C69-98DF-06276D6E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56583"/>
            <a:ext cx="6400800" cy="1752600"/>
          </a:xfrm>
        </p:spPr>
        <p:txBody>
          <a:bodyPr/>
          <a:lstStyle/>
          <a:p>
            <a:r>
              <a:rPr lang="en-US"/>
              <a:t>Zonghua Gu 2022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63021-74D3-4F09-91B6-CABEF5EC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03966-D6FD-4DDD-A95C-2C7993E51B97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pic>
        <p:nvPicPr>
          <p:cNvPr id="2050" name="Picture 2" descr="Reading, learning, scientific, book, experiment, ai, robot icon - Download on Iconfinder">
            <a:extLst>
              <a:ext uri="{FF2B5EF4-FFF2-40B4-BE49-F238E27FC236}">
                <a16:creationId xmlns:a16="http://schemas.microsoft.com/office/drawing/2014/main" id="{B4516E33-3B5B-46A6-AEA4-8DE0B274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645024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4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5677-C052-44F9-81F5-3E046E4F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22676-29A3-4FB5-B15F-45680E84A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stack many hidden layers to form a DNN if we have enough data and computing power to train it</a:t>
            </a:r>
          </a:p>
          <a:p>
            <a:r>
              <a:rPr lang="en-US" dirty="0"/>
              <a:t>The high model capacity of DNN comes from non-linear mappings: hidden units must be followed by a non-linear activation function</a:t>
            </a:r>
          </a:p>
          <a:p>
            <a:pPr lvl="1"/>
            <a:r>
              <a:rPr lang="en-US" dirty="0"/>
              <a:t>Without non-linear activation functions, a DNN with many layers can be collapsed into an equivalent single-layer NN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2F169-5CEE-4446-AE8B-62A77F47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507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F7F-2394-45AC-B5A3-4DE8026B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Fully-Connected NNs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E90E3-A6EE-4B86-88FA-4DA12AEC4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4783832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Number of params at the </a:t>
                </a:r>
                <a:r>
                  <a:rPr lang="en-US" dirty="0" err="1"/>
                  <a:t>i-th</a:t>
                </a:r>
                <a:r>
                  <a:rPr lang="en-US" dirty="0"/>
                  <a:t> layer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neurons at the </a:t>
                </a:r>
                <a:r>
                  <a:rPr lang="en-US" dirty="0" err="1"/>
                  <a:t>i-th</a:t>
                </a:r>
                <a:r>
                  <a:rPr lang="en-US" dirty="0"/>
                  <a:t> layer. Can grow very large</a:t>
                </a:r>
              </a:p>
              <a:p>
                <a:pPr lvl="1"/>
                <a:r>
                  <a:rPr lang="en-US" dirty="0"/>
                  <a:t>(We will discuss CNNs with much fewer params in the next lecture)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E90E3-A6EE-4B86-88FA-4DA12AEC4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4783832" cy="5562600"/>
              </a:xfrm>
              <a:blipFill>
                <a:blip r:embed="rId3"/>
                <a:stretch>
                  <a:fillRect l="-2934" t="-142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F130-A433-4E21-855B-5355B317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3A95D82-937C-448A-AA6B-2CEF2E28FC7E}"/>
              </a:ext>
            </a:extLst>
          </p:cNvPr>
          <p:cNvSpPr/>
          <p:nvPr/>
        </p:nvSpPr>
        <p:spPr>
          <a:xfrm>
            <a:off x="4644008" y="1752379"/>
            <a:ext cx="4423792" cy="4329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C1650-D5A2-4985-87BB-8D5DECEE405E}"/>
              </a:ext>
            </a:extLst>
          </p:cNvPr>
          <p:cNvSpPr txBox="1"/>
          <p:nvPr/>
        </p:nvSpPr>
        <p:spPr>
          <a:xfrm>
            <a:off x="6508219" y="6082056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3-layer NN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2977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B3CF-5080-47A2-A8C7-2FF067EF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Two-Layer Fully-Connected NN for Solving XOR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E2C1-8603-4C78-9ABC-9D96BD243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094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NN consists of one input, one hidden, and one output layer, with sigmoid activations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CE7-9DA1-4482-B2D6-84D50BA9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9599631-D24C-4F5F-BADE-7B58E66B52F0}"/>
              </a:ext>
            </a:extLst>
          </p:cNvPr>
          <p:cNvSpPr/>
          <p:nvPr/>
        </p:nvSpPr>
        <p:spPr>
          <a:xfrm>
            <a:off x="251520" y="2204864"/>
            <a:ext cx="3357843" cy="2566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32D62BD-881E-47B8-9714-3D62AC8C7AFE}"/>
              </a:ext>
            </a:extLst>
          </p:cNvPr>
          <p:cNvSpPr/>
          <p:nvPr/>
        </p:nvSpPr>
        <p:spPr>
          <a:xfrm>
            <a:off x="3798055" y="2788140"/>
            <a:ext cx="3912367" cy="3158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A34C8C26-136B-43F9-91F9-98C161217B01}"/>
              </a:ext>
            </a:extLst>
          </p:cNvPr>
          <p:cNvSpPr txBox="1"/>
          <p:nvPr/>
        </p:nvSpPr>
        <p:spPr>
          <a:xfrm>
            <a:off x="7188473" y="3772370"/>
            <a:ext cx="1848485" cy="624205"/>
          </a:xfrm>
          <a:prstGeom prst="rect">
            <a:avLst/>
          </a:prstGeom>
          <a:ln w="9524">
            <a:solidFill>
              <a:srgbClr val="9900FF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80645" marR="248285">
              <a:lnSpc>
                <a:spcPts val="1650"/>
              </a:lnSpc>
              <a:spcBef>
                <a:spcPts val="660"/>
              </a:spcBef>
            </a:pPr>
            <a:r>
              <a:rPr sz="1400" spc="-5" dirty="0">
                <a:latin typeface="Arial"/>
                <a:cs typeface="Arial"/>
              </a:rPr>
              <a:t>2 hidden units with  sigmoid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activations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B83E35A2-E405-4318-9460-C885FA461BE8}"/>
              </a:ext>
            </a:extLst>
          </p:cNvPr>
          <p:cNvSpPr txBox="1"/>
          <p:nvPr/>
        </p:nvSpPr>
        <p:spPr>
          <a:xfrm>
            <a:off x="7063424" y="5081685"/>
            <a:ext cx="1848485" cy="624205"/>
          </a:xfrm>
          <a:prstGeom prst="rect">
            <a:avLst/>
          </a:prstGeom>
          <a:ln w="9524">
            <a:solidFill>
              <a:srgbClr val="0000FF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80645" marR="337185">
              <a:lnSpc>
                <a:spcPts val="1650"/>
              </a:lnSpc>
              <a:spcBef>
                <a:spcPts val="660"/>
              </a:spcBef>
            </a:pPr>
            <a:r>
              <a:rPr sz="1400" spc="-5" dirty="0">
                <a:latin typeface="Arial"/>
                <a:cs typeface="Arial"/>
              </a:rPr>
              <a:t>output unit with  sigmoid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activation</a:t>
            </a:r>
            <a:endParaRPr sz="14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FC56C9B5-4046-4C63-88B0-DC431D07C0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6486635"/>
                  </p:ext>
                </p:extLst>
              </p:nvPr>
            </p:nvGraphicFramePr>
            <p:xfrm>
              <a:off x="1433578" y="4798072"/>
              <a:ext cx="145958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6529">
                      <a:extLst>
                        <a:ext uri="{9D8B030D-6E8A-4147-A177-3AD203B41FA5}">
                          <a16:colId xmlns:a16="http://schemas.microsoft.com/office/drawing/2014/main" val="842844758"/>
                        </a:ext>
                      </a:extLst>
                    </a:gridCol>
                    <a:gridCol w="486529">
                      <a:extLst>
                        <a:ext uri="{9D8B030D-6E8A-4147-A177-3AD203B41FA5}">
                          <a16:colId xmlns:a16="http://schemas.microsoft.com/office/drawing/2014/main" val="593196401"/>
                        </a:ext>
                      </a:extLst>
                    </a:gridCol>
                    <a:gridCol w="486529">
                      <a:extLst>
                        <a:ext uri="{9D8B030D-6E8A-4147-A177-3AD203B41FA5}">
                          <a16:colId xmlns:a16="http://schemas.microsoft.com/office/drawing/2014/main" val="36506330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058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977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0342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21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32435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FC56C9B5-4046-4C63-88B0-DC431D07C0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6486635"/>
                  </p:ext>
                </p:extLst>
              </p:nvPr>
            </p:nvGraphicFramePr>
            <p:xfrm>
              <a:off x="1433578" y="4798072"/>
              <a:ext cx="145958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6529">
                      <a:extLst>
                        <a:ext uri="{9D8B030D-6E8A-4147-A177-3AD203B41FA5}">
                          <a16:colId xmlns:a16="http://schemas.microsoft.com/office/drawing/2014/main" val="842844758"/>
                        </a:ext>
                      </a:extLst>
                    </a:gridCol>
                    <a:gridCol w="486529">
                      <a:extLst>
                        <a:ext uri="{9D8B030D-6E8A-4147-A177-3AD203B41FA5}">
                          <a16:colId xmlns:a16="http://schemas.microsoft.com/office/drawing/2014/main" val="593196401"/>
                        </a:ext>
                      </a:extLst>
                    </a:gridCol>
                    <a:gridCol w="486529">
                      <a:extLst>
                        <a:ext uri="{9D8B030D-6E8A-4147-A177-3AD203B41FA5}">
                          <a16:colId xmlns:a16="http://schemas.microsoft.com/office/drawing/2014/main" val="36506330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1639" r="-20500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250" t="-1639" r="-10500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1639" r="-500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6058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101639" r="-20500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250" t="-101639" r="-10500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101639" r="-500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7977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201639" r="-205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250" t="-201639" r="-105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201639" r="-5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342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301639" r="-205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250" t="-301639" r="-105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301639" r="-5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21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401639" r="-205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250" t="-401639" r="-105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401639" r="-5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32435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299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449D-259C-4E3A-B4B1-1276696F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# Layers and Their Sizes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E46D-DFA2-4835-92AF-236EF5442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496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example illustrating adding more hidden neurons increases model capacity and reduces training error</a:t>
            </a:r>
          </a:p>
          <a:p>
            <a:r>
              <a:rPr lang="en-US" dirty="0"/>
              <a:t>But too many layers and neurons may lead to overfitting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A60D6-5741-4B52-A1A3-3A40A5F2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C8E3A26-19CB-425D-8618-13FDAC6765D5}"/>
              </a:ext>
            </a:extLst>
          </p:cNvPr>
          <p:cNvSpPr/>
          <p:nvPr/>
        </p:nvSpPr>
        <p:spPr>
          <a:xfrm>
            <a:off x="210875" y="3429000"/>
            <a:ext cx="8722249" cy="309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81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655F-E280-4179-9D54-4D9535D5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038C-FC3C-42A1-A967-4A0355048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Cross-Entropy Loss, Log Loss, Focal Loss, Exponential Loss, Hinge Loss…</a:t>
            </a:r>
          </a:p>
          <a:p>
            <a:r>
              <a:rPr lang="en-US" dirty="0"/>
              <a:t>Regression</a:t>
            </a:r>
          </a:p>
          <a:p>
            <a:pPr lvl="1"/>
            <a:r>
              <a:rPr lang="en-US" dirty="0"/>
              <a:t>MSE (Mean Squared Error)/L2 Loss/Quadratic Loss, MAE (Mean Absolute Error)/L1 Loss, Huber Loss, Log </a:t>
            </a:r>
            <a:r>
              <a:rPr lang="en-US" dirty="0" err="1"/>
              <a:t>Cosh</a:t>
            </a:r>
            <a:r>
              <a:rPr lang="en-US" dirty="0"/>
              <a:t> Loss, Quantile Loss…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E7060-4794-4778-9F49-EE81F8F7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4028A-F5D5-4A16-892F-9D49D86B6517}"/>
              </a:ext>
            </a:extLst>
          </p:cNvPr>
          <p:cNvSpPr/>
          <p:nvPr/>
        </p:nvSpPr>
        <p:spPr>
          <a:xfrm>
            <a:off x="1524000" y="6530035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E" sz="1000" dirty="0"/>
              <a:t>https://heartbeat.fritz.ai/5-regression-loss-functions-all-machine-learners-should-know-4fb140e9d4b0</a:t>
            </a:r>
          </a:p>
        </p:txBody>
      </p:sp>
    </p:spTree>
    <p:extLst>
      <p:ext uri="{BB962C8B-B14F-4D97-AF65-F5344CB8AC3E}">
        <p14:creationId xmlns:p14="http://schemas.microsoft.com/office/powerpoint/2010/main" val="134950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AF63-3BCB-42BE-AC12-6A14255A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NN for Multi-Class Classification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15AFA-CE7A-49A6-BEDC-8754F1ABB3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91264" cy="53739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a NN defining the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as the mapping from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-dim vector of logits,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number of classes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the set of params (weights and biases)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correct label for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does not include the last SoftMax layer</a:t>
                </a:r>
              </a:p>
              <a:p>
                <a:r>
                  <a:rPr lang="en-US" dirty="0"/>
                  <a:t>e.g., a 3-layer NN consisting of 2 layers with </a:t>
                </a:r>
                <a:r>
                  <a:rPr lang="en-US" dirty="0" err="1"/>
                  <a:t>ReLU</a:t>
                </a:r>
                <a:r>
                  <a:rPr lang="en-US" dirty="0"/>
                  <a:t> activation functions and a last linear layer 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(0,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15AFA-CE7A-49A6-BEDC-8754F1ABB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91264" cy="5373960"/>
              </a:xfrm>
              <a:blipFill>
                <a:blip r:embed="rId3"/>
                <a:stretch>
                  <a:fillRect l="-1471" t="-2384" r="-80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A4475-4420-4AF6-B00A-CCEC42DD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894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3FC6-1071-405D-80EF-80ADA726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1" y="274638"/>
            <a:ext cx="7217228" cy="868362"/>
          </a:xfrm>
        </p:spPr>
        <p:txBody>
          <a:bodyPr/>
          <a:lstStyle/>
          <a:p>
            <a:r>
              <a:rPr lang="en-US" sz="3600" dirty="0"/>
              <a:t>Cross-Entropy Loss for Multi-Class Classification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8C4A6-5081-4F6A-B2A8-F209F9AD5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0" dirty="0"/>
                  <a:t>The SoftMax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computes a vector of predicted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from a vector of logits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in the last hidden layer (the penultimate layer),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number of classes: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loss function is defined as the negative log likelihood of the predicted probability corresponding to the correct label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amounts to maximizing the logit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corresponding to the correct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8C4A6-5081-4F6A-B2A8-F209F9AD5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  <a:blipFill>
                <a:blip r:embed="rId3"/>
                <a:stretch>
                  <a:fillRect l="-1037" t="-2227" r="-192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D7EC4-68A7-4889-B836-512F9CF9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0EA44-B90B-43F8-B8D2-A9F74C6FEEA6}"/>
              </a:ext>
            </a:extLst>
          </p:cNvPr>
          <p:cNvSpPr/>
          <p:nvPr/>
        </p:nvSpPr>
        <p:spPr bwMode="auto">
          <a:xfrm>
            <a:off x="59872" y="64150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4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C9A-999B-443F-8618-C978BB6F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r>
              <a:rPr lang="en-US" dirty="0"/>
              <a:t>Cross-Entropy </a:t>
            </a:r>
            <a:r>
              <a:rPr lang="en-US"/>
              <a:t>Loss Example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1F5B6-B86D-47FD-B73C-FD7BFE8E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020762"/>
          </a:xfrm>
        </p:spPr>
        <p:txBody>
          <a:bodyPr/>
          <a:lstStyle/>
          <a:p>
            <a:endParaRPr lang="en-S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AE78F-C2B9-47E6-9DF3-A2100D3D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DF8E8-B7E4-43CB-8B97-C8DA13C5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" y="1036637"/>
            <a:ext cx="9019241" cy="50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241734-5D15-49CA-B21A-2C01B564859E}"/>
              </a:ext>
            </a:extLst>
          </p:cNvPr>
          <p:cNvSpPr/>
          <p:nvPr/>
        </p:nvSpPr>
        <p:spPr>
          <a:xfrm>
            <a:off x="2035029" y="6651399"/>
            <a:ext cx="54649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Aurélien</a:t>
            </a:r>
            <a:r>
              <a:rPr lang="en-US" sz="1000" dirty="0"/>
              <a:t> </a:t>
            </a:r>
            <a:r>
              <a:rPr lang="en-US" sz="1000" dirty="0" err="1"/>
              <a:t>Géron</a:t>
            </a:r>
            <a:r>
              <a:rPr lang="en-US" sz="1000" dirty="0"/>
              <a:t> A Short Introduction to Entropy, Cross-Entropy and KL-Divergence (YouTube)</a:t>
            </a:r>
          </a:p>
        </p:txBody>
      </p:sp>
    </p:spTree>
    <p:extLst>
      <p:ext uri="{BB962C8B-B14F-4D97-AF65-F5344CB8AC3E}">
        <p14:creationId xmlns:p14="http://schemas.microsoft.com/office/powerpoint/2010/main" val="16847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F6D6-916B-4D41-B957-7DACA77A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247"/>
            <a:ext cx="8229600" cy="868362"/>
          </a:xfrm>
        </p:spPr>
        <p:txBody>
          <a:bodyPr/>
          <a:lstStyle/>
          <a:p>
            <a:r>
              <a:rPr lang="en-US" sz="4000" dirty="0"/>
              <a:t>Cross-Entropy Loss Example</a:t>
            </a:r>
            <a:endParaRPr lang="en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7860D-222E-4807-B359-53246EBD8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648" y="980888"/>
                <a:ext cx="8229600" cy="300146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Consider a NN for 3-class classification. Fig shows the last linear layer and the SoftMax layer </a:t>
                </a:r>
              </a:p>
              <a:p>
                <a:r>
                  <a:rPr lang="en-US" dirty="0"/>
                  <a:t>The last linear layer computes the vector of logits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2.85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.86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.28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input image to the NN,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intermediate input to the last layer)</a:t>
                </a:r>
              </a:p>
              <a:p>
                <a:r>
                  <a:rPr lang="en-US" dirty="0"/>
                  <a:t>The SoftMax layer computes the vector of predicted probabilities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.016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.631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.353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for labels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and the loss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.353</m:t>
                        </m:r>
                      </m:e>
                    </m:func>
                  </m:oMath>
                </a14:m>
                <a:r>
                  <a:rPr lang="en-US" dirty="0"/>
                  <a:t>, assuming correct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sz="2500" dirty="0"/>
                  <a:t>Logits: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smtClean="0"/>
                        </m:ctrlPr>
                      </m:sSupPr>
                      <m:e>
                        <m:r>
                          <a:rPr lang="en-US" sz="2500" b="0" i="1" smtClean="0"/>
                          <m:t>[</m:t>
                        </m:r>
                        <m:r>
                          <a:rPr lang="en-US" sz="2500" b="0" i="1" smtClean="0"/>
                          <m:t>𝑒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en-US" sz="2500" i="1"/>
                          <m:t>−</m:t>
                        </m:r>
                        <m:r>
                          <a:rPr lang="en-US" sz="2500" i="1"/>
                          <m:t>2.85</m:t>
                        </m:r>
                      </m:sup>
                    </m:sSup>
                    <m:r>
                      <a:rPr lang="en-US" sz="2500" i="1"/>
                      <m:t>,</m:t>
                    </m:r>
                    <m:r>
                      <a:rPr lang="en-US" sz="2500" b="0" i="1" smtClean="0"/>
                      <m:t> </m:t>
                    </m:r>
                    <m:sSup>
                      <m:sSupPr>
                        <m:ctrlPr>
                          <a:rPr lang="en-US" sz="2500" i="1"/>
                        </m:ctrlPr>
                      </m:sSupPr>
                      <m:e>
                        <m:r>
                          <a:rPr lang="en-US" sz="2500" i="1"/>
                          <m:t>𝑒</m:t>
                        </m:r>
                      </m:e>
                      <m:sup>
                        <m:r>
                          <a:rPr lang="en-US" sz="2500" i="1"/>
                          <m:t>.8</m:t>
                        </m:r>
                        <m:r>
                          <a:rPr lang="en-US" sz="2500" i="1"/>
                          <m:t>6</m:t>
                        </m:r>
                      </m:sup>
                    </m:sSup>
                    <m:r>
                      <a:rPr lang="en-US" sz="2500" b="0" i="1" smtClean="0"/>
                      <m:t>,</m:t>
                    </m:r>
                    <m:sSup>
                      <m:sSupPr>
                        <m:ctrlPr>
                          <a:rPr lang="en-US" sz="2500" i="1"/>
                        </m:ctrlPr>
                      </m:sSupPr>
                      <m:e>
                        <m:r>
                          <a:rPr lang="en-US" sz="2500" i="1"/>
                          <m:t>𝑒</m:t>
                        </m:r>
                      </m:e>
                      <m:sup>
                        <m:r>
                          <a:rPr lang="en-US" sz="2500" i="1"/>
                          <m:t>.</m:t>
                        </m:r>
                        <m:r>
                          <a:rPr lang="en-US" sz="2500" i="1"/>
                          <m:t>2</m:t>
                        </m:r>
                        <m:r>
                          <a:rPr lang="en-US" sz="2500" i="1"/>
                          <m:t>8</m:t>
                        </m:r>
                      </m:sup>
                    </m:sSup>
                    <m:r>
                      <a:rPr lang="en-US" sz="2500" b="0" i="1" smtClean="0"/>
                      <m:t>]</m:t>
                    </m:r>
                    <m:r>
                      <a:rPr lang="en-US" sz="2500" i="1"/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500" i="1"/>
                        </m:ctrlPr>
                      </m:dPr>
                      <m:e>
                        <m:r>
                          <a:rPr lang="en-US" sz="2500" i="1"/>
                          <m:t>.058,</m:t>
                        </m:r>
                        <m:r>
                          <a:rPr lang="en-US" sz="2500" b="0" i="1" smtClean="0"/>
                          <m:t> </m:t>
                        </m:r>
                        <m:r>
                          <a:rPr lang="en-US" sz="2500" i="1"/>
                          <m:t>2</m:t>
                        </m:r>
                        <m:r>
                          <a:rPr lang="en-US" sz="2500" i="1"/>
                          <m:t>.</m:t>
                        </m:r>
                        <m:r>
                          <a:rPr lang="en-US" sz="2500" i="1"/>
                          <m:t>36</m:t>
                        </m:r>
                        <m:r>
                          <a:rPr lang="en-US" sz="2500" b="0" i="1" smtClean="0"/>
                          <m:t>,</m:t>
                        </m:r>
                        <m:r>
                          <a:rPr lang="en-US" sz="2500" i="1"/>
                          <m:t>1</m:t>
                        </m:r>
                        <m:r>
                          <a:rPr lang="en-US" sz="2500" i="1"/>
                          <m:t>.</m:t>
                        </m:r>
                        <m:r>
                          <a:rPr lang="en-US" sz="2500" i="1"/>
                          <m:t>32</m:t>
                        </m:r>
                      </m:e>
                    </m:d>
                  </m:oMath>
                </a14:m>
                <a:endParaRPr lang="en-US" sz="2500" b="0" i="1" dirty="0"/>
              </a:p>
              <a:p>
                <a:pPr lvl="1"/>
                <a:r>
                  <a:rPr lang="en-US" sz="2500" b="0" dirty="0"/>
                  <a:t>Normalize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/>
                        </m:ctrlPr>
                      </m:sSupPr>
                      <m:e>
                        <m:r>
                          <a:rPr lang="en-US" sz="2500" i="1"/>
                          <m:t>𝑒</m:t>
                        </m:r>
                      </m:e>
                      <m:sup>
                        <m:r>
                          <m:rPr>
                            <m:brk m:alnAt="7"/>
                          </m:rPr>
                          <a:rPr lang="en-US" sz="2500" i="1"/>
                          <m:t>−</m:t>
                        </m:r>
                        <m:r>
                          <a:rPr lang="en-US" sz="2500" i="1"/>
                          <m:t>2.85</m:t>
                        </m:r>
                      </m:sup>
                    </m:sSup>
                    <m:r>
                      <a:rPr lang="en-US" sz="2500" i="1"/>
                      <m:t>+</m:t>
                    </m:r>
                    <m:sSup>
                      <m:sSupPr>
                        <m:ctrlPr>
                          <a:rPr lang="en-US" sz="2500" i="1"/>
                        </m:ctrlPr>
                      </m:sSupPr>
                      <m:e>
                        <m:r>
                          <a:rPr lang="en-US" sz="2500" i="1"/>
                          <m:t>𝑒</m:t>
                        </m:r>
                      </m:e>
                      <m:sup>
                        <m:r>
                          <a:rPr lang="en-US" sz="2500" i="1"/>
                          <m:t>.86</m:t>
                        </m:r>
                      </m:sup>
                    </m:sSup>
                    <m:r>
                      <a:rPr lang="en-US" sz="2500" i="1"/>
                      <m:t>+</m:t>
                    </m:r>
                    <m:sSup>
                      <m:sSupPr>
                        <m:ctrlPr>
                          <a:rPr lang="en-US" sz="2500" i="1"/>
                        </m:ctrlPr>
                      </m:sSupPr>
                      <m:e>
                        <m:r>
                          <a:rPr lang="en-US" sz="2500" i="1"/>
                          <m:t>𝑒</m:t>
                        </m:r>
                      </m:e>
                      <m:sup>
                        <m:r>
                          <a:rPr lang="en-US" sz="2500" i="1"/>
                          <m:t>.28</m:t>
                        </m:r>
                      </m:sup>
                    </m:sSup>
                    <m:r>
                      <a:rPr lang="en-US" sz="2500" b="0" i="1" smtClean="0"/>
                      <m:t>=3.738</m:t>
                    </m:r>
                  </m:oMath>
                </a14:m>
                <a:r>
                  <a:rPr lang="en-US" sz="2500" b="0" dirty="0"/>
                  <a:t> to get </a:t>
                </a:r>
                <a:r>
                  <a:rPr lang="en-US" sz="2500" dirty="0">
                    <a:ea typeface="+mn-ea"/>
                    <a:cs typeface="+mn-cs"/>
                  </a:rPr>
                  <a:t>SoftMax scores </a:t>
                </a:r>
                <a14:m>
                  <m:oMath xmlns:m="http://schemas.openxmlformats.org/officeDocument/2006/math">
                    <m:r>
                      <a:rPr lang="en-US" sz="2500" b="0" i="1" smtClean="0"/>
                      <m:t>[</m:t>
                    </m:r>
                    <m:f>
                      <m:fPr>
                        <m:ctrlPr>
                          <a:rPr lang="en-US" sz="2500" b="0" i="1" smtClean="0"/>
                        </m:ctrlPr>
                      </m:fPr>
                      <m:num>
                        <m:r>
                          <a:rPr lang="en-US" sz="2500" b="0" i="1" smtClean="0"/>
                          <m:t>.058</m:t>
                        </m:r>
                      </m:num>
                      <m:den>
                        <m:r>
                          <a:rPr lang="en-US" sz="2500" b="0" i="1" smtClean="0"/>
                          <m:t>3.738</m:t>
                        </m:r>
                      </m:den>
                    </m:f>
                    <m:r>
                      <a:rPr lang="en-US" sz="2500" b="0" i="1" smtClean="0"/>
                      <m:t>,</m:t>
                    </m:r>
                    <m:f>
                      <m:fPr>
                        <m:ctrlPr>
                          <a:rPr lang="en-US" sz="2500" b="0" i="1" smtClean="0"/>
                        </m:ctrlPr>
                      </m:fPr>
                      <m:num>
                        <m:r>
                          <a:rPr lang="en-US" sz="2500" b="0" i="1" smtClean="0"/>
                          <m:t>2.36</m:t>
                        </m:r>
                      </m:num>
                      <m:den>
                        <m:r>
                          <a:rPr lang="en-US" sz="2500" b="0" i="1" smtClean="0"/>
                          <m:t>3.738</m:t>
                        </m:r>
                      </m:den>
                    </m:f>
                    <m:r>
                      <a:rPr lang="en-US" sz="2500" b="0" i="1" smtClean="0"/>
                      <m:t>,</m:t>
                    </m:r>
                    <m:f>
                      <m:fPr>
                        <m:ctrlPr>
                          <a:rPr lang="en-US" sz="2500" b="0" i="1" smtClean="0"/>
                        </m:ctrlPr>
                      </m:fPr>
                      <m:num>
                        <m:r>
                          <a:rPr lang="en-US" sz="2500" b="0" i="1" smtClean="0"/>
                          <m:t>1.32</m:t>
                        </m:r>
                      </m:num>
                      <m:den>
                        <m:r>
                          <a:rPr lang="en-US" sz="2500" b="0" i="1" smtClean="0"/>
                          <m:t>3.738</m:t>
                        </m:r>
                      </m:den>
                    </m:f>
                    <m:r>
                      <a:rPr lang="en-US" sz="2500" b="0" i="1" smtClean="0"/>
                      <m:t>]</m:t>
                    </m:r>
                    <m:r>
                      <a:rPr lang="en-US" sz="2500" b="0" i="1" smtClean="0"/>
                      <m:t>=</m:t>
                    </m:r>
                    <m:r>
                      <a:rPr lang="en-US" sz="2500" i="1"/>
                      <m:t>[</m:t>
                    </m:r>
                    <m:r>
                      <a:rPr lang="en-US" sz="2500" b="0" i="1" smtClean="0"/>
                      <m:t>.016,</m:t>
                    </m:r>
                    <m:r>
                      <a:rPr lang="en-US" sz="2500" b="0" i="1" smtClean="0"/>
                      <m:t> .631, .353</m:t>
                    </m:r>
                    <m:r>
                      <a:rPr lang="en-US" sz="2500" i="1"/>
                      <m:t>]</m:t>
                    </m:r>
                  </m:oMath>
                </a14:m>
                <a:endParaRPr lang="en-US" sz="2500" dirty="0">
                  <a:ea typeface="+mn-ea"/>
                  <a:cs typeface="+mn-cs"/>
                </a:endParaRPr>
              </a:p>
              <a:p>
                <a:endParaRPr lang="en-US" dirty="0"/>
              </a:p>
              <a:p>
                <a:endParaRPr lang="en-S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7860D-222E-4807-B359-53246EBD8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648" y="980888"/>
                <a:ext cx="8229600" cy="3001463"/>
              </a:xfrm>
              <a:blipFill>
                <a:blip r:embed="rId3"/>
                <a:stretch>
                  <a:fillRect l="-667" t="-304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F1D31-FC58-4817-921F-35A3E93A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B4804-117A-466E-BE07-99854FC99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56" y="4219192"/>
            <a:ext cx="3949616" cy="20805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9932DA-EAE2-4857-A766-307C5796DA43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 bwMode="auto">
          <a:xfrm flipV="1">
            <a:off x="4345119" y="5259467"/>
            <a:ext cx="525737" cy="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45A98F8-B4A8-4545-9A5F-248E4E8D6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40" y="3981987"/>
            <a:ext cx="4081079" cy="25549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01078E-E880-40CD-BFF7-1ECEB163EB74}"/>
              </a:ext>
            </a:extLst>
          </p:cNvPr>
          <p:cNvSpPr txBox="1"/>
          <p:nvPr/>
        </p:nvSpPr>
        <p:spPr>
          <a:xfrm>
            <a:off x="1373967" y="6538316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Last Linear Layer</a:t>
            </a:r>
            <a:endParaRPr lang="en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D3FB94-87C6-401C-BFE1-059F95BEDEF5}"/>
              </a:ext>
            </a:extLst>
          </p:cNvPr>
          <p:cNvSpPr txBox="1"/>
          <p:nvPr/>
        </p:nvSpPr>
        <p:spPr>
          <a:xfrm>
            <a:off x="6200800" y="6536948"/>
            <a:ext cx="18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SoftMax Layer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E6D1C-8622-4BF9-9E3D-1C6303369EA0}"/>
              </a:ext>
            </a:extLst>
          </p:cNvPr>
          <p:cNvSpPr/>
          <p:nvPr/>
        </p:nvSpPr>
        <p:spPr bwMode="auto">
          <a:xfrm>
            <a:off x="7437664" y="5597835"/>
            <a:ext cx="563336" cy="54700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95DA1-144E-4D97-9782-316E0E065AA0}"/>
              </a:ext>
            </a:extLst>
          </p:cNvPr>
          <p:cNvSpPr txBox="1"/>
          <p:nvPr/>
        </p:nvSpPr>
        <p:spPr>
          <a:xfrm>
            <a:off x="7995441" y="5637517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correct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label</a:t>
            </a:r>
            <a:endParaRPr lang="en-S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0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BDD8-CE80-42B4-8FAD-E1295CA2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 CV Task: Multi-Class Image Classification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06773-9EA6-4F94-B2B7-424A6333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294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stages: feature extraction from input, and classification based on extracted features</a:t>
            </a:r>
          </a:p>
          <a:p>
            <a:r>
              <a:rPr lang="en-US" dirty="0"/>
              <a:t>Classifier returns output as a list of probabilities with size equal to the number of classes, but it may also return the top-1 or top-5 results with highest probability ranking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49320-297C-4E17-A48E-257EA324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C4D8BE-51C6-4C4F-A402-622BF49030E2}"/>
              </a:ext>
            </a:extLst>
          </p:cNvPr>
          <p:cNvSpPr/>
          <p:nvPr/>
        </p:nvSpPr>
        <p:spPr bwMode="auto">
          <a:xfrm>
            <a:off x="2428494" y="4763612"/>
            <a:ext cx="1584176" cy="8109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Feature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Extraction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0C3EF-D684-4FDD-86A2-DE7C87131092}"/>
              </a:ext>
            </a:extLst>
          </p:cNvPr>
          <p:cNvSpPr/>
          <p:nvPr/>
        </p:nvSpPr>
        <p:spPr bwMode="auto">
          <a:xfrm>
            <a:off x="4517201" y="4763612"/>
            <a:ext cx="1584176" cy="8109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Classifier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3896E-A2B2-4994-B12F-912A174E4F48}"/>
                  </a:ext>
                </a:extLst>
              </p:cNvPr>
              <p:cNvSpPr txBox="1"/>
              <p:nvPr/>
            </p:nvSpPr>
            <p:spPr>
              <a:xfrm>
                <a:off x="6623803" y="3991672"/>
                <a:ext cx="1195327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=.03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=.85</m:t>
                      </m:r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3896E-A2B2-4994-B12F-912A174E4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03" y="3991672"/>
                <a:ext cx="1195327" cy="255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0FD8A55C-938E-4C0B-9E1F-8BD72EE31002}"/>
              </a:ext>
            </a:extLst>
          </p:cNvPr>
          <p:cNvSpPr/>
          <p:nvPr/>
        </p:nvSpPr>
        <p:spPr bwMode="auto">
          <a:xfrm>
            <a:off x="7788296" y="4126307"/>
            <a:ext cx="259433" cy="2298179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9E09A-A059-4A11-8978-515AB8885EB3}"/>
              </a:ext>
            </a:extLst>
          </p:cNvPr>
          <p:cNvSpPr txBox="1"/>
          <p:nvPr/>
        </p:nvSpPr>
        <p:spPr>
          <a:xfrm>
            <a:off x="7986717" y="495223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</a:t>
            </a:r>
          </a:p>
          <a:p>
            <a:r>
              <a:rPr lang="en-US" dirty="0"/>
              <a:t>to 1.0</a:t>
            </a:r>
            <a:endParaRPr lang="en-S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0EB35F-AD90-47D2-86C7-E9DB0E654042}"/>
              </a:ext>
            </a:extLst>
          </p:cNvPr>
          <p:cNvCxnSpPr>
            <a:endCxn id="6" idx="1"/>
          </p:cNvCxnSpPr>
          <p:nvPr/>
        </p:nvCxnSpPr>
        <p:spPr bwMode="auto">
          <a:xfrm flipV="1">
            <a:off x="1916737" y="5169070"/>
            <a:ext cx="511757" cy="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5B5D25-AB42-4D62-8760-12B4D69929CD}"/>
              </a:ext>
            </a:extLst>
          </p:cNvPr>
          <p:cNvCxnSpPr/>
          <p:nvPr/>
        </p:nvCxnSpPr>
        <p:spPr bwMode="auto">
          <a:xfrm flipV="1">
            <a:off x="4012670" y="5177724"/>
            <a:ext cx="511757" cy="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DAE9C3-4EA9-4A26-BBB0-4F9EE1B31203}"/>
              </a:ext>
            </a:extLst>
          </p:cNvPr>
          <p:cNvCxnSpPr/>
          <p:nvPr/>
        </p:nvCxnSpPr>
        <p:spPr bwMode="auto">
          <a:xfrm flipV="1">
            <a:off x="6101377" y="5177724"/>
            <a:ext cx="511757" cy="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FBD05636-0333-4183-8673-9B74A9F3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3" y="4436296"/>
            <a:ext cx="1508652" cy="14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1EDBBCD9-0F9F-4136-9737-B7D8239E7983}"/>
              </a:ext>
            </a:extLst>
          </p:cNvPr>
          <p:cNvSpPr/>
          <p:nvPr/>
        </p:nvSpPr>
        <p:spPr bwMode="auto">
          <a:xfrm rot="5400000">
            <a:off x="3073380" y="5049350"/>
            <a:ext cx="294404" cy="1584176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BC03EDE-1C73-430D-9F9A-C1085208AB3F}"/>
              </a:ext>
            </a:extLst>
          </p:cNvPr>
          <p:cNvSpPr/>
          <p:nvPr/>
        </p:nvSpPr>
        <p:spPr bwMode="auto">
          <a:xfrm rot="5400000">
            <a:off x="5179982" y="5049350"/>
            <a:ext cx="294404" cy="1584176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48CC4-1AEA-4B86-BC5B-A5C59FEF7CE5}"/>
              </a:ext>
            </a:extLst>
          </p:cNvPr>
          <p:cNvSpPr txBox="1"/>
          <p:nvPr/>
        </p:nvSpPr>
        <p:spPr>
          <a:xfrm>
            <a:off x="1995091" y="5956769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CNN</a:t>
            </a:r>
          </a:p>
          <a:p>
            <a:pPr algn="ctr"/>
            <a:r>
              <a:rPr lang="en-US" sz="2000" dirty="0"/>
              <a:t>(or classic CV algo)</a:t>
            </a:r>
            <a:endParaRPr lang="en-SE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7E9AAC-11DB-446A-ABC5-D11744BD171E}"/>
              </a:ext>
            </a:extLst>
          </p:cNvPr>
          <p:cNvSpPr txBox="1"/>
          <p:nvPr/>
        </p:nvSpPr>
        <p:spPr>
          <a:xfrm>
            <a:off x="4799042" y="598864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SoftMax</a:t>
            </a:r>
            <a:endParaRPr lang="en-SE" sz="2000" dirty="0"/>
          </a:p>
        </p:txBody>
      </p:sp>
    </p:spTree>
    <p:extLst>
      <p:ext uri="{BB962C8B-B14F-4D97-AF65-F5344CB8AC3E}">
        <p14:creationId xmlns:p14="http://schemas.microsoft.com/office/powerpoint/2010/main" val="241697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2016-0550-46B1-8699-CC5D4648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Taxonomy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4724-CC96-4B77-B285-C8278595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791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Supervised Learning:	</a:t>
            </a:r>
          </a:p>
          <a:p>
            <a:pPr lvl="1"/>
            <a:r>
              <a:rPr lang="en-US" dirty="0"/>
              <a:t>The system is presented with example inputs and their desired outputs, given by a “teacher”, and the goal is to learn a general rule that maps inputs to outputs.</a:t>
            </a:r>
          </a:p>
          <a:p>
            <a:pPr lvl="2"/>
            <a:r>
              <a:rPr lang="en-US" altLang="zh-CN" dirty="0"/>
              <a:t>Classification (cat or dog?)</a:t>
            </a:r>
          </a:p>
          <a:p>
            <a:pPr lvl="2"/>
            <a:r>
              <a:rPr lang="en-US" altLang="zh-CN" dirty="0"/>
              <a:t>Regression (housing price next year?)</a:t>
            </a:r>
          </a:p>
          <a:p>
            <a:r>
              <a:rPr lang="en-US" dirty="0"/>
              <a:t>Unsupervised Learning:</a:t>
            </a:r>
          </a:p>
          <a:p>
            <a:pPr lvl="1"/>
            <a:r>
              <a:rPr lang="en-US" dirty="0"/>
              <a:t>No labels are given to the learning algorithm, leaving it on its own to find structure in its input. Unsupervised learning can be a goal in itself (discovering hidden patterns in data) or a means towards an end (feature learning).</a:t>
            </a:r>
          </a:p>
          <a:p>
            <a:pPr lvl="2"/>
            <a:r>
              <a:rPr lang="en-US" dirty="0"/>
              <a:t>Parametric UL (e.g., Gaussian Mixture Models)</a:t>
            </a:r>
          </a:p>
          <a:p>
            <a:pPr lvl="2"/>
            <a:r>
              <a:rPr lang="en-US" dirty="0"/>
              <a:t>Non-parametric UL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4775-350A-4154-A04E-986C9960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192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3609-8A19-4E60-829C-8E630793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68362"/>
          </a:xfrm>
        </p:spPr>
        <p:txBody>
          <a:bodyPr/>
          <a:lstStyle/>
          <a:p>
            <a:r>
              <a:rPr lang="en-US" sz="3600" dirty="0"/>
              <a:t>Binary Classification Metrics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6E65-5BCC-4A72-A004-977D7E8F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142999"/>
            <a:ext cx="5832648" cy="54900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relevant class is considered “positive” in a binary classifier</a:t>
            </a:r>
          </a:p>
          <a:p>
            <a:r>
              <a:rPr lang="en-US" dirty="0"/>
              <a:t>e.g., for a medical test that aims to diagnose people with a certain disease. “Positive” denotes sick (has disease), and “negative” denotes healthy (no disease)</a:t>
            </a:r>
          </a:p>
          <a:p>
            <a:pPr lvl="1"/>
            <a:r>
              <a:rPr lang="en-US" dirty="0"/>
              <a:t>TP: a sick person is diagnosed as sick</a:t>
            </a:r>
          </a:p>
          <a:p>
            <a:pPr lvl="1"/>
            <a:r>
              <a:rPr lang="en-US" dirty="0"/>
              <a:t>TN: a healthy person is diagnosed as healthy</a:t>
            </a:r>
            <a:endParaRPr lang="en-SE" dirty="0"/>
          </a:p>
          <a:p>
            <a:pPr lvl="1"/>
            <a:r>
              <a:rPr lang="en-US" dirty="0"/>
              <a:t>FP: a healthy person is misdiagnosed as sick</a:t>
            </a:r>
            <a:endParaRPr lang="en-SE" dirty="0"/>
          </a:p>
          <a:p>
            <a:pPr lvl="1"/>
            <a:r>
              <a:rPr lang="en-US" dirty="0"/>
              <a:t>FN: a sick person is misdiagnosed as healthy</a:t>
            </a:r>
          </a:p>
          <a:p>
            <a:r>
              <a:rPr lang="en-US" dirty="0"/>
              <a:t>Never Forget Again! // Precision vs Recall with a Clear Example of Precision and Recall by Kimberly </a:t>
            </a:r>
            <a:r>
              <a:rPr lang="en-US" dirty="0" err="1"/>
              <a:t>Fessel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https://www.youtube.com/watch?v</a:t>
            </a:r>
            <a:r>
              <a:rPr lang="en-US">
                <a:hlinkClick r:id="rId2"/>
              </a:rPr>
              <a:t>=qWfzIYCvBqo</a:t>
            </a:r>
            <a:r>
              <a:rPr lang="en-US"/>
              <a:t> </a:t>
            </a:r>
            <a:endParaRPr lang="en-SE" dirty="0"/>
          </a:p>
          <a:p>
            <a:pPr lvl="1"/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824F1-1892-45A9-BC5A-A524DE9C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4FE5AFF0-6C1A-480B-B6C9-5145B66A91F9}"/>
              </a:ext>
            </a:extLst>
          </p:cNvPr>
          <p:cNvSpPr/>
          <p:nvPr/>
        </p:nvSpPr>
        <p:spPr>
          <a:xfrm>
            <a:off x="5958710" y="879690"/>
            <a:ext cx="3183448" cy="5753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25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3EC1-732E-4480-A290-E04B04AB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Confusion Matrix 1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2A8-F481-4E47-8E66-2BFA5317EC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380" y="1013461"/>
                <a:ext cx="8557260" cy="4195353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When the classifier predicts positive, it is correct 12.5% of the time</a:t>
                </a:r>
              </a:p>
              <a:p>
                <a:r>
                  <a:rPr lang="en-US" dirty="0"/>
                  <a:t>Recall (TPR)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333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the positive cases, the classier correctly classifies 33.3% of them as positive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Precision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Recall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Precision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Recall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333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333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182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False Positive Rate (FPR)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072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Among all the negative cases, the classier misclassifies 7.2% of them as positive</a:t>
                </a:r>
              </a:p>
              <a:p>
                <a:r>
                  <a:rPr lang="en-US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classier makes the correct prediction 91% percent of the time</a:t>
                </a:r>
              </a:p>
              <a:p>
                <a:r>
                  <a:rPr lang="en-US" dirty="0"/>
                  <a:t>Positive correlation between TPR vs. FPR</a:t>
                </a:r>
              </a:p>
              <a:p>
                <a:r>
                  <a:rPr lang="en-US" dirty="0"/>
                  <a:t>In general, negative correlation between precision vs. recall (may be non-monotonic)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2A8-F481-4E47-8E66-2BFA5317EC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" y="1013461"/>
                <a:ext cx="8557260" cy="4195353"/>
              </a:xfrm>
              <a:blipFill>
                <a:blip r:embed="rId3"/>
                <a:stretch>
                  <a:fillRect l="-499" t="-87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DD951-7057-4752-8D97-510A4CE5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A29AE-7251-4E17-83F5-83E09FF71318}"/>
              </a:ext>
            </a:extLst>
          </p:cNvPr>
          <p:cNvSpPr txBox="1"/>
          <p:nvPr/>
        </p:nvSpPr>
        <p:spPr>
          <a:xfrm>
            <a:off x="2024844" y="6604084"/>
            <a:ext cx="50943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https://medium.com/swlh/recall-precision-f1-roc-auc-and-everything-542aedf322b9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0389FB0-8A53-4C58-9E95-A1D7D140D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56142"/>
              </p:ext>
            </p:extLst>
          </p:nvPr>
        </p:nvGraphicFramePr>
        <p:xfrm>
          <a:off x="1718854" y="5042794"/>
          <a:ext cx="60208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877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50471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2080431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2090109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Positive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Predicted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False Negative (FN)=2</a:t>
                      </a:r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Negative (TN)=90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True Positive (TP)=1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False Positive (FP)=7</a:t>
                      </a: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192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EDC1-C742-4E8A-B08E-DC13127A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Confusion Matrix 2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C0471-B2DD-416A-A3A8-63A9EBA8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DFBDADF-8D83-4235-8AD2-FCFABE7B32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6240" y="1143000"/>
                <a:ext cx="8580120" cy="4137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  <m:r>
                      <a:rPr lang="en-US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0+0</m:t>
                        </m:r>
                      </m:den>
                    </m:f>
                  </m:oMath>
                </a14:m>
                <a:r>
                  <a:rPr lang="en-US" kern="0" dirty="0"/>
                  <a:t> (ill-defined)</a:t>
                </a:r>
              </a:p>
              <a:p>
                <a:pPr lvl="1"/>
                <a:r>
                  <a:rPr lang="en-US" kern="0" dirty="0"/>
                  <a:t> When the classifier predicts positive, it is correct ?% of the time (since it never predicts positive, the question is ill-defined)</a:t>
                </a:r>
              </a:p>
              <a:p>
                <a:r>
                  <a:rPr lang="en-US" kern="0" dirty="0"/>
                  <a:t>Recall (TPR)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kern="0" dirty="0"/>
              </a:p>
              <a:p>
                <a:pPr lvl="1"/>
                <a:r>
                  <a:rPr lang="en-US" dirty="0"/>
                  <a:t>Among all the positive cases, the classier correctly classifies 0% of them as positive</a:t>
                </a:r>
              </a:p>
              <a:p>
                <a:r>
                  <a:rPr lang="en-US" kern="0" dirty="0"/>
                  <a:t>False Positive Rate (FPR)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0+97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kern="0" dirty="0"/>
              </a:p>
              <a:p>
                <a:pPr lvl="1"/>
                <a:r>
                  <a:rPr lang="en-US" dirty="0"/>
                  <a:t>Among all the negative cases, the classier misclassifies 0% of them as positive</a:t>
                </a:r>
              </a:p>
              <a:p>
                <a:r>
                  <a:rPr lang="en-US" kern="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0+97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0+97+0+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kern="0" smtClean="0">
                        <a:latin typeface="Cambria Math" panose="02040503050406030204" pitchFamily="18" charset="0"/>
                      </a:rPr>
                      <m:t>=.97</m:t>
                    </m:r>
                  </m:oMath>
                </a14:m>
                <a:endParaRPr lang="en-US" kern="0" dirty="0"/>
              </a:p>
              <a:p>
                <a:pPr lvl="1"/>
                <a:r>
                  <a:rPr lang="en-US" kern="0" dirty="0"/>
                  <a:t>The classier makes the correct prediction 97% percent of the time</a:t>
                </a:r>
              </a:p>
              <a:p>
                <a:r>
                  <a:rPr lang="en-US" kern="0" dirty="0"/>
                  <a:t>A </a:t>
                </a:r>
                <a:r>
                  <a:rPr lang="en-US" dirty="0"/>
                  <a:t>medical test that never makes any positive diagnoses is very accurate for a rare disease (diagnose everyone to be healthy), but not very useful</a:t>
                </a:r>
                <a:endParaRPr lang="en-US" kern="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DFBDADF-8D83-4235-8AD2-FCFABE7B3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" y="1143000"/>
                <a:ext cx="8580120" cy="4137660"/>
              </a:xfrm>
              <a:prstGeom prst="rect">
                <a:avLst/>
              </a:prstGeom>
              <a:blipFill>
                <a:blip r:embed="rId2"/>
                <a:stretch>
                  <a:fillRect l="-426" t="-10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8A76B68-0518-4658-A16C-46DA95E49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78382"/>
              </p:ext>
            </p:extLst>
          </p:nvPr>
        </p:nvGraphicFramePr>
        <p:xfrm>
          <a:off x="1718854" y="5042794"/>
          <a:ext cx="60208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877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50471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2080431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2090109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Positive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Predicted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False Negative (FN)=3</a:t>
                      </a:r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Negative (TN)=97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True Positive (TP)=0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False Positive (FP)=0</a:t>
                      </a: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47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F1FA85-3C22-43BB-B3EE-C28EF6FB0CC8}"/>
              </a:ext>
            </a:extLst>
          </p:cNvPr>
          <p:cNvGrpSpPr/>
          <p:nvPr/>
        </p:nvGrpSpPr>
        <p:grpSpPr>
          <a:xfrm>
            <a:off x="4899699" y="3352807"/>
            <a:ext cx="4460231" cy="3345173"/>
            <a:chOff x="966562" y="1185912"/>
            <a:chExt cx="7025260" cy="526894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AD29457-C657-4339-9D4D-7C5074E21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562" y="1185912"/>
              <a:ext cx="7025260" cy="5268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94E44-AC78-4031-B8AC-2EB9E704CB9A}"/>
                </a:ext>
              </a:extLst>
            </p:cNvPr>
            <p:cNvSpPr/>
            <p:nvPr/>
          </p:nvSpPr>
          <p:spPr bwMode="auto">
            <a:xfrm>
              <a:off x="1763688" y="5672088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CC3F16-D8BF-4747-8884-D327E27F9F67}"/>
                </a:ext>
              </a:extLst>
            </p:cNvPr>
            <p:cNvSpPr/>
            <p:nvPr/>
          </p:nvSpPr>
          <p:spPr bwMode="auto">
            <a:xfrm>
              <a:off x="2818408" y="3305471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E5F6B8-FC96-40CA-A3D7-8D3E010ADE99}"/>
                </a:ext>
              </a:extLst>
            </p:cNvPr>
            <p:cNvSpPr/>
            <p:nvPr/>
          </p:nvSpPr>
          <p:spPr bwMode="auto">
            <a:xfrm>
              <a:off x="4958258" y="2502227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604573-F36F-47B7-A5EA-B8B2782BBDBB}"/>
                </a:ext>
              </a:extLst>
            </p:cNvPr>
            <p:cNvSpPr/>
            <p:nvPr/>
          </p:nvSpPr>
          <p:spPr bwMode="auto">
            <a:xfrm>
              <a:off x="4958258" y="1727660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80BD43-ED20-4C21-93F8-911F87A0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9022"/>
            <a:ext cx="8229600" cy="868362"/>
          </a:xfrm>
        </p:spPr>
        <p:txBody>
          <a:bodyPr/>
          <a:lstStyle/>
          <a:p>
            <a:r>
              <a:rPr lang="en-US" dirty="0"/>
              <a:t>ROC and AUC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F795C-08EA-44D6-8C7A-E81D8EFC2F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094" y="669471"/>
                <a:ext cx="8229600" cy="306339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Binary classification is typically based on a decision threshold parameter. Moving the decision threshold will cause FPR and TPR to move in the same direction</a:t>
                </a:r>
              </a:p>
              <a:p>
                <a:pPr lvl="1"/>
                <a:r>
                  <a:rPr lang="en-US" dirty="0"/>
                  <a:t>e.g., a medical test that sets a lower threshold for positive diagnosis will have both higher FPR and higher TPR, and vice versa</a:t>
                </a:r>
              </a:p>
              <a:p>
                <a:r>
                  <a:rPr lang="en-US" dirty="0"/>
                  <a:t>Receiver Operating Characteristic (ROC) Curve plots FPR (x-axis) vs. TPR (y-axis); Area Under the Curve (AUC) is the area under ROC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𝑅𝑂𝐶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Fig shows an example with 4 points (FPR, TPR) highlighted: (0,0), (.2, .6), (.6, .8), (.6,1.0)</a:t>
                </a:r>
                <a:endParaRPr lang="en-SE" dirty="0"/>
              </a:p>
              <a:p>
                <a:pPr lvl="1"/>
                <a:r>
                  <a:rPr lang="en-US" dirty="0"/>
                  <a:t>The ideal ROC curve: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𝐴𝑈𝐶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worst ROC curve;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𝐴𝑈𝐶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(dotted line)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F795C-08EA-44D6-8C7A-E81D8EFC2F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094" y="669471"/>
                <a:ext cx="8229600" cy="3063390"/>
              </a:xfrm>
              <a:blipFill>
                <a:blip r:embed="rId4"/>
                <a:stretch>
                  <a:fillRect l="-444" t="-2988" r="-1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904D6-A80B-4D52-8242-BDA35514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B68ED1-5558-4AEF-83EE-6CAC3C50A2CE}"/>
              </a:ext>
            </a:extLst>
          </p:cNvPr>
          <p:cNvSpPr/>
          <p:nvPr/>
        </p:nvSpPr>
        <p:spPr bwMode="auto">
          <a:xfrm>
            <a:off x="138798" y="3934077"/>
            <a:ext cx="3833315" cy="2326822"/>
          </a:xfrm>
          <a:custGeom>
            <a:avLst/>
            <a:gdLst>
              <a:gd name="connsiteX0" fmla="*/ 0 w 5429250"/>
              <a:gd name="connsiteY0" fmla="*/ 2318657 h 2326822"/>
              <a:gd name="connsiteX1" fmla="*/ 1714500 w 5429250"/>
              <a:gd name="connsiteY1" fmla="*/ 1706336 h 2326822"/>
              <a:gd name="connsiteX2" fmla="*/ 2726871 w 5429250"/>
              <a:gd name="connsiteY2" fmla="*/ 0 h 2326822"/>
              <a:gd name="connsiteX3" fmla="*/ 3714750 w 5429250"/>
              <a:gd name="connsiteY3" fmla="*/ 1706336 h 2326822"/>
              <a:gd name="connsiteX4" fmla="*/ 5429250 w 5429250"/>
              <a:gd name="connsiteY4" fmla="*/ 2326822 h 232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0" h="2326822">
                <a:moveTo>
                  <a:pt x="0" y="2318657"/>
                </a:moveTo>
                <a:cubicBezTo>
                  <a:pt x="630011" y="2205718"/>
                  <a:pt x="1260022" y="2092779"/>
                  <a:pt x="1714500" y="1706336"/>
                </a:cubicBezTo>
                <a:cubicBezTo>
                  <a:pt x="2168979" y="1319893"/>
                  <a:pt x="2393496" y="0"/>
                  <a:pt x="2726871" y="0"/>
                </a:cubicBezTo>
                <a:cubicBezTo>
                  <a:pt x="3060246" y="0"/>
                  <a:pt x="3264354" y="1318532"/>
                  <a:pt x="3714750" y="1706336"/>
                </a:cubicBezTo>
                <a:cubicBezTo>
                  <a:pt x="4165147" y="2094140"/>
                  <a:pt x="4797198" y="2210481"/>
                  <a:pt x="5429250" y="232682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EEF66D-AC78-4D93-9B00-7E241DB94B5E}"/>
              </a:ext>
            </a:extLst>
          </p:cNvPr>
          <p:cNvSpPr/>
          <p:nvPr/>
        </p:nvSpPr>
        <p:spPr bwMode="auto">
          <a:xfrm>
            <a:off x="2657665" y="3477984"/>
            <a:ext cx="1654204" cy="2806100"/>
          </a:xfrm>
          <a:custGeom>
            <a:avLst/>
            <a:gdLst>
              <a:gd name="connsiteX0" fmla="*/ 0 w 2841172"/>
              <a:gd name="connsiteY0" fmla="*/ 2351332 h 2351332"/>
              <a:gd name="connsiteX1" fmla="*/ 1069522 w 2841172"/>
              <a:gd name="connsiteY1" fmla="*/ 1624710 h 2351332"/>
              <a:gd name="connsiteX2" fmla="*/ 1445079 w 2841172"/>
              <a:gd name="connsiteY2" fmla="*/ 17 h 2351332"/>
              <a:gd name="connsiteX3" fmla="*/ 1869622 w 2841172"/>
              <a:gd name="connsiteY3" fmla="*/ 1657367 h 2351332"/>
              <a:gd name="connsiteX4" fmla="*/ 2841172 w 2841172"/>
              <a:gd name="connsiteY4" fmla="*/ 2351332 h 235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172" h="2351332">
                <a:moveTo>
                  <a:pt x="0" y="2351332"/>
                </a:moveTo>
                <a:cubicBezTo>
                  <a:pt x="414338" y="2183964"/>
                  <a:pt x="828676" y="2016596"/>
                  <a:pt x="1069522" y="1624710"/>
                </a:cubicBezTo>
                <a:cubicBezTo>
                  <a:pt x="1310368" y="1232824"/>
                  <a:pt x="1311729" y="-5426"/>
                  <a:pt x="1445079" y="17"/>
                </a:cubicBezTo>
                <a:cubicBezTo>
                  <a:pt x="1578429" y="5460"/>
                  <a:pt x="1636940" y="1265481"/>
                  <a:pt x="1869622" y="1657367"/>
                </a:cubicBezTo>
                <a:cubicBezTo>
                  <a:pt x="2102304" y="2049253"/>
                  <a:pt x="2471738" y="2200292"/>
                  <a:pt x="2841172" y="235133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2C6B63-99EF-46F2-A179-7338493D9557}"/>
              </a:ext>
            </a:extLst>
          </p:cNvPr>
          <p:cNvCxnSpPr>
            <a:cxnSpLocks/>
          </p:cNvCxnSpPr>
          <p:nvPr/>
        </p:nvCxnSpPr>
        <p:spPr bwMode="auto">
          <a:xfrm>
            <a:off x="0" y="6275548"/>
            <a:ext cx="472937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0DC3E1-F493-4CC5-981E-1DEA95BD687F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3098259" y="4499707"/>
            <a:ext cx="53700" cy="235762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B8B11D-6715-4802-9A17-279603FC4CC4}"/>
              </a:ext>
            </a:extLst>
          </p:cNvPr>
          <p:cNvCxnSpPr/>
          <p:nvPr/>
        </p:nvCxnSpPr>
        <p:spPr bwMode="auto">
          <a:xfrm>
            <a:off x="3147521" y="6593112"/>
            <a:ext cx="111714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5A28F3-A3D9-4B6A-AC14-2594746D9BF4}"/>
              </a:ext>
            </a:extLst>
          </p:cNvPr>
          <p:cNvSpPr txBox="1"/>
          <p:nvPr/>
        </p:nvSpPr>
        <p:spPr>
          <a:xfrm>
            <a:off x="3431501" y="6560642"/>
            <a:ext cx="1636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Predict positive</a:t>
            </a:r>
            <a:endParaRPr lang="en-SE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DEA0B6-36DF-4CF6-8999-8FC38A183974}"/>
              </a:ext>
            </a:extLst>
          </p:cNvPr>
          <p:cNvSpPr txBox="1"/>
          <p:nvPr/>
        </p:nvSpPr>
        <p:spPr>
          <a:xfrm>
            <a:off x="1450710" y="6560642"/>
            <a:ext cx="168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Predict negative</a:t>
            </a:r>
            <a:endParaRPr lang="en-SE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631324-C96A-4144-9933-AD35FA3CB5D6}"/>
              </a:ext>
            </a:extLst>
          </p:cNvPr>
          <p:cNvCxnSpPr/>
          <p:nvPr/>
        </p:nvCxnSpPr>
        <p:spPr bwMode="auto">
          <a:xfrm>
            <a:off x="2038539" y="6593299"/>
            <a:ext cx="111714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24C5F4-5238-4024-9A4F-DC265A48683F}"/>
              </a:ext>
            </a:extLst>
          </p:cNvPr>
          <p:cNvCxnSpPr>
            <a:cxnSpLocks/>
          </p:cNvCxnSpPr>
          <p:nvPr/>
        </p:nvCxnSpPr>
        <p:spPr bwMode="auto">
          <a:xfrm>
            <a:off x="3143302" y="6441071"/>
            <a:ext cx="0" cy="30569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ED58660-1D9B-44D3-920C-0A118B3E9EAE}"/>
              </a:ext>
            </a:extLst>
          </p:cNvPr>
          <p:cNvSpPr txBox="1"/>
          <p:nvPr/>
        </p:nvSpPr>
        <p:spPr>
          <a:xfrm>
            <a:off x="2585137" y="3914932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Decision </a:t>
            </a:r>
          </a:p>
          <a:p>
            <a:r>
              <a:rPr lang="en-US" sz="1600" dirty="0"/>
              <a:t>thresh.</a:t>
            </a:r>
            <a:endParaRPr lang="en-SE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095457-8D87-4C92-9452-E005758D7E4B}"/>
              </a:ext>
            </a:extLst>
          </p:cNvPr>
          <p:cNvSpPr txBox="1"/>
          <p:nvPr/>
        </p:nvSpPr>
        <p:spPr>
          <a:xfrm>
            <a:off x="3667166" y="4647385"/>
            <a:ext cx="1483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Distribution of positive data items</a:t>
            </a:r>
            <a:endParaRPr lang="en-SE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969B30-AD77-4DA4-B090-3EB877656108}"/>
              </a:ext>
            </a:extLst>
          </p:cNvPr>
          <p:cNvSpPr txBox="1"/>
          <p:nvPr/>
        </p:nvSpPr>
        <p:spPr>
          <a:xfrm>
            <a:off x="208236" y="4647385"/>
            <a:ext cx="1483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Distribution of negative data items</a:t>
            </a:r>
            <a:endParaRPr lang="en-SE" sz="1600" dirty="0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389E0AD5-5EA8-432D-BC69-E14DD985A545}"/>
              </a:ext>
            </a:extLst>
          </p:cNvPr>
          <p:cNvSpPr/>
          <p:nvPr/>
        </p:nvSpPr>
        <p:spPr bwMode="auto">
          <a:xfrm>
            <a:off x="3143302" y="5990455"/>
            <a:ext cx="793018" cy="273487"/>
          </a:xfrm>
          <a:prstGeom prst="rtTriangl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4B2ABF3F-3F5A-4F9E-8F28-1544CB623711}"/>
              </a:ext>
            </a:extLst>
          </p:cNvPr>
          <p:cNvSpPr/>
          <p:nvPr/>
        </p:nvSpPr>
        <p:spPr bwMode="auto">
          <a:xfrm flipH="1">
            <a:off x="2696260" y="5774199"/>
            <a:ext cx="438962" cy="498300"/>
          </a:xfrm>
          <a:prstGeom prst="rtTriangle">
            <a:avLst/>
          </a:prstGeom>
          <a:solidFill>
            <a:srgbClr val="99663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0BA43-DAFE-45EB-91FA-1908A2ACF25E}"/>
              </a:ext>
            </a:extLst>
          </p:cNvPr>
          <p:cNvSpPr txBox="1"/>
          <p:nvPr/>
        </p:nvSpPr>
        <p:spPr>
          <a:xfrm>
            <a:off x="3135453" y="6210481"/>
            <a:ext cx="53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FP</a:t>
            </a:r>
            <a:endParaRPr lang="en-SE" sz="16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686045-1A99-4A9F-BE09-3E6C6BA9EFDD}"/>
              </a:ext>
            </a:extLst>
          </p:cNvPr>
          <p:cNvSpPr txBox="1"/>
          <p:nvPr/>
        </p:nvSpPr>
        <p:spPr>
          <a:xfrm>
            <a:off x="2740032" y="6210481"/>
            <a:ext cx="53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96633"/>
                </a:solidFill>
              </a:rPr>
              <a:t>FN</a:t>
            </a:r>
            <a:endParaRPr lang="en-SE" sz="1600" dirty="0">
              <a:solidFill>
                <a:srgbClr val="99663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44D18B-0BA9-470A-B83F-367B62B4310B}"/>
              </a:ext>
            </a:extLst>
          </p:cNvPr>
          <p:cNvSpPr txBox="1"/>
          <p:nvPr/>
        </p:nvSpPr>
        <p:spPr>
          <a:xfrm>
            <a:off x="1721002" y="5296670"/>
            <a:ext cx="46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TN</a:t>
            </a:r>
            <a:endParaRPr lang="en-SE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B2E33D-AD3F-414E-858C-8CE135F84EC5}"/>
              </a:ext>
            </a:extLst>
          </p:cNvPr>
          <p:cNvSpPr txBox="1"/>
          <p:nvPr/>
        </p:nvSpPr>
        <p:spPr>
          <a:xfrm>
            <a:off x="3333408" y="5296670"/>
            <a:ext cx="46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TP</a:t>
            </a:r>
            <a:endParaRPr lang="en-SE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245B23-1871-4AAD-B119-520EF41393CD}"/>
              </a:ext>
            </a:extLst>
          </p:cNvPr>
          <p:cNvSpPr txBox="1"/>
          <p:nvPr/>
        </p:nvSpPr>
        <p:spPr>
          <a:xfrm>
            <a:off x="4177636" y="6225869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Feature</a:t>
            </a:r>
            <a:endParaRPr lang="en-SE" sz="1400" dirty="0"/>
          </a:p>
        </p:txBody>
      </p:sp>
    </p:spTree>
    <p:extLst>
      <p:ext uri="{BB962C8B-B14F-4D97-AF65-F5344CB8AC3E}">
        <p14:creationId xmlns:p14="http://schemas.microsoft.com/office/powerpoint/2010/main" val="3605887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6F88-E062-4ACF-8E1F-8CC4B1798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 for Multi-Class Classification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EC46A-ED18-442A-9694-3B74DC46C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classification is a special case of multi-class classification: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8CF38-CE45-46D8-9659-C5387326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629082BE-D042-45E1-911D-14A1CC3EA37C}"/>
              </a:ext>
            </a:extLst>
          </p:cNvPr>
          <p:cNvSpPr/>
          <p:nvPr/>
        </p:nvSpPr>
        <p:spPr>
          <a:xfrm>
            <a:off x="281054" y="2603737"/>
            <a:ext cx="3275990" cy="137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F2212289-56DB-428A-8842-3775BE06D7C4}"/>
              </a:ext>
            </a:extLst>
          </p:cNvPr>
          <p:cNvSpPr/>
          <p:nvPr/>
        </p:nvSpPr>
        <p:spPr>
          <a:xfrm>
            <a:off x="2037473" y="2603724"/>
            <a:ext cx="1304290" cy="625475"/>
          </a:xfrm>
          <a:custGeom>
            <a:avLst/>
            <a:gdLst/>
            <a:ahLst/>
            <a:cxnLst/>
            <a:rect l="l" t="t" r="r" b="b"/>
            <a:pathLst>
              <a:path w="1304289" h="625475">
                <a:moveTo>
                  <a:pt x="0" y="0"/>
                </a:moveTo>
                <a:lnTo>
                  <a:pt x="1304097" y="0"/>
                </a:lnTo>
                <a:lnTo>
                  <a:pt x="1304097" y="625198"/>
                </a:lnTo>
                <a:lnTo>
                  <a:pt x="0" y="625198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C3B8FE19-AF95-4D44-BD7F-8C4018F2CF74}"/>
              </a:ext>
            </a:extLst>
          </p:cNvPr>
          <p:cNvSpPr/>
          <p:nvPr/>
        </p:nvSpPr>
        <p:spPr>
          <a:xfrm>
            <a:off x="1818649" y="3328273"/>
            <a:ext cx="1705610" cy="727075"/>
          </a:xfrm>
          <a:custGeom>
            <a:avLst/>
            <a:gdLst/>
            <a:ahLst/>
            <a:cxnLst/>
            <a:rect l="l" t="t" r="r" b="b"/>
            <a:pathLst>
              <a:path w="1705610" h="727075">
                <a:moveTo>
                  <a:pt x="0" y="0"/>
                </a:moveTo>
                <a:lnTo>
                  <a:pt x="1705196" y="0"/>
                </a:lnTo>
                <a:lnTo>
                  <a:pt x="1705196" y="726598"/>
                </a:lnTo>
                <a:lnTo>
                  <a:pt x="0" y="726598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6C5FDD98-1671-4DBF-B67A-D4F1EADC5B18}"/>
              </a:ext>
            </a:extLst>
          </p:cNvPr>
          <p:cNvSpPr/>
          <p:nvPr/>
        </p:nvSpPr>
        <p:spPr>
          <a:xfrm>
            <a:off x="1842474" y="3328273"/>
            <a:ext cx="1629410" cy="678180"/>
          </a:xfrm>
          <a:custGeom>
            <a:avLst/>
            <a:gdLst/>
            <a:ahLst/>
            <a:cxnLst/>
            <a:rect l="l" t="t" r="r" b="b"/>
            <a:pathLst>
              <a:path w="1629410" h="678180">
                <a:moveTo>
                  <a:pt x="0" y="0"/>
                </a:moveTo>
                <a:lnTo>
                  <a:pt x="1628996" y="0"/>
                </a:lnTo>
                <a:lnTo>
                  <a:pt x="1628996" y="677698"/>
                </a:lnTo>
                <a:lnTo>
                  <a:pt x="0" y="677698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8A2B97B1-7564-4FB2-A7B3-4336183EE1FA}"/>
              </a:ext>
            </a:extLst>
          </p:cNvPr>
          <p:cNvSpPr/>
          <p:nvPr/>
        </p:nvSpPr>
        <p:spPr>
          <a:xfrm>
            <a:off x="4135419" y="2823324"/>
            <a:ext cx="1111250" cy="998855"/>
          </a:xfrm>
          <a:custGeom>
            <a:avLst/>
            <a:gdLst/>
            <a:ahLst/>
            <a:cxnLst/>
            <a:rect l="l" t="t" r="r" b="b"/>
            <a:pathLst>
              <a:path w="1111250" h="998855">
                <a:moveTo>
                  <a:pt x="0" y="249599"/>
                </a:moveTo>
                <a:lnTo>
                  <a:pt x="611998" y="249599"/>
                </a:lnTo>
                <a:lnTo>
                  <a:pt x="611998" y="0"/>
                </a:lnTo>
                <a:lnTo>
                  <a:pt x="1111197" y="499198"/>
                </a:lnTo>
                <a:lnTo>
                  <a:pt x="611998" y="998397"/>
                </a:lnTo>
                <a:lnTo>
                  <a:pt x="611998" y="748798"/>
                </a:lnTo>
                <a:lnTo>
                  <a:pt x="0" y="748798"/>
                </a:lnTo>
                <a:lnTo>
                  <a:pt x="0" y="24959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A6C7CFDD-BFEF-4EFC-9236-4B051485A665}"/>
              </a:ext>
            </a:extLst>
          </p:cNvPr>
          <p:cNvSpPr txBox="1"/>
          <p:nvPr/>
        </p:nvSpPr>
        <p:spPr>
          <a:xfrm>
            <a:off x="4301672" y="3210634"/>
            <a:ext cx="5295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Binary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B9868EAA-A28F-46B8-9709-31BFAFA433C1}"/>
              </a:ext>
            </a:extLst>
          </p:cNvPr>
          <p:cNvSpPr/>
          <p:nvPr/>
        </p:nvSpPr>
        <p:spPr>
          <a:xfrm>
            <a:off x="5492591" y="2946919"/>
            <a:ext cx="3275993" cy="751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D6B27BE6-98B7-4387-8219-8EF7BF44C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08240"/>
              </p:ext>
            </p:extLst>
          </p:nvPr>
        </p:nvGraphicFramePr>
        <p:xfrm>
          <a:off x="5847021" y="4722262"/>
          <a:ext cx="2567132" cy="125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22912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592806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667414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</a:tblGrid>
              <a:tr h="313702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13702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137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Pred.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TN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13702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TP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FP</a:t>
                      </a: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</a:tbl>
          </a:graphicData>
        </a:graphic>
      </p:graphicFrame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67A737F9-6E45-46AA-8416-058889400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49375"/>
              </p:ext>
            </p:extLst>
          </p:nvPr>
        </p:nvGraphicFramePr>
        <p:xfrm>
          <a:off x="832757" y="4499403"/>
          <a:ext cx="3139574" cy="1568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02525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617683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617683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  <a:gridCol w="617683">
                  <a:extLst>
                    <a:ext uri="{9D8B030D-6E8A-4147-A177-3AD203B41FA5}">
                      <a16:colId xmlns:a16="http://schemas.microsoft.com/office/drawing/2014/main" val="3727246430"/>
                    </a:ext>
                  </a:extLst>
                </a:gridCol>
              </a:tblGrid>
              <a:tr h="313702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13702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Cls1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Cls2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Cls3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13702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Pred.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Cls3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13702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Cls2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  <a:tr h="313702">
                <a:tc vMerge="1">
                  <a:txBody>
                    <a:bodyPr/>
                    <a:lstStyle/>
                    <a:p>
                      <a:pPr algn="ctr"/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Cls1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82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19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1899-3B7E-478C-93A1-F92F1954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868362"/>
          </a:xfrm>
        </p:spPr>
        <p:txBody>
          <a:bodyPr/>
          <a:lstStyle/>
          <a:p>
            <a:r>
              <a:rPr lang="en-US" sz="3600" dirty="0"/>
              <a:t>K-Fold Cross-Validation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ADF5A-70D5-4150-B858-A1C8AC5C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Divide data into train data and test data</a:t>
            </a:r>
          </a:p>
          <a:p>
            <a:r>
              <a:rPr lang="en-US" dirty="0"/>
              <a:t>Since we cannot peek at the test data during training time, we use part of the train data for Cross-Validation:</a:t>
            </a:r>
          </a:p>
          <a:p>
            <a:r>
              <a:rPr lang="en-US" dirty="0"/>
              <a:t>e.g., Divide training data into K=5 parts (folds). Use each fold as validation data, and the other 4 folds as training data. Cycle through the choice of which fold used for validation  and average results.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7E45E-76FB-42D5-872D-082FFCF5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1026" name="Picture 2" descr="K-Fold Crossvalidation">
            <a:extLst>
              <a:ext uri="{FF2B5EF4-FFF2-40B4-BE49-F238E27FC236}">
                <a16:creationId xmlns:a16="http://schemas.microsoft.com/office/drawing/2014/main" id="{DC897D6F-67AF-4FA1-8298-AAF5318D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5" y="-8349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04E7D-20FC-4F85-9551-FD8E29E160AA}"/>
              </a:ext>
            </a:extLst>
          </p:cNvPr>
          <p:cNvSpPr txBox="1"/>
          <p:nvPr/>
        </p:nvSpPr>
        <p:spPr>
          <a:xfrm>
            <a:off x="1412776" y="6604084"/>
            <a:ext cx="63184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https://github.com/jeffheaton/t81_558_deep_learning/blob/master/t81_558_class_05_2_kfold.ipynb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D92EEF5-80F5-4C96-8026-798C99815EAD}"/>
              </a:ext>
            </a:extLst>
          </p:cNvPr>
          <p:cNvSpPr/>
          <p:nvPr/>
        </p:nvSpPr>
        <p:spPr>
          <a:xfrm>
            <a:off x="0" y="5562600"/>
            <a:ext cx="4612521" cy="672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0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AB7D-9C2F-4094-88BB-3C908682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B395-DAF1-48C0-880A-601856AB7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C8D08-D124-44E1-950A-125530F1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85F14F9-B4CC-4D56-B744-045D0B33A419}"/>
              </a:ext>
            </a:extLst>
          </p:cNvPr>
          <p:cNvSpPr txBox="1"/>
          <p:nvPr/>
        </p:nvSpPr>
        <p:spPr>
          <a:xfrm>
            <a:off x="1259632" y="3097854"/>
            <a:ext cx="707770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8130" marR="5080" indent="-2806065">
              <a:lnSpc>
                <a:spcPct val="100299"/>
              </a:lnSpc>
            </a:pPr>
            <a:r>
              <a:rPr sz="4800" spc="-25" dirty="0">
                <a:latin typeface="Arial"/>
                <a:cs typeface="Arial"/>
              </a:rPr>
              <a:t>Training </a:t>
            </a:r>
            <a:r>
              <a:rPr sz="4800" spc="-35" dirty="0">
                <a:latin typeface="Arial"/>
                <a:cs typeface="Arial"/>
              </a:rPr>
              <a:t>Neural </a:t>
            </a:r>
            <a:r>
              <a:rPr sz="4800" spc="45" dirty="0">
                <a:latin typeface="Arial"/>
                <a:cs typeface="Arial"/>
              </a:rPr>
              <a:t>Networks</a:t>
            </a:r>
            <a:endParaRPr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61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849B-DC2E-42D3-9E17-A260F220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Gradient at One Neuron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05534-5BDF-418C-9B2E-0B271645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DB94D-3D18-4C6F-AD74-61790B17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55B29CB-8701-4402-B62E-97350DCA035B}"/>
              </a:ext>
            </a:extLst>
          </p:cNvPr>
          <p:cNvSpPr/>
          <p:nvPr/>
        </p:nvSpPr>
        <p:spPr>
          <a:xfrm>
            <a:off x="3052393" y="201171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935230E-C172-4C30-BD3C-B71E462AF6F3}"/>
              </a:ext>
            </a:extLst>
          </p:cNvPr>
          <p:cNvSpPr/>
          <p:nvPr/>
        </p:nvSpPr>
        <p:spPr>
          <a:xfrm>
            <a:off x="778373" y="4529714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0E67D4D-2A58-4CF3-8E15-2B4C56660901}"/>
              </a:ext>
            </a:extLst>
          </p:cNvPr>
          <p:cNvSpPr/>
          <p:nvPr/>
        </p:nvSpPr>
        <p:spPr>
          <a:xfrm>
            <a:off x="3069919" y="449988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F33C3AB-E428-47CC-B919-31BB2C089114}"/>
              </a:ext>
            </a:extLst>
          </p:cNvPr>
          <p:cNvSpPr/>
          <p:nvPr/>
        </p:nvSpPr>
        <p:spPr>
          <a:xfrm>
            <a:off x="1065623" y="198774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F623F607-7648-418C-92C4-3431A06BB9CF}"/>
              </a:ext>
            </a:extLst>
          </p:cNvPr>
          <p:cNvSpPr/>
          <p:nvPr/>
        </p:nvSpPr>
        <p:spPr>
          <a:xfrm>
            <a:off x="3142318" y="2847637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6D2872ED-1B8C-40E7-910E-6B59E7C56CAE}"/>
              </a:ext>
            </a:extLst>
          </p:cNvPr>
          <p:cNvSpPr/>
          <p:nvPr/>
        </p:nvSpPr>
        <p:spPr>
          <a:xfrm>
            <a:off x="6547086" y="375906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4747FA30-A0ED-4C7B-A92A-F38ECACCCD8E}"/>
              </a:ext>
            </a:extLst>
          </p:cNvPr>
          <p:cNvSpPr/>
          <p:nvPr/>
        </p:nvSpPr>
        <p:spPr>
          <a:xfrm>
            <a:off x="8707082" y="372760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932DC27-7F1A-46B0-9174-1862DF724F4D}"/>
              </a:ext>
            </a:extLst>
          </p:cNvPr>
          <p:cNvSpPr/>
          <p:nvPr/>
        </p:nvSpPr>
        <p:spPr>
          <a:xfrm>
            <a:off x="1456709" y="1750069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FE924E1D-010B-4194-A82D-6D56EF3C128A}"/>
              </a:ext>
            </a:extLst>
          </p:cNvPr>
          <p:cNvSpPr/>
          <p:nvPr/>
        </p:nvSpPr>
        <p:spPr>
          <a:xfrm>
            <a:off x="1447184" y="174054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CF9DA376-0DC5-4B47-951F-C940D6CD4D3E}"/>
              </a:ext>
            </a:extLst>
          </p:cNvPr>
          <p:cNvSpPr/>
          <p:nvPr/>
        </p:nvSpPr>
        <p:spPr>
          <a:xfrm>
            <a:off x="1376559" y="4577988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281CC7F6-CD1D-4B32-B072-6B353998E0D7}"/>
              </a:ext>
            </a:extLst>
          </p:cNvPr>
          <p:cNvSpPr/>
          <p:nvPr/>
        </p:nvSpPr>
        <p:spPr>
          <a:xfrm>
            <a:off x="1367034" y="456846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FAFCF121-C602-4C70-9B84-0E79AD99A6B6}"/>
              </a:ext>
            </a:extLst>
          </p:cNvPr>
          <p:cNvSpPr/>
          <p:nvPr/>
        </p:nvSpPr>
        <p:spPr>
          <a:xfrm>
            <a:off x="7322110" y="3275666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F9DCB359-5498-4CD7-B3A4-2F08610420A3}"/>
              </a:ext>
            </a:extLst>
          </p:cNvPr>
          <p:cNvSpPr/>
          <p:nvPr/>
        </p:nvSpPr>
        <p:spPr>
          <a:xfrm>
            <a:off x="7312585" y="326614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EBADC45-2188-4DD2-BB55-F332EAF47064}"/>
              </a:ext>
            </a:extLst>
          </p:cNvPr>
          <p:cNvSpPr/>
          <p:nvPr/>
        </p:nvSpPr>
        <p:spPr>
          <a:xfrm>
            <a:off x="6661586" y="395059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0AC0112-8FF6-47AE-8727-45D30601F98B}"/>
              </a:ext>
            </a:extLst>
          </p:cNvPr>
          <p:cNvSpPr/>
          <p:nvPr/>
        </p:nvSpPr>
        <p:spPr>
          <a:xfrm>
            <a:off x="6575137" y="391912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BE046D07-BD67-411A-A765-4355A650FFEB}"/>
              </a:ext>
            </a:extLst>
          </p:cNvPr>
          <p:cNvSpPr txBox="1">
            <a:spLocks/>
          </p:cNvSpPr>
          <p:nvPr/>
        </p:nvSpPr>
        <p:spPr bwMode="auto">
          <a:xfrm>
            <a:off x="2271466" y="1516970"/>
            <a:ext cx="1824989" cy="4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/>
            <a:r>
              <a:rPr lang="en-US" sz="3000" kern="0" spc="-5">
                <a:solidFill>
                  <a:srgbClr val="38751C"/>
                </a:solidFill>
              </a:rPr>
              <a:t>activations</a:t>
            </a:r>
            <a:endParaRPr lang="en-US" sz="3000" kern="0"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AAC042D4-5C81-4461-A67D-38AB8E0EE191}"/>
              </a:ext>
            </a:extLst>
          </p:cNvPr>
          <p:cNvSpPr/>
          <p:nvPr/>
        </p:nvSpPr>
        <p:spPr>
          <a:xfrm>
            <a:off x="7241160" y="4072164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C3AB3A2-1DE6-49B9-B7B0-EB9632AE3069}"/>
              </a:ext>
            </a:extLst>
          </p:cNvPr>
          <p:cNvSpPr/>
          <p:nvPr/>
        </p:nvSpPr>
        <p:spPr>
          <a:xfrm>
            <a:off x="7231660" y="4062639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5CDD8EC0-28C4-47A1-9C11-9EAB1254B60C}"/>
              </a:ext>
            </a:extLst>
          </p:cNvPr>
          <p:cNvSpPr/>
          <p:nvPr/>
        </p:nvSpPr>
        <p:spPr>
          <a:xfrm>
            <a:off x="3474943" y="2807404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FE1420AB-6895-483E-9863-3C4ED8C08427}"/>
              </a:ext>
            </a:extLst>
          </p:cNvPr>
          <p:cNvSpPr/>
          <p:nvPr/>
        </p:nvSpPr>
        <p:spPr>
          <a:xfrm>
            <a:off x="3465443" y="2797879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61AFA89-5F3D-4EB7-BDE1-AD65EAA475A3}"/>
              </a:ext>
            </a:extLst>
          </p:cNvPr>
          <p:cNvSpPr/>
          <p:nvPr/>
        </p:nvSpPr>
        <p:spPr>
          <a:xfrm>
            <a:off x="3474943" y="401001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9A1FF92E-4668-47CE-9028-C6A669D73EB0}"/>
              </a:ext>
            </a:extLst>
          </p:cNvPr>
          <p:cNvSpPr/>
          <p:nvPr/>
        </p:nvSpPr>
        <p:spPr>
          <a:xfrm>
            <a:off x="3465443" y="400047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4F1A4C05-59C9-42DA-88C5-875A44928764}"/>
              </a:ext>
            </a:extLst>
          </p:cNvPr>
          <p:cNvSpPr txBox="1">
            <a:spLocks/>
          </p:cNvSpPr>
          <p:nvPr/>
        </p:nvSpPr>
        <p:spPr bwMode="auto">
          <a:xfrm>
            <a:off x="841998" y="2487223"/>
            <a:ext cx="7612402" cy="311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252470" marR="2814955" algn="ctr"/>
            <a:r>
              <a:rPr lang="en-US" sz="1800" kern="0" spc="-5"/>
              <a:t>“local</a:t>
            </a:r>
            <a:r>
              <a:rPr lang="en-US" sz="1800" kern="0" spc="-35"/>
              <a:t> </a:t>
            </a:r>
            <a:r>
              <a:rPr lang="en-US" sz="1800" kern="0" spc="-5"/>
              <a:t>gradient”</a:t>
            </a:r>
            <a:endParaRPr lang="en-US" sz="1800" kern="0"/>
          </a:p>
          <a:p>
            <a:pPr marL="3252470"/>
            <a:endParaRPr lang="en-US" sz="1800" kern="0">
              <a:latin typeface="Times New Roman"/>
              <a:cs typeface="Times New Roman"/>
            </a:endParaRPr>
          </a:p>
          <a:p>
            <a:pPr marL="3252470"/>
            <a:endParaRPr lang="en-US" sz="2350" kern="0">
              <a:latin typeface="Times New Roman"/>
              <a:cs typeface="Times New Roman"/>
            </a:endParaRPr>
          </a:p>
          <a:p>
            <a:pPr marL="3252470" marR="2941320" algn="ctr"/>
            <a:r>
              <a:rPr lang="en-US" sz="4800" kern="0" spc="-5">
                <a:solidFill>
                  <a:srgbClr val="000000"/>
                </a:solidFill>
              </a:rPr>
              <a:t>f</a:t>
            </a:r>
            <a:endParaRPr lang="en-US" sz="4800" kern="0"/>
          </a:p>
          <a:p>
            <a:pPr marL="3252470">
              <a:spcBef>
                <a:spcPts val="20"/>
              </a:spcBef>
            </a:pPr>
            <a:endParaRPr lang="en-US" sz="7050" kern="0">
              <a:latin typeface="Times New Roman"/>
              <a:cs typeface="Times New Roman"/>
            </a:endParaRPr>
          </a:p>
          <a:p>
            <a:pPr marL="6031865"/>
            <a:r>
              <a:rPr lang="en-US" sz="3000" kern="0" spc="-5"/>
              <a:t>gradients</a:t>
            </a:r>
            <a:endParaRPr lang="en-US" sz="3000" kern="0" dirty="0"/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18B5CFD0-7FE8-4AF7-BB05-014F99B6F6D4}"/>
              </a:ext>
            </a:extLst>
          </p:cNvPr>
          <p:cNvSpPr/>
          <p:nvPr/>
        </p:nvSpPr>
        <p:spPr>
          <a:xfrm>
            <a:off x="875723" y="222900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BFFED9EB-C643-4973-8CA8-9CED9F61F341}"/>
              </a:ext>
            </a:extLst>
          </p:cNvPr>
          <p:cNvSpPr/>
          <p:nvPr/>
        </p:nvSpPr>
        <p:spPr>
          <a:xfrm>
            <a:off x="860938" y="2258508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19EB8848-573B-4B19-969B-5F0F025F43C4}"/>
              </a:ext>
            </a:extLst>
          </p:cNvPr>
          <p:cNvSpPr/>
          <p:nvPr/>
        </p:nvSpPr>
        <p:spPr>
          <a:xfrm>
            <a:off x="1278708" y="470624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38D9C3A6-21FF-4E71-9D15-3DD278C54C75}"/>
              </a:ext>
            </a:extLst>
          </p:cNvPr>
          <p:cNvSpPr/>
          <p:nvPr/>
        </p:nvSpPr>
        <p:spPr>
          <a:xfrm>
            <a:off x="1272122" y="518818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BBA2D028-46C6-4E7C-86DB-F17C82AFAD6A}"/>
              </a:ext>
            </a:extLst>
          </p:cNvPr>
          <p:cNvSpPr/>
          <p:nvPr/>
        </p:nvSpPr>
        <p:spPr>
          <a:xfrm>
            <a:off x="1129570" y="217163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B765FFDE-9A6C-4C18-A2D3-C586A3B2AA00}"/>
              </a:ext>
            </a:extLst>
          </p:cNvPr>
          <p:cNvSpPr/>
          <p:nvPr/>
        </p:nvSpPr>
        <p:spPr>
          <a:xfrm>
            <a:off x="1050478" y="2136736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B9F5B323-6F5C-46F8-B4D3-E95620F9AAFF}"/>
              </a:ext>
            </a:extLst>
          </p:cNvPr>
          <p:cNvSpPr/>
          <p:nvPr/>
        </p:nvSpPr>
        <p:spPr>
          <a:xfrm>
            <a:off x="958708" y="462206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18A6A153-D6DA-43AB-B92B-CE752668FA9B}"/>
              </a:ext>
            </a:extLst>
          </p:cNvPr>
          <p:cNvSpPr/>
          <p:nvPr/>
        </p:nvSpPr>
        <p:spPr>
          <a:xfrm>
            <a:off x="876543" y="5337212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455D4F58-5417-4625-A20E-665CAA803721}"/>
              </a:ext>
            </a:extLst>
          </p:cNvPr>
          <p:cNvSpPr/>
          <p:nvPr/>
        </p:nvSpPr>
        <p:spPr>
          <a:xfrm>
            <a:off x="76200" y="1516970"/>
            <a:ext cx="1119505" cy="1125855"/>
          </a:xfrm>
          <a:custGeom>
            <a:avLst/>
            <a:gdLst/>
            <a:ahLst/>
            <a:cxnLst/>
            <a:rect l="l" t="t" r="r" b="b"/>
            <a:pathLst>
              <a:path w="1119505" h="1125855">
                <a:moveTo>
                  <a:pt x="1118890" y="0"/>
                </a:moveTo>
                <a:lnTo>
                  <a:pt x="1098420" y="60341"/>
                </a:lnTo>
                <a:lnTo>
                  <a:pt x="1082336" y="102963"/>
                </a:lnTo>
                <a:lnTo>
                  <a:pt x="1065182" y="145047"/>
                </a:lnTo>
                <a:lnTo>
                  <a:pt x="1046974" y="186577"/>
                </a:lnTo>
                <a:lnTo>
                  <a:pt x="1027728" y="227536"/>
                </a:lnTo>
                <a:lnTo>
                  <a:pt x="1007461" y="267907"/>
                </a:lnTo>
                <a:lnTo>
                  <a:pt x="986191" y="307674"/>
                </a:lnTo>
                <a:lnTo>
                  <a:pt x="963933" y="346820"/>
                </a:lnTo>
                <a:lnTo>
                  <a:pt x="940704" y="385328"/>
                </a:lnTo>
                <a:lnTo>
                  <a:pt x="916522" y="423182"/>
                </a:lnTo>
                <a:lnTo>
                  <a:pt x="891402" y="460365"/>
                </a:lnTo>
                <a:lnTo>
                  <a:pt x="865361" y="496861"/>
                </a:lnTo>
                <a:lnTo>
                  <a:pt x="838416" y="532652"/>
                </a:lnTo>
                <a:lnTo>
                  <a:pt x="810583" y="567722"/>
                </a:lnTo>
                <a:lnTo>
                  <a:pt x="781880" y="602055"/>
                </a:lnTo>
                <a:lnTo>
                  <a:pt x="752322" y="635634"/>
                </a:lnTo>
                <a:lnTo>
                  <a:pt x="721927" y="668441"/>
                </a:lnTo>
                <a:lnTo>
                  <a:pt x="690711" y="700461"/>
                </a:lnTo>
                <a:lnTo>
                  <a:pt x="658691" y="731677"/>
                </a:lnTo>
                <a:lnTo>
                  <a:pt x="625884" y="762072"/>
                </a:lnTo>
                <a:lnTo>
                  <a:pt x="592305" y="791630"/>
                </a:lnTo>
                <a:lnTo>
                  <a:pt x="557972" y="820333"/>
                </a:lnTo>
                <a:lnTo>
                  <a:pt x="522902" y="848166"/>
                </a:lnTo>
                <a:lnTo>
                  <a:pt x="487111" y="875111"/>
                </a:lnTo>
                <a:lnTo>
                  <a:pt x="450615" y="901152"/>
                </a:lnTo>
                <a:lnTo>
                  <a:pt x="413432" y="926272"/>
                </a:lnTo>
                <a:lnTo>
                  <a:pt x="375578" y="950455"/>
                </a:lnTo>
                <a:lnTo>
                  <a:pt x="337070" y="973683"/>
                </a:lnTo>
                <a:lnTo>
                  <a:pt x="297924" y="995941"/>
                </a:lnTo>
                <a:lnTo>
                  <a:pt x="258157" y="1017212"/>
                </a:lnTo>
                <a:lnTo>
                  <a:pt x="217786" y="1037478"/>
                </a:lnTo>
                <a:lnTo>
                  <a:pt x="176827" y="1056724"/>
                </a:lnTo>
                <a:lnTo>
                  <a:pt x="135297" y="1074932"/>
                </a:lnTo>
                <a:lnTo>
                  <a:pt x="93212" y="1092086"/>
                </a:lnTo>
                <a:lnTo>
                  <a:pt x="50590" y="1108170"/>
                </a:lnTo>
                <a:lnTo>
                  <a:pt x="7447" y="1123166"/>
                </a:lnTo>
                <a:lnTo>
                  <a:pt x="0" y="112553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40F6D30D-7952-4E04-B38E-386847ADFC5E}"/>
              </a:ext>
            </a:extLst>
          </p:cNvPr>
          <p:cNvSpPr/>
          <p:nvPr/>
        </p:nvSpPr>
        <p:spPr>
          <a:xfrm>
            <a:off x="76200" y="4490381"/>
            <a:ext cx="702310" cy="2170430"/>
          </a:xfrm>
          <a:custGeom>
            <a:avLst/>
            <a:gdLst/>
            <a:ahLst/>
            <a:cxnLst/>
            <a:rect l="l" t="t" r="r" b="b"/>
            <a:pathLst>
              <a:path w="702310" h="2170429">
                <a:moveTo>
                  <a:pt x="0" y="0"/>
                </a:moveTo>
                <a:lnTo>
                  <a:pt x="43085" y="33133"/>
                </a:lnTo>
                <a:lnTo>
                  <a:pt x="81157" y="64327"/>
                </a:lnTo>
                <a:lnTo>
                  <a:pt x="118416" y="96653"/>
                </a:lnTo>
                <a:lnTo>
                  <a:pt x="154835" y="130100"/>
                </a:lnTo>
                <a:lnTo>
                  <a:pt x="190387" y="164656"/>
                </a:lnTo>
                <a:lnTo>
                  <a:pt x="224946" y="200209"/>
                </a:lnTo>
                <a:lnTo>
                  <a:pt x="258394" y="236629"/>
                </a:lnTo>
                <a:lnTo>
                  <a:pt x="290721" y="273889"/>
                </a:lnTo>
                <a:lnTo>
                  <a:pt x="321917" y="311962"/>
                </a:lnTo>
                <a:lnTo>
                  <a:pt x="351969" y="350822"/>
                </a:lnTo>
                <a:lnTo>
                  <a:pt x="380866" y="390441"/>
                </a:lnTo>
                <a:lnTo>
                  <a:pt x="408598" y="430794"/>
                </a:lnTo>
                <a:lnTo>
                  <a:pt x="435154" y="471853"/>
                </a:lnTo>
                <a:lnTo>
                  <a:pt x="460523" y="513592"/>
                </a:lnTo>
                <a:lnTo>
                  <a:pt x="484692" y="555983"/>
                </a:lnTo>
                <a:lnTo>
                  <a:pt x="507653" y="599001"/>
                </a:lnTo>
                <a:lnTo>
                  <a:pt x="529392" y="642619"/>
                </a:lnTo>
                <a:lnTo>
                  <a:pt x="549900" y="686809"/>
                </a:lnTo>
                <a:lnTo>
                  <a:pt x="569164" y="731546"/>
                </a:lnTo>
                <a:lnTo>
                  <a:pt x="587175" y="776802"/>
                </a:lnTo>
                <a:lnTo>
                  <a:pt x="603921" y="822550"/>
                </a:lnTo>
                <a:lnTo>
                  <a:pt x="619391" y="868764"/>
                </a:lnTo>
                <a:lnTo>
                  <a:pt x="633574" y="915418"/>
                </a:lnTo>
                <a:lnTo>
                  <a:pt x="646458" y="962484"/>
                </a:lnTo>
                <a:lnTo>
                  <a:pt x="658033" y="1009936"/>
                </a:lnTo>
                <a:lnTo>
                  <a:pt x="668288" y="1057746"/>
                </a:lnTo>
                <a:lnTo>
                  <a:pt x="677212" y="1105889"/>
                </a:lnTo>
                <a:lnTo>
                  <a:pt x="684793" y="1154338"/>
                </a:lnTo>
                <a:lnTo>
                  <a:pt x="691020" y="1203065"/>
                </a:lnTo>
                <a:lnTo>
                  <a:pt x="695883" y="1252045"/>
                </a:lnTo>
                <a:lnTo>
                  <a:pt x="699370" y="1301250"/>
                </a:lnTo>
                <a:lnTo>
                  <a:pt x="701470" y="1350653"/>
                </a:lnTo>
                <a:lnTo>
                  <a:pt x="702173" y="1400229"/>
                </a:lnTo>
                <a:lnTo>
                  <a:pt x="701524" y="1448325"/>
                </a:lnTo>
                <a:lnTo>
                  <a:pt x="699588" y="1496100"/>
                </a:lnTo>
                <a:lnTo>
                  <a:pt x="696381" y="1543537"/>
                </a:lnTo>
                <a:lnTo>
                  <a:pt x="691920" y="1590620"/>
                </a:lnTo>
                <a:lnTo>
                  <a:pt x="686222" y="1637331"/>
                </a:lnTo>
                <a:lnTo>
                  <a:pt x="679303" y="1683655"/>
                </a:lnTo>
                <a:lnTo>
                  <a:pt x="671181" y="1729575"/>
                </a:lnTo>
                <a:lnTo>
                  <a:pt x="661871" y="1775073"/>
                </a:lnTo>
                <a:lnTo>
                  <a:pt x="651391" y="1820133"/>
                </a:lnTo>
                <a:lnTo>
                  <a:pt x="639756" y="1864739"/>
                </a:lnTo>
                <a:lnTo>
                  <a:pt x="626985" y="1908874"/>
                </a:lnTo>
                <a:lnTo>
                  <a:pt x="613092" y="1952522"/>
                </a:lnTo>
                <a:lnTo>
                  <a:pt x="598096" y="1995665"/>
                </a:lnTo>
                <a:lnTo>
                  <a:pt x="582012" y="2038287"/>
                </a:lnTo>
                <a:lnTo>
                  <a:pt x="564858" y="2080371"/>
                </a:lnTo>
                <a:lnTo>
                  <a:pt x="546650" y="2121901"/>
                </a:lnTo>
                <a:lnTo>
                  <a:pt x="527404" y="2162860"/>
                </a:lnTo>
                <a:lnTo>
                  <a:pt x="523781" y="217007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830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8B8C-AEF7-477D-A2F7-FFE3C623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CAFEE-F3BB-4EA0-BB93-EDC4A8A62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2710"/>
                <a:ext cx="8229600" cy="112694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Gradient descent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Loss </a:t>
                </a:r>
                <a:r>
                  <a:rPr lang="en-US" dirty="0"/>
                  <a:t>surface of a DNN is highly non-convex; can only hope to find “reasonably good” local minima</a:t>
                </a:r>
                <a:endParaRPr lang="en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CAFEE-F3BB-4EA0-BB93-EDC4A8A62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2710"/>
                <a:ext cx="8229600" cy="1126949"/>
              </a:xfrm>
              <a:blipFill>
                <a:blip r:embed="rId2"/>
                <a:stretch>
                  <a:fillRect l="-1037" t="-11413" b="-978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05AB3-E01B-448A-B6E1-0B914BE1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CB22FD-A2A2-449B-86F5-72D8611E7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03" y="2147286"/>
            <a:ext cx="2917891" cy="46627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18602F8-EE1C-4E62-80F6-2190B7059F0B}"/>
              </a:ext>
            </a:extLst>
          </p:cNvPr>
          <p:cNvGrpSpPr/>
          <p:nvPr/>
        </p:nvGrpSpPr>
        <p:grpSpPr>
          <a:xfrm>
            <a:off x="4269586" y="2907739"/>
            <a:ext cx="4444724" cy="2954217"/>
            <a:chOff x="3265899" y="2861199"/>
            <a:chExt cx="2708582" cy="180027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A581D34-2C55-44CC-B2D5-EC3AB990DDA9}"/>
                </a:ext>
              </a:extLst>
            </p:cNvPr>
            <p:cNvCxnSpPr/>
            <p:nvPr/>
          </p:nvCxnSpPr>
          <p:spPr bwMode="auto">
            <a:xfrm>
              <a:off x="4088209" y="4661477"/>
              <a:ext cx="1886272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2A597DC-F470-436A-AF8F-5A9B877840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88209" y="3221317"/>
              <a:ext cx="0" cy="144016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4906C9-48A8-4D6F-B896-02588E608DB5}"/>
                    </a:ext>
                  </a:extLst>
                </p:cNvPr>
                <p:cNvSpPr txBox="1"/>
                <p:nvPr/>
              </p:nvSpPr>
              <p:spPr>
                <a:xfrm>
                  <a:off x="3265899" y="2861199"/>
                  <a:ext cx="1853952" cy="299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Loss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SE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4906C9-48A8-4D6F-B896-02588E608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899" y="2861199"/>
                  <a:ext cx="1853952" cy="299114"/>
                </a:xfrm>
                <a:prstGeom prst="rect">
                  <a:avLst/>
                </a:prstGeom>
                <a:blipFill>
                  <a:blip r:embed="rId4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83510C-7B04-49E5-80B1-49149DC32D07}"/>
                </a:ext>
              </a:extLst>
            </p:cNvPr>
            <p:cNvSpPr/>
            <p:nvPr/>
          </p:nvSpPr>
          <p:spPr bwMode="auto">
            <a:xfrm>
              <a:off x="4272066" y="3437313"/>
              <a:ext cx="1518557" cy="947165"/>
            </a:xfrm>
            <a:custGeom>
              <a:avLst/>
              <a:gdLst>
                <a:gd name="connsiteX0" fmla="*/ 0 w 1518557"/>
                <a:gd name="connsiteY0" fmla="*/ 0 h 947165"/>
                <a:gd name="connsiteX1" fmla="*/ 791936 w 1518557"/>
                <a:gd name="connsiteY1" fmla="*/ 947057 h 947165"/>
                <a:gd name="connsiteX2" fmla="*/ 1518557 w 1518557"/>
                <a:gd name="connsiteY2" fmla="*/ 48986 h 94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8557" h="947165">
                  <a:moveTo>
                    <a:pt x="0" y="0"/>
                  </a:moveTo>
                  <a:cubicBezTo>
                    <a:pt x="269421" y="469446"/>
                    <a:pt x="538843" y="938893"/>
                    <a:pt x="791936" y="947057"/>
                  </a:cubicBezTo>
                  <a:cubicBezTo>
                    <a:pt x="1045029" y="955221"/>
                    <a:pt x="1281793" y="502103"/>
                    <a:pt x="1518557" y="4898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8520F5D-7E1E-4042-90FE-AEF91333502B}"/>
                </a:ext>
              </a:extLst>
            </p:cNvPr>
            <p:cNvCxnSpPr/>
            <p:nvPr/>
          </p:nvCxnSpPr>
          <p:spPr bwMode="auto">
            <a:xfrm>
              <a:off x="4520257" y="3653365"/>
              <a:ext cx="360040" cy="576064"/>
            </a:xfrm>
            <a:prstGeom prst="straightConnector1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26943C-2E01-4AC4-8CDB-FCFFEC215C90}"/>
                  </a:ext>
                </a:extLst>
              </p:cNvPr>
              <p:cNvSpPr txBox="1"/>
              <p:nvPr/>
            </p:nvSpPr>
            <p:spPr>
              <a:xfrm>
                <a:off x="8096323" y="5890819"/>
                <a:ext cx="1061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26943C-2E01-4AC4-8CDB-FCFFEC215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23" y="5890819"/>
                <a:ext cx="10618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378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B828-B54B-4511-9066-C30BF9DB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Algorithms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9D6F-81B2-465D-AAFA-3BDB191FA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788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Steepest descent may result in in efficient zig-zag path</a:t>
            </a:r>
          </a:p>
          <a:p>
            <a:r>
              <a:rPr lang="en-US" dirty="0"/>
              <a:t>More advanced GD methods exploit momentum, e.g., </a:t>
            </a:r>
            <a:r>
              <a:rPr lang="en-US" dirty="0" err="1"/>
              <a:t>Nesterov</a:t>
            </a:r>
            <a:r>
              <a:rPr lang="en-US" dirty="0"/>
              <a:t>, </a:t>
            </a:r>
            <a:r>
              <a:rPr lang="en-US" dirty="0" err="1"/>
              <a:t>AdaGrad</a:t>
            </a:r>
            <a:r>
              <a:rPr lang="en-US" dirty="0"/>
              <a:t>, </a:t>
            </a:r>
            <a:r>
              <a:rPr lang="en-US" dirty="0" err="1"/>
              <a:t>RMSProp</a:t>
            </a:r>
            <a:r>
              <a:rPr lang="en-US" dirty="0"/>
              <a:t>, Adam…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D256F-45B4-4AA2-9CA2-2A26F88C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543E8DB-3401-412B-AEFB-F2D8F03F163A}"/>
              </a:ext>
            </a:extLst>
          </p:cNvPr>
          <p:cNvSpPr/>
          <p:nvPr/>
        </p:nvSpPr>
        <p:spPr>
          <a:xfrm>
            <a:off x="1088634" y="3063120"/>
            <a:ext cx="2943219" cy="291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050D4B8-CDED-4CFC-8204-FFC71230EC43}"/>
              </a:ext>
            </a:extLst>
          </p:cNvPr>
          <p:cNvSpPr/>
          <p:nvPr/>
        </p:nvSpPr>
        <p:spPr>
          <a:xfrm>
            <a:off x="646403" y="5589116"/>
            <a:ext cx="1734875" cy="388648"/>
          </a:xfrm>
          <a:custGeom>
            <a:avLst/>
            <a:gdLst/>
            <a:ahLst/>
            <a:cxnLst/>
            <a:rect l="l" t="t" r="r" b="b"/>
            <a:pathLst>
              <a:path w="2901315" h="634364">
                <a:moveTo>
                  <a:pt x="0" y="634373"/>
                </a:moveTo>
                <a:lnTo>
                  <a:pt x="290094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8904C9E-BF54-442C-8724-704964A9EA60}"/>
              </a:ext>
            </a:extLst>
          </p:cNvPr>
          <p:cNvSpPr/>
          <p:nvPr/>
        </p:nvSpPr>
        <p:spPr>
          <a:xfrm>
            <a:off x="2374182" y="5558365"/>
            <a:ext cx="91440" cy="61594"/>
          </a:xfrm>
          <a:custGeom>
            <a:avLst/>
            <a:gdLst/>
            <a:ahLst/>
            <a:cxnLst/>
            <a:rect l="l" t="t" r="r" b="b"/>
            <a:pathLst>
              <a:path w="91439" h="61594">
                <a:moveTo>
                  <a:pt x="13424" y="61474"/>
                </a:moveTo>
                <a:lnTo>
                  <a:pt x="91174" y="12274"/>
                </a:lnTo>
                <a:lnTo>
                  <a:pt x="0" y="0"/>
                </a:lnTo>
                <a:lnTo>
                  <a:pt x="13424" y="614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4FCFA0D-0D6F-4943-86B4-FD962C68D400}"/>
              </a:ext>
            </a:extLst>
          </p:cNvPr>
          <p:cNvSpPr txBox="1"/>
          <p:nvPr/>
        </p:nvSpPr>
        <p:spPr>
          <a:xfrm>
            <a:off x="95250" y="6074939"/>
            <a:ext cx="294321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egative gradient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direction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93A2F12-D297-4ABA-821A-37DD20911B10}"/>
              </a:ext>
            </a:extLst>
          </p:cNvPr>
          <p:cNvSpPr/>
          <p:nvPr/>
        </p:nvSpPr>
        <p:spPr>
          <a:xfrm>
            <a:off x="1088284" y="6090664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5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FA388F8-6635-4159-851D-50A0ECEB14A9}"/>
              </a:ext>
            </a:extLst>
          </p:cNvPr>
          <p:cNvSpPr/>
          <p:nvPr/>
        </p:nvSpPr>
        <p:spPr>
          <a:xfrm>
            <a:off x="4336828" y="60749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95602A1B-2782-4345-8787-9A711D868B6A}"/>
                  </a:ext>
                </a:extLst>
              </p:cNvPr>
              <p:cNvSpPr txBox="1"/>
              <p:nvPr/>
            </p:nvSpPr>
            <p:spPr>
              <a:xfrm>
                <a:off x="3913724" y="6107071"/>
                <a:ext cx="495300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1800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 spc="-5" dirty="0">
                              <a:latin typeface="Cambria Math" panose="02040503050406030204" pitchFamily="18" charset="0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SE" sz="1800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95602A1B-2782-4345-8787-9A711D868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724" y="6107071"/>
                <a:ext cx="495300" cy="276999"/>
              </a:xfrm>
              <a:prstGeom prst="rect">
                <a:avLst/>
              </a:prstGeom>
              <a:blipFill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>
            <a:extLst>
              <a:ext uri="{FF2B5EF4-FFF2-40B4-BE49-F238E27FC236}">
                <a16:creationId xmlns:a16="http://schemas.microsoft.com/office/drawing/2014/main" id="{5C9D677F-34BC-4830-AA86-322888FA5F4F}"/>
              </a:ext>
            </a:extLst>
          </p:cNvPr>
          <p:cNvSpPr/>
          <p:nvPr/>
        </p:nvSpPr>
        <p:spPr>
          <a:xfrm>
            <a:off x="1020759" y="2934220"/>
            <a:ext cx="0" cy="3156585"/>
          </a:xfrm>
          <a:custGeom>
            <a:avLst/>
            <a:gdLst/>
            <a:ahLst/>
            <a:cxnLst/>
            <a:rect l="l" t="t" r="r" b="b"/>
            <a:pathLst>
              <a:path h="3156585">
                <a:moveTo>
                  <a:pt x="0" y="3156443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5172CA6-A460-4DAC-BD82-C97F2DBC243F}"/>
              </a:ext>
            </a:extLst>
          </p:cNvPr>
          <p:cNvSpPr/>
          <p:nvPr/>
        </p:nvSpPr>
        <p:spPr>
          <a:xfrm>
            <a:off x="1005034" y="2890995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E3D8C7F1-832C-402C-A148-91FF043E2930}"/>
                  </a:ext>
                </a:extLst>
              </p:cNvPr>
              <p:cNvSpPr txBox="1"/>
              <p:nvPr/>
            </p:nvSpPr>
            <p:spPr>
              <a:xfrm>
                <a:off x="559397" y="2930305"/>
                <a:ext cx="495300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 spc="-5" dirty="0">
                              <a:latin typeface="Cambria Math" panose="02040503050406030204" pitchFamily="18" charset="0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US" b="0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sz="1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E3D8C7F1-832C-402C-A148-91FF043E2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7" y="2930305"/>
                <a:ext cx="495300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878346-AA0E-41F0-830E-776D8F28FFE4}"/>
                  </a:ext>
                </a:extLst>
              </p:cNvPr>
              <p:cNvSpPr txBox="1"/>
              <p:nvPr/>
            </p:nvSpPr>
            <p:spPr>
              <a:xfrm>
                <a:off x="162421" y="5515621"/>
                <a:ext cx="1061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878346-AA0E-41F0-830E-776D8F28F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21" y="5515621"/>
                <a:ext cx="10618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692007CF-BB67-4CB9-B8B5-98BDB495A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53" y="3571490"/>
            <a:ext cx="5137785" cy="24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D92250-0653-4826-8F4F-D1B0735D7E8B}"/>
              </a:ext>
            </a:extLst>
          </p:cNvPr>
          <p:cNvSpPr txBox="1"/>
          <p:nvPr/>
        </p:nvSpPr>
        <p:spPr>
          <a:xfrm>
            <a:off x="2366622" y="6564254"/>
            <a:ext cx="441075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http://dataplusplus.ca/blog/2017/gradient-descent-with-momentum</a:t>
            </a:r>
          </a:p>
        </p:txBody>
      </p:sp>
    </p:spTree>
    <p:extLst>
      <p:ext uri="{BB962C8B-B14F-4D97-AF65-F5344CB8AC3E}">
        <p14:creationId xmlns:p14="http://schemas.microsoft.com/office/powerpoint/2010/main" val="123138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A96E-3A87-401D-84F9-BAA67017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Taxonomy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C020-F256-4C6F-8ECA-FB4642060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851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Reinforcement Learning:</a:t>
            </a:r>
          </a:p>
          <a:p>
            <a:pPr lvl="1"/>
            <a:r>
              <a:rPr lang="en-US" dirty="0"/>
              <a:t>An agent interacts with a dynamic environment in which it must perform a certain goal. The agent is provided feedback in terms of rewards and it tries to learn an optimal policy that maximizes its cumulative rewards.</a:t>
            </a:r>
          </a:p>
          <a:p>
            <a:pPr lvl="1"/>
            <a:r>
              <a:rPr lang="en-US" altLang="zh-CN" dirty="0"/>
              <a:t>Algorithms: Model-based; Model-free (Value-based, Policy-based)</a:t>
            </a:r>
          </a:p>
          <a:p>
            <a:pPr lvl="1"/>
            <a:r>
              <a:rPr lang="en-US" altLang="zh-CN" dirty="0"/>
              <a:t>Applications: Game playing (AlphaGo); Robotics; </a:t>
            </a:r>
            <a:r>
              <a:rPr lang="en-US" dirty="0"/>
              <a:t>AD…</a:t>
            </a:r>
          </a:p>
          <a:p>
            <a:pPr lvl="1"/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BA813-8445-4082-981B-DDDB1FF1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AE3E01-C488-430B-8267-B4828289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47" y="4025602"/>
            <a:ext cx="6667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95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0F82-ECE8-45B1-B887-72CCFE1B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Mini-batch Stochastic Gradient Descent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DF4AF-B25C-4584-989B-2AD51584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use a small portion (a mini-batch) of the training data to compute the gradient</a:t>
            </a:r>
          </a:p>
          <a:p>
            <a:r>
              <a:rPr lang="en-US" dirty="0"/>
              <a:t>Common mini-batch sizes are 32/64/128 examples</a:t>
            </a:r>
          </a:p>
          <a:p>
            <a:r>
              <a:rPr lang="en-US" dirty="0"/>
              <a:t>Loop:</a:t>
            </a:r>
          </a:p>
          <a:p>
            <a:pPr lvl="1"/>
            <a:r>
              <a:rPr lang="en-US" dirty="0"/>
              <a:t>Sample a mini-batch of data</a:t>
            </a:r>
          </a:p>
          <a:p>
            <a:pPr lvl="1"/>
            <a:r>
              <a:rPr lang="en-US" dirty="0"/>
              <a:t>Forward prop it through the graph, get loss</a:t>
            </a:r>
          </a:p>
          <a:p>
            <a:pPr lvl="1"/>
            <a:r>
              <a:rPr lang="en-US" dirty="0"/>
              <a:t>Backprop to calculate the gradients</a:t>
            </a:r>
          </a:p>
          <a:p>
            <a:pPr lvl="1"/>
            <a:r>
              <a:rPr lang="en-US" dirty="0"/>
              <a:t>Update the parameters using gradient descent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0C5A6-6168-4197-AADD-058B1B2B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1571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03F8-2C3A-4089-947D-1FB02F01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359"/>
            <a:ext cx="8229600" cy="868362"/>
          </a:xfrm>
        </p:spPr>
        <p:txBody>
          <a:bodyPr/>
          <a:lstStyle/>
          <a:p>
            <a:r>
              <a:rPr lang="en-US" dirty="0"/>
              <a:t>Batch Normalization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23743-C5EA-46BC-83EF-0710037983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82072"/>
                <a:ext cx="6206032" cy="28859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For each mini-batch: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1. Compute the empirical mean and variance independently for each dimension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2. Normalize to a unit Gaussian with 0 mean and unit variance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BN layers inserted before nonlinear activation function, and it keeps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’s average value around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for maximum gradient during learning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Scale and shift params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gives more flexibility during training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Benefits: </a:t>
                </a:r>
              </a:p>
              <a:p>
                <a:pPr marL="716915" marR="170815" lvl="1" indent="-304165">
                  <a:lnSpc>
                    <a:spcPct val="100699"/>
                  </a:lnSpc>
                  <a:buChar char="-"/>
                  <a:tabLst>
                    <a:tab pos="316865" algn="l"/>
                    <a:tab pos="317500" algn="l"/>
                  </a:tabLst>
                </a:pPr>
                <a:r>
                  <a:rPr lang="en-US" sz="1400" spc="-5" dirty="0">
                    <a:solidFill>
                      <a:schemeClr val="tx1"/>
                    </a:solidFill>
                    <a:latin typeface="Arial"/>
                    <a:cs typeface="Arial"/>
                  </a:rPr>
                  <a:t>Improves gradient flow through the</a:t>
                </a:r>
                <a:r>
                  <a:rPr lang="en-US" sz="1400" spc="-60" dirty="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spc="-5" dirty="0">
                    <a:solidFill>
                      <a:schemeClr val="tx1"/>
                    </a:solidFill>
                    <a:latin typeface="Arial"/>
                    <a:cs typeface="Arial"/>
                  </a:rPr>
                  <a:t>network; Allows higher learning</a:t>
                </a:r>
                <a:r>
                  <a:rPr lang="en-US" sz="1400" spc="10" dirty="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spc="-5" dirty="0">
                    <a:solidFill>
                      <a:schemeClr val="tx1"/>
                    </a:solidFill>
                    <a:latin typeface="Arial"/>
                    <a:cs typeface="Arial"/>
                  </a:rPr>
                  <a:t>rates; Reduces the strong dependence on</a:t>
                </a:r>
                <a:r>
                  <a:rPr lang="en-US" sz="1400" spc="-35" dirty="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spc="-5" dirty="0">
                    <a:solidFill>
                      <a:schemeClr val="tx1"/>
                    </a:solidFill>
                    <a:latin typeface="Arial"/>
                    <a:cs typeface="Arial"/>
                  </a:rPr>
                  <a:t>initialization; Acts as a form of regularization</a:t>
                </a:r>
                <a:endParaRPr lang="en-US" sz="1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S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23743-C5EA-46BC-83EF-071003798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2072"/>
                <a:ext cx="6206032" cy="2885976"/>
              </a:xfrm>
              <a:blipFill>
                <a:blip r:embed="rId3"/>
                <a:stretch>
                  <a:fillRect l="-295" t="-105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B3388-A6B3-4EA6-9541-FF23BBD8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B9052307-4E73-4F4B-A8DD-B0108A4A4C9F}"/>
              </a:ext>
            </a:extLst>
          </p:cNvPr>
          <p:cNvSpPr/>
          <p:nvPr/>
        </p:nvSpPr>
        <p:spPr>
          <a:xfrm>
            <a:off x="457200" y="3360676"/>
            <a:ext cx="4812449" cy="3446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F658F77-288E-4E3D-A4A9-CAF010771A29}"/>
              </a:ext>
            </a:extLst>
          </p:cNvPr>
          <p:cNvSpPr/>
          <p:nvPr/>
        </p:nvSpPr>
        <p:spPr>
          <a:xfrm>
            <a:off x="6516216" y="3296043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4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C8739FF9-56AC-439D-A80A-CF093D72D407}"/>
              </a:ext>
            </a:extLst>
          </p:cNvPr>
          <p:cNvSpPr/>
          <p:nvPr/>
        </p:nvSpPr>
        <p:spPr>
          <a:xfrm>
            <a:off x="6516216" y="3296043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4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12FEA323-F7E8-4F2E-A79E-6A6A0D6A4C5F}"/>
              </a:ext>
            </a:extLst>
          </p:cNvPr>
          <p:cNvSpPr txBox="1"/>
          <p:nvPr/>
        </p:nvSpPr>
        <p:spPr>
          <a:xfrm>
            <a:off x="7020272" y="3352604"/>
            <a:ext cx="7920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>
                <a:latin typeface="Arial"/>
                <a:cs typeface="Arial"/>
              </a:rPr>
              <a:t>CONV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E2934AC6-E483-4D54-B927-8C1AEFBDF049}"/>
              </a:ext>
            </a:extLst>
          </p:cNvPr>
          <p:cNvSpPr/>
          <p:nvPr/>
        </p:nvSpPr>
        <p:spPr>
          <a:xfrm>
            <a:off x="6516216" y="3833352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7C73EF49-97E3-445D-900D-29CF8FF18592}"/>
              </a:ext>
            </a:extLst>
          </p:cNvPr>
          <p:cNvSpPr/>
          <p:nvPr/>
        </p:nvSpPr>
        <p:spPr>
          <a:xfrm>
            <a:off x="6516216" y="3833352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1CCB2435-7087-4630-990D-39CF56298901}"/>
              </a:ext>
            </a:extLst>
          </p:cNvPr>
          <p:cNvSpPr txBox="1"/>
          <p:nvPr/>
        </p:nvSpPr>
        <p:spPr>
          <a:xfrm>
            <a:off x="7154237" y="3889918"/>
            <a:ext cx="2724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17028540-8BB1-471D-B805-D3EA0AAA66DA}"/>
              </a:ext>
            </a:extLst>
          </p:cNvPr>
          <p:cNvSpPr/>
          <p:nvPr/>
        </p:nvSpPr>
        <p:spPr>
          <a:xfrm>
            <a:off x="7290364" y="3632943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EFF6F143-E81D-4613-A329-E611CFD6F904}"/>
              </a:ext>
            </a:extLst>
          </p:cNvPr>
          <p:cNvSpPr/>
          <p:nvPr/>
        </p:nvSpPr>
        <p:spPr>
          <a:xfrm>
            <a:off x="7274632" y="3757892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7DF24905-5E03-4F1E-9B7F-24E6CC533E3E}"/>
              </a:ext>
            </a:extLst>
          </p:cNvPr>
          <p:cNvSpPr/>
          <p:nvPr/>
        </p:nvSpPr>
        <p:spPr>
          <a:xfrm>
            <a:off x="6516216" y="4336089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901"/>
                </a:lnTo>
                <a:lnTo>
                  <a:pt x="0" y="33690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6F1D7793-4DFF-4D5E-870F-53F3729FC9A0}"/>
              </a:ext>
            </a:extLst>
          </p:cNvPr>
          <p:cNvSpPr/>
          <p:nvPr/>
        </p:nvSpPr>
        <p:spPr>
          <a:xfrm>
            <a:off x="6516216" y="4336089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901"/>
                </a:lnTo>
                <a:lnTo>
                  <a:pt x="0" y="33690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6CB0CCD0-486F-45FD-9271-2F6FBCAFBED8}"/>
              </a:ext>
            </a:extLst>
          </p:cNvPr>
          <p:cNvSpPr txBox="1"/>
          <p:nvPr/>
        </p:nvSpPr>
        <p:spPr>
          <a:xfrm>
            <a:off x="7104737" y="4392647"/>
            <a:ext cx="3714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tanh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1DDC726D-0AF0-49CF-949E-570D71202010}"/>
              </a:ext>
            </a:extLst>
          </p:cNvPr>
          <p:cNvSpPr/>
          <p:nvPr/>
        </p:nvSpPr>
        <p:spPr>
          <a:xfrm>
            <a:off x="7290364" y="2924944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3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EEFF2C62-D51A-46A8-90CB-805755DE1FD4}"/>
              </a:ext>
            </a:extLst>
          </p:cNvPr>
          <p:cNvSpPr/>
          <p:nvPr/>
        </p:nvSpPr>
        <p:spPr>
          <a:xfrm>
            <a:off x="7274632" y="323889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6334279C-ECC9-4284-9498-AE390188C9FE}"/>
              </a:ext>
            </a:extLst>
          </p:cNvPr>
          <p:cNvSpPr/>
          <p:nvPr/>
        </p:nvSpPr>
        <p:spPr>
          <a:xfrm>
            <a:off x="7290364" y="4166342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F2A0C071-943B-4572-9351-A1E97575A664}"/>
              </a:ext>
            </a:extLst>
          </p:cNvPr>
          <p:cNvSpPr/>
          <p:nvPr/>
        </p:nvSpPr>
        <p:spPr>
          <a:xfrm>
            <a:off x="7274632" y="429129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D96AE3AC-3D59-4C46-90FC-93295C009871}"/>
              </a:ext>
            </a:extLst>
          </p:cNvPr>
          <p:cNvSpPr/>
          <p:nvPr/>
        </p:nvSpPr>
        <p:spPr>
          <a:xfrm>
            <a:off x="6516216" y="4918440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034582F3-6156-469A-BB70-1D50EB19B6CB}"/>
              </a:ext>
            </a:extLst>
          </p:cNvPr>
          <p:cNvSpPr/>
          <p:nvPr/>
        </p:nvSpPr>
        <p:spPr>
          <a:xfrm>
            <a:off x="6516216" y="4918440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30DB8009-5BD3-4865-9E8E-5409C3B1E578}"/>
              </a:ext>
            </a:extLst>
          </p:cNvPr>
          <p:cNvSpPr txBox="1"/>
          <p:nvPr/>
        </p:nvSpPr>
        <p:spPr>
          <a:xfrm>
            <a:off x="7159226" y="4975004"/>
            <a:ext cx="2622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FC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6">
            <a:extLst>
              <a:ext uri="{FF2B5EF4-FFF2-40B4-BE49-F238E27FC236}">
                <a16:creationId xmlns:a16="http://schemas.microsoft.com/office/drawing/2014/main" id="{A0F48137-176E-48F3-AC48-816DC3AB6243}"/>
              </a:ext>
            </a:extLst>
          </p:cNvPr>
          <p:cNvSpPr/>
          <p:nvPr/>
        </p:nvSpPr>
        <p:spPr>
          <a:xfrm>
            <a:off x="6516216" y="5455739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id="{E5E54AB3-D0F9-4C04-909F-D985ABD55F50}"/>
              </a:ext>
            </a:extLst>
          </p:cNvPr>
          <p:cNvSpPr/>
          <p:nvPr/>
        </p:nvSpPr>
        <p:spPr>
          <a:xfrm>
            <a:off x="6516216" y="5455739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E2A1831D-60B2-4A53-AB5F-5BF71C320485}"/>
              </a:ext>
            </a:extLst>
          </p:cNvPr>
          <p:cNvSpPr txBox="1"/>
          <p:nvPr/>
        </p:nvSpPr>
        <p:spPr>
          <a:xfrm>
            <a:off x="7154237" y="5512308"/>
            <a:ext cx="2724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2D3A2213-5ABF-48F0-A8E6-0915BC13E216}"/>
              </a:ext>
            </a:extLst>
          </p:cNvPr>
          <p:cNvSpPr/>
          <p:nvPr/>
        </p:nvSpPr>
        <p:spPr>
          <a:xfrm>
            <a:off x="7290364" y="5255339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7DC32569-2B13-409A-82AF-6A3436C2C61F}"/>
              </a:ext>
            </a:extLst>
          </p:cNvPr>
          <p:cNvSpPr/>
          <p:nvPr/>
        </p:nvSpPr>
        <p:spPr>
          <a:xfrm>
            <a:off x="7274632" y="5380289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25532572-0B4E-4431-9AA9-74011AF82CDD}"/>
              </a:ext>
            </a:extLst>
          </p:cNvPr>
          <p:cNvSpPr/>
          <p:nvPr/>
        </p:nvSpPr>
        <p:spPr>
          <a:xfrm>
            <a:off x="7290364" y="4690640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5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id="{5600FD99-EF02-4FD7-99CC-C4E5F6D3B7AF}"/>
              </a:ext>
            </a:extLst>
          </p:cNvPr>
          <p:cNvSpPr/>
          <p:nvPr/>
        </p:nvSpPr>
        <p:spPr>
          <a:xfrm>
            <a:off x="7274632" y="486419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3">
            <a:extLst>
              <a:ext uri="{FF2B5EF4-FFF2-40B4-BE49-F238E27FC236}">
                <a16:creationId xmlns:a16="http://schemas.microsoft.com/office/drawing/2014/main" id="{57E9F619-E8A7-4B3C-88B9-7EEF4CFD7FBF}"/>
              </a:ext>
            </a:extLst>
          </p:cNvPr>
          <p:cNvSpPr/>
          <p:nvPr/>
        </p:nvSpPr>
        <p:spPr>
          <a:xfrm>
            <a:off x="7290364" y="5788738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4">
            <a:extLst>
              <a:ext uri="{FF2B5EF4-FFF2-40B4-BE49-F238E27FC236}">
                <a16:creationId xmlns:a16="http://schemas.microsoft.com/office/drawing/2014/main" id="{1767A5C0-E02C-4CAE-ACFC-A110867E7B61}"/>
              </a:ext>
            </a:extLst>
          </p:cNvPr>
          <p:cNvSpPr/>
          <p:nvPr/>
        </p:nvSpPr>
        <p:spPr>
          <a:xfrm>
            <a:off x="7274632" y="59136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5">
            <a:extLst>
              <a:ext uri="{FF2B5EF4-FFF2-40B4-BE49-F238E27FC236}">
                <a16:creationId xmlns:a16="http://schemas.microsoft.com/office/drawing/2014/main" id="{B06077A4-424D-4FE9-B763-4B7591474D2A}"/>
              </a:ext>
            </a:extLst>
          </p:cNvPr>
          <p:cNvSpPr/>
          <p:nvPr/>
        </p:nvSpPr>
        <p:spPr>
          <a:xfrm>
            <a:off x="6516216" y="5958488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6">
            <a:extLst>
              <a:ext uri="{FF2B5EF4-FFF2-40B4-BE49-F238E27FC236}">
                <a16:creationId xmlns:a16="http://schemas.microsoft.com/office/drawing/2014/main" id="{45FD7461-9B6C-4684-A2D5-AD3B586AEB09}"/>
              </a:ext>
            </a:extLst>
          </p:cNvPr>
          <p:cNvSpPr/>
          <p:nvPr/>
        </p:nvSpPr>
        <p:spPr>
          <a:xfrm>
            <a:off x="6516216" y="5958488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7">
            <a:extLst>
              <a:ext uri="{FF2B5EF4-FFF2-40B4-BE49-F238E27FC236}">
                <a16:creationId xmlns:a16="http://schemas.microsoft.com/office/drawing/2014/main" id="{CF9C8974-5A45-44AB-98F9-5016FF9C593D}"/>
              </a:ext>
            </a:extLst>
          </p:cNvPr>
          <p:cNvSpPr txBox="1"/>
          <p:nvPr/>
        </p:nvSpPr>
        <p:spPr>
          <a:xfrm>
            <a:off x="7104737" y="6015046"/>
            <a:ext cx="3714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tanh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8">
            <a:extLst>
              <a:ext uri="{FF2B5EF4-FFF2-40B4-BE49-F238E27FC236}">
                <a16:creationId xmlns:a16="http://schemas.microsoft.com/office/drawing/2014/main" id="{38989139-0004-42B9-AE60-10E32BE823B8}"/>
              </a:ext>
            </a:extLst>
          </p:cNvPr>
          <p:cNvSpPr/>
          <p:nvPr/>
        </p:nvSpPr>
        <p:spPr>
          <a:xfrm>
            <a:off x="7290364" y="6295387"/>
            <a:ext cx="0" cy="181610"/>
          </a:xfrm>
          <a:custGeom>
            <a:avLst/>
            <a:gdLst/>
            <a:ahLst/>
            <a:cxnLst/>
            <a:rect l="l" t="t" r="r" b="b"/>
            <a:pathLst>
              <a:path h="181610">
                <a:moveTo>
                  <a:pt x="0" y="0"/>
                </a:moveTo>
                <a:lnTo>
                  <a:pt x="0" y="1810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9">
            <a:extLst>
              <a:ext uri="{FF2B5EF4-FFF2-40B4-BE49-F238E27FC236}">
                <a16:creationId xmlns:a16="http://schemas.microsoft.com/office/drawing/2014/main" id="{6EE38988-EE6B-4510-A1C4-B0EAABE49962}"/>
              </a:ext>
            </a:extLst>
          </p:cNvPr>
          <p:cNvSpPr/>
          <p:nvPr/>
        </p:nvSpPr>
        <p:spPr>
          <a:xfrm>
            <a:off x="7274632" y="647643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0">
            <a:extLst>
              <a:ext uri="{FF2B5EF4-FFF2-40B4-BE49-F238E27FC236}">
                <a16:creationId xmlns:a16="http://schemas.microsoft.com/office/drawing/2014/main" id="{61414935-3D0A-463A-BCC7-E39910BB5269}"/>
              </a:ext>
            </a:extLst>
          </p:cNvPr>
          <p:cNvSpPr txBox="1"/>
          <p:nvPr/>
        </p:nvSpPr>
        <p:spPr>
          <a:xfrm>
            <a:off x="7178807" y="6468788"/>
            <a:ext cx="1733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43">
            <a:extLst>
              <a:ext uri="{FF2B5EF4-FFF2-40B4-BE49-F238E27FC236}">
                <a16:creationId xmlns:a16="http://schemas.microsoft.com/office/drawing/2014/main" id="{9D920FB0-FA76-4B9B-B2BB-0D6C4386324D}"/>
              </a:ext>
            </a:extLst>
          </p:cNvPr>
          <p:cNvSpPr/>
          <p:nvPr/>
        </p:nvSpPr>
        <p:spPr>
          <a:xfrm>
            <a:off x="8306187" y="352021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5">
            <a:extLst>
              <a:ext uri="{FF2B5EF4-FFF2-40B4-BE49-F238E27FC236}">
                <a16:creationId xmlns:a16="http://schemas.microsoft.com/office/drawing/2014/main" id="{C5FBC074-6FEC-4103-BEEA-E40A34E569C9}"/>
              </a:ext>
            </a:extLst>
          </p:cNvPr>
          <p:cNvSpPr/>
          <p:nvPr/>
        </p:nvSpPr>
        <p:spPr>
          <a:xfrm>
            <a:off x="8242393" y="5490864"/>
            <a:ext cx="30480" cy="46355"/>
          </a:xfrm>
          <a:custGeom>
            <a:avLst/>
            <a:gdLst/>
            <a:ahLst/>
            <a:cxnLst/>
            <a:rect l="l" t="t" r="r" b="b"/>
            <a:pathLst>
              <a:path w="30480" h="46354">
                <a:moveTo>
                  <a:pt x="859" y="0"/>
                </a:moveTo>
                <a:lnTo>
                  <a:pt x="0" y="45974"/>
                </a:lnTo>
                <a:lnTo>
                  <a:pt x="30219" y="11299"/>
                </a:lnTo>
                <a:lnTo>
                  <a:pt x="859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F62227E7-E281-4F54-94DD-2415F108CD46}"/>
              </a:ext>
            </a:extLst>
          </p:cNvPr>
          <p:cNvSpPr/>
          <p:nvPr/>
        </p:nvSpPr>
        <p:spPr>
          <a:xfrm>
            <a:off x="5996442" y="1039119"/>
            <a:ext cx="2959539" cy="1886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79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0536-BE40-4A33-9960-EDE8CAF1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 Schedule during Training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01B6-BCA7-493B-85D9-AED549E41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76038-F7A4-4AAD-8679-5FCA7733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2E28E65-0463-4C81-943F-E6E229DAB7CE}"/>
              </a:ext>
            </a:extLst>
          </p:cNvPr>
          <p:cNvSpPr/>
          <p:nvPr/>
        </p:nvSpPr>
        <p:spPr>
          <a:xfrm>
            <a:off x="187540" y="2011908"/>
            <a:ext cx="4096555" cy="3694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9AF520-31A7-4C46-B3C3-6A761D0E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347" y="1902279"/>
            <a:ext cx="4678453" cy="34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1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C9D2-22CE-4A4A-86A4-80C4BAA6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 Optimization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EE43-A65B-443C-8302-2089E100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482"/>
            <a:ext cx="8229600" cy="26142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 </a:t>
            </a:r>
            <a:r>
              <a:rPr lang="en-US" dirty="0" err="1"/>
              <a:t>hyperparams</a:t>
            </a:r>
            <a:endParaRPr lang="en-US" dirty="0"/>
          </a:p>
          <a:p>
            <a:pPr lvl="1"/>
            <a:r>
              <a:rPr lang="en-US" dirty="0"/>
              <a:t>Network architecture</a:t>
            </a:r>
          </a:p>
          <a:p>
            <a:pPr lvl="1"/>
            <a:r>
              <a:rPr lang="en-US" dirty="0"/>
              <a:t>Learning rate, its decay schedule, update type</a:t>
            </a:r>
          </a:p>
          <a:p>
            <a:pPr lvl="1"/>
            <a:r>
              <a:rPr lang="en-US" dirty="0"/>
              <a:t>Regularization (L2/Dropout strength)</a:t>
            </a:r>
          </a:p>
          <a:p>
            <a:r>
              <a:rPr lang="en-US" dirty="0"/>
              <a:t>Grid search vs. random search</a:t>
            </a:r>
          </a:p>
          <a:p>
            <a:pPr lvl="1"/>
            <a:r>
              <a:rPr lang="en-US" dirty="0"/>
              <a:t>Random search can use the computing budget more effectively</a:t>
            </a:r>
          </a:p>
          <a:p>
            <a:pPr lvl="1"/>
            <a:r>
              <a:rPr lang="en-US" dirty="0"/>
              <a:t>With 9 evaluations, random search explored 9 different values for the important parameter; grid </a:t>
            </a:r>
            <a:r>
              <a:rPr lang="en-US"/>
              <a:t>search only explored 3.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FE2C6-5FE5-474E-A2DD-69A3B7F9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279A209-D63D-4C64-A9D3-9A5554B27757}"/>
              </a:ext>
            </a:extLst>
          </p:cNvPr>
          <p:cNvSpPr/>
          <p:nvPr/>
        </p:nvSpPr>
        <p:spPr>
          <a:xfrm>
            <a:off x="1633043" y="3909691"/>
            <a:ext cx="5877913" cy="28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193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29E6-49A6-44BC-A424-A48087E7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Accuracy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EA85F-3B23-4AC3-A419-AC40DBB8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175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Big gap between training accuracy and validation accuracy may imply overfitting =&gt; decrease model capacity?</a:t>
            </a:r>
          </a:p>
          <a:p>
            <a:r>
              <a:rPr lang="en-US" dirty="0"/>
              <a:t>No gap may imply underfitting =&gt; increase model capacity?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A36CF-B3FC-4260-AB05-7CDB9B30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871C52E-0123-4B9C-8DB4-0B8BD3EAA09B}"/>
              </a:ext>
            </a:extLst>
          </p:cNvPr>
          <p:cNvSpPr/>
          <p:nvPr/>
        </p:nvSpPr>
        <p:spPr>
          <a:xfrm>
            <a:off x="2167546" y="3057478"/>
            <a:ext cx="4808907" cy="3717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809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C5F7-32B9-4AF8-AFA1-79A1AE4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237"/>
            <a:ext cx="8229600" cy="868362"/>
          </a:xfrm>
        </p:spPr>
        <p:txBody>
          <a:bodyPr/>
          <a:lstStyle/>
          <a:p>
            <a:r>
              <a:rPr lang="en-US" sz="3600" dirty="0"/>
              <a:t>Data Augmentation for Enlarging Training Dataset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5C07-8F5E-4768-9F3A-B5147D2E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3190989" cy="5105400"/>
          </a:xfrm>
        </p:spPr>
        <p:txBody>
          <a:bodyPr/>
          <a:lstStyle/>
          <a:p>
            <a:r>
              <a:rPr lang="en-US" dirty="0"/>
              <a:t>Mirroring, random cropping, color shifting, rotation, shearing, local warping…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E5821-6F92-463C-971A-FFF0CF58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8C166-4DB3-463A-A02E-37D7D46D9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290" y="1177283"/>
            <a:ext cx="5510892" cy="1506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DC1D5-08BF-4AEC-8FC6-9774FE89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063" y="2683365"/>
            <a:ext cx="4763052" cy="2346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FA51B8-70C8-450A-8829-B834BE19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290" y="5139191"/>
            <a:ext cx="1962424" cy="1390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17DBAA-C02F-4490-8FF2-3790D9CEA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429" y="5121109"/>
            <a:ext cx="1943371" cy="1352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55FF0A-1EFC-492B-BF4B-03EEDA524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103" y="5758402"/>
            <a:ext cx="1181265" cy="1524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B96095-2299-48B8-8FEC-19DC101F9137}"/>
              </a:ext>
            </a:extLst>
          </p:cNvPr>
          <p:cNvSpPr txBox="1"/>
          <p:nvPr/>
        </p:nvSpPr>
        <p:spPr>
          <a:xfrm>
            <a:off x="3573390" y="4747940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Shifting</a:t>
            </a:r>
            <a:endParaRPr lang="en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9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F9B9-5B63-435E-9D3A-0B2BAAAC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vs. Inference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2752E-8BB8-47E3-83C7-E3D00C75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D6CB973-39BF-4058-867E-889C09B8EDA6}"/>
              </a:ext>
            </a:extLst>
          </p:cNvPr>
          <p:cNvSpPr txBox="1">
            <a:spLocks/>
          </p:cNvSpPr>
          <p:nvPr/>
        </p:nvSpPr>
        <p:spPr bwMode="auto">
          <a:xfrm>
            <a:off x="250824" y="1343025"/>
            <a:ext cx="8713663" cy="21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 dirty="0"/>
              <a:t>Training: millions of iterations of forward pass + back propagation to adjust model params (e.g., NN weights); requires large CPU/GPU clusters and days/weeks of training time</a:t>
            </a:r>
          </a:p>
          <a:p>
            <a:r>
              <a:rPr lang="en-US" altLang="zh-CN" kern="0" dirty="0"/>
              <a:t>Inference (also called prediction): a single forward pass; can be run on edge devices</a:t>
            </a:r>
            <a:endParaRPr lang="zh-CN" altLang="en-US" kern="0" dirty="0"/>
          </a:p>
        </p:txBody>
      </p:sp>
      <p:pic>
        <p:nvPicPr>
          <p:cNvPr id="6" name="Picture 2" descr="http://images2015.cnblogs.com/blog/901086/201607/901086-20160720100449029-565404047.jpg">
            <a:extLst>
              <a:ext uri="{FF2B5EF4-FFF2-40B4-BE49-F238E27FC236}">
                <a16:creationId xmlns:a16="http://schemas.microsoft.com/office/drawing/2014/main" id="{AA9B9EF5-CA1A-4CA2-B15C-69B4F9FEC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01033"/>
            <a:ext cx="5325039" cy="23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7BF1DF42-E904-468C-B8C4-267B516B8781}"/>
              </a:ext>
            </a:extLst>
          </p:cNvPr>
          <p:cNvSpPr/>
          <p:nvPr/>
        </p:nvSpPr>
        <p:spPr>
          <a:xfrm>
            <a:off x="5617029" y="4006925"/>
            <a:ext cx="3450771" cy="1638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49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CC84-A0D0-4B3C-860C-4AD1AFCB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Supervised Learning: Classification and Regression  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24A6-BC6E-4ECC-8598-41918F1C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37" y="1321751"/>
            <a:ext cx="8229600" cy="218344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Classification is used to predict/classify discrete labels such as Male or Female, True or False, Spam or Not Spam, etc.</a:t>
            </a:r>
          </a:p>
          <a:p>
            <a:r>
              <a:rPr lang="en-US" dirty="0"/>
              <a:t>Regression is used to predict continuous values such as price, salary, age, etc.</a:t>
            </a:r>
          </a:p>
          <a:p>
            <a:r>
              <a:rPr lang="en-US" dirty="0"/>
              <a:t>Both are Supervised Learning algorithms that require ground-truth values as labels.</a:t>
            </a:r>
          </a:p>
          <a:p>
            <a:r>
              <a:rPr lang="en-US" dirty="0"/>
              <a:t>Both need loss functions to measure how the predicted value differs from ground-truth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C0596-A400-490F-8FAD-47570B2D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1026" name="Picture 2" descr="Regression vs. Classification">
            <a:extLst>
              <a:ext uri="{FF2B5EF4-FFF2-40B4-BE49-F238E27FC236}">
                <a16:creationId xmlns:a16="http://schemas.microsoft.com/office/drawing/2014/main" id="{2479705C-1756-4994-9C90-6DA7CBF8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3270685"/>
            <a:ext cx="59531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EE2A13-8488-442D-8165-68C7A9B664B4}"/>
              </a:ext>
            </a:extLst>
          </p:cNvPr>
          <p:cNvSpPr/>
          <p:nvPr/>
        </p:nvSpPr>
        <p:spPr>
          <a:xfrm>
            <a:off x="25908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E" sz="1000" dirty="0"/>
              <a:t>https://www.javatpoint.com/regression-vs-classification-in-machine-learning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4E1A7-AB96-4D94-A935-CC89CFA09E41}"/>
                  </a:ext>
                </a:extLst>
              </p:cNvPr>
              <p:cNvSpPr txBox="1"/>
              <p:nvPr/>
            </p:nvSpPr>
            <p:spPr>
              <a:xfrm>
                <a:off x="4100010" y="5867400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4E1A7-AB96-4D94-A935-CC89CFA0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10" y="5867400"/>
                <a:ext cx="4719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05F1C4-0E71-4C5E-AFC6-EB613D8365D4}"/>
                  </a:ext>
                </a:extLst>
              </p:cNvPr>
              <p:cNvSpPr txBox="1"/>
              <p:nvPr/>
            </p:nvSpPr>
            <p:spPr>
              <a:xfrm>
                <a:off x="1507731" y="313924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05F1C4-0E71-4C5E-AFC6-EB613D836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31" y="3139240"/>
                <a:ext cx="4773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93DC741-90BD-42E0-9C1D-5B16C00A87F3}"/>
              </a:ext>
            </a:extLst>
          </p:cNvPr>
          <p:cNvSpPr txBox="1"/>
          <p:nvPr/>
        </p:nvSpPr>
        <p:spPr>
          <a:xfrm>
            <a:off x="1982337" y="3158737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Cat</a:t>
            </a:r>
            <a:r>
              <a:rPr lang="en-US" sz="2000" dirty="0"/>
              <a:t> vs. </a:t>
            </a:r>
            <a:r>
              <a:rPr lang="en-US" sz="2000" b="1" dirty="0">
                <a:solidFill>
                  <a:srgbClr val="0070C0"/>
                </a:solidFill>
              </a:rPr>
              <a:t>Dog</a:t>
            </a:r>
            <a:endParaRPr lang="en-SE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0C4CC-1F6A-48CB-919B-25F39B9A4794}"/>
                  </a:ext>
                </a:extLst>
              </p:cNvPr>
              <p:cNvSpPr txBox="1"/>
              <p:nvPr/>
            </p:nvSpPr>
            <p:spPr>
              <a:xfrm>
                <a:off x="7312567" y="5867400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0C4CC-1F6A-48CB-919B-25F39B9A4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67" y="5867400"/>
                <a:ext cx="3792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CD9127-D37C-496C-98E2-A323A657D613}"/>
                  </a:ext>
                </a:extLst>
              </p:cNvPr>
              <p:cNvSpPr txBox="1"/>
              <p:nvPr/>
            </p:nvSpPr>
            <p:spPr>
              <a:xfrm>
                <a:off x="4540837" y="3086019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CD9127-D37C-496C-98E2-A323A657D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37" y="3086019"/>
                <a:ext cx="379206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90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E629-8147-4AFE-806E-B44917FB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Neuron and its Activation Function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E030CC-95A0-4429-8167-90AD077479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363272" cy="28803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activation function is a nonlinear monotonic function that acts like a “gate”: the output is larger for larger input activation</a:t>
                </a:r>
              </a:p>
              <a:p>
                <a:pPr lvl="1"/>
                <a:r>
                  <a:rPr lang="en-US" dirty="0"/>
                  <a:t>Perceptron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step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(activation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step function, shown below)</a:t>
                </a:r>
              </a:p>
              <a:p>
                <a:pPr lvl="1"/>
                <a:r>
                  <a:rPr lang="en-US" dirty="0"/>
                  <a:t>Linear Regression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(activation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identity function)</a:t>
                </a:r>
              </a:p>
              <a:p>
                <a:pPr lvl="1"/>
                <a:r>
                  <a:rPr lang="en-US" dirty="0"/>
                  <a:t>Logistic Regression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(activation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sigmoid function)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E030CC-95A0-4429-8167-90AD077479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363272" cy="2880320"/>
              </a:xfrm>
              <a:blipFill>
                <a:blip r:embed="rId3"/>
                <a:stretch>
                  <a:fillRect l="-1020" t="-4449" b="-233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57171-CD60-40E2-8DB2-568EB9A6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B811A5A-15A3-48E2-AA73-C8FCD28A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02" y="3840865"/>
            <a:ext cx="5755468" cy="29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8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B4A1-0352-457E-96E8-FDD7450E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for </a:t>
            </a:r>
            <a:r>
              <a:rPr lang="en-US" sz="4000" dirty="0"/>
              <a:t>Regression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5CA2A-6358-4443-94D0-7995CC70F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42163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Function approximation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with learnable parameters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vectors,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weight matrix</a:t>
                </a:r>
              </a:p>
              <a:p>
                <a:pPr marL="459740" lvl="1">
                  <a:spcBef>
                    <a:spcPts val="535"/>
                  </a:spcBef>
                </a:pPr>
                <a:r>
                  <a:rPr lang="en-US" dirty="0"/>
                  <a:t>e.g., </a:t>
                </a:r>
                <a:r>
                  <a:rPr lang="en-US" spc="-5" dirty="0">
                    <a:latin typeface="Arial"/>
                    <a:cs typeface="Arial"/>
                  </a:rPr>
                  <a:t>we want to predict price of a house based</a:t>
                </a:r>
                <a:r>
                  <a:rPr lang="en-US" spc="90" dirty="0">
                    <a:latin typeface="Arial"/>
                    <a:cs typeface="Arial"/>
                  </a:rPr>
                  <a:t> </a:t>
                </a:r>
                <a:r>
                  <a:rPr lang="en-US" spc="-5" dirty="0">
                    <a:latin typeface="Arial"/>
                    <a:cs typeface="Arial"/>
                  </a:rPr>
                  <a:t>on its feature 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dirty="0">
                    <a:latin typeface="Arial"/>
                    <a:cs typeface="Arial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pc="-5" dirty="0">
                    <a:latin typeface="Arial"/>
                    <a:cs typeface="Arial"/>
                  </a:rPr>
                  <a:t>is area in square meters </a:t>
                </a:r>
                <a:r>
                  <a:rPr lang="en-US" dirty="0">
                    <a:latin typeface="Arial"/>
                    <a:cs typeface="Arial"/>
                  </a:rPr>
                  <a:t>(sqm),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pc="-5" dirty="0">
                    <a:latin typeface="Arial"/>
                    <a:cs typeface="Arial"/>
                  </a:rPr>
                  <a:t> is location ranking (loc),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pc="-5" dirty="0">
                    <a:latin typeface="Arial"/>
                    <a:cs typeface="Arial"/>
                  </a:rPr>
                  <a:t> is year of construction</a:t>
                </a:r>
                <a:r>
                  <a:rPr lang="en-US" spc="-10" dirty="0">
                    <a:latin typeface="Arial"/>
                    <a:cs typeface="Arial"/>
                  </a:rPr>
                  <a:t> </a:t>
                </a:r>
                <a:r>
                  <a:rPr lang="en-US" dirty="0">
                    <a:latin typeface="Arial"/>
                    <a:cs typeface="Arial"/>
                  </a:rPr>
                  <a:t>(</a:t>
                </a:r>
                <a:r>
                  <a:rPr lang="en-US" dirty="0" err="1">
                    <a:latin typeface="Arial"/>
                    <a:cs typeface="Arial"/>
                  </a:rPr>
                  <a:t>yoc</a:t>
                </a:r>
                <a:r>
                  <a:rPr lang="en-US" dirty="0">
                    <a:latin typeface="Arial"/>
                    <a:cs typeface="Arial"/>
                  </a:rPr>
                  <a:t>)</a:t>
                </a:r>
              </a:p>
              <a:p>
                <a:pPr marL="459740" lvl="1">
                  <a:spcBef>
                    <a:spcPts val="535"/>
                  </a:spcBef>
                </a:pPr>
                <a:r>
                  <a:rPr lang="en-US" spc="-5" dirty="0">
                    <a:latin typeface="Arial"/>
                    <a:cs typeface="Arial"/>
                  </a:rPr>
                  <a:t>Predicted price</a:t>
                </a:r>
                <a:r>
                  <a:rPr lang="en-US" sz="3200" spc="-5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pc="-5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e>
                      <m:sub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  <m:r>
                      <a:rPr lang="en-US" sz="3200" b="0" i="1" spc="-5" dirty="0" smtClean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  <m:r>
                      <a:rPr lang="en-US" i="1" spc="-5" dirty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  <m:r>
                      <a:rPr lang="en-US" i="1" spc="-5" dirty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r>
                      <a:rPr lang="en-US" b="0" i="1" spc="-5" dirty="0" smtClean="0"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endParaRPr lang="en-US" dirty="0"/>
              </a:p>
              <a:p>
                <a:pPr marL="459740" lvl="1">
                  <a:spcBef>
                    <a:spcPts val="535"/>
                  </a:spcBef>
                </a:pPr>
                <a:r>
                  <a:rPr lang="en-US" dirty="0"/>
                  <a:t>Fig shows an example for scalar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5CA2A-6358-4443-94D0-7995CC70F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421632"/>
              </a:xfrm>
              <a:blipFill>
                <a:blip r:embed="rId2"/>
                <a:stretch>
                  <a:fillRect l="-815" t="-4282" r="-593" b="-75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D66B8-5E43-477C-AA1B-AD9C83A1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D296D20-6935-4DB3-91B0-911009BDE0B6}"/>
              </a:ext>
            </a:extLst>
          </p:cNvPr>
          <p:cNvSpPr/>
          <p:nvPr/>
        </p:nvSpPr>
        <p:spPr>
          <a:xfrm>
            <a:off x="2524986" y="3682236"/>
            <a:ext cx="4094028" cy="3092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54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DC1D-7AC4-411C-9D97-62E6BE25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Logistic Regression for Binary Classification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1B0BE-CDE9-42EE-8579-D884D496A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8860"/>
                <a:ext cx="8610600" cy="230214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Consider a binary classification problem: an input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may be classified as a dog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𝑑𝑜𝑔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cat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𝑑𝑜𝑔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𝑐𝑎𝑡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Logistic Regression: use sigmoid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to map from the activation (also called the logit) to the output probability</a:t>
                </a:r>
              </a:p>
              <a:p>
                <a:r>
                  <a:rPr lang="en-US" dirty="0"/>
                  <a:t>In addition to binary classification at the output layer, sigmoid may also be used as the non-linear activation function in the hidden layers of a NN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1B0BE-CDE9-42EE-8579-D884D496A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8860"/>
                <a:ext cx="8610600" cy="2302147"/>
              </a:xfrm>
              <a:blipFill>
                <a:blip r:embed="rId3"/>
                <a:stretch>
                  <a:fillRect l="-637" t="-3979" b="-450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4717E-AD1F-4A8E-8788-B400C446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AB14A16-97A0-4489-9AB4-15FBFB3DEA7E}"/>
              </a:ext>
            </a:extLst>
          </p:cNvPr>
          <p:cNvSpPr/>
          <p:nvPr/>
        </p:nvSpPr>
        <p:spPr>
          <a:xfrm>
            <a:off x="5425888" y="3812257"/>
            <a:ext cx="3564304" cy="2673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A532D2-2C56-4E78-A1D4-25496D38EC95}"/>
              </a:ext>
            </a:extLst>
          </p:cNvPr>
          <p:cNvSpPr/>
          <p:nvPr/>
        </p:nvSpPr>
        <p:spPr>
          <a:xfrm>
            <a:off x="1822131" y="4718341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A3AF43-D038-420D-959E-BF0569462D70}"/>
              </a:ext>
            </a:extLst>
          </p:cNvPr>
          <p:cNvSpPr/>
          <p:nvPr/>
        </p:nvSpPr>
        <p:spPr>
          <a:xfrm>
            <a:off x="1254441" y="512410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758D43-5D85-4775-A765-35453419C28D}"/>
              </a:ext>
            </a:extLst>
          </p:cNvPr>
          <p:cNvSpPr/>
          <p:nvPr/>
        </p:nvSpPr>
        <p:spPr>
          <a:xfrm>
            <a:off x="1686876" y="502123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298BAD-7FFE-4145-9BDC-1B8B435B452F}"/>
              </a:ext>
            </a:extLst>
          </p:cNvPr>
          <p:cNvSpPr/>
          <p:nvPr/>
        </p:nvSpPr>
        <p:spPr>
          <a:xfrm>
            <a:off x="2142171" y="468976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FDE13-9C1B-4858-A966-6EA66C95DDAC}"/>
              </a:ext>
            </a:extLst>
          </p:cNvPr>
          <p:cNvSpPr/>
          <p:nvPr/>
        </p:nvSpPr>
        <p:spPr>
          <a:xfrm>
            <a:off x="2039301" y="4969801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420671-EC63-453C-AF56-3DCDE31A5F1B}"/>
              </a:ext>
            </a:extLst>
          </p:cNvPr>
          <p:cNvSpPr/>
          <p:nvPr/>
        </p:nvSpPr>
        <p:spPr>
          <a:xfrm>
            <a:off x="1470658" y="522697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2E7FB7-5C70-4BCE-92ED-785D80555A31}"/>
              </a:ext>
            </a:extLst>
          </p:cNvPr>
          <p:cNvSpPr/>
          <p:nvPr/>
        </p:nvSpPr>
        <p:spPr>
          <a:xfrm>
            <a:off x="2351721" y="4969801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AF9919-FF6D-4133-996A-56AF76DD32A5}"/>
              </a:ext>
            </a:extLst>
          </p:cNvPr>
          <p:cNvSpPr/>
          <p:nvPr/>
        </p:nvSpPr>
        <p:spPr>
          <a:xfrm>
            <a:off x="1959291" y="525745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A9E2A3-3471-4EA2-92A0-8722171643F7}"/>
              </a:ext>
            </a:extLst>
          </p:cNvPr>
          <p:cNvSpPr/>
          <p:nvPr/>
        </p:nvSpPr>
        <p:spPr>
          <a:xfrm>
            <a:off x="1391601" y="4718341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BC6791-D282-4D42-9765-9E2BC409F65D}"/>
              </a:ext>
            </a:extLst>
          </p:cNvPr>
          <p:cNvSpPr/>
          <p:nvPr/>
        </p:nvSpPr>
        <p:spPr>
          <a:xfrm>
            <a:off x="1686876" y="536032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6C6DB3-34E1-471C-81BF-F188A17E57FE}"/>
              </a:ext>
            </a:extLst>
          </p:cNvPr>
          <p:cNvSpPr/>
          <p:nvPr/>
        </p:nvSpPr>
        <p:spPr>
          <a:xfrm>
            <a:off x="1766886" y="4482121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A6ED3B-CFC0-4848-AC5A-62E1E17C4271}"/>
              </a:ext>
            </a:extLst>
          </p:cNvPr>
          <p:cNvSpPr/>
          <p:nvPr/>
        </p:nvSpPr>
        <p:spPr>
          <a:xfrm>
            <a:off x="3311841" y="5282221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300971-1C51-400C-AD35-DB630B1E67D4}"/>
              </a:ext>
            </a:extLst>
          </p:cNvPr>
          <p:cNvSpPr/>
          <p:nvPr/>
        </p:nvSpPr>
        <p:spPr>
          <a:xfrm>
            <a:off x="2744151" y="568798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854E34-ACD3-407B-BADA-360B1A430174}"/>
              </a:ext>
            </a:extLst>
          </p:cNvPr>
          <p:cNvSpPr/>
          <p:nvPr/>
        </p:nvSpPr>
        <p:spPr>
          <a:xfrm>
            <a:off x="3176586" y="558511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2C19AB-589B-4FA5-A251-6C4F2E2F0EA4}"/>
              </a:ext>
            </a:extLst>
          </p:cNvPr>
          <p:cNvSpPr/>
          <p:nvPr/>
        </p:nvSpPr>
        <p:spPr>
          <a:xfrm>
            <a:off x="3631881" y="525364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F209C3-8EC8-41EA-90BD-F2D1F7729A6D}"/>
              </a:ext>
            </a:extLst>
          </p:cNvPr>
          <p:cNvSpPr/>
          <p:nvPr/>
        </p:nvSpPr>
        <p:spPr>
          <a:xfrm>
            <a:off x="3529011" y="5533681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7AB2C4-6CDE-4FD5-BB8F-25874D2F19B0}"/>
              </a:ext>
            </a:extLst>
          </p:cNvPr>
          <p:cNvSpPr/>
          <p:nvPr/>
        </p:nvSpPr>
        <p:spPr>
          <a:xfrm>
            <a:off x="2960368" y="579085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990CCC-FA4A-4795-A5E1-F1B597CD24FA}"/>
              </a:ext>
            </a:extLst>
          </p:cNvPr>
          <p:cNvSpPr/>
          <p:nvPr/>
        </p:nvSpPr>
        <p:spPr>
          <a:xfrm>
            <a:off x="3841431" y="5533681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BC7862-7886-466A-B2C7-C1CD3CDC4C8A}"/>
              </a:ext>
            </a:extLst>
          </p:cNvPr>
          <p:cNvSpPr/>
          <p:nvPr/>
        </p:nvSpPr>
        <p:spPr>
          <a:xfrm>
            <a:off x="3449001" y="582133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3E7C83-6A29-4C32-ABA5-4325CF5C3AB2}"/>
              </a:ext>
            </a:extLst>
          </p:cNvPr>
          <p:cNvSpPr/>
          <p:nvPr/>
        </p:nvSpPr>
        <p:spPr>
          <a:xfrm>
            <a:off x="2881311" y="5282221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CE4601-3628-42CE-B1C5-7C435EED71B7}"/>
              </a:ext>
            </a:extLst>
          </p:cNvPr>
          <p:cNvSpPr/>
          <p:nvPr/>
        </p:nvSpPr>
        <p:spPr>
          <a:xfrm>
            <a:off x="3176586" y="592420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1A5A69A-6993-40EA-B03F-8096F5BAB0BB}"/>
              </a:ext>
            </a:extLst>
          </p:cNvPr>
          <p:cNvSpPr/>
          <p:nvPr/>
        </p:nvSpPr>
        <p:spPr>
          <a:xfrm>
            <a:off x="3256596" y="5046001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AEAB8F-459E-45DB-9B62-9CCD62714DC8}"/>
              </a:ext>
            </a:extLst>
          </p:cNvPr>
          <p:cNvCxnSpPr/>
          <p:nvPr/>
        </p:nvCxnSpPr>
        <p:spPr>
          <a:xfrm>
            <a:off x="690561" y="6535711"/>
            <a:ext cx="379476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4E1A01-FD02-4F00-8C0E-042E10A7DB10}"/>
              </a:ext>
            </a:extLst>
          </p:cNvPr>
          <p:cNvCxnSpPr/>
          <p:nvPr/>
        </p:nvCxnSpPr>
        <p:spPr>
          <a:xfrm flipV="1">
            <a:off x="690561" y="3932232"/>
            <a:ext cx="0" cy="26034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E385A3-3695-4775-85A2-9DC7592F88D7}"/>
              </a:ext>
            </a:extLst>
          </p:cNvPr>
          <p:cNvCxnSpPr/>
          <p:nvPr/>
        </p:nvCxnSpPr>
        <p:spPr>
          <a:xfrm flipV="1">
            <a:off x="1254441" y="4101121"/>
            <a:ext cx="2457450" cy="23431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1D2F722-1304-4540-93FD-53F10263AB16}"/>
              </a:ext>
            </a:extLst>
          </p:cNvPr>
          <p:cNvSpPr txBox="1"/>
          <p:nvPr/>
        </p:nvSpPr>
        <p:spPr>
          <a:xfrm>
            <a:off x="1254441" y="3895381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E9B8B9-52B5-4093-BF26-136B9894FA22}"/>
              </a:ext>
            </a:extLst>
          </p:cNvPr>
          <p:cNvSpPr txBox="1"/>
          <p:nvPr/>
        </p:nvSpPr>
        <p:spPr>
          <a:xfrm>
            <a:off x="3750941" y="480620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872570-8594-4085-BE61-17E9C2ABB8AD}"/>
              </a:ext>
            </a:extLst>
          </p:cNvPr>
          <p:cNvSpPr txBox="1"/>
          <p:nvPr/>
        </p:nvSpPr>
        <p:spPr>
          <a:xfrm rot="19061352">
            <a:off x="2611216" y="421982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classifier</a:t>
            </a:r>
          </a:p>
        </p:txBody>
      </p:sp>
    </p:spTree>
    <p:extLst>
      <p:ext uri="{BB962C8B-B14F-4D97-AF65-F5344CB8AC3E}">
        <p14:creationId xmlns:p14="http://schemas.microsoft.com/office/powerpoint/2010/main" val="148446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4AD5-B7F2-48E4-A388-4CB7F128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Common Activation Functions used in DL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0E5FC-F635-49C5-9214-0B48B8094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4817F-40D2-4CFD-8510-E05971AC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E8E145-6539-4E17-A117-36D9AF85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7142"/>
            <a:ext cx="9144000" cy="3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2D3C8A-28B1-4978-AAFD-0FF3DF7336E0}"/>
              </a:ext>
            </a:extLst>
          </p:cNvPr>
          <p:cNvSpPr txBox="1"/>
          <p:nvPr/>
        </p:nvSpPr>
        <p:spPr>
          <a:xfrm>
            <a:off x="2257425" y="6553200"/>
            <a:ext cx="46291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https://laptrinhx.com/complete-guide-of-activation-functions-574622854/</a:t>
            </a:r>
          </a:p>
        </p:txBody>
      </p:sp>
    </p:spTree>
    <p:extLst>
      <p:ext uri="{BB962C8B-B14F-4D97-AF65-F5344CB8AC3E}">
        <p14:creationId xmlns:p14="http://schemas.microsoft.com/office/powerpoint/2010/main" val="41957261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0_Intro.pptx" id="{7A818FB8-66AD-43B8-A07D-15BA811C4F68}" vid="{02C01383-1466-4376-AAA8-73F2DE31A63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_Slide Template</Template>
  <TotalTime>4999</TotalTime>
  <Words>3076</Words>
  <Application>Microsoft Office PowerPoint</Application>
  <PresentationFormat>On-screen Show (4:3)</PresentationFormat>
  <Paragraphs>388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Cambria Math</vt:lpstr>
      <vt:lpstr>Raleway</vt:lpstr>
      <vt:lpstr>Times New Roman</vt:lpstr>
      <vt:lpstr>Default Design</vt:lpstr>
      <vt:lpstr>L2 Introduction to Machine Learning</vt:lpstr>
      <vt:lpstr>ML Taxonomy</vt:lpstr>
      <vt:lpstr>ML Taxonomy</vt:lpstr>
      <vt:lpstr>Training vs. Inference</vt:lpstr>
      <vt:lpstr>Supervised Learning: Classification and Regression  </vt:lpstr>
      <vt:lpstr>A Neuron and its Activation Function</vt:lpstr>
      <vt:lpstr>Linear Regression for Regression</vt:lpstr>
      <vt:lpstr>Logistic Regression for Binary Classification</vt:lpstr>
      <vt:lpstr>Common Activation Functions used in DL</vt:lpstr>
      <vt:lpstr>Deep Neural Networks</vt:lpstr>
      <vt:lpstr>Fully-Connected NNs</vt:lpstr>
      <vt:lpstr>Example: Two-Layer Fully-Connected NN for Solving XOR</vt:lpstr>
      <vt:lpstr>Setting # Layers and Their Sizes</vt:lpstr>
      <vt:lpstr>Loss Functions</vt:lpstr>
      <vt:lpstr>NN for Multi-Class Classification</vt:lpstr>
      <vt:lpstr>Cross-Entropy Loss for Multi-Class Classification</vt:lpstr>
      <vt:lpstr>Cross-Entropy Loss Example</vt:lpstr>
      <vt:lpstr>Cross-Entropy Loss Example</vt:lpstr>
      <vt:lpstr>Example CV Task: Multi-Class Image Classification</vt:lpstr>
      <vt:lpstr>Binary Classification Metrics</vt:lpstr>
      <vt:lpstr>Example Confusion Matrix 1</vt:lpstr>
      <vt:lpstr>Example Confusion Matrix 2</vt:lpstr>
      <vt:lpstr>ROC and AUC</vt:lpstr>
      <vt:lpstr>Confusion Matrix for Multi-Class Classification</vt:lpstr>
      <vt:lpstr>K-Fold Cross-Validation</vt:lpstr>
      <vt:lpstr>PowerPoint Presentation</vt:lpstr>
      <vt:lpstr>Local Gradient at One Neuron</vt:lpstr>
      <vt:lpstr>Gradient Descent</vt:lpstr>
      <vt:lpstr>Gradient Descent Algorithms</vt:lpstr>
      <vt:lpstr>Mini-batch Stochastic Gradient Descent</vt:lpstr>
      <vt:lpstr>Batch Normalization</vt:lpstr>
      <vt:lpstr>Learning Rate Schedule during Training</vt:lpstr>
      <vt:lpstr>Hyperparameter Optimization</vt:lpstr>
      <vt:lpstr>Classification Accuracy</vt:lpstr>
      <vt:lpstr>Data Augmentation for Enlarging Training Dataset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 Intro to ML</dc:title>
  <dc:creator>Zonghua Gu</dc:creator>
  <cp:lastModifiedBy>Zonghua Gu</cp:lastModifiedBy>
  <cp:revision>334</cp:revision>
  <dcterms:created xsi:type="dcterms:W3CDTF">2020-03-21T16:53:45Z</dcterms:created>
  <dcterms:modified xsi:type="dcterms:W3CDTF">2022-11-23T17:24:07Z</dcterms:modified>
</cp:coreProperties>
</file>