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76" r:id="rId2"/>
    <p:sldId id="378" r:id="rId3"/>
    <p:sldId id="943" r:id="rId4"/>
    <p:sldId id="379" r:id="rId5"/>
    <p:sldId id="380" r:id="rId6"/>
    <p:sldId id="381" r:id="rId7"/>
    <p:sldId id="377" r:id="rId8"/>
    <p:sldId id="386" r:id="rId9"/>
    <p:sldId id="387" r:id="rId10"/>
    <p:sldId id="389" r:id="rId11"/>
    <p:sldId id="960" r:id="rId12"/>
    <p:sldId id="388" r:id="rId13"/>
    <p:sldId id="954" r:id="rId14"/>
    <p:sldId id="955" r:id="rId15"/>
    <p:sldId id="959" r:id="rId16"/>
    <p:sldId id="958" r:id="rId17"/>
    <p:sldId id="950" r:id="rId18"/>
    <p:sldId id="390" r:id="rId19"/>
    <p:sldId id="382" r:id="rId20"/>
    <p:sldId id="946" r:id="rId21"/>
    <p:sldId id="986" r:id="rId22"/>
    <p:sldId id="383" r:id="rId23"/>
    <p:sldId id="384" r:id="rId24"/>
    <p:sldId id="404" r:id="rId25"/>
    <p:sldId id="385" r:id="rId26"/>
    <p:sldId id="973" r:id="rId27"/>
    <p:sldId id="391" r:id="rId28"/>
    <p:sldId id="405" r:id="rId29"/>
    <p:sldId id="392" r:id="rId30"/>
    <p:sldId id="393" r:id="rId31"/>
    <p:sldId id="399" r:id="rId32"/>
    <p:sldId id="397" r:id="rId33"/>
    <p:sldId id="974" r:id="rId34"/>
    <p:sldId id="398" r:id="rId35"/>
    <p:sldId id="967" r:id="rId36"/>
    <p:sldId id="970" r:id="rId37"/>
    <p:sldId id="976" r:id="rId38"/>
    <p:sldId id="977" r:id="rId39"/>
    <p:sldId id="979" r:id="rId40"/>
    <p:sldId id="982" r:id="rId41"/>
    <p:sldId id="980" r:id="rId42"/>
    <p:sldId id="981" r:id="rId43"/>
    <p:sldId id="971" r:id="rId44"/>
    <p:sldId id="401" r:id="rId45"/>
    <p:sldId id="403" r:id="rId46"/>
    <p:sldId id="944" r:id="rId47"/>
    <p:sldId id="415" r:id="rId48"/>
    <p:sldId id="409" r:id="rId49"/>
    <p:sldId id="410" r:id="rId50"/>
    <p:sldId id="411" r:id="rId51"/>
    <p:sldId id="987" r:id="rId52"/>
    <p:sldId id="988" r:id="rId53"/>
    <p:sldId id="412" r:id="rId54"/>
    <p:sldId id="413" r:id="rId55"/>
    <p:sldId id="414" r:id="rId56"/>
    <p:sldId id="416" r:id="rId57"/>
    <p:sldId id="417" r:id="rId58"/>
    <p:sldId id="937" r:id="rId59"/>
    <p:sldId id="938" r:id="rId60"/>
    <p:sldId id="983" r:id="rId61"/>
    <p:sldId id="939" r:id="rId62"/>
    <p:sldId id="940" r:id="rId63"/>
    <p:sldId id="984" r:id="rId64"/>
    <p:sldId id="941" r:id="rId65"/>
    <p:sldId id="985" r:id="rId66"/>
    <p:sldId id="942"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77942E4D-44FA-4853-8CF7-938F2AED9C5E}">
          <p14:sldIdLst>
            <p14:sldId id="376"/>
            <p14:sldId id="378"/>
            <p14:sldId id="943"/>
            <p14:sldId id="379"/>
            <p14:sldId id="380"/>
            <p14:sldId id="381"/>
            <p14:sldId id="377"/>
            <p14:sldId id="386"/>
            <p14:sldId id="387"/>
            <p14:sldId id="389"/>
            <p14:sldId id="960"/>
            <p14:sldId id="388"/>
            <p14:sldId id="954"/>
            <p14:sldId id="955"/>
            <p14:sldId id="959"/>
            <p14:sldId id="958"/>
            <p14:sldId id="950"/>
            <p14:sldId id="390"/>
            <p14:sldId id="382"/>
            <p14:sldId id="946"/>
            <p14:sldId id="986"/>
            <p14:sldId id="383"/>
            <p14:sldId id="384"/>
            <p14:sldId id="404"/>
            <p14:sldId id="385"/>
            <p14:sldId id="973"/>
            <p14:sldId id="391"/>
            <p14:sldId id="405"/>
            <p14:sldId id="392"/>
            <p14:sldId id="393"/>
            <p14:sldId id="399"/>
            <p14:sldId id="397"/>
            <p14:sldId id="974"/>
            <p14:sldId id="398"/>
            <p14:sldId id="967"/>
            <p14:sldId id="970"/>
            <p14:sldId id="976"/>
            <p14:sldId id="977"/>
            <p14:sldId id="979"/>
            <p14:sldId id="982"/>
            <p14:sldId id="980"/>
            <p14:sldId id="981"/>
            <p14:sldId id="971"/>
            <p14:sldId id="401"/>
            <p14:sldId id="403"/>
            <p14:sldId id="944"/>
            <p14:sldId id="415"/>
            <p14:sldId id="409"/>
            <p14:sldId id="410"/>
            <p14:sldId id="411"/>
            <p14:sldId id="987"/>
            <p14:sldId id="988"/>
            <p14:sldId id="412"/>
            <p14:sldId id="413"/>
            <p14:sldId id="414"/>
            <p14:sldId id="416"/>
            <p14:sldId id="417"/>
            <p14:sldId id="937"/>
            <p14:sldId id="938"/>
            <p14:sldId id="983"/>
            <p14:sldId id="939"/>
            <p14:sldId id="940"/>
            <p14:sldId id="984"/>
            <p14:sldId id="941"/>
            <p14:sldId id="985"/>
            <p14:sldId id="942"/>
          </p14:sldIdLst>
        </p14:section>
      </p14:sectionLst>
    </p:ext>
    <p:ext uri="{EFAFB233-063F-42B5-8137-9DF3F51BA10A}">
      <p15:sldGuideLst xmlns:p15="http://schemas.microsoft.com/office/powerpoint/2012/main">
        <p15:guide id="1" orient="horz" pos="2069"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D7D31"/>
    <a:srgbClr val="800080"/>
    <a:srgbClr val="996633"/>
    <a:srgbClr val="D8E9D3"/>
    <a:srgbClr val="A5AEA3"/>
    <a:srgbClr val="D8D8D8"/>
    <a:srgbClr val="949494"/>
    <a:srgbClr val="FFFF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90937" autoAdjust="0"/>
  </p:normalViewPr>
  <p:slideViewPr>
    <p:cSldViewPr>
      <p:cViewPr varScale="1">
        <p:scale>
          <a:sx n="115" d="100"/>
          <a:sy n="115" d="100"/>
        </p:scale>
        <p:origin x="1296" y="96"/>
      </p:cViewPr>
      <p:guideLst>
        <p:guide orient="horz" pos="20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394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sz="1200" dirty="0"/>
              <a:t>https://towardsdatascience.com/object-detection-using-deep-learning-approaches-an-end-to-end-theoretical-perspective-4ca27eee8a9a</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a:t>
            </a:fld>
            <a:endParaRPr lang="en-US" altLang="zh-CN"/>
          </a:p>
        </p:txBody>
      </p:sp>
    </p:spTree>
    <p:extLst>
      <p:ext uri="{BB962C8B-B14F-4D97-AF65-F5344CB8AC3E}">
        <p14:creationId xmlns:p14="http://schemas.microsoft.com/office/powerpoint/2010/main" val="242803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𝐹𝑃</m:t>
                        </m:r>
                      </m:den>
                    </m:f>
                    <m:r>
                      <a:rPr lang="en-US" b="0" i="1" smtClean="0">
                        <a:latin typeface="Cambria Math" panose="02040503050406030204" pitchFamily="18" charset="0"/>
                      </a:rPr>
                      <m:t>=1.0</m:t>
                    </m:r>
                  </m:oMath>
                </a14:m>
                <a:r>
                  <a:rPr lang="en-US" dirty="0"/>
                  <a:t>, Recall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𝐹𝑁</m:t>
                        </m:r>
                      </m:den>
                    </m:f>
                    <m:r>
                      <a:rPr lang="en-US" b="0" i="1" smtClean="0">
                        <a:latin typeface="Cambria Math" panose="02040503050406030204" pitchFamily="18" charset="0"/>
                      </a:rPr>
                      <m:t>=1.0</m:t>
                    </m:r>
                  </m:oMath>
                </a14:m>
                <a:r>
                  <a:rPr lang="en-US" dirty="0"/>
                  <a:t>, i.e., Hit all </a:t>
                </a:r>
                <a14:m>
                  <m:oMath xmlns:m="http://schemas.openxmlformats.org/officeDocument/2006/math">
                    <m:r>
                      <a:rPr lang="en-US" b="0" i="1" smtClean="0">
                        <a:latin typeface="Cambria Math" panose="02040503050406030204" pitchFamily="18" charset="0"/>
                      </a:rPr>
                      <m:t>𝑁</m:t>
                    </m:r>
                  </m:oMath>
                </a14:m>
                <a:r>
                  <a:rPr lang="en-US" dirty="0"/>
                  <a:t> GT boxes with </a:t>
                </a:r>
                <a:r>
                  <a:rPr lang="en-US" dirty="0" err="1"/>
                  <a:t>IoU</a:t>
                </a:r>
                <a:r>
                  <a:rPr lang="en-US" dirty="0"/>
                  <a:t> &gt; 0.5, and have no FP detections ranked above any TP</a:t>
                </a: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𝐹𝑃)=1.0</a:t>
                </a:r>
                <a:r>
                  <a:rPr lang="en-US" dirty="0"/>
                  <a:t>, Recall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𝐹𝑁)=1.0</a:t>
                </a:r>
                <a:r>
                  <a:rPr lang="en-US" dirty="0"/>
                  <a:t>, i.e., Hit all </a:t>
                </a:r>
                <a:r>
                  <a:rPr lang="en-US" b="0" i="0">
                    <a:latin typeface="Cambria Math" panose="02040503050406030204" pitchFamily="18" charset="0"/>
                  </a:rPr>
                  <a:t>𝑁</a:t>
                </a:r>
                <a:r>
                  <a:rPr lang="en-US" dirty="0"/>
                  <a:t> GT boxes with </a:t>
                </a:r>
                <a:r>
                  <a:rPr lang="en-US" dirty="0" err="1"/>
                  <a:t>IoU</a:t>
                </a:r>
                <a:r>
                  <a:rPr lang="en-US" dirty="0"/>
                  <a:t> &gt; 0.5, and have no FP detections ranked above any TP</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16</a:t>
            </a:fld>
            <a:endParaRPr lang="en-US" altLang="zh-CN"/>
          </a:p>
        </p:txBody>
      </p:sp>
    </p:spTree>
    <p:extLst>
      <p:ext uri="{BB962C8B-B14F-4D97-AF65-F5344CB8AC3E}">
        <p14:creationId xmlns:p14="http://schemas.microsoft.com/office/powerpoint/2010/main" val="40984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we have 3 classes, and have computed AP values for each </a:t>
            </a:r>
            <a:r>
              <a:rPr lang="en-US" dirty="0" err="1"/>
              <a:t>classwith</a:t>
            </a:r>
            <a:r>
              <a:rPr lang="en-US" dirty="0"/>
              <a:t> </a:t>
            </a:r>
            <a:r>
              <a:rPr lang="en-US" dirty="0" err="1"/>
              <a:t>IoU</a:t>
            </a:r>
            <a:r>
              <a:rPr lang="en-US" dirty="0"/>
              <a:t> threshold .5 as:</a:t>
            </a:r>
          </a:p>
          <a:p>
            <a:pPr lvl="1"/>
            <a:r>
              <a:rPr lang="en-US" dirty="0"/>
              <a:t>Car AP = .65, Cat AP = .80, Dog AP = .86, then mAP@.5=.77</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17</a:t>
            </a:fld>
            <a:endParaRPr lang="en-US" altLang="zh-CN"/>
          </a:p>
        </p:txBody>
      </p:sp>
    </p:spTree>
    <p:extLst>
      <p:ext uri="{BB962C8B-B14F-4D97-AF65-F5344CB8AC3E}">
        <p14:creationId xmlns:p14="http://schemas.microsoft.com/office/powerpoint/2010/main" val="3516237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FP</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18</a:t>
            </a:fld>
            <a:endParaRPr lang="en-US" altLang="zh-CN"/>
          </a:p>
        </p:txBody>
      </p:sp>
    </p:spTree>
    <p:extLst>
      <p:ext uri="{BB962C8B-B14F-4D97-AF65-F5344CB8AC3E}">
        <p14:creationId xmlns:p14="http://schemas.microsoft.com/office/powerpoint/2010/main" val="83910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RCNN, Fast RCNN, SPPNET, Faster RCNN, etc., are some of the two-stage detectors. YOLO, YOLO v2, SSD, </a:t>
            </a:r>
            <a:r>
              <a:rPr lang="en-US" sz="1200" dirty="0" err="1"/>
              <a:t>RetinaNet</a:t>
            </a:r>
            <a:r>
              <a:rPr lang="en-US" sz="1200" dirty="0"/>
              <a:t>, etc., fall under one phase detector. Object detection is an advanced form of imaging classification where a neural network predicts objects in an image and draws attention to them in the form </a:t>
            </a:r>
            <a:r>
              <a:rPr lang="en-US" sz="1200"/>
              <a:t>of Bboxes</a:t>
            </a:r>
            <a:r>
              <a:rPr lang="en-US" sz="1200" dirty="0"/>
              <a:t>.</a:t>
            </a:r>
            <a:endParaRPr lang="en-SE"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21</a:t>
            </a:fld>
            <a:endParaRPr lang="en-US" altLang="zh-CN"/>
          </a:p>
        </p:txBody>
      </p:sp>
    </p:spTree>
    <p:extLst>
      <p:ext uri="{BB962C8B-B14F-4D97-AF65-F5344CB8AC3E}">
        <p14:creationId xmlns:p14="http://schemas.microsoft.com/office/powerpoint/2010/main" val="345484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Lato" panose="020F0502020204030203" pitchFamily="34" charset="0"/>
              </a:rPr>
              <a:t>Fast RCNN uses selective search for generating Regions of Interest,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22</a:t>
            </a:fld>
            <a:endParaRPr lang="en-US" altLang="zh-CN"/>
          </a:p>
        </p:txBody>
      </p:sp>
    </p:spTree>
    <p:extLst>
      <p:ext uri="{BB962C8B-B14F-4D97-AF65-F5344CB8AC3E}">
        <p14:creationId xmlns:p14="http://schemas.microsoft.com/office/powerpoint/2010/main" val="86439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Input: Single Image</a:t>
            </a:r>
          </a:p>
          <a:p>
            <a:r>
              <a:rPr lang="en-US" dirty="0"/>
              <a:t>, Or take top K proposals per image?</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25</a:t>
            </a:fld>
            <a:endParaRPr lang="en-US" altLang="zh-CN"/>
          </a:p>
        </p:txBody>
      </p:sp>
    </p:spTree>
    <p:extLst>
      <p:ext uri="{BB962C8B-B14F-4D97-AF65-F5344CB8AC3E}">
        <p14:creationId xmlns:p14="http://schemas.microsoft.com/office/powerpoint/2010/main" val="4228008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process of object detection using RCNN has three models:</a:t>
            </a:r>
          </a:p>
          <a:p>
            <a:r>
              <a:rPr lang="en-US" dirty="0"/>
              <a:t>CNN for feature extraction</a:t>
            </a:r>
          </a:p>
          <a:p>
            <a:r>
              <a:rPr lang="en-US" dirty="0"/>
              <a:t>Linear SVM classifier for identifying objects</a:t>
            </a:r>
          </a:p>
          <a:p>
            <a:r>
              <a:rPr lang="en-US" dirty="0"/>
              <a:t>Regression model for tightening the </a:t>
            </a:r>
            <a:r>
              <a:rPr lang="en-US" dirty="0" err="1"/>
              <a:t>Bboxes</a:t>
            </a:r>
            <a:r>
              <a:rPr lang="en-US" dirty="0"/>
              <a:t>.</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26</a:t>
            </a:fld>
            <a:endParaRPr lang="en-US" altLang="zh-CN"/>
          </a:p>
        </p:txBody>
      </p:sp>
    </p:spTree>
    <p:extLst>
      <p:ext uri="{BB962C8B-B14F-4D97-AF65-F5344CB8AC3E}">
        <p14:creationId xmlns:p14="http://schemas.microsoft.com/office/powerpoint/2010/main" val="2708889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222222"/>
                </a:solidFill>
                <a:effectLst/>
                <a:latin typeface="Lato" panose="020F0502020204030203" pitchFamily="34" charset="0"/>
              </a:rPr>
              <a:t>Take an input image and pass it to the </a:t>
            </a:r>
            <a:r>
              <a:rPr lang="en-US" b="0" i="0" dirty="0" err="1">
                <a:solidFill>
                  <a:srgbClr val="222222"/>
                </a:solidFill>
                <a:effectLst/>
                <a:latin typeface="Lato" panose="020F0502020204030203" pitchFamily="34" charset="0"/>
              </a:rPr>
              <a:t>ConvNet</a:t>
            </a:r>
            <a:r>
              <a:rPr lang="en-US" b="0" i="0" dirty="0">
                <a:solidFill>
                  <a:srgbClr val="222222"/>
                </a:solidFill>
                <a:effectLst/>
                <a:latin typeface="Lato" panose="020F0502020204030203" pitchFamily="34" charset="0"/>
              </a:rPr>
              <a:t> which returns feature maps for the image</a:t>
            </a:r>
          </a:p>
          <a:p>
            <a:pPr marL="0" marR="0" lvl="0" indent="0" algn="l" defTabSz="914400" rtl="0" eaLnBrk="0" fontAlgn="base" latinLnBrk="0" hangingPunct="0">
              <a:lnSpc>
                <a:spcPct val="100000"/>
              </a:lnSpc>
              <a:spcBef>
                <a:spcPct val="30000"/>
              </a:spcBef>
              <a:spcAft>
                <a:spcPct val="0"/>
              </a:spcAft>
              <a:buClrTx/>
              <a:buSzTx/>
              <a:buFont typeface="+mj-lt"/>
              <a:buAutoNum type="arabicPeriod"/>
              <a:tabLst/>
              <a:defRPr/>
            </a:pPr>
            <a:r>
              <a:rPr lang="en-US" b="0" i="0" dirty="0">
                <a:solidFill>
                  <a:srgbClr val="222222"/>
                </a:solidFill>
                <a:effectLst/>
                <a:latin typeface="Lato" panose="020F0502020204030203" pitchFamily="34" charset="0"/>
              </a:rPr>
              <a:t>Apply Region Proposal Network (RPN) on these feature maps and get object proposals.. </a:t>
            </a:r>
            <a:r>
              <a:rPr lang="en-US" sz="1200" dirty="0"/>
              <a:t>Generate region proposals based on the feature maps; </a:t>
            </a:r>
            <a:endParaRPr lang="en-US" b="0" i="0" dirty="0">
              <a:solidFill>
                <a:srgbClr val="222222"/>
              </a:solidFill>
              <a:effectLst/>
              <a:latin typeface="Lato" panose="020F0502020204030203" pitchFamily="34" charset="0"/>
            </a:endParaRPr>
          </a:p>
          <a:p>
            <a:pPr algn="l">
              <a:buFont typeface="+mj-lt"/>
              <a:buAutoNum type="arabicPeriod"/>
            </a:pPr>
            <a:r>
              <a:rPr lang="en-US" b="0" i="0" dirty="0">
                <a:solidFill>
                  <a:srgbClr val="222222"/>
                </a:solidFill>
                <a:effectLst/>
                <a:latin typeface="Lato" panose="020F0502020204030203" pitchFamily="34" charset="0"/>
              </a:rPr>
              <a:t>Apply ROI pooling layer to bring down all the proposals to the same size</a:t>
            </a:r>
          </a:p>
          <a:p>
            <a:pPr algn="l">
              <a:buFont typeface="+mj-lt"/>
              <a:buAutoNum type="arabicPeriod"/>
            </a:pPr>
            <a:r>
              <a:rPr lang="en-US" b="0" i="0" dirty="0">
                <a:solidFill>
                  <a:srgbClr val="222222"/>
                </a:solidFill>
                <a:effectLst/>
                <a:latin typeface="Lato" panose="020F0502020204030203" pitchFamily="34" charset="0"/>
              </a:rPr>
              <a:t>Finally, pass these proposals to a fully connected layer in order to classify any predict </a:t>
            </a:r>
            <a:r>
              <a:rPr lang="en-US" b="0" i="0">
                <a:solidFill>
                  <a:srgbClr val="222222"/>
                </a:solidFill>
                <a:effectLst/>
                <a:latin typeface="Lato" panose="020F0502020204030203" pitchFamily="34" charset="0"/>
              </a:rPr>
              <a:t>the Bboxes </a:t>
            </a:r>
            <a:r>
              <a:rPr lang="en-US" b="0" i="0" dirty="0">
                <a:solidFill>
                  <a:srgbClr val="222222"/>
                </a:solidFill>
                <a:effectLst/>
                <a:latin typeface="Lato" panose="020F0502020204030203" pitchFamily="34" charset="0"/>
              </a:rPr>
              <a:t>for the image</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27</a:t>
            </a:fld>
            <a:endParaRPr lang="en-US" altLang="zh-CN"/>
          </a:p>
        </p:txBody>
      </p:sp>
    </p:spTree>
    <p:extLst>
      <p:ext uri="{BB962C8B-B14F-4D97-AF65-F5344CB8AC3E}">
        <p14:creationId xmlns:p14="http://schemas.microsoft.com/office/powerpoint/2010/main" val="1417152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Inference time: ~40-50s per image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29</a:t>
            </a:fld>
            <a:endParaRPr lang="en-US" altLang="zh-CN"/>
          </a:p>
        </p:txBody>
      </p:sp>
    </p:spTree>
    <p:extLst>
      <p:ext uri="{BB962C8B-B14F-4D97-AF65-F5344CB8AC3E}">
        <p14:creationId xmlns:p14="http://schemas.microsoft.com/office/powerpoint/2010/main" val="948332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222222"/>
                </a:solidFill>
                <a:effectLst/>
                <a:latin typeface="Lato" panose="020F0502020204030203" pitchFamily="34" charset="0"/>
              </a:rPr>
              <a:t>Take an input image and pass it to the </a:t>
            </a:r>
            <a:r>
              <a:rPr lang="en-US" b="0" i="0" dirty="0" err="1">
                <a:solidFill>
                  <a:srgbClr val="222222"/>
                </a:solidFill>
                <a:effectLst/>
                <a:latin typeface="Lato" panose="020F0502020204030203" pitchFamily="34" charset="0"/>
              </a:rPr>
              <a:t>ConvNet</a:t>
            </a:r>
            <a:r>
              <a:rPr lang="en-US" b="0" i="0" dirty="0">
                <a:solidFill>
                  <a:srgbClr val="222222"/>
                </a:solidFill>
                <a:effectLst/>
                <a:latin typeface="Lato" panose="020F0502020204030203" pitchFamily="34" charset="0"/>
              </a:rPr>
              <a:t> which returns feature maps for the image</a:t>
            </a:r>
          </a:p>
          <a:p>
            <a:pPr algn="l">
              <a:buFont typeface="+mj-lt"/>
              <a:buAutoNum type="arabicPeriod"/>
            </a:pPr>
            <a:r>
              <a:rPr lang="en-US" b="0" i="0" dirty="0">
                <a:solidFill>
                  <a:srgbClr val="222222"/>
                </a:solidFill>
                <a:effectLst/>
                <a:latin typeface="Lato" panose="020F0502020204030203" pitchFamily="34" charset="0"/>
              </a:rPr>
              <a:t>Apply Region Proposal Network (RPN) on these feature maps and get object proposals</a:t>
            </a:r>
          </a:p>
          <a:p>
            <a:pPr algn="l">
              <a:buFont typeface="+mj-lt"/>
              <a:buAutoNum type="arabicPeriod"/>
            </a:pPr>
            <a:r>
              <a:rPr lang="en-US" b="0" i="0" dirty="0">
                <a:solidFill>
                  <a:srgbClr val="222222"/>
                </a:solidFill>
                <a:effectLst/>
                <a:latin typeface="Lato" panose="020F0502020204030203" pitchFamily="34" charset="0"/>
              </a:rPr>
              <a:t>Apply ROI pooling layer to bring down all the proposals to the same size</a:t>
            </a:r>
          </a:p>
          <a:p>
            <a:pPr algn="l">
              <a:buFont typeface="+mj-lt"/>
              <a:buAutoNum type="arabicPeriod"/>
            </a:pPr>
            <a:r>
              <a:rPr lang="en-US" b="0" i="0" dirty="0">
                <a:solidFill>
                  <a:srgbClr val="222222"/>
                </a:solidFill>
                <a:effectLst/>
                <a:latin typeface="Lato" panose="020F0502020204030203" pitchFamily="34" charset="0"/>
              </a:rPr>
              <a:t>Finally, pass these proposals to a fully connected layer in order to classify any predict </a:t>
            </a:r>
            <a:r>
              <a:rPr lang="en-US" b="0" i="0">
                <a:solidFill>
                  <a:srgbClr val="222222"/>
                </a:solidFill>
                <a:effectLst/>
                <a:latin typeface="Lato" panose="020F0502020204030203" pitchFamily="34" charset="0"/>
              </a:rPr>
              <a:t>the Bboxes </a:t>
            </a:r>
            <a:r>
              <a:rPr lang="en-US" b="0" i="0" dirty="0">
                <a:solidFill>
                  <a:srgbClr val="222222"/>
                </a:solidFill>
                <a:effectLst/>
                <a:latin typeface="Lato" panose="020F0502020204030203" pitchFamily="34" charset="0"/>
              </a:rPr>
              <a:t>for the image</a:t>
            </a:r>
          </a:p>
          <a:p>
            <a:endParaRPr lang="en-US" b="0" i="0" dirty="0">
              <a:solidFill>
                <a:srgbClr val="222222"/>
              </a:solidFill>
              <a:effectLst/>
              <a:latin typeface="Lato" panose="020F0502020204030203" pitchFamily="34" charset="0"/>
            </a:endParaRPr>
          </a:p>
          <a:p>
            <a:endParaRPr lang="en-US" b="0" i="0" dirty="0">
              <a:solidFill>
                <a:srgbClr val="222222"/>
              </a:solidFill>
              <a:effectLst/>
              <a:latin typeface="Lato" panose="020F0502020204030203" pitchFamily="34" charset="0"/>
            </a:endParaRPr>
          </a:p>
          <a:p>
            <a:r>
              <a:rPr lang="en-US" b="0" i="0" dirty="0">
                <a:solidFill>
                  <a:srgbClr val="222222"/>
                </a:solidFill>
                <a:effectLst/>
                <a:latin typeface="Lato" panose="020F0502020204030203" pitchFamily="34" charset="0"/>
              </a:rPr>
              <a:t>Fast RCNN uses selective search for generating Regions of Interest, while Faster RCNN uses “Region Proposal Network”, aka RPN. RPN takes image feature maps as an input and generates a set of object proposals, each with an </a:t>
            </a:r>
            <a:r>
              <a:rPr lang="en-US" b="0" i="0" dirty="0" err="1">
                <a:solidFill>
                  <a:srgbClr val="222222"/>
                </a:solidFill>
                <a:effectLst/>
                <a:latin typeface="Lato" panose="020F0502020204030203" pitchFamily="34" charset="0"/>
              </a:rPr>
              <a:t>objectness</a:t>
            </a:r>
            <a:r>
              <a:rPr lang="en-US" b="0" i="0" dirty="0">
                <a:solidFill>
                  <a:srgbClr val="222222"/>
                </a:solidFill>
                <a:effectLst/>
                <a:latin typeface="Lato" panose="020F0502020204030203" pitchFamily="34" charset="0"/>
              </a:rPr>
              <a:t> score as output.</a:t>
            </a:r>
          </a:p>
          <a:p>
            <a:endParaRPr lang="en-US" b="0" i="0" dirty="0">
              <a:solidFill>
                <a:srgbClr val="222222"/>
              </a:solidFill>
              <a:effectLst/>
              <a:latin typeface="Lato" panose="020F0502020204030203" pitchFamily="34" charset="0"/>
            </a:endParaRPr>
          </a:p>
          <a:p>
            <a:r>
              <a:rPr lang="en-US" b="0" i="0" dirty="0">
                <a:solidFill>
                  <a:srgbClr val="222222"/>
                </a:solidFill>
                <a:effectLst/>
                <a:latin typeface="Lato" panose="020F0502020204030203" pitchFamily="34" charset="0"/>
              </a:rPr>
              <a:t>RPN takes image feature maps as an input and generates a set of object proposals, each with an </a:t>
            </a:r>
            <a:r>
              <a:rPr lang="en-US" b="0" i="0" dirty="0" err="1">
                <a:solidFill>
                  <a:srgbClr val="222222"/>
                </a:solidFill>
                <a:effectLst/>
                <a:latin typeface="Lato" panose="020F0502020204030203" pitchFamily="34" charset="0"/>
              </a:rPr>
              <a:t>objectness</a:t>
            </a:r>
            <a:r>
              <a:rPr lang="en-US" b="0" i="0" dirty="0">
                <a:solidFill>
                  <a:srgbClr val="222222"/>
                </a:solidFill>
                <a:effectLst/>
                <a:latin typeface="Lato" panose="020F0502020204030203" pitchFamily="34" charset="0"/>
              </a:rPr>
              <a:t> score as output.</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31</a:t>
            </a:fld>
            <a:endParaRPr lang="en-US" altLang="zh-CN"/>
          </a:p>
        </p:txBody>
      </p:sp>
    </p:spTree>
    <p:extLst>
      <p:ext uri="{BB962C8B-B14F-4D97-AF65-F5344CB8AC3E}">
        <p14:creationId xmlns:p14="http://schemas.microsoft.com/office/powerpoint/2010/main" val="210815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WHATs and WHEREs of the objects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a:t>
            </a:fld>
            <a:endParaRPr lang="en-US" altLang="zh-CN"/>
          </a:p>
        </p:txBody>
      </p:sp>
    </p:spTree>
    <p:extLst>
      <p:ext uri="{BB962C8B-B14F-4D97-AF65-F5344CB8AC3E}">
        <p14:creationId xmlns:p14="http://schemas.microsoft.com/office/powerpoint/2010/main" val="244354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Jointly train with 4 losses:</a:t>
            </a:r>
          </a:p>
          <a:p>
            <a:pPr lvl="1"/>
            <a:r>
              <a:rPr lang="en-US" dirty="0"/>
              <a:t>1. RPN classification: anchor box is object / not an object</a:t>
            </a:r>
          </a:p>
          <a:p>
            <a:pPr lvl="1"/>
            <a:r>
              <a:rPr lang="en-US" dirty="0"/>
              <a:t>2. RPN regression: predict transform from anchor box to proposal box</a:t>
            </a:r>
          </a:p>
          <a:p>
            <a:pPr lvl="1"/>
            <a:r>
              <a:rPr lang="en-US" dirty="0"/>
              <a:t>3. Object classification: classify proposals as background / object class</a:t>
            </a:r>
          </a:p>
          <a:p>
            <a:pPr lvl="1"/>
            <a:r>
              <a:rPr lang="en-US" dirty="0"/>
              <a:t>4. Object regression: predict transform from proposal box to object box</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32</a:t>
            </a:fld>
            <a:endParaRPr lang="en-US" altLang="zh-CN"/>
          </a:p>
        </p:txBody>
      </p:sp>
    </p:spTree>
    <p:extLst>
      <p:ext uri="{BB962C8B-B14F-4D97-AF65-F5344CB8AC3E}">
        <p14:creationId xmlns:p14="http://schemas.microsoft.com/office/powerpoint/2010/main" val="3518187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also it uses three different model for making predictions.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34</a:t>
            </a:fld>
            <a:endParaRPr lang="en-US" altLang="zh-CN"/>
          </a:p>
        </p:txBody>
      </p:sp>
    </p:spTree>
    <p:extLst>
      <p:ext uri="{BB962C8B-B14F-4D97-AF65-F5344CB8AC3E}">
        <p14:creationId xmlns:p14="http://schemas.microsoft.com/office/powerpoint/2010/main" val="2671188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RCNN, Fast RCNN, SPPNET, Faster RCNN, etc., are some of the two-stage detectors. YOLO, YOLO v2, SSD, </a:t>
            </a:r>
            <a:r>
              <a:rPr lang="en-US" sz="1200" dirty="0" err="1"/>
              <a:t>RetinaNet</a:t>
            </a:r>
            <a:r>
              <a:rPr lang="en-US" sz="1200" dirty="0"/>
              <a:t>, etc., fall under one phase detector. Object detection is an advanced form of imaging classification where a neural network predicts objects in an image and draws attention to them in the form </a:t>
            </a:r>
            <a:r>
              <a:rPr lang="en-US" sz="1200"/>
              <a:t>of Bboxes</a:t>
            </a:r>
            <a:r>
              <a:rPr lang="en-US" sz="1200" dirty="0"/>
              <a:t>.</a:t>
            </a:r>
            <a:endParaRPr lang="en-SE"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35</a:t>
            </a:fld>
            <a:endParaRPr lang="en-US" altLang="zh-CN"/>
          </a:p>
        </p:txBody>
      </p:sp>
    </p:spTree>
    <p:extLst>
      <p:ext uri="{BB962C8B-B14F-4D97-AF65-F5344CB8AC3E}">
        <p14:creationId xmlns:p14="http://schemas.microsoft.com/office/powerpoint/2010/main" val="1587802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Residual boxes: divide the image into grids of fixed dimensions, say n*n. Every cell tries to detect objects within them. </a:t>
            </a:r>
          </a:p>
          <a:p>
            <a:r>
              <a:rPr lang="en-US" dirty="0"/>
              <a:t>2. </a:t>
            </a:r>
            <a:r>
              <a:rPr lang="en-US" dirty="0" err="1"/>
              <a:t>Bbox</a:t>
            </a:r>
            <a:r>
              <a:rPr lang="en-US" dirty="0"/>
              <a:t> regression: It is an outline that highlights an object in an image. Its attributes are height, width, class(of the object), and box center(bx, by). </a:t>
            </a:r>
          </a:p>
          <a:p>
            <a:r>
              <a:rPr lang="en-US" dirty="0"/>
              <a:t> 3. </a:t>
            </a:r>
            <a:r>
              <a:rPr lang="en-US" dirty="0" err="1"/>
              <a:t>IoU</a:t>
            </a:r>
            <a:r>
              <a:rPr lang="en-US" dirty="0"/>
              <a:t>: It describes how boxes overlap..</a:t>
            </a: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can see in the above image how the residual boxes are generated.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t>
            </a:r>
            <a:r>
              <a:rPr lang="en-US" dirty="0" err="1"/>
              <a:t>Bboxes</a:t>
            </a:r>
            <a:r>
              <a:rPr lang="en-US" dirty="0"/>
              <a:t> are highlighted by yellow color in the second step of the image above.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IOU equals 1 if the predicted </a:t>
            </a:r>
            <a:r>
              <a:rPr lang="en-US" dirty="0" err="1"/>
              <a:t>Bbox</a:t>
            </a:r>
            <a:r>
              <a:rPr lang="en-US" dirty="0"/>
              <a:t> is the same as the real box. This mechanism eliminates </a:t>
            </a:r>
            <a:r>
              <a:rPr lang="en-US" dirty="0" err="1"/>
              <a:t>Bboxes</a:t>
            </a:r>
            <a:r>
              <a:rPr lang="en-US" dirty="0"/>
              <a:t> that are not equal to the real box. IOU is calculated as the ratio of ‘area of overlap’ to ‘area of the union’. Finally, by Non-Maximal Suppression, YOLO suppresses all </a:t>
            </a:r>
            <a:r>
              <a:rPr lang="en-US" dirty="0" err="1"/>
              <a:t>Bboxes</a:t>
            </a:r>
            <a:r>
              <a:rPr lang="en-US" dirty="0"/>
              <a:t> with lower probability scores to achieve final </a:t>
            </a:r>
            <a:r>
              <a:rPr lang="en-US" dirty="0" err="1"/>
              <a:t>Bboxes</a:t>
            </a:r>
            <a:endParaRPr lang="en-US"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36</a:t>
            </a:fld>
            <a:endParaRPr lang="en-US" altLang="zh-CN"/>
          </a:p>
        </p:txBody>
      </p:sp>
    </p:spTree>
    <p:extLst>
      <p:ext uri="{BB962C8B-B14F-4D97-AF65-F5344CB8AC3E}">
        <p14:creationId xmlns:p14="http://schemas.microsoft.com/office/powerpoint/2010/main" val="991686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Lato" panose="020F0502020204030203" pitchFamily="34" charset="0"/>
              </a:rPr>
              <a:t>es. So, if the object is a car, c</a:t>
            </a:r>
            <a:r>
              <a:rPr lang="en-US" b="0" i="0" baseline="-25000" dirty="0">
                <a:solidFill>
                  <a:srgbClr val="222222"/>
                </a:solidFill>
                <a:effectLst/>
                <a:latin typeface="Lato" panose="020F0502020204030203" pitchFamily="34" charset="0"/>
              </a:rPr>
              <a:t>2</a:t>
            </a:r>
            <a:r>
              <a:rPr lang="en-US" b="0" i="0" dirty="0">
                <a:solidFill>
                  <a:srgbClr val="222222"/>
                </a:solidFill>
                <a:effectLst/>
                <a:latin typeface="Lato" panose="020F0502020204030203" pitchFamily="34" charset="0"/>
              </a:rPr>
              <a:t> will be 1 and c</a:t>
            </a:r>
            <a:r>
              <a:rPr lang="en-US" b="0" i="0" baseline="-25000" dirty="0">
                <a:solidFill>
                  <a:srgbClr val="222222"/>
                </a:solidFill>
                <a:effectLst/>
                <a:latin typeface="Lato" panose="020F0502020204030203" pitchFamily="34" charset="0"/>
              </a:rPr>
              <a:t>1 &amp;</a:t>
            </a:r>
            <a:r>
              <a:rPr lang="en-US" b="0" i="0" dirty="0">
                <a:solidFill>
                  <a:srgbClr val="222222"/>
                </a:solidFill>
                <a:effectLst/>
                <a:latin typeface="Lato" panose="020F0502020204030203" pitchFamily="34" charset="0"/>
              </a:rPr>
              <a:t> c</a:t>
            </a:r>
            <a:r>
              <a:rPr lang="en-US" b="0" i="0" baseline="-25000" dirty="0">
                <a:solidFill>
                  <a:srgbClr val="222222"/>
                </a:solidFill>
                <a:effectLst/>
                <a:latin typeface="Lato" panose="020F0502020204030203" pitchFamily="34" charset="0"/>
              </a:rPr>
              <a:t>3</a:t>
            </a:r>
            <a:r>
              <a:rPr lang="en-US" b="0" i="0" dirty="0">
                <a:solidFill>
                  <a:srgbClr val="222222"/>
                </a:solidFill>
                <a:effectLst/>
                <a:latin typeface="Lato" panose="020F0502020204030203" pitchFamily="34" charset="0"/>
              </a:rPr>
              <a:t> will be 0, and so 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output volume has shape of 3x3x8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222222"/>
                </a:solidFill>
                <a:effectLst/>
              </a:rPr>
              <a:t>(with 3x3 grid and 3 classes)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37</a:t>
            </a:fld>
            <a:endParaRPr lang="en-US" altLang="zh-CN"/>
          </a:p>
        </p:txBody>
      </p:sp>
    </p:spTree>
    <p:extLst>
      <p:ext uri="{BB962C8B-B14F-4D97-AF65-F5344CB8AC3E}">
        <p14:creationId xmlns:p14="http://schemas.microsoft.com/office/powerpoint/2010/main" val="4246552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will be zero and </a:t>
            </a:r>
          </a:p>
          <a:p>
            <a:endParaRPr lang="en-US" dirty="0"/>
          </a:p>
          <a:p>
            <a:r>
              <a:rPr lang="en-US" dirty="0"/>
              <a:t>Here, ‘?’ means that it doesn’t matter what bx, by, </a:t>
            </a:r>
            <a:r>
              <a:rPr lang="en-US" dirty="0" err="1"/>
              <a:t>bh</a:t>
            </a:r>
            <a:r>
              <a:rPr lang="en-US" dirty="0"/>
              <a:t>, </a:t>
            </a:r>
            <a:r>
              <a:rPr lang="en-US" dirty="0" err="1"/>
              <a:t>bw</a:t>
            </a:r>
            <a:r>
              <a:rPr lang="en-US" dirty="0"/>
              <a:t>, c1, c2, and c3 contain as there is no object in the grid.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the y label for this grid is: ‘?’ means that it doesn’t matter what the other entries are</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38</a:t>
            </a:fld>
            <a:endParaRPr lang="en-US" altLang="zh-CN"/>
          </a:p>
        </p:txBody>
      </p:sp>
    </p:spTree>
    <p:extLst>
      <p:ext uri="{BB962C8B-B14F-4D97-AF65-F5344CB8AC3E}">
        <p14:creationId xmlns:p14="http://schemas.microsoft.com/office/powerpoint/2010/main" val="409571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39</a:t>
            </a:fld>
            <a:endParaRPr lang="en-US" altLang="zh-CN"/>
          </a:p>
        </p:txBody>
      </p:sp>
    </p:spTree>
    <p:extLst>
      <p:ext uri="{BB962C8B-B14F-4D97-AF65-F5344CB8AC3E}">
        <p14:creationId xmlns:p14="http://schemas.microsoft.com/office/powerpoint/2010/main" val="2516403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22222"/>
                </a:solidFill>
                <a:effectLst/>
                <a:latin typeface="Lato" panose="020F0502020204030203" pitchFamily="34" charset="0"/>
              </a:rPr>
              <a:t>The </a:t>
            </a:r>
            <a:r>
              <a:rPr lang="en-US" dirty="0">
                <a:solidFill>
                  <a:srgbClr val="222222"/>
                </a:solidFill>
                <a:latin typeface="Lato" panose="020F0502020204030203" pitchFamily="34" charset="0"/>
              </a:rPr>
              <a:t>output volume is </a:t>
            </a:r>
            <a:r>
              <a:rPr lang="en-US" b="0" i="0" dirty="0">
                <a:solidFill>
                  <a:srgbClr val="222222"/>
                </a:solidFill>
                <a:effectLst/>
                <a:latin typeface="Lato" panose="020F0502020204030203" pitchFamily="34" charset="0"/>
              </a:rPr>
              <a:t>3x3x8 (with a 3x3 grid and 3 classes)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222222"/>
                </a:solidFill>
                <a:latin typeface="Lato" panose="020F0502020204030203" pitchFamily="34" charset="0"/>
              </a:rPr>
              <a:t>The output dimension is </a:t>
            </a:r>
            <a:r>
              <a:rPr lang="en-US" dirty="0" err="1">
                <a:solidFill>
                  <a:srgbClr val="222222"/>
                </a:solidFill>
                <a:latin typeface="Lato" panose="020F0502020204030203" pitchFamily="34" charset="0"/>
              </a:rPr>
              <a:t>SxSx</a:t>
            </a:r>
            <a:r>
              <a:rPr lang="en-US" dirty="0">
                <a:solidFill>
                  <a:srgbClr val="222222"/>
                </a:solidFill>
                <a:latin typeface="Lato" panose="020F0502020204030203" pitchFamily="34" charset="0"/>
              </a:rPr>
              <a:t>(5B+C), where </a:t>
            </a:r>
            <a:r>
              <a:rPr lang="en-US" dirty="0" err="1">
                <a:solidFill>
                  <a:srgbClr val="222222"/>
                </a:solidFill>
                <a:latin typeface="Lato" panose="020F0502020204030203" pitchFamily="34" charset="0"/>
              </a:rPr>
              <a:t>SxS</a:t>
            </a:r>
            <a:r>
              <a:rPr lang="en-US" dirty="0">
                <a:solidFill>
                  <a:srgbClr val="222222"/>
                </a:solidFill>
                <a:latin typeface="Lato" panose="020F0502020204030203" pitchFamily="34" charset="0"/>
              </a:rPr>
              <a:t> is the image size; B is number of anchor boxes per grid cell; C is number of classes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22222"/>
              </a:solidFill>
              <a:effectLst/>
              <a:latin typeface="Lato" panose="020F0502020204030203" pitchFamily="34" charset="0"/>
            </a:endParaRP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41</a:t>
            </a:fld>
            <a:endParaRPr lang="en-US" altLang="zh-CN"/>
          </a:p>
        </p:txBody>
      </p:sp>
    </p:spTree>
    <p:extLst>
      <p:ext uri="{BB962C8B-B14F-4D97-AF65-F5344CB8AC3E}">
        <p14:creationId xmlns:p14="http://schemas.microsoft.com/office/powerpoint/2010/main" val="77248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last two dimensions of the above output are flattened to get an output volume of (19, 19, 425):</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42</a:t>
            </a:fld>
            <a:endParaRPr lang="en-US" altLang="zh-CN"/>
          </a:p>
        </p:txBody>
      </p:sp>
    </p:spTree>
    <p:extLst>
      <p:ext uri="{BB962C8B-B14F-4D97-AF65-F5344CB8AC3E}">
        <p14:creationId xmlns:p14="http://schemas.microsoft.com/office/powerpoint/2010/main" val="3055425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Based on FCNN (Fully Convolutional Neural Network)</a:t>
            </a:r>
          </a:p>
          <a:p>
            <a:r>
              <a:rPr lang="en-US" sz="1200" dirty="0"/>
              <a:t>The model has 24 convolutional layers followed by 2 fully connected layers.</a:t>
            </a:r>
          </a:p>
          <a:p>
            <a:r>
              <a:rPr lang="en-US" sz="1200" dirty="0"/>
              <a:t>, in a fully convolutional fashion. This process is independent of the backbone convolutional architectures.</a:t>
            </a:r>
          </a:p>
          <a:p>
            <a:r>
              <a:rPr lang="en-US" sz="1200" dirty="0"/>
              <a:t>It takes in an input image of dimensions 224 x 224 and resizes it to 448 x 448 for the detection task. The output is a 7 x 7 x 30 tensor containing predictions which the model makes on the input image</a:t>
            </a:r>
            <a:br>
              <a:rPr lang="en-US" sz="1200" dirty="0"/>
            </a:br>
            <a:r>
              <a:rPr lang="en-US" dirty="0"/>
              <a:t>Based on FCNN (Fully Convolutional Neural Network)</a:t>
            </a:r>
          </a:p>
          <a:p>
            <a:pPr lvl="1"/>
            <a:r>
              <a:rPr lang="en-US" dirty="0"/>
              <a:t>Backbone extracts essential features of an image and feeds them to the Head through Neck.</a:t>
            </a:r>
          </a:p>
          <a:p>
            <a:pPr lvl="1"/>
            <a:r>
              <a:rPr lang="en-US" dirty="0"/>
              <a:t>Neck collects feature maps extracted by the Backbone and creates feature pyramids.</a:t>
            </a:r>
          </a:p>
          <a:p>
            <a:pPr lvl="1"/>
            <a:r>
              <a:rPr lang="en-US" dirty="0"/>
              <a:t>Head consists of output layers that have final detections.</a:t>
            </a:r>
          </a:p>
          <a:p>
            <a:endParaRPr lang="en-SE" dirty="0"/>
          </a:p>
          <a:p>
            <a:endParaRPr lang="en-US" sz="120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43</a:t>
            </a:fld>
            <a:endParaRPr lang="en-US" altLang="zh-CN"/>
          </a:p>
        </p:txBody>
      </p:sp>
    </p:spTree>
    <p:extLst>
      <p:ext uri="{BB962C8B-B14F-4D97-AF65-F5344CB8AC3E}">
        <p14:creationId xmlns:p14="http://schemas.microsoft.com/office/powerpoint/2010/main" val="2803621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XXX: Is it possible for multiple boxes to match (have </a:t>
            </a:r>
            <a:r>
              <a:rPr lang="en-US" dirty="0" err="1"/>
              <a:t>IoU</a:t>
            </a:r>
            <a:r>
              <a:rPr lang="en-US" dirty="0"/>
              <a:t> \gr threshold of) a GT box? Yes. but </a:t>
            </a:r>
            <a:r>
              <a:rPr lang="en-US" dirty="0" err="1"/>
              <a:t>mAP</a:t>
            </a:r>
            <a:r>
              <a:rPr lang="en-US" dirty="0"/>
              <a:t> assumes at most one box match a GT box.</a:t>
            </a:r>
          </a:p>
          <a:p>
            <a:pPr algn="l">
              <a:buFont typeface="+mj-lt"/>
              <a:buAutoNum type="arabicPeriod"/>
            </a:pPr>
            <a:r>
              <a:rPr lang="en-US" b="0" i="0" dirty="0">
                <a:solidFill>
                  <a:srgbClr val="222222"/>
                </a:solidFill>
                <a:effectLst/>
                <a:latin typeface="Lato" panose="020F0502020204030203" pitchFamily="34" charset="0"/>
              </a:rPr>
              <a:t>Discard all the boxes having probabilities less than or equal to a pre-defined threshold (say, 0.5)</a:t>
            </a:r>
          </a:p>
          <a:p>
            <a:pPr algn="l">
              <a:buFont typeface="+mj-lt"/>
              <a:buAutoNum type="arabicPeriod"/>
            </a:pPr>
            <a:r>
              <a:rPr lang="en-US" b="0" i="0" dirty="0">
                <a:solidFill>
                  <a:srgbClr val="222222"/>
                </a:solidFill>
                <a:effectLst/>
                <a:latin typeface="Lato" panose="020F0502020204030203" pitchFamily="34" charset="0"/>
              </a:rPr>
              <a:t>For the remaining boxes:</a:t>
            </a:r>
          </a:p>
          <a:p>
            <a:pPr marL="742950" lvl="1" indent="-285750" algn="l">
              <a:buFont typeface="+mj-lt"/>
              <a:buAutoNum type="arabicPeriod"/>
            </a:pPr>
            <a:r>
              <a:rPr lang="en-US" b="0" i="0" dirty="0">
                <a:solidFill>
                  <a:srgbClr val="222222"/>
                </a:solidFill>
                <a:effectLst/>
                <a:latin typeface="Lato" panose="020F0502020204030203" pitchFamily="34" charset="0"/>
              </a:rPr>
              <a:t>Pick the box with the highest probability and take that as the output prediction</a:t>
            </a:r>
          </a:p>
          <a:p>
            <a:pPr marL="742950" lvl="1" indent="-285750" algn="l">
              <a:buFont typeface="+mj-lt"/>
              <a:buAutoNum type="arabicPeriod"/>
            </a:pPr>
            <a:r>
              <a:rPr lang="en-US" b="0" i="0" dirty="0">
                <a:solidFill>
                  <a:srgbClr val="222222"/>
                </a:solidFill>
                <a:effectLst/>
                <a:latin typeface="Lato" panose="020F0502020204030203" pitchFamily="34" charset="0"/>
              </a:rPr>
              <a:t>Discard any other box which has </a:t>
            </a:r>
            <a:r>
              <a:rPr lang="en-US" b="0" i="0" dirty="0" err="1">
                <a:solidFill>
                  <a:srgbClr val="222222"/>
                </a:solidFill>
                <a:effectLst/>
                <a:latin typeface="Lato" panose="020F0502020204030203" pitchFamily="34" charset="0"/>
              </a:rPr>
              <a:t>IoU</a:t>
            </a:r>
            <a:r>
              <a:rPr lang="en-US" b="0" i="0" dirty="0">
                <a:solidFill>
                  <a:srgbClr val="222222"/>
                </a:solidFill>
                <a:effectLst/>
                <a:latin typeface="Lato" panose="020F0502020204030203" pitchFamily="34" charset="0"/>
              </a:rPr>
              <a:t> greater than the threshold with the output box from the above step</a:t>
            </a:r>
          </a:p>
          <a:p>
            <a:pPr algn="l">
              <a:buFont typeface="+mj-lt"/>
              <a:buAutoNum type="arabicPeriod"/>
            </a:pPr>
            <a:r>
              <a:rPr lang="en-US" b="0" i="0" dirty="0">
                <a:solidFill>
                  <a:srgbClr val="222222"/>
                </a:solidFill>
                <a:effectLst/>
                <a:latin typeface="Lato" panose="020F0502020204030203" pitchFamily="34" charset="0"/>
              </a:rPr>
              <a:t>Repeat step 2 until all the boxes are either taken as the output prediction or discarded</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a:t>
            </a:fld>
            <a:endParaRPr lang="en-US" altLang="zh-CN"/>
          </a:p>
        </p:txBody>
      </p:sp>
    </p:spTree>
    <p:extLst>
      <p:ext uri="{BB962C8B-B14F-4D97-AF65-F5344CB8AC3E}">
        <p14:creationId xmlns:p14="http://schemas.microsoft.com/office/powerpoint/2010/main" val="3922359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Diminishing returns for slower methods</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44</a:t>
            </a:fld>
            <a:endParaRPr lang="en-US" altLang="zh-CN"/>
          </a:p>
        </p:txBody>
      </p:sp>
    </p:spTree>
    <p:extLst>
      <p:ext uri="{BB962C8B-B14F-4D97-AF65-F5344CB8AC3E}">
        <p14:creationId xmlns:p14="http://schemas.microsoft.com/office/powerpoint/2010/main" val="3491871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per-pixel labels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47</a:t>
            </a:fld>
            <a:endParaRPr lang="en-US" altLang="zh-CN"/>
          </a:p>
        </p:txBody>
      </p:sp>
    </p:spTree>
    <p:extLst>
      <p:ext uri="{BB962C8B-B14F-4D97-AF65-F5344CB8AC3E}">
        <p14:creationId xmlns:p14="http://schemas.microsoft.com/office/powerpoint/2010/main" val="1856460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only care about pixels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48</a:t>
            </a:fld>
            <a:endParaRPr lang="en-US" altLang="zh-CN"/>
          </a:p>
        </p:txBody>
      </p:sp>
    </p:spTree>
    <p:extLst>
      <p:ext uri="{BB962C8B-B14F-4D97-AF65-F5344CB8AC3E}">
        <p14:creationId xmlns:p14="http://schemas.microsoft.com/office/powerpoint/2010/main" val="189467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FF0000"/>
                </a:solidFill>
                <a:latin typeface="Calibri" panose="020F0502020204030204" pitchFamily="34" charset="0"/>
              </a:rPr>
              <a:t>Not</a:t>
            </a:r>
          </a:p>
          <a:p>
            <a:pPr algn="l"/>
            <a:r>
              <a:rPr lang="en-US" sz="1800" b="0" i="0" u="none" strike="noStrike" baseline="0" dirty="0">
                <a:solidFill>
                  <a:srgbClr val="FF0000"/>
                </a:solidFill>
                <a:latin typeface="Calibri" panose="020F0502020204030204" pitchFamily="34" charset="0"/>
              </a:rPr>
              <a:t>reusing shared features</a:t>
            </a:r>
          </a:p>
          <a:p>
            <a:pPr algn="l"/>
            <a:r>
              <a:rPr lang="en-US" sz="1800" b="0" i="0" u="none" strike="noStrike" baseline="0" dirty="0">
                <a:solidFill>
                  <a:srgbClr val="FF0000"/>
                </a:solidFill>
                <a:latin typeface="Calibri" panose="020F0502020204030204" pitchFamily="34" charset="0"/>
              </a:rPr>
              <a:t>between overlapping patches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49</a:t>
            </a:fld>
            <a:endParaRPr lang="en-US" altLang="zh-CN"/>
          </a:p>
        </p:txBody>
      </p:sp>
    </p:spTree>
    <p:extLst>
      <p:ext uri="{BB962C8B-B14F-4D97-AF65-F5344CB8AC3E}">
        <p14:creationId xmlns:p14="http://schemas.microsoft.com/office/powerpoint/2010/main" val="956217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a:t>
            </a:r>
            <a:r>
              <a:rPr lang="en-US" dirty="0" err="1"/>
              <a:t>ResNet</a:t>
            </a:r>
            <a:r>
              <a:rPr lang="en-US" dirty="0"/>
              <a:t> stem aggressively</a:t>
            </a:r>
          </a:p>
          <a:p>
            <a:r>
              <a:rPr lang="en-US" dirty="0" err="1"/>
              <a:t>downsamples</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50</a:t>
            </a:fld>
            <a:endParaRPr lang="en-US" altLang="zh-CN"/>
          </a:p>
        </p:txBody>
      </p:sp>
    </p:spTree>
    <p:extLst>
      <p:ext uri="{BB962C8B-B14F-4D97-AF65-F5344CB8AC3E}">
        <p14:creationId xmlns:p14="http://schemas.microsoft.com/office/powerpoint/2010/main" val="3187897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sz="1200" dirty="0"/>
                  <a:t> </a:t>
                </a:r>
                <a14:m>
                  <m:oMath xmlns:m="http://schemas.openxmlformats.org/officeDocument/2006/math">
                    <m:r>
                      <a:rPr lang="en-US" sz="1200" b="0" i="1" smtClean="0">
                        <a:latin typeface="Cambria Math" panose="02040503050406030204" pitchFamily="18" charset="0"/>
                      </a:rPr>
                      <m:t>−</m:t>
                    </m:r>
                    <m:nary>
                      <m:naryPr>
                        <m:chr m:val="∑"/>
                        <m:supHide m:val="on"/>
                        <m:ctrlPr>
                          <a:rPr lang="en-US" sz="1200" b="0" i="1" smtClean="0">
                            <a:latin typeface="Cambria Math" panose="02040503050406030204" pitchFamily="18" charset="0"/>
                          </a:rPr>
                        </m:ctrlPr>
                      </m:naryPr>
                      <m:sub>
                        <m:r>
                          <a:rPr lang="en-US" sz="1200" b="0" i="1" smtClean="0">
                            <a:latin typeface="Cambria Math" panose="02040503050406030204" pitchFamily="18" charset="0"/>
                          </a:rPr>
                          <m:t>𝑐𝑙𝑎𝑠𝑠𝑒𝑠</m:t>
                        </m:r>
                      </m:sub>
                      <m:sup/>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𝑦</m:t>
                            </m:r>
                          </m:e>
                          <m:sub>
                            <m:r>
                              <a:rPr lang="en-US" sz="1200" b="0" i="1" smtClean="0">
                                <a:latin typeface="Cambria Math" panose="02040503050406030204" pitchFamily="18" charset="0"/>
                              </a:rPr>
                              <m:t>𝑡𝑟𝑢𝑒</m:t>
                            </m:r>
                          </m:sub>
                        </m:sSub>
                        <m:func>
                          <m:funcPr>
                            <m:ctrlPr>
                              <a:rPr lang="en-US" sz="1200" b="0" i="1" smtClean="0">
                                <a:latin typeface="Cambria Math" panose="02040503050406030204" pitchFamily="18" charset="0"/>
                              </a:rPr>
                            </m:ctrlPr>
                          </m:funcPr>
                          <m:fName>
                            <m:r>
                              <m:rPr>
                                <m:sty m:val="p"/>
                              </m:rPr>
                              <a:rPr lang="en-US" sz="1200" b="0" i="0" smtClean="0">
                                <a:latin typeface="Cambria Math" panose="02040503050406030204" pitchFamily="18" charset="0"/>
                              </a:rPr>
                              <m:t>log</m:t>
                            </m:r>
                          </m:fName>
                          <m:e>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𝑦</m:t>
                                </m:r>
                              </m:e>
                              <m:sub>
                                <m:r>
                                  <a:rPr lang="en-US" sz="1200" b="0" i="1" smtClean="0">
                                    <a:latin typeface="Cambria Math" panose="02040503050406030204" pitchFamily="18" charset="0"/>
                                  </a:rPr>
                                  <m:t>𝑝𝑟𝑒𝑑</m:t>
                                </m:r>
                              </m:sub>
                            </m:sSub>
                            <m:r>
                              <a:rPr lang="en-US" sz="1200" b="0" i="1" smtClean="0">
                                <a:latin typeface="Cambria Math" panose="02040503050406030204" pitchFamily="18" charset="0"/>
                              </a:rPr>
                              <m:t>)</m:t>
                            </m:r>
                          </m:e>
                        </m:func>
                      </m:e>
                    </m:nary>
                  </m:oMath>
                </a14:m>
                <a:endParaRPr lang="en-SE" dirty="0"/>
              </a:p>
            </p:txBody>
          </p:sp>
        </mc:Choice>
        <mc:Fallback>
          <p:sp>
            <p:nvSpPr>
              <p:cNvPr id="3" name="Notes Placeholder 2"/>
              <p:cNvSpPr>
                <a:spLocks noGrp="1"/>
              </p:cNvSpPr>
              <p:nvPr>
                <p:ph type="body" idx="1"/>
              </p:nvPr>
            </p:nvSpPr>
            <p:spPr/>
            <p:txBody>
              <a:bodyPr/>
              <a:lstStyle/>
              <a:p>
                <a:r>
                  <a:rPr lang="en-US" sz="1200" dirty="0"/>
                  <a:t> </a:t>
                </a:r>
                <a:r>
                  <a:rPr lang="en-US" sz="1200" b="0" i="0">
                    <a:latin typeface="Cambria Math" panose="02040503050406030204" pitchFamily="18" charset="0"/>
                  </a:rPr>
                  <a:t>−∑_𝑐𝑙𝑎𝑠𝑠𝑒𝑠▒〖𝑦_𝑡𝑟𝑢𝑒  log⁡〖(𝑦_𝑝𝑟𝑒𝑑)〗 〗</a:t>
                </a:r>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52</a:t>
            </a:fld>
            <a:endParaRPr lang="en-US" altLang="zh-CN"/>
          </a:p>
        </p:txBody>
      </p:sp>
    </p:spTree>
    <p:extLst>
      <p:ext uri="{BB962C8B-B14F-4D97-AF65-F5344CB8AC3E}">
        <p14:creationId xmlns:p14="http://schemas.microsoft.com/office/powerpoint/2010/main" val="3741346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missing a regression head?</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62</a:t>
            </a:fld>
            <a:endParaRPr lang="en-US" altLang="zh-CN"/>
          </a:p>
        </p:txBody>
      </p:sp>
    </p:spTree>
    <p:extLst>
      <p:ext uri="{BB962C8B-B14F-4D97-AF65-F5344CB8AC3E}">
        <p14:creationId xmlns:p14="http://schemas.microsoft.com/office/powerpoint/2010/main" val="143812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Lato" panose="020F0502020204030203" pitchFamily="34" charset="0"/>
              </a:rPr>
              <a:t>What if two detections point to the same GT box? Not possible after NMS.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a:t>
            </a:fld>
            <a:endParaRPr lang="en-US" altLang="zh-CN"/>
          </a:p>
        </p:txBody>
      </p:sp>
    </p:spTree>
    <p:extLst>
      <p:ext uri="{BB962C8B-B14F-4D97-AF65-F5344CB8AC3E}">
        <p14:creationId xmlns:p14="http://schemas.microsoft.com/office/powerpoint/2010/main" val="83857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600" dirty="0"/>
                  <a:t>Two types of FNs in object detection FN=FN</a:t>
                </a:r>
                <a:r>
                  <a:rPr lang="en-US" sz="1600" baseline="-25000" dirty="0"/>
                  <a:t>1</a:t>
                </a:r>
                <a:r>
                  <a:rPr lang="en-US" sz="1600" dirty="0"/>
                  <a:t>+FN</a:t>
                </a:r>
                <a:r>
                  <a:rPr lang="en-US" sz="1600" baseline="-25000" dirty="0"/>
                  <a:t>2</a:t>
                </a:r>
                <a:r>
                  <a:rPr lang="en-US" sz="1600" dirty="0"/>
                  <a:t>:</a:t>
                </a:r>
              </a:p>
              <a:p>
                <a:pPr lvl="1"/>
                <a:r>
                  <a:rPr lang="en-US" sz="1600" dirty="0"/>
                  <a:t>FN</a:t>
                </a:r>
                <a:r>
                  <a:rPr lang="en-US" sz="1600" baseline="-25000" dirty="0"/>
                  <a:t>1</a:t>
                </a:r>
                <a:r>
                  <a:rPr lang="en-US" sz="1600" dirty="0"/>
                  <a:t>: misclassified due to too high confidence score decision threshold among predicted boxes matching a GT box (</a:t>
                </a:r>
                <a:r>
                  <a:rPr lang="en-US" sz="1600" dirty="0" err="1"/>
                  <a:t>IoU</a:t>
                </a:r>
                <a:r>
                  <a:rPr lang="en-US" sz="1600" dirty="0"/>
                  <a:t> </a:t>
                </a:r>
                <a14:m>
                  <m:oMath xmlns:m="http://schemas.openxmlformats.org/officeDocument/2006/math">
                    <m:r>
                      <a:rPr lang="en-US" sz="1600" i="1">
                        <a:latin typeface="Cambria Math" panose="02040503050406030204" pitchFamily="18" charset="0"/>
                      </a:rPr>
                      <m:t>≥</m:t>
                    </m:r>
                  </m:oMath>
                </a14:m>
                <a:r>
                  <a:rPr lang="en-US" sz="1600" dirty="0"/>
                  <a:t> threshold)</a:t>
                </a:r>
              </a:p>
              <a:p>
                <a:pPr lvl="2"/>
                <a:r>
                  <a:rPr lang="en-US" sz="1200" dirty="0"/>
                  <a:t>Shown in below fig below as brown area; shown in right fig as green boxes marked FN</a:t>
                </a:r>
                <a:r>
                  <a:rPr lang="en-US" sz="1200" baseline="-25000" dirty="0"/>
                  <a:t>1</a:t>
                </a:r>
                <a:r>
                  <a:rPr lang="en-US" sz="1200" dirty="0"/>
                  <a:t>; can be reduced by reducing conf. score decision threshold</a:t>
                </a:r>
                <a:endParaRPr lang="en-SE" sz="1200" dirty="0"/>
              </a:p>
              <a:p>
                <a:pPr lvl="1"/>
                <a:r>
                  <a:rPr lang="en-US" sz="1600" dirty="0"/>
                  <a:t>FN</a:t>
                </a:r>
                <a:r>
                  <a:rPr lang="en-US" sz="1600" baseline="-25000" dirty="0"/>
                  <a:t>2</a:t>
                </a:r>
                <a:r>
                  <a:rPr lang="en-US" sz="1600" dirty="0"/>
                  <a:t>: GT boxes that are not matched by any predicted boxes (</a:t>
                </a:r>
                <a:r>
                  <a:rPr lang="en-US" sz="1600" dirty="0" err="1"/>
                  <a:t>IoU</a:t>
                </a:r>
                <a:r>
                  <a:rPr lang="en-US" sz="1600" dirty="0"/>
                  <a:t> </a:t>
                </a:r>
                <a14:m>
                  <m:oMath xmlns:m="http://schemas.openxmlformats.org/officeDocument/2006/math">
                    <m:r>
                      <a:rPr lang="en-US" sz="1600" b="0" i="1" smtClean="0">
                        <a:latin typeface="Cambria Math" panose="02040503050406030204" pitchFamily="18" charset="0"/>
                      </a:rPr>
                      <m:t>&lt;</m:t>
                    </m:r>
                  </m:oMath>
                </a14:m>
                <a:r>
                  <a:rPr lang="en-US" sz="1600" dirty="0"/>
                  <a:t> threshold for all predicted boxes) </a:t>
                </a:r>
              </a:p>
              <a:p>
                <a:pPr lvl="2"/>
                <a:r>
                  <a:rPr lang="en-US" sz="1200" dirty="0"/>
                  <a:t>Not shown in fig below; Shown in right fig as blue boxes marked FN</a:t>
                </a:r>
                <a:r>
                  <a:rPr lang="en-US" sz="1200" baseline="-25000" dirty="0"/>
                  <a:t>2</a:t>
                </a:r>
                <a:r>
                  <a:rPr lang="en-US" sz="1200" dirty="0"/>
                  <a:t>; cannot be reduced by reducing conf. score decision threshold</a:t>
                </a:r>
              </a:p>
              <a:p>
                <a:endParaRPr lang="en-SE" dirty="0"/>
              </a:p>
            </p:txBody>
          </p:sp>
        </mc:Choice>
        <mc:Fallback xmlns="">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600" dirty="0"/>
                  <a:t>Two types of FNs in object detection FN=FN</a:t>
                </a:r>
                <a:r>
                  <a:rPr lang="en-US" sz="1600" baseline="-25000" dirty="0"/>
                  <a:t>1</a:t>
                </a:r>
                <a:r>
                  <a:rPr lang="en-US" sz="1600" dirty="0"/>
                  <a:t>+FN</a:t>
                </a:r>
                <a:r>
                  <a:rPr lang="en-US" sz="1600" baseline="-25000" dirty="0"/>
                  <a:t>2</a:t>
                </a:r>
                <a:r>
                  <a:rPr lang="en-US" sz="1600" dirty="0"/>
                  <a:t>:</a:t>
                </a:r>
              </a:p>
              <a:p>
                <a:pPr lvl="1"/>
                <a:r>
                  <a:rPr lang="en-US" sz="1600" dirty="0"/>
                  <a:t>FN</a:t>
                </a:r>
                <a:r>
                  <a:rPr lang="en-US" sz="1600" baseline="-25000" dirty="0"/>
                  <a:t>1</a:t>
                </a:r>
                <a:r>
                  <a:rPr lang="en-US" sz="1600" dirty="0"/>
                  <a:t>: misclassified due to too high confidence score decision threshold among predicted boxes matching a GT box (</a:t>
                </a:r>
                <a:r>
                  <a:rPr lang="en-US" sz="1600" dirty="0" err="1"/>
                  <a:t>IoU</a:t>
                </a:r>
                <a:r>
                  <a:rPr lang="en-US" sz="1600" dirty="0"/>
                  <a:t> </a:t>
                </a:r>
                <a:r>
                  <a:rPr lang="en-US" sz="1600" i="0">
                    <a:latin typeface="Cambria Math" panose="02040503050406030204" pitchFamily="18" charset="0"/>
                  </a:rPr>
                  <a:t>≥</a:t>
                </a:r>
                <a:r>
                  <a:rPr lang="en-US" sz="1600" dirty="0"/>
                  <a:t> threshold)</a:t>
                </a:r>
              </a:p>
              <a:p>
                <a:pPr lvl="2"/>
                <a:r>
                  <a:rPr lang="en-US" sz="1200" dirty="0"/>
                  <a:t>Shown in below fig below as brown area; shown in right fig as green boxes marked FN</a:t>
                </a:r>
                <a:r>
                  <a:rPr lang="en-US" sz="1200" baseline="-25000" dirty="0"/>
                  <a:t>1</a:t>
                </a:r>
                <a:r>
                  <a:rPr lang="en-US" sz="1200" dirty="0"/>
                  <a:t>; can be reduced by reducing conf. score decision threshold</a:t>
                </a:r>
                <a:endParaRPr lang="en-SE" sz="1200" dirty="0"/>
              </a:p>
              <a:p>
                <a:pPr lvl="1"/>
                <a:r>
                  <a:rPr lang="en-US" sz="1600" dirty="0"/>
                  <a:t>FN</a:t>
                </a:r>
                <a:r>
                  <a:rPr lang="en-US" sz="1600" baseline="-25000" dirty="0"/>
                  <a:t>2</a:t>
                </a:r>
                <a:r>
                  <a:rPr lang="en-US" sz="1600" dirty="0"/>
                  <a:t>: GT boxes that are not matched by any predicted boxes (</a:t>
                </a:r>
                <a:r>
                  <a:rPr lang="en-US" sz="1600" dirty="0" err="1"/>
                  <a:t>IoU</a:t>
                </a:r>
                <a:r>
                  <a:rPr lang="en-US" sz="1600" dirty="0"/>
                  <a:t> </a:t>
                </a:r>
                <a:r>
                  <a:rPr lang="en-US" sz="1600" b="0" i="0">
                    <a:latin typeface="Cambria Math" panose="02040503050406030204" pitchFamily="18" charset="0"/>
                  </a:rPr>
                  <a:t>&lt;</a:t>
                </a:r>
                <a:r>
                  <a:rPr lang="en-US" sz="1600" dirty="0"/>
                  <a:t> threshold for all predicted boxes) </a:t>
                </a:r>
              </a:p>
              <a:p>
                <a:pPr lvl="2"/>
                <a:r>
                  <a:rPr lang="en-US" sz="1200" dirty="0"/>
                  <a:t>Not shown in fig below; Shown in right fig as blue boxes marked FN</a:t>
                </a:r>
                <a:r>
                  <a:rPr lang="en-US" sz="1200" baseline="-25000" dirty="0"/>
                  <a:t>2</a:t>
                </a:r>
                <a:r>
                  <a:rPr lang="en-US" sz="1200" dirty="0"/>
                  <a:t>; cannot be reduced by reducing conf. score decision threshold</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11</a:t>
            </a:fld>
            <a:endParaRPr lang="en-US" altLang="zh-CN"/>
          </a:p>
        </p:txBody>
      </p:sp>
    </p:spTree>
    <p:extLst>
      <p:ext uri="{BB962C8B-B14F-4D97-AF65-F5344CB8AC3E}">
        <p14:creationId xmlns:p14="http://schemas.microsoft.com/office/powerpoint/2010/main" val="4246376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𝐹𝑃</m:t>
                        </m:r>
                      </m:den>
                    </m:f>
                    <m:r>
                      <a:rPr lang="en-US" b="0" i="1" smtClean="0">
                        <a:latin typeface="Cambria Math" panose="02040503050406030204" pitchFamily="18" charset="0"/>
                      </a:rPr>
                      <m:t>=1.0</m:t>
                    </m:r>
                  </m:oMath>
                </a14:m>
                <a:r>
                  <a:rPr lang="en-US" dirty="0"/>
                  <a:t>, Recall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𝐹𝑁</m:t>
                        </m:r>
                      </m:den>
                    </m:f>
                    <m:r>
                      <a:rPr lang="en-US" b="0" i="1" smtClean="0">
                        <a:latin typeface="Cambria Math" panose="02040503050406030204" pitchFamily="18" charset="0"/>
                      </a:rPr>
                      <m:t>=1.0</m:t>
                    </m:r>
                  </m:oMath>
                </a14:m>
                <a:r>
                  <a:rPr lang="en-US" dirty="0"/>
                  <a:t>, i.e., Hit all </a:t>
                </a:r>
                <a14:m>
                  <m:oMath xmlns:m="http://schemas.openxmlformats.org/officeDocument/2006/math">
                    <m:r>
                      <a:rPr lang="en-US" b="0" i="1" smtClean="0">
                        <a:latin typeface="Cambria Math" panose="02040503050406030204" pitchFamily="18" charset="0"/>
                      </a:rPr>
                      <m:t>𝑁</m:t>
                    </m:r>
                  </m:oMath>
                </a14:m>
                <a:r>
                  <a:rPr lang="en-US" dirty="0"/>
                  <a:t> GT boxes with </a:t>
                </a:r>
                <a:r>
                  <a:rPr lang="en-US" dirty="0" err="1"/>
                  <a:t>IoU</a:t>
                </a:r>
                <a:r>
                  <a:rPr lang="en-US" dirty="0"/>
                  <a:t> &gt; 0.5, and have no FP detections ranked above any TP</a:t>
                </a: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𝐹𝑃)=1.0</a:t>
                </a:r>
                <a:r>
                  <a:rPr lang="en-US" dirty="0"/>
                  <a:t>, Recall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𝐹𝑁)=1.0</a:t>
                </a:r>
                <a:r>
                  <a:rPr lang="en-US" dirty="0"/>
                  <a:t>, i.e., Hit all </a:t>
                </a:r>
                <a:r>
                  <a:rPr lang="en-US" b="0" i="0">
                    <a:latin typeface="Cambria Math" panose="02040503050406030204" pitchFamily="18" charset="0"/>
                  </a:rPr>
                  <a:t>𝑁</a:t>
                </a:r>
                <a:r>
                  <a:rPr lang="en-US" dirty="0"/>
                  <a:t> GT boxes with </a:t>
                </a:r>
                <a:r>
                  <a:rPr lang="en-US" dirty="0" err="1"/>
                  <a:t>IoU</a:t>
                </a:r>
                <a:r>
                  <a:rPr lang="en-US" dirty="0"/>
                  <a:t> &gt; 0.5, and have no FP detections ranked above any TP</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12</a:t>
            </a:fld>
            <a:endParaRPr lang="en-US" altLang="zh-CN"/>
          </a:p>
        </p:txBody>
      </p:sp>
    </p:spTree>
    <p:extLst>
      <p:ext uri="{BB962C8B-B14F-4D97-AF65-F5344CB8AC3E}">
        <p14:creationId xmlns:p14="http://schemas.microsoft.com/office/powerpoint/2010/main" val="139104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𝐹𝑃</m:t>
                        </m:r>
                      </m:den>
                    </m:f>
                    <m:r>
                      <a:rPr lang="en-US" b="0" i="1" smtClean="0">
                        <a:latin typeface="Cambria Math" panose="02040503050406030204" pitchFamily="18" charset="0"/>
                      </a:rPr>
                      <m:t>=1.0</m:t>
                    </m:r>
                  </m:oMath>
                </a14:m>
                <a:r>
                  <a:rPr lang="en-US" dirty="0"/>
                  <a:t>, Recall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𝐹𝑁</m:t>
                        </m:r>
                      </m:den>
                    </m:f>
                    <m:r>
                      <a:rPr lang="en-US" b="0" i="1" smtClean="0">
                        <a:latin typeface="Cambria Math" panose="02040503050406030204" pitchFamily="18" charset="0"/>
                      </a:rPr>
                      <m:t>=1.0</m:t>
                    </m:r>
                  </m:oMath>
                </a14:m>
                <a:r>
                  <a:rPr lang="en-US" dirty="0"/>
                  <a:t>, i.e., Hit all </a:t>
                </a:r>
                <a14:m>
                  <m:oMath xmlns:m="http://schemas.openxmlformats.org/officeDocument/2006/math">
                    <m:r>
                      <a:rPr lang="en-US" b="0" i="1" smtClean="0">
                        <a:latin typeface="Cambria Math" panose="02040503050406030204" pitchFamily="18" charset="0"/>
                      </a:rPr>
                      <m:t>𝑁</m:t>
                    </m:r>
                  </m:oMath>
                </a14:m>
                <a:r>
                  <a:rPr lang="en-US" dirty="0"/>
                  <a:t> GT boxes with </a:t>
                </a:r>
                <a:r>
                  <a:rPr lang="en-US" dirty="0" err="1"/>
                  <a:t>IoU</a:t>
                </a:r>
                <a:r>
                  <a:rPr lang="en-US" dirty="0"/>
                  <a:t> &gt; 0.5, and have no FP detections ranked above any TP</a:t>
                </a: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𝐹𝑃)=1.0</a:t>
                </a:r>
                <a:r>
                  <a:rPr lang="en-US" dirty="0"/>
                  <a:t>, Recall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𝐹𝑁)=1.0</a:t>
                </a:r>
                <a:r>
                  <a:rPr lang="en-US" dirty="0"/>
                  <a:t>, i.e., Hit all </a:t>
                </a:r>
                <a:r>
                  <a:rPr lang="en-US" b="0" i="0">
                    <a:latin typeface="Cambria Math" panose="02040503050406030204" pitchFamily="18" charset="0"/>
                  </a:rPr>
                  <a:t>𝑁</a:t>
                </a:r>
                <a:r>
                  <a:rPr lang="en-US" dirty="0"/>
                  <a:t> GT boxes with </a:t>
                </a:r>
                <a:r>
                  <a:rPr lang="en-US" dirty="0" err="1"/>
                  <a:t>IoU</a:t>
                </a:r>
                <a:r>
                  <a:rPr lang="en-US" dirty="0"/>
                  <a:t> &gt; 0.5, and have no FP detections ranked above any TP</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13</a:t>
            </a:fld>
            <a:endParaRPr lang="en-US" altLang="zh-CN"/>
          </a:p>
        </p:txBody>
      </p:sp>
    </p:spTree>
    <p:extLst>
      <p:ext uri="{BB962C8B-B14F-4D97-AF65-F5344CB8AC3E}">
        <p14:creationId xmlns:p14="http://schemas.microsoft.com/office/powerpoint/2010/main" val="76080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𝐹𝑃</m:t>
                        </m:r>
                      </m:den>
                    </m:f>
                    <m:r>
                      <a:rPr lang="en-US" b="0" i="1" smtClean="0">
                        <a:latin typeface="Cambria Math" panose="02040503050406030204" pitchFamily="18" charset="0"/>
                      </a:rPr>
                      <m:t>=1.0</m:t>
                    </m:r>
                  </m:oMath>
                </a14:m>
                <a:r>
                  <a:rPr lang="en-US" dirty="0"/>
                  <a:t>, Recall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𝐹𝑁</m:t>
                        </m:r>
                      </m:den>
                    </m:f>
                    <m:r>
                      <a:rPr lang="en-US" b="0" i="1" smtClean="0">
                        <a:latin typeface="Cambria Math" panose="02040503050406030204" pitchFamily="18" charset="0"/>
                      </a:rPr>
                      <m:t>=1.0</m:t>
                    </m:r>
                  </m:oMath>
                </a14:m>
                <a:r>
                  <a:rPr lang="en-US" dirty="0"/>
                  <a:t>, i.e., Hit all </a:t>
                </a:r>
                <a14:m>
                  <m:oMath xmlns:m="http://schemas.openxmlformats.org/officeDocument/2006/math">
                    <m:r>
                      <a:rPr lang="en-US" b="0" i="1" smtClean="0">
                        <a:latin typeface="Cambria Math" panose="02040503050406030204" pitchFamily="18" charset="0"/>
                      </a:rPr>
                      <m:t>𝑁</m:t>
                    </m:r>
                  </m:oMath>
                </a14:m>
                <a:r>
                  <a:rPr lang="en-US" dirty="0"/>
                  <a:t> GT boxes with </a:t>
                </a:r>
                <a:r>
                  <a:rPr lang="en-US" dirty="0" err="1"/>
                  <a:t>IoU</a:t>
                </a:r>
                <a:r>
                  <a:rPr lang="en-US" dirty="0"/>
                  <a:t> &gt; 0.5, and have no FP detections ranked above any TP</a:t>
                </a: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𝐹𝑃)=1.0</a:t>
                </a:r>
                <a:r>
                  <a:rPr lang="en-US" dirty="0"/>
                  <a:t>, Recall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𝐹𝑁)=1.0</a:t>
                </a:r>
                <a:r>
                  <a:rPr lang="en-US" dirty="0"/>
                  <a:t>, i.e., Hit all </a:t>
                </a:r>
                <a:r>
                  <a:rPr lang="en-US" b="0" i="0">
                    <a:latin typeface="Cambria Math" panose="02040503050406030204" pitchFamily="18" charset="0"/>
                  </a:rPr>
                  <a:t>𝑁</a:t>
                </a:r>
                <a:r>
                  <a:rPr lang="en-US" dirty="0"/>
                  <a:t> GT boxes with </a:t>
                </a:r>
                <a:r>
                  <a:rPr lang="en-US" dirty="0" err="1"/>
                  <a:t>IoU</a:t>
                </a:r>
                <a:r>
                  <a:rPr lang="en-US" dirty="0"/>
                  <a:t> &gt; 0.5, and have no FP detections ranked above any TP</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14</a:t>
            </a:fld>
            <a:endParaRPr lang="en-US" altLang="zh-CN"/>
          </a:p>
        </p:txBody>
      </p:sp>
    </p:spTree>
    <p:extLst>
      <p:ext uri="{BB962C8B-B14F-4D97-AF65-F5344CB8AC3E}">
        <p14:creationId xmlns:p14="http://schemas.microsoft.com/office/powerpoint/2010/main" val="825615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𝐹𝑃</m:t>
                        </m:r>
                      </m:den>
                    </m:f>
                    <m:r>
                      <a:rPr lang="en-US" b="0" i="1" smtClean="0">
                        <a:latin typeface="Cambria Math" panose="02040503050406030204" pitchFamily="18" charset="0"/>
                      </a:rPr>
                      <m:t>=1.0</m:t>
                    </m:r>
                  </m:oMath>
                </a14:m>
                <a:r>
                  <a:rPr lang="en-US" dirty="0"/>
                  <a:t>, Recall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𝐹𝑁</m:t>
                        </m:r>
                      </m:den>
                    </m:f>
                    <m:r>
                      <a:rPr lang="en-US" b="0" i="1" smtClean="0">
                        <a:latin typeface="Cambria Math" panose="02040503050406030204" pitchFamily="18" charset="0"/>
                      </a:rPr>
                      <m:t>=1.0</m:t>
                    </m:r>
                  </m:oMath>
                </a14:m>
                <a:r>
                  <a:rPr lang="en-US" dirty="0"/>
                  <a:t>, i.e., Hit all </a:t>
                </a:r>
                <a14:m>
                  <m:oMath xmlns:m="http://schemas.openxmlformats.org/officeDocument/2006/math">
                    <m:r>
                      <a:rPr lang="en-US" b="0" i="1" smtClean="0">
                        <a:latin typeface="Cambria Math" panose="02040503050406030204" pitchFamily="18" charset="0"/>
                      </a:rPr>
                      <m:t>𝑁</m:t>
                    </m:r>
                  </m:oMath>
                </a14:m>
                <a:r>
                  <a:rPr lang="en-US" dirty="0"/>
                  <a:t> GT boxes with </a:t>
                </a:r>
                <a:r>
                  <a:rPr lang="en-US" dirty="0" err="1"/>
                  <a:t>IoU</a:t>
                </a:r>
                <a:r>
                  <a:rPr lang="en-US" dirty="0"/>
                  <a:t> &gt; 0.5, and have no FP detections ranked above any TP</a:t>
                </a: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get the perfect AP = 1.0, we need Precision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𝐹𝑃)=1.0</a:t>
                </a:r>
                <a:r>
                  <a:rPr lang="en-US" dirty="0"/>
                  <a:t>, Recall = </a:t>
                </a:r>
                <a:r>
                  <a:rPr lang="en-US" i="0">
                    <a:latin typeface="Cambria Math" panose="02040503050406030204" pitchFamily="18" charset="0"/>
                  </a:rPr>
                  <a:t>𝑇𝑃</a:t>
                </a:r>
                <a:r>
                  <a:rPr lang="en-US" b="0" i="0">
                    <a:latin typeface="Cambria Math" panose="02040503050406030204" pitchFamily="18" charset="0"/>
                  </a:rPr>
                  <a:t>/(</a:t>
                </a:r>
                <a:r>
                  <a:rPr lang="en-US" i="0">
                    <a:latin typeface="Cambria Math" panose="02040503050406030204" pitchFamily="18" charset="0"/>
                  </a:rPr>
                  <a:t>𝑇𝑃+</a:t>
                </a:r>
                <a:r>
                  <a:rPr lang="en-US" b="0" i="0">
                    <a:latin typeface="Cambria Math" panose="02040503050406030204" pitchFamily="18" charset="0"/>
                  </a:rPr>
                  <a:t>𝐹𝑁)=1.0</a:t>
                </a:r>
                <a:r>
                  <a:rPr lang="en-US" dirty="0"/>
                  <a:t>, i.e., Hit all </a:t>
                </a:r>
                <a:r>
                  <a:rPr lang="en-US" b="0" i="0">
                    <a:latin typeface="Cambria Math" panose="02040503050406030204" pitchFamily="18" charset="0"/>
                  </a:rPr>
                  <a:t>𝑁</a:t>
                </a:r>
                <a:r>
                  <a:rPr lang="en-US" dirty="0"/>
                  <a:t> GT boxes with </a:t>
                </a:r>
                <a:r>
                  <a:rPr lang="en-US" dirty="0" err="1"/>
                  <a:t>IoU</a:t>
                </a:r>
                <a:r>
                  <a:rPr lang="en-US" dirty="0"/>
                  <a:t> &gt; 0.5, and have no FP detections ranked above any TP</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15</a:t>
            </a:fld>
            <a:endParaRPr lang="en-US" altLang="zh-CN"/>
          </a:p>
        </p:txBody>
      </p:sp>
    </p:spTree>
    <p:extLst>
      <p:ext uri="{BB962C8B-B14F-4D97-AF65-F5344CB8AC3E}">
        <p14:creationId xmlns:p14="http://schemas.microsoft.com/office/powerpoint/2010/main" val="1602422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zh-CN" dirty="0"/>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00.png"/><Relationship Id="rId4" Type="http://schemas.openxmlformats.org/officeDocument/2006/relationships/image" Target="../media/image18.png"/><Relationship Id="rId9" Type="http://schemas.openxmlformats.org/officeDocument/2006/relationships/image" Target="../media/image490.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9.png"/><Relationship Id="rId3" Type="http://schemas.openxmlformats.org/officeDocument/2006/relationships/image" Target="../media/image57.png"/><Relationship Id="rId7" Type="http://schemas.openxmlformats.org/officeDocument/2006/relationships/image" Target="../media/image76.png"/><Relationship Id="rId12"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58.png"/><Relationship Id="rId1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85.png"/><Relationship Id="rId14"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92.png"/><Relationship Id="rId14"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1.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oursera.org/learn/computer-vision-with-embedded-machine-learning/lecture/zDIgp/object-detection-performance-metric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9C22-43DB-4CF1-9478-5B5914CD68E3}"/>
              </a:ext>
            </a:extLst>
          </p:cNvPr>
          <p:cNvSpPr>
            <a:spLocks noGrp="1"/>
          </p:cNvSpPr>
          <p:nvPr>
            <p:ph type="ctrTitle"/>
          </p:nvPr>
        </p:nvSpPr>
        <p:spPr/>
        <p:txBody>
          <a:bodyPr/>
          <a:lstStyle/>
          <a:p>
            <a:r>
              <a:rPr lang="en-US" dirty="0"/>
              <a:t>L4 Object Detection and Segmentation</a:t>
            </a:r>
            <a:endParaRPr lang="en-SE" dirty="0"/>
          </a:p>
        </p:txBody>
      </p:sp>
      <p:sp>
        <p:nvSpPr>
          <p:cNvPr id="3" name="Subtitle 2">
            <a:extLst>
              <a:ext uri="{FF2B5EF4-FFF2-40B4-BE49-F238E27FC236}">
                <a16:creationId xmlns:a16="http://schemas.microsoft.com/office/drawing/2014/main" id="{DF4F0A68-9DF3-4C69-98DF-06276D6EC073}"/>
              </a:ext>
            </a:extLst>
          </p:cNvPr>
          <p:cNvSpPr>
            <a:spLocks noGrp="1"/>
          </p:cNvSpPr>
          <p:nvPr>
            <p:ph type="subTitle" idx="1"/>
          </p:nvPr>
        </p:nvSpPr>
        <p:spPr/>
        <p:txBody>
          <a:bodyPr/>
          <a:lstStyle/>
          <a:p>
            <a:r>
              <a:rPr lang="en-US" dirty="0"/>
              <a:t>Zonghua </a:t>
            </a:r>
            <a:r>
              <a:rPr lang="en-US"/>
              <a:t>Gu 2022</a:t>
            </a:r>
            <a:endParaRPr lang="en-SE" dirty="0"/>
          </a:p>
        </p:txBody>
      </p:sp>
      <p:sp>
        <p:nvSpPr>
          <p:cNvPr id="4" name="Slide Number Placeholder 3">
            <a:extLst>
              <a:ext uri="{FF2B5EF4-FFF2-40B4-BE49-F238E27FC236}">
                <a16:creationId xmlns:a16="http://schemas.microsoft.com/office/drawing/2014/main" id="{4B263021-74D3-4F09-91B6-CABEF5EC6ED7}"/>
              </a:ext>
            </a:extLst>
          </p:cNvPr>
          <p:cNvSpPr>
            <a:spLocks noGrp="1"/>
          </p:cNvSpPr>
          <p:nvPr>
            <p:ph type="sldNum" sz="quarter" idx="12"/>
          </p:nvPr>
        </p:nvSpPr>
        <p:spPr/>
        <p:txBody>
          <a:bodyPr/>
          <a:lstStyle/>
          <a:p>
            <a:pPr>
              <a:defRPr/>
            </a:pPr>
            <a:fld id="{D5C03966-D6FD-4DDD-A95C-2C7993E51B97}" type="slidenum">
              <a:rPr lang="en-US" altLang="zh-CN" smtClean="0"/>
              <a:pPr>
                <a:defRPr/>
              </a:pPr>
              <a:t>1</a:t>
            </a:fld>
            <a:endParaRPr lang="en-US" altLang="zh-CN"/>
          </a:p>
        </p:txBody>
      </p:sp>
      <p:pic>
        <p:nvPicPr>
          <p:cNvPr id="5" name="Picture 4">
            <a:extLst>
              <a:ext uri="{FF2B5EF4-FFF2-40B4-BE49-F238E27FC236}">
                <a16:creationId xmlns:a16="http://schemas.microsoft.com/office/drawing/2014/main" id="{F1B097B7-E0BA-47A6-B048-018FD9D461CF}"/>
              </a:ext>
            </a:extLst>
          </p:cNvPr>
          <p:cNvPicPr>
            <a:picLocks noChangeAspect="1"/>
          </p:cNvPicPr>
          <p:nvPr/>
        </p:nvPicPr>
        <p:blipFill>
          <a:blip r:embed="rId2"/>
          <a:stretch>
            <a:fillRect/>
          </a:stretch>
        </p:blipFill>
        <p:spPr>
          <a:xfrm>
            <a:off x="4925211" y="4547579"/>
            <a:ext cx="2604304" cy="1905314"/>
          </a:xfrm>
          <a:prstGeom prst="rect">
            <a:avLst/>
          </a:prstGeom>
        </p:spPr>
      </p:pic>
      <p:pic>
        <p:nvPicPr>
          <p:cNvPr id="7" name="Picture 6">
            <a:extLst>
              <a:ext uri="{FF2B5EF4-FFF2-40B4-BE49-F238E27FC236}">
                <a16:creationId xmlns:a16="http://schemas.microsoft.com/office/drawing/2014/main" id="{33E49E3B-5608-4326-97AA-9331291C33BA}"/>
              </a:ext>
            </a:extLst>
          </p:cNvPr>
          <p:cNvPicPr>
            <a:picLocks noChangeAspect="1"/>
          </p:cNvPicPr>
          <p:nvPr/>
        </p:nvPicPr>
        <p:blipFill>
          <a:blip r:embed="rId3"/>
          <a:stretch>
            <a:fillRect/>
          </a:stretch>
        </p:blipFill>
        <p:spPr>
          <a:xfrm>
            <a:off x="1934380" y="4547579"/>
            <a:ext cx="2773815" cy="1905314"/>
          </a:xfrm>
          <a:prstGeom prst="rect">
            <a:avLst/>
          </a:prstGeom>
        </p:spPr>
      </p:pic>
      <p:sp>
        <p:nvSpPr>
          <p:cNvPr id="9" name="TextBox 8">
            <a:extLst>
              <a:ext uri="{FF2B5EF4-FFF2-40B4-BE49-F238E27FC236}">
                <a16:creationId xmlns:a16="http://schemas.microsoft.com/office/drawing/2014/main" id="{9EE0077E-01C1-4257-8EA0-F614C1ED0640}"/>
              </a:ext>
            </a:extLst>
          </p:cNvPr>
          <p:cNvSpPr txBox="1"/>
          <p:nvPr/>
        </p:nvSpPr>
        <p:spPr>
          <a:xfrm>
            <a:off x="2279171" y="6594516"/>
            <a:ext cx="5292080" cy="253916"/>
          </a:xfrm>
          <a:prstGeom prst="rect">
            <a:avLst/>
          </a:prstGeom>
          <a:noFill/>
        </p:spPr>
        <p:txBody>
          <a:bodyPr wrap="square">
            <a:spAutoFit/>
          </a:bodyPr>
          <a:lstStyle/>
          <a:p>
            <a:pPr algn="l"/>
            <a:r>
              <a:rPr lang="en-US" sz="1050" b="0" i="0" dirty="0">
                <a:solidFill>
                  <a:srgbClr val="111111"/>
                </a:solidFill>
                <a:effectLst/>
                <a:latin typeface="Roboto"/>
              </a:rPr>
              <a:t>Acknowledgement: Based EECS 498 Deep Learning for Computer Vision, U Michigan</a:t>
            </a:r>
          </a:p>
        </p:txBody>
      </p:sp>
    </p:spTree>
    <p:extLst>
      <p:ext uri="{BB962C8B-B14F-4D97-AF65-F5344CB8AC3E}">
        <p14:creationId xmlns:p14="http://schemas.microsoft.com/office/powerpoint/2010/main" val="147044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02A3B7-AAE0-451B-8509-95A756E63C69}"/>
              </a:ext>
            </a:extLst>
          </p:cNvPr>
          <p:cNvSpPr>
            <a:spLocks noGrp="1"/>
          </p:cNvSpPr>
          <p:nvPr>
            <p:ph type="sldNum" sz="quarter" idx="12"/>
          </p:nvPr>
        </p:nvSpPr>
        <p:spPr/>
        <p:txBody>
          <a:bodyPr/>
          <a:lstStyle/>
          <a:p>
            <a:pPr>
              <a:defRPr/>
            </a:pPr>
            <a:fld id="{F57F456A-00AF-44E6-8D70-638C0D0130FF}" type="slidenum">
              <a:rPr lang="en-US" altLang="zh-CN" smtClean="0"/>
              <a:pPr>
                <a:defRPr/>
              </a:pPr>
              <a:t>10</a:t>
            </a:fld>
            <a:endParaRPr lang="en-US" altLang="zh-CN"/>
          </a:p>
        </p:txBody>
      </p:sp>
      <p:pic>
        <p:nvPicPr>
          <p:cNvPr id="6" name="Picture 5">
            <a:extLst>
              <a:ext uri="{FF2B5EF4-FFF2-40B4-BE49-F238E27FC236}">
                <a16:creationId xmlns:a16="http://schemas.microsoft.com/office/drawing/2014/main" id="{9F0E4B7F-051D-46E2-BE1A-418AFD1C7272}"/>
              </a:ext>
            </a:extLst>
          </p:cNvPr>
          <p:cNvPicPr>
            <a:picLocks noChangeAspect="1"/>
          </p:cNvPicPr>
          <p:nvPr/>
        </p:nvPicPr>
        <p:blipFill>
          <a:blip r:embed="rId3"/>
          <a:stretch>
            <a:fillRect/>
          </a:stretch>
        </p:blipFill>
        <p:spPr>
          <a:xfrm>
            <a:off x="7894" y="110027"/>
            <a:ext cx="2916486" cy="3312781"/>
          </a:xfrm>
          <a:prstGeom prst="rect">
            <a:avLst/>
          </a:prstGeom>
        </p:spPr>
      </p:pic>
      <p:pic>
        <p:nvPicPr>
          <p:cNvPr id="8" name="Picture 7">
            <a:extLst>
              <a:ext uri="{FF2B5EF4-FFF2-40B4-BE49-F238E27FC236}">
                <a16:creationId xmlns:a16="http://schemas.microsoft.com/office/drawing/2014/main" id="{500A0F5D-4C4D-41E3-93B5-03B279910A5C}"/>
              </a:ext>
            </a:extLst>
          </p:cNvPr>
          <p:cNvPicPr>
            <a:picLocks noChangeAspect="1"/>
          </p:cNvPicPr>
          <p:nvPr/>
        </p:nvPicPr>
        <p:blipFill>
          <a:blip r:embed="rId4"/>
          <a:stretch>
            <a:fillRect/>
          </a:stretch>
        </p:blipFill>
        <p:spPr>
          <a:xfrm>
            <a:off x="2992226" y="110027"/>
            <a:ext cx="2904102" cy="3306589"/>
          </a:xfrm>
          <a:prstGeom prst="rect">
            <a:avLst/>
          </a:prstGeom>
        </p:spPr>
      </p:pic>
      <p:pic>
        <p:nvPicPr>
          <p:cNvPr id="10" name="Picture 9">
            <a:extLst>
              <a:ext uri="{FF2B5EF4-FFF2-40B4-BE49-F238E27FC236}">
                <a16:creationId xmlns:a16="http://schemas.microsoft.com/office/drawing/2014/main" id="{96EC5944-14BD-4B00-95BA-DA457A9D2C94}"/>
              </a:ext>
            </a:extLst>
          </p:cNvPr>
          <p:cNvPicPr>
            <a:picLocks noChangeAspect="1"/>
          </p:cNvPicPr>
          <p:nvPr/>
        </p:nvPicPr>
        <p:blipFill>
          <a:blip r:embed="rId5"/>
          <a:stretch>
            <a:fillRect/>
          </a:stretch>
        </p:blipFill>
        <p:spPr>
          <a:xfrm>
            <a:off x="5964174" y="110027"/>
            <a:ext cx="2910294" cy="3318973"/>
          </a:xfrm>
          <a:prstGeom prst="rect">
            <a:avLst/>
          </a:prstGeom>
        </p:spPr>
      </p:pic>
      <p:pic>
        <p:nvPicPr>
          <p:cNvPr id="12" name="Picture 11">
            <a:extLst>
              <a:ext uri="{FF2B5EF4-FFF2-40B4-BE49-F238E27FC236}">
                <a16:creationId xmlns:a16="http://schemas.microsoft.com/office/drawing/2014/main" id="{43D97608-5EE2-4DE2-8CDF-48A70F590AD3}"/>
              </a:ext>
            </a:extLst>
          </p:cNvPr>
          <p:cNvPicPr>
            <a:picLocks noChangeAspect="1"/>
          </p:cNvPicPr>
          <p:nvPr/>
        </p:nvPicPr>
        <p:blipFill>
          <a:blip r:embed="rId6"/>
          <a:stretch>
            <a:fillRect/>
          </a:stretch>
        </p:blipFill>
        <p:spPr>
          <a:xfrm>
            <a:off x="20278" y="3481016"/>
            <a:ext cx="2891717" cy="3325165"/>
          </a:xfrm>
          <a:prstGeom prst="rect">
            <a:avLst/>
          </a:prstGeom>
        </p:spPr>
      </p:pic>
      <p:pic>
        <p:nvPicPr>
          <p:cNvPr id="14" name="Picture 13">
            <a:extLst>
              <a:ext uri="{FF2B5EF4-FFF2-40B4-BE49-F238E27FC236}">
                <a16:creationId xmlns:a16="http://schemas.microsoft.com/office/drawing/2014/main" id="{3FBAA84C-B0D0-4A4A-89A2-3633E47E0AE6}"/>
              </a:ext>
            </a:extLst>
          </p:cNvPr>
          <p:cNvPicPr>
            <a:picLocks noChangeAspect="1"/>
          </p:cNvPicPr>
          <p:nvPr/>
        </p:nvPicPr>
        <p:blipFill>
          <a:blip r:embed="rId7"/>
          <a:stretch>
            <a:fillRect/>
          </a:stretch>
        </p:blipFill>
        <p:spPr>
          <a:xfrm>
            <a:off x="3126141" y="3481016"/>
            <a:ext cx="2891717" cy="3318973"/>
          </a:xfrm>
          <a:prstGeom prst="rect">
            <a:avLst/>
          </a:prstGeom>
        </p:spPr>
      </p:pic>
      <p:pic>
        <p:nvPicPr>
          <p:cNvPr id="15" name="Picture 14">
            <a:extLst>
              <a:ext uri="{FF2B5EF4-FFF2-40B4-BE49-F238E27FC236}">
                <a16:creationId xmlns:a16="http://schemas.microsoft.com/office/drawing/2014/main" id="{E0FAD037-EBEE-4DC1-AFF1-4B1010DCACA0}"/>
              </a:ext>
            </a:extLst>
          </p:cNvPr>
          <p:cNvPicPr>
            <a:picLocks noChangeAspect="1"/>
          </p:cNvPicPr>
          <p:nvPr/>
        </p:nvPicPr>
        <p:blipFill>
          <a:blip r:embed="rId8"/>
          <a:stretch>
            <a:fillRect/>
          </a:stretch>
        </p:blipFill>
        <p:spPr>
          <a:xfrm>
            <a:off x="6041386" y="3434635"/>
            <a:ext cx="3049942" cy="1786395"/>
          </a:xfrm>
          <a:prstGeom prst="rect">
            <a:avLst/>
          </a:prstGeom>
        </p:spPr>
      </p:pic>
      <p:graphicFrame>
        <p:nvGraphicFramePr>
          <p:cNvPr id="16" name="Table 16">
            <a:extLst>
              <a:ext uri="{FF2B5EF4-FFF2-40B4-BE49-F238E27FC236}">
                <a16:creationId xmlns:a16="http://schemas.microsoft.com/office/drawing/2014/main" id="{D8B2732C-7822-4984-9522-5F5B178168A3}"/>
              </a:ext>
            </a:extLst>
          </p:cNvPr>
          <p:cNvGraphicFramePr>
            <a:graphicFrameLocks noGrp="1"/>
          </p:cNvGraphicFramePr>
          <p:nvPr>
            <p:ph idx="1"/>
          </p:nvPr>
        </p:nvGraphicFramePr>
        <p:xfrm>
          <a:off x="1331640" y="2313935"/>
          <a:ext cx="1152128" cy="683018"/>
        </p:xfrm>
        <a:graphic>
          <a:graphicData uri="http://schemas.openxmlformats.org/drawingml/2006/table">
            <a:tbl>
              <a:tblPr firstRow="1" bandRow="1">
                <a:tableStyleId>{5940675A-B579-460E-94D1-54222C63F5DA}</a:tableStyleId>
              </a:tblPr>
              <a:tblGrid>
                <a:gridCol w="576064">
                  <a:extLst>
                    <a:ext uri="{9D8B030D-6E8A-4147-A177-3AD203B41FA5}">
                      <a16:colId xmlns:a16="http://schemas.microsoft.com/office/drawing/2014/main" val="1682187565"/>
                    </a:ext>
                  </a:extLst>
                </a:gridCol>
                <a:gridCol w="576064">
                  <a:extLst>
                    <a:ext uri="{9D8B030D-6E8A-4147-A177-3AD203B41FA5}">
                      <a16:colId xmlns:a16="http://schemas.microsoft.com/office/drawing/2014/main" val="1083604852"/>
                    </a:ext>
                  </a:extLst>
                </a:gridCol>
              </a:tblGrid>
              <a:tr h="341509">
                <a:tc>
                  <a:txBody>
                    <a:bodyPr/>
                    <a:lstStyle/>
                    <a:p>
                      <a:r>
                        <a:rPr lang="en-US" sz="1200" dirty="0"/>
                        <a:t>FN=2</a:t>
                      </a:r>
                      <a:endParaRPr lang="en-SE" sz="1200" dirty="0"/>
                    </a:p>
                  </a:txBody>
                  <a:tcPr anchor="ctr"/>
                </a:tc>
                <a:tc>
                  <a:txBody>
                    <a:bodyPr/>
                    <a:lstStyle/>
                    <a:p>
                      <a:r>
                        <a:rPr lang="en-US" sz="1200" dirty="0"/>
                        <a:t>TN=0</a:t>
                      </a:r>
                      <a:endParaRPr lang="en-SE" sz="1200" dirty="0"/>
                    </a:p>
                  </a:txBody>
                  <a:tcPr anchor="ctr"/>
                </a:tc>
                <a:extLst>
                  <a:ext uri="{0D108BD9-81ED-4DB2-BD59-A6C34878D82A}">
                    <a16:rowId xmlns:a16="http://schemas.microsoft.com/office/drawing/2014/main" val="4241156382"/>
                  </a:ext>
                </a:extLst>
              </a:tr>
              <a:tr h="341509">
                <a:tc>
                  <a:txBody>
                    <a:bodyPr/>
                    <a:lstStyle/>
                    <a:p>
                      <a:r>
                        <a:rPr lang="en-US" sz="1200" dirty="0"/>
                        <a:t>TP=1</a:t>
                      </a:r>
                      <a:endParaRPr lang="en-SE" sz="1200" dirty="0"/>
                    </a:p>
                  </a:txBody>
                  <a:tcPr anchor="ctr"/>
                </a:tc>
                <a:tc>
                  <a:txBody>
                    <a:bodyPr/>
                    <a:lstStyle/>
                    <a:p>
                      <a:r>
                        <a:rPr lang="en-US" sz="1200" dirty="0"/>
                        <a:t>FP=0</a:t>
                      </a:r>
                      <a:endParaRPr lang="en-SE" sz="1200" dirty="0"/>
                    </a:p>
                  </a:txBody>
                  <a:tcPr anchor="ctr"/>
                </a:tc>
                <a:extLst>
                  <a:ext uri="{0D108BD9-81ED-4DB2-BD59-A6C34878D82A}">
                    <a16:rowId xmlns:a16="http://schemas.microsoft.com/office/drawing/2014/main" val="2395611723"/>
                  </a:ext>
                </a:extLst>
              </a:tr>
            </a:tbl>
          </a:graphicData>
        </a:graphic>
      </p:graphicFrame>
      <p:graphicFrame>
        <p:nvGraphicFramePr>
          <p:cNvPr id="17" name="Table 16">
            <a:extLst>
              <a:ext uri="{FF2B5EF4-FFF2-40B4-BE49-F238E27FC236}">
                <a16:creationId xmlns:a16="http://schemas.microsoft.com/office/drawing/2014/main" id="{045FE403-80DE-4442-A557-CCF5880F5424}"/>
              </a:ext>
            </a:extLst>
          </p:cNvPr>
          <p:cNvGraphicFramePr>
            <a:graphicFrameLocks/>
          </p:cNvGraphicFramePr>
          <p:nvPr/>
        </p:nvGraphicFramePr>
        <p:xfrm>
          <a:off x="4545579" y="2313935"/>
          <a:ext cx="1152128" cy="683018"/>
        </p:xfrm>
        <a:graphic>
          <a:graphicData uri="http://schemas.openxmlformats.org/drawingml/2006/table">
            <a:tbl>
              <a:tblPr firstRow="1" bandRow="1">
                <a:tableStyleId>{5940675A-B579-460E-94D1-54222C63F5DA}</a:tableStyleId>
              </a:tblPr>
              <a:tblGrid>
                <a:gridCol w="576064">
                  <a:extLst>
                    <a:ext uri="{9D8B030D-6E8A-4147-A177-3AD203B41FA5}">
                      <a16:colId xmlns:a16="http://schemas.microsoft.com/office/drawing/2014/main" val="1682187565"/>
                    </a:ext>
                  </a:extLst>
                </a:gridCol>
                <a:gridCol w="576064">
                  <a:extLst>
                    <a:ext uri="{9D8B030D-6E8A-4147-A177-3AD203B41FA5}">
                      <a16:colId xmlns:a16="http://schemas.microsoft.com/office/drawing/2014/main" val="1083604852"/>
                    </a:ext>
                  </a:extLst>
                </a:gridCol>
              </a:tblGrid>
              <a:tr h="341509">
                <a:tc>
                  <a:txBody>
                    <a:bodyPr/>
                    <a:lstStyle/>
                    <a:p>
                      <a:r>
                        <a:rPr lang="en-US" sz="1200" dirty="0"/>
                        <a:t>FN=1</a:t>
                      </a:r>
                      <a:endParaRPr lang="en-SE" sz="1200" dirty="0"/>
                    </a:p>
                  </a:txBody>
                  <a:tcPr anchor="ctr"/>
                </a:tc>
                <a:tc>
                  <a:txBody>
                    <a:bodyPr/>
                    <a:lstStyle/>
                    <a:p>
                      <a:r>
                        <a:rPr lang="en-US" sz="1200" dirty="0"/>
                        <a:t>TN=0</a:t>
                      </a:r>
                      <a:endParaRPr lang="en-SE" sz="1200" dirty="0"/>
                    </a:p>
                  </a:txBody>
                  <a:tcPr anchor="ctr"/>
                </a:tc>
                <a:extLst>
                  <a:ext uri="{0D108BD9-81ED-4DB2-BD59-A6C34878D82A}">
                    <a16:rowId xmlns:a16="http://schemas.microsoft.com/office/drawing/2014/main" val="4241156382"/>
                  </a:ext>
                </a:extLst>
              </a:tr>
              <a:tr h="341509">
                <a:tc>
                  <a:txBody>
                    <a:bodyPr/>
                    <a:lstStyle/>
                    <a:p>
                      <a:r>
                        <a:rPr lang="en-US" sz="1200" dirty="0"/>
                        <a:t>TP=2</a:t>
                      </a:r>
                      <a:endParaRPr lang="en-SE" sz="1200" dirty="0"/>
                    </a:p>
                  </a:txBody>
                  <a:tcPr anchor="ctr"/>
                </a:tc>
                <a:tc>
                  <a:txBody>
                    <a:bodyPr/>
                    <a:lstStyle/>
                    <a:p>
                      <a:r>
                        <a:rPr lang="en-US" sz="1200" dirty="0"/>
                        <a:t>FP=0</a:t>
                      </a:r>
                      <a:endParaRPr lang="en-SE" sz="1200" dirty="0"/>
                    </a:p>
                  </a:txBody>
                  <a:tcPr anchor="ctr"/>
                </a:tc>
                <a:extLst>
                  <a:ext uri="{0D108BD9-81ED-4DB2-BD59-A6C34878D82A}">
                    <a16:rowId xmlns:a16="http://schemas.microsoft.com/office/drawing/2014/main" val="2395611723"/>
                  </a:ext>
                </a:extLst>
              </a:tr>
            </a:tbl>
          </a:graphicData>
        </a:graphic>
      </p:graphicFrame>
      <p:graphicFrame>
        <p:nvGraphicFramePr>
          <p:cNvPr id="18" name="Table 17">
            <a:extLst>
              <a:ext uri="{FF2B5EF4-FFF2-40B4-BE49-F238E27FC236}">
                <a16:creationId xmlns:a16="http://schemas.microsoft.com/office/drawing/2014/main" id="{07662B7A-2972-4C4A-82B2-0AFA1AD60AEA}"/>
              </a:ext>
            </a:extLst>
          </p:cNvPr>
          <p:cNvGraphicFramePr>
            <a:graphicFrameLocks/>
          </p:cNvGraphicFramePr>
          <p:nvPr/>
        </p:nvGraphicFramePr>
        <p:xfrm>
          <a:off x="7597513" y="2313935"/>
          <a:ext cx="1152128" cy="683018"/>
        </p:xfrm>
        <a:graphic>
          <a:graphicData uri="http://schemas.openxmlformats.org/drawingml/2006/table">
            <a:tbl>
              <a:tblPr firstRow="1" bandRow="1">
                <a:tableStyleId>{5940675A-B579-460E-94D1-54222C63F5DA}</a:tableStyleId>
              </a:tblPr>
              <a:tblGrid>
                <a:gridCol w="576064">
                  <a:extLst>
                    <a:ext uri="{9D8B030D-6E8A-4147-A177-3AD203B41FA5}">
                      <a16:colId xmlns:a16="http://schemas.microsoft.com/office/drawing/2014/main" val="1682187565"/>
                    </a:ext>
                  </a:extLst>
                </a:gridCol>
                <a:gridCol w="576064">
                  <a:extLst>
                    <a:ext uri="{9D8B030D-6E8A-4147-A177-3AD203B41FA5}">
                      <a16:colId xmlns:a16="http://schemas.microsoft.com/office/drawing/2014/main" val="1083604852"/>
                    </a:ext>
                  </a:extLst>
                </a:gridCol>
              </a:tblGrid>
              <a:tr h="341509">
                <a:tc>
                  <a:txBody>
                    <a:bodyPr/>
                    <a:lstStyle/>
                    <a:p>
                      <a:r>
                        <a:rPr lang="en-US" sz="1200" dirty="0"/>
                        <a:t>FN=1</a:t>
                      </a:r>
                      <a:endParaRPr lang="en-SE" sz="1200" dirty="0"/>
                    </a:p>
                  </a:txBody>
                  <a:tcPr anchor="ctr"/>
                </a:tc>
                <a:tc>
                  <a:txBody>
                    <a:bodyPr/>
                    <a:lstStyle/>
                    <a:p>
                      <a:r>
                        <a:rPr lang="en-US" sz="1200" dirty="0"/>
                        <a:t>TN=0</a:t>
                      </a:r>
                      <a:endParaRPr lang="en-SE" sz="1200" dirty="0"/>
                    </a:p>
                  </a:txBody>
                  <a:tcPr anchor="ctr"/>
                </a:tc>
                <a:extLst>
                  <a:ext uri="{0D108BD9-81ED-4DB2-BD59-A6C34878D82A}">
                    <a16:rowId xmlns:a16="http://schemas.microsoft.com/office/drawing/2014/main" val="4241156382"/>
                  </a:ext>
                </a:extLst>
              </a:tr>
              <a:tr h="341509">
                <a:tc>
                  <a:txBody>
                    <a:bodyPr/>
                    <a:lstStyle/>
                    <a:p>
                      <a:r>
                        <a:rPr lang="en-US" sz="1200" dirty="0"/>
                        <a:t>TP=2</a:t>
                      </a:r>
                      <a:endParaRPr lang="en-SE" sz="1200" dirty="0"/>
                    </a:p>
                  </a:txBody>
                  <a:tcPr anchor="ctr"/>
                </a:tc>
                <a:tc>
                  <a:txBody>
                    <a:bodyPr/>
                    <a:lstStyle/>
                    <a:p>
                      <a:r>
                        <a:rPr lang="en-US" sz="1200" dirty="0"/>
                        <a:t>FP=1</a:t>
                      </a:r>
                      <a:endParaRPr lang="en-SE" sz="1200" dirty="0"/>
                    </a:p>
                  </a:txBody>
                  <a:tcPr anchor="ctr"/>
                </a:tc>
                <a:extLst>
                  <a:ext uri="{0D108BD9-81ED-4DB2-BD59-A6C34878D82A}">
                    <a16:rowId xmlns:a16="http://schemas.microsoft.com/office/drawing/2014/main" val="2395611723"/>
                  </a:ext>
                </a:extLst>
              </a:tr>
            </a:tbl>
          </a:graphicData>
        </a:graphic>
      </p:graphicFrame>
      <p:graphicFrame>
        <p:nvGraphicFramePr>
          <p:cNvPr id="19" name="Table 18">
            <a:extLst>
              <a:ext uri="{FF2B5EF4-FFF2-40B4-BE49-F238E27FC236}">
                <a16:creationId xmlns:a16="http://schemas.microsoft.com/office/drawing/2014/main" id="{C1088A73-0157-44AB-8C3C-C7BA3C7329D8}"/>
              </a:ext>
            </a:extLst>
          </p:cNvPr>
          <p:cNvGraphicFramePr>
            <a:graphicFrameLocks/>
          </p:cNvGraphicFramePr>
          <p:nvPr/>
        </p:nvGraphicFramePr>
        <p:xfrm>
          <a:off x="1611549" y="5661248"/>
          <a:ext cx="1152128" cy="683018"/>
        </p:xfrm>
        <a:graphic>
          <a:graphicData uri="http://schemas.openxmlformats.org/drawingml/2006/table">
            <a:tbl>
              <a:tblPr firstRow="1" bandRow="1">
                <a:tableStyleId>{5940675A-B579-460E-94D1-54222C63F5DA}</a:tableStyleId>
              </a:tblPr>
              <a:tblGrid>
                <a:gridCol w="576064">
                  <a:extLst>
                    <a:ext uri="{9D8B030D-6E8A-4147-A177-3AD203B41FA5}">
                      <a16:colId xmlns:a16="http://schemas.microsoft.com/office/drawing/2014/main" val="1682187565"/>
                    </a:ext>
                  </a:extLst>
                </a:gridCol>
                <a:gridCol w="576064">
                  <a:extLst>
                    <a:ext uri="{9D8B030D-6E8A-4147-A177-3AD203B41FA5}">
                      <a16:colId xmlns:a16="http://schemas.microsoft.com/office/drawing/2014/main" val="1083604852"/>
                    </a:ext>
                  </a:extLst>
                </a:gridCol>
              </a:tblGrid>
              <a:tr h="341509">
                <a:tc>
                  <a:txBody>
                    <a:bodyPr/>
                    <a:lstStyle/>
                    <a:p>
                      <a:r>
                        <a:rPr lang="en-US" sz="1200" dirty="0"/>
                        <a:t>FN=1</a:t>
                      </a:r>
                      <a:endParaRPr lang="en-SE" sz="1200" dirty="0"/>
                    </a:p>
                  </a:txBody>
                  <a:tcPr anchor="ctr"/>
                </a:tc>
                <a:tc>
                  <a:txBody>
                    <a:bodyPr/>
                    <a:lstStyle/>
                    <a:p>
                      <a:r>
                        <a:rPr lang="en-US" sz="1200" dirty="0"/>
                        <a:t>TN=0</a:t>
                      </a:r>
                      <a:endParaRPr lang="en-SE" sz="1200" dirty="0"/>
                    </a:p>
                  </a:txBody>
                  <a:tcPr anchor="ctr"/>
                </a:tc>
                <a:extLst>
                  <a:ext uri="{0D108BD9-81ED-4DB2-BD59-A6C34878D82A}">
                    <a16:rowId xmlns:a16="http://schemas.microsoft.com/office/drawing/2014/main" val="4241156382"/>
                  </a:ext>
                </a:extLst>
              </a:tr>
              <a:tr h="341509">
                <a:tc>
                  <a:txBody>
                    <a:bodyPr/>
                    <a:lstStyle/>
                    <a:p>
                      <a:r>
                        <a:rPr lang="en-US" sz="1200" dirty="0"/>
                        <a:t>TP=2</a:t>
                      </a:r>
                      <a:endParaRPr lang="en-SE" sz="1200" dirty="0"/>
                    </a:p>
                  </a:txBody>
                  <a:tcPr anchor="ctr"/>
                </a:tc>
                <a:tc>
                  <a:txBody>
                    <a:bodyPr/>
                    <a:lstStyle/>
                    <a:p>
                      <a:r>
                        <a:rPr lang="en-US" sz="1200" dirty="0"/>
                        <a:t>FP=2</a:t>
                      </a:r>
                      <a:endParaRPr lang="en-SE" sz="1200" dirty="0"/>
                    </a:p>
                  </a:txBody>
                  <a:tcPr anchor="ctr"/>
                </a:tc>
                <a:extLst>
                  <a:ext uri="{0D108BD9-81ED-4DB2-BD59-A6C34878D82A}">
                    <a16:rowId xmlns:a16="http://schemas.microsoft.com/office/drawing/2014/main" val="2395611723"/>
                  </a:ext>
                </a:extLst>
              </a:tr>
            </a:tbl>
          </a:graphicData>
        </a:graphic>
      </p:graphicFrame>
      <p:graphicFrame>
        <p:nvGraphicFramePr>
          <p:cNvPr id="20" name="Table 19">
            <a:extLst>
              <a:ext uri="{FF2B5EF4-FFF2-40B4-BE49-F238E27FC236}">
                <a16:creationId xmlns:a16="http://schemas.microsoft.com/office/drawing/2014/main" id="{55F0BC10-1C00-4B8B-86DB-B1B18D34490E}"/>
              </a:ext>
            </a:extLst>
          </p:cNvPr>
          <p:cNvGraphicFramePr>
            <a:graphicFrameLocks/>
          </p:cNvGraphicFramePr>
          <p:nvPr/>
        </p:nvGraphicFramePr>
        <p:xfrm>
          <a:off x="5320264" y="5858579"/>
          <a:ext cx="1152128" cy="683018"/>
        </p:xfrm>
        <a:graphic>
          <a:graphicData uri="http://schemas.openxmlformats.org/drawingml/2006/table">
            <a:tbl>
              <a:tblPr firstRow="1" bandRow="1">
                <a:tableStyleId>{5940675A-B579-460E-94D1-54222C63F5DA}</a:tableStyleId>
              </a:tblPr>
              <a:tblGrid>
                <a:gridCol w="576064">
                  <a:extLst>
                    <a:ext uri="{9D8B030D-6E8A-4147-A177-3AD203B41FA5}">
                      <a16:colId xmlns:a16="http://schemas.microsoft.com/office/drawing/2014/main" val="1682187565"/>
                    </a:ext>
                  </a:extLst>
                </a:gridCol>
                <a:gridCol w="576064">
                  <a:extLst>
                    <a:ext uri="{9D8B030D-6E8A-4147-A177-3AD203B41FA5}">
                      <a16:colId xmlns:a16="http://schemas.microsoft.com/office/drawing/2014/main" val="1083604852"/>
                    </a:ext>
                  </a:extLst>
                </a:gridCol>
              </a:tblGrid>
              <a:tr h="341509">
                <a:tc>
                  <a:txBody>
                    <a:bodyPr/>
                    <a:lstStyle/>
                    <a:p>
                      <a:r>
                        <a:rPr lang="en-US" sz="1200" dirty="0"/>
                        <a:t>FN=0</a:t>
                      </a:r>
                      <a:endParaRPr lang="en-SE" sz="1200" dirty="0"/>
                    </a:p>
                  </a:txBody>
                  <a:tcPr anchor="ctr"/>
                </a:tc>
                <a:tc>
                  <a:txBody>
                    <a:bodyPr/>
                    <a:lstStyle/>
                    <a:p>
                      <a:r>
                        <a:rPr lang="en-US" sz="1200" dirty="0"/>
                        <a:t>TN=0</a:t>
                      </a:r>
                      <a:endParaRPr lang="en-SE" sz="1200" dirty="0"/>
                    </a:p>
                  </a:txBody>
                  <a:tcPr anchor="ctr"/>
                </a:tc>
                <a:extLst>
                  <a:ext uri="{0D108BD9-81ED-4DB2-BD59-A6C34878D82A}">
                    <a16:rowId xmlns:a16="http://schemas.microsoft.com/office/drawing/2014/main" val="4241156382"/>
                  </a:ext>
                </a:extLst>
              </a:tr>
              <a:tr h="341509">
                <a:tc>
                  <a:txBody>
                    <a:bodyPr/>
                    <a:lstStyle/>
                    <a:p>
                      <a:r>
                        <a:rPr lang="en-US" sz="1200" dirty="0"/>
                        <a:t>TP=3</a:t>
                      </a:r>
                      <a:endParaRPr lang="en-SE" sz="1200" dirty="0"/>
                    </a:p>
                  </a:txBody>
                  <a:tcPr anchor="ctr"/>
                </a:tc>
                <a:tc>
                  <a:txBody>
                    <a:bodyPr/>
                    <a:lstStyle/>
                    <a:p>
                      <a:r>
                        <a:rPr lang="en-US" sz="1200" dirty="0"/>
                        <a:t>FP=2</a:t>
                      </a:r>
                      <a:endParaRPr lang="en-SE" sz="1200" dirty="0"/>
                    </a:p>
                  </a:txBody>
                  <a:tcPr anchor="ctr"/>
                </a:tc>
                <a:extLst>
                  <a:ext uri="{0D108BD9-81ED-4DB2-BD59-A6C34878D82A}">
                    <a16:rowId xmlns:a16="http://schemas.microsoft.com/office/drawing/2014/main" val="2395611723"/>
                  </a:ext>
                </a:extLst>
              </a:tr>
            </a:tbl>
          </a:graphicData>
        </a:graphic>
      </p:graphicFrame>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89E39DC-B86E-4BD6-A263-561C1C0DD861}"/>
                  </a:ext>
                </a:extLst>
              </p:cNvPr>
              <p:cNvSpPr txBox="1"/>
              <p:nvPr/>
            </p:nvSpPr>
            <p:spPr>
              <a:xfrm>
                <a:off x="6818660" y="5869143"/>
                <a:ext cx="1944416" cy="8788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Precision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𝐹𝑃</m:t>
                        </m:r>
                      </m:den>
                    </m:f>
                  </m:oMath>
                </a14:m>
                <a:endParaRPr lang="en-US" dirty="0"/>
              </a:p>
              <a:p>
                <a:r>
                  <a:rPr lang="en-US" dirty="0"/>
                  <a:t>Recall = </a:t>
                </a:r>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𝑇𝑃</m:t>
                        </m:r>
                      </m:num>
                      <m:den>
                        <m:r>
                          <a:rPr lang="en-US" i="1">
                            <a:latin typeface="Cambria Math" panose="02040503050406030204" pitchFamily="18" charset="0"/>
                          </a:rPr>
                          <m:t>𝑇𝑃</m:t>
                        </m:r>
                        <m:r>
                          <a:rPr lang="en-US" i="1">
                            <a:latin typeface="Cambria Math" panose="02040503050406030204" pitchFamily="18" charset="0"/>
                          </a:rPr>
                          <m:t>+</m:t>
                        </m:r>
                        <m:r>
                          <a:rPr lang="en-US" b="0" i="1" smtClean="0">
                            <a:latin typeface="Cambria Math" panose="02040503050406030204" pitchFamily="18" charset="0"/>
                          </a:rPr>
                          <m:t>𝐹𝑁</m:t>
                        </m:r>
                      </m:den>
                    </m:f>
                  </m:oMath>
                </a14:m>
                <a:endParaRPr lang="en-SE" dirty="0"/>
              </a:p>
            </p:txBody>
          </p:sp>
        </mc:Choice>
        <mc:Fallback xmlns="">
          <p:sp>
            <p:nvSpPr>
              <p:cNvPr id="22" name="TextBox 21">
                <a:extLst>
                  <a:ext uri="{FF2B5EF4-FFF2-40B4-BE49-F238E27FC236}">
                    <a16:creationId xmlns:a16="http://schemas.microsoft.com/office/drawing/2014/main" id="{889E39DC-B86E-4BD6-A263-561C1C0DD861}"/>
                  </a:ext>
                </a:extLst>
              </p:cNvPr>
              <p:cNvSpPr txBox="1">
                <a:spLocks noRot="1" noChangeAspect="1" noMove="1" noResize="1" noEditPoints="1" noAdjustHandles="1" noChangeArrowheads="1" noChangeShapeType="1" noTextEdit="1"/>
              </p:cNvSpPr>
              <p:nvPr/>
            </p:nvSpPr>
            <p:spPr>
              <a:xfrm>
                <a:off x="6818660" y="5869143"/>
                <a:ext cx="1944416" cy="878830"/>
              </a:xfrm>
              <a:prstGeom prst="rect">
                <a:avLst/>
              </a:prstGeom>
              <a:blipFill>
                <a:blip r:embed="rId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28CF01E-9A5D-6ADC-ADB1-8D2149D7C20F}"/>
                  </a:ext>
                </a:extLst>
              </p:cNvPr>
              <p:cNvSpPr txBox="1"/>
              <p:nvPr/>
            </p:nvSpPr>
            <p:spPr>
              <a:xfrm>
                <a:off x="5796136" y="5180048"/>
                <a:ext cx="3456384" cy="668901"/>
              </a:xfrm>
              <a:prstGeom prst="rect">
                <a:avLst/>
              </a:prstGeom>
              <a:noFill/>
            </p:spPr>
            <p:txBody>
              <a:bodyPr wrap="square">
                <a:spAutoFit/>
              </a:bodyPr>
              <a:lstStyle/>
              <a:p>
                <a14:m>
                  <m:oMath xmlns:m="http://schemas.openxmlformats.org/officeDocument/2006/math">
                    <m:r>
                      <a:rPr lang="en-US" b="0" i="1" smtClean="0">
                        <a:solidFill>
                          <a:srgbClr val="111111"/>
                        </a:solidFill>
                        <a:effectLst/>
                        <a:latin typeface="Cambria Math" panose="02040503050406030204" pitchFamily="18" charset="0"/>
                      </a:rPr>
                      <m:t>𝐴</m:t>
                    </m:r>
                    <m:sSub>
                      <m:sSubPr>
                        <m:ctrlPr>
                          <a:rPr lang="en-US" b="0" i="1" smtClean="0">
                            <a:solidFill>
                              <a:srgbClr val="111111"/>
                            </a:solidFill>
                            <a:effectLst/>
                            <a:latin typeface="Cambria Math" panose="02040503050406030204" pitchFamily="18" charset="0"/>
                          </a:rPr>
                        </m:ctrlPr>
                      </m:sSubPr>
                      <m:e>
                        <m:r>
                          <a:rPr lang="en-US" b="0" i="1" smtClean="0">
                            <a:solidFill>
                              <a:srgbClr val="111111"/>
                            </a:solidFill>
                            <a:effectLst/>
                            <a:latin typeface="Cambria Math" panose="02040503050406030204" pitchFamily="18" charset="0"/>
                          </a:rPr>
                          <m:t>𝑃</m:t>
                        </m:r>
                      </m:e>
                      <m:sub>
                        <m:r>
                          <a:rPr lang="en-US" b="0" i="1" smtClean="0">
                            <a:solidFill>
                              <a:srgbClr val="111111"/>
                            </a:solidFill>
                            <a:effectLst/>
                            <a:latin typeface="Cambria Math" panose="02040503050406030204" pitchFamily="18" charset="0"/>
                          </a:rPr>
                          <m:t>𝑑𝑜𝑔</m:t>
                        </m:r>
                      </m:sub>
                    </m:sSub>
                  </m:oMath>
                </a14:m>
                <a:r>
                  <a:rPr lang="en-US" b="0" i="0" dirty="0">
                    <a:solidFill>
                      <a:srgbClr val="111111"/>
                    </a:solidFill>
                    <a:effectLst/>
                    <a:latin typeface="Lato" panose="020F0502020204030203" pitchFamily="34" charset="0"/>
                  </a:rPr>
                  <a:t>=</a:t>
                </a:r>
                <a:r>
                  <a:rPr lang="en-US" dirty="0"/>
                  <a:t>AUPRC (</a:t>
                </a:r>
                <a:r>
                  <a:rPr lang="en-US" dirty="0">
                    <a:solidFill>
                      <a:srgbClr val="111111"/>
                    </a:solidFill>
                    <a:latin typeface="Lato" panose="020F0502020204030203" pitchFamily="34" charset="0"/>
                  </a:rPr>
                  <a:t>Area Under the P-R Curve</a:t>
                </a:r>
                <a:r>
                  <a:rPr lang="en-US" dirty="0"/>
                  <a:t>) for the dog class</a:t>
                </a:r>
                <a:endParaRPr lang="en-SE" dirty="0"/>
              </a:p>
            </p:txBody>
          </p:sp>
        </mc:Choice>
        <mc:Fallback xmlns="">
          <p:sp>
            <p:nvSpPr>
              <p:cNvPr id="5" name="TextBox 4">
                <a:extLst>
                  <a:ext uri="{FF2B5EF4-FFF2-40B4-BE49-F238E27FC236}">
                    <a16:creationId xmlns:a16="http://schemas.microsoft.com/office/drawing/2014/main" id="{428CF01E-9A5D-6ADC-ADB1-8D2149D7C20F}"/>
                  </a:ext>
                </a:extLst>
              </p:cNvPr>
              <p:cNvSpPr txBox="1">
                <a:spLocks noRot="1" noChangeAspect="1" noMove="1" noResize="1" noEditPoints="1" noAdjustHandles="1" noChangeArrowheads="1" noChangeShapeType="1" noTextEdit="1"/>
              </p:cNvSpPr>
              <p:nvPr/>
            </p:nvSpPr>
            <p:spPr>
              <a:xfrm>
                <a:off x="5796136" y="5180048"/>
                <a:ext cx="3456384" cy="668901"/>
              </a:xfrm>
              <a:prstGeom prst="rect">
                <a:avLst/>
              </a:prstGeom>
              <a:blipFill>
                <a:blip r:embed="rId10"/>
                <a:stretch>
                  <a:fillRect l="-1587" t="-6422" r="-1235" b="-14679"/>
                </a:stretch>
              </a:blipFill>
            </p:spPr>
            <p:txBody>
              <a:bodyPr/>
              <a:lstStyle/>
              <a:p>
                <a:r>
                  <a:rPr lang="en-SE">
                    <a:noFill/>
                  </a:rPr>
                  <a:t> </a:t>
                </a:r>
              </a:p>
            </p:txBody>
          </p:sp>
        </mc:Fallback>
      </mc:AlternateContent>
      <p:sp>
        <p:nvSpPr>
          <p:cNvPr id="3" name="TextBox 2">
            <a:extLst>
              <a:ext uri="{FF2B5EF4-FFF2-40B4-BE49-F238E27FC236}">
                <a16:creationId xmlns:a16="http://schemas.microsoft.com/office/drawing/2014/main" id="{F9981B76-74ED-A439-3734-F58B154C6C8B}"/>
              </a:ext>
            </a:extLst>
          </p:cNvPr>
          <p:cNvSpPr txBox="1"/>
          <p:nvPr/>
        </p:nvSpPr>
        <p:spPr>
          <a:xfrm>
            <a:off x="5955550" y="3376984"/>
            <a:ext cx="433132" cy="307777"/>
          </a:xfrm>
          <a:prstGeom prst="rect">
            <a:avLst/>
          </a:prstGeom>
          <a:noFill/>
        </p:spPr>
        <p:txBody>
          <a:bodyPr wrap="none" rtlCol="0">
            <a:spAutoFit/>
          </a:bodyPr>
          <a:lstStyle/>
          <a:p>
            <a:r>
              <a:rPr lang="en-US" sz="1400" dirty="0"/>
              <a:t>1.0</a:t>
            </a:r>
            <a:endParaRPr lang="en-SE" sz="1400" dirty="0"/>
          </a:p>
        </p:txBody>
      </p:sp>
      <p:sp>
        <p:nvSpPr>
          <p:cNvPr id="7" name="TextBox 6">
            <a:extLst>
              <a:ext uri="{FF2B5EF4-FFF2-40B4-BE49-F238E27FC236}">
                <a16:creationId xmlns:a16="http://schemas.microsoft.com/office/drawing/2014/main" id="{C1ACEB16-FC43-BA68-598A-FB02E141973B}"/>
              </a:ext>
            </a:extLst>
          </p:cNvPr>
          <p:cNvSpPr txBox="1"/>
          <p:nvPr/>
        </p:nvSpPr>
        <p:spPr>
          <a:xfrm>
            <a:off x="5824820" y="2084627"/>
            <a:ext cx="433132" cy="307777"/>
          </a:xfrm>
          <a:prstGeom prst="rect">
            <a:avLst/>
          </a:prstGeom>
          <a:noFill/>
        </p:spPr>
        <p:txBody>
          <a:bodyPr wrap="none" rtlCol="0">
            <a:spAutoFit/>
          </a:bodyPr>
          <a:lstStyle/>
          <a:p>
            <a:r>
              <a:rPr lang="en-US" sz="1400" dirty="0"/>
              <a:t>1.0</a:t>
            </a:r>
            <a:endParaRPr lang="en-SE" sz="1400" dirty="0"/>
          </a:p>
        </p:txBody>
      </p:sp>
      <p:cxnSp>
        <p:nvCxnSpPr>
          <p:cNvPr id="24" name="Straight Connector 23">
            <a:extLst>
              <a:ext uri="{FF2B5EF4-FFF2-40B4-BE49-F238E27FC236}">
                <a16:creationId xmlns:a16="http://schemas.microsoft.com/office/drawing/2014/main" id="{70D0869A-CF70-3DB0-8D92-ED5834A6B942}"/>
              </a:ext>
            </a:extLst>
          </p:cNvPr>
          <p:cNvCxnSpPr>
            <a:cxnSpLocks/>
          </p:cNvCxnSpPr>
          <p:nvPr/>
        </p:nvCxnSpPr>
        <p:spPr bwMode="auto">
          <a:xfrm>
            <a:off x="695473" y="367631"/>
            <a:ext cx="0" cy="469081"/>
          </a:xfrm>
          <a:prstGeom prst="line">
            <a:avLst/>
          </a:prstGeom>
          <a:noFill/>
          <a:ln w="28575" cap="flat" cmpd="sng" algn="ctr">
            <a:solidFill>
              <a:srgbClr val="C00000"/>
            </a:solidFill>
            <a:prstDash val="sysDot"/>
            <a:round/>
            <a:headEnd type="none" w="med" len="med"/>
            <a:tailEnd type="none" w="med" len="med"/>
          </a:ln>
          <a:effectLst/>
        </p:spPr>
      </p:cxnSp>
      <p:cxnSp>
        <p:nvCxnSpPr>
          <p:cNvPr id="27" name="Straight Connector 26">
            <a:extLst>
              <a:ext uri="{FF2B5EF4-FFF2-40B4-BE49-F238E27FC236}">
                <a16:creationId xmlns:a16="http://schemas.microsoft.com/office/drawing/2014/main" id="{A5C50273-7574-1CB7-4E8B-F6EFDBCC2C5A}"/>
              </a:ext>
            </a:extLst>
          </p:cNvPr>
          <p:cNvCxnSpPr>
            <a:cxnSpLocks/>
          </p:cNvCxnSpPr>
          <p:nvPr/>
        </p:nvCxnSpPr>
        <p:spPr bwMode="auto">
          <a:xfrm>
            <a:off x="4240538" y="367631"/>
            <a:ext cx="0" cy="469081"/>
          </a:xfrm>
          <a:prstGeom prst="line">
            <a:avLst/>
          </a:prstGeom>
          <a:noFill/>
          <a:ln w="28575" cap="flat" cmpd="sng" algn="ctr">
            <a:solidFill>
              <a:srgbClr val="C00000"/>
            </a:solidFill>
            <a:prstDash val="sysDot"/>
            <a:round/>
            <a:headEnd type="none" w="med" len="med"/>
            <a:tailEnd type="none" w="med" len="med"/>
          </a:ln>
          <a:effectLst/>
        </p:spPr>
      </p:cxnSp>
      <p:cxnSp>
        <p:nvCxnSpPr>
          <p:cNvPr id="30" name="Straight Connector 29">
            <a:extLst>
              <a:ext uri="{FF2B5EF4-FFF2-40B4-BE49-F238E27FC236}">
                <a16:creationId xmlns:a16="http://schemas.microsoft.com/office/drawing/2014/main" id="{EF22302C-4D69-C3A9-7D5B-6D518B04A118}"/>
              </a:ext>
            </a:extLst>
          </p:cNvPr>
          <p:cNvCxnSpPr>
            <a:cxnSpLocks/>
          </p:cNvCxnSpPr>
          <p:nvPr/>
        </p:nvCxnSpPr>
        <p:spPr bwMode="auto">
          <a:xfrm>
            <a:off x="7795096" y="367631"/>
            <a:ext cx="0" cy="469081"/>
          </a:xfrm>
          <a:prstGeom prst="line">
            <a:avLst/>
          </a:prstGeom>
          <a:noFill/>
          <a:ln w="28575" cap="flat" cmpd="sng" algn="ctr">
            <a:solidFill>
              <a:srgbClr val="C00000"/>
            </a:solidFill>
            <a:prstDash val="sysDot"/>
            <a:round/>
            <a:headEnd type="none" w="med" len="med"/>
            <a:tailEnd type="none" w="med" len="med"/>
          </a:ln>
          <a:effectLst/>
        </p:spPr>
      </p:cxnSp>
      <p:cxnSp>
        <p:nvCxnSpPr>
          <p:cNvPr id="31" name="Straight Connector 30">
            <a:extLst>
              <a:ext uri="{FF2B5EF4-FFF2-40B4-BE49-F238E27FC236}">
                <a16:creationId xmlns:a16="http://schemas.microsoft.com/office/drawing/2014/main" id="{06E33C24-4F09-E326-59D8-BE6CAE7B83F1}"/>
              </a:ext>
            </a:extLst>
          </p:cNvPr>
          <p:cNvCxnSpPr>
            <a:cxnSpLocks/>
          </p:cNvCxnSpPr>
          <p:nvPr/>
        </p:nvCxnSpPr>
        <p:spPr bwMode="auto">
          <a:xfrm>
            <a:off x="2411760" y="3717032"/>
            <a:ext cx="0" cy="469081"/>
          </a:xfrm>
          <a:prstGeom prst="line">
            <a:avLst/>
          </a:prstGeom>
          <a:noFill/>
          <a:ln w="28575" cap="flat" cmpd="sng" algn="ctr">
            <a:solidFill>
              <a:srgbClr val="C00000"/>
            </a:solidFill>
            <a:prstDash val="sysDot"/>
            <a:round/>
            <a:headEnd type="none" w="med" len="med"/>
            <a:tailEnd type="none" w="med" len="med"/>
          </a:ln>
          <a:effectLst/>
        </p:spPr>
      </p:cxnSp>
      <p:cxnSp>
        <p:nvCxnSpPr>
          <p:cNvPr id="33" name="Straight Connector 32">
            <a:extLst>
              <a:ext uri="{FF2B5EF4-FFF2-40B4-BE49-F238E27FC236}">
                <a16:creationId xmlns:a16="http://schemas.microsoft.com/office/drawing/2014/main" id="{C9DD5DAC-561F-7CDA-840C-7E2C3AC6F2B8}"/>
              </a:ext>
            </a:extLst>
          </p:cNvPr>
          <p:cNvCxnSpPr>
            <a:cxnSpLocks/>
          </p:cNvCxnSpPr>
          <p:nvPr/>
        </p:nvCxnSpPr>
        <p:spPr bwMode="auto">
          <a:xfrm>
            <a:off x="6062371" y="3717032"/>
            <a:ext cx="0" cy="469081"/>
          </a:xfrm>
          <a:prstGeom prst="line">
            <a:avLst/>
          </a:prstGeom>
          <a:noFill/>
          <a:ln w="28575" cap="flat" cmpd="sng" algn="ctr">
            <a:solidFill>
              <a:srgbClr val="C00000"/>
            </a:solidFill>
            <a:prstDash val="sysDot"/>
            <a:round/>
            <a:headEnd type="none" w="med" len="med"/>
            <a:tailEnd type="none" w="med" len="med"/>
          </a:ln>
          <a:effectLst/>
        </p:spPr>
      </p:cxnSp>
      <p:sp>
        <p:nvSpPr>
          <p:cNvPr id="34" name="TextBox 33">
            <a:extLst>
              <a:ext uri="{FF2B5EF4-FFF2-40B4-BE49-F238E27FC236}">
                <a16:creationId xmlns:a16="http://schemas.microsoft.com/office/drawing/2014/main" id="{E68339C8-DBDF-4722-C911-FAF843418654}"/>
              </a:ext>
            </a:extLst>
          </p:cNvPr>
          <p:cNvSpPr txBox="1"/>
          <p:nvPr/>
        </p:nvSpPr>
        <p:spPr>
          <a:xfrm>
            <a:off x="243859" y="227092"/>
            <a:ext cx="381836" cy="261610"/>
          </a:xfrm>
          <a:prstGeom prst="rect">
            <a:avLst/>
          </a:prstGeom>
          <a:noFill/>
        </p:spPr>
        <p:txBody>
          <a:bodyPr wrap="square" rtlCol="0">
            <a:spAutoFit/>
          </a:bodyPr>
          <a:lstStyle/>
          <a:p>
            <a:r>
              <a:rPr lang="en-US" sz="1100" dirty="0"/>
              <a:t>TP</a:t>
            </a:r>
            <a:endParaRPr lang="en-SE" sz="1100" dirty="0"/>
          </a:p>
        </p:txBody>
      </p:sp>
      <p:sp>
        <p:nvSpPr>
          <p:cNvPr id="39" name="TextBox 38">
            <a:extLst>
              <a:ext uri="{FF2B5EF4-FFF2-40B4-BE49-F238E27FC236}">
                <a16:creationId xmlns:a16="http://schemas.microsoft.com/office/drawing/2014/main" id="{BA527769-9441-8DAB-7498-38CAB29F4B28}"/>
              </a:ext>
            </a:extLst>
          </p:cNvPr>
          <p:cNvSpPr txBox="1"/>
          <p:nvPr/>
        </p:nvSpPr>
        <p:spPr>
          <a:xfrm>
            <a:off x="3219444" y="220506"/>
            <a:ext cx="381836" cy="261610"/>
          </a:xfrm>
          <a:prstGeom prst="rect">
            <a:avLst/>
          </a:prstGeom>
          <a:noFill/>
        </p:spPr>
        <p:txBody>
          <a:bodyPr wrap="square" rtlCol="0">
            <a:spAutoFit/>
          </a:bodyPr>
          <a:lstStyle/>
          <a:p>
            <a:r>
              <a:rPr lang="en-US" sz="1100" dirty="0"/>
              <a:t>TP</a:t>
            </a:r>
            <a:endParaRPr lang="en-SE" sz="1100" dirty="0"/>
          </a:p>
        </p:txBody>
      </p:sp>
      <p:sp>
        <p:nvSpPr>
          <p:cNvPr id="40" name="TextBox 39">
            <a:extLst>
              <a:ext uri="{FF2B5EF4-FFF2-40B4-BE49-F238E27FC236}">
                <a16:creationId xmlns:a16="http://schemas.microsoft.com/office/drawing/2014/main" id="{3543A95D-B8D3-34D8-5CE0-C57CBC8FE3FB}"/>
              </a:ext>
            </a:extLst>
          </p:cNvPr>
          <p:cNvSpPr txBox="1"/>
          <p:nvPr/>
        </p:nvSpPr>
        <p:spPr>
          <a:xfrm>
            <a:off x="3787778" y="220506"/>
            <a:ext cx="381836" cy="261610"/>
          </a:xfrm>
          <a:prstGeom prst="rect">
            <a:avLst/>
          </a:prstGeom>
          <a:noFill/>
        </p:spPr>
        <p:txBody>
          <a:bodyPr wrap="square" rtlCol="0">
            <a:spAutoFit/>
          </a:bodyPr>
          <a:lstStyle/>
          <a:p>
            <a:r>
              <a:rPr lang="en-US" sz="1100" dirty="0"/>
              <a:t>TP</a:t>
            </a:r>
            <a:endParaRPr lang="en-SE" sz="1100" dirty="0"/>
          </a:p>
        </p:txBody>
      </p:sp>
      <p:sp>
        <p:nvSpPr>
          <p:cNvPr id="44" name="TextBox 43">
            <a:extLst>
              <a:ext uri="{FF2B5EF4-FFF2-40B4-BE49-F238E27FC236}">
                <a16:creationId xmlns:a16="http://schemas.microsoft.com/office/drawing/2014/main" id="{61A15A03-98DB-15C2-51FB-CE88CD3E4CCC}"/>
              </a:ext>
            </a:extLst>
          </p:cNvPr>
          <p:cNvSpPr txBox="1"/>
          <p:nvPr/>
        </p:nvSpPr>
        <p:spPr>
          <a:xfrm>
            <a:off x="812193" y="1056412"/>
            <a:ext cx="381836" cy="261610"/>
          </a:xfrm>
          <a:prstGeom prst="rect">
            <a:avLst/>
          </a:prstGeom>
          <a:noFill/>
        </p:spPr>
        <p:txBody>
          <a:bodyPr wrap="square" rtlCol="0">
            <a:spAutoFit/>
          </a:bodyPr>
          <a:lstStyle/>
          <a:p>
            <a:r>
              <a:rPr lang="en-US" sz="1100" dirty="0"/>
              <a:t>TP</a:t>
            </a:r>
            <a:endParaRPr lang="en-SE" sz="1100" dirty="0"/>
          </a:p>
        </p:txBody>
      </p:sp>
      <p:sp>
        <p:nvSpPr>
          <p:cNvPr id="45" name="TextBox 44">
            <a:extLst>
              <a:ext uri="{FF2B5EF4-FFF2-40B4-BE49-F238E27FC236}">
                <a16:creationId xmlns:a16="http://schemas.microsoft.com/office/drawing/2014/main" id="{1D276AEB-4540-A02D-C775-02F4FF1931FF}"/>
              </a:ext>
            </a:extLst>
          </p:cNvPr>
          <p:cNvSpPr txBox="1"/>
          <p:nvPr/>
        </p:nvSpPr>
        <p:spPr>
          <a:xfrm>
            <a:off x="241456" y="1056412"/>
            <a:ext cx="381836" cy="261610"/>
          </a:xfrm>
          <a:prstGeom prst="rect">
            <a:avLst/>
          </a:prstGeom>
          <a:noFill/>
        </p:spPr>
        <p:txBody>
          <a:bodyPr wrap="square" rtlCol="0">
            <a:spAutoFit/>
          </a:bodyPr>
          <a:lstStyle/>
          <a:p>
            <a:r>
              <a:rPr lang="en-US" sz="1100" dirty="0"/>
              <a:t>FN</a:t>
            </a:r>
            <a:endParaRPr lang="en-SE" sz="1100" dirty="0"/>
          </a:p>
        </p:txBody>
      </p:sp>
      <p:sp>
        <p:nvSpPr>
          <p:cNvPr id="46" name="TextBox 45">
            <a:extLst>
              <a:ext uri="{FF2B5EF4-FFF2-40B4-BE49-F238E27FC236}">
                <a16:creationId xmlns:a16="http://schemas.microsoft.com/office/drawing/2014/main" id="{350AA581-68BB-EDC4-2E42-08370FD7DB80}"/>
              </a:ext>
            </a:extLst>
          </p:cNvPr>
          <p:cNvSpPr txBox="1"/>
          <p:nvPr/>
        </p:nvSpPr>
        <p:spPr>
          <a:xfrm>
            <a:off x="1362666" y="1056412"/>
            <a:ext cx="381836" cy="261610"/>
          </a:xfrm>
          <a:prstGeom prst="rect">
            <a:avLst/>
          </a:prstGeom>
          <a:noFill/>
        </p:spPr>
        <p:txBody>
          <a:bodyPr wrap="square" rtlCol="0">
            <a:spAutoFit/>
          </a:bodyPr>
          <a:lstStyle/>
          <a:p>
            <a:r>
              <a:rPr lang="en-US" sz="1100" dirty="0"/>
              <a:t>FN</a:t>
            </a:r>
            <a:endParaRPr lang="en-SE" sz="1100" dirty="0"/>
          </a:p>
        </p:txBody>
      </p:sp>
      <p:sp>
        <p:nvSpPr>
          <p:cNvPr id="47" name="TextBox 46">
            <a:extLst>
              <a:ext uri="{FF2B5EF4-FFF2-40B4-BE49-F238E27FC236}">
                <a16:creationId xmlns:a16="http://schemas.microsoft.com/office/drawing/2014/main" id="{B564E4DB-FB71-D4E2-5635-80DB8783C977}"/>
              </a:ext>
            </a:extLst>
          </p:cNvPr>
          <p:cNvSpPr txBox="1"/>
          <p:nvPr/>
        </p:nvSpPr>
        <p:spPr>
          <a:xfrm>
            <a:off x="3765877" y="1047422"/>
            <a:ext cx="381836" cy="261610"/>
          </a:xfrm>
          <a:prstGeom prst="rect">
            <a:avLst/>
          </a:prstGeom>
          <a:noFill/>
        </p:spPr>
        <p:txBody>
          <a:bodyPr wrap="square" rtlCol="0">
            <a:spAutoFit/>
          </a:bodyPr>
          <a:lstStyle/>
          <a:p>
            <a:r>
              <a:rPr lang="en-US" sz="1100" dirty="0"/>
              <a:t>TP</a:t>
            </a:r>
            <a:endParaRPr lang="en-SE" sz="1100" dirty="0"/>
          </a:p>
        </p:txBody>
      </p:sp>
      <p:sp>
        <p:nvSpPr>
          <p:cNvPr id="48" name="TextBox 47">
            <a:extLst>
              <a:ext uri="{FF2B5EF4-FFF2-40B4-BE49-F238E27FC236}">
                <a16:creationId xmlns:a16="http://schemas.microsoft.com/office/drawing/2014/main" id="{ECBA92E5-A0D2-5910-E561-4A146DCE4F25}"/>
              </a:ext>
            </a:extLst>
          </p:cNvPr>
          <p:cNvSpPr txBox="1"/>
          <p:nvPr/>
        </p:nvSpPr>
        <p:spPr>
          <a:xfrm>
            <a:off x="3195140" y="1047422"/>
            <a:ext cx="381836" cy="261610"/>
          </a:xfrm>
          <a:prstGeom prst="rect">
            <a:avLst/>
          </a:prstGeom>
          <a:noFill/>
        </p:spPr>
        <p:txBody>
          <a:bodyPr wrap="square" rtlCol="0">
            <a:spAutoFit/>
          </a:bodyPr>
          <a:lstStyle/>
          <a:p>
            <a:r>
              <a:rPr lang="en-US" sz="1100" dirty="0"/>
              <a:t>TP</a:t>
            </a:r>
            <a:endParaRPr lang="en-SE" sz="1100" dirty="0"/>
          </a:p>
        </p:txBody>
      </p:sp>
      <p:sp>
        <p:nvSpPr>
          <p:cNvPr id="49" name="TextBox 48">
            <a:extLst>
              <a:ext uri="{FF2B5EF4-FFF2-40B4-BE49-F238E27FC236}">
                <a16:creationId xmlns:a16="http://schemas.microsoft.com/office/drawing/2014/main" id="{DB276CDD-450B-9B18-3F39-92B1E5DCF975}"/>
              </a:ext>
            </a:extLst>
          </p:cNvPr>
          <p:cNvSpPr txBox="1"/>
          <p:nvPr/>
        </p:nvSpPr>
        <p:spPr>
          <a:xfrm>
            <a:off x="4316350" y="1047422"/>
            <a:ext cx="381836" cy="261610"/>
          </a:xfrm>
          <a:prstGeom prst="rect">
            <a:avLst/>
          </a:prstGeom>
          <a:noFill/>
        </p:spPr>
        <p:txBody>
          <a:bodyPr wrap="square" rtlCol="0">
            <a:spAutoFit/>
          </a:bodyPr>
          <a:lstStyle/>
          <a:p>
            <a:r>
              <a:rPr lang="en-US" sz="1100" dirty="0"/>
              <a:t>FN</a:t>
            </a:r>
            <a:endParaRPr lang="en-SE" sz="1100" dirty="0"/>
          </a:p>
        </p:txBody>
      </p:sp>
      <p:sp>
        <p:nvSpPr>
          <p:cNvPr id="50" name="TextBox 49">
            <a:extLst>
              <a:ext uri="{FF2B5EF4-FFF2-40B4-BE49-F238E27FC236}">
                <a16:creationId xmlns:a16="http://schemas.microsoft.com/office/drawing/2014/main" id="{7EFD600F-B57F-C388-EC73-6B7ADEE766DA}"/>
              </a:ext>
            </a:extLst>
          </p:cNvPr>
          <p:cNvSpPr txBox="1"/>
          <p:nvPr/>
        </p:nvSpPr>
        <p:spPr>
          <a:xfrm>
            <a:off x="6757831" y="1063943"/>
            <a:ext cx="381836" cy="261610"/>
          </a:xfrm>
          <a:prstGeom prst="rect">
            <a:avLst/>
          </a:prstGeom>
          <a:noFill/>
        </p:spPr>
        <p:txBody>
          <a:bodyPr wrap="square" rtlCol="0">
            <a:spAutoFit/>
          </a:bodyPr>
          <a:lstStyle/>
          <a:p>
            <a:r>
              <a:rPr lang="en-US" sz="1100" dirty="0"/>
              <a:t>TP</a:t>
            </a:r>
            <a:endParaRPr lang="en-SE" sz="1100" dirty="0"/>
          </a:p>
        </p:txBody>
      </p:sp>
      <p:sp>
        <p:nvSpPr>
          <p:cNvPr id="51" name="TextBox 50">
            <a:extLst>
              <a:ext uri="{FF2B5EF4-FFF2-40B4-BE49-F238E27FC236}">
                <a16:creationId xmlns:a16="http://schemas.microsoft.com/office/drawing/2014/main" id="{A50B64F7-FC28-1795-E459-07A0F3D2214E}"/>
              </a:ext>
            </a:extLst>
          </p:cNvPr>
          <p:cNvSpPr txBox="1"/>
          <p:nvPr/>
        </p:nvSpPr>
        <p:spPr>
          <a:xfrm>
            <a:off x="6187094" y="1063943"/>
            <a:ext cx="381836" cy="261610"/>
          </a:xfrm>
          <a:prstGeom prst="rect">
            <a:avLst/>
          </a:prstGeom>
          <a:noFill/>
        </p:spPr>
        <p:txBody>
          <a:bodyPr wrap="square" rtlCol="0">
            <a:spAutoFit/>
          </a:bodyPr>
          <a:lstStyle/>
          <a:p>
            <a:r>
              <a:rPr lang="en-US" sz="1100" dirty="0"/>
              <a:t>TP</a:t>
            </a:r>
            <a:endParaRPr lang="en-SE" sz="1100" dirty="0"/>
          </a:p>
        </p:txBody>
      </p:sp>
      <p:sp>
        <p:nvSpPr>
          <p:cNvPr id="52" name="TextBox 51">
            <a:extLst>
              <a:ext uri="{FF2B5EF4-FFF2-40B4-BE49-F238E27FC236}">
                <a16:creationId xmlns:a16="http://schemas.microsoft.com/office/drawing/2014/main" id="{581BB955-3FC7-509E-E399-B4D2389C827C}"/>
              </a:ext>
            </a:extLst>
          </p:cNvPr>
          <p:cNvSpPr txBox="1"/>
          <p:nvPr/>
        </p:nvSpPr>
        <p:spPr>
          <a:xfrm>
            <a:off x="7308304" y="1063943"/>
            <a:ext cx="381836" cy="261610"/>
          </a:xfrm>
          <a:prstGeom prst="rect">
            <a:avLst/>
          </a:prstGeom>
          <a:noFill/>
        </p:spPr>
        <p:txBody>
          <a:bodyPr wrap="square" rtlCol="0">
            <a:spAutoFit/>
          </a:bodyPr>
          <a:lstStyle/>
          <a:p>
            <a:r>
              <a:rPr lang="en-US" sz="1100" dirty="0"/>
              <a:t>FN</a:t>
            </a:r>
            <a:endParaRPr lang="en-SE" sz="1100" dirty="0"/>
          </a:p>
        </p:txBody>
      </p:sp>
      <p:sp>
        <p:nvSpPr>
          <p:cNvPr id="53" name="TextBox 52">
            <a:extLst>
              <a:ext uri="{FF2B5EF4-FFF2-40B4-BE49-F238E27FC236}">
                <a16:creationId xmlns:a16="http://schemas.microsoft.com/office/drawing/2014/main" id="{1F91C8A4-626F-37A2-9C2B-D99BD4F7FC01}"/>
              </a:ext>
            </a:extLst>
          </p:cNvPr>
          <p:cNvSpPr txBox="1"/>
          <p:nvPr/>
        </p:nvSpPr>
        <p:spPr>
          <a:xfrm>
            <a:off x="812193" y="4417262"/>
            <a:ext cx="381836" cy="261610"/>
          </a:xfrm>
          <a:prstGeom prst="rect">
            <a:avLst/>
          </a:prstGeom>
          <a:noFill/>
        </p:spPr>
        <p:txBody>
          <a:bodyPr wrap="square" rtlCol="0">
            <a:spAutoFit/>
          </a:bodyPr>
          <a:lstStyle/>
          <a:p>
            <a:r>
              <a:rPr lang="en-US" sz="1100" dirty="0"/>
              <a:t>TP</a:t>
            </a:r>
            <a:endParaRPr lang="en-SE" sz="1100" dirty="0"/>
          </a:p>
        </p:txBody>
      </p:sp>
      <p:sp>
        <p:nvSpPr>
          <p:cNvPr id="54" name="TextBox 53">
            <a:extLst>
              <a:ext uri="{FF2B5EF4-FFF2-40B4-BE49-F238E27FC236}">
                <a16:creationId xmlns:a16="http://schemas.microsoft.com/office/drawing/2014/main" id="{28425EC7-4C8A-3B81-6FE1-01085B8A7B03}"/>
              </a:ext>
            </a:extLst>
          </p:cNvPr>
          <p:cNvSpPr txBox="1"/>
          <p:nvPr/>
        </p:nvSpPr>
        <p:spPr>
          <a:xfrm>
            <a:off x="241456" y="4417262"/>
            <a:ext cx="381836" cy="261610"/>
          </a:xfrm>
          <a:prstGeom prst="rect">
            <a:avLst/>
          </a:prstGeom>
          <a:noFill/>
        </p:spPr>
        <p:txBody>
          <a:bodyPr wrap="square" rtlCol="0">
            <a:spAutoFit/>
          </a:bodyPr>
          <a:lstStyle/>
          <a:p>
            <a:r>
              <a:rPr lang="en-US" sz="1100" dirty="0"/>
              <a:t>TP</a:t>
            </a:r>
            <a:endParaRPr lang="en-SE" sz="1100" dirty="0"/>
          </a:p>
        </p:txBody>
      </p:sp>
      <p:sp>
        <p:nvSpPr>
          <p:cNvPr id="55" name="TextBox 54">
            <a:extLst>
              <a:ext uri="{FF2B5EF4-FFF2-40B4-BE49-F238E27FC236}">
                <a16:creationId xmlns:a16="http://schemas.microsoft.com/office/drawing/2014/main" id="{42CE7C79-DFBA-9BDE-7E52-319036CAD298}"/>
              </a:ext>
            </a:extLst>
          </p:cNvPr>
          <p:cNvSpPr txBox="1"/>
          <p:nvPr/>
        </p:nvSpPr>
        <p:spPr>
          <a:xfrm>
            <a:off x="1362666" y="4417262"/>
            <a:ext cx="381836" cy="261610"/>
          </a:xfrm>
          <a:prstGeom prst="rect">
            <a:avLst/>
          </a:prstGeom>
          <a:noFill/>
        </p:spPr>
        <p:txBody>
          <a:bodyPr wrap="square" rtlCol="0">
            <a:spAutoFit/>
          </a:bodyPr>
          <a:lstStyle/>
          <a:p>
            <a:r>
              <a:rPr lang="en-US" sz="1100" dirty="0"/>
              <a:t>FN</a:t>
            </a:r>
            <a:endParaRPr lang="en-SE" sz="1100" dirty="0"/>
          </a:p>
        </p:txBody>
      </p:sp>
      <p:sp>
        <p:nvSpPr>
          <p:cNvPr id="60" name="TextBox 59">
            <a:extLst>
              <a:ext uri="{FF2B5EF4-FFF2-40B4-BE49-F238E27FC236}">
                <a16:creationId xmlns:a16="http://schemas.microsoft.com/office/drawing/2014/main" id="{BCE2BF08-616F-371F-545B-616A3ADAF9C0}"/>
              </a:ext>
            </a:extLst>
          </p:cNvPr>
          <p:cNvSpPr txBox="1"/>
          <p:nvPr/>
        </p:nvSpPr>
        <p:spPr>
          <a:xfrm>
            <a:off x="3901823" y="4425715"/>
            <a:ext cx="381836" cy="261610"/>
          </a:xfrm>
          <a:prstGeom prst="rect">
            <a:avLst/>
          </a:prstGeom>
          <a:noFill/>
        </p:spPr>
        <p:txBody>
          <a:bodyPr wrap="square" rtlCol="0">
            <a:spAutoFit/>
          </a:bodyPr>
          <a:lstStyle/>
          <a:p>
            <a:r>
              <a:rPr lang="en-US" sz="1100" dirty="0"/>
              <a:t>TP</a:t>
            </a:r>
            <a:endParaRPr lang="en-SE" sz="1100" dirty="0"/>
          </a:p>
        </p:txBody>
      </p:sp>
      <p:sp>
        <p:nvSpPr>
          <p:cNvPr id="61" name="TextBox 60">
            <a:extLst>
              <a:ext uri="{FF2B5EF4-FFF2-40B4-BE49-F238E27FC236}">
                <a16:creationId xmlns:a16="http://schemas.microsoft.com/office/drawing/2014/main" id="{C087B20D-0316-227A-4550-2FBA0126806F}"/>
              </a:ext>
            </a:extLst>
          </p:cNvPr>
          <p:cNvSpPr txBox="1"/>
          <p:nvPr/>
        </p:nvSpPr>
        <p:spPr>
          <a:xfrm>
            <a:off x="3331086" y="4425715"/>
            <a:ext cx="381836" cy="261610"/>
          </a:xfrm>
          <a:prstGeom prst="rect">
            <a:avLst/>
          </a:prstGeom>
          <a:noFill/>
        </p:spPr>
        <p:txBody>
          <a:bodyPr wrap="square" rtlCol="0">
            <a:spAutoFit/>
          </a:bodyPr>
          <a:lstStyle/>
          <a:p>
            <a:r>
              <a:rPr lang="en-US" sz="1100" dirty="0"/>
              <a:t>TP</a:t>
            </a:r>
            <a:endParaRPr lang="en-SE" sz="1100" dirty="0"/>
          </a:p>
        </p:txBody>
      </p:sp>
      <p:sp>
        <p:nvSpPr>
          <p:cNvPr id="62" name="TextBox 61">
            <a:extLst>
              <a:ext uri="{FF2B5EF4-FFF2-40B4-BE49-F238E27FC236}">
                <a16:creationId xmlns:a16="http://schemas.microsoft.com/office/drawing/2014/main" id="{DAB6B775-BD2E-7DD6-AC89-BDBCF7BF6ED4}"/>
              </a:ext>
            </a:extLst>
          </p:cNvPr>
          <p:cNvSpPr txBox="1"/>
          <p:nvPr/>
        </p:nvSpPr>
        <p:spPr>
          <a:xfrm>
            <a:off x="4452296" y="4425715"/>
            <a:ext cx="381836" cy="261610"/>
          </a:xfrm>
          <a:prstGeom prst="rect">
            <a:avLst/>
          </a:prstGeom>
          <a:noFill/>
        </p:spPr>
        <p:txBody>
          <a:bodyPr wrap="square" rtlCol="0">
            <a:spAutoFit/>
          </a:bodyPr>
          <a:lstStyle/>
          <a:p>
            <a:r>
              <a:rPr lang="en-US" sz="1100" dirty="0"/>
              <a:t>TP</a:t>
            </a:r>
            <a:endParaRPr lang="en-SE" sz="1100" dirty="0"/>
          </a:p>
        </p:txBody>
      </p:sp>
      <p:sp>
        <p:nvSpPr>
          <p:cNvPr id="63" name="TextBox 62">
            <a:extLst>
              <a:ext uri="{FF2B5EF4-FFF2-40B4-BE49-F238E27FC236}">
                <a16:creationId xmlns:a16="http://schemas.microsoft.com/office/drawing/2014/main" id="{5D2E63DA-7C68-2AE8-04B5-0ED180AC0A62}"/>
              </a:ext>
            </a:extLst>
          </p:cNvPr>
          <p:cNvSpPr txBox="1"/>
          <p:nvPr/>
        </p:nvSpPr>
        <p:spPr>
          <a:xfrm>
            <a:off x="6208179" y="220506"/>
            <a:ext cx="381836" cy="261610"/>
          </a:xfrm>
          <a:prstGeom prst="rect">
            <a:avLst/>
          </a:prstGeom>
          <a:noFill/>
        </p:spPr>
        <p:txBody>
          <a:bodyPr wrap="square" rtlCol="0">
            <a:spAutoFit/>
          </a:bodyPr>
          <a:lstStyle/>
          <a:p>
            <a:r>
              <a:rPr lang="en-US" sz="1100" dirty="0"/>
              <a:t>TP</a:t>
            </a:r>
            <a:endParaRPr lang="en-SE" sz="1100" dirty="0"/>
          </a:p>
        </p:txBody>
      </p:sp>
      <p:sp>
        <p:nvSpPr>
          <p:cNvPr id="64" name="TextBox 63">
            <a:extLst>
              <a:ext uri="{FF2B5EF4-FFF2-40B4-BE49-F238E27FC236}">
                <a16:creationId xmlns:a16="http://schemas.microsoft.com/office/drawing/2014/main" id="{F8DAB901-A259-3915-19A6-1DF070718DA7}"/>
              </a:ext>
            </a:extLst>
          </p:cNvPr>
          <p:cNvSpPr txBox="1"/>
          <p:nvPr/>
        </p:nvSpPr>
        <p:spPr>
          <a:xfrm>
            <a:off x="6776513" y="220506"/>
            <a:ext cx="381836" cy="261610"/>
          </a:xfrm>
          <a:prstGeom prst="rect">
            <a:avLst/>
          </a:prstGeom>
          <a:noFill/>
        </p:spPr>
        <p:txBody>
          <a:bodyPr wrap="square" rtlCol="0">
            <a:spAutoFit/>
          </a:bodyPr>
          <a:lstStyle/>
          <a:p>
            <a:r>
              <a:rPr lang="en-US" sz="1100" dirty="0"/>
              <a:t>TP</a:t>
            </a:r>
            <a:endParaRPr lang="en-SE" sz="1100" dirty="0"/>
          </a:p>
        </p:txBody>
      </p:sp>
      <p:sp>
        <p:nvSpPr>
          <p:cNvPr id="65" name="TextBox 64">
            <a:extLst>
              <a:ext uri="{FF2B5EF4-FFF2-40B4-BE49-F238E27FC236}">
                <a16:creationId xmlns:a16="http://schemas.microsoft.com/office/drawing/2014/main" id="{F82A5645-F7C9-CDF0-8D70-B95B447FFFDB}"/>
              </a:ext>
            </a:extLst>
          </p:cNvPr>
          <p:cNvSpPr txBox="1"/>
          <p:nvPr/>
        </p:nvSpPr>
        <p:spPr>
          <a:xfrm>
            <a:off x="7312246" y="228112"/>
            <a:ext cx="381836" cy="261610"/>
          </a:xfrm>
          <a:prstGeom prst="rect">
            <a:avLst/>
          </a:prstGeom>
          <a:noFill/>
        </p:spPr>
        <p:txBody>
          <a:bodyPr wrap="square" rtlCol="0">
            <a:spAutoFit/>
          </a:bodyPr>
          <a:lstStyle/>
          <a:p>
            <a:r>
              <a:rPr lang="en-US" sz="1100" dirty="0"/>
              <a:t>FP</a:t>
            </a:r>
            <a:endParaRPr lang="en-SE" sz="1100" dirty="0"/>
          </a:p>
        </p:txBody>
      </p:sp>
      <p:sp>
        <p:nvSpPr>
          <p:cNvPr id="66" name="TextBox 65">
            <a:extLst>
              <a:ext uri="{FF2B5EF4-FFF2-40B4-BE49-F238E27FC236}">
                <a16:creationId xmlns:a16="http://schemas.microsoft.com/office/drawing/2014/main" id="{492A6355-9971-117D-A7A2-6244712CE598}"/>
              </a:ext>
            </a:extLst>
          </p:cNvPr>
          <p:cNvSpPr txBox="1"/>
          <p:nvPr/>
        </p:nvSpPr>
        <p:spPr>
          <a:xfrm>
            <a:off x="243859" y="3599752"/>
            <a:ext cx="381836" cy="261610"/>
          </a:xfrm>
          <a:prstGeom prst="rect">
            <a:avLst/>
          </a:prstGeom>
          <a:noFill/>
        </p:spPr>
        <p:txBody>
          <a:bodyPr wrap="square" rtlCol="0">
            <a:spAutoFit/>
          </a:bodyPr>
          <a:lstStyle/>
          <a:p>
            <a:r>
              <a:rPr lang="en-US" sz="1100" dirty="0"/>
              <a:t>TP</a:t>
            </a:r>
            <a:endParaRPr lang="en-SE" sz="1100" dirty="0"/>
          </a:p>
        </p:txBody>
      </p:sp>
      <p:sp>
        <p:nvSpPr>
          <p:cNvPr id="67" name="TextBox 66">
            <a:extLst>
              <a:ext uri="{FF2B5EF4-FFF2-40B4-BE49-F238E27FC236}">
                <a16:creationId xmlns:a16="http://schemas.microsoft.com/office/drawing/2014/main" id="{D65F5EE3-6EC2-5B97-AB21-CAAF06FB00BA}"/>
              </a:ext>
            </a:extLst>
          </p:cNvPr>
          <p:cNvSpPr txBox="1"/>
          <p:nvPr/>
        </p:nvSpPr>
        <p:spPr>
          <a:xfrm>
            <a:off x="812193" y="3599752"/>
            <a:ext cx="381836" cy="261610"/>
          </a:xfrm>
          <a:prstGeom prst="rect">
            <a:avLst/>
          </a:prstGeom>
          <a:noFill/>
        </p:spPr>
        <p:txBody>
          <a:bodyPr wrap="square" rtlCol="0">
            <a:spAutoFit/>
          </a:bodyPr>
          <a:lstStyle/>
          <a:p>
            <a:r>
              <a:rPr lang="en-US" sz="1100" dirty="0"/>
              <a:t>TP</a:t>
            </a:r>
            <a:endParaRPr lang="en-SE" sz="1100" dirty="0"/>
          </a:p>
        </p:txBody>
      </p:sp>
      <p:sp>
        <p:nvSpPr>
          <p:cNvPr id="68" name="TextBox 67">
            <a:extLst>
              <a:ext uri="{FF2B5EF4-FFF2-40B4-BE49-F238E27FC236}">
                <a16:creationId xmlns:a16="http://schemas.microsoft.com/office/drawing/2014/main" id="{D4794303-F6D9-787E-6EC9-863B4345A71E}"/>
              </a:ext>
            </a:extLst>
          </p:cNvPr>
          <p:cNvSpPr txBox="1"/>
          <p:nvPr/>
        </p:nvSpPr>
        <p:spPr>
          <a:xfrm>
            <a:off x="1347926" y="3599752"/>
            <a:ext cx="381836" cy="261610"/>
          </a:xfrm>
          <a:prstGeom prst="rect">
            <a:avLst/>
          </a:prstGeom>
          <a:noFill/>
        </p:spPr>
        <p:txBody>
          <a:bodyPr wrap="square" rtlCol="0">
            <a:spAutoFit/>
          </a:bodyPr>
          <a:lstStyle/>
          <a:p>
            <a:r>
              <a:rPr lang="en-US" sz="1100" dirty="0"/>
              <a:t>FP</a:t>
            </a:r>
            <a:endParaRPr lang="en-SE" sz="1100" dirty="0"/>
          </a:p>
        </p:txBody>
      </p:sp>
      <p:sp>
        <p:nvSpPr>
          <p:cNvPr id="69" name="TextBox 68">
            <a:extLst>
              <a:ext uri="{FF2B5EF4-FFF2-40B4-BE49-F238E27FC236}">
                <a16:creationId xmlns:a16="http://schemas.microsoft.com/office/drawing/2014/main" id="{9B35F49E-0357-463F-7DB7-84770FC32B7A}"/>
              </a:ext>
            </a:extLst>
          </p:cNvPr>
          <p:cNvSpPr txBox="1"/>
          <p:nvPr/>
        </p:nvSpPr>
        <p:spPr>
          <a:xfrm>
            <a:off x="1943503" y="3599752"/>
            <a:ext cx="381836" cy="261610"/>
          </a:xfrm>
          <a:prstGeom prst="rect">
            <a:avLst/>
          </a:prstGeom>
          <a:noFill/>
        </p:spPr>
        <p:txBody>
          <a:bodyPr wrap="square" rtlCol="0">
            <a:spAutoFit/>
          </a:bodyPr>
          <a:lstStyle/>
          <a:p>
            <a:r>
              <a:rPr lang="en-US" sz="1100" dirty="0"/>
              <a:t>FP</a:t>
            </a:r>
            <a:endParaRPr lang="en-SE" sz="1100" dirty="0"/>
          </a:p>
        </p:txBody>
      </p:sp>
      <p:sp>
        <p:nvSpPr>
          <p:cNvPr id="70" name="TextBox 69">
            <a:extLst>
              <a:ext uri="{FF2B5EF4-FFF2-40B4-BE49-F238E27FC236}">
                <a16:creationId xmlns:a16="http://schemas.microsoft.com/office/drawing/2014/main" id="{CA0A617C-B50C-8BF3-E3FB-606B08247055}"/>
              </a:ext>
            </a:extLst>
          </p:cNvPr>
          <p:cNvSpPr txBox="1"/>
          <p:nvPr/>
        </p:nvSpPr>
        <p:spPr>
          <a:xfrm>
            <a:off x="3334580" y="3606572"/>
            <a:ext cx="381836" cy="261610"/>
          </a:xfrm>
          <a:prstGeom prst="rect">
            <a:avLst/>
          </a:prstGeom>
          <a:noFill/>
        </p:spPr>
        <p:txBody>
          <a:bodyPr wrap="square" rtlCol="0">
            <a:spAutoFit/>
          </a:bodyPr>
          <a:lstStyle/>
          <a:p>
            <a:r>
              <a:rPr lang="en-US" sz="1100" dirty="0"/>
              <a:t>TP</a:t>
            </a:r>
            <a:endParaRPr lang="en-SE" sz="1100" dirty="0"/>
          </a:p>
        </p:txBody>
      </p:sp>
      <p:sp>
        <p:nvSpPr>
          <p:cNvPr id="71" name="TextBox 70">
            <a:extLst>
              <a:ext uri="{FF2B5EF4-FFF2-40B4-BE49-F238E27FC236}">
                <a16:creationId xmlns:a16="http://schemas.microsoft.com/office/drawing/2014/main" id="{22329785-4AAC-3E73-BAE0-50E09EA7F5C3}"/>
              </a:ext>
            </a:extLst>
          </p:cNvPr>
          <p:cNvSpPr txBox="1"/>
          <p:nvPr/>
        </p:nvSpPr>
        <p:spPr>
          <a:xfrm>
            <a:off x="3902914" y="3606572"/>
            <a:ext cx="381836" cy="261610"/>
          </a:xfrm>
          <a:prstGeom prst="rect">
            <a:avLst/>
          </a:prstGeom>
          <a:noFill/>
        </p:spPr>
        <p:txBody>
          <a:bodyPr wrap="square" rtlCol="0">
            <a:spAutoFit/>
          </a:bodyPr>
          <a:lstStyle/>
          <a:p>
            <a:r>
              <a:rPr lang="en-US" sz="1100" dirty="0"/>
              <a:t>TP</a:t>
            </a:r>
            <a:endParaRPr lang="en-SE" sz="1100" dirty="0"/>
          </a:p>
        </p:txBody>
      </p:sp>
      <p:sp>
        <p:nvSpPr>
          <p:cNvPr id="72" name="TextBox 71">
            <a:extLst>
              <a:ext uri="{FF2B5EF4-FFF2-40B4-BE49-F238E27FC236}">
                <a16:creationId xmlns:a16="http://schemas.microsoft.com/office/drawing/2014/main" id="{7D897402-FFB5-D2CD-86E3-15424F91B854}"/>
              </a:ext>
            </a:extLst>
          </p:cNvPr>
          <p:cNvSpPr txBox="1"/>
          <p:nvPr/>
        </p:nvSpPr>
        <p:spPr>
          <a:xfrm>
            <a:off x="4438647" y="3606572"/>
            <a:ext cx="381836" cy="261610"/>
          </a:xfrm>
          <a:prstGeom prst="rect">
            <a:avLst/>
          </a:prstGeom>
          <a:noFill/>
        </p:spPr>
        <p:txBody>
          <a:bodyPr wrap="square" rtlCol="0">
            <a:spAutoFit/>
          </a:bodyPr>
          <a:lstStyle/>
          <a:p>
            <a:r>
              <a:rPr lang="en-US" sz="1100" dirty="0"/>
              <a:t>FP</a:t>
            </a:r>
            <a:endParaRPr lang="en-SE" sz="1100" dirty="0"/>
          </a:p>
        </p:txBody>
      </p:sp>
      <p:sp>
        <p:nvSpPr>
          <p:cNvPr id="73" name="TextBox 72">
            <a:extLst>
              <a:ext uri="{FF2B5EF4-FFF2-40B4-BE49-F238E27FC236}">
                <a16:creationId xmlns:a16="http://schemas.microsoft.com/office/drawing/2014/main" id="{70A884A2-A8A8-948B-F3FB-F031AF05D2F8}"/>
              </a:ext>
            </a:extLst>
          </p:cNvPr>
          <p:cNvSpPr txBox="1"/>
          <p:nvPr/>
        </p:nvSpPr>
        <p:spPr>
          <a:xfrm>
            <a:off x="5034224" y="3606572"/>
            <a:ext cx="381836" cy="261610"/>
          </a:xfrm>
          <a:prstGeom prst="rect">
            <a:avLst/>
          </a:prstGeom>
          <a:noFill/>
        </p:spPr>
        <p:txBody>
          <a:bodyPr wrap="square" rtlCol="0">
            <a:spAutoFit/>
          </a:bodyPr>
          <a:lstStyle/>
          <a:p>
            <a:r>
              <a:rPr lang="en-US" sz="1100" dirty="0"/>
              <a:t>FP</a:t>
            </a:r>
            <a:endParaRPr lang="en-SE" sz="1100" dirty="0"/>
          </a:p>
        </p:txBody>
      </p:sp>
      <p:sp>
        <p:nvSpPr>
          <p:cNvPr id="74" name="TextBox 73">
            <a:extLst>
              <a:ext uri="{FF2B5EF4-FFF2-40B4-BE49-F238E27FC236}">
                <a16:creationId xmlns:a16="http://schemas.microsoft.com/office/drawing/2014/main" id="{C3ED1CBA-4B26-08A7-58C1-5CD3CF1A9824}"/>
              </a:ext>
            </a:extLst>
          </p:cNvPr>
          <p:cNvSpPr txBox="1"/>
          <p:nvPr/>
        </p:nvSpPr>
        <p:spPr>
          <a:xfrm>
            <a:off x="5605218" y="3591154"/>
            <a:ext cx="381836" cy="261610"/>
          </a:xfrm>
          <a:prstGeom prst="rect">
            <a:avLst/>
          </a:prstGeom>
          <a:noFill/>
        </p:spPr>
        <p:txBody>
          <a:bodyPr wrap="square" rtlCol="0">
            <a:spAutoFit/>
          </a:bodyPr>
          <a:lstStyle/>
          <a:p>
            <a:r>
              <a:rPr lang="en-US" sz="1100" dirty="0"/>
              <a:t>TP</a:t>
            </a:r>
            <a:endParaRPr lang="en-SE" sz="1100" dirty="0"/>
          </a:p>
        </p:txBody>
      </p:sp>
    </p:spTree>
    <p:extLst>
      <p:ext uri="{BB962C8B-B14F-4D97-AF65-F5344CB8AC3E}">
        <p14:creationId xmlns:p14="http://schemas.microsoft.com/office/powerpoint/2010/main" val="3251156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96BE-1283-274E-A227-09CBF9DB3237}"/>
              </a:ext>
            </a:extLst>
          </p:cNvPr>
          <p:cNvSpPr>
            <a:spLocks noGrp="1"/>
          </p:cNvSpPr>
          <p:nvPr>
            <p:ph type="title"/>
          </p:nvPr>
        </p:nvSpPr>
        <p:spPr>
          <a:xfrm>
            <a:off x="-297117" y="133015"/>
            <a:ext cx="5781866" cy="868362"/>
          </a:xfrm>
        </p:spPr>
        <p:txBody>
          <a:bodyPr/>
          <a:lstStyle/>
          <a:p>
            <a:r>
              <a:rPr lang="en-US" sz="2800" dirty="0" err="1"/>
              <a:t>IoU</a:t>
            </a:r>
            <a:r>
              <a:rPr lang="en-US" sz="2800" dirty="0"/>
              <a:t> Threshold and Conf. Score Threshold</a:t>
            </a:r>
            <a:endParaRPr lang="en-SE"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0CC80C-284F-95AD-276D-ED0B6939A9C6}"/>
                  </a:ext>
                </a:extLst>
              </p:cNvPr>
              <p:cNvSpPr>
                <a:spLocks noGrp="1"/>
              </p:cNvSpPr>
              <p:nvPr>
                <p:ph idx="1"/>
              </p:nvPr>
            </p:nvSpPr>
            <p:spPr>
              <a:xfrm>
                <a:off x="-73546" y="1042402"/>
                <a:ext cx="5402356" cy="5914990"/>
              </a:xfrm>
            </p:spPr>
            <p:txBody>
              <a:bodyPr>
                <a:normAutofit fontScale="77500" lnSpcReduction="20000"/>
              </a:bodyPr>
              <a:lstStyle/>
              <a:p>
                <a:r>
                  <a:rPr lang="en-US" sz="2000" dirty="0"/>
                  <a:t>Suppose an image contains 5 dogs in it, i.e., 5 GT boxes with label Dog (instead of 3 in previous slide).</a:t>
                </a:r>
              </a:p>
              <a:p>
                <a:r>
                  <a:rPr lang="en-US" sz="2000" dirty="0"/>
                  <a:t>With </a:t>
                </a:r>
                <a:r>
                  <a:rPr lang="en-US" sz="2000" dirty="0" err="1"/>
                  <a:t>IoU</a:t>
                </a:r>
                <a:r>
                  <a:rPr lang="en-US" sz="2000" dirty="0"/>
                  <a:t> threshold .5, 3 GT boxes are detected</a:t>
                </a:r>
              </a:p>
              <a:p>
                <a:pPr lvl="1"/>
                <a:r>
                  <a:rPr lang="en-US" sz="1600" dirty="0"/>
                  <a:t>With conf. score threshold of .5, 2 out of 5 GT boxes are detected with Precision=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𝑇𝑃</m:t>
                        </m:r>
                      </m:num>
                      <m:den>
                        <m:r>
                          <a:rPr lang="en-US" sz="1600" i="1">
                            <a:latin typeface="Cambria Math" panose="02040503050406030204" pitchFamily="18" charset="0"/>
                          </a:rPr>
                          <m:t>𝑇𝑃</m:t>
                        </m:r>
                        <m:r>
                          <a:rPr lang="en-US" sz="1600" i="1">
                            <a:latin typeface="Cambria Math" panose="02040503050406030204" pitchFamily="18" charset="0"/>
                          </a:rPr>
                          <m:t>+</m:t>
                        </m:r>
                        <m:r>
                          <a:rPr lang="en-US" sz="1600" i="1">
                            <a:latin typeface="Cambria Math" panose="02040503050406030204" pitchFamily="18" charset="0"/>
                          </a:rPr>
                          <m:t>𝐹𝑃</m:t>
                        </m:r>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b="0" i="1" smtClean="0">
                            <a:latin typeface="Cambria Math" panose="02040503050406030204" pitchFamily="18" charset="0"/>
                          </a:rPr>
                          <m:t>2</m:t>
                        </m:r>
                      </m:num>
                      <m:den>
                        <m:r>
                          <a:rPr lang="en-US" sz="1600" b="0" i="1" smtClean="0">
                            <a:latin typeface="Cambria Math" panose="02040503050406030204" pitchFamily="18" charset="0"/>
                          </a:rPr>
                          <m:t>2</m:t>
                        </m:r>
                        <m:r>
                          <a:rPr lang="en-US" sz="1600" i="1">
                            <a:latin typeface="Cambria Math" panose="02040503050406030204" pitchFamily="18" charset="0"/>
                          </a:rPr>
                          <m:t>+</m:t>
                        </m:r>
                        <m:r>
                          <a:rPr lang="en-US" sz="1600" b="0" i="1" smtClean="0">
                            <a:latin typeface="Cambria Math" panose="02040503050406030204" pitchFamily="18" charset="0"/>
                          </a:rPr>
                          <m:t>2</m:t>
                        </m:r>
                      </m:den>
                    </m:f>
                    <m:r>
                      <a:rPr lang="en-US" sz="1600" i="1">
                        <a:latin typeface="Cambria Math" panose="02040503050406030204" pitchFamily="18" charset="0"/>
                      </a:rPr>
                      <m:t>=</m:t>
                    </m:r>
                    <m:r>
                      <a:rPr lang="en-US" sz="1600" b="0" i="1" smtClean="0">
                        <a:latin typeface="Cambria Math" panose="02040503050406030204" pitchFamily="18" charset="0"/>
                      </a:rPr>
                      <m:t>.5</m:t>
                    </m:r>
                  </m:oMath>
                </a14:m>
                <a:r>
                  <a:rPr lang="en-US" sz="1600" dirty="0"/>
                  <a:t>; Recall</a:t>
                </a:r>
                <a14:m>
                  <m:oMath xmlns:m="http://schemas.openxmlformats.org/officeDocument/2006/math">
                    <m:r>
                      <a:rPr lang="en-US" sz="1600" b="0" i="1" smtClean="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𝑇𝑃</m:t>
                        </m:r>
                      </m:num>
                      <m:den>
                        <m:r>
                          <a:rPr lang="en-US" sz="1600" i="1">
                            <a:latin typeface="Cambria Math" panose="02040503050406030204" pitchFamily="18" charset="0"/>
                          </a:rPr>
                          <m:t>𝑇𝑃</m:t>
                        </m:r>
                        <m:r>
                          <a:rPr lang="en-US" sz="1600" i="1">
                            <a:latin typeface="Cambria Math" panose="02040503050406030204" pitchFamily="18" charset="0"/>
                          </a:rPr>
                          <m:t>+</m:t>
                        </m:r>
                        <m:r>
                          <a:rPr lang="en-US" sz="1600" b="0" i="1" smtClean="0">
                            <a:latin typeface="Cambria Math" panose="02040503050406030204" pitchFamily="18" charset="0"/>
                          </a:rPr>
                          <m:t>𝐹𝑁</m:t>
                        </m:r>
                      </m:den>
                    </m:f>
                    <m:r>
                      <a:rPr lang="en-US" sz="1600" i="1">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2</m:t>
                        </m:r>
                      </m:num>
                      <m:den>
                        <m:r>
                          <a:rPr lang="en-US" sz="1600" b="0" i="1" smtClean="0">
                            <a:latin typeface="Cambria Math" panose="02040503050406030204" pitchFamily="18" charset="0"/>
                          </a:rPr>
                          <m:t>2</m:t>
                        </m:r>
                        <m:r>
                          <a:rPr lang="en-US" sz="1600" i="1">
                            <a:latin typeface="Cambria Math" panose="02040503050406030204" pitchFamily="18" charset="0"/>
                          </a:rPr>
                          <m:t>+</m:t>
                        </m:r>
                        <m:r>
                          <a:rPr lang="en-US" sz="1600" b="0" i="1" smtClean="0">
                            <a:latin typeface="Cambria Math" panose="02040503050406030204" pitchFamily="18" charset="0"/>
                          </a:rPr>
                          <m:t>3</m:t>
                        </m:r>
                      </m:den>
                    </m:f>
                    <m:r>
                      <a:rPr lang="en-US" sz="1600" b="0" i="1" smtClean="0">
                        <a:latin typeface="Cambria Math" panose="02040503050406030204" pitchFamily="18" charset="0"/>
                      </a:rPr>
                      <m:t>=.4</m:t>
                    </m:r>
                  </m:oMath>
                </a14:m>
                <a:endParaRPr lang="en-US" sz="1600" dirty="0"/>
              </a:p>
              <a:p>
                <a:pPr lvl="1"/>
                <a:r>
                  <a:rPr lang="en-US" sz="1600" dirty="0"/>
                  <a:t>With score threshold of .1, 3 out of 5 GT boxes are detected with Precision=</a:t>
                </a:r>
                <a14:m>
                  <m:oMath xmlns:m="http://schemas.openxmlformats.org/officeDocument/2006/math">
                    <m:f>
                      <m:fPr>
                        <m:ctrlPr>
                          <a:rPr lang="en-US" sz="1600" i="1">
                            <a:latin typeface="Cambria Math" panose="02040503050406030204" pitchFamily="18" charset="0"/>
                          </a:rPr>
                        </m:ctrlPr>
                      </m:fPr>
                      <m:num>
                        <m:r>
                          <a:rPr lang="en-US" sz="1600" b="0" i="1" smtClean="0">
                            <a:latin typeface="Cambria Math" panose="02040503050406030204" pitchFamily="18" charset="0"/>
                          </a:rPr>
                          <m:t>3</m:t>
                        </m:r>
                      </m:num>
                      <m:den>
                        <m:r>
                          <a:rPr lang="en-US" sz="1600" b="0" i="1" smtClean="0">
                            <a:latin typeface="Cambria Math" panose="02040503050406030204" pitchFamily="18" charset="0"/>
                          </a:rPr>
                          <m:t>3</m:t>
                        </m:r>
                        <m:r>
                          <a:rPr lang="en-US" sz="1600" i="1">
                            <a:latin typeface="Cambria Math" panose="02040503050406030204" pitchFamily="18" charset="0"/>
                          </a:rPr>
                          <m:t>+</m:t>
                        </m:r>
                        <m:r>
                          <a:rPr lang="en-US" sz="1600" b="0" i="1" smtClean="0">
                            <a:latin typeface="Cambria Math" panose="02040503050406030204" pitchFamily="18" charset="0"/>
                          </a:rPr>
                          <m:t>2</m:t>
                        </m:r>
                      </m:den>
                    </m:f>
                    <m:r>
                      <a:rPr lang="en-US" sz="1600" i="1">
                        <a:latin typeface="Cambria Math" panose="02040503050406030204" pitchFamily="18" charset="0"/>
                      </a:rPr>
                      <m:t>=</m:t>
                    </m:r>
                    <m:r>
                      <a:rPr lang="en-US" sz="1600" b="0" i="1" smtClean="0">
                        <a:latin typeface="Cambria Math" panose="02040503050406030204" pitchFamily="18" charset="0"/>
                      </a:rPr>
                      <m:t>.6</m:t>
                    </m:r>
                  </m:oMath>
                </a14:m>
                <a:r>
                  <a:rPr lang="en-US" sz="1600" dirty="0"/>
                  <a:t>; Recall</a:t>
                </a:r>
                <a14:m>
                  <m:oMath xmlns:m="http://schemas.openxmlformats.org/officeDocument/2006/math">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3</m:t>
                        </m:r>
                      </m:num>
                      <m:den>
                        <m:r>
                          <a:rPr lang="en-US" sz="1600" b="0" i="1" smtClean="0">
                            <a:latin typeface="Cambria Math" panose="02040503050406030204" pitchFamily="18" charset="0"/>
                          </a:rPr>
                          <m:t>3</m:t>
                        </m:r>
                        <m:r>
                          <a:rPr lang="en-US" sz="1600" i="1">
                            <a:latin typeface="Cambria Math" panose="02040503050406030204" pitchFamily="18" charset="0"/>
                          </a:rPr>
                          <m:t>+2</m:t>
                        </m:r>
                      </m:den>
                    </m:f>
                    <m:r>
                      <a:rPr lang="en-US" sz="1600" b="0" i="1" smtClean="0">
                        <a:latin typeface="Cambria Math" panose="02040503050406030204" pitchFamily="18" charset="0"/>
                      </a:rPr>
                      <m:t>=.6</m:t>
                    </m:r>
                  </m:oMath>
                </a14:m>
                <a:r>
                  <a:rPr lang="en-US" sz="1600" dirty="0"/>
                  <a:t> (reduced score threshold </a:t>
                </a:r>
                <a14:m>
                  <m:oMath xmlns:m="http://schemas.openxmlformats.org/officeDocument/2006/math">
                    <m:r>
                      <a:rPr lang="en-US" sz="1600" b="0" i="1" smtClean="0">
                        <a:latin typeface="Cambria Math" panose="02040503050406030204" pitchFamily="18" charset="0"/>
                      </a:rPr>
                      <m:t>⇒</m:t>
                    </m:r>
                  </m:oMath>
                </a14:m>
                <a:r>
                  <a:rPr lang="en-US" sz="1600" dirty="0">
                    <a:sym typeface="Wingdings" panose="05000000000000000000" pitchFamily="2" charset="2"/>
                  </a:rPr>
                  <a:t> increased recall</a:t>
                </a:r>
                <a:r>
                  <a:rPr lang="en-US" sz="1600" dirty="0"/>
                  <a:t>)</a:t>
                </a:r>
              </a:p>
              <a:p>
                <a:r>
                  <a:rPr lang="en-US" sz="2000" dirty="0"/>
                  <a:t>With </a:t>
                </a:r>
                <a:r>
                  <a:rPr lang="en-US" sz="2000" dirty="0" err="1"/>
                  <a:t>IoU</a:t>
                </a:r>
                <a:r>
                  <a:rPr lang="en-US" sz="2000" dirty="0"/>
                  <a:t> threshold </a:t>
                </a:r>
                <a:r>
                  <a:rPr lang="en-US" sz="2000" dirty="0">
                    <a:solidFill>
                      <a:srgbClr val="0000FF"/>
                    </a:solidFill>
                  </a:rPr>
                  <a:t>.9</a:t>
                </a:r>
                <a:r>
                  <a:rPr lang="en-US" sz="2000" dirty="0"/>
                  <a:t>, only 1 GT box is detected</a:t>
                </a:r>
              </a:p>
              <a:p>
                <a:pPr lvl="1"/>
                <a:r>
                  <a:rPr lang="en-US" sz="1600" dirty="0"/>
                  <a:t>With conf. score threshold of either .5 or .1, only 1 out of 5 GT boxes are detected with Precision=</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1+4</m:t>
                        </m:r>
                      </m:den>
                    </m:f>
                    <m:r>
                      <a:rPr lang="en-US" sz="1600" i="1">
                        <a:latin typeface="Cambria Math" panose="02040503050406030204" pitchFamily="18" charset="0"/>
                      </a:rPr>
                      <m:t>=.2</m:t>
                    </m:r>
                  </m:oMath>
                </a14:m>
                <a:r>
                  <a:rPr lang="en-US" sz="1600" dirty="0"/>
                  <a:t>; Recall</a:t>
                </a:r>
                <a14:m>
                  <m:oMath xmlns:m="http://schemas.openxmlformats.org/officeDocument/2006/math">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1+4</m:t>
                        </m:r>
                      </m:den>
                    </m:f>
                    <m:r>
                      <a:rPr lang="en-US" sz="1600" i="1">
                        <a:latin typeface="Cambria Math" panose="02040503050406030204" pitchFamily="18" charset="0"/>
                      </a:rPr>
                      <m:t>=.2</m:t>
                    </m:r>
                  </m:oMath>
                </a14:m>
                <a:endParaRPr lang="en-US" sz="1600" dirty="0"/>
              </a:p>
              <a:p>
                <a:r>
                  <a:rPr lang="en-US" sz="2000" dirty="0"/>
                  <a:t>Conf. score threshold determines decision boundary between positive (Dog) and negative (non-Dog) items among all </a:t>
                </a:r>
                <a:r>
                  <a:rPr lang="en-US" sz="2000" dirty="0">
                    <a:sym typeface="Wingdings" panose="05000000000000000000" pitchFamily="2" charset="2"/>
                  </a:rPr>
                  <a:t>predicted boxes (</a:t>
                </a:r>
                <a:r>
                  <a:rPr lang="en-US" sz="2000" dirty="0">
                    <a:solidFill>
                      <a:srgbClr val="00B050"/>
                    </a:solidFill>
                    <a:sym typeface="Wingdings" panose="05000000000000000000" pitchFamily="2" charset="2"/>
                  </a:rPr>
                  <a:t>green </a:t>
                </a:r>
                <a:r>
                  <a:rPr lang="en-US" sz="2000" dirty="0">
                    <a:sym typeface="Wingdings" panose="05000000000000000000" pitchFamily="2" charset="2"/>
                  </a:rPr>
                  <a:t>and </a:t>
                </a:r>
                <a:r>
                  <a:rPr lang="en-US" sz="2000" dirty="0">
                    <a:solidFill>
                      <a:srgbClr val="C00000"/>
                    </a:solidFill>
                    <a:sym typeface="Wingdings" panose="05000000000000000000" pitchFamily="2" charset="2"/>
                  </a:rPr>
                  <a:t>red</a:t>
                </a:r>
                <a:r>
                  <a:rPr lang="en-US" sz="2000" dirty="0">
                    <a:sym typeface="Wingdings" panose="05000000000000000000" pitchFamily="2" charset="2"/>
                  </a:rPr>
                  <a:t>)</a:t>
                </a:r>
                <a:endParaRPr lang="en-US" sz="2000" dirty="0"/>
              </a:p>
              <a:p>
                <a:pPr lvl="1"/>
                <a:r>
                  <a:rPr lang="en-US" sz="1600" dirty="0"/>
                  <a:t>Conf. score threshold </a:t>
                </a:r>
                <a14:m>
                  <m:oMath xmlns:m="http://schemas.openxmlformats.org/officeDocument/2006/math">
                    <m:r>
                      <a:rPr lang="en-US" sz="1600" i="1">
                        <a:latin typeface="Cambria Math" panose="02040503050406030204" pitchFamily="18" charset="0"/>
                        <a:sym typeface="Wingdings" panose="05000000000000000000" pitchFamily="2" charset="2"/>
                      </a:rPr>
                      <m:t>↓</m:t>
                    </m:r>
                    <m:r>
                      <a:rPr lang="en-US" sz="1600" b="0" i="1" smtClean="0">
                        <a:solidFill>
                          <a:schemeClr val="tx1"/>
                        </a:solidFill>
                        <a:latin typeface="Cambria Math" panose="02040503050406030204" pitchFamily="18" charset="0"/>
                        <a:sym typeface="Wingdings" panose="05000000000000000000" pitchFamily="2" charset="2"/>
                      </a:rPr>
                      <m:t> </m:t>
                    </m:r>
                    <m:r>
                      <a:rPr lang="en-US" sz="1600" b="0" i="1" smtClean="0">
                        <a:solidFill>
                          <a:schemeClr val="tx1"/>
                        </a:solidFill>
                        <a:latin typeface="Cambria Math" panose="02040503050406030204" pitchFamily="18" charset="0"/>
                      </a:rPr>
                      <m:t>⇒</m:t>
                    </m:r>
                  </m:oMath>
                </a14:m>
                <a:r>
                  <a:rPr lang="en-US" sz="1600" dirty="0">
                    <a:solidFill>
                      <a:schemeClr val="tx1"/>
                    </a:solidFill>
                    <a:sym typeface="Wingdings" panose="05000000000000000000" pitchFamily="2" charset="2"/>
                  </a:rPr>
                  <a:t> </a:t>
                </a:r>
                <a:r>
                  <a:rPr lang="en-US" sz="1600" dirty="0">
                    <a:solidFill>
                      <a:schemeClr val="tx1"/>
                    </a:solidFill>
                  </a:rPr>
                  <a:t>TP </a:t>
                </a:r>
                <a14:m>
                  <m:oMath xmlns:m="http://schemas.openxmlformats.org/officeDocument/2006/math">
                    <m:r>
                      <a:rPr lang="en-US" sz="1600" i="1">
                        <a:solidFill>
                          <a:schemeClr val="tx1"/>
                        </a:solidFill>
                        <a:latin typeface="Cambria Math" panose="02040503050406030204" pitchFamily="18" charset="0"/>
                      </a:rPr>
                      <m:t>↑</m:t>
                    </m:r>
                  </m:oMath>
                </a14:m>
                <a:r>
                  <a:rPr lang="en-US" sz="1600" dirty="0">
                    <a:solidFill>
                      <a:schemeClr val="tx1"/>
                    </a:solidFill>
                  </a:rPr>
                  <a:t>, FN </a:t>
                </a:r>
                <a14:m>
                  <m:oMath xmlns:m="http://schemas.openxmlformats.org/officeDocument/2006/math">
                    <m:r>
                      <a:rPr lang="en-US" sz="1600" i="1">
                        <a:solidFill>
                          <a:schemeClr val="tx1"/>
                        </a:solidFill>
                        <a:latin typeface="Cambria Math" panose="02040503050406030204" pitchFamily="18" charset="0"/>
                        <a:sym typeface="Wingdings" panose="05000000000000000000" pitchFamily="2" charset="2"/>
                      </a:rPr>
                      <m:t>↓</m:t>
                    </m:r>
                  </m:oMath>
                </a14:m>
                <a:r>
                  <a:rPr lang="en-US" sz="1600" dirty="0">
                    <a:solidFill>
                      <a:schemeClr val="tx1"/>
                    </a:solidFill>
                  </a:rPr>
                  <a:t>, FP </a:t>
                </a:r>
                <a14:m>
                  <m:oMath xmlns:m="http://schemas.openxmlformats.org/officeDocument/2006/math">
                    <m:r>
                      <a:rPr lang="en-US" sz="1600" i="1">
                        <a:solidFill>
                          <a:schemeClr val="tx1"/>
                        </a:solidFill>
                        <a:latin typeface="Cambria Math" panose="02040503050406030204" pitchFamily="18" charset="0"/>
                      </a:rPr>
                      <m:t>↑</m:t>
                    </m:r>
                  </m:oMath>
                </a14:m>
                <a:r>
                  <a:rPr lang="en-US" sz="1600" dirty="0"/>
                  <a:t> (same as classification)</a:t>
                </a:r>
              </a:p>
              <a:p>
                <a:pPr lvl="1"/>
                <a:r>
                  <a:rPr lang="en-US" sz="1600" dirty="0"/>
                  <a:t>Minimum number of FNs is equal to number of unmatched GT boxes, i.e., some FNs may remain even with lowest conf. score threshold (unlike classification, where FNs can always be reduced to 0 by reducing conf. score threshold)</a:t>
                </a:r>
              </a:p>
              <a:p>
                <a:r>
                  <a:rPr lang="en-US" sz="2000" dirty="0" err="1"/>
                  <a:t>IoU</a:t>
                </a:r>
                <a:r>
                  <a:rPr lang="en-US" sz="2000" dirty="0"/>
                  <a:t> threshold determines number of </a:t>
                </a:r>
                <a:r>
                  <a:rPr lang="en-US" sz="2000" dirty="0">
                    <a:sym typeface="Wingdings" panose="05000000000000000000" pitchFamily="2" charset="2"/>
                  </a:rPr>
                  <a:t>matched predicted boxes </a:t>
                </a:r>
              </a:p>
              <a:p>
                <a:pPr lvl="1"/>
                <a:r>
                  <a:rPr lang="en-US" sz="1600" dirty="0" err="1"/>
                  <a:t>IoU</a:t>
                </a:r>
                <a:r>
                  <a:rPr lang="en-US" sz="1600" dirty="0"/>
                  <a:t> threshold </a:t>
                </a:r>
                <a14:m>
                  <m:oMath xmlns:m="http://schemas.openxmlformats.org/officeDocument/2006/math">
                    <m:r>
                      <a:rPr lang="en-US" sz="1600" i="1">
                        <a:latin typeface="Cambria Math" panose="02040503050406030204" pitchFamily="18" charset="0"/>
                        <a:sym typeface="Wingdings" panose="05000000000000000000" pitchFamily="2" charset="2"/>
                      </a:rPr>
                      <m:t>↓</m:t>
                    </m:r>
                    <m:r>
                      <a:rPr lang="en-US" sz="1600" b="0" i="1" smtClean="0">
                        <a:latin typeface="Cambria Math" panose="02040503050406030204" pitchFamily="18" charset="0"/>
                        <a:sym typeface="Wingdings" panose="05000000000000000000" pitchFamily="2" charset="2"/>
                      </a:rPr>
                      <m:t> </m:t>
                    </m:r>
                    <m:r>
                      <a:rPr lang="en-US" sz="1600" b="0" i="1" smtClean="0">
                        <a:latin typeface="Cambria Math" panose="02040503050406030204" pitchFamily="18" charset="0"/>
                      </a:rPr>
                      <m:t>⇒</m:t>
                    </m:r>
                  </m:oMath>
                </a14:m>
                <a:r>
                  <a:rPr lang="en-US" sz="1600" dirty="0">
                    <a:sym typeface="Wingdings" panose="05000000000000000000" pitchFamily="2" charset="2"/>
                  </a:rPr>
                  <a:t> matched predicted boxes </a:t>
                </a:r>
                <a14:m>
                  <m:oMath xmlns:m="http://schemas.openxmlformats.org/officeDocument/2006/math">
                    <m:r>
                      <a:rPr lang="en-US" sz="1600" i="1">
                        <a:latin typeface="Cambria Math" panose="02040503050406030204" pitchFamily="18" charset="0"/>
                      </a:rPr>
                      <m:t>↑</m:t>
                    </m:r>
                  </m:oMath>
                </a14:m>
                <a:r>
                  <a:rPr lang="en-US" sz="1600" b="0" i="1" dirty="0">
                    <a:latin typeface="Cambria Math" panose="02040503050406030204" pitchFamily="18" charset="0"/>
                  </a:rPr>
                  <a:t> </a:t>
                </a:r>
                <a:r>
                  <a:rPr lang="en-US" sz="1600" dirty="0">
                    <a:sym typeface="Wingdings" panose="05000000000000000000" pitchFamily="2" charset="2"/>
                  </a:rPr>
                  <a:t>(more </a:t>
                </a:r>
                <a:r>
                  <a:rPr lang="en-US" sz="1600" dirty="0">
                    <a:solidFill>
                      <a:srgbClr val="00B050"/>
                    </a:solidFill>
                    <a:sym typeface="Wingdings" panose="05000000000000000000" pitchFamily="2" charset="2"/>
                  </a:rPr>
                  <a:t>green</a:t>
                </a:r>
                <a:r>
                  <a:rPr lang="en-US" sz="1600" dirty="0">
                    <a:sym typeface="Wingdings" panose="05000000000000000000" pitchFamily="2" charset="2"/>
                  </a:rPr>
                  <a:t>,</a:t>
                </a:r>
                <a:r>
                  <a:rPr lang="en-US" sz="1600" dirty="0">
                    <a:solidFill>
                      <a:srgbClr val="00B050"/>
                    </a:solidFill>
                    <a:sym typeface="Wingdings" panose="05000000000000000000" pitchFamily="2" charset="2"/>
                  </a:rPr>
                  <a:t> </a:t>
                </a:r>
                <a:r>
                  <a:rPr lang="en-US" sz="1600" dirty="0">
                    <a:sym typeface="Wingdings" panose="05000000000000000000" pitchFamily="2" charset="2"/>
                  </a:rPr>
                  <a:t>fewer</a:t>
                </a:r>
                <a:r>
                  <a:rPr lang="en-US" sz="1600" dirty="0">
                    <a:solidFill>
                      <a:srgbClr val="00B050"/>
                    </a:solidFill>
                    <a:sym typeface="Wingdings" panose="05000000000000000000" pitchFamily="2" charset="2"/>
                  </a:rPr>
                  <a:t> </a:t>
                </a:r>
                <a:r>
                  <a:rPr lang="en-US" sz="1600" dirty="0">
                    <a:solidFill>
                      <a:srgbClr val="C00000"/>
                    </a:solidFill>
                    <a:sym typeface="Wingdings" panose="05000000000000000000" pitchFamily="2" charset="2"/>
                  </a:rPr>
                  <a:t>red</a:t>
                </a:r>
                <a:r>
                  <a:rPr lang="en-US" sz="1600" dirty="0">
                    <a:sym typeface="Wingdings" panose="05000000000000000000" pitchFamily="2" charset="2"/>
                  </a:rPr>
                  <a:t>)</a:t>
                </a:r>
                <a:endParaRPr lang="en-US" sz="1600" dirty="0"/>
              </a:p>
            </p:txBody>
          </p:sp>
        </mc:Choice>
        <mc:Fallback xmlns="">
          <p:sp>
            <p:nvSpPr>
              <p:cNvPr id="3" name="Content Placeholder 2">
                <a:extLst>
                  <a:ext uri="{FF2B5EF4-FFF2-40B4-BE49-F238E27FC236}">
                    <a16:creationId xmlns:a16="http://schemas.microsoft.com/office/drawing/2014/main" id="{200CC80C-284F-95AD-276D-ED0B6939A9C6}"/>
                  </a:ext>
                </a:extLst>
              </p:cNvPr>
              <p:cNvSpPr>
                <a:spLocks noGrp="1" noRot="1" noChangeAspect="1" noMove="1" noResize="1" noEditPoints="1" noAdjustHandles="1" noChangeArrowheads="1" noChangeShapeType="1" noTextEdit="1"/>
              </p:cNvSpPr>
              <p:nvPr>
                <p:ph idx="1"/>
              </p:nvPr>
            </p:nvSpPr>
            <p:spPr>
              <a:xfrm>
                <a:off x="-73546" y="1042402"/>
                <a:ext cx="5402356" cy="5914990"/>
              </a:xfrm>
              <a:blipFill>
                <a:blip r:embed="rId3"/>
                <a:stretch>
                  <a:fillRect l="-451" t="-1134" r="-33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14E1C2C-A48E-7689-E0D0-6CACA1064631}"/>
              </a:ext>
            </a:extLst>
          </p:cNvPr>
          <p:cNvSpPr>
            <a:spLocks noGrp="1"/>
          </p:cNvSpPr>
          <p:nvPr>
            <p:ph type="sldNum" sz="quarter" idx="12"/>
          </p:nvPr>
        </p:nvSpPr>
        <p:spPr/>
        <p:txBody>
          <a:bodyPr/>
          <a:lstStyle/>
          <a:p>
            <a:pPr>
              <a:defRPr/>
            </a:pPr>
            <a:fld id="{F57F456A-00AF-44E6-8D70-638C0D0130FF}" type="slidenum">
              <a:rPr lang="en-US" altLang="zh-CN" smtClean="0"/>
              <a:pPr>
                <a:defRPr/>
              </a:pPr>
              <a:t>11</a:t>
            </a:fld>
            <a:endParaRPr lang="en-US" altLang="zh-CN"/>
          </a:p>
        </p:txBody>
      </p:sp>
      <p:grpSp>
        <p:nvGrpSpPr>
          <p:cNvPr id="189" name="Group 188">
            <a:extLst>
              <a:ext uri="{FF2B5EF4-FFF2-40B4-BE49-F238E27FC236}">
                <a16:creationId xmlns:a16="http://schemas.microsoft.com/office/drawing/2014/main" id="{7F1E8A18-0434-526A-C6C9-24532A2476BF}"/>
              </a:ext>
            </a:extLst>
          </p:cNvPr>
          <p:cNvGrpSpPr/>
          <p:nvPr/>
        </p:nvGrpSpPr>
        <p:grpSpPr>
          <a:xfrm>
            <a:off x="5517090" y="1756539"/>
            <a:ext cx="3115255" cy="1633006"/>
            <a:chOff x="5517090" y="1941549"/>
            <a:chExt cx="3115255" cy="1633006"/>
          </a:xfrm>
        </p:grpSpPr>
        <p:pic>
          <p:nvPicPr>
            <p:cNvPr id="45" name="Picture 44">
              <a:extLst>
                <a:ext uri="{FF2B5EF4-FFF2-40B4-BE49-F238E27FC236}">
                  <a16:creationId xmlns:a16="http://schemas.microsoft.com/office/drawing/2014/main" id="{0E4E6519-7C08-CEDA-EFD6-6658F0BA9ED5}"/>
                </a:ext>
              </a:extLst>
            </p:cNvPr>
            <p:cNvPicPr>
              <a:picLocks noChangeAspect="1"/>
            </p:cNvPicPr>
            <p:nvPr/>
          </p:nvPicPr>
          <p:blipFill>
            <a:blip r:embed="rId4"/>
            <a:stretch>
              <a:fillRect/>
            </a:stretch>
          </p:blipFill>
          <p:spPr>
            <a:xfrm>
              <a:off x="5517090" y="1941549"/>
              <a:ext cx="3084567" cy="1633006"/>
            </a:xfrm>
            <a:prstGeom prst="rect">
              <a:avLst/>
            </a:prstGeom>
          </p:spPr>
        </p:pic>
        <p:cxnSp>
          <p:nvCxnSpPr>
            <p:cNvPr id="46" name="Straight Connector 45">
              <a:extLst>
                <a:ext uri="{FF2B5EF4-FFF2-40B4-BE49-F238E27FC236}">
                  <a16:creationId xmlns:a16="http://schemas.microsoft.com/office/drawing/2014/main" id="{61560277-5BA9-3699-4E77-B1DC860C3746}"/>
                </a:ext>
              </a:extLst>
            </p:cNvPr>
            <p:cNvCxnSpPr>
              <a:cxnSpLocks/>
            </p:cNvCxnSpPr>
            <p:nvPr/>
          </p:nvCxnSpPr>
          <p:spPr bwMode="auto">
            <a:xfrm>
              <a:off x="8626828" y="2229581"/>
              <a:ext cx="0" cy="469081"/>
            </a:xfrm>
            <a:prstGeom prst="line">
              <a:avLst/>
            </a:prstGeom>
            <a:noFill/>
            <a:ln w="28575" cap="flat" cmpd="sng" algn="ctr">
              <a:solidFill>
                <a:srgbClr val="C00000"/>
              </a:solidFill>
              <a:prstDash val="sysDot"/>
              <a:round/>
              <a:headEnd type="none" w="med" len="med"/>
              <a:tailEnd type="none" w="med" len="med"/>
            </a:ln>
            <a:effectLst/>
          </p:spPr>
        </p:cxnSp>
        <p:sp>
          <p:nvSpPr>
            <p:cNvPr id="47" name="TextBox 46">
              <a:extLst>
                <a:ext uri="{FF2B5EF4-FFF2-40B4-BE49-F238E27FC236}">
                  <a16:creationId xmlns:a16="http://schemas.microsoft.com/office/drawing/2014/main" id="{B3C0C342-2D48-38D4-7534-47A039ED2D0D}"/>
                </a:ext>
              </a:extLst>
            </p:cNvPr>
            <p:cNvSpPr txBox="1"/>
            <p:nvPr/>
          </p:nvSpPr>
          <p:spPr>
            <a:xfrm>
              <a:off x="6274940" y="2101574"/>
              <a:ext cx="365806" cy="261610"/>
            </a:xfrm>
            <a:prstGeom prst="rect">
              <a:avLst/>
            </a:prstGeom>
            <a:noFill/>
          </p:spPr>
          <p:txBody>
            <a:bodyPr wrap="none" rtlCol="0">
              <a:spAutoFit/>
            </a:bodyPr>
            <a:lstStyle/>
            <a:p>
              <a:r>
                <a:rPr lang="en-US" sz="1100" dirty="0"/>
                <a:t>TP</a:t>
              </a:r>
              <a:endParaRPr lang="en-SE" sz="1100" baseline="-25000" dirty="0"/>
            </a:p>
          </p:txBody>
        </p:sp>
        <p:sp>
          <p:nvSpPr>
            <p:cNvPr id="49" name="TextBox 48">
              <a:extLst>
                <a:ext uri="{FF2B5EF4-FFF2-40B4-BE49-F238E27FC236}">
                  <a16:creationId xmlns:a16="http://schemas.microsoft.com/office/drawing/2014/main" id="{3435685D-400C-8AA4-2790-20FE4F35FA54}"/>
                </a:ext>
              </a:extLst>
            </p:cNvPr>
            <p:cNvSpPr txBox="1"/>
            <p:nvPr/>
          </p:nvSpPr>
          <p:spPr>
            <a:xfrm>
              <a:off x="8169613" y="2101574"/>
              <a:ext cx="365806" cy="261610"/>
            </a:xfrm>
            <a:prstGeom prst="rect">
              <a:avLst/>
            </a:prstGeom>
            <a:noFill/>
          </p:spPr>
          <p:txBody>
            <a:bodyPr wrap="none" rtlCol="0">
              <a:spAutoFit/>
            </a:bodyPr>
            <a:lstStyle/>
            <a:p>
              <a:r>
                <a:rPr lang="en-US" sz="1100" dirty="0"/>
                <a:t>TP</a:t>
              </a:r>
              <a:endParaRPr lang="en-SE" sz="1100" baseline="-25000" dirty="0"/>
            </a:p>
          </p:txBody>
        </p:sp>
        <p:sp>
          <p:nvSpPr>
            <p:cNvPr id="50" name="TextBox 49">
              <a:extLst>
                <a:ext uri="{FF2B5EF4-FFF2-40B4-BE49-F238E27FC236}">
                  <a16:creationId xmlns:a16="http://schemas.microsoft.com/office/drawing/2014/main" id="{D0DF865E-7CED-7956-1BCA-0D1E6CE6EAD5}"/>
                </a:ext>
              </a:extLst>
            </p:cNvPr>
            <p:cNvSpPr txBox="1"/>
            <p:nvPr/>
          </p:nvSpPr>
          <p:spPr>
            <a:xfrm>
              <a:off x="5644753" y="2101574"/>
              <a:ext cx="381836" cy="261610"/>
            </a:xfrm>
            <a:prstGeom prst="rect">
              <a:avLst/>
            </a:prstGeom>
            <a:noFill/>
          </p:spPr>
          <p:txBody>
            <a:bodyPr wrap="square" rtlCol="0">
              <a:spAutoFit/>
            </a:bodyPr>
            <a:lstStyle/>
            <a:p>
              <a:r>
                <a:rPr lang="en-US" sz="1100" dirty="0"/>
                <a:t>TP</a:t>
              </a:r>
              <a:endParaRPr lang="en-SE" sz="1100" dirty="0"/>
            </a:p>
          </p:txBody>
        </p:sp>
        <p:sp>
          <p:nvSpPr>
            <p:cNvPr id="51" name="Rectangle 50">
              <a:extLst>
                <a:ext uri="{FF2B5EF4-FFF2-40B4-BE49-F238E27FC236}">
                  <a16:creationId xmlns:a16="http://schemas.microsoft.com/office/drawing/2014/main" id="{3060AADB-161F-66F9-56EB-07BF33F0EBA5}"/>
                </a:ext>
              </a:extLst>
            </p:cNvPr>
            <p:cNvSpPr/>
            <p:nvPr/>
          </p:nvSpPr>
          <p:spPr bwMode="auto">
            <a:xfrm>
              <a:off x="7483571" y="2962581"/>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2" name="Rectangle 51">
              <a:extLst>
                <a:ext uri="{FF2B5EF4-FFF2-40B4-BE49-F238E27FC236}">
                  <a16:creationId xmlns:a16="http://schemas.microsoft.com/office/drawing/2014/main" id="{79932872-04BB-3BDD-7BB2-9A12DC3603B4}"/>
                </a:ext>
              </a:extLst>
            </p:cNvPr>
            <p:cNvSpPr/>
            <p:nvPr/>
          </p:nvSpPr>
          <p:spPr bwMode="auto">
            <a:xfrm>
              <a:off x="8117703" y="2962581"/>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3" name="TextBox 52">
              <a:extLst>
                <a:ext uri="{FF2B5EF4-FFF2-40B4-BE49-F238E27FC236}">
                  <a16:creationId xmlns:a16="http://schemas.microsoft.com/office/drawing/2014/main" id="{61801797-2675-86F8-2FC1-EDEC5234E770}"/>
                </a:ext>
              </a:extLst>
            </p:cNvPr>
            <p:cNvSpPr txBox="1"/>
            <p:nvPr/>
          </p:nvSpPr>
          <p:spPr>
            <a:xfrm>
              <a:off x="7543464" y="3021669"/>
              <a:ext cx="373820" cy="261610"/>
            </a:xfrm>
            <a:prstGeom prst="rect">
              <a:avLst/>
            </a:prstGeom>
            <a:noFill/>
          </p:spPr>
          <p:txBody>
            <a:bodyPr wrap="none" rtlCol="0">
              <a:spAutoFit/>
            </a:bodyPr>
            <a:lstStyle/>
            <a:p>
              <a:r>
                <a:rPr lang="en-US" sz="1100" dirty="0"/>
                <a:t>FN</a:t>
              </a:r>
              <a:endParaRPr lang="en-SE" sz="1100" baseline="-25000" dirty="0"/>
            </a:p>
          </p:txBody>
        </p:sp>
        <p:sp>
          <p:nvSpPr>
            <p:cNvPr id="54" name="TextBox 53">
              <a:extLst>
                <a:ext uri="{FF2B5EF4-FFF2-40B4-BE49-F238E27FC236}">
                  <a16:creationId xmlns:a16="http://schemas.microsoft.com/office/drawing/2014/main" id="{058C0428-4778-5B0A-EC02-289F6950EA13}"/>
                </a:ext>
              </a:extLst>
            </p:cNvPr>
            <p:cNvSpPr txBox="1"/>
            <p:nvPr/>
          </p:nvSpPr>
          <p:spPr>
            <a:xfrm>
              <a:off x="8172504" y="3008183"/>
              <a:ext cx="373820" cy="261610"/>
            </a:xfrm>
            <a:prstGeom prst="rect">
              <a:avLst/>
            </a:prstGeom>
            <a:noFill/>
          </p:spPr>
          <p:txBody>
            <a:bodyPr wrap="none" rtlCol="0">
              <a:spAutoFit/>
            </a:bodyPr>
            <a:lstStyle/>
            <a:p>
              <a:r>
                <a:rPr lang="en-US" sz="1100" dirty="0"/>
                <a:t>FN</a:t>
              </a:r>
              <a:endParaRPr lang="en-SE" sz="1100" baseline="-25000" dirty="0"/>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A2660EEE-C3A0-2441-DAFF-E76826D4204A}"/>
                    </a:ext>
                  </a:extLst>
                </p:cNvPr>
                <p:cNvSpPr txBox="1"/>
                <p:nvPr/>
              </p:nvSpPr>
              <p:spPr>
                <a:xfrm>
                  <a:off x="6153389" y="2678273"/>
                  <a:ext cx="1200781" cy="246221"/>
                </a:xfrm>
                <a:prstGeom prst="rect">
                  <a:avLst/>
                </a:prstGeom>
                <a:solidFill>
                  <a:schemeClr val="bg1"/>
                </a:solidFill>
              </p:spPr>
              <p:txBody>
                <a:bodyPr wrap="square" rtlCol="0">
                  <a:spAutoFit/>
                </a:bodyPr>
                <a:lstStyle/>
                <a:p>
                  <a:r>
                    <a:rPr lang="en-US" sz="1000" dirty="0"/>
                    <a:t>Match: </a:t>
                  </a:r>
                  <a14:m>
                    <m:oMath xmlns:m="http://schemas.openxmlformats.org/officeDocument/2006/math">
                      <m:r>
                        <a:rPr lang="en-US" sz="1000" b="0" i="1" smtClean="0">
                          <a:latin typeface="Cambria Math" panose="02040503050406030204" pitchFamily="18" charset="0"/>
                        </a:rPr>
                        <m:t>≥ </m:t>
                      </m:r>
                    </m:oMath>
                  </a14:m>
                  <a:r>
                    <a:rPr lang="en-US" sz="1000" dirty="0"/>
                    <a:t>0.5 </a:t>
                  </a:r>
                  <a:r>
                    <a:rPr lang="en-US" sz="1000" dirty="0" err="1"/>
                    <a:t>IoU</a:t>
                  </a:r>
                  <a:endParaRPr lang="en-SE" sz="1400" dirty="0"/>
                </a:p>
              </p:txBody>
            </p:sp>
          </mc:Choice>
          <mc:Fallback xmlns="">
            <p:sp>
              <p:nvSpPr>
                <p:cNvPr id="60" name="TextBox 59">
                  <a:extLst>
                    <a:ext uri="{FF2B5EF4-FFF2-40B4-BE49-F238E27FC236}">
                      <a16:creationId xmlns:a16="http://schemas.microsoft.com/office/drawing/2014/main" id="{A2660EEE-C3A0-2441-DAFF-E76826D4204A}"/>
                    </a:ext>
                  </a:extLst>
                </p:cNvPr>
                <p:cNvSpPr txBox="1">
                  <a:spLocks noRot="1" noChangeAspect="1" noMove="1" noResize="1" noEditPoints="1" noAdjustHandles="1" noChangeArrowheads="1" noChangeShapeType="1" noTextEdit="1"/>
                </p:cNvSpPr>
                <p:nvPr/>
              </p:nvSpPr>
              <p:spPr>
                <a:xfrm>
                  <a:off x="6153389" y="2678273"/>
                  <a:ext cx="1200781" cy="246221"/>
                </a:xfrm>
                <a:prstGeom prst="rect">
                  <a:avLst/>
                </a:prstGeom>
                <a:blipFill>
                  <a:blip r:embed="rId5"/>
                  <a:stretch>
                    <a:fillRect b="-10000"/>
                  </a:stretch>
                </a:blipFill>
              </p:spPr>
              <p:txBody>
                <a:bodyPr/>
                <a:lstStyle/>
                <a:p>
                  <a:r>
                    <a:rPr lang="en-SE">
                      <a:noFill/>
                    </a:rPr>
                    <a:t> </a:t>
                  </a:r>
                </a:p>
              </p:txBody>
            </p:sp>
          </mc:Fallback>
        </mc:AlternateContent>
        <p:cxnSp>
          <p:nvCxnSpPr>
            <p:cNvPr id="68" name="Straight Connector 67">
              <a:extLst>
                <a:ext uri="{FF2B5EF4-FFF2-40B4-BE49-F238E27FC236}">
                  <a16:creationId xmlns:a16="http://schemas.microsoft.com/office/drawing/2014/main" id="{4AE18723-BC40-D1C5-BB87-61921962856E}"/>
                </a:ext>
              </a:extLst>
            </p:cNvPr>
            <p:cNvCxnSpPr>
              <a:cxnSpLocks/>
            </p:cNvCxnSpPr>
            <p:nvPr/>
          </p:nvCxnSpPr>
          <p:spPr bwMode="auto">
            <a:xfrm>
              <a:off x="5881410" y="2645700"/>
              <a:ext cx="478485" cy="314066"/>
            </a:xfrm>
            <a:prstGeom prst="line">
              <a:avLst/>
            </a:prstGeom>
            <a:noFill/>
            <a:ln w="25400"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533EB1DC-87C1-321C-A82F-ECCDE823E0C2}"/>
                </a:ext>
              </a:extLst>
            </p:cNvPr>
            <p:cNvCxnSpPr>
              <a:cxnSpLocks/>
            </p:cNvCxnSpPr>
            <p:nvPr/>
          </p:nvCxnSpPr>
          <p:spPr bwMode="auto">
            <a:xfrm flipH="1">
              <a:off x="5850722" y="2651904"/>
              <a:ext cx="476639" cy="307862"/>
            </a:xfrm>
            <a:prstGeom prst="line">
              <a:avLst/>
            </a:prstGeom>
            <a:noFill/>
            <a:ln w="25400" cap="flat" cmpd="sng" algn="ctr">
              <a:solidFill>
                <a:schemeClr val="tx1"/>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2695C640-1101-E3A6-8A43-02B4E15A1E61}"/>
                </a:ext>
              </a:extLst>
            </p:cNvPr>
            <p:cNvSpPr txBox="1"/>
            <p:nvPr/>
          </p:nvSpPr>
          <p:spPr>
            <a:xfrm>
              <a:off x="6297405" y="3008183"/>
              <a:ext cx="381836" cy="261610"/>
            </a:xfrm>
            <a:prstGeom prst="rect">
              <a:avLst/>
            </a:prstGeom>
            <a:noFill/>
          </p:spPr>
          <p:txBody>
            <a:bodyPr wrap="square" rtlCol="0">
              <a:spAutoFit/>
            </a:bodyPr>
            <a:lstStyle/>
            <a:p>
              <a:r>
                <a:rPr lang="en-US" sz="1100" dirty="0"/>
                <a:t>TP</a:t>
              </a:r>
              <a:endParaRPr lang="en-SE" sz="1100" dirty="0"/>
            </a:p>
          </p:txBody>
        </p:sp>
        <p:sp>
          <p:nvSpPr>
            <p:cNvPr id="73" name="TextBox 72">
              <a:extLst>
                <a:ext uri="{FF2B5EF4-FFF2-40B4-BE49-F238E27FC236}">
                  <a16:creationId xmlns:a16="http://schemas.microsoft.com/office/drawing/2014/main" id="{C39ACB90-FBE0-8906-DDBD-9F3C596AC734}"/>
                </a:ext>
              </a:extLst>
            </p:cNvPr>
            <p:cNvSpPr txBox="1"/>
            <p:nvPr/>
          </p:nvSpPr>
          <p:spPr>
            <a:xfrm>
              <a:off x="5656678" y="3008183"/>
              <a:ext cx="381836" cy="261610"/>
            </a:xfrm>
            <a:prstGeom prst="rect">
              <a:avLst/>
            </a:prstGeom>
            <a:noFill/>
          </p:spPr>
          <p:txBody>
            <a:bodyPr wrap="square" rtlCol="0">
              <a:spAutoFit/>
            </a:bodyPr>
            <a:lstStyle/>
            <a:p>
              <a:r>
                <a:rPr lang="en-US" sz="1100" dirty="0"/>
                <a:t>TP</a:t>
              </a:r>
              <a:endParaRPr lang="en-SE" sz="1100" dirty="0"/>
            </a:p>
          </p:txBody>
        </p:sp>
        <p:sp>
          <p:nvSpPr>
            <p:cNvPr id="74" name="TextBox 73">
              <a:extLst>
                <a:ext uri="{FF2B5EF4-FFF2-40B4-BE49-F238E27FC236}">
                  <a16:creationId xmlns:a16="http://schemas.microsoft.com/office/drawing/2014/main" id="{2C940323-69BC-DED8-B835-C4E4D2E71524}"/>
                </a:ext>
              </a:extLst>
            </p:cNvPr>
            <p:cNvSpPr txBox="1"/>
            <p:nvPr/>
          </p:nvSpPr>
          <p:spPr>
            <a:xfrm>
              <a:off x="6945477" y="3008183"/>
              <a:ext cx="381836" cy="261610"/>
            </a:xfrm>
            <a:prstGeom prst="rect">
              <a:avLst/>
            </a:prstGeom>
            <a:noFill/>
          </p:spPr>
          <p:txBody>
            <a:bodyPr wrap="square" rtlCol="0">
              <a:spAutoFit/>
            </a:bodyPr>
            <a:lstStyle/>
            <a:p>
              <a:r>
                <a:rPr lang="en-US" sz="1100" dirty="0"/>
                <a:t>TP</a:t>
              </a:r>
              <a:endParaRPr lang="en-SE" sz="1100" dirty="0"/>
            </a:p>
          </p:txBody>
        </p:sp>
        <p:sp>
          <p:nvSpPr>
            <p:cNvPr id="75" name="TextBox 74">
              <a:extLst>
                <a:ext uri="{FF2B5EF4-FFF2-40B4-BE49-F238E27FC236}">
                  <a16:creationId xmlns:a16="http://schemas.microsoft.com/office/drawing/2014/main" id="{E42A9FED-7DC8-43FC-6486-499B3E61C1B6}"/>
                </a:ext>
              </a:extLst>
            </p:cNvPr>
            <p:cNvSpPr txBox="1"/>
            <p:nvPr/>
          </p:nvSpPr>
          <p:spPr>
            <a:xfrm>
              <a:off x="7543464" y="2101574"/>
              <a:ext cx="365806" cy="261610"/>
            </a:xfrm>
            <a:prstGeom prst="rect">
              <a:avLst/>
            </a:prstGeom>
            <a:noFill/>
          </p:spPr>
          <p:txBody>
            <a:bodyPr wrap="none" rtlCol="0">
              <a:spAutoFit/>
            </a:bodyPr>
            <a:lstStyle/>
            <a:p>
              <a:r>
                <a:rPr lang="en-US" sz="1100" dirty="0"/>
                <a:t>FP</a:t>
              </a:r>
              <a:endParaRPr lang="en-SE" sz="1100" baseline="-25000" dirty="0"/>
            </a:p>
          </p:txBody>
        </p:sp>
        <p:sp>
          <p:nvSpPr>
            <p:cNvPr id="76" name="TextBox 75">
              <a:extLst>
                <a:ext uri="{FF2B5EF4-FFF2-40B4-BE49-F238E27FC236}">
                  <a16:creationId xmlns:a16="http://schemas.microsoft.com/office/drawing/2014/main" id="{88F6DC63-A288-6F7C-587D-A1FBDC513AF3}"/>
                </a:ext>
              </a:extLst>
            </p:cNvPr>
            <p:cNvSpPr txBox="1"/>
            <p:nvPr/>
          </p:nvSpPr>
          <p:spPr>
            <a:xfrm>
              <a:off x="6913277" y="2101574"/>
              <a:ext cx="381836" cy="261610"/>
            </a:xfrm>
            <a:prstGeom prst="rect">
              <a:avLst/>
            </a:prstGeom>
            <a:noFill/>
          </p:spPr>
          <p:txBody>
            <a:bodyPr wrap="square" rtlCol="0">
              <a:spAutoFit/>
            </a:bodyPr>
            <a:lstStyle/>
            <a:p>
              <a:r>
                <a:rPr lang="en-US" sz="1100" dirty="0"/>
                <a:t>FP</a:t>
              </a:r>
              <a:endParaRPr lang="en-SE" sz="1100" dirty="0"/>
            </a:p>
          </p:txBody>
        </p:sp>
      </p:grpSp>
      <p:pic>
        <p:nvPicPr>
          <p:cNvPr id="31" name="Picture 30">
            <a:extLst>
              <a:ext uri="{FF2B5EF4-FFF2-40B4-BE49-F238E27FC236}">
                <a16:creationId xmlns:a16="http://schemas.microsoft.com/office/drawing/2014/main" id="{B7AB6E72-977E-7084-E508-50800AE8A75E}"/>
              </a:ext>
            </a:extLst>
          </p:cNvPr>
          <p:cNvPicPr>
            <a:picLocks noChangeAspect="1"/>
          </p:cNvPicPr>
          <p:nvPr/>
        </p:nvPicPr>
        <p:blipFill>
          <a:blip r:embed="rId4"/>
          <a:stretch>
            <a:fillRect/>
          </a:stretch>
        </p:blipFill>
        <p:spPr>
          <a:xfrm>
            <a:off x="5519877" y="44624"/>
            <a:ext cx="3084567" cy="1633006"/>
          </a:xfrm>
          <a:prstGeom prst="rect">
            <a:avLst/>
          </a:prstGeom>
        </p:spPr>
      </p:pic>
      <p:cxnSp>
        <p:nvCxnSpPr>
          <p:cNvPr id="29" name="Straight Connector 28">
            <a:extLst>
              <a:ext uri="{FF2B5EF4-FFF2-40B4-BE49-F238E27FC236}">
                <a16:creationId xmlns:a16="http://schemas.microsoft.com/office/drawing/2014/main" id="{CF7A12B5-D287-3A4A-67AA-90CA06801B31}"/>
              </a:ext>
            </a:extLst>
          </p:cNvPr>
          <p:cNvCxnSpPr>
            <a:cxnSpLocks/>
          </p:cNvCxnSpPr>
          <p:nvPr/>
        </p:nvCxnSpPr>
        <p:spPr bwMode="auto">
          <a:xfrm>
            <a:off x="8028384" y="332656"/>
            <a:ext cx="0" cy="469081"/>
          </a:xfrm>
          <a:prstGeom prst="line">
            <a:avLst/>
          </a:prstGeom>
          <a:noFill/>
          <a:ln w="28575" cap="flat" cmpd="sng" algn="ctr">
            <a:solidFill>
              <a:srgbClr val="C00000"/>
            </a:solidFill>
            <a:prstDash val="sysDot"/>
            <a:round/>
            <a:headEnd type="none" w="med" len="med"/>
            <a:tailEnd type="none" w="med" len="med"/>
          </a:ln>
          <a:effectLst/>
        </p:spPr>
      </p:cxnSp>
      <p:sp>
        <p:nvSpPr>
          <p:cNvPr id="32" name="TextBox 31">
            <a:extLst>
              <a:ext uri="{FF2B5EF4-FFF2-40B4-BE49-F238E27FC236}">
                <a16:creationId xmlns:a16="http://schemas.microsoft.com/office/drawing/2014/main" id="{6D97FECA-E893-96DF-77E1-BF35942BD2E3}"/>
              </a:ext>
            </a:extLst>
          </p:cNvPr>
          <p:cNvSpPr txBox="1"/>
          <p:nvPr/>
        </p:nvSpPr>
        <p:spPr>
          <a:xfrm>
            <a:off x="6277727" y="204649"/>
            <a:ext cx="365806" cy="261610"/>
          </a:xfrm>
          <a:prstGeom prst="rect">
            <a:avLst/>
          </a:prstGeom>
          <a:noFill/>
        </p:spPr>
        <p:txBody>
          <a:bodyPr wrap="none" rtlCol="0">
            <a:spAutoFit/>
          </a:bodyPr>
          <a:lstStyle/>
          <a:p>
            <a:r>
              <a:rPr lang="en-US" sz="1100" dirty="0"/>
              <a:t>TP</a:t>
            </a:r>
            <a:endParaRPr lang="en-SE" sz="1100" baseline="-25000" dirty="0"/>
          </a:p>
        </p:txBody>
      </p:sp>
      <p:sp>
        <p:nvSpPr>
          <p:cNvPr id="38" name="TextBox 37">
            <a:extLst>
              <a:ext uri="{FF2B5EF4-FFF2-40B4-BE49-F238E27FC236}">
                <a16:creationId xmlns:a16="http://schemas.microsoft.com/office/drawing/2014/main" id="{AC2C8A0E-FA31-54F0-3AD1-2C566C35B4D2}"/>
              </a:ext>
            </a:extLst>
          </p:cNvPr>
          <p:cNvSpPr txBox="1"/>
          <p:nvPr/>
        </p:nvSpPr>
        <p:spPr>
          <a:xfrm>
            <a:off x="5647540" y="204649"/>
            <a:ext cx="381836" cy="261610"/>
          </a:xfrm>
          <a:prstGeom prst="rect">
            <a:avLst/>
          </a:prstGeom>
          <a:noFill/>
        </p:spPr>
        <p:txBody>
          <a:bodyPr wrap="square" rtlCol="0">
            <a:spAutoFit/>
          </a:bodyPr>
          <a:lstStyle/>
          <a:p>
            <a:r>
              <a:rPr lang="en-US" sz="1100" dirty="0"/>
              <a:t>TP</a:t>
            </a:r>
            <a:endParaRPr lang="en-SE" sz="1100" dirty="0"/>
          </a:p>
        </p:txBody>
      </p:sp>
      <p:sp>
        <p:nvSpPr>
          <p:cNvPr id="85" name="Rectangle 84">
            <a:extLst>
              <a:ext uri="{FF2B5EF4-FFF2-40B4-BE49-F238E27FC236}">
                <a16:creationId xmlns:a16="http://schemas.microsoft.com/office/drawing/2014/main" id="{A657961D-B9BB-72DF-0576-041721776EF3}"/>
              </a:ext>
            </a:extLst>
          </p:cNvPr>
          <p:cNvSpPr/>
          <p:nvPr/>
        </p:nvSpPr>
        <p:spPr bwMode="auto">
          <a:xfrm>
            <a:off x="7486358" y="1065656"/>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6" name="Rectangle 85">
            <a:extLst>
              <a:ext uri="{FF2B5EF4-FFF2-40B4-BE49-F238E27FC236}">
                <a16:creationId xmlns:a16="http://schemas.microsoft.com/office/drawing/2014/main" id="{C6026E4F-122F-B22A-B56C-8EB356E4E9EF}"/>
              </a:ext>
            </a:extLst>
          </p:cNvPr>
          <p:cNvSpPr/>
          <p:nvPr/>
        </p:nvSpPr>
        <p:spPr bwMode="auto">
          <a:xfrm>
            <a:off x="8120490" y="1065656"/>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7" name="TextBox 86">
            <a:extLst>
              <a:ext uri="{FF2B5EF4-FFF2-40B4-BE49-F238E27FC236}">
                <a16:creationId xmlns:a16="http://schemas.microsoft.com/office/drawing/2014/main" id="{A1D1A329-81C3-ACFE-E497-EDB8571428BC}"/>
              </a:ext>
            </a:extLst>
          </p:cNvPr>
          <p:cNvSpPr txBox="1"/>
          <p:nvPr/>
        </p:nvSpPr>
        <p:spPr>
          <a:xfrm>
            <a:off x="7546251" y="1124744"/>
            <a:ext cx="373820" cy="261610"/>
          </a:xfrm>
          <a:prstGeom prst="rect">
            <a:avLst/>
          </a:prstGeom>
          <a:noFill/>
        </p:spPr>
        <p:txBody>
          <a:bodyPr wrap="none" rtlCol="0">
            <a:spAutoFit/>
          </a:bodyPr>
          <a:lstStyle/>
          <a:p>
            <a:r>
              <a:rPr lang="en-US" sz="1100" dirty="0"/>
              <a:t>FN</a:t>
            </a:r>
            <a:endParaRPr lang="en-SE" sz="1100" baseline="-25000" dirty="0"/>
          </a:p>
        </p:txBody>
      </p:sp>
      <p:sp>
        <p:nvSpPr>
          <p:cNvPr id="88" name="TextBox 87">
            <a:extLst>
              <a:ext uri="{FF2B5EF4-FFF2-40B4-BE49-F238E27FC236}">
                <a16:creationId xmlns:a16="http://schemas.microsoft.com/office/drawing/2014/main" id="{D4E185E0-0519-0D46-032C-01F8B035750D}"/>
              </a:ext>
            </a:extLst>
          </p:cNvPr>
          <p:cNvSpPr txBox="1"/>
          <p:nvPr/>
        </p:nvSpPr>
        <p:spPr>
          <a:xfrm>
            <a:off x="8175291" y="1111258"/>
            <a:ext cx="373820" cy="261610"/>
          </a:xfrm>
          <a:prstGeom prst="rect">
            <a:avLst/>
          </a:prstGeom>
          <a:noFill/>
        </p:spPr>
        <p:txBody>
          <a:bodyPr wrap="none" rtlCol="0">
            <a:spAutoFit/>
          </a:bodyPr>
          <a:lstStyle/>
          <a:p>
            <a:r>
              <a:rPr lang="en-US" sz="1100" dirty="0"/>
              <a:t>FN</a:t>
            </a:r>
            <a:endParaRPr lang="en-SE" sz="1100" baseline="-25000"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E117049-B2AA-0134-7A85-346DF2705605}"/>
                  </a:ext>
                </a:extLst>
              </p:cNvPr>
              <p:cNvSpPr txBox="1"/>
              <p:nvPr/>
            </p:nvSpPr>
            <p:spPr>
              <a:xfrm>
                <a:off x="6156176" y="781348"/>
                <a:ext cx="1200781" cy="246221"/>
              </a:xfrm>
              <a:prstGeom prst="rect">
                <a:avLst/>
              </a:prstGeom>
              <a:solidFill>
                <a:schemeClr val="bg1"/>
              </a:solidFill>
            </p:spPr>
            <p:txBody>
              <a:bodyPr wrap="square" rtlCol="0">
                <a:spAutoFit/>
              </a:bodyPr>
              <a:lstStyle/>
              <a:p>
                <a:r>
                  <a:rPr lang="en-US" sz="1000" dirty="0"/>
                  <a:t>Match: </a:t>
                </a:r>
                <a14:m>
                  <m:oMath xmlns:m="http://schemas.openxmlformats.org/officeDocument/2006/math">
                    <m:r>
                      <a:rPr lang="en-US" sz="1000" b="0" i="1" smtClean="0">
                        <a:latin typeface="Cambria Math" panose="02040503050406030204" pitchFamily="18" charset="0"/>
                      </a:rPr>
                      <m:t>≥ </m:t>
                    </m:r>
                  </m:oMath>
                </a14:m>
                <a:r>
                  <a:rPr lang="en-US" sz="1000" dirty="0"/>
                  <a:t>0.5 </a:t>
                </a:r>
                <a:r>
                  <a:rPr lang="en-US" sz="1000" dirty="0" err="1"/>
                  <a:t>IoU</a:t>
                </a:r>
                <a:endParaRPr lang="en-SE" sz="1400" dirty="0"/>
              </a:p>
            </p:txBody>
          </p:sp>
        </mc:Choice>
        <mc:Fallback xmlns="">
          <p:sp>
            <p:nvSpPr>
              <p:cNvPr id="25" name="TextBox 24">
                <a:extLst>
                  <a:ext uri="{FF2B5EF4-FFF2-40B4-BE49-F238E27FC236}">
                    <a16:creationId xmlns:a16="http://schemas.microsoft.com/office/drawing/2014/main" id="{9E117049-B2AA-0134-7A85-346DF2705605}"/>
                  </a:ext>
                </a:extLst>
              </p:cNvPr>
              <p:cNvSpPr txBox="1">
                <a:spLocks noRot="1" noChangeAspect="1" noMove="1" noResize="1" noEditPoints="1" noAdjustHandles="1" noChangeArrowheads="1" noChangeShapeType="1" noTextEdit="1"/>
              </p:cNvSpPr>
              <p:nvPr/>
            </p:nvSpPr>
            <p:spPr>
              <a:xfrm>
                <a:off x="6156176" y="781348"/>
                <a:ext cx="1200781" cy="246221"/>
              </a:xfrm>
              <a:prstGeom prst="rect">
                <a:avLst/>
              </a:prstGeom>
              <a:blipFill>
                <a:blip r:embed="rId6"/>
                <a:stretch>
                  <a:fillRect b="-9756"/>
                </a:stretch>
              </a:blipFill>
            </p:spPr>
            <p:txBody>
              <a:bodyPr/>
              <a:lstStyle/>
              <a:p>
                <a:r>
                  <a:rPr lang="en-SE">
                    <a:noFill/>
                  </a:rPr>
                  <a:t> </a:t>
                </a:r>
              </a:p>
            </p:txBody>
          </p:sp>
        </mc:Fallback>
      </mc:AlternateContent>
      <p:cxnSp>
        <p:nvCxnSpPr>
          <p:cNvPr id="69" name="Straight Connector 68">
            <a:extLst>
              <a:ext uri="{FF2B5EF4-FFF2-40B4-BE49-F238E27FC236}">
                <a16:creationId xmlns:a16="http://schemas.microsoft.com/office/drawing/2014/main" id="{949EBC43-1DD4-5B3F-6D49-A55D8F4DE842}"/>
              </a:ext>
            </a:extLst>
          </p:cNvPr>
          <p:cNvCxnSpPr>
            <a:cxnSpLocks/>
          </p:cNvCxnSpPr>
          <p:nvPr/>
        </p:nvCxnSpPr>
        <p:spPr bwMode="auto">
          <a:xfrm>
            <a:off x="5884197" y="748775"/>
            <a:ext cx="478485" cy="314066"/>
          </a:xfrm>
          <a:prstGeom prst="line">
            <a:avLst/>
          </a:prstGeom>
          <a:noFill/>
          <a:ln w="25400"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577DCF5C-FA19-59D6-6045-96B3D8512738}"/>
              </a:ext>
            </a:extLst>
          </p:cNvPr>
          <p:cNvCxnSpPr>
            <a:cxnSpLocks/>
          </p:cNvCxnSpPr>
          <p:nvPr/>
        </p:nvCxnSpPr>
        <p:spPr bwMode="auto">
          <a:xfrm flipH="1">
            <a:off x="5853509" y="754979"/>
            <a:ext cx="476639" cy="307862"/>
          </a:xfrm>
          <a:prstGeom prst="line">
            <a:avLst/>
          </a:prstGeom>
          <a:noFill/>
          <a:ln w="25400" cap="flat" cmpd="sng" algn="ctr">
            <a:solidFill>
              <a:schemeClr val="tx1"/>
            </a:solidFill>
            <a:prstDash val="solid"/>
            <a:round/>
            <a:headEnd type="none" w="med" len="med"/>
            <a:tailEnd type="none" w="med" len="med"/>
          </a:ln>
          <a:effectLst/>
        </p:spPr>
      </p:cxnSp>
      <p:sp>
        <p:nvSpPr>
          <p:cNvPr id="34" name="TextBox 33">
            <a:extLst>
              <a:ext uri="{FF2B5EF4-FFF2-40B4-BE49-F238E27FC236}">
                <a16:creationId xmlns:a16="http://schemas.microsoft.com/office/drawing/2014/main" id="{B20CBB87-9687-5595-A8FA-ABFC3070CA0D}"/>
              </a:ext>
            </a:extLst>
          </p:cNvPr>
          <p:cNvSpPr txBox="1"/>
          <p:nvPr/>
        </p:nvSpPr>
        <p:spPr>
          <a:xfrm>
            <a:off x="6300192" y="1111258"/>
            <a:ext cx="381836" cy="261610"/>
          </a:xfrm>
          <a:prstGeom prst="rect">
            <a:avLst/>
          </a:prstGeom>
          <a:noFill/>
        </p:spPr>
        <p:txBody>
          <a:bodyPr wrap="square" rtlCol="0">
            <a:spAutoFit/>
          </a:bodyPr>
          <a:lstStyle/>
          <a:p>
            <a:r>
              <a:rPr lang="en-US" sz="1100" dirty="0"/>
              <a:t>TP</a:t>
            </a:r>
            <a:endParaRPr lang="en-SE" sz="1100" dirty="0"/>
          </a:p>
        </p:txBody>
      </p:sp>
      <p:sp>
        <p:nvSpPr>
          <p:cNvPr id="35" name="TextBox 34">
            <a:extLst>
              <a:ext uri="{FF2B5EF4-FFF2-40B4-BE49-F238E27FC236}">
                <a16:creationId xmlns:a16="http://schemas.microsoft.com/office/drawing/2014/main" id="{EFFD2D26-A927-1C9F-031B-4E7625EDC030}"/>
              </a:ext>
            </a:extLst>
          </p:cNvPr>
          <p:cNvSpPr txBox="1"/>
          <p:nvPr/>
        </p:nvSpPr>
        <p:spPr>
          <a:xfrm>
            <a:off x="5659465" y="1111258"/>
            <a:ext cx="381836" cy="261610"/>
          </a:xfrm>
          <a:prstGeom prst="rect">
            <a:avLst/>
          </a:prstGeom>
          <a:noFill/>
        </p:spPr>
        <p:txBody>
          <a:bodyPr wrap="square" rtlCol="0">
            <a:spAutoFit/>
          </a:bodyPr>
          <a:lstStyle/>
          <a:p>
            <a:r>
              <a:rPr lang="en-US" sz="1100" dirty="0"/>
              <a:t>TP</a:t>
            </a:r>
            <a:endParaRPr lang="en-SE" sz="1100" dirty="0"/>
          </a:p>
        </p:txBody>
      </p:sp>
      <p:sp>
        <p:nvSpPr>
          <p:cNvPr id="36" name="TextBox 35">
            <a:extLst>
              <a:ext uri="{FF2B5EF4-FFF2-40B4-BE49-F238E27FC236}">
                <a16:creationId xmlns:a16="http://schemas.microsoft.com/office/drawing/2014/main" id="{3CD6C4DC-43CE-363A-2719-A19035B020C7}"/>
              </a:ext>
            </a:extLst>
          </p:cNvPr>
          <p:cNvSpPr txBox="1"/>
          <p:nvPr/>
        </p:nvSpPr>
        <p:spPr>
          <a:xfrm>
            <a:off x="6948264" y="1111258"/>
            <a:ext cx="381836" cy="261610"/>
          </a:xfrm>
          <a:prstGeom prst="rect">
            <a:avLst/>
          </a:prstGeom>
          <a:noFill/>
        </p:spPr>
        <p:txBody>
          <a:bodyPr wrap="square" rtlCol="0">
            <a:spAutoFit/>
          </a:bodyPr>
          <a:lstStyle/>
          <a:p>
            <a:r>
              <a:rPr lang="en-US" sz="1100" dirty="0"/>
              <a:t>TP</a:t>
            </a:r>
            <a:endParaRPr lang="en-SE" sz="1100" dirty="0"/>
          </a:p>
        </p:txBody>
      </p:sp>
      <p:sp>
        <p:nvSpPr>
          <p:cNvPr id="43" name="TextBox 42">
            <a:extLst>
              <a:ext uri="{FF2B5EF4-FFF2-40B4-BE49-F238E27FC236}">
                <a16:creationId xmlns:a16="http://schemas.microsoft.com/office/drawing/2014/main" id="{863F2284-5711-6893-7B2E-7A7EE831EAC7}"/>
              </a:ext>
            </a:extLst>
          </p:cNvPr>
          <p:cNvSpPr txBox="1"/>
          <p:nvPr/>
        </p:nvSpPr>
        <p:spPr>
          <a:xfrm>
            <a:off x="7546251" y="204649"/>
            <a:ext cx="365806" cy="261610"/>
          </a:xfrm>
          <a:prstGeom prst="rect">
            <a:avLst/>
          </a:prstGeom>
          <a:noFill/>
        </p:spPr>
        <p:txBody>
          <a:bodyPr wrap="none" rtlCol="0">
            <a:spAutoFit/>
          </a:bodyPr>
          <a:lstStyle/>
          <a:p>
            <a:r>
              <a:rPr lang="en-US" sz="1100" dirty="0"/>
              <a:t>FP</a:t>
            </a:r>
            <a:endParaRPr lang="en-SE" sz="1100" baseline="-25000" dirty="0"/>
          </a:p>
        </p:txBody>
      </p:sp>
      <p:sp>
        <p:nvSpPr>
          <p:cNvPr id="44" name="TextBox 43">
            <a:extLst>
              <a:ext uri="{FF2B5EF4-FFF2-40B4-BE49-F238E27FC236}">
                <a16:creationId xmlns:a16="http://schemas.microsoft.com/office/drawing/2014/main" id="{BF71F996-9080-66E9-BA2A-D432C0CB086E}"/>
              </a:ext>
            </a:extLst>
          </p:cNvPr>
          <p:cNvSpPr txBox="1"/>
          <p:nvPr/>
        </p:nvSpPr>
        <p:spPr>
          <a:xfrm>
            <a:off x="6916064" y="204649"/>
            <a:ext cx="381836" cy="261610"/>
          </a:xfrm>
          <a:prstGeom prst="rect">
            <a:avLst/>
          </a:prstGeom>
          <a:noFill/>
        </p:spPr>
        <p:txBody>
          <a:bodyPr wrap="square" rtlCol="0">
            <a:spAutoFit/>
          </a:bodyPr>
          <a:lstStyle/>
          <a:p>
            <a:r>
              <a:rPr lang="en-US" sz="1100" dirty="0"/>
              <a:t>FP</a:t>
            </a:r>
            <a:endParaRPr lang="en-SE" sz="1100" dirty="0"/>
          </a:p>
        </p:txBody>
      </p:sp>
      <p:sp>
        <p:nvSpPr>
          <p:cNvPr id="77" name="Rectangle 76">
            <a:extLst>
              <a:ext uri="{FF2B5EF4-FFF2-40B4-BE49-F238E27FC236}">
                <a16:creationId xmlns:a16="http://schemas.microsoft.com/office/drawing/2014/main" id="{33107D55-5053-6C8B-3E45-7BEB6CFE7A53}"/>
              </a:ext>
            </a:extLst>
          </p:cNvPr>
          <p:cNvSpPr/>
          <p:nvPr/>
        </p:nvSpPr>
        <p:spPr bwMode="auto">
          <a:xfrm>
            <a:off x="6858916" y="1071000"/>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8" name="TextBox 77">
            <a:extLst>
              <a:ext uri="{FF2B5EF4-FFF2-40B4-BE49-F238E27FC236}">
                <a16:creationId xmlns:a16="http://schemas.microsoft.com/office/drawing/2014/main" id="{4D275B5D-27B2-7598-F3ED-4A2890FE7552}"/>
              </a:ext>
            </a:extLst>
          </p:cNvPr>
          <p:cNvSpPr txBox="1"/>
          <p:nvPr/>
        </p:nvSpPr>
        <p:spPr>
          <a:xfrm>
            <a:off x="6913717" y="1116602"/>
            <a:ext cx="373820" cy="261610"/>
          </a:xfrm>
          <a:prstGeom prst="rect">
            <a:avLst/>
          </a:prstGeom>
          <a:noFill/>
        </p:spPr>
        <p:txBody>
          <a:bodyPr wrap="none" rtlCol="0">
            <a:spAutoFit/>
          </a:bodyPr>
          <a:lstStyle/>
          <a:p>
            <a:r>
              <a:rPr lang="en-US" sz="1100" dirty="0"/>
              <a:t>FN</a:t>
            </a:r>
            <a:endParaRPr lang="en-SE" sz="1100" baseline="-25000" dirty="0"/>
          </a:p>
        </p:txBody>
      </p:sp>
      <p:sp>
        <p:nvSpPr>
          <p:cNvPr id="79" name="Rectangle 78">
            <a:extLst>
              <a:ext uri="{FF2B5EF4-FFF2-40B4-BE49-F238E27FC236}">
                <a16:creationId xmlns:a16="http://schemas.microsoft.com/office/drawing/2014/main" id="{C10E7B2C-53B1-1767-6590-87F00204213B}"/>
              </a:ext>
            </a:extLst>
          </p:cNvPr>
          <p:cNvSpPr/>
          <p:nvPr/>
        </p:nvSpPr>
        <p:spPr bwMode="auto">
          <a:xfrm>
            <a:off x="7236296" y="765318"/>
            <a:ext cx="1008112" cy="274011"/>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pic>
        <p:nvPicPr>
          <p:cNvPr id="80" name="Picture 79">
            <a:extLst>
              <a:ext uri="{FF2B5EF4-FFF2-40B4-BE49-F238E27FC236}">
                <a16:creationId xmlns:a16="http://schemas.microsoft.com/office/drawing/2014/main" id="{36B2A57D-BE71-3C99-0D7A-2B8A8194E0AB}"/>
              </a:ext>
            </a:extLst>
          </p:cNvPr>
          <p:cNvPicPr>
            <a:picLocks noChangeAspect="1"/>
          </p:cNvPicPr>
          <p:nvPr/>
        </p:nvPicPr>
        <p:blipFill>
          <a:blip r:embed="rId4"/>
          <a:stretch>
            <a:fillRect/>
          </a:stretch>
        </p:blipFill>
        <p:spPr>
          <a:xfrm>
            <a:off x="5503504" y="3468454"/>
            <a:ext cx="3084567" cy="1633006"/>
          </a:xfrm>
          <a:prstGeom prst="rect">
            <a:avLst/>
          </a:prstGeom>
        </p:spPr>
      </p:pic>
      <p:cxnSp>
        <p:nvCxnSpPr>
          <p:cNvPr id="91" name="Straight Connector 90">
            <a:extLst>
              <a:ext uri="{FF2B5EF4-FFF2-40B4-BE49-F238E27FC236}">
                <a16:creationId xmlns:a16="http://schemas.microsoft.com/office/drawing/2014/main" id="{D0225C82-8EF2-937C-7D27-29236E277299}"/>
              </a:ext>
            </a:extLst>
          </p:cNvPr>
          <p:cNvCxnSpPr>
            <a:cxnSpLocks/>
          </p:cNvCxnSpPr>
          <p:nvPr/>
        </p:nvCxnSpPr>
        <p:spPr bwMode="auto">
          <a:xfrm>
            <a:off x="8015099" y="3772625"/>
            <a:ext cx="0" cy="469081"/>
          </a:xfrm>
          <a:prstGeom prst="line">
            <a:avLst/>
          </a:prstGeom>
          <a:noFill/>
          <a:ln w="28575" cap="flat" cmpd="sng" algn="ctr">
            <a:solidFill>
              <a:srgbClr val="C00000"/>
            </a:solidFill>
            <a:prstDash val="sysDot"/>
            <a:round/>
            <a:headEnd type="none" w="med" len="med"/>
            <a:tailEnd type="none" w="med" len="med"/>
          </a:ln>
          <a:effectLst/>
        </p:spPr>
      </p:cxnSp>
      <p:sp>
        <p:nvSpPr>
          <p:cNvPr id="92" name="TextBox 91">
            <a:extLst>
              <a:ext uri="{FF2B5EF4-FFF2-40B4-BE49-F238E27FC236}">
                <a16:creationId xmlns:a16="http://schemas.microsoft.com/office/drawing/2014/main" id="{D0CDC6C4-D764-B33D-B1A5-86B3F52B6DC0}"/>
              </a:ext>
            </a:extLst>
          </p:cNvPr>
          <p:cNvSpPr txBox="1"/>
          <p:nvPr/>
        </p:nvSpPr>
        <p:spPr>
          <a:xfrm>
            <a:off x="6263947" y="3620179"/>
            <a:ext cx="365806" cy="261610"/>
          </a:xfrm>
          <a:prstGeom prst="rect">
            <a:avLst/>
          </a:prstGeom>
          <a:noFill/>
        </p:spPr>
        <p:txBody>
          <a:bodyPr wrap="none" rtlCol="0">
            <a:spAutoFit/>
          </a:bodyPr>
          <a:lstStyle/>
          <a:p>
            <a:r>
              <a:rPr lang="en-US" sz="1100" dirty="0"/>
              <a:t>FP</a:t>
            </a:r>
            <a:endParaRPr lang="en-SE" sz="1100" dirty="0"/>
          </a:p>
        </p:txBody>
      </p:sp>
      <p:sp>
        <p:nvSpPr>
          <p:cNvPr id="96" name="TextBox 95">
            <a:extLst>
              <a:ext uri="{FF2B5EF4-FFF2-40B4-BE49-F238E27FC236}">
                <a16:creationId xmlns:a16="http://schemas.microsoft.com/office/drawing/2014/main" id="{DC736A5E-DFB8-5BFD-D279-FD5461575B0E}"/>
              </a:ext>
            </a:extLst>
          </p:cNvPr>
          <p:cNvSpPr txBox="1"/>
          <p:nvPr/>
        </p:nvSpPr>
        <p:spPr>
          <a:xfrm>
            <a:off x="5633760" y="3620179"/>
            <a:ext cx="381836" cy="261610"/>
          </a:xfrm>
          <a:prstGeom prst="rect">
            <a:avLst/>
          </a:prstGeom>
          <a:noFill/>
        </p:spPr>
        <p:txBody>
          <a:bodyPr wrap="square" rtlCol="0">
            <a:spAutoFit/>
          </a:bodyPr>
          <a:lstStyle/>
          <a:p>
            <a:r>
              <a:rPr lang="en-US" sz="1100" dirty="0"/>
              <a:t>TP</a:t>
            </a:r>
            <a:endParaRPr lang="en-SE" sz="1100" dirty="0"/>
          </a:p>
        </p:txBody>
      </p:sp>
      <p:sp>
        <p:nvSpPr>
          <p:cNvPr id="101" name="TextBox 100">
            <a:extLst>
              <a:ext uri="{FF2B5EF4-FFF2-40B4-BE49-F238E27FC236}">
                <a16:creationId xmlns:a16="http://schemas.microsoft.com/office/drawing/2014/main" id="{4BC485D6-F541-D047-24B6-146A7C4D4B30}"/>
              </a:ext>
            </a:extLst>
          </p:cNvPr>
          <p:cNvSpPr txBox="1"/>
          <p:nvPr/>
        </p:nvSpPr>
        <p:spPr>
          <a:xfrm>
            <a:off x="6933978" y="3620179"/>
            <a:ext cx="381836" cy="261610"/>
          </a:xfrm>
          <a:prstGeom prst="rect">
            <a:avLst/>
          </a:prstGeom>
          <a:noFill/>
        </p:spPr>
        <p:txBody>
          <a:bodyPr wrap="square" rtlCol="0">
            <a:spAutoFit/>
          </a:bodyPr>
          <a:lstStyle/>
          <a:p>
            <a:r>
              <a:rPr lang="en-US" sz="1100" dirty="0"/>
              <a:t>FP</a:t>
            </a:r>
            <a:endParaRPr lang="en-SE" sz="1100" dirty="0"/>
          </a:p>
        </p:txBody>
      </p:sp>
      <p:sp>
        <p:nvSpPr>
          <p:cNvPr id="102" name="TextBox 101">
            <a:extLst>
              <a:ext uri="{FF2B5EF4-FFF2-40B4-BE49-F238E27FC236}">
                <a16:creationId xmlns:a16="http://schemas.microsoft.com/office/drawing/2014/main" id="{1C5444F4-A5D3-D506-CD7D-D173A18B9304}"/>
              </a:ext>
            </a:extLst>
          </p:cNvPr>
          <p:cNvSpPr txBox="1"/>
          <p:nvPr/>
        </p:nvSpPr>
        <p:spPr>
          <a:xfrm>
            <a:off x="7528463" y="3620179"/>
            <a:ext cx="381836" cy="261610"/>
          </a:xfrm>
          <a:prstGeom prst="rect">
            <a:avLst/>
          </a:prstGeom>
          <a:noFill/>
        </p:spPr>
        <p:txBody>
          <a:bodyPr wrap="square" rtlCol="0">
            <a:spAutoFit/>
          </a:bodyPr>
          <a:lstStyle/>
          <a:p>
            <a:r>
              <a:rPr lang="en-US" sz="1100" dirty="0"/>
              <a:t>FP</a:t>
            </a:r>
            <a:endParaRPr lang="en-SE" sz="1100" dirty="0"/>
          </a:p>
        </p:txBody>
      </p:sp>
      <p:grpSp>
        <p:nvGrpSpPr>
          <p:cNvPr id="103" name="Group 102">
            <a:extLst>
              <a:ext uri="{FF2B5EF4-FFF2-40B4-BE49-F238E27FC236}">
                <a16:creationId xmlns:a16="http://schemas.microsoft.com/office/drawing/2014/main" id="{7E0D858B-C18E-8F28-AF24-599EDD6C33B0}"/>
              </a:ext>
            </a:extLst>
          </p:cNvPr>
          <p:cNvGrpSpPr/>
          <p:nvPr/>
        </p:nvGrpSpPr>
        <p:grpSpPr>
          <a:xfrm>
            <a:off x="6196045" y="3821218"/>
            <a:ext cx="514642" cy="358026"/>
            <a:chOff x="6223501" y="1412644"/>
            <a:chExt cx="514642" cy="358026"/>
          </a:xfrm>
        </p:grpSpPr>
        <p:sp>
          <p:nvSpPr>
            <p:cNvPr id="104" name="Rectangle 103">
              <a:extLst>
                <a:ext uri="{FF2B5EF4-FFF2-40B4-BE49-F238E27FC236}">
                  <a16:creationId xmlns:a16="http://schemas.microsoft.com/office/drawing/2014/main" id="{581A0210-DDF3-4D05-EA85-BC12BD0A82EA}"/>
                </a:ext>
              </a:extLst>
            </p:cNvPr>
            <p:cNvSpPr/>
            <p:nvPr/>
          </p:nvSpPr>
          <p:spPr bwMode="auto">
            <a:xfrm>
              <a:off x="6223501" y="1412644"/>
              <a:ext cx="514642" cy="358026"/>
            </a:xfrm>
            <a:prstGeom prst="rect">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000" b="0" i="0" u="none" strike="noStrike" cap="none" normalizeH="0" baseline="0" dirty="0">
                <a:ln>
                  <a:noFill/>
                </a:ln>
                <a:solidFill>
                  <a:schemeClr val="bg1"/>
                </a:solidFill>
                <a:effectLst/>
                <a:latin typeface="Arial" charset="0"/>
              </a:endParaRPr>
            </a:p>
          </p:txBody>
        </p:sp>
        <p:sp>
          <p:nvSpPr>
            <p:cNvPr id="105" name="TextBox 104">
              <a:extLst>
                <a:ext uri="{FF2B5EF4-FFF2-40B4-BE49-F238E27FC236}">
                  <a16:creationId xmlns:a16="http://schemas.microsoft.com/office/drawing/2014/main" id="{C7FF14CF-0A96-782C-13FA-1CCFF4764DA6}"/>
                </a:ext>
              </a:extLst>
            </p:cNvPr>
            <p:cNvSpPr txBox="1"/>
            <p:nvPr/>
          </p:nvSpPr>
          <p:spPr>
            <a:xfrm>
              <a:off x="6263947" y="1462543"/>
              <a:ext cx="460574" cy="261610"/>
            </a:xfrm>
            <a:prstGeom prst="rect">
              <a:avLst/>
            </a:prstGeom>
            <a:noFill/>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bg1"/>
                  </a:solidFill>
                  <a:effectLst/>
                  <a:latin typeface="Arial" charset="0"/>
                </a:rPr>
                <a:t>0.95</a:t>
              </a:r>
              <a:endParaRPr kumimoji="0" lang="en-SE" sz="1050" b="0" i="0" u="none" strike="noStrike" cap="none" normalizeH="0" baseline="0" dirty="0">
                <a:ln>
                  <a:noFill/>
                </a:ln>
                <a:solidFill>
                  <a:schemeClr val="bg1"/>
                </a:solidFill>
                <a:effectLst/>
                <a:latin typeface="Arial" charset="0"/>
              </a:endParaRPr>
            </a:p>
          </p:txBody>
        </p:sp>
      </p:grpSp>
      <p:grpSp>
        <p:nvGrpSpPr>
          <p:cNvPr id="106" name="Group 105">
            <a:extLst>
              <a:ext uri="{FF2B5EF4-FFF2-40B4-BE49-F238E27FC236}">
                <a16:creationId xmlns:a16="http://schemas.microsoft.com/office/drawing/2014/main" id="{14E8712A-C48E-78AC-097C-75A67C7A18F5}"/>
              </a:ext>
            </a:extLst>
          </p:cNvPr>
          <p:cNvGrpSpPr/>
          <p:nvPr/>
        </p:nvGrpSpPr>
        <p:grpSpPr>
          <a:xfrm>
            <a:off x="8064498" y="3827144"/>
            <a:ext cx="514642" cy="358026"/>
            <a:chOff x="6223501" y="1409857"/>
            <a:chExt cx="514642" cy="358026"/>
          </a:xfrm>
        </p:grpSpPr>
        <p:sp>
          <p:nvSpPr>
            <p:cNvPr id="107" name="Rectangle 106">
              <a:extLst>
                <a:ext uri="{FF2B5EF4-FFF2-40B4-BE49-F238E27FC236}">
                  <a16:creationId xmlns:a16="http://schemas.microsoft.com/office/drawing/2014/main" id="{7FAB63CC-AC6E-D45C-40CF-4495D1F63BAD}"/>
                </a:ext>
              </a:extLst>
            </p:cNvPr>
            <p:cNvSpPr/>
            <p:nvPr/>
          </p:nvSpPr>
          <p:spPr bwMode="auto">
            <a:xfrm>
              <a:off x="6223501" y="1409857"/>
              <a:ext cx="514642" cy="358026"/>
            </a:xfrm>
            <a:prstGeom prst="rect">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000" b="0" i="0" u="none" strike="noStrike" cap="none" normalizeH="0" baseline="0" dirty="0">
                <a:ln>
                  <a:noFill/>
                </a:ln>
                <a:solidFill>
                  <a:schemeClr val="bg1"/>
                </a:solidFill>
                <a:effectLst/>
                <a:latin typeface="Arial" charset="0"/>
              </a:endParaRPr>
            </a:p>
          </p:txBody>
        </p:sp>
        <p:sp>
          <p:nvSpPr>
            <p:cNvPr id="108" name="TextBox 107">
              <a:extLst>
                <a:ext uri="{FF2B5EF4-FFF2-40B4-BE49-F238E27FC236}">
                  <a16:creationId xmlns:a16="http://schemas.microsoft.com/office/drawing/2014/main" id="{1C322C1D-9E81-938B-428F-9540ACDD8B54}"/>
                </a:ext>
              </a:extLst>
            </p:cNvPr>
            <p:cNvSpPr txBox="1"/>
            <p:nvPr/>
          </p:nvSpPr>
          <p:spPr>
            <a:xfrm>
              <a:off x="6306838" y="1465658"/>
              <a:ext cx="416982" cy="246221"/>
            </a:xfrm>
            <a:prstGeom prst="rect">
              <a:avLst/>
            </a:prstGeom>
            <a:noFill/>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rPr>
                <a:t>0.1</a:t>
              </a:r>
              <a:endParaRPr kumimoji="0" lang="en-SE" sz="1000" b="0" i="0" u="none" strike="noStrike" cap="none" normalizeH="0" baseline="0" dirty="0">
                <a:ln>
                  <a:noFill/>
                </a:ln>
                <a:solidFill>
                  <a:schemeClr val="bg1"/>
                </a:solidFill>
                <a:effectLst/>
                <a:latin typeface="Arial" charset="0"/>
              </a:endParaRPr>
            </a:p>
          </p:txBody>
        </p:sp>
      </p:grpSp>
      <p:sp>
        <p:nvSpPr>
          <p:cNvPr id="109" name="Rectangle 108">
            <a:extLst>
              <a:ext uri="{FF2B5EF4-FFF2-40B4-BE49-F238E27FC236}">
                <a16:creationId xmlns:a16="http://schemas.microsoft.com/office/drawing/2014/main" id="{9310BAD2-BD62-6958-F1D2-C9B8DF96D3C1}"/>
              </a:ext>
            </a:extLst>
          </p:cNvPr>
          <p:cNvSpPr/>
          <p:nvPr/>
        </p:nvSpPr>
        <p:spPr bwMode="auto">
          <a:xfrm>
            <a:off x="7164288" y="4191932"/>
            <a:ext cx="1086082" cy="288148"/>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25A02F5-1651-25C4-C5EA-3DE2499E2A2B}"/>
                  </a:ext>
                </a:extLst>
              </p:cNvPr>
              <p:cNvSpPr txBox="1"/>
              <p:nvPr/>
            </p:nvSpPr>
            <p:spPr>
              <a:xfrm>
                <a:off x="6084168" y="4219252"/>
                <a:ext cx="1188736" cy="246221"/>
              </a:xfrm>
              <a:prstGeom prst="rect">
                <a:avLst/>
              </a:prstGeom>
              <a:solidFill>
                <a:schemeClr val="bg1"/>
              </a:solidFill>
            </p:spPr>
            <p:txBody>
              <a:bodyPr wrap="square" rtlCol="0">
                <a:spAutoFit/>
              </a:bodyPr>
              <a:lstStyle/>
              <a:p>
                <a:r>
                  <a:rPr lang="en-US" sz="1000" dirty="0"/>
                  <a:t>Match: </a:t>
                </a:r>
                <a14:m>
                  <m:oMath xmlns:m="http://schemas.openxmlformats.org/officeDocument/2006/math">
                    <m:r>
                      <a:rPr lang="en-US" sz="1000" b="0" i="1" smtClean="0">
                        <a:latin typeface="Cambria Math" panose="02040503050406030204" pitchFamily="18" charset="0"/>
                      </a:rPr>
                      <m:t>≥ </m:t>
                    </m:r>
                  </m:oMath>
                </a14:m>
                <a:r>
                  <a:rPr lang="en-US" sz="1000" dirty="0">
                    <a:solidFill>
                      <a:srgbClr val="0000FF"/>
                    </a:solidFill>
                  </a:rPr>
                  <a:t>0.9</a:t>
                </a:r>
                <a:r>
                  <a:rPr lang="en-US" sz="1000" dirty="0"/>
                  <a:t> </a:t>
                </a:r>
                <a:r>
                  <a:rPr lang="en-US" sz="1000" dirty="0" err="1"/>
                  <a:t>IoU</a:t>
                </a:r>
                <a:endParaRPr lang="en-SE" sz="1400" dirty="0"/>
              </a:p>
            </p:txBody>
          </p:sp>
        </mc:Choice>
        <mc:Fallback xmlns="">
          <p:sp>
            <p:nvSpPr>
              <p:cNvPr id="114" name="TextBox 113">
                <a:extLst>
                  <a:ext uri="{FF2B5EF4-FFF2-40B4-BE49-F238E27FC236}">
                    <a16:creationId xmlns:a16="http://schemas.microsoft.com/office/drawing/2014/main" id="{225A02F5-1651-25C4-C5EA-3DE2499E2A2B}"/>
                  </a:ext>
                </a:extLst>
              </p:cNvPr>
              <p:cNvSpPr txBox="1">
                <a:spLocks noRot="1" noChangeAspect="1" noMove="1" noResize="1" noEditPoints="1" noAdjustHandles="1" noChangeArrowheads="1" noChangeShapeType="1" noTextEdit="1"/>
              </p:cNvSpPr>
              <p:nvPr/>
            </p:nvSpPr>
            <p:spPr>
              <a:xfrm>
                <a:off x="6084168" y="4219252"/>
                <a:ext cx="1188736" cy="246221"/>
              </a:xfrm>
              <a:prstGeom prst="rect">
                <a:avLst/>
              </a:prstGeom>
              <a:blipFill>
                <a:blip r:embed="rId7"/>
                <a:stretch>
                  <a:fillRect b="-9756"/>
                </a:stretch>
              </a:blipFill>
            </p:spPr>
            <p:txBody>
              <a:bodyPr/>
              <a:lstStyle/>
              <a:p>
                <a:r>
                  <a:rPr lang="en-SE">
                    <a:noFill/>
                  </a:rPr>
                  <a:t> </a:t>
                </a:r>
              </a:p>
            </p:txBody>
          </p:sp>
        </mc:Fallback>
      </mc:AlternateContent>
      <p:cxnSp>
        <p:nvCxnSpPr>
          <p:cNvPr id="119" name="Straight Connector 118">
            <a:extLst>
              <a:ext uri="{FF2B5EF4-FFF2-40B4-BE49-F238E27FC236}">
                <a16:creationId xmlns:a16="http://schemas.microsoft.com/office/drawing/2014/main" id="{FA9A0B2B-F452-4D98-1D3D-7E0D969D5A0D}"/>
              </a:ext>
            </a:extLst>
          </p:cNvPr>
          <p:cNvCxnSpPr>
            <a:cxnSpLocks/>
          </p:cNvCxnSpPr>
          <p:nvPr/>
        </p:nvCxnSpPr>
        <p:spPr bwMode="auto">
          <a:xfrm>
            <a:off x="5852873" y="4191816"/>
            <a:ext cx="478485" cy="314066"/>
          </a:xfrm>
          <a:prstGeom prst="line">
            <a:avLst/>
          </a:prstGeom>
          <a:noFill/>
          <a:ln w="25400" cap="flat" cmpd="sng" algn="ctr">
            <a:solidFill>
              <a:schemeClr val="tx1"/>
            </a:solidFill>
            <a:prstDash val="solid"/>
            <a:round/>
            <a:headEnd type="none" w="med" len="med"/>
            <a:tailEnd type="none" w="med" len="med"/>
          </a:ln>
          <a:effectLst/>
        </p:spPr>
      </p:cxnSp>
      <p:sp>
        <p:nvSpPr>
          <p:cNvPr id="120" name="Rectangle 119">
            <a:extLst>
              <a:ext uri="{FF2B5EF4-FFF2-40B4-BE49-F238E27FC236}">
                <a16:creationId xmlns:a16="http://schemas.microsoft.com/office/drawing/2014/main" id="{59A095E1-57F0-1475-C63F-A536571552E2}"/>
              </a:ext>
            </a:extLst>
          </p:cNvPr>
          <p:cNvSpPr/>
          <p:nvPr/>
        </p:nvSpPr>
        <p:spPr bwMode="auto">
          <a:xfrm>
            <a:off x="7483571" y="4492995"/>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21" name="Rectangle 120">
            <a:extLst>
              <a:ext uri="{FF2B5EF4-FFF2-40B4-BE49-F238E27FC236}">
                <a16:creationId xmlns:a16="http://schemas.microsoft.com/office/drawing/2014/main" id="{E7843299-63CB-6140-815F-36E925176004}"/>
              </a:ext>
            </a:extLst>
          </p:cNvPr>
          <p:cNvSpPr/>
          <p:nvPr/>
        </p:nvSpPr>
        <p:spPr bwMode="auto">
          <a:xfrm>
            <a:off x="8117703" y="4492995"/>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22" name="TextBox 121">
            <a:extLst>
              <a:ext uri="{FF2B5EF4-FFF2-40B4-BE49-F238E27FC236}">
                <a16:creationId xmlns:a16="http://schemas.microsoft.com/office/drawing/2014/main" id="{F0EB1032-5329-E027-5915-821776DF47A0}"/>
              </a:ext>
            </a:extLst>
          </p:cNvPr>
          <p:cNvSpPr txBox="1"/>
          <p:nvPr/>
        </p:nvSpPr>
        <p:spPr>
          <a:xfrm>
            <a:off x="7543464" y="4552083"/>
            <a:ext cx="373820" cy="261610"/>
          </a:xfrm>
          <a:prstGeom prst="rect">
            <a:avLst/>
          </a:prstGeom>
          <a:noFill/>
        </p:spPr>
        <p:txBody>
          <a:bodyPr wrap="none" rtlCol="0">
            <a:spAutoFit/>
          </a:bodyPr>
          <a:lstStyle/>
          <a:p>
            <a:r>
              <a:rPr lang="en-US" sz="1100" dirty="0"/>
              <a:t>FN</a:t>
            </a:r>
            <a:endParaRPr lang="en-SE" sz="1100" baseline="-25000" dirty="0"/>
          </a:p>
        </p:txBody>
      </p:sp>
      <p:sp>
        <p:nvSpPr>
          <p:cNvPr id="123" name="TextBox 122">
            <a:extLst>
              <a:ext uri="{FF2B5EF4-FFF2-40B4-BE49-F238E27FC236}">
                <a16:creationId xmlns:a16="http://schemas.microsoft.com/office/drawing/2014/main" id="{4CF6577D-1AC0-B989-2DDA-3A03818AA276}"/>
              </a:ext>
            </a:extLst>
          </p:cNvPr>
          <p:cNvSpPr txBox="1"/>
          <p:nvPr/>
        </p:nvSpPr>
        <p:spPr>
          <a:xfrm>
            <a:off x="8172504" y="4538597"/>
            <a:ext cx="373820" cy="261610"/>
          </a:xfrm>
          <a:prstGeom prst="rect">
            <a:avLst/>
          </a:prstGeom>
          <a:noFill/>
        </p:spPr>
        <p:txBody>
          <a:bodyPr wrap="none" rtlCol="0">
            <a:spAutoFit/>
          </a:bodyPr>
          <a:lstStyle/>
          <a:p>
            <a:r>
              <a:rPr lang="en-US" sz="1100" dirty="0"/>
              <a:t>FN</a:t>
            </a:r>
            <a:endParaRPr lang="en-SE" sz="1100" baseline="-25000" dirty="0"/>
          </a:p>
        </p:txBody>
      </p:sp>
      <p:sp>
        <p:nvSpPr>
          <p:cNvPr id="124" name="TextBox 123">
            <a:extLst>
              <a:ext uri="{FF2B5EF4-FFF2-40B4-BE49-F238E27FC236}">
                <a16:creationId xmlns:a16="http://schemas.microsoft.com/office/drawing/2014/main" id="{D8956F74-2821-C1EA-2C3A-A4FC16C85F5A}"/>
              </a:ext>
            </a:extLst>
          </p:cNvPr>
          <p:cNvSpPr txBox="1"/>
          <p:nvPr/>
        </p:nvSpPr>
        <p:spPr>
          <a:xfrm>
            <a:off x="6297405" y="4538597"/>
            <a:ext cx="381836" cy="261610"/>
          </a:xfrm>
          <a:prstGeom prst="rect">
            <a:avLst/>
          </a:prstGeom>
          <a:noFill/>
        </p:spPr>
        <p:txBody>
          <a:bodyPr wrap="square" rtlCol="0">
            <a:spAutoFit/>
          </a:bodyPr>
          <a:lstStyle/>
          <a:p>
            <a:r>
              <a:rPr lang="en-US" sz="1100" dirty="0"/>
              <a:t>TP</a:t>
            </a:r>
            <a:endParaRPr lang="en-SE" sz="1100" dirty="0"/>
          </a:p>
        </p:txBody>
      </p:sp>
      <p:sp>
        <p:nvSpPr>
          <p:cNvPr id="125" name="TextBox 124">
            <a:extLst>
              <a:ext uri="{FF2B5EF4-FFF2-40B4-BE49-F238E27FC236}">
                <a16:creationId xmlns:a16="http://schemas.microsoft.com/office/drawing/2014/main" id="{06BFB135-AD2F-19D1-6129-A355E474EACF}"/>
              </a:ext>
            </a:extLst>
          </p:cNvPr>
          <p:cNvSpPr txBox="1"/>
          <p:nvPr/>
        </p:nvSpPr>
        <p:spPr>
          <a:xfrm>
            <a:off x="5638795" y="4572009"/>
            <a:ext cx="381836" cy="261610"/>
          </a:xfrm>
          <a:prstGeom prst="rect">
            <a:avLst/>
          </a:prstGeom>
          <a:noFill/>
        </p:spPr>
        <p:txBody>
          <a:bodyPr wrap="square" rtlCol="0">
            <a:spAutoFit/>
          </a:bodyPr>
          <a:lstStyle/>
          <a:p>
            <a:r>
              <a:rPr lang="en-US" sz="1100" dirty="0"/>
              <a:t>TP</a:t>
            </a:r>
            <a:endParaRPr lang="en-SE" sz="1100" dirty="0"/>
          </a:p>
        </p:txBody>
      </p:sp>
      <p:sp>
        <p:nvSpPr>
          <p:cNvPr id="126" name="TextBox 125">
            <a:extLst>
              <a:ext uri="{FF2B5EF4-FFF2-40B4-BE49-F238E27FC236}">
                <a16:creationId xmlns:a16="http://schemas.microsoft.com/office/drawing/2014/main" id="{DB2ABE1C-9416-60ED-C600-6A28DE438E9E}"/>
              </a:ext>
            </a:extLst>
          </p:cNvPr>
          <p:cNvSpPr txBox="1"/>
          <p:nvPr/>
        </p:nvSpPr>
        <p:spPr>
          <a:xfrm>
            <a:off x="6945477" y="4538597"/>
            <a:ext cx="381836" cy="261610"/>
          </a:xfrm>
          <a:prstGeom prst="rect">
            <a:avLst/>
          </a:prstGeom>
          <a:noFill/>
        </p:spPr>
        <p:txBody>
          <a:bodyPr wrap="square" rtlCol="0">
            <a:spAutoFit/>
          </a:bodyPr>
          <a:lstStyle/>
          <a:p>
            <a:r>
              <a:rPr lang="en-US" sz="1100" dirty="0"/>
              <a:t>TP</a:t>
            </a:r>
            <a:endParaRPr lang="en-SE" sz="1100" dirty="0"/>
          </a:p>
        </p:txBody>
      </p:sp>
      <p:sp>
        <p:nvSpPr>
          <p:cNvPr id="127" name="Rectangle 126">
            <a:extLst>
              <a:ext uri="{FF2B5EF4-FFF2-40B4-BE49-F238E27FC236}">
                <a16:creationId xmlns:a16="http://schemas.microsoft.com/office/drawing/2014/main" id="{9A74CEBE-785E-E18C-7155-2FBCC92A0756}"/>
              </a:ext>
            </a:extLst>
          </p:cNvPr>
          <p:cNvSpPr/>
          <p:nvPr/>
        </p:nvSpPr>
        <p:spPr bwMode="auto">
          <a:xfrm>
            <a:off x="6824085" y="4483741"/>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28" name="TextBox 127">
            <a:extLst>
              <a:ext uri="{FF2B5EF4-FFF2-40B4-BE49-F238E27FC236}">
                <a16:creationId xmlns:a16="http://schemas.microsoft.com/office/drawing/2014/main" id="{3A9FB946-5252-C6DC-401B-C4274F2D9F00}"/>
              </a:ext>
            </a:extLst>
          </p:cNvPr>
          <p:cNvSpPr txBox="1"/>
          <p:nvPr/>
        </p:nvSpPr>
        <p:spPr>
          <a:xfrm>
            <a:off x="6878886" y="4529343"/>
            <a:ext cx="373820" cy="261610"/>
          </a:xfrm>
          <a:prstGeom prst="rect">
            <a:avLst/>
          </a:prstGeom>
          <a:noFill/>
        </p:spPr>
        <p:txBody>
          <a:bodyPr wrap="none" rtlCol="0">
            <a:spAutoFit/>
          </a:bodyPr>
          <a:lstStyle/>
          <a:p>
            <a:r>
              <a:rPr lang="en-US" sz="1100" dirty="0"/>
              <a:t>FN</a:t>
            </a:r>
            <a:endParaRPr lang="en-SE" sz="1100" baseline="-25000" dirty="0"/>
          </a:p>
        </p:txBody>
      </p:sp>
      <p:sp>
        <p:nvSpPr>
          <p:cNvPr id="131" name="Rectangle 130">
            <a:extLst>
              <a:ext uri="{FF2B5EF4-FFF2-40B4-BE49-F238E27FC236}">
                <a16:creationId xmlns:a16="http://schemas.microsoft.com/office/drawing/2014/main" id="{13A67525-BF37-5C12-60F7-93BA69DC1108}"/>
              </a:ext>
            </a:extLst>
          </p:cNvPr>
          <p:cNvSpPr/>
          <p:nvPr/>
        </p:nvSpPr>
        <p:spPr bwMode="auto">
          <a:xfrm>
            <a:off x="5582161" y="4492995"/>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32" name="TextBox 131">
            <a:extLst>
              <a:ext uri="{FF2B5EF4-FFF2-40B4-BE49-F238E27FC236}">
                <a16:creationId xmlns:a16="http://schemas.microsoft.com/office/drawing/2014/main" id="{64D562C6-374C-D615-C269-94311129D005}"/>
              </a:ext>
            </a:extLst>
          </p:cNvPr>
          <p:cNvSpPr txBox="1"/>
          <p:nvPr/>
        </p:nvSpPr>
        <p:spPr>
          <a:xfrm>
            <a:off x="5636962" y="4538597"/>
            <a:ext cx="373820" cy="261610"/>
          </a:xfrm>
          <a:prstGeom prst="rect">
            <a:avLst/>
          </a:prstGeom>
          <a:noFill/>
        </p:spPr>
        <p:txBody>
          <a:bodyPr wrap="none" rtlCol="0">
            <a:spAutoFit/>
          </a:bodyPr>
          <a:lstStyle/>
          <a:p>
            <a:r>
              <a:rPr lang="en-US" sz="1100" dirty="0"/>
              <a:t>FN</a:t>
            </a:r>
            <a:endParaRPr lang="en-SE" sz="1100" baseline="-25000" dirty="0"/>
          </a:p>
        </p:txBody>
      </p:sp>
      <p:grpSp>
        <p:nvGrpSpPr>
          <p:cNvPr id="161" name="Group 160">
            <a:extLst>
              <a:ext uri="{FF2B5EF4-FFF2-40B4-BE49-F238E27FC236}">
                <a16:creationId xmlns:a16="http://schemas.microsoft.com/office/drawing/2014/main" id="{D0A7DF75-B4CB-708A-2A65-87F1EF68F872}"/>
              </a:ext>
            </a:extLst>
          </p:cNvPr>
          <p:cNvGrpSpPr/>
          <p:nvPr/>
        </p:nvGrpSpPr>
        <p:grpSpPr>
          <a:xfrm>
            <a:off x="5527323" y="5180370"/>
            <a:ext cx="3128841" cy="1633006"/>
            <a:chOff x="5503504" y="3800133"/>
            <a:chExt cx="3128841" cy="1633006"/>
          </a:xfrm>
        </p:grpSpPr>
        <p:pic>
          <p:nvPicPr>
            <p:cNvPr id="162" name="Picture 161">
              <a:extLst>
                <a:ext uri="{FF2B5EF4-FFF2-40B4-BE49-F238E27FC236}">
                  <a16:creationId xmlns:a16="http://schemas.microsoft.com/office/drawing/2014/main" id="{568B5535-BE6D-D970-B756-D5546A1139F1}"/>
                </a:ext>
              </a:extLst>
            </p:cNvPr>
            <p:cNvPicPr>
              <a:picLocks noChangeAspect="1"/>
            </p:cNvPicPr>
            <p:nvPr/>
          </p:nvPicPr>
          <p:blipFill>
            <a:blip r:embed="rId4"/>
            <a:stretch>
              <a:fillRect/>
            </a:stretch>
          </p:blipFill>
          <p:spPr>
            <a:xfrm>
              <a:off x="5503504" y="3800133"/>
              <a:ext cx="3084567" cy="1633006"/>
            </a:xfrm>
            <a:prstGeom prst="rect">
              <a:avLst/>
            </a:prstGeom>
          </p:spPr>
        </p:pic>
        <p:cxnSp>
          <p:nvCxnSpPr>
            <p:cNvPr id="163" name="Straight Connector 162">
              <a:extLst>
                <a:ext uri="{FF2B5EF4-FFF2-40B4-BE49-F238E27FC236}">
                  <a16:creationId xmlns:a16="http://schemas.microsoft.com/office/drawing/2014/main" id="{7B25FF8F-166E-6916-0BDF-61C9B66D6E65}"/>
                </a:ext>
              </a:extLst>
            </p:cNvPr>
            <p:cNvCxnSpPr>
              <a:cxnSpLocks/>
            </p:cNvCxnSpPr>
            <p:nvPr/>
          </p:nvCxnSpPr>
          <p:spPr bwMode="auto">
            <a:xfrm>
              <a:off x="8604448" y="4104304"/>
              <a:ext cx="0" cy="469081"/>
            </a:xfrm>
            <a:prstGeom prst="line">
              <a:avLst/>
            </a:prstGeom>
            <a:noFill/>
            <a:ln w="28575" cap="flat" cmpd="sng" algn="ctr">
              <a:solidFill>
                <a:srgbClr val="C00000"/>
              </a:solidFill>
              <a:prstDash val="sysDot"/>
              <a:round/>
              <a:headEnd type="none" w="med" len="med"/>
              <a:tailEnd type="none" w="med" len="med"/>
            </a:ln>
            <a:effectLst/>
          </p:spPr>
        </p:cxnSp>
        <p:sp>
          <p:nvSpPr>
            <p:cNvPr id="164" name="TextBox 163">
              <a:extLst>
                <a:ext uri="{FF2B5EF4-FFF2-40B4-BE49-F238E27FC236}">
                  <a16:creationId xmlns:a16="http://schemas.microsoft.com/office/drawing/2014/main" id="{07F342F2-A72D-368C-E90F-AF4227AAD933}"/>
                </a:ext>
              </a:extLst>
            </p:cNvPr>
            <p:cNvSpPr txBox="1"/>
            <p:nvPr/>
          </p:nvSpPr>
          <p:spPr>
            <a:xfrm>
              <a:off x="6263947" y="3951858"/>
              <a:ext cx="365806" cy="261610"/>
            </a:xfrm>
            <a:prstGeom prst="rect">
              <a:avLst/>
            </a:prstGeom>
            <a:noFill/>
          </p:spPr>
          <p:txBody>
            <a:bodyPr wrap="none" rtlCol="0">
              <a:spAutoFit/>
            </a:bodyPr>
            <a:lstStyle/>
            <a:p>
              <a:r>
                <a:rPr lang="en-US" sz="1100" dirty="0"/>
                <a:t>FP</a:t>
              </a:r>
              <a:endParaRPr lang="en-SE" sz="1100" dirty="0"/>
            </a:p>
          </p:txBody>
        </p:sp>
        <p:sp>
          <p:nvSpPr>
            <p:cNvPr id="165" name="TextBox 164">
              <a:extLst>
                <a:ext uri="{FF2B5EF4-FFF2-40B4-BE49-F238E27FC236}">
                  <a16:creationId xmlns:a16="http://schemas.microsoft.com/office/drawing/2014/main" id="{68273605-39AD-4066-BF44-3787C19FE3D3}"/>
                </a:ext>
              </a:extLst>
            </p:cNvPr>
            <p:cNvSpPr txBox="1"/>
            <p:nvPr/>
          </p:nvSpPr>
          <p:spPr>
            <a:xfrm>
              <a:off x="8158620" y="3951858"/>
              <a:ext cx="365806" cy="261610"/>
            </a:xfrm>
            <a:prstGeom prst="rect">
              <a:avLst/>
            </a:prstGeom>
            <a:noFill/>
          </p:spPr>
          <p:txBody>
            <a:bodyPr wrap="none" rtlCol="0">
              <a:spAutoFit/>
            </a:bodyPr>
            <a:lstStyle/>
            <a:p>
              <a:r>
                <a:rPr lang="en-US" sz="1100" dirty="0"/>
                <a:t>TP</a:t>
              </a:r>
              <a:endParaRPr lang="en-SE" sz="1100" dirty="0"/>
            </a:p>
          </p:txBody>
        </p:sp>
        <p:sp>
          <p:nvSpPr>
            <p:cNvPr id="166" name="TextBox 165">
              <a:extLst>
                <a:ext uri="{FF2B5EF4-FFF2-40B4-BE49-F238E27FC236}">
                  <a16:creationId xmlns:a16="http://schemas.microsoft.com/office/drawing/2014/main" id="{6B65451F-5757-6B8D-4D61-3390DB0E7CD4}"/>
                </a:ext>
              </a:extLst>
            </p:cNvPr>
            <p:cNvSpPr txBox="1"/>
            <p:nvPr/>
          </p:nvSpPr>
          <p:spPr>
            <a:xfrm>
              <a:off x="5633760" y="3951858"/>
              <a:ext cx="381836" cy="261610"/>
            </a:xfrm>
            <a:prstGeom prst="rect">
              <a:avLst/>
            </a:prstGeom>
            <a:noFill/>
          </p:spPr>
          <p:txBody>
            <a:bodyPr wrap="square" rtlCol="0">
              <a:spAutoFit/>
            </a:bodyPr>
            <a:lstStyle/>
            <a:p>
              <a:r>
                <a:rPr lang="en-US" sz="1100" dirty="0"/>
                <a:t>TP</a:t>
              </a:r>
              <a:endParaRPr lang="en-SE" sz="1100" dirty="0"/>
            </a:p>
          </p:txBody>
        </p:sp>
        <p:sp>
          <p:nvSpPr>
            <p:cNvPr id="167" name="TextBox 166">
              <a:extLst>
                <a:ext uri="{FF2B5EF4-FFF2-40B4-BE49-F238E27FC236}">
                  <a16:creationId xmlns:a16="http://schemas.microsoft.com/office/drawing/2014/main" id="{42F0E1DC-A03C-5309-C6A1-EFC228FB9B09}"/>
                </a:ext>
              </a:extLst>
            </p:cNvPr>
            <p:cNvSpPr txBox="1"/>
            <p:nvPr/>
          </p:nvSpPr>
          <p:spPr>
            <a:xfrm>
              <a:off x="6933978" y="3951858"/>
              <a:ext cx="381836" cy="261610"/>
            </a:xfrm>
            <a:prstGeom prst="rect">
              <a:avLst/>
            </a:prstGeom>
            <a:noFill/>
          </p:spPr>
          <p:txBody>
            <a:bodyPr wrap="square" rtlCol="0">
              <a:spAutoFit/>
            </a:bodyPr>
            <a:lstStyle/>
            <a:p>
              <a:r>
                <a:rPr lang="en-US" sz="1100" dirty="0"/>
                <a:t>FP</a:t>
              </a:r>
              <a:endParaRPr lang="en-SE" sz="1100" dirty="0"/>
            </a:p>
          </p:txBody>
        </p:sp>
        <p:sp>
          <p:nvSpPr>
            <p:cNvPr id="168" name="TextBox 167">
              <a:extLst>
                <a:ext uri="{FF2B5EF4-FFF2-40B4-BE49-F238E27FC236}">
                  <a16:creationId xmlns:a16="http://schemas.microsoft.com/office/drawing/2014/main" id="{7E066ACF-6A1F-5198-1648-B67DE99B343F}"/>
                </a:ext>
              </a:extLst>
            </p:cNvPr>
            <p:cNvSpPr txBox="1"/>
            <p:nvPr/>
          </p:nvSpPr>
          <p:spPr>
            <a:xfrm>
              <a:off x="7528463" y="3951858"/>
              <a:ext cx="381836" cy="261610"/>
            </a:xfrm>
            <a:prstGeom prst="rect">
              <a:avLst/>
            </a:prstGeom>
            <a:noFill/>
          </p:spPr>
          <p:txBody>
            <a:bodyPr wrap="square" rtlCol="0">
              <a:spAutoFit/>
            </a:bodyPr>
            <a:lstStyle/>
            <a:p>
              <a:r>
                <a:rPr lang="en-US" sz="1100" dirty="0"/>
                <a:t>FP</a:t>
              </a:r>
              <a:endParaRPr lang="en-SE" sz="1100" dirty="0"/>
            </a:p>
          </p:txBody>
        </p:sp>
        <p:grpSp>
          <p:nvGrpSpPr>
            <p:cNvPr id="169" name="Group 168">
              <a:extLst>
                <a:ext uri="{FF2B5EF4-FFF2-40B4-BE49-F238E27FC236}">
                  <a16:creationId xmlns:a16="http://schemas.microsoft.com/office/drawing/2014/main" id="{14C4DD8E-9DD3-83EE-7C91-C77FC19B97CA}"/>
                </a:ext>
              </a:extLst>
            </p:cNvPr>
            <p:cNvGrpSpPr/>
            <p:nvPr/>
          </p:nvGrpSpPr>
          <p:grpSpPr>
            <a:xfrm>
              <a:off x="6196045" y="4152897"/>
              <a:ext cx="514642" cy="358026"/>
              <a:chOff x="6223501" y="1412644"/>
              <a:chExt cx="514642" cy="358026"/>
            </a:xfrm>
          </p:grpSpPr>
          <p:sp>
            <p:nvSpPr>
              <p:cNvPr id="187" name="Rectangle 186">
                <a:extLst>
                  <a:ext uri="{FF2B5EF4-FFF2-40B4-BE49-F238E27FC236}">
                    <a16:creationId xmlns:a16="http://schemas.microsoft.com/office/drawing/2014/main" id="{9B7D5667-8A93-0173-5C44-8C119F6C0B86}"/>
                  </a:ext>
                </a:extLst>
              </p:cNvPr>
              <p:cNvSpPr/>
              <p:nvPr/>
            </p:nvSpPr>
            <p:spPr bwMode="auto">
              <a:xfrm>
                <a:off x="6223501" y="1412644"/>
                <a:ext cx="514642" cy="358026"/>
              </a:xfrm>
              <a:prstGeom prst="rect">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000" b="0" i="0" u="none" strike="noStrike" cap="none" normalizeH="0" baseline="0" dirty="0">
                  <a:ln>
                    <a:noFill/>
                  </a:ln>
                  <a:solidFill>
                    <a:schemeClr val="bg1"/>
                  </a:solidFill>
                  <a:effectLst/>
                  <a:latin typeface="Arial" charset="0"/>
                </a:endParaRPr>
              </a:p>
            </p:txBody>
          </p:sp>
          <p:sp>
            <p:nvSpPr>
              <p:cNvPr id="188" name="TextBox 187">
                <a:extLst>
                  <a:ext uri="{FF2B5EF4-FFF2-40B4-BE49-F238E27FC236}">
                    <a16:creationId xmlns:a16="http://schemas.microsoft.com/office/drawing/2014/main" id="{C95251B9-DC07-1134-10B9-759841967388}"/>
                  </a:ext>
                </a:extLst>
              </p:cNvPr>
              <p:cNvSpPr txBox="1"/>
              <p:nvPr/>
            </p:nvSpPr>
            <p:spPr>
              <a:xfrm>
                <a:off x="6263947" y="1462543"/>
                <a:ext cx="460574" cy="261610"/>
              </a:xfrm>
              <a:prstGeom prst="rect">
                <a:avLst/>
              </a:prstGeom>
              <a:noFill/>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bg1"/>
                    </a:solidFill>
                    <a:effectLst/>
                    <a:latin typeface="Arial" charset="0"/>
                  </a:rPr>
                  <a:t>0.95</a:t>
                </a:r>
                <a:endParaRPr kumimoji="0" lang="en-SE" sz="1050" b="0" i="0" u="none" strike="noStrike" cap="none" normalizeH="0" baseline="0" dirty="0">
                  <a:ln>
                    <a:noFill/>
                  </a:ln>
                  <a:solidFill>
                    <a:schemeClr val="bg1"/>
                  </a:solidFill>
                  <a:effectLst/>
                  <a:latin typeface="Arial" charset="0"/>
                </a:endParaRPr>
              </a:p>
            </p:txBody>
          </p:sp>
        </p:grpSp>
        <p:grpSp>
          <p:nvGrpSpPr>
            <p:cNvPr id="170" name="Group 169">
              <a:extLst>
                <a:ext uri="{FF2B5EF4-FFF2-40B4-BE49-F238E27FC236}">
                  <a16:creationId xmlns:a16="http://schemas.microsoft.com/office/drawing/2014/main" id="{1701191C-A395-D6ED-EBF1-800C92B725DC}"/>
                </a:ext>
              </a:extLst>
            </p:cNvPr>
            <p:cNvGrpSpPr/>
            <p:nvPr/>
          </p:nvGrpSpPr>
          <p:grpSpPr>
            <a:xfrm>
              <a:off x="8064498" y="4161610"/>
              <a:ext cx="514642" cy="358026"/>
              <a:chOff x="6223501" y="1412644"/>
              <a:chExt cx="514642" cy="358026"/>
            </a:xfrm>
          </p:grpSpPr>
          <p:sp>
            <p:nvSpPr>
              <p:cNvPr id="185" name="Rectangle 184">
                <a:extLst>
                  <a:ext uri="{FF2B5EF4-FFF2-40B4-BE49-F238E27FC236}">
                    <a16:creationId xmlns:a16="http://schemas.microsoft.com/office/drawing/2014/main" id="{9B5FC399-6015-164B-0D5B-68D4206A5BEA}"/>
                  </a:ext>
                </a:extLst>
              </p:cNvPr>
              <p:cNvSpPr/>
              <p:nvPr/>
            </p:nvSpPr>
            <p:spPr bwMode="auto">
              <a:xfrm>
                <a:off x="6223501" y="1412644"/>
                <a:ext cx="514642" cy="358026"/>
              </a:xfrm>
              <a:prstGeom prst="rect">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000" b="0" i="0" u="none" strike="noStrike" cap="none" normalizeH="0" baseline="0" dirty="0">
                  <a:ln>
                    <a:noFill/>
                  </a:ln>
                  <a:solidFill>
                    <a:schemeClr val="bg1"/>
                  </a:solidFill>
                  <a:effectLst/>
                  <a:latin typeface="Arial" charset="0"/>
                </a:endParaRPr>
              </a:p>
            </p:txBody>
          </p:sp>
          <p:sp>
            <p:nvSpPr>
              <p:cNvPr id="186" name="TextBox 185">
                <a:extLst>
                  <a:ext uri="{FF2B5EF4-FFF2-40B4-BE49-F238E27FC236}">
                    <a16:creationId xmlns:a16="http://schemas.microsoft.com/office/drawing/2014/main" id="{E9044E60-2490-3457-B809-BEB754D54B2B}"/>
                  </a:ext>
                </a:extLst>
              </p:cNvPr>
              <p:cNvSpPr txBox="1"/>
              <p:nvPr/>
            </p:nvSpPr>
            <p:spPr>
              <a:xfrm>
                <a:off x="6306838" y="1465658"/>
                <a:ext cx="416982" cy="246221"/>
              </a:xfrm>
              <a:prstGeom prst="rect">
                <a:avLst/>
              </a:prstGeom>
              <a:noFill/>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rPr>
                  <a:t>0.1</a:t>
                </a:r>
                <a:endParaRPr kumimoji="0" lang="en-SE" sz="1000" b="0" i="0" u="none" strike="noStrike" cap="none" normalizeH="0" baseline="0" dirty="0">
                  <a:ln>
                    <a:noFill/>
                  </a:ln>
                  <a:solidFill>
                    <a:schemeClr val="bg1"/>
                  </a:solidFill>
                  <a:effectLst/>
                  <a:latin typeface="Arial" charset="0"/>
                </a:endParaRPr>
              </a:p>
            </p:txBody>
          </p:sp>
        </p:grpSp>
        <p:sp>
          <p:nvSpPr>
            <p:cNvPr id="171" name="Rectangle 170">
              <a:extLst>
                <a:ext uri="{FF2B5EF4-FFF2-40B4-BE49-F238E27FC236}">
                  <a16:creationId xmlns:a16="http://schemas.microsoft.com/office/drawing/2014/main" id="{F0E33B58-4850-6A6D-E9A0-5D60094238C2}"/>
                </a:ext>
              </a:extLst>
            </p:cNvPr>
            <p:cNvSpPr/>
            <p:nvPr/>
          </p:nvSpPr>
          <p:spPr bwMode="auto">
            <a:xfrm>
              <a:off x="7164288" y="4523611"/>
              <a:ext cx="1086082" cy="288148"/>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3CDDA97A-7207-97A1-50DD-A89A1D65214B}"/>
                    </a:ext>
                  </a:extLst>
                </p:cNvPr>
                <p:cNvSpPr txBox="1"/>
                <p:nvPr/>
              </p:nvSpPr>
              <p:spPr>
                <a:xfrm>
                  <a:off x="6084168" y="4550931"/>
                  <a:ext cx="1188736" cy="246221"/>
                </a:xfrm>
                <a:prstGeom prst="rect">
                  <a:avLst/>
                </a:prstGeom>
                <a:solidFill>
                  <a:schemeClr val="bg1"/>
                </a:solidFill>
              </p:spPr>
              <p:txBody>
                <a:bodyPr wrap="square" rtlCol="0">
                  <a:spAutoFit/>
                </a:bodyPr>
                <a:lstStyle/>
                <a:p>
                  <a:r>
                    <a:rPr lang="en-US" sz="1000" dirty="0"/>
                    <a:t>Match: </a:t>
                  </a:r>
                  <a14:m>
                    <m:oMath xmlns:m="http://schemas.openxmlformats.org/officeDocument/2006/math">
                      <m:r>
                        <a:rPr lang="en-US" sz="1000" b="0" i="1" smtClean="0">
                          <a:latin typeface="Cambria Math" panose="02040503050406030204" pitchFamily="18" charset="0"/>
                        </a:rPr>
                        <m:t>≥ </m:t>
                      </m:r>
                    </m:oMath>
                  </a14:m>
                  <a:r>
                    <a:rPr lang="en-US" sz="1000" dirty="0">
                      <a:solidFill>
                        <a:srgbClr val="0000FF"/>
                      </a:solidFill>
                    </a:rPr>
                    <a:t>0.9</a:t>
                  </a:r>
                  <a:r>
                    <a:rPr lang="en-US" sz="1000" dirty="0"/>
                    <a:t> </a:t>
                  </a:r>
                  <a:r>
                    <a:rPr lang="en-US" sz="1000" dirty="0" err="1"/>
                    <a:t>IoU</a:t>
                  </a:r>
                  <a:endParaRPr lang="en-SE" sz="1400" dirty="0"/>
                </a:p>
              </p:txBody>
            </p:sp>
          </mc:Choice>
          <mc:Fallback xmlns="">
            <p:sp>
              <p:nvSpPr>
                <p:cNvPr id="172" name="TextBox 171">
                  <a:extLst>
                    <a:ext uri="{FF2B5EF4-FFF2-40B4-BE49-F238E27FC236}">
                      <a16:creationId xmlns:a16="http://schemas.microsoft.com/office/drawing/2014/main" id="{3CDDA97A-7207-97A1-50DD-A89A1D65214B}"/>
                    </a:ext>
                  </a:extLst>
                </p:cNvPr>
                <p:cNvSpPr txBox="1">
                  <a:spLocks noRot="1" noChangeAspect="1" noMove="1" noResize="1" noEditPoints="1" noAdjustHandles="1" noChangeArrowheads="1" noChangeShapeType="1" noTextEdit="1"/>
                </p:cNvSpPr>
                <p:nvPr/>
              </p:nvSpPr>
              <p:spPr>
                <a:xfrm>
                  <a:off x="6084168" y="4550931"/>
                  <a:ext cx="1188736" cy="246221"/>
                </a:xfrm>
                <a:prstGeom prst="rect">
                  <a:avLst/>
                </a:prstGeom>
                <a:blipFill>
                  <a:blip r:embed="rId8"/>
                  <a:stretch>
                    <a:fillRect b="-10000"/>
                  </a:stretch>
                </a:blipFill>
              </p:spPr>
              <p:txBody>
                <a:bodyPr/>
                <a:lstStyle/>
                <a:p>
                  <a:r>
                    <a:rPr lang="en-SE">
                      <a:noFill/>
                    </a:rPr>
                    <a:t> </a:t>
                  </a:r>
                </a:p>
              </p:txBody>
            </p:sp>
          </mc:Fallback>
        </mc:AlternateContent>
        <p:cxnSp>
          <p:nvCxnSpPr>
            <p:cNvPr id="173" name="Straight Connector 172">
              <a:extLst>
                <a:ext uri="{FF2B5EF4-FFF2-40B4-BE49-F238E27FC236}">
                  <a16:creationId xmlns:a16="http://schemas.microsoft.com/office/drawing/2014/main" id="{402FC853-93DB-AA5C-1242-37B2CFB7FEB3}"/>
                </a:ext>
              </a:extLst>
            </p:cNvPr>
            <p:cNvCxnSpPr>
              <a:cxnSpLocks/>
            </p:cNvCxnSpPr>
            <p:nvPr/>
          </p:nvCxnSpPr>
          <p:spPr bwMode="auto">
            <a:xfrm>
              <a:off x="5852873" y="4523495"/>
              <a:ext cx="478485" cy="314066"/>
            </a:xfrm>
            <a:prstGeom prst="line">
              <a:avLst/>
            </a:prstGeom>
            <a:noFill/>
            <a:ln w="25400" cap="flat" cmpd="sng" algn="ctr">
              <a:solidFill>
                <a:schemeClr val="tx1"/>
              </a:solidFill>
              <a:prstDash val="solid"/>
              <a:round/>
              <a:headEnd type="none" w="med" len="med"/>
              <a:tailEnd type="none" w="med" len="med"/>
            </a:ln>
            <a:effectLst/>
          </p:spPr>
        </p:cxnSp>
        <p:sp>
          <p:nvSpPr>
            <p:cNvPr id="174" name="Rectangle 173">
              <a:extLst>
                <a:ext uri="{FF2B5EF4-FFF2-40B4-BE49-F238E27FC236}">
                  <a16:creationId xmlns:a16="http://schemas.microsoft.com/office/drawing/2014/main" id="{211B9300-CC9D-CCF8-4844-408E5ACA0AF7}"/>
                </a:ext>
              </a:extLst>
            </p:cNvPr>
            <p:cNvSpPr/>
            <p:nvPr/>
          </p:nvSpPr>
          <p:spPr bwMode="auto">
            <a:xfrm>
              <a:off x="7483571" y="4824674"/>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5" name="Rectangle 174">
              <a:extLst>
                <a:ext uri="{FF2B5EF4-FFF2-40B4-BE49-F238E27FC236}">
                  <a16:creationId xmlns:a16="http://schemas.microsoft.com/office/drawing/2014/main" id="{FEA4837F-DF26-DA16-63F0-325CD9D97602}"/>
                </a:ext>
              </a:extLst>
            </p:cNvPr>
            <p:cNvSpPr/>
            <p:nvPr/>
          </p:nvSpPr>
          <p:spPr bwMode="auto">
            <a:xfrm>
              <a:off x="8117703" y="4824674"/>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6" name="TextBox 175">
              <a:extLst>
                <a:ext uri="{FF2B5EF4-FFF2-40B4-BE49-F238E27FC236}">
                  <a16:creationId xmlns:a16="http://schemas.microsoft.com/office/drawing/2014/main" id="{8C39BC3F-9E54-59DE-091F-87D3ED42E9E5}"/>
                </a:ext>
              </a:extLst>
            </p:cNvPr>
            <p:cNvSpPr txBox="1"/>
            <p:nvPr/>
          </p:nvSpPr>
          <p:spPr>
            <a:xfrm>
              <a:off x="7543464" y="4883762"/>
              <a:ext cx="373820" cy="261610"/>
            </a:xfrm>
            <a:prstGeom prst="rect">
              <a:avLst/>
            </a:prstGeom>
            <a:noFill/>
          </p:spPr>
          <p:txBody>
            <a:bodyPr wrap="none" rtlCol="0">
              <a:spAutoFit/>
            </a:bodyPr>
            <a:lstStyle/>
            <a:p>
              <a:r>
                <a:rPr lang="en-US" sz="1100" dirty="0"/>
                <a:t>FN</a:t>
              </a:r>
              <a:endParaRPr lang="en-SE" sz="1100" baseline="-25000" dirty="0"/>
            </a:p>
          </p:txBody>
        </p:sp>
        <p:sp>
          <p:nvSpPr>
            <p:cNvPr id="177" name="TextBox 176">
              <a:extLst>
                <a:ext uri="{FF2B5EF4-FFF2-40B4-BE49-F238E27FC236}">
                  <a16:creationId xmlns:a16="http://schemas.microsoft.com/office/drawing/2014/main" id="{76FEFD88-8463-ED67-8009-08B1E5BAC299}"/>
                </a:ext>
              </a:extLst>
            </p:cNvPr>
            <p:cNvSpPr txBox="1"/>
            <p:nvPr/>
          </p:nvSpPr>
          <p:spPr>
            <a:xfrm>
              <a:off x="8172504" y="4870276"/>
              <a:ext cx="373820" cy="261610"/>
            </a:xfrm>
            <a:prstGeom prst="rect">
              <a:avLst/>
            </a:prstGeom>
            <a:noFill/>
          </p:spPr>
          <p:txBody>
            <a:bodyPr wrap="none" rtlCol="0">
              <a:spAutoFit/>
            </a:bodyPr>
            <a:lstStyle/>
            <a:p>
              <a:r>
                <a:rPr lang="en-US" sz="1100" dirty="0"/>
                <a:t>FN</a:t>
              </a:r>
              <a:endParaRPr lang="en-SE" sz="1100" baseline="-25000" dirty="0"/>
            </a:p>
          </p:txBody>
        </p:sp>
        <p:sp>
          <p:nvSpPr>
            <p:cNvPr id="178" name="TextBox 177">
              <a:extLst>
                <a:ext uri="{FF2B5EF4-FFF2-40B4-BE49-F238E27FC236}">
                  <a16:creationId xmlns:a16="http://schemas.microsoft.com/office/drawing/2014/main" id="{53D37E2E-343C-0007-5C4F-B761A96EB1DD}"/>
                </a:ext>
              </a:extLst>
            </p:cNvPr>
            <p:cNvSpPr txBox="1"/>
            <p:nvPr/>
          </p:nvSpPr>
          <p:spPr>
            <a:xfrm>
              <a:off x="6297405" y="4870276"/>
              <a:ext cx="381836" cy="261610"/>
            </a:xfrm>
            <a:prstGeom prst="rect">
              <a:avLst/>
            </a:prstGeom>
            <a:noFill/>
          </p:spPr>
          <p:txBody>
            <a:bodyPr wrap="square" rtlCol="0">
              <a:spAutoFit/>
            </a:bodyPr>
            <a:lstStyle/>
            <a:p>
              <a:r>
                <a:rPr lang="en-US" sz="1100" dirty="0"/>
                <a:t>TP</a:t>
              </a:r>
              <a:endParaRPr lang="en-SE" sz="1100" dirty="0"/>
            </a:p>
          </p:txBody>
        </p:sp>
        <p:sp>
          <p:nvSpPr>
            <p:cNvPr id="179" name="TextBox 178">
              <a:extLst>
                <a:ext uri="{FF2B5EF4-FFF2-40B4-BE49-F238E27FC236}">
                  <a16:creationId xmlns:a16="http://schemas.microsoft.com/office/drawing/2014/main" id="{EB2E5F88-0B62-9513-F98D-7DC0FC1A0C85}"/>
                </a:ext>
              </a:extLst>
            </p:cNvPr>
            <p:cNvSpPr txBox="1"/>
            <p:nvPr/>
          </p:nvSpPr>
          <p:spPr>
            <a:xfrm>
              <a:off x="5638795" y="4903688"/>
              <a:ext cx="381836" cy="261610"/>
            </a:xfrm>
            <a:prstGeom prst="rect">
              <a:avLst/>
            </a:prstGeom>
            <a:noFill/>
          </p:spPr>
          <p:txBody>
            <a:bodyPr wrap="square" rtlCol="0">
              <a:spAutoFit/>
            </a:bodyPr>
            <a:lstStyle/>
            <a:p>
              <a:r>
                <a:rPr lang="en-US" sz="1100" dirty="0"/>
                <a:t>TP</a:t>
              </a:r>
              <a:endParaRPr lang="en-SE" sz="1100" dirty="0"/>
            </a:p>
          </p:txBody>
        </p:sp>
        <p:sp>
          <p:nvSpPr>
            <p:cNvPr id="180" name="TextBox 179">
              <a:extLst>
                <a:ext uri="{FF2B5EF4-FFF2-40B4-BE49-F238E27FC236}">
                  <a16:creationId xmlns:a16="http://schemas.microsoft.com/office/drawing/2014/main" id="{DBCC3D53-DF8A-0A88-2670-C584C0C53EED}"/>
                </a:ext>
              </a:extLst>
            </p:cNvPr>
            <p:cNvSpPr txBox="1"/>
            <p:nvPr/>
          </p:nvSpPr>
          <p:spPr>
            <a:xfrm>
              <a:off x="6945477" y="4870276"/>
              <a:ext cx="381836" cy="261610"/>
            </a:xfrm>
            <a:prstGeom prst="rect">
              <a:avLst/>
            </a:prstGeom>
            <a:noFill/>
          </p:spPr>
          <p:txBody>
            <a:bodyPr wrap="square" rtlCol="0">
              <a:spAutoFit/>
            </a:bodyPr>
            <a:lstStyle/>
            <a:p>
              <a:r>
                <a:rPr lang="en-US" sz="1100" dirty="0"/>
                <a:t>TP</a:t>
              </a:r>
              <a:endParaRPr lang="en-SE" sz="1100" dirty="0"/>
            </a:p>
          </p:txBody>
        </p:sp>
        <p:sp>
          <p:nvSpPr>
            <p:cNvPr id="181" name="Rectangle 180">
              <a:extLst>
                <a:ext uri="{FF2B5EF4-FFF2-40B4-BE49-F238E27FC236}">
                  <a16:creationId xmlns:a16="http://schemas.microsoft.com/office/drawing/2014/main" id="{FEAF6476-F6A2-4970-6716-C66D3422DC0E}"/>
                </a:ext>
              </a:extLst>
            </p:cNvPr>
            <p:cNvSpPr/>
            <p:nvPr/>
          </p:nvSpPr>
          <p:spPr bwMode="auto">
            <a:xfrm>
              <a:off x="6824085" y="4815420"/>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82" name="TextBox 181">
              <a:extLst>
                <a:ext uri="{FF2B5EF4-FFF2-40B4-BE49-F238E27FC236}">
                  <a16:creationId xmlns:a16="http://schemas.microsoft.com/office/drawing/2014/main" id="{4EA99DEF-5179-D22B-6C74-92EDBD5DD60D}"/>
                </a:ext>
              </a:extLst>
            </p:cNvPr>
            <p:cNvSpPr txBox="1"/>
            <p:nvPr/>
          </p:nvSpPr>
          <p:spPr>
            <a:xfrm>
              <a:off x="6878886" y="4861022"/>
              <a:ext cx="373820" cy="261610"/>
            </a:xfrm>
            <a:prstGeom prst="rect">
              <a:avLst/>
            </a:prstGeom>
            <a:noFill/>
          </p:spPr>
          <p:txBody>
            <a:bodyPr wrap="none" rtlCol="0">
              <a:spAutoFit/>
            </a:bodyPr>
            <a:lstStyle/>
            <a:p>
              <a:r>
                <a:rPr lang="en-US" sz="1100" dirty="0"/>
                <a:t>FN</a:t>
              </a:r>
              <a:endParaRPr lang="en-SE" sz="1100" baseline="-25000" dirty="0"/>
            </a:p>
          </p:txBody>
        </p:sp>
        <p:sp>
          <p:nvSpPr>
            <p:cNvPr id="183" name="Rectangle 182">
              <a:extLst>
                <a:ext uri="{FF2B5EF4-FFF2-40B4-BE49-F238E27FC236}">
                  <a16:creationId xmlns:a16="http://schemas.microsoft.com/office/drawing/2014/main" id="{50A747E3-051D-C554-9BDD-11D6B4A7ACC4}"/>
                </a:ext>
              </a:extLst>
            </p:cNvPr>
            <p:cNvSpPr/>
            <p:nvPr/>
          </p:nvSpPr>
          <p:spPr bwMode="auto">
            <a:xfrm>
              <a:off x="5582161" y="4824674"/>
              <a:ext cx="514642" cy="340624"/>
            </a:xfrm>
            <a:prstGeom prst="rect">
              <a:avLst/>
            </a:prstGeom>
            <a:solidFill>
              <a:srgbClr val="ED7D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84" name="TextBox 183">
              <a:extLst>
                <a:ext uri="{FF2B5EF4-FFF2-40B4-BE49-F238E27FC236}">
                  <a16:creationId xmlns:a16="http://schemas.microsoft.com/office/drawing/2014/main" id="{531ACF8F-D6E0-F222-C71A-7F6D694ACB30}"/>
                </a:ext>
              </a:extLst>
            </p:cNvPr>
            <p:cNvSpPr txBox="1"/>
            <p:nvPr/>
          </p:nvSpPr>
          <p:spPr>
            <a:xfrm>
              <a:off x="5636962" y="4870276"/>
              <a:ext cx="373820" cy="261610"/>
            </a:xfrm>
            <a:prstGeom prst="rect">
              <a:avLst/>
            </a:prstGeom>
            <a:noFill/>
          </p:spPr>
          <p:txBody>
            <a:bodyPr wrap="none" rtlCol="0">
              <a:spAutoFit/>
            </a:bodyPr>
            <a:lstStyle/>
            <a:p>
              <a:r>
                <a:rPr lang="en-US" sz="1100" dirty="0"/>
                <a:t>FN</a:t>
              </a:r>
              <a:endParaRPr lang="en-SE" sz="1100" baseline="-25000" dirty="0"/>
            </a:p>
          </p:txBody>
        </p:sp>
      </p:grpSp>
      <p:cxnSp>
        <p:nvCxnSpPr>
          <p:cNvPr id="26" name="Straight Connector 25">
            <a:extLst>
              <a:ext uri="{FF2B5EF4-FFF2-40B4-BE49-F238E27FC236}">
                <a16:creationId xmlns:a16="http://schemas.microsoft.com/office/drawing/2014/main" id="{25650EA1-3CE8-AF15-4F88-5FC16DA3D84A}"/>
              </a:ext>
            </a:extLst>
          </p:cNvPr>
          <p:cNvCxnSpPr/>
          <p:nvPr/>
        </p:nvCxnSpPr>
        <p:spPr bwMode="auto">
          <a:xfrm>
            <a:off x="5364088" y="3429000"/>
            <a:ext cx="3703712" cy="0"/>
          </a:xfrm>
          <a:prstGeom prst="line">
            <a:avLst/>
          </a:prstGeom>
          <a:noFill/>
          <a:ln w="25400" cap="flat" cmpd="sng" algn="ctr">
            <a:solidFill>
              <a:srgbClr val="92D050"/>
            </a:solidFill>
            <a:prstDash val="dash"/>
            <a:round/>
            <a:headEnd type="none" w="med" len="med"/>
            <a:tailEnd type="none" w="med" len="med"/>
          </a:ln>
          <a:effectLst/>
        </p:spPr>
      </p:cxnSp>
      <p:grpSp>
        <p:nvGrpSpPr>
          <p:cNvPr id="28" name="Group 27">
            <a:extLst>
              <a:ext uri="{FF2B5EF4-FFF2-40B4-BE49-F238E27FC236}">
                <a16:creationId xmlns:a16="http://schemas.microsoft.com/office/drawing/2014/main" id="{01ADCDC6-7D8B-E803-038D-28CB61C02E4D}"/>
              </a:ext>
            </a:extLst>
          </p:cNvPr>
          <p:cNvGrpSpPr/>
          <p:nvPr/>
        </p:nvGrpSpPr>
        <p:grpSpPr>
          <a:xfrm>
            <a:off x="8088317" y="406678"/>
            <a:ext cx="514642" cy="358026"/>
            <a:chOff x="6223501" y="1409857"/>
            <a:chExt cx="514642" cy="358026"/>
          </a:xfrm>
          <a:solidFill>
            <a:srgbClr val="0000FF"/>
          </a:solidFill>
        </p:grpSpPr>
        <p:sp>
          <p:nvSpPr>
            <p:cNvPr id="30" name="Rectangle 29">
              <a:extLst>
                <a:ext uri="{FF2B5EF4-FFF2-40B4-BE49-F238E27FC236}">
                  <a16:creationId xmlns:a16="http://schemas.microsoft.com/office/drawing/2014/main" id="{E121113B-08DE-B37C-941F-7C1B65E1F00A}"/>
                </a:ext>
              </a:extLst>
            </p:cNvPr>
            <p:cNvSpPr/>
            <p:nvPr/>
          </p:nvSpPr>
          <p:spPr bwMode="auto">
            <a:xfrm>
              <a:off x="6223501" y="1409857"/>
              <a:ext cx="514642" cy="358026"/>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000" b="0" i="0" u="none" strike="noStrike" cap="none" normalizeH="0" baseline="0" dirty="0">
                <a:ln>
                  <a:noFill/>
                </a:ln>
                <a:solidFill>
                  <a:schemeClr val="bg1"/>
                </a:solidFill>
                <a:effectLst/>
                <a:latin typeface="Arial" charset="0"/>
              </a:endParaRPr>
            </a:p>
          </p:txBody>
        </p:sp>
        <p:sp>
          <p:nvSpPr>
            <p:cNvPr id="33" name="TextBox 32">
              <a:extLst>
                <a:ext uri="{FF2B5EF4-FFF2-40B4-BE49-F238E27FC236}">
                  <a16:creationId xmlns:a16="http://schemas.microsoft.com/office/drawing/2014/main" id="{9F708900-8088-E1DA-963F-3966F69B3406}"/>
                </a:ext>
              </a:extLst>
            </p:cNvPr>
            <p:cNvSpPr txBox="1"/>
            <p:nvPr/>
          </p:nvSpPr>
          <p:spPr>
            <a:xfrm>
              <a:off x="6306838" y="1465658"/>
              <a:ext cx="416982" cy="246221"/>
            </a:xfrm>
            <a:prstGeom prst="rect">
              <a:avLst/>
            </a:prstGeom>
            <a:grpFill/>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rPr>
                <a:t>0.1</a:t>
              </a:r>
              <a:endParaRPr kumimoji="0" lang="en-SE" sz="1000" b="0" i="0" u="none" strike="noStrike" cap="none" normalizeH="0" baseline="0" dirty="0">
                <a:ln>
                  <a:noFill/>
                </a:ln>
                <a:solidFill>
                  <a:schemeClr val="bg1"/>
                </a:solidFill>
                <a:effectLst/>
                <a:latin typeface="Arial" charset="0"/>
              </a:endParaRPr>
            </a:p>
          </p:txBody>
        </p:sp>
      </p:grpSp>
      <p:grpSp>
        <p:nvGrpSpPr>
          <p:cNvPr id="37" name="Group 36">
            <a:extLst>
              <a:ext uri="{FF2B5EF4-FFF2-40B4-BE49-F238E27FC236}">
                <a16:creationId xmlns:a16="http://schemas.microsoft.com/office/drawing/2014/main" id="{247AB50E-43E6-5EFA-D991-49CA4F261586}"/>
              </a:ext>
            </a:extLst>
          </p:cNvPr>
          <p:cNvGrpSpPr/>
          <p:nvPr/>
        </p:nvGrpSpPr>
        <p:grpSpPr>
          <a:xfrm>
            <a:off x="8065415" y="3827809"/>
            <a:ext cx="514642" cy="358026"/>
            <a:chOff x="6223501" y="1409857"/>
            <a:chExt cx="514642" cy="358026"/>
          </a:xfrm>
          <a:solidFill>
            <a:srgbClr val="0000FF"/>
          </a:solidFill>
        </p:grpSpPr>
        <p:sp>
          <p:nvSpPr>
            <p:cNvPr id="39" name="Rectangle 38">
              <a:extLst>
                <a:ext uri="{FF2B5EF4-FFF2-40B4-BE49-F238E27FC236}">
                  <a16:creationId xmlns:a16="http://schemas.microsoft.com/office/drawing/2014/main" id="{64A5571D-8157-1831-1E36-0E53F22F361D}"/>
                </a:ext>
              </a:extLst>
            </p:cNvPr>
            <p:cNvSpPr/>
            <p:nvPr/>
          </p:nvSpPr>
          <p:spPr bwMode="auto">
            <a:xfrm>
              <a:off x="6223501" y="1409857"/>
              <a:ext cx="514642" cy="358026"/>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000" b="0" i="0" u="none" strike="noStrike" cap="none" normalizeH="0" baseline="0" dirty="0">
                <a:ln>
                  <a:noFill/>
                </a:ln>
                <a:solidFill>
                  <a:schemeClr val="bg1"/>
                </a:solidFill>
                <a:effectLst/>
                <a:latin typeface="Arial" charset="0"/>
              </a:endParaRPr>
            </a:p>
          </p:txBody>
        </p:sp>
        <p:sp>
          <p:nvSpPr>
            <p:cNvPr id="40" name="TextBox 39">
              <a:extLst>
                <a:ext uri="{FF2B5EF4-FFF2-40B4-BE49-F238E27FC236}">
                  <a16:creationId xmlns:a16="http://schemas.microsoft.com/office/drawing/2014/main" id="{40B0AAB9-8C7C-2C38-CE0C-89DE0F82D8F9}"/>
                </a:ext>
              </a:extLst>
            </p:cNvPr>
            <p:cNvSpPr txBox="1"/>
            <p:nvPr/>
          </p:nvSpPr>
          <p:spPr>
            <a:xfrm>
              <a:off x="6306838" y="1465658"/>
              <a:ext cx="416982" cy="246221"/>
            </a:xfrm>
            <a:prstGeom prst="rect">
              <a:avLst/>
            </a:prstGeom>
            <a:grpFill/>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bg1"/>
                  </a:solidFill>
                  <a:effectLst/>
                  <a:latin typeface="Arial" charset="0"/>
                </a:rPr>
                <a:t>0.1</a:t>
              </a:r>
              <a:endParaRPr kumimoji="0" lang="en-SE" sz="1000" b="0" i="0" u="none" strike="noStrike" cap="none" normalizeH="0" baseline="0" dirty="0">
                <a:ln>
                  <a:noFill/>
                </a:ln>
                <a:solidFill>
                  <a:schemeClr val="bg1"/>
                </a:solidFill>
                <a:effectLst/>
                <a:latin typeface="Arial" charset="0"/>
              </a:endParaRPr>
            </a:p>
          </p:txBody>
        </p:sp>
      </p:grpSp>
      <p:graphicFrame>
        <p:nvGraphicFramePr>
          <p:cNvPr id="42" name="Table 41">
            <a:extLst>
              <a:ext uri="{FF2B5EF4-FFF2-40B4-BE49-F238E27FC236}">
                <a16:creationId xmlns:a16="http://schemas.microsoft.com/office/drawing/2014/main" id="{389627EE-D0B7-F71E-7575-02FBDC6E4F94}"/>
              </a:ext>
            </a:extLst>
          </p:cNvPr>
          <p:cNvGraphicFramePr>
            <a:graphicFrameLocks/>
          </p:cNvGraphicFramePr>
          <p:nvPr/>
        </p:nvGraphicFramePr>
        <p:xfrm>
          <a:off x="1780131" y="5842326"/>
          <a:ext cx="1152128" cy="683018"/>
        </p:xfrm>
        <a:graphic>
          <a:graphicData uri="http://schemas.openxmlformats.org/drawingml/2006/table">
            <a:tbl>
              <a:tblPr firstRow="1" bandRow="1">
                <a:tableStyleId>{5940675A-B579-460E-94D1-54222C63F5DA}</a:tableStyleId>
              </a:tblPr>
              <a:tblGrid>
                <a:gridCol w="576064">
                  <a:extLst>
                    <a:ext uri="{9D8B030D-6E8A-4147-A177-3AD203B41FA5}">
                      <a16:colId xmlns:a16="http://schemas.microsoft.com/office/drawing/2014/main" val="1682187565"/>
                    </a:ext>
                  </a:extLst>
                </a:gridCol>
                <a:gridCol w="576064">
                  <a:extLst>
                    <a:ext uri="{9D8B030D-6E8A-4147-A177-3AD203B41FA5}">
                      <a16:colId xmlns:a16="http://schemas.microsoft.com/office/drawing/2014/main" val="1083604852"/>
                    </a:ext>
                  </a:extLst>
                </a:gridCol>
              </a:tblGrid>
              <a:tr h="341509">
                <a:tc>
                  <a:txBody>
                    <a:bodyPr/>
                    <a:lstStyle/>
                    <a:p>
                      <a:pPr algn="ctr"/>
                      <a:r>
                        <a:rPr lang="en-US" sz="1200" dirty="0"/>
                        <a:t>FN</a:t>
                      </a:r>
                      <a:endParaRPr lang="en-SE" sz="1200" dirty="0"/>
                    </a:p>
                  </a:txBody>
                  <a:tcPr anchor="ctr">
                    <a:solidFill>
                      <a:srgbClr val="ED7D31"/>
                    </a:solidFill>
                  </a:tcPr>
                </a:tc>
                <a:tc>
                  <a:txBody>
                    <a:bodyPr/>
                    <a:lstStyle/>
                    <a:p>
                      <a:pPr algn="ctr"/>
                      <a:r>
                        <a:rPr lang="en-US" sz="1200" dirty="0"/>
                        <a:t>TN</a:t>
                      </a:r>
                      <a:endParaRPr lang="en-SE" sz="1200" dirty="0"/>
                    </a:p>
                  </a:txBody>
                  <a:tcPr anchor="ctr">
                    <a:solidFill>
                      <a:schemeClr val="bg1"/>
                    </a:solidFill>
                  </a:tcPr>
                </a:tc>
                <a:extLst>
                  <a:ext uri="{0D108BD9-81ED-4DB2-BD59-A6C34878D82A}">
                    <a16:rowId xmlns:a16="http://schemas.microsoft.com/office/drawing/2014/main" val="4241156382"/>
                  </a:ext>
                </a:extLst>
              </a:tr>
              <a:tr h="341509">
                <a:tc>
                  <a:txBody>
                    <a:bodyPr/>
                    <a:lstStyle/>
                    <a:p>
                      <a:pPr algn="ctr"/>
                      <a:r>
                        <a:rPr lang="en-US" sz="1200" dirty="0">
                          <a:solidFill>
                            <a:schemeClr val="tx1"/>
                          </a:solidFill>
                        </a:rPr>
                        <a:t>TP</a:t>
                      </a:r>
                      <a:endParaRPr lang="en-SE" sz="1200" dirty="0">
                        <a:solidFill>
                          <a:schemeClr val="tx1"/>
                        </a:solidFill>
                      </a:endParaRPr>
                    </a:p>
                  </a:txBody>
                  <a:tcPr anchor="ctr">
                    <a:solidFill>
                      <a:srgbClr val="00B050"/>
                    </a:solidFill>
                  </a:tcPr>
                </a:tc>
                <a:tc>
                  <a:txBody>
                    <a:bodyPr/>
                    <a:lstStyle/>
                    <a:p>
                      <a:pPr algn="ctr"/>
                      <a:r>
                        <a:rPr lang="en-US" sz="1200" dirty="0"/>
                        <a:t>FP</a:t>
                      </a:r>
                    </a:p>
                  </a:txBody>
                  <a:tcPr anchor="ctr">
                    <a:solidFill>
                      <a:srgbClr val="C00000"/>
                    </a:solidFill>
                  </a:tcPr>
                </a:tc>
                <a:extLst>
                  <a:ext uri="{0D108BD9-81ED-4DB2-BD59-A6C34878D82A}">
                    <a16:rowId xmlns:a16="http://schemas.microsoft.com/office/drawing/2014/main" val="2395611723"/>
                  </a:ext>
                </a:extLst>
              </a:tr>
            </a:tbl>
          </a:graphicData>
        </a:graphic>
      </p:graphicFrame>
    </p:spTree>
    <p:extLst>
      <p:ext uri="{BB962C8B-B14F-4D97-AF65-F5344CB8AC3E}">
        <p14:creationId xmlns:p14="http://schemas.microsoft.com/office/powerpoint/2010/main" val="3226234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7F5B3C-33CF-4A09-91A4-81CC1BE584DF}"/>
              </a:ext>
            </a:extLst>
          </p:cNvPr>
          <p:cNvSpPr>
            <a:spLocks noGrp="1"/>
          </p:cNvSpPr>
          <p:nvPr>
            <p:ph type="sldNum" sz="quarter" idx="12"/>
          </p:nvPr>
        </p:nvSpPr>
        <p:spPr>
          <a:xfrm>
            <a:off x="7043110" y="6583362"/>
            <a:ext cx="2133600" cy="244475"/>
          </a:xfrm>
        </p:spPr>
        <p:txBody>
          <a:bodyPr/>
          <a:lstStyle/>
          <a:p>
            <a:pPr>
              <a:defRPr/>
            </a:pPr>
            <a:fld id="{F57F456A-00AF-44E6-8D70-638C0D0130FF}" type="slidenum">
              <a:rPr lang="en-US" altLang="zh-CN" smtClean="0"/>
              <a:pPr>
                <a:defRPr/>
              </a:pPr>
              <a:t>12</a:t>
            </a:fld>
            <a:endParaRPr lang="en-US" altLang="zh-CN"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6CD1C04-1B6C-004C-92DB-F51C43CC711B}"/>
                  </a:ext>
                </a:extLst>
              </p:cNvPr>
              <p:cNvSpPr>
                <a:spLocks noGrp="1"/>
              </p:cNvSpPr>
              <p:nvPr>
                <p:ph idx="1"/>
              </p:nvPr>
            </p:nvSpPr>
            <p:spPr>
              <a:xfrm>
                <a:off x="-52019" y="0"/>
                <a:ext cx="6443636" cy="2395792"/>
              </a:xfrm>
            </p:spPr>
            <p:txBody>
              <a:bodyPr/>
              <a:lstStyle/>
              <a:p>
                <a:r>
                  <a:rPr lang="en-US" sz="1400" dirty="0"/>
                  <a:t>Suppose an image contains 3 dogs in it, i.e., 3 GT boxes with label Dog (</a:t>
                </a:r>
                <a14:m>
                  <m:oMath xmlns:m="http://schemas.openxmlformats.org/officeDocument/2006/math">
                    <m:r>
                      <a:rPr lang="en-US" sz="1400" i="1">
                        <a:latin typeface="Cambria Math" panose="02040503050406030204" pitchFamily="18" charset="0"/>
                      </a:rPr>
                      <m:t>𝑇𝑃</m:t>
                    </m:r>
                    <m:r>
                      <a:rPr lang="en-US" sz="1400" i="1">
                        <a:latin typeface="Cambria Math" panose="02040503050406030204" pitchFamily="18" charset="0"/>
                      </a:rPr>
                      <m:t>+</m:t>
                    </m:r>
                    <m:r>
                      <a:rPr lang="en-US" sz="1400" i="1">
                        <a:latin typeface="Cambria Math" panose="02040503050406030204" pitchFamily="18" charset="0"/>
                      </a:rPr>
                      <m:t>𝐹𝑁</m:t>
                    </m:r>
                    <m:r>
                      <a:rPr lang="en-US" sz="1400" b="0" i="1" smtClean="0">
                        <a:latin typeface="Cambria Math" panose="02040503050406030204" pitchFamily="18" charset="0"/>
                      </a:rPr>
                      <m:t>=3</m:t>
                    </m:r>
                  </m:oMath>
                </a14:m>
                <a:r>
                  <a:rPr lang="en-US" sz="1400" dirty="0"/>
                  <a:t>). Prediction confidence scores of Dog class for 5 predicted boxes: (</a:t>
                </a:r>
                <a:r>
                  <a:rPr lang="en-US" sz="1400" dirty="0">
                    <a:solidFill>
                      <a:srgbClr val="00B050"/>
                    </a:solidFill>
                  </a:rPr>
                  <a:t>.99, .95, </a:t>
                </a:r>
                <a:r>
                  <a:rPr lang="en-US" sz="1400" dirty="0">
                    <a:solidFill>
                      <a:srgbClr val="C00000"/>
                    </a:solidFill>
                  </a:rPr>
                  <a:t>.9, .5, </a:t>
                </a:r>
                <a:r>
                  <a:rPr lang="en-US" sz="1400" dirty="0">
                    <a:solidFill>
                      <a:srgbClr val="00B050"/>
                    </a:solidFill>
                  </a:rPr>
                  <a:t>.1</a:t>
                </a:r>
                <a:r>
                  <a:rPr lang="en-US" sz="1400" dirty="0"/>
                  <a:t>)</a:t>
                </a:r>
              </a:p>
              <a:p>
                <a:r>
                  <a:rPr lang="en-US" sz="1400" dirty="0">
                    <a:solidFill>
                      <a:srgbClr val="00B050"/>
                    </a:solidFill>
                  </a:rPr>
                  <a:t>Green</a:t>
                </a:r>
                <a:r>
                  <a:rPr lang="en-US" sz="1400" dirty="0"/>
                  <a:t> indicates positive items (matching a GT box w. </a:t>
                </a:r>
                <a:r>
                  <a:rPr lang="en-US" sz="1400" dirty="0" err="1"/>
                  <a:t>IoU</a:t>
                </a:r>
                <a14:m>
                  <m:oMath xmlns:m="http://schemas.openxmlformats.org/officeDocument/2006/math">
                    <m:r>
                      <a:rPr lang="en-US" sz="1400" b="0" i="1" smtClean="0">
                        <a:latin typeface="Cambria Math" panose="02040503050406030204" pitchFamily="18" charset="0"/>
                      </a:rPr>
                      <m:t>≥.5</m:t>
                    </m:r>
                  </m:oMath>
                </a14:m>
                <a:r>
                  <a:rPr lang="en-US" sz="1400" dirty="0"/>
                  <a:t>) </a:t>
                </a:r>
              </a:p>
              <a:p>
                <a:r>
                  <a:rPr lang="en-US" sz="1400" dirty="0">
                    <a:solidFill>
                      <a:srgbClr val="FF0000"/>
                    </a:solidFill>
                  </a:rPr>
                  <a:t>Red</a:t>
                </a:r>
                <a:r>
                  <a:rPr lang="en-US" sz="1400" dirty="0"/>
                  <a:t> indicates negative items (no matching a GT box w. </a:t>
                </a:r>
                <a:r>
                  <a:rPr lang="en-US" sz="1400" dirty="0" err="1"/>
                  <a:t>IoU</a:t>
                </a:r>
                <a14:m>
                  <m:oMath xmlns:m="http://schemas.openxmlformats.org/officeDocument/2006/math">
                    <m:r>
                      <a:rPr lang="en-US" sz="1400" b="0" i="1" smtClean="0">
                        <a:latin typeface="Cambria Math" panose="02040503050406030204" pitchFamily="18" charset="0"/>
                      </a:rPr>
                      <m:t>≥.5</m:t>
                    </m:r>
                  </m:oMath>
                </a14:m>
                <a:r>
                  <a:rPr lang="en-US" sz="1400" dirty="0"/>
                  <a:t>)</a:t>
                </a:r>
              </a:p>
              <a:p>
                <a:r>
                  <a:rPr lang="en-US" sz="1400" dirty="0"/>
                  <a:t>With score threshold of .1, 3 out of 3 GT boxes are detected with Recall</a:t>
                </a:r>
                <a14:m>
                  <m:oMath xmlns:m="http://schemas.openxmlformats.org/officeDocument/2006/math">
                    <m:r>
                      <a:rPr lang="en-US" sz="1400" b="0" i="1" smtClean="0">
                        <a:latin typeface="Cambria Math" panose="02040503050406030204" pitchFamily="18" charset="0"/>
                      </a:rPr>
                      <m:t>=1.0</m:t>
                    </m:r>
                  </m:oMath>
                </a14:m>
                <a:endParaRPr lang="en-SE" sz="1400" dirty="0"/>
              </a:p>
            </p:txBody>
          </p:sp>
        </mc:Choice>
        <mc:Fallback xmlns="">
          <p:sp>
            <p:nvSpPr>
              <p:cNvPr id="8" name="Content Placeholder 7">
                <a:extLst>
                  <a:ext uri="{FF2B5EF4-FFF2-40B4-BE49-F238E27FC236}">
                    <a16:creationId xmlns:a16="http://schemas.microsoft.com/office/drawing/2014/main" id="{86CD1C04-1B6C-004C-92DB-F51C43CC711B}"/>
                  </a:ext>
                </a:extLst>
              </p:cNvPr>
              <p:cNvSpPr>
                <a:spLocks noGrp="1" noRot="1" noChangeAspect="1" noMove="1" noResize="1" noEditPoints="1" noAdjustHandles="1" noChangeArrowheads="1" noChangeShapeType="1" noTextEdit="1"/>
              </p:cNvSpPr>
              <p:nvPr>
                <p:ph idx="1"/>
              </p:nvPr>
            </p:nvSpPr>
            <p:spPr>
              <a:xfrm>
                <a:off x="-52019" y="0"/>
                <a:ext cx="6443636" cy="2395792"/>
              </a:xfrm>
              <a:blipFill>
                <a:blip r:embed="rId3"/>
                <a:stretch>
                  <a:fillRect l="-95" t="-509"/>
                </a:stretch>
              </a:blipFill>
            </p:spPr>
            <p:txBody>
              <a:bodyPr/>
              <a:lstStyle/>
              <a:p>
                <a:r>
                  <a:rPr lang="en-SE">
                    <a:noFill/>
                  </a:rPr>
                  <a:t> </a:t>
                </a:r>
              </a:p>
            </p:txBody>
          </p:sp>
        </mc:Fallback>
      </mc:AlternateContent>
      <p:graphicFrame>
        <p:nvGraphicFramePr>
          <p:cNvPr id="31" name="Table 30">
            <a:extLst>
              <a:ext uri="{FF2B5EF4-FFF2-40B4-BE49-F238E27FC236}">
                <a16:creationId xmlns:a16="http://schemas.microsoft.com/office/drawing/2014/main" id="{D0C297A9-CE77-19ED-44B5-D751EAD9A0B1}"/>
              </a:ext>
            </a:extLst>
          </p:cNvPr>
          <p:cNvGraphicFramePr>
            <a:graphicFrameLocks/>
          </p:cNvGraphicFramePr>
          <p:nvPr/>
        </p:nvGraphicFramePr>
        <p:xfrm>
          <a:off x="59905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2" name="Table 31">
            <a:extLst>
              <a:ext uri="{FF2B5EF4-FFF2-40B4-BE49-F238E27FC236}">
                <a16:creationId xmlns:a16="http://schemas.microsoft.com/office/drawing/2014/main" id="{B6364F83-AB0B-B24A-B399-E07D9B82D00C}"/>
              </a:ext>
            </a:extLst>
          </p:cNvPr>
          <p:cNvGraphicFramePr>
            <a:graphicFrameLocks/>
          </p:cNvGraphicFramePr>
          <p:nvPr/>
        </p:nvGraphicFramePr>
        <p:xfrm>
          <a:off x="2236401"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FN=1</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TP=2</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3" name="Table 32">
            <a:extLst>
              <a:ext uri="{FF2B5EF4-FFF2-40B4-BE49-F238E27FC236}">
                <a16:creationId xmlns:a16="http://schemas.microsoft.com/office/drawing/2014/main" id="{7CECA71D-AADE-2DD5-7591-93BC7911DFD2}"/>
              </a:ext>
            </a:extLst>
          </p:cNvPr>
          <p:cNvGraphicFramePr>
            <a:graphicFrameLocks/>
          </p:cNvGraphicFramePr>
          <p:nvPr/>
        </p:nvGraphicFramePr>
        <p:xfrm>
          <a:off x="387374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FN=1</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TP=2</a:t>
                      </a:r>
                      <a:endParaRPr lang="en-SE" sz="1400" dirty="0"/>
                    </a:p>
                  </a:txBody>
                  <a:tcPr anchor="ctr"/>
                </a:tc>
                <a:tc>
                  <a:txBody>
                    <a:bodyPr/>
                    <a:lstStyle/>
                    <a:p>
                      <a:r>
                        <a:rPr lang="en-US" sz="1400" dirty="0"/>
                        <a:t>FP=1</a:t>
                      </a:r>
                      <a:endParaRPr lang="en-SE" sz="1400" dirty="0"/>
                    </a:p>
                  </a:txBody>
                  <a:tcPr anchor="ctr"/>
                </a:tc>
                <a:extLst>
                  <a:ext uri="{0D108BD9-81ED-4DB2-BD59-A6C34878D82A}">
                    <a16:rowId xmlns:a16="http://schemas.microsoft.com/office/drawing/2014/main" val="2395611723"/>
                  </a:ext>
                </a:extLst>
              </a:tr>
            </a:tbl>
          </a:graphicData>
        </a:graphic>
      </p:graphicFrame>
      <p:sp>
        <p:nvSpPr>
          <p:cNvPr id="34" name="Arrow: Right 33">
            <a:extLst>
              <a:ext uri="{FF2B5EF4-FFF2-40B4-BE49-F238E27FC236}">
                <a16:creationId xmlns:a16="http://schemas.microsoft.com/office/drawing/2014/main" id="{E18570F7-8CF2-B661-AA6D-216136FD4979}"/>
              </a:ext>
            </a:extLst>
          </p:cNvPr>
          <p:cNvSpPr/>
          <p:nvPr/>
        </p:nvSpPr>
        <p:spPr bwMode="auto">
          <a:xfrm>
            <a:off x="1940351"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5" name="Arrow: Right 34">
            <a:extLst>
              <a:ext uri="{FF2B5EF4-FFF2-40B4-BE49-F238E27FC236}">
                <a16:creationId xmlns:a16="http://schemas.microsoft.com/office/drawing/2014/main" id="{39F7CB26-62E8-EDD1-49F6-339EEE51E231}"/>
              </a:ext>
            </a:extLst>
          </p:cNvPr>
          <p:cNvSpPr/>
          <p:nvPr/>
        </p:nvSpPr>
        <p:spPr bwMode="auto">
          <a:xfrm>
            <a:off x="3568276"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36" name="Table 35">
            <a:extLst>
              <a:ext uri="{FF2B5EF4-FFF2-40B4-BE49-F238E27FC236}">
                <a16:creationId xmlns:a16="http://schemas.microsoft.com/office/drawing/2014/main" id="{0E229707-F0D3-F1A2-5D96-A05F209A71C9}"/>
              </a:ext>
            </a:extLst>
          </p:cNvPr>
          <p:cNvGraphicFramePr>
            <a:graphicFrameLocks/>
          </p:cNvGraphicFramePr>
          <p:nvPr/>
        </p:nvGraphicFramePr>
        <p:xfrm>
          <a:off x="5511718"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FN=1</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TP=2</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7" name="Table 36">
            <a:extLst>
              <a:ext uri="{FF2B5EF4-FFF2-40B4-BE49-F238E27FC236}">
                <a16:creationId xmlns:a16="http://schemas.microsoft.com/office/drawing/2014/main" id="{C755CFBA-0F4F-0BD6-BDC6-15BAEEBB2F09}"/>
              </a:ext>
            </a:extLst>
          </p:cNvPr>
          <p:cNvGraphicFramePr>
            <a:graphicFrameLocks/>
          </p:cNvGraphicFramePr>
          <p:nvPr/>
        </p:nvGraphicFramePr>
        <p:xfrm>
          <a:off x="7149063"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FN=0</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TP=3</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sp>
        <p:nvSpPr>
          <p:cNvPr id="38" name="Arrow: Right 37">
            <a:extLst>
              <a:ext uri="{FF2B5EF4-FFF2-40B4-BE49-F238E27FC236}">
                <a16:creationId xmlns:a16="http://schemas.microsoft.com/office/drawing/2014/main" id="{81A170D5-DF5E-5813-01EA-27CEC4B49736}"/>
              </a:ext>
            </a:extLst>
          </p:cNvPr>
          <p:cNvSpPr/>
          <p:nvPr/>
        </p:nvSpPr>
        <p:spPr bwMode="auto">
          <a:xfrm>
            <a:off x="6853013"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9" name="Arrow: Right 38">
            <a:extLst>
              <a:ext uri="{FF2B5EF4-FFF2-40B4-BE49-F238E27FC236}">
                <a16:creationId xmlns:a16="http://schemas.microsoft.com/office/drawing/2014/main" id="{40B7F6EC-46D2-6455-7933-E660A4CC04CF}"/>
              </a:ext>
            </a:extLst>
          </p:cNvPr>
          <p:cNvSpPr/>
          <p:nvPr/>
        </p:nvSpPr>
        <p:spPr bwMode="auto">
          <a:xfrm>
            <a:off x="5208252"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2B166E9-73D6-3C35-B8A8-7F4C00A3142D}"/>
                  </a:ext>
                </a:extLst>
              </p:cNvPr>
              <p:cNvSpPr txBox="1"/>
              <p:nvPr/>
            </p:nvSpPr>
            <p:spPr>
              <a:xfrm>
                <a:off x="492159"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1.0, 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0" name="TextBox 39">
                <a:extLst>
                  <a:ext uri="{FF2B5EF4-FFF2-40B4-BE49-F238E27FC236}">
                    <a16:creationId xmlns:a16="http://schemas.microsoft.com/office/drawing/2014/main" id="{C2B166E9-73D6-3C35-B8A8-7F4C00A3142D}"/>
                  </a:ext>
                </a:extLst>
              </p:cNvPr>
              <p:cNvSpPr txBox="1">
                <a:spLocks noRot="1" noChangeAspect="1" noMove="1" noResize="1" noEditPoints="1" noAdjustHandles="1" noChangeArrowheads="1" noChangeShapeType="1" noTextEdit="1"/>
              </p:cNvSpPr>
              <p:nvPr/>
            </p:nvSpPr>
            <p:spPr>
              <a:xfrm>
                <a:off x="492159" y="3091607"/>
                <a:ext cx="1475340" cy="307777"/>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E53B5B-0EAA-51EF-DE8E-D3D47A66D621}"/>
                  </a:ext>
                </a:extLst>
              </p:cNvPr>
              <p:cNvSpPr txBox="1"/>
              <p:nvPr/>
            </p:nvSpPr>
            <p:spPr>
              <a:xfrm>
                <a:off x="2160027"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1.0, 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=.67</m:t>
                      </m:r>
                    </m:oMath>
                  </m:oMathPara>
                </a14:m>
                <a:endParaRPr lang="en-SE" sz="1400" dirty="0"/>
              </a:p>
            </p:txBody>
          </p:sp>
        </mc:Choice>
        <mc:Fallback xmlns="">
          <p:sp>
            <p:nvSpPr>
              <p:cNvPr id="41" name="TextBox 40">
                <a:extLst>
                  <a:ext uri="{FF2B5EF4-FFF2-40B4-BE49-F238E27FC236}">
                    <a16:creationId xmlns:a16="http://schemas.microsoft.com/office/drawing/2014/main" id="{41E53B5B-0EAA-51EF-DE8E-D3D47A66D621}"/>
                  </a:ext>
                </a:extLst>
              </p:cNvPr>
              <p:cNvSpPr txBox="1">
                <a:spLocks noRot="1" noChangeAspect="1" noMove="1" noResize="1" noEditPoints="1" noAdjustHandles="1" noChangeArrowheads="1" noChangeShapeType="1" noTextEdit="1"/>
              </p:cNvSpPr>
              <p:nvPr/>
            </p:nvSpPr>
            <p:spPr>
              <a:xfrm>
                <a:off x="2160027" y="3091607"/>
                <a:ext cx="1475340"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F98EAC-268B-96B9-94A3-CC21D0D882F6}"/>
                  </a:ext>
                </a:extLst>
              </p:cNvPr>
              <p:cNvSpPr txBox="1"/>
              <p:nvPr/>
            </p:nvSpPr>
            <p:spPr>
              <a:xfrm>
                <a:off x="3827895"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.67,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=.67</m:t>
                      </m:r>
                    </m:oMath>
                  </m:oMathPara>
                </a14:m>
                <a:endParaRPr lang="en-SE" sz="1400" dirty="0"/>
              </a:p>
            </p:txBody>
          </p:sp>
        </mc:Choice>
        <mc:Fallback xmlns="">
          <p:sp>
            <p:nvSpPr>
              <p:cNvPr id="45" name="TextBox 44">
                <a:extLst>
                  <a:ext uri="{FF2B5EF4-FFF2-40B4-BE49-F238E27FC236}">
                    <a16:creationId xmlns:a16="http://schemas.microsoft.com/office/drawing/2014/main" id="{4AF98EAC-268B-96B9-94A3-CC21D0D882F6}"/>
                  </a:ext>
                </a:extLst>
              </p:cNvPr>
              <p:cNvSpPr txBox="1">
                <a:spLocks noRot="1" noChangeAspect="1" noMove="1" noResize="1" noEditPoints="1" noAdjustHandles="1" noChangeArrowheads="1" noChangeShapeType="1" noTextEdit="1"/>
              </p:cNvSpPr>
              <p:nvPr/>
            </p:nvSpPr>
            <p:spPr>
              <a:xfrm>
                <a:off x="3827895" y="3091607"/>
                <a:ext cx="1475340" cy="307777"/>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6138722-6F98-365F-8C3F-A780EB3C3F8A}"/>
                  </a:ext>
                </a:extLst>
              </p:cNvPr>
              <p:cNvSpPr txBox="1"/>
              <p:nvPr/>
            </p:nvSpPr>
            <p:spPr>
              <a:xfrm>
                <a:off x="5495763" y="3091607"/>
                <a:ext cx="13759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=.67</m:t>
                      </m:r>
                    </m:oMath>
                  </m:oMathPara>
                </a14:m>
                <a:endParaRPr lang="en-SE" sz="1400" dirty="0"/>
              </a:p>
            </p:txBody>
          </p:sp>
        </mc:Choice>
        <mc:Fallback xmlns="">
          <p:sp>
            <p:nvSpPr>
              <p:cNvPr id="46" name="TextBox 45">
                <a:extLst>
                  <a:ext uri="{FF2B5EF4-FFF2-40B4-BE49-F238E27FC236}">
                    <a16:creationId xmlns:a16="http://schemas.microsoft.com/office/drawing/2014/main" id="{26138722-6F98-365F-8C3F-A780EB3C3F8A}"/>
                  </a:ext>
                </a:extLst>
              </p:cNvPr>
              <p:cNvSpPr txBox="1">
                <a:spLocks noRot="1" noChangeAspect="1" noMove="1" noResize="1" noEditPoints="1" noAdjustHandles="1" noChangeArrowheads="1" noChangeShapeType="1" noTextEdit="1"/>
              </p:cNvSpPr>
              <p:nvPr/>
            </p:nvSpPr>
            <p:spPr>
              <a:xfrm>
                <a:off x="5495763" y="3091607"/>
                <a:ext cx="1375954" cy="307777"/>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92BF986-CBAE-EFB0-DBAA-9A3CFC9D2FC8}"/>
                  </a:ext>
                </a:extLst>
              </p:cNvPr>
              <p:cNvSpPr txBox="1"/>
              <p:nvPr/>
            </p:nvSpPr>
            <p:spPr>
              <a:xfrm>
                <a:off x="7064243" y="3091607"/>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.6,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=1.0</m:t>
                      </m:r>
                    </m:oMath>
                  </m:oMathPara>
                </a14:m>
                <a:endParaRPr lang="en-SE" sz="1400" dirty="0"/>
              </a:p>
            </p:txBody>
          </p:sp>
        </mc:Choice>
        <mc:Fallback xmlns="">
          <p:sp>
            <p:nvSpPr>
              <p:cNvPr id="47" name="TextBox 46">
                <a:extLst>
                  <a:ext uri="{FF2B5EF4-FFF2-40B4-BE49-F238E27FC236}">
                    <a16:creationId xmlns:a16="http://schemas.microsoft.com/office/drawing/2014/main" id="{392BF986-CBAE-EFB0-DBAA-9A3CFC9D2FC8}"/>
                  </a:ext>
                </a:extLst>
              </p:cNvPr>
              <p:cNvSpPr txBox="1">
                <a:spLocks noRot="1" noChangeAspect="1" noMove="1" noResize="1" noEditPoints="1" noAdjustHandles="1" noChangeArrowheads="1" noChangeShapeType="1" noTextEdit="1"/>
              </p:cNvSpPr>
              <p:nvPr/>
            </p:nvSpPr>
            <p:spPr>
              <a:xfrm>
                <a:off x="7064243" y="3091607"/>
                <a:ext cx="1375953" cy="307777"/>
              </a:xfrm>
              <a:prstGeom prst="rect">
                <a:avLst/>
              </a:prstGeom>
              <a:blipFill>
                <a:blip r:embed="rId8"/>
                <a:stretch>
                  <a:fillRect/>
                </a:stretch>
              </a:blipFill>
            </p:spPr>
            <p:txBody>
              <a:bodyPr/>
              <a:lstStyle/>
              <a:p>
                <a:r>
                  <a:rPr lang="en-SE">
                    <a:noFill/>
                  </a:rPr>
                  <a:t> </a:t>
                </a:r>
              </a:p>
            </p:txBody>
          </p:sp>
        </mc:Fallback>
      </mc:AlternateContent>
      <p:grpSp>
        <p:nvGrpSpPr>
          <p:cNvPr id="64" name="Group 63">
            <a:extLst>
              <a:ext uri="{FF2B5EF4-FFF2-40B4-BE49-F238E27FC236}">
                <a16:creationId xmlns:a16="http://schemas.microsoft.com/office/drawing/2014/main" id="{02B1803D-AEDC-5022-1C5E-40A0B4573E10}"/>
              </a:ext>
            </a:extLst>
          </p:cNvPr>
          <p:cNvGrpSpPr/>
          <p:nvPr/>
        </p:nvGrpSpPr>
        <p:grpSpPr>
          <a:xfrm>
            <a:off x="6444208" y="89633"/>
            <a:ext cx="2100773" cy="2043223"/>
            <a:chOff x="3628212" y="3217375"/>
            <a:chExt cx="2100773" cy="2043223"/>
          </a:xfrm>
        </p:grpSpPr>
        <p:sp>
          <p:nvSpPr>
            <p:cNvPr id="56" name="Freeform: Shape 55">
              <a:extLst>
                <a:ext uri="{FF2B5EF4-FFF2-40B4-BE49-F238E27FC236}">
                  <a16:creationId xmlns:a16="http://schemas.microsoft.com/office/drawing/2014/main" id="{49E8DE25-DA2D-E1C0-97DB-47F624017955}"/>
                </a:ext>
              </a:extLst>
            </p:cNvPr>
            <p:cNvSpPr/>
            <p:nvPr/>
          </p:nvSpPr>
          <p:spPr bwMode="auto">
            <a:xfrm>
              <a:off x="4044950" y="3365500"/>
              <a:ext cx="1454150" cy="1593850"/>
            </a:xfrm>
            <a:custGeom>
              <a:avLst/>
              <a:gdLst>
                <a:gd name="connsiteX0" fmla="*/ 939800 w 1454150"/>
                <a:gd name="connsiteY0" fmla="*/ 6350 h 1593850"/>
                <a:gd name="connsiteX1" fmla="*/ 946150 w 1454150"/>
                <a:gd name="connsiteY1" fmla="*/ 800100 h 1593850"/>
                <a:gd name="connsiteX2" fmla="*/ 1454150 w 1454150"/>
                <a:gd name="connsiteY2" fmla="*/ 628650 h 1593850"/>
                <a:gd name="connsiteX3" fmla="*/ 1447800 w 1454150"/>
                <a:gd name="connsiteY3" fmla="*/ 1587500 h 1593850"/>
                <a:gd name="connsiteX4" fmla="*/ 0 w 1454150"/>
                <a:gd name="connsiteY4" fmla="*/ 1593850 h 1593850"/>
                <a:gd name="connsiteX5" fmla="*/ 0 w 1454150"/>
                <a:gd name="connsiteY5" fmla="*/ 0 h 1593850"/>
                <a:gd name="connsiteX6" fmla="*/ 939800 w 1454150"/>
                <a:gd name="connsiteY6" fmla="*/ 6350 h 15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4150" h="1593850">
                  <a:moveTo>
                    <a:pt x="939800" y="6350"/>
                  </a:moveTo>
                  <a:cubicBezTo>
                    <a:pt x="941917" y="270933"/>
                    <a:pt x="944033" y="535517"/>
                    <a:pt x="946150" y="800100"/>
                  </a:cubicBezTo>
                  <a:lnTo>
                    <a:pt x="1454150" y="628650"/>
                  </a:lnTo>
                  <a:cubicBezTo>
                    <a:pt x="1452033" y="948267"/>
                    <a:pt x="1449917" y="1267883"/>
                    <a:pt x="1447800" y="1587500"/>
                  </a:cubicBezTo>
                  <a:lnTo>
                    <a:pt x="0" y="1593850"/>
                  </a:lnTo>
                  <a:lnTo>
                    <a:pt x="0" y="0"/>
                  </a:lnTo>
                  <a:lnTo>
                    <a:pt x="939800" y="6350"/>
                  </a:lnTo>
                  <a:close/>
                </a:path>
              </a:pathLst>
            </a:cu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7555465B-B8C1-91C7-C1A4-7BA597217693}"/>
                </a:ext>
              </a:extLst>
            </p:cNvPr>
            <p:cNvSpPr txBox="1"/>
            <p:nvPr/>
          </p:nvSpPr>
          <p:spPr>
            <a:xfrm>
              <a:off x="4417096" y="4922044"/>
              <a:ext cx="752129" cy="338554"/>
            </a:xfrm>
            <a:prstGeom prst="rect">
              <a:avLst/>
            </a:prstGeom>
            <a:noFill/>
          </p:spPr>
          <p:txBody>
            <a:bodyPr wrap="none" rtlCol="0">
              <a:spAutoFit/>
            </a:bodyPr>
            <a:lstStyle/>
            <a:p>
              <a:r>
                <a:rPr lang="en-US" sz="1600" dirty="0"/>
                <a:t>Recall</a:t>
              </a:r>
              <a:endParaRPr lang="en-SE" sz="1600" dirty="0"/>
            </a:p>
          </p:txBody>
        </p:sp>
        <p:sp>
          <p:nvSpPr>
            <p:cNvPr id="23" name="TextBox 22">
              <a:extLst>
                <a:ext uri="{FF2B5EF4-FFF2-40B4-BE49-F238E27FC236}">
                  <a16:creationId xmlns:a16="http://schemas.microsoft.com/office/drawing/2014/main" id="{49321C56-FD5E-F07B-2949-225240F6760A}"/>
                </a:ext>
              </a:extLst>
            </p:cNvPr>
            <p:cNvSpPr txBox="1"/>
            <p:nvPr/>
          </p:nvSpPr>
          <p:spPr>
            <a:xfrm rot="16200000">
              <a:off x="3354750" y="4055652"/>
              <a:ext cx="1026243" cy="338554"/>
            </a:xfrm>
            <a:prstGeom prst="rect">
              <a:avLst/>
            </a:prstGeom>
            <a:noFill/>
          </p:spPr>
          <p:txBody>
            <a:bodyPr wrap="none" rtlCol="0">
              <a:spAutoFit/>
            </a:bodyPr>
            <a:lstStyle/>
            <a:p>
              <a:r>
                <a:rPr lang="en-US" sz="1600" dirty="0"/>
                <a:t>Precision</a:t>
              </a:r>
              <a:endParaRPr lang="en-SE" sz="1600" dirty="0"/>
            </a:p>
          </p:txBody>
        </p:sp>
        <p:sp>
          <p:nvSpPr>
            <p:cNvPr id="24" name="Oval 23">
              <a:extLst>
                <a:ext uri="{FF2B5EF4-FFF2-40B4-BE49-F238E27FC236}">
                  <a16:creationId xmlns:a16="http://schemas.microsoft.com/office/drawing/2014/main" id="{ECD0CC33-B256-56A4-26B6-CCFD4290DD19}"/>
                </a:ext>
              </a:extLst>
            </p:cNvPr>
            <p:cNvSpPr/>
            <p:nvPr/>
          </p:nvSpPr>
          <p:spPr bwMode="auto">
            <a:xfrm>
              <a:off x="4465228" y="3319759"/>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5" name="Oval 24">
              <a:extLst>
                <a:ext uri="{FF2B5EF4-FFF2-40B4-BE49-F238E27FC236}">
                  <a16:creationId xmlns:a16="http://schemas.microsoft.com/office/drawing/2014/main" id="{F00034D9-D7BB-1E8C-C787-E8AA1F2ACC65}"/>
                </a:ext>
              </a:extLst>
            </p:cNvPr>
            <p:cNvSpPr/>
            <p:nvPr/>
          </p:nvSpPr>
          <p:spPr bwMode="auto">
            <a:xfrm>
              <a:off x="4932040" y="3319759"/>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6" name="TextBox 25">
              <a:extLst>
                <a:ext uri="{FF2B5EF4-FFF2-40B4-BE49-F238E27FC236}">
                  <a16:creationId xmlns:a16="http://schemas.microsoft.com/office/drawing/2014/main" id="{B1EB0F28-07AB-D623-5F1C-C58532257969}"/>
                </a:ext>
              </a:extLst>
            </p:cNvPr>
            <p:cNvSpPr txBox="1"/>
            <p:nvPr/>
          </p:nvSpPr>
          <p:spPr>
            <a:xfrm>
              <a:off x="5258985" y="4922044"/>
              <a:ext cx="470000" cy="338554"/>
            </a:xfrm>
            <a:prstGeom prst="rect">
              <a:avLst/>
            </a:prstGeom>
            <a:noFill/>
          </p:spPr>
          <p:txBody>
            <a:bodyPr wrap="none" rtlCol="0">
              <a:spAutoFit/>
            </a:bodyPr>
            <a:lstStyle/>
            <a:p>
              <a:r>
                <a:rPr lang="en-US" sz="1600" dirty="0"/>
                <a:t>1.0</a:t>
              </a:r>
              <a:endParaRPr lang="en-SE" sz="1600" dirty="0"/>
            </a:p>
          </p:txBody>
        </p:sp>
        <p:sp>
          <p:nvSpPr>
            <p:cNvPr id="27" name="TextBox 26">
              <a:extLst>
                <a:ext uri="{FF2B5EF4-FFF2-40B4-BE49-F238E27FC236}">
                  <a16:creationId xmlns:a16="http://schemas.microsoft.com/office/drawing/2014/main" id="{74ABD3DC-E28E-0333-DDEE-5EF5740E17C5}"/>
                </a:ext>
              </a:extLst>
            </p:cNvPr>
            <p:cNvSpPr txBox="1"/>
            <p:nvPr/>
          </p:nvSpPr>
          <p:spPr>
            <a:xfrm>
              <a:off x="3628212" y="3217375"/>
              <a:ext cx="470000" cy="338554"/>
            </a:xfrm>
            <a:prstGeom prst="rect">
              <a:avLst/>
            </a:prstGeom>
            <a:noFill/>
          </p:spPr>
          <p:txBody>
            <a:bodyPr wrap="none" rtlCol="0">
              <a:spAutoFit/>
            </a:bodyPr>
            <a:lstStyle/>
            <a:p>
              <a:r>
                <a:rPr lang="en-US" sz="1600" dirty="0"/>
                <a:t>1.0</a:t>
              </a:r>
              <a:endParaRPr lang="en-SE" sz="1600" dirty="0"/>
            </a:p>
          </p:txBody>
        </p:sp>
        <p:sp>
          <p:nvSpPr>
            <p:cNvPr id="28" name="Oval 27">
              <a:extLst>
                <a:ext uri="{FF2B5EF4-FFF2-40B4-BE49-F238E27FC236}">
                  <a16:creationId xmlns:a16="http://schemas.microsoft.com/office/drawing/2014/main" id="{15A48997-FD11-D35E-7592-71A768512C95}"/>
                </a:ext>
              </a:extLst>
            </p:cNvPr>
            <p:cNvSpPr/>
            <p:nvPr/>
          </p:nvSpPr>
          <p:spPr bwMode="auto">
            <a:xfrm>
              <a:off x="4933085" y="3848321"/>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49" name="Oval 48">
              <a:extLst>
                <a:ext uri="{FF2B5EF4-FFF2-40B4-BE49-F238E27FC236}">
                  <a16:creationId xmlns:a16="http://schemas.microsoft.com/office/drawing/2014/main" id="{8A13E29A-CE87-4159-0B46-6DDEB27D624C}"/>
                </a:ext>
              </a:extLst>
            </p:cNvPr>
            <p:cNvSpPr/>
            <p:nvPr/>
          </p:nvSpPr>
          <p:spPr bwMode="auto">
            <a:xfrm>
              <a:off x="4935029" y="4101756"/>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0" name="Oval 49">
              <a:extLst>
                <a:ext uri="{FF2B5EF4-FFF2-40B4-BE49-F238E27FC236}">
                  <a16:creationId xmlns:a16="http://schemas.microsoft.com/office/drawing/2014/main" id="{203D2C09-6205-002E-4932-03386546DD0F}"/>
                </a:ext>
              </a:extLst>
            </p:cNvPr>
            <p:cNvSpPr/>
            <p:nvPr/>
          </p:nvSpPr>
          <p:spPr bwMode="auto">
            <a:xfrm>
              <a:off x="5434725" y="3940236"/>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pSp>
      <p:sp>
        <p:nvSpPr>
          <p:cNvPr id="63" name="Content Placeholder 7">
            <a:extLst>
              <a:ext uri="{FF2B5EF4-FFF2-40B4-BE49-F238E27FC236}">
                <a16:creationId xmlns:a16="http://schemas.microsoft.com/office/drawing/2014/main" id="{C466C292-A598-FB0F-BFF1-23B7CECCEA0A}"/>
              </a:ext>
            </a:extLst>
          </p:cNvPr>
          <p:cNvSpPr txBox="1">
            <a:spLocks/>
          </p:cNvSpPr>
          <p:nvPr/>
        </p:nvSpPr>
        <p:spPr bwMode="auto">
          <a:xfrm>
            <a:off x="91744" y="4704234"/>
            <a:ext cx="2835008" cy="656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SE" sz="2000" kern="0" dirty="0"/>
          </a:p>
        </p:txBody>
      </p:sp>
      <mc:AlternateContent xmlns:mc="http://schemas.openxmlformats.org/markup-compatibility/2006" xmlns:a14="http://schemas.microsoft.com/office/drawing/2010/main">
        <mc:Choice Requires="a14">
          <p:sp>
            <p:nvSpPr>
              <p:cNvPr id="147" name="Content Placeholder 7">
                <a:extLst>
                  <a:ext uri="{FF2B5EF4-FFF2-40B4-BE49-F238E27FC236}">
                    <a16:creationId xmlns:a16="http://schemas.microsoft.com/office/drawing/2014/main" id="{A5438E97-BE32-9ECA-8B71-5E80B1D34C72}"/>
                  </a:ext>
                </a:extLst>
              </p:cNvPr>
              <p:cNvSpPr txBox="1">
                <a:spLocks/>
              </p:cNvSpPr>
              <p:nvPr/>
            </p:nvSpPr>
            <p:spPr bwMode="auto">
              <a:xfrm>
                <a:off x="-52019" y="3422264"/>
                <a:ext cx="6638617" cy="1950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400" b="1" kern="0" dirty="0"/>
                  <a:t>Less accurate box regression</a:t>
                </a:r>
                <a:r>
                  <a:rPr lang="en-US" sz="1400" kern="0" dirty="0"/>
                  <a:t>: Suppose an image contains </a:t>
                </a:r>
                <a:r>
                  <a:rPr lang="en-US" sz="1400" kern="0" dirty="0">
                    <a:solidFill>
                      <a:srgbClr val="0000FF"/>
                    </a:solidFill>
                  </a:rPr>
                  <a:t>10</a:t>
                </a:r>
                <a:r>
                  <a:rPr lang="en-US" sz="1400" kern="0" dirty="0"/>
                  <a:t> dogs in it, i.e., </a:t>
                </a:r>
                <a:r>
                  <a:rPr lang="en-US" sz="1400" kern="0" dirty="0">
                    <a:solidFill>
                      <a:srgbClr val="0000FF"/>
                    </a:solidFill>
                  </a:rPr>
                  <a:t>10</a:t>
                </a:r>
                <a:r>
                  <a:rPr lang="en-US" sz="1400" kern="0" dirty="0"/>
                  <a:t> GT boxes with label Dog </a:t>
                </a:r>
                <a:r>
                  <a:rPr lang="en-US" sz="1400" dirty="0"/>
                  <a:t>(</a:t>
                </a:r>
                <a14:m>
                  <m:oMath xmlns:m="http://schemas.openxmlformats.org/officeDocument/2006/math">
                    <m:r>
                      <a:rPr lang="en-US" sz="1400" i="1">
                        <a:latin typeface="Cambria Math" panose="02040503050406030204" pitchFamily="18" charset="0"/>
                      </a:rPr>
                      <m:t>𝑇𝑃</m:t>
                    </m:r>
                    <m:r>
                      <a:rPr lang="en-US" sz="1400" i="1">
                        <a:latin typeface="Cambria Math" panose="02040503050406030204" pitchFamily="18" charset="0"/>
                      </a:rPr>
                      <m:t>+</m:t>
                    </m:r>
                    <m:r>
                      <a:rPr lang="en-US" sz="1400" i="1">
                        <a:latin typeface="Cambria Math" panose="02040503050406030204" pitchFamily="18" charset="0"/>
                      </a:rPr>
                      <m:t>𝐹𝑁</m:t>
                    </m:r>
                    <m:r>
                      <a:rPr lang="en-US" sz="1400" b="0" i="1" smtClean="0">
                        <a:latin typeface="Cambria Math" panose="02040503050406030204" pitchFamily="18" charset="0"/>
                      </a:rPr>
                      <m:t>=10</m:t>
                    </m:r>
                  </m:oMath>
                </a14:m>
                <a:r>
                  <a:rPr lang="en-US" sz="1400" dirty="0"/>
                  <a:t>)</a:t>
                </a:r>
                <a:r>
                  <a:rPr lang="en-US" sz="1400" kern="0" dirty="0"/>
                  <a:t>. Prediction confidence scores of Dog class for 5 predicted boxes: (</a:t>
                </a:r>
                <a:r>
                  <a:rPr lang="en-US" sz="1400" kern="0" dirty="0">
                    <a:solidFill>
                      <a:srgbClr val="00B050"/>
                    </a:solidFill>
                  </a:rPr>
                  <a:t>.99, .95, </a:t>
                </a:r>
                <a:r>
                  <a:rPr lang="en-US" sz="1400" kern="0" dirty="0">
                    <a:solidFill>
                      <a:srgbClr val="C00000"/>
                    </a:solidFill>
                  </a:rPr>
                  <a:t>.9, .5, </a:t>
                </a:r>
                <a:r>
                  <a:rPr lang="en-US" sz="1400" kern="0" dirty="0">
                    <a:solidFill>
                      <a:srgbClr val="00B050"/>
                    </a:solidFill>
                  </a:rPr>
                  <a:t>.1</a:t>
                </a:r>
                <a:r>
                  <a:rPr lang="en-US" sz="1400" kern="0" dirty="0"/>
                  <a:t>)</a:t>
                </a:r>
              </a:p>
              <a:p>
                <a:r>
                  <a:rPr lang="en-US" sz="1400" kern="0" dirty="0">
                    <a:solidFill>
                      <a:srgbClr val="00B050"/>
                    </a:solidFill>
                  </a:rPr>
                  <a:t>Green</a:t>
                </a:r>
                <a:r>
                  <a:rPr lang="en-US" sz="1400" kern="0" dirty="0"/>
                  <a:t> indicates positive items (matching a GT box w. </a:t>
                </a:r>
                <a:r>
                  <a:rPr lang="en-US" sz="1400" kern="0" dirty="0" err="1"/>
                  <a:t>IoU</a:t>
                </a:r>
                <a14:m>
                  <m:oMath xmlns:m="http://schemas.openxmlformats.org/officeDocument/2006/math">
                    <m:r>
                      <a:rPr lang="en-US" sz="1400" i="1" kern="0" smtClean="0">
                        <a:latin typeface="Cambria Math" panose="02040503050406030204" pitchFamily="18" charset="0"/>
                      </a:rPr>
                      <m:t>≥.5</m:t>
                    </m:r>
                  </m:oMath>
                </a14:m>
                <a:r>
                  <a:rPr lang="en-US" sz="1400" kern="0" dirty="0"/>
                  <a:t>) </a:t>
                </a:r>
              </a:p>
              <a:p>
                <a:r>
                  <a:rPr lang="en-US" sz="1400" kern="0" dirty="0">
                    <a:solidFill>
                      <a:srgbClr val="FF0000"/>
                    </a:solidFill>
                  </a:rPr>
                  <a:t>Red</a:t>
                </a:r>
                <a:r>
                  <a:rPr lang="en-US" sz="1400" kern="0" dirty="0"/>
                  <a:t> indicates negative items (no matching a GT box w. </a:t>
                </a:r>
                <a:r>
                  <a:rPr lang="en-US" sz="1400" kern="0" dirty="0" err="1"/>
                  <a:t>IoU</a:t>
                </a:r>
                <a14:m>
                  <m:oMath xmlns:m="http://schemas.openxmlformats.org/officeDocument/2006/math">
                    <m:r>
                      <a:rPr lang="en-US" sz="1400" i="1" kern="0" smtClean="0">
                        <a:latin typeface="Cambria Math" panose="02040503050406030204" pitchFamily="18" charset="0"/>
                      </a:rPr>
                      <m:t>≥.5</m:t>
                    </m:r>
                  </m:oMath>
                </a14:m>
                <a:r>
                  <a:rPr lang="en-US" sz="1400" kern="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is not affected; Recall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𝐹𝑁</m:t>
                        </m:r>
                      </m:den>
                    </m:f>
                  </m:oMath>
                </a14:m>
                <a:r>
                  <a:rPr lang="en-US" sz="1400" dirty="0"/>
                  <a:t> </a:t>
                </a:r>
                <a:r>
                  <a:rPr lang="en-US" sz="1400" kern="0" dirty="0"/>
                  <a:t>is proportionally reduced due to larger FN (undetected GT boxes)</a:t>
                </a:r>
              </a:p>
              <a:p>
                <a:r>
                  <a:rPr lang="en-US" sz="1400" dirty="0"/>
                  <a:t>With score threshold of .1, 3 out of 10 GT boxes are detected with Recall</a:t>
                </a:r>
                <a14:m>
                  <m:oMath xmlns:m="http://schemas.openxmlformats.org/officeDocument/2006/math">
                    <m:r>
                      <a:rPr lang="en-US" sz="1400" b="0" i="1" smtClean="0">
                        <a:latin typeface="Cambria Math" panose="02040503050406030204" pitchFamily="18" charset="0"/>
                      </a:rPr>
                      <m:t>=.3</m:t>
                    </m:r>
                  </m:oMath>
                </a14:m>
                <a:endParaRPr lang="en-SE" sz="1400" dirty="0"/>
              </a:p>
            </p:txBody>
          </p:sp>
        </mc:Choice>
        <mc:Fallback xmlns="">
          <p:sp>
            <p:nvSpPr>
              <p:cNvPr id="147" name="Content Placeholder 7">
                <a:extLst>
                  <a:ext uri="{FF2B5EF4-FFF2-40B4-BE49-F238E27FC236}">
                    <a16:creationId xmlns:a16="http://schemas.microsoft.com/office/drawing/2014/main" id="{A5438E97-BE32-9ECA-8B71-5E80B1D34C72}"/>
                  </a:ext>
                </a:extLst>
              </p:cNvPr>
              <p:cNvSpPr txBox="1">
                <a:spLocks noRot="1" noChangeAspect="1" noMove="1" noResize="1" noEditPoints="1" noAdjustHandles="1" noChangeArrowheads="1" noChangeShapeType="1" noTextEdit="1"/>
              </p:cNvSpPr>
              <p:nvPr/>
            </p:nvSpPr>
            <p:spPr bwMode="auto">
              <a:xfrm>
                <a:off x="-52019" y="3422264"/>
                <a:ext cx="6638617" cy="1950952"/>
              </a:xfrm>
              <a:prstGeom prst="rect">
                <a:avLst/>
              </a:prstGeom>
              <a:blipFill>
                <a:blip r:embed="rId9"/>
                <a:stretch>
                  <a:fillRect l="-92" t="-313" r="-367" b="-10000"/>
                </a:stretch>
              </a:blipFill>
              <a:ln w="9525">
                <a:noFill/>
                <a:miter lim="800000"/>
                <a:headEnd/>
                <a:tailEnd/>
              </a:ln>
            </p:spPr>
            <p:txBody>
              <a:bodyPr/>
              <a:lstStyle/>
              <a:p>
                <a:r>
                  <a:rPr lang="en-SE">
                    <a:noFill/>
                  </a:rPr>
                  <a:t> </a:t>
                </a:r>
              </a:p>
            </p:txBody>
          </p:sp>
        </mc:Fallback>
      </mc:AlternateContent>
      <p:sp>
        <p:nvSpPr>
          <p:cNvPr id="149" name="Freeform: Shape 148">
            <a:extLst>
              <a:ext uri="{FF2B5EF4-FFF2-40B4-BE49-F238E27FC236}">
                <a16:creationId xmlns:a16="http://schemas.microsoft.com/office/drawing/2014/main" id="{3925DFE9-3368-37B1-DD84-76B434408947}"/>
              </a:ext>
            </a:extLst>
          </p:cNvPr>
          <p:cNvSpPr/>
          <p:nvPr/>
        </p:nvSpPr>
        <p:spPr bwMode="auto">
          <a:xfrm>
            <a:off x="6932953" y="3558745"/>
            <a:ext cx="517525" cy="1595423"/>
          </a:xfrm>
          <a:custGeom>
            <a:avLst/>
            <a:gdLst>
              <a:gd name="connsiteX0" fmla="*/ 939800 w 1454150"/>
              <a:gd name="connsiteY0" fmla="*/ 6350 h 1593850"/>
              <a:gd name="connsiteX1" fmla="*/ 946150 w 1454150"/>
              <a:gd name="connsiteY1" fmla="*/ 800100 h 1593850"/>
              <a:gd name="connsiteX2" fmla="*/ 1454150 w 1454150"/>
              <a:gd name="connsiteY2" fmla="*/ 628650 h 1593850"/>
              <a:gd name="connsiteX3" fmla="*/ 1447800 w 1454150"/>
              <a:gd name="connsiteY3" fmla="*/ 1587500 h 1593850"/>
              <a:gd name="connsiteX4" fmla="*/ 0 w 1454150"/>
              <a:gd name="connsiteY4" fmla="*/ 1593850 h 1593850"/>
              <a:gd name="connsiteX5" fmla="*/ 0 w 1454150"/>
              <a:gd name="connsiteY5" fmla="*/ 0 h 1593850"/>
              <a:gd name="connsiteX6" fmla="*/ 939800 w 1454150"/>
              <a:gd name="connsiteY6" fmla="*/ 6350 h 1593850"/>
              <a:gd name="connsiteX0" fmla="*/ 939800 w 1454150"/>
              <a:gd name="connsiteY0" fmla="*/ 6350 h 1593850"/>
              <a:gd name="connsiteX1" fmla="*/ 316976 w 1454150"/>
              <a:gd name="connsiteY1" fmla="*/ 825267 h 1593850"/>
              <a:gd name="connsiteX2" fmla="*/ 1454150 w 1454150"/>
              <a:gd name="connsiteY2" fmla="*/ 628650 h 1593850"/>
              <a:gd name="connsiteX3" fmla="*/ 1447800 w 1454150"/>
              <a:gd name="connsiteY3" fmla="*/ 1587500 h 1593850"/>
              <a:gd name="connsiteX4" fmla="*/ 0 w 1454150"/>
              <a:gd name="connsiteY4" fmla="*/ 1593850 h 1593850"/>
              <a:gd name="connsiteX5" fmla="*/ 0 w 1454150"/>
              <a:gd name="connsiteY5" fmla="*/ 0 h 1593850"/>
              <a:gd name="connsiteX6" fmla="*/ 939800 w 1454150"/>
              <a:gd name="connsiteY6" fmla="*/ 6350 h 1593850"/>
              <a:gd name="connsiteX0" fmla="*/ 327404 w 1454150"/>
              <a:gd name="connsiteY0" fmla="*/ 0 h 1646223"/>
              <a:gd name="connsiteX1" fmla="*/ 316976 w 1454150"/>
              <a:gd name="connsiteY1" fmla="*/ 877640 h 1646223"/>
              <a:gd name="connsiteX2" fmla="*/ 1454150 w 1454150"/>
              <a:gd name="connsiteY2" fmla="*/ 681023 h 1646223"/>
              <a:gd name="connsiteX3" fmla="*/ 1447800 w 1454150"/>
              <a:gd name="connsiteY3" fmla="*/ 1639873 h 1646223"/>
              <a:gd name="connsiteX4" fmla="*/ 0 w 1454150"/>
              <a:gd name="connsiteY4" fmla="*/ 1646223 h 1646223"/>
              <a:gd name="connsiteX5" fmla="*/ 0 w 1454150"/>
              <a:gd name="connsiteY5" fmla="*/ 52373 h 1646223"/>
              <a:gd name="connsiteX6" fmla="*/ 327404 w 1454150"/>
              <a:gd name="connsiteY6" fmla="*/ 0 h 1646223"/>
              <a:gd name="connsiteX0" fmla="*/ 327404 w 1454150"/>
              <a:gd name="connsiteY0" fmla="*/ 0 h 1646223"/>
              <a:gd name="connsiteX1" fmla="*/ 342143 w 1454150"/>
              <a:gd name="connsiteY1" fmla="*/ 869251 h 1646223"/>
              <a:gd name="connsiteX2" fmla="*/ 1454150 w 1454150"/>
              <a:gd name="connsiteY2" fmla="*/ 681023 h 1646223"/>
              <a:gd name="connsiteX3" fmla="*/ 1447800 w 1454150"/>
              <a:gd name="connsiteY3" fmla="*/ 1639873 h 1646223"/>
              <a:gd name="connsiteX4" fmla="*/ 0 w 1454150"/>
              <a:gd name="connsiteY4" fmla="*/ 1646223 h 1646223"/>
              <a:gd name="connsiteX5" fmla="*/ 0 w 1454150"/>
              <a:gd name="connsiteY5" fmla="*/ 52373 h 1646223"/>
              <a:gd name="connsiteX6" fmla="*/ 327404 w 1454150"/>
              <a:gd name="connsiteY6" fmla="*/ 0 h 1646223"/>
              <a:gd name="connsiteX0" fmla="*/ 327404 w 1454150"/>
              <a:gd name="connsiteY0" fmla="*/ 0 h 1646223"/>
              <a:gd name="connsiteX1" fmla="*/ 310393 w 1454150"/>
              <a:gd name="connsiteY1" fmla="*/ 875601 h 1646223"/>
              <a:gd name="connsiteX2" fmla="*/ 1454150 w 1454150"/>
              <a:gd name="connsiteY2" fmla="*/ 681023 h 1646223"/>
              <a:gd name="connsiteX3" fmla="*/ 1447800 w 1454150"/>
              <a:gd name="connsiteY3" fmla="*/ 1639873 h 1646223"/>
              <a:gd name="connsiteX4" fmla="*/ 0 w 1454150"/>
              <a:gd name="connsiteY4" fmla="*/ 1646223 h 1646223"/>
              <a:gd name="connsiteX5" fmla="*/ 0 w 1454150"/>
              <a:gd name="connsiteY5" fmla="*/ 52373 h 1646223"/>
              <a:gd name="connsiteX6" fmla="*/ 327404 w 1454150"/>
              <a:gd name="connsiteY6" fmla="*/ 0 h 1646223"/>
              <a:gd name="connsiteX0" fmla="*/ 321054 w 1454150"/>
              <a:gd name="connsiteY0" fmla="*/ 0 h 1595423"/>
              <a:gd name="connsiteX1" fmla="*/ 310393 w 1454150"/>
              <a:gd name="connsiteY1" fmla="*/ 824801 h 1595423"/>
              <a:gd name="connsiteX2" fmla="*/ 1454150 w 1454150"/>
              <a:gd name="connsiteY2" fmla="*/ 630223 h 1595423"/>
              <a:gd name="connsiteX3" fmla="*/ 1447800 w 1454150"/>
              <a:gd name="connsiteY3" fmla="*/ 1589073 h 1595423"/>
              <a:gd name="connsiteX4" fmla="*/ 0 w 1454150"/>
              <a:gd name="connsiteY4" fmla="*/ 1595423 h 1595423"/>
              <a:gd name="connsiteX5" fmla="*/ 0 w 1454150"/>
              <a:gd name="connsiteY5" fmla="*/ 1573 h 1595423"/>
              <a:gd name="connsiteX6" fmla="*/ 321054 w 1454150"/>
              <a:gd name="connsiteY6" fmla="*/ 0 h 1595423"/>
              <a:gd name="connsiteX0" fmla="*/ 321054 w 1454150"/>
              <a:gd name="connsiteY0" fmla="*/ 0 h 1595423"/>
              <a:gd name="connsiteX1" fmla="*/ 335793 w 1454150"/>
              <a:gd name="connsiteY1" fmla="*/ 799401 h 1595423"/>
              <a:gd name="connsiteX2" fmla="*/ 1454150 w 1454150"/>
              <a:gd name="connsiteY2" fmla="*/ 630223 h 1595423"/>
              <a:gd name="connsiteX3" fmla="*/ 1447800 w 1454150"/>
              <a:gd name="connsiteY3" fmla="*/ 1589073 h 1595423"/>
              <a:gd name="connsiteX4" fmla="*/ 0 w 1454150"/>
              <a:gd name="connsiteY4" fmla="*/ 1595423 h 1595423"/>
              <a:gd name="connsiteX5" fmla="*/ 0 w 1454150"/>
              <a:gd name="connsiteY5" fmla="*/ 1573 h 1595423"/>
              <a:gd name="connsiteX6" fmla="*/ 321054 w 1454150"/>
              <a:gd name="connsiteY6" fmla="*/ 0 h 1595423"/>
              <a:gd name="connsiteX0" fmla="*/ 321054 w 1447803"/>
              <a:gd name="connsiteY0" fmla="*/ 0 h 1595423"/>
              <a:gd name="connsiteX1" fmla="*/ 335793 w 1447803"/>
              <a:gd name="connsiteY1" fmla="*/ 799401 h 1595423"/>
              <a:gd name="connsiteX2" fmla="*/ 552450 w 1447803"/>
              <a:gd name="connsiteY2" fmla="*/ 623873 h 1595423"/>
              <a:gd name="connsiteX3" fmla="*/ 1447800 w 1447803"/>
              <a:gd name="connsiteY3" fmla="*/ 1589073 h 1595423"/>
              <a:gd name="connsiteX4" fmla="*/ 0 w 1447803"/>
              <a:gd name="connsiteY4" fmla="*/ 1595423 h 1595423"/>
              <a:gd name="connsiteX5" fmla="*/ 0 w 1447803"/>
              <a:gd name="connsiteY5" fmla="*/ 1573 h 1595423"/>
              <a:gd name="connsiteX6" fmla="*/ 321054 w 1447803"/>
              <a:gd name="connsiteY6" fmla="*/ 0 h 1595423"/>
              <a:gd name="connsiteX0" fmla="*/ 321054 w 1447800"/>
              <a:gd name="connsiteY0" fmla="*/ 0 h 1595423"/>
              <a:gd name="connsiteX1" fmla="*/ 335793 w 1447800"/>
              <a:gd name="connsiteY1" fmla="*/ 799401 h 1595423"/>
              <a:gd name="connsiteX2" fmla="*/ 552450 w 1447800"/>
              <a:gd name="connsiteY2" fmla="*/ 623873 h 1595423"/>
              <a:gd name="connsiteX3" fmla="*/ 1447800 w 1447800"/>
              <a:gd name="connsiteY3" fmla="*/ 1589073 h 1595423"/>
              <a:gd name="connsiteX4" fmla="*/ 0 w 1447800"/>
              <a:gd name="connsiteY4" fmla="*/ 1595423 h 1595423"/>
              <a:gd name="connsiteX5" fmla="*/ 0 w 1447800"/>
              <a:gd name="connsiteY5" fmla="*/ 1573 h 1595423"/>
              <a:gd name="connsiteX6" fmla="*/ 321054 w 1447800"/>
              <a:gd name="connsiteY6" fmla="*/ 0 h 1595423"/>
              <a:gd name="connsiteX0" fmla="*/ 321054 w 1447800"/>
              <a:gd name="connsiteY0" fmla="*/ 0 h 1595423"/>
              <a:gd name="connsiteX1" fmla="*/ 335793 w 1447800"/>
              <a:gd name="connsiteY1" fmla="*/ 799401 h 1595423"/>
              <a:gd name="connsiteX2" fmla="*/ 552450 w 1447800"/>
              <a:gd name="connsiteY2" fmla="*/ 623873 h 1595423"/>
              <a:gd name="connsiteX3" fmla="*/ 1447800 w 1447800"/>
              <a:gd name="connsiteY3" fmla="*/ 1589073 h 1595423"/>
              <a:gd name="connsiteX4" fmla="*/ 0 w 1447800"/>
              <a:gd name="connsiteY4" fmla="*/ 1595423 h 1595423"/>
              <a:gd name="connsiteX5" fmla="*/ 0 w 1447800"/>
              <a:gd name="connsiteY5" fmla="*/ 1573 h 1595423"/>
              <a:gd name="connsiteX6" fmla="*/ 321054 w 1447800"/>
              <a:gd name="connsiteY6" fmla="*/ 0 h 1595423"/>
              <a:gd name="connsiteX0" fmla="*/ 321054 w 1447800"/>
              <a:gd name="connsiteY0" fmla="*/ 0 h 1595423"/>
              <a:gd name="connsiteX1" fmla="*/ 335793 w 1447800"/>
              <a:gd name="connsiteY1" fmla="*/ 799401 h 1595423"/>
              <a:gd name="connsiteX2" fmla="*/ 527050 w 1447800"/>
              <a:gd name="connsiteY2" fmla="*/ 623873 h 1595423"/>
              <a:gd name="connsiteX3" fmla="*/ 1447800 w 1447800"/>
              <a:gd name="connsiteY3" fmla="*/ 1589073 h 1595423"/>
              <a:gd name="connsiteX4" fmla="*/ 0 w 1447800"/>
              <a:gd name="connsiteY4" fmla="*/ 1595423 h 1595423"/>
              <a:gd name="connsiteX5" fmla="*/ 0 w 1447800"/>
              <a:gd name="connsiteY5" fmla="*/ 1573 h 1595423"/>
              <a:gd name="connsiteX6" fmla="*/ 321054 w 1447800"/>
              <a:gd name="connsiteY6" fmla="*/ 0 h 1595423"/>
              <a:gd name="connsiteX0" fmla="*/ 321054 w 1447800"/>
              <a:gd name="connsiteY0" fmla="*/ 0 h 1595423"/>
              <a:gd name="connsiteX1" fmla="*/ 335793 w 1447800"/>
              <a:gd name="connsiteY1" fmla="*/ 799401 h 1595423"/>
              <a:gd name="connsiteX2" fmla="*/ 508000 w 1447800"/>
              <a:gd name="connsiteY2" fmla="*/ 623873 h 1595423"/>
              <a:gd name="connsiteX3" fmla="*/ 1447800 w 1447800"/>
              <a:gd name="connsiteY3" fmla="*/ 1589073 h 1595423"/>
              <a:gd name="connsiteX4" fmla="*/ 0 w 1447800"/>
              <a:gd name="connsiteY4" fmla="*/ 1595423 h 1595423"/>
              <a:gd name="connsiteX5" fmla="*/ 0 w 1447800"/>
              <a:gd name="connsiteY5" fmla="*/ 1573 h 1595423"/>
              <a:gd name="connsiteX6" fmla="*/ 321054 w 1447800"/>
              <a:gd name="connsiteY6" fmla="*/ 0 h 1595423"/>
              <a:gd name="connsiteX0" fmla="*/ 321054 w 533400"/>
              <a:gd name="connsiteY0" fmla="*/ 0 h 1595423"/>
              <a:gd name="connsiteX1" fmla="*/ 335793 w 533400"/>
              <a:gd name="connsiteY1" fmla="*/ 799401 h 1595423"/>
              <a:gd name="connsiteX2" fmla="*/ 508000 w 533400"/>
              <a:gd name="connsiteY2" fmla="*/ 623873 h 1595423"/>
              <a:gd name="connsiteX3" fmla="*/ 533400 w 533400"/>
              <a:gd name="connsiteY3" fmla="*/ 1589073 h 1595423"/>
              <a:gd name="connsiteX4" fmla="*/ 0 w 533400"/>
              <a:gd name="connsiteY4" fmla="*/ 1595423 h 1595423"/>
              <a:gd name="connsiteX5" fmla="*/ 0 w 533400"/>
              <a:gd name="connsiteY5" fmla="*/ 1573 h 1595423"/>
              <a:gd name="connsiteX6" fmla="*/ 321054 w 533400"/>
              <a:gd name="connsiteY6" fmla="*/ 0 h 1595423"/>
              <a:gd name="connsiteX0" fmla="*/ 321054 w 520700"/>
              <a:gd name="connsiteY0" fmla="*/ 0 h 1595423"/>
              <a:gd name="connsiteX1" fmla="*/ 335793 w 520700"/>
              <a:gd name="connsiteY1" fmla="*/ 799401 h 1595423"/>
              <a:gd name="connsiteX2" fmla="*/ 508000 w 520700"/>
              <a:gd name="connsiteY2" fmla="*/ 623873 h 1595423"/>
              <a:gd name="connsiteX3" fmla="*/ 520700 w 520700"/>
              <a:gd name="connsiteY3" fmla="*/ 1576373 h 1595423"/>
              <a:gd name="connsiteX4" fmla="*/ 0 w 520700"/>
              <a:gd name="connsiteY4" fmla="*/ 1595423 h 1595423"/>
              <a:gd name="connsiteX5" fmla="*/ 0 w 520700"/>
              <a:gd name="connsiteY5" fmla="*/ 1573 h 1595423"/>
              <a:gd name="connsiteX6" fmla="*/ 321054 w 520700"/>
              <a:gd name="connsiteY6" fmla="*/ 0 h 1595423"/>
              <a:gd name="connsiteX0" fmla="*/ 321054 w 530225"/>
              <a:gd name="connsiteY0" fmla="*/ 0 h 1601773"/>
              <a:gd name="connsiteX1" fmla="*/ 335793 w 530225"/>
              <a:gd name="connsiteY1" fmla="*/ 799401 h 1601773"/>
              <a:gd name="connsiteX2" fmla="*/ 508000 w 530225"/>
              <a:gd name="connsiteY2" fmla="*/ 623873 h 1601773"/>
              <a:gd name="connsiteX3" fmla="*/ 530225 w 530225"/>
              <a:gd name="connsiteY3" fmla="*/ 1601773 h 1601773"/>
              <a:gd name="connsiteX4" fmla="*/ 0 w 530225"/>
              <a:gd name="connsiteY4" fmla="*/ 1595423 h 1601773"/>
              <a:gd name="connsiteX5" fmla="*/ 0 w 530225"/>
              <a:gd name="connsiteY5" fmla="*/ 1573 h 1601773"/>
              <a:gd name="connsiteX6" fmla="*/ 321054 w 530225"/>
              <a:gd name="connsiteY6" fmla="*/ 0 h 1601773"/>
              <a:gd name="connsiteX0" fmla="*/ 321054 w 517525"/>
              <a:gd name="connsiteY0" fmla="*/ 0 h 1595423"/>
              <a:gd name="connsiteX1" fmla="*/ 335793 w 517525"/>
              <a:gd name="connsiteY1" fmla="*/ 799401 h 1595423"/>
              <a:gd name="connsiteX2" fmla="*/ 508000 w 517525"/>
              <a:gd name="connsiteY2" fmla="*/ 623873 h 1595423"/>
              <a:gd name="connsiteX3" fmla="*/ 517525 w 517525"/>
              <a:gd name="connsiteY3" fmla="*/ 1592248 h 1595423"/>
              <a:gd name="connsiteX4" fmla="*/ 0 w 517525"/>
              <a:gd name="connsiteY4" fmla="*/ 1595423 h 1595423"/>
              <a:gd name="connsiteX5" fmla="*/ 0 w 517525"/>
              <a:gd name="connsiteY5" fmla="*/ 1573 h 1595423"/>
              <a:gd name="connsiteX6" fmla="*/ 321054 w 517525"/>
              <a:gd name="connsiteY6" fmla="*/ 0 h 1595423"/>
              <a:gd name="connsiteX0" fmla="*/ 321054 w 517525"/>
              <a:gd name="connsiteY0" fmla="*/ 0 h 1595423"/>
              <a:gd name="connsiteX1" fmla="*/ 335793 w 517525"/>
              <a:gd name="connsiteY1" fmla="*/ 799401 h 1595423"/>
              <a:gd name="connsiteX2" fmla="*/ 508000 w 517525"/>
              <a:gd name="connsiteY2" fmla="*/ 623873 h 1595423"/>
              <a:gd name="connsiteX3" fmla="*/ 517525 w 517525"/>
              <a:gd name="connsiteY3" fmla="*/ 1592248 h 1595423"/>
              <a:gd name="connsiteX4" fmla="*/ 0 w 517525"/>
              <a:gd name="connsiteY4" fmla="*/ 1595423 h 1595423"/>
              <a:gd name="connsiteX5" fmla="*/ 0 w 517525"/>
              <a:gd name="connsiteY5" fmla="*/ 1573 h 1595423"/>
              <a:gd name="connsiteX6" fmla="*/ 321054 w 517525"/>
              <a:gd name="connsiteY6" fmla="*/ 0 h 1595423"/>
              <a:gd name="connsiteX0" fmla="*/ 321054 w 517525"/>
              <a:gd name="connsiteY0" fmla="*/ 0 h 1595423"/>
              <a:gd name="connsiteX1" fmla="*/ 335793 w 517525"/>
              <a:gd name="connsiteY1" fmla="*/ 799401 h 1595423"/>
              <a:gd name="connsiteX2" fmla="*/ 508000 w 517525"/>
              <a:gd name="connsiteY2" fmla="*/ 623873 h 1595423"/>
              <a:gd name="connsiteX3" fmla="*/ 517525 w 517525"/>
              <a:gd name="connsiteY3" fmla="*/ 1592248 h 1595423"/>
              <a:gd name="connsiteX4" fmla="*/ 0 w 517525"/>
              <a:gd name="connsiteY4" fmla="*/ 1595423 h 1595423"/>
              <a:gd name="connsiteX5" fmla="*/ 0 w 517525"/>
              <a:gd name="connsiteY5" fmla="*/ 1573 h 1595423"/>
              <a:gd name="connsiteX6" fmla="*/ 321054 w 517525"/>
              <a:gd name="connsiteY6" fmla="*/ 0 h 1595423"/>
              <a:gd name="connsiteX0" fmla="*/ 321054 w 517525"/>
              <a:gd name="connsiteY0" fmla="*/ 0 h 1595423"/>
              <a:gd name="connsiteX1" fmla="*/ 321505 w 517525"/>
              <a:gd name="connsiteY1" fmla="*/ 799401 h 1595423"/>
              <a:gd name="connsiteX2" fmla="*/ 508000 w 517525"/>
              <a:gd name="connsiteY2" fmla="*/ 623873 h 1595423"/>
              <a:gd name="connsiteX3" fmla="*/ 517525 w 517525"/>
              <a:gd name="connsiteY3" fmla="*/ 1592248 h 1595423"/>
              <a:gd name="connsiteX4" fmla="*/ 0 w 517525"/>
              <a:gd name="connsiteY4" fmla="*/ 1595423 h 1595423"/>
              <a:gd name="connsiteX5" fmla="*/ 0 w 517525"/>
              <a:gd name="connsiteY5" fmla="*/ 1573 h 1595423"/>
              <a:gd name="connsiteX6" fmla="*/ 321054 w 517525"/>
              <a:gd name="connsiteY6" fmla="*/ 0 h 1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525" h="1595423">
                <a:moveTo>
                  <a:pt x="321054" y="0"/>
                </a:moveTo>
                <a:cubicBezTo>
                  <a:pt x="323171" y="264583"/>
                  <a:pt x="319388" y="534818"/>
                  <a:pt x="321505" y="799401"/>
                </a:cubicBezTo>
                <a:lnTo>
                  <a:pt x="508000" y="623873"/>
                </a:lnTo>
                <a:lnTo>
                  <a:pt x="517525" y="1592248"/>
                </a:lnTo>
                <a:lnTo>
                  <a:pt x="0" y="1595423"/>
                </a:lnTo>
                <a:lnTo>
                  <a:pt x="0" y="1573"/>
                </a:lnTo>
                <a:lnTo>
                  <a:pt x="321054" y="0"/>
                </a:lnTo>
                <a:close/>
              </a:path>
            </a:pathLst>
          </a:cu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dirty="0">
              <a:ln>
                <a:noFill/>
              </a:ln>
              <a:solidFill>
                <a:schemeClr val="tx1"/>
              </a:solidFill>
              <a:effectLst/>
              <a:latin typeface="Arial" charset="0"/>
            </a:endParaRPr>
          </a:p>
        </p:txBody>
      </p:sp>
      <p:sp>
        <p:nvSpPr>
          <p:cNvPr id="150" name="TextBox 149">
            <a:extLst>
              <a:ext uri="{FF2B5EF4-FFF2-40B4-BE49-F238E27FC236}">
                <a16:creationId xmlns:a16="http://schemas.microsoft.com/office/drawing/2014/main" id="{203605F8-B445-17EB-709F-37602C8022E4}"/>
              </a:ext>
            </a:extLst>
          </p:cNvPr>
          <p:cNvSpPr txBox="1"/>
          <p:nvPr/>
        </p:nvSpPr>
        <p:spPr>
          <a:xfrm>
            <a:off x="7305100" y="5092710"/>
            <a:ext cx="752129" cy="338554"/>
          </a:xfrm>
          <a:prstGeom prst="rect">
            <a:avLst/>
          </a:prstGeom>
          <a:noFill/>
        </p:spPr>
        <p:txBody>
          <a:bodyPr wrap="none" rtlCol="0">
            <a:spAutoFit/>
          </a:bodyPr>
          <a:lstStyle/>
          <a:p>
            <a:r>
              <a:rPr lang="en-US" sz="1600" dirty="0"/>
              <a:t>Recall</a:t>
            </a:r>
            <a:endParaRPr lang="en-SE" sz="1600" dirty="0"/>
          </a:p>
        </p:txBody>
      </p:sp>
      <p:sp>
        <p:nvSpPr>
          <p:cNvPr id="151" name="TextBox 150">
            <a:extLst>
              <a:ext uri="{FF2B5EF4-FFF2-40B4-BE49-F238E27FC236}">
                <a16:creationId xmlns:a16="http://schemas.microsoft.com/office/drawing/2014/main" id="{AF4BD6B8-7050-77B1-5D8D-B1083FB80D50}"/>
              </a:ext>
            </a:extLst>
          </p:cNvPr>
          <p:cNvSpPr txBox="1"/>
          <p:nvPr/>
        </p:nvSpPr>
        <p:spPr>
          <a:xfrm rot="16200000">
            <a:off x="6242754" y="4250471"/>
            <a:ext cx="1026243" cy="338554"/>
          </a:xfrm>
          <a:prstGeom prst="rect">
            <a:avLst/>
          </a:prstGeom>
          <a:noFill/>
        </p:spPr>
        <p:txBody>
          <a:bodyPr wrap="none" rtlCol="0">
            <a:spAutoFit/>
          </a:bodyPr>
          <a:lstStyle/>
          <a:p>
            <a:r>
              <a:rPr lang="en-US" sz="1600" dirty="0"/>
              <a:t>Precision</a:t>
            </a:r>
            <a:endParaRPr lang="en-SE" sz="1600" dirty="0"/>
          </a:p>
        </p:txBody>
      </p:sp>
      <p:sp>
        <p:nvSpPr>
          <p:cNvPr id="152" name="Oval 151">
            <a:extLst>
              <a:ext uri="{FF2B5EF4-FFF2-40B4-BE49-F238E27FC236}">
                <a16:creationId xmlns:a16="http://schemas.microsoft.com/office/drawing/2014/main" id="{05481C50-6B94-CC1E-5339-4A424ACD2A70}"/>
              </a:ext>
            </a:extLst>
          </p:cNvPr>
          <p:cNvSpPr/>
          <p:nvPr/>
        </p:nvSpPr>
        <p:spPr bwMode="auto">
          <a:xfrm>
            <a:off x="7022890" y="3514578"/>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53" name="Oval 152">
            <a:extLst>
              <a:ext uri="{FF2B5EF4-FFF2-40B4-BE49-F238E27FC236}">
                <a16:creationId xmlns:a16="http://schemas.microsoft.com/office/drawing/2014/main" id="{5FD58D73-3E7A-598C-7A1D-2A85935A3938}"/>
              </a:ext>
            </a:extLst>
          </p:cNvPr>
          <p:cNvSpPr/>
          <p:nvPr/>
        </p:nvSpPr>
        <p:spPr bwMode="auto">
          <a:xfrm>
            <a:off x="7201670" y="3514578"/>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55" name="TextBox 154">
            <a:extLst>
              <a:ext uri="{FF2B5EF4-FFF2-40B4-BE49-F238E27FC236}">
                <a16:creationId xmlns:a16="http://schemas.microsoft.com/office/drawing/2014/main" id="{070CAA15-A73C-BF0C-0A9D-008D420EAE55}"/>
              </a:ext>
            </a:extLst>
          </p:cNvPr>
          <p:cNvSpPr txBox="1"/>
          <p:nvPr/>
        </p:nvSpPr>
        <p:spPr>
          <a:xfrm>
            <a:off x="6516216" y="3412194"/>
            <a:ext cx="470000" cy="338554"/>
          </a:xfrm>
          <a:prstGeom prst="rect">
            <a:avLst/>
          </a:prstGeom>
          <a:noFill/>
        </p:spPr>
        <p:txBody>
          <a:bodyPr wrap="none" rtlCol="0">
            <a:spAutoFit/>
          </a:bodyPr>
          <a:lstStyle/>
          <a:p>
            <a:r>
              <a:rPr lang="en-US" sz="1600" dirty="0"/>
              <a:t>1.0</a:t>
            </a:r>
            <a:endParaRPr lang="en-SE" sz="1600" dirty="0"/>
          </a:p>
        </p:txBody>
      </p:sp>
      <p:sp>
        <p:nvSpPr>
          <p:cNvPr id="156" name="Oval 155">
            <a:extLst>
              <a:ext uri="{FF2B5EF4-FFF2-40B4-BE49-F238E27FC236}">
                <a16:creationId xmlns:a16="http://schemas.microsoft.com/office/drawing/2014/main" id="{45F6AC7B-F4AB-633A-6E0D-E41EA7273F00}"/>
              </a:ext>
            </a:extLst>
          </p:cNvPr>
          <p:cNvSpPr/>
          <p:nvPr/>
        </p:nvSpPr>
        <p:spPr bwMode="auto">
          <a:xfrm>
            <a:off x="7202715" y="4043140"/>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57" name="Oval 156">
            <a:extLst>
              <a:ext uri="{FF2B5EF4-FFF2-40B4-BE49-F238E27FC236}">
                <a16:creationId xmlns:a16="http://schemas.microsoft.com/office/drawing/2014/main" id="{0E78B86B-834F-F098-C64B-958753456D54}"/>
              </a:ext>
            </a:extLst>
          </p:cNvPr>
          <p:cNvSpPr/>
          <p:nvPr/>
        </p:nvSpPr>
        <p:spPr bwMode="auto">
          <a:xfrm>
            <a:off x="7204659" y="4296575"/>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58" name="Oval 157">
            <a:extLst>
              <a:ext uri="{FF2B5EF4-FFF2-40B4-BE49-F238E27FC236}">
                <a16:creationId xmlns:a16="http://schemas.microsoft.com/office/drawing/2014/main" id="{111E51BB-12DA-FC87-97D7-A81318DBA7D7}"/>
              </a:ext>
            </a:extLst>
          </p:cNvPr>
          <p:cNvSpPr/>
          <p:nvPr/>
        </p:nvSpPr>
        <p:spPr bwMode="auto">
          <a:xfrm>
            <a:off x="7380312" y="4135055"/>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159" name="Table 158">
            <a:extLst>
              <a:ext uri="{FF2B5EF4-FFF2-40B4-BE49-F238E27FC236}">
                <a16:creationId xmlns:a16="http://schemas.microsoft.com/office/drawing/2014/main" id="{4F54F492-4022-FFF6-9A12-3D177A8331EF}"/>
              </a:ext>
            </a:extLst>
          </p:cNvPr>
          <p:cNvGraphicFramePr>
            <a:graphicFrameLocks/>
          </p:cNvGraphicFramePr>
          <p:nvPr/>
        </p:nvGraphicFramePr>
        <p:xfrm>
          <a:off x="599056" y="5546848"/>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FN=9</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TP=1</a:t>
                      </a:r>
                      <a:endParaRPr lang="en-SE" sz="1400" dirty="0">
                        <a:solidFill>
                          <a:schemeClr val="tx1"/>
                        </a:solidFill>
                      </a:endParaRPr>
                    </a:p>
                  </a:txBody>
                  <a:tcPr anchor="ctr"/>
                </a:tc>
                <a:tc>
                  <a:txBody>
                    <a:bodyPr/>
                    <a:lstStyle/>
                    <a:p>
                      <a:r>
                        <a:rPr lang="en-US" sz="1400" dirty="0">
                          <a:solidFill>
                            <a:schemeClr val="tx1"/>
                          </a:solidFill>
                        </a:rPr>
                        <a:t>FP=0</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graphicFrame>
        <p:nvGraphicFramePr>
          <p:cNvPr id="160" name="Table 159">
            <a:extLst>
              <a:ext uri="{FF2B5EF4-FFF2-40B4-BE49-F238E27FC236}">
                <a16:creationId xmlns:a16="http://schemas.microsoft.com/office/drawing/2014/main" id="{6915483D-0CED-F6D7-880B-1F496C738CEE}"/>
              </a:ext>
            </a:extLst>
          </p:cNvPr>
          <p:cNvGraphicFramePr>
            <a:graphicFrameLocks/>
          </p:cNvGraphicFramePr>
          <p:nvPr/>
        </p:nvGraphicFramePr>
        <p:xfrm>
          <a:off x="2236401" y="5546848"/>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FN=8</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TP=2</a:t>
                      </a:r>
                      <a:endParaRPr lang="en-SE" sz="1400" dirty="0">
                        <a:solidFill>
                          <a:schemeClr val="tx1"/>
                        </a:solidFill>
                      </a:endParaRPr>
                    </a:p>
                  </a:txBody>
                  <a:tcPr anchor="ctr"/>
                </a:tc>
                <a:tc>
                  <a:txBody>
                    <a:bodyPr/>
                    <a:lstStyle/>
                    <a:p>
                      <a:r>
                        <a:rPr lang="en-US" sz="1400" dirty="0">
                          <a:solidFill>
                            <a:schemeClr val="tx1"/>
                          </a:solidFill>
                        </a:rPr>
                        <a:t>FP=0</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graphicFrame>
        <p:nvGraphicFramePr>
          <p:cNvPr id="161" name="Table 160">
            <a:extLst>
              <a:ext uri="{FF2B5EF4-FFF2-40B4-BE49-F238E27FC236}">
                <a16:creationId xmlns:a16="http://schemas.microsoft.com/office/drawing/2014/main" id="{0B195B98-265A-EA4D-40C1-66FA71C61A6E}"/>
              </a:ext>
            </a:extLst>
          </p:cNvPr>
          <p:cNvGraphicFramePr>
            <a:graphicFrameLocks/>
          </p:cNvGraphicFramePr>
          <p:nvPr/>
        </p:nvGraphicFramePr>
        <p:xfrm>
          <a:off x="3873746" y="5546848"/>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FN=8</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TP=2</a:t>
                      </a:r>
                      <a:endParaRPr lang="en-SE" sz="1400" dirty="0">
                        <a:solidFill>
                          <a:schemeClr val="tx1"/>
                        </a:solidFill>
                      </a:endParaRPr>
                    </a:p>
                  </a:txBody>
                  <a:tcPr anchor="ctr"/>
                </a:tc>
                <a:tc>
                  <a:txBody>
                    <a:bodyPr/>
                    <a:lstStyle/>
                    <a:p>
                      <a:r>
                        <a:rPr lang="en-US" sz="1400" dirty="0">
                          <a:solidFill>
                            <a:schemeClr val="tx1"/>
                          </a:solidFill>
                        </a:rPr>
                        <a:t>FP=1</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sp>
        <p:nvSpPr>
          <p:cNvPr id="162" name="Arrow: Right 161">
            <a:extLst>
              <a:ext uri="{FF2B5EF4-FFF2-40B4-BE49-F238E27FC236}">
                <a16:creationId xmlns:a16="http://schemas.microsoft.com/office/drawing/2014/main" id="{D7A0CAF9-6810-A6F2-8A58-F267E33409BC}"/>
              </a:ext>
            </a:extLst>
          </p:cNvPr>
          <p:cNvSpPr/>
          <p:nvPr/>
        </p:nvSpPr>
        <p:spPr bwMode="auto">
          <a:xfrm>
            <a:off x="1940351" y="5839400"/>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effectLst/>
              <a:latin typeface="Arial" charset="0"/>
            </a:endParaRPr>
          </a:p>
        </p:txBody>
      </p:sp>
      <p:sp>
        <p:nvSpPr>
          <p:cNvPr id="163" name="Arrow: Right 162">
            <a:extLst>
              <a:ext uri="{FF2B5EF4-FFF2-40B4-BE49-F238E27FC236}">
                <a16:creationId xmlns:a16="http://schemas.microsoft.com/office/drawing/2014/main" id="{79B5EEDA-77DC-3770-36E4-5BF689E8F073}"/>
              </a:ext>
            </a:extLst>
          </p:cNvPr>
          <p:cNvSpPr/>
          <p:nvPr/>
        </p:nvSpPr>
        <p:spPr bwMode="auto">
          <a:xfrm>
            <a:off x="3568276" y="5839400"/>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effectLst/>
              <a:latin typeface="Arial" charset="0"/>
            </a:endParaRPr>
          </a:p>
        </p:txBody>
      </p:sp>
      <p:graphicFrame>
        <p:nvGraphicFramePr>
          <p:cNvPr id="164" name="Table 163">
            <a:extLst>
              <a:ext uri="{FF2B5EF4-FFF2-40B4-BE49-F238E27FC236}">
                <a16:creationId xmlns:a16="http://schemas.microsoft.com/office/drawing/2014/main" id="{42EEB609-D4A1-EA18-B12A-F993D507D3BA}"/>
              </a:ext>
            </a:extLst>
          </p:cNvPr>
          <p:cNvGraphicFramePr>
            <a:graphicFrameLocks/>
          </p:cNvGraphicFramePr>
          <p:nvPr/>
        </p:nvGraphicFramePr>
        <p:xfrm>
          <a:off x="5511718" y="5546848"/>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FN=8</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TP=2</a:t>
                      </a:r>
                      <a:endParaRPr lang="en-SE" sz="1400" dirty="0">
                        <a:solidFill>
                          <a:schemeClr val="tx1"/>
                        </a:solidFill>
                      </a:endParaRPr>
                    </a:p>
                  </a:txBody>
                  <a:tcPr anchor="ctr"/>
                </a:tc>
                <a:tc>
                  <a:txBody>
                    <a:bodyPr/>
                    <a:lstStyle/>
                    <a:p>
                      <a:r>
                        <a:rPr lang="en-US" sz="1400" dirty="0">
                          <a:solidFill>
                            <a:schemeClr val="tx1"/>
                          </a:solidFill>
                        </a:rPr>
                        <a:t>FP=2</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graphicFrame>
        <p:nvGraphicFramePr>
          <p:cNvPr id="165" name="Table 164">
            <a:extLst>
              <a:ext uri="{FF2B5EF4-FFF2-40B4-BE49-F238E27FC236}">
                <a16:creationId xmlns:a16="http://schemas.microsoft.com/office/drawing/2014/main" id="{63C15B0A-4E26-5A3E-910D-2AA02C9F3B8A}"/>
              </a:ext>
            </a:extLst>
          </p:cNvPr>
          <p:cNvGraphicFramePr>
            <a:graphicFrameLocks/>
          </p:cNvGraphicFramePr>
          <p:nvPr/>
        </p:nvGraphicFramePr>
        <p:xfrm>
          <a:off x="7149063" y="5546848"/>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FN=7</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TP=3</a:t>
                      </a:r>
                      <a:endParaRPr lang="en-SE" sz="1400" dirty="0">
                        <a:solidFill>
                          <a:schemeClr val="tx1"/>
                        </a:solidFill>
                      </a:endParaRPr>
                    </a:p>
                  </a:txBody>
                  <a:tcPr anchor="ctr"/>
                </a:tc>
                <a:tc>
                  <a:txBody>
                    <a:bodyPr/>
                    <a:lstStyle/>
                    <a:p>
                      <a:r>
                        <a:rPr lang="en-US" sz="1400" dirty="0">
                          <a:solidFill>
                            <a:schemeClr val="tx1"/>
                          </a:solidFill>
                        </a:rPr>
                        <a:t>FP=2</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sp>
        <p:nvSpPr>
          <p:cNvPr id="166" name="Arrow: Right 165">
            <a:extLst>
              <a:ext uri="{FF2B5EF4-FFF2-40B4-BE49-F238E27FC236}">
                <a16:creationId xmlns:a16="http://schemas.microsoft.com/office/drawing/2014/main" id="{23D86EDB-3F6A-5408-382D-4083497D4E26}"/>
              </a:ext>
            </a:extLst>
          </p:cNvPr>
          <p:cNvSpPr/>
          <p:nvPr/>
        </p:nvSpPr>
        <p:spPr bwMode="auto">
          <a:xfrm>
            <a:off x="6853013" y="5839400"/>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effectLst/>
              <a:latin typeface="Arial" charset="0"/>
            </a:endParaRPr>
          </a:p>
        </p:txBody>
      </p:sp>
      <p:sp>
        <p:nvSpPr>
          <p:cNvPr id="167" name="Arrow: Right 166">
            <a:extLst>
              <a:ext uri="{FF2B5EF4-FFF2-40B4-BE49-F238E27FC236}">
                <a16:creationId xmlns:a16="http://schemas.microsoft.com/office/drawing/2014/main" id="{54F143E0-A1EF-7D9D-533F-864641148C17}"/>
              </a:ext>
            </a:extLst>
          </p:cNvPr>
          <p:cNvSpPr/>
          <p:nvPr/>
        </p:nvSpPr>
        <p:spPr bwMode="auto">
          <a:xfrm>
            <a:off x="5208252" y="5839400"/>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effectLst/>
              <a:latin typeface="Arial" charset="0"/>
            </a:endParaRPr>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C1BE2414-30D0-B570-9BED-F8063A590999}"/>
                  </a:ext>
                </a:extLst>
              </p:cNvPr>
              <p:cNvSpPr txBox="1"/>
              <p:nvPr/>
            </p:nvSpPr>
            <p:spPr>
              <a:xfrm>
                <a:off x="492159" y="6361583"/>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1.0, 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=.1</m:t>
                      </m:r>
                    </m:oMath>
                  </m:oMathPara>
                </a14:m>
                <a:endParaRPr lang="en-SE" sz="1400" dirty="0">
                  <a:solidFill>
                    <a:schemeClr val="tx1"/>
                  </a:solidFill>
                </a:endParaRPr>
              </a:p>
            </p:txBody>
          </p:sp>
        </mc:Choice>
        <mc:Fallback xmlns="">
          <p:sp>
            <p:nvSpPr>
              <p:cNvPr id="168" name="TextBox 167">
                <a:extLst>
                  <a:ext uri="{FF2B5EF4-FFF2-40B4-BE49-F238E27FC236}">
                    <a16:creationId xmlns:a16="http://schemas.microsoft.com/office/drawing/2014/main" id="{C1BE2414-30D0-B570-9BED-F8063A590999}"/>
                  </a:ext>
                </a:extLst>
              </p:cNvPr>
              <p:cNvSpPr txBox="1">
                <a:spLocks noRot="1" noChangeAspect="1" noMove="1" noResize="1" noEditPoints="1" noAdjustHandles="1" noChangeArrowheads="1" noChangeShapeType="1" noTextEdit="1"/>
              </p:cNvSpPr>
              <p:nvPr/>
            </p:nvSpPr>
            <p:spPr>
              <a:xfrm>
                <a:off x="492159" y="6361583"/>
                <a:ext cx="1375953" cy="307777"/>
              </a:xfrm>
              <a:prstGeom prst="rect">
                <a:avLst/>
              </a:prstGeom>
              <a:blipFill>
                <a:blip r:embed="rId1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D3CAA315-B6A0-2C5F-D983-C6BC45DA8101}"/>
                  </a:ext>
                </a:extLst>
              </p:cNvPr>
              <p:cNvSpPr txBox="1"/>
              <p:nvPr/>
            </p:nvSpPr>
            <p:spPr>
              <a:xfrm>
                <a:off x="2160027" y="6361583"/>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1.0, 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=.2</m:t>
                      </m:r>
                    </m:oMath>
                  </m:oMathPara>
                </a14:m>
                <a:endParaRPr lang="en-SE" sz="1400" dirty="0">
                  <a:solidFill>
                    <a:schemeClr val="tx1"/>
                  </a:solidFill>
                </a:endParaRPr>
              </a:p>
            </p:txBody>
          </p:sp>
        </mc:Choice>
        <mc:Fallback xmlns="">
          <p:sp>
            <p:nvSpPr>
              <p:cNvPr id="169" name="TextBox 168">
                <a:extLst>
                  <a:ext uri="{FF2B5EF4-FFF2-40B4-BE49-F238E27FC236}">
                    <a16:creationId xmlns:a16="http://schemas.microsoft.com/office/drawing/2014/main" id="{D3CAA315-B6A0-2C5F-D983-C6BC45DA8101}"/>
                  </a:ext>
                </a:extLst>
              </p:cNvPr>
              <p:cNvSpPr txBox="1">
                <a:spLocks noRot="1" noChangeAspect="1" noMove="1" noResize="1" noEditPoints="1" noAdjustHandles="1" noChangeArrowheads="1" noChangeShapeType="1" noTextEdit="1"/>
              </p:cNvSpPr>
              <p:nvPr/>
            </p:nvSpPr>
            <p:spPr>
              <a:xfrm>
                <a:off x="2160027" y="6361583"/>
                <a:ext cx="1375953" cy="307777"/>
              </a:xfrm>
              <a:prstGeom prst="rect">
                <a:avLst/>
              </a:prstGeom>
              <a:blipFill>
                <a:blip r:embed="rId11"/>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8F63F2C2-CFC6-0B7C-15EB-B5B7262C1912}"/>
                  </a:ext>
                </a:extLst>
              </p:cNvPr>
              <p:cNvSpPr txBox="1"/>
              <p:nvPr/>
            </p:nvSpPr>
            <p:spPr>
              <a:xfrm>
                <a:off x="3827895" y="6361583"/>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.67,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=.2</m:t>
                      </m:r>
                    </m:oMath>
                  </m:oMathPara>
                </a14:m>
                <a:endParaRPr lang="en-SE" sz="1400" dirty="0">
                  <a:solidFill>
                    <a:schemeClr val="tx1"/>
                  </a:solidFill>
                </a:endParaRPr>
              </a:p>
            </p:txBody>
          </p:sp>
        </mc:Choice>
        <mc:Fallback xmlns="">
          <p:sp>
            <p:nvSpPr>
              <p:cNvPr id="170" name="TextBox 169">
                <a:extLst>
                  <a:ext uri="{FF2B5EF4-FFF2-40B4-BE49-F238E27FC236}">
                    <a16:creationId xmlns:a16="http://schemas.microsoft.com/office/drawing/2014/main" id="{8F63F2C2-CFC6-0B7C-15EB-B5B7262C1912}"/>
                  </a:ext>
                </a:extLst>
              </p:cNvPr>
              <p:cNvSpPr txBox="1">
                <a:spLocks noRot="1" noChangeAspect="1" noMove="1" noResize="1" noEditPoints="1" noAdjustHandles="1" noChangeArrowheads="1" noChangeShapeType="1" noTextEdit="1"/>
              </p:cNvSpPr>
              <p:nvPr/>
            </p:nvSpPr>
            <p:spPr>
              <a:xfrm>
                <a:off x="3827895" y="6361583"/>
                <a:ext cx="1375953" cy="307777"/>
              </a:xfrm>
              <a:prstGeom prst="rect">
                <a:avLst/>
              </a:prstGeom>
              <a:blipFill>
                <a:blip r:embed="rId12"/>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8D654863-3C25-82B7-C05E-225AD3F0891C}"/>
                  </a:ext>
                </a:extLst>
              </p:cNvPr>
              <p:cNvSpPr txBox="1"/>
              <p:nvPr/>
            </p:nvSpPr>
            <p:spPr>
              <a:xfrm>
                <a:off x="5495763" y="6361583"/>
                <a:ext cx="12765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.5,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=.2</m:t>
                      </m:r>
                    </m:oMath>
                  </m:oMathPara>
                </a14:m>
                <a:endParaRPr lang="en-SE" sz="1400" dirty="0">
                  <a:solidFill>
                    <a:schemeClr val="tx1"/>
                  </a:solidFill>
                </a:endParaRPr>
              </a:p>
            </p:txBody>
          </p:sp>
        </mc:Choice>
        <mc:Fallback xmlns="">
          <p:sp>
            <p:nvSpPr>
              <p:cNvPr id="171" name="TextBox 170">
                <a:extLst>
                  <a:ext uri="{FF2B5EF4-FFF2-40B4-BE49-F238E27FC236}">
                    <a16:creationId xmlns:a16="http://schemas.microsoft.com/office/drawing/2014/main" id="{8D654863-3C25-82B7-C05E-225AD3F0891C}"/>
                  </a:ext>
                </a:extLst>
              </p:cNvPr>
              <p:cNvSpPr txBox="1">
                <a:spLocks noRot="1" noChangeAspect="1" noMove="1" noResize="1" noEditPoints="1" noAdjustHandles="1" noChangeArrowheads="1" noChangeShapeType="1" noTextEdit="1"/>
              </p:cNvSpPr>
              <p:nvPr/>
            </p:nvSpPr>
            <p:spPr>
              <a:xfrm>
                <a:off x="5495763" y="6361583"/>
                <a:ext cx="1276568" cy="307777"/>
              </a:xfrm>
              <a:prstGeom prst="rect">
                <a:avLst/>
              </a:prstGeom>
              <a:blipFill>
                <a:blip r:embed="rId13"/>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D851B9BC-9E89-DD7F-FE48-335A0F72C1EC}"/>
                  </a:ext>
                </a:extLst>
              </p:cNvPr>
              <p:cNvSpPr txBox="1"/>
              <p:nvPr/>
            </p:nvSpPr>
            <p:spPr>
              <a:xfrm>
                <a:off x="7064243" y="6361583"/>
                <a:ext cx="12765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.6,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=.3</m:t>
                      </m:r>
                    </m:oMath>
                  </m:oMathPara>
                </a14:m>
                <a:endParaRPr lang="en-SE" sz="1400" dirty="0">
                  <a:solidFill>
                    <a:schemeClr val="tx1"/>
                  </a:solidFill>
                </a:endParaRPr>
              </a:p>
            </p:txBody>
          </p:sp>
        </mc:Choice>
        <mc:Fallback xmlns="">
          <p:sp>
            <p:nvSpPr>
              <p:cNvPr id="172" name="TextBox 171">
                <a:extLst>
                  <a:ext uri="{FF2B5EF4-FFF2-40B4-BE49-F238E27FC236}">
                    <a16:creationId xmlns:a16="http://schemas.microsoft.com/office/drawing/2014/main" id="{D851B9BC-9E89-DD7F-FE48-335A0F72C1EC}"/>
                  </a:ext>
                </a:extLst>
              </p:cNvPr>
              <p:cNvSpPr txBox="1">
                <a:spLocks noRot="1" noChangeAspect="1" noMove="1" noResize="1" noEditPoints="1" noAdjustHandles="1" noChangeArrowheads="1" noChangeShapeType="1" noTextEdit="1"/>
              </p:cNvSpPr>
              <p:nvPr/>
            </p:nvSpPr>
            <p:spPr>
              <a:xfrm>
                <a:off x="7064243" y="6361583"/>
                <a:ext cx="1276568" cy="307777"/>
              </a:xfrm>
              <a:prstGeom prst="rect">
                <a:avLst/>
              </a:prstGeom>
              <a:blipFill>
                <a:blip r:embed="rId14"/>
                <a:stretch>
                  <a:fillRect/>
                </a:stretch>
              </a:blipFill>
            </p:spPr>
            <p:txBody>
              <a:bodyPr/>
              <a:lstStyle/>
              <a:p>
                <a:r>
                  <a:rPr lang="en-SE">
                    <a:noFill/>
                  </a:rPr>
                  <a:t> </a:t>
                </a:r>
              </a:p>
            </p:txBody>
          </p:sp>
        </mc:Fallback>
      </mc:AlternateContent>
      <p:cxnSp>
        <p:nvCxnSpPr>
          <p:cNvPr id="175" name="Straight Connector 174">
            <a:extLst>
              <a:ext uri="{FF2B5EF4-FFF2-40B4-BE49-F238E27FC236}">
                <a16:creationId xmlns:a16="http://schemas.microsoft.com/office/drawing/2014/main" id="{9A8D7963-5087-5A2D-E1D8-B6CC1746645D}"/>
              </a:ext>
            </a:extLst>
          </p:cNvPr>
          <p:cNvCxnSpPr>
            <a:cxnSpLocks/>
            <a:stCxn id="149" idx="4"/>
          </p:cNvCxnSpPr>
          <p:nvPr/>
        </p:nvCxnSpPr>
        <p:spPr bwMode="auto">
          <a:xfrm>
            <a:off x="6932953" y="5154168"/>
            <a:ext cx="1425773" cy="0"/>
          </a:xfrm>
          <a:prstGeom prst="line">
            <a:avLst/>
          </a:prstGeom>
          <a:noFill/>
          <a:ln w="25400" cap="flat" cmpd="sng" algn="ctr">
            <a:solidFill>
              <a:schemeClr val="tx1"/>
            </a:solidFill>
            <a:prstDash val="solid"/>
            <a:round/>
            <a:headEnd type="none" w="med" len="med"/>
            <a:tailEnd type="none" w="med" len="med"/>
          </a:ln>
          <a:effectLst/>
        </p:spPr>
      </p:cxnSp>
      <p:sp>
        <p:nvSpPr>
          <p:cNvPr id="185" name="TextBox 184">
            <a:extLst>
              <a:ext uri="{FF2B5EF4-FFF2-40B4-BE49-F238E27FC236}">
                <a16:creationId xmlns:a16="http://schemas.microsoft.com/office/drawing/2014/main" id="{41D5356B-3EAE-918F-E82E-A3021748A53D}"/>
              </a:ext>
            </a:extLst>
          </p:cNvPr>
          <p:cNvSpPr txBox="1"/>
          <p:nvPr/>
        </p:nvSpPr>
        <p:spPr>
          <a:xfrm>
            <a:off x="8123726" y="5092710"/>
            <a:ext cx="470000" cy="338554"/>
          </a:xfrm>
          <a:prstGeom prst="rect">
            <a:avLst/>
          </a:prstGeom>
          <a:noFill/>
        </p:spPr>
        <p:txBody>
          <a:bodyPr wrap="none" rtlCol="0">
            <a:spAutoFit/>
          </a:bodyPr>
          <a:lstStyle/>
          <a:p>
            <a:r>
              <a:rPr lang="en-US" sz="1600" dirty="0"/>
              <a:t>1.0</a:t>
            </a:r>
            <a:endParaRPr lang="en-SE" sz="1600" dirty="0"/>
          </a:p>
        </p:txBody>
      </p:sp>
    </p:spTree>
    <p:extLst>
      <p:ext uri="{BB962C8B-B14F-4D97-AF65-F5344CB8AC3E}">
        <p14:creationId xmlns:p14="http://schemas.microsoft.com/office/powerpoint/2010/main" val="58756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E652655-A333-6107-2C9A-021B1374B375}"/>
              </a:ext>
            </a:extLst>
          </p:cNvPr>
          <p:cNvSpPr/>
          <p:nvPr/>
        </p:nvSpPr>
        <p:spPr bwMode="auto">
          <a:xfrm>
            <a:off x="6940373" y="3616545"/>
            <a:ext cx="498550" cy="1593225"/>
          </a:xfrm>
          <a:prstGeom prst="rect">
            <a:avLst/>
          </a:prstGeom>
          <a:solidFill>
            <a:schemeClr val="bg1">
              <a:lumMod val="7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4" name="Slide Number Placeholder 3">
            <a:extLst>
              <a:ext uri="{FF2B5EF4-FFF2-40B4-BE49-F238E27FC236}">
                <a16:creationId xmlns:a16="http://schemas.microsoft.com/office/drawing/2014/main" id="{027F5B3C-33CF-4A09-91A4-81CC1BE584DF}"/>
              </a:ext>
            </a:extLst>
          </p:cNvPr>
          <p:cNvSpPr>
            <a:spLocks noGrp="1"/>
          </p:cNvSpPr>
          <p:nvPr>
            <p:ph type="sldNum" sz="quarter" idx="12"/>
          </p:nvPr>
        </p:nvSpPr>
        <p:spPr>
          <a:xfrm>
            <a:off x="7043110" y="6583362"/>
            <a:ext cx="2133600" cy="244475"/>
          </a:xfrm>
        </p:spPr>
        <p:txBody>
          <a:bodyPr/>
          <a:lstStyle/>
          <a:p>
            <a:pPr>
              <a:defRPr/>
            </a:pPr>
            <a:fld id="{F57F456A-00AF-44E6-8D70-638C0D0130FF}" type="slidenum">
              <a:rPr lang="en-US" altLang="zh-CN" smtClean="0"/>
              <a:pPr>
                <a:defRPr/>
              </a:pPr>
              <a:t>13</a:t>
            </a:fld>
            <a:endParaRPr lang="en-US" altLang="zh-CN"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6CD1C04-1B6C-004C-92DB-F51C43CC711B}"/>
                  </a:ext>
                </a:extLst>
              </p:cNvPr>
              <p:cNvSpPr>
                <a:spLocks noGrp="1"/>
              </p:cNvSpPr>
              <p:nvPr>
                <p:ph idx="1"/>
              </p:nvPr>
            </p:nvSpPr>
            <p:spPr>
              <a:xfrm>
                <a:off x="-52019" y="0"/>
                <a:ext cx="6693458" cy="2395792"/>
              </a:xfrm>
            </p:spPr>
            <p:txBody>
              <a:bodyPr/>
              <a:lstStyle/>
              <a:p>
                <a:r>
                  <a:rPr lang="en-US" sz="1400" b="1" kern="0" dirty="0"/>
                  <a:t>More accurate conf. score prediction</a:t>
                </a:r>
                <a:r>
                  <a:rPr lang="en-US" sz="1400" kern="0" dirty="0"/>
                  <a:t>: </a:t>
                </a:r>
                <a:r>
                  <a:rPr lang="en-US" sz="1400" dirty="0"/>
                  <a:t>Suppose an image contains 3 dogs in it, i.e., 3 GT boxes with label Dog. Prediction confidence scores of Dog class for 5 predicted boxes: </a:t>
                </a:r>
                <a:r>
                  <a:rPr lang="en-US" sz="1400" kern="0" dirty="0"/>
                  <a:t>(</a:t>
                </a:r>
                <a:r>
                  <a:rPr lang="en-US" sz="1400" kern="0" dirty="0">
                    <a:solidFill>
                      <a:srgbClr val="00B050"/>
                    </a:solidFill>
                  </a:rPr>
                  <a:t>.99, .95, .93, </a:t>
                </a:r>
                <a:r>
                  <a:rPr lang="en-US" sz="1400" kern="0" dirty="0">
                    <a:solidFill>
                      <a:srgbClr val="C00000"/>
                    </a:solidFill>
                  </a:rPr>
                  <a:t>.9, .5</a:t>
                </a:r>
                <a:r>
                  <a:rPr lang="en-US" sz="1400" kern="0" dirty="0"/>
                  <a:t>) </a:t>
                </a:r>
              </a:p>
              <a:p>
                <a:r>
                  <a:rPr lang="en-US" sz="1400" dirty="0">
                    <a:solidFill>
                      <a:srgbClr val="00B050"/>
                    </a:solidFill>
                  </a:rPr>
                  <a:t>Green</a:t>
                </a:r>
                <a:r>
                  <a:rPr lang="en-US" sz="1400" dirty="0"/>
                  <a:t> indicates positive items (matching a GT box w. </a:t>
                </a:r>
                <a:r>
                  <a:rPr lang="en-US" sz="1400" dirty="0" err="1"/>
                  <a:t>IoU</a:t>
                </a:r>
                <a14:m>
                  <m:oMath xmlns:m="http://schemas.openxmlformats.org/officeDocument/2006/math">
                    <m:r>
                      <a:rPr lang="en-US" sz="1400" b="0" i="1" smtClean="0">
                        <a:latin typeface="Cambria Math" panose="02040503050406030204" pitchFamily="18" charset="0"/>
                      </a:rPr>
                      <m:t>≥.5</m:t>
                    </m:r>
                  </m:oMath>
                </a14:m>
                <a:r>
                  <a:rPr lang="en-US" sz="1400" dirty="0"/>
                  <a:t>) </a:t>
                </a:r>
              </a:p>
              <a:p>
                <a:r>
                  <a:rPr lang="en-US" sz="1400" dirty="0">
                    <a:solidFill>
                      <a:srgbClr val="FF0000"/>
                    </a:solidFill>
                  </a:rPr>
                  <a:t>Red</a:t>
                </a:r>
                <a:r>
                  <a:rPr lang="en-US" sz="1400" dirty="0"/>
                  <a:t> indicates negative items (no matching a GT box w. </a:t>
                </a:r>
                <a:r>
                  <a:rPr lang="en-US" sz="1400" dirty="0" err="1"/>
                  <a:t>IoU</a:t>
                </a:r>
                <a14:m>
                  <m:oMath xmlns:m="http://schemas.openxmlformats.org/officeDocument/2006/math">
                    <m:r>
                      <a:rPr lang="en-US" sz="1400" b="0" i="1" smtClean="0">
                        <a:latin typeface="Cambria Math" panose="02040503050406030204" pitchFamily="18" charset="0"/>
                      </a:rPr>
                      <m:t>≥.5</m:t>
                    </m:r>
                  </m:oMath>
                </a14:m>
                <a:r>
                  <a:rPr lang="en-US" sz="140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stays at 1.0 (no FP) until </a:t>
                </a:r>
                <a14:m>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=1.0, </m:t>
                    </m:r>
                    <m:r>
                      <a:rPr lang="en-US" sz="1400" i="1" dirty="0">
                        <a:latin typeface="Cambria Math" panose="02040503050406030204" pitchFamily="18" charset="0"/>
                      </a:rPr>
                      <m:t>𝑅</m:t>
                    </m:r>
                    <m:r>
                      <a:rPr lang="en-US" sz="1400" i="1" dirty="0">
                        <a:latin typeface="Cambria Math" panose="02040503050406030204" pitchFamily="18" charset="0"/>
                      </a:rPr>
                      <m:t>=1.0</m:t>
                    </m:r>
                  </m:oMath>
                </a14:m>
                <a:r>
                  <a:rPr lang="en-US" sz="1400" dirty="0"/>
                  <a:t>, with perfect AUPRC=1.0; Precision drops after reaching Recall=1.0, but this does not affect AUPRC</a:t>
                </a:r>
              </a:p>
              <a:p>
                <a:r>
                  <a:rPr lang="en-US" sz="1400" kern="0" dirty="0"/>
                  <a:t>With score threshold of .</a:t>
                </a:r>
                <a:r>
                  <a:rPr lang="en-US" altLang="zh-CN" sz="1400" kern="0" dirty="0"/>
                  <a:t>5</a:t>
                </a:r>
                <a:r>
                  <a:rPr lang="en-US" sz="1400" kern="0" dirty="0"/>
                  <a:t>, </a:t>
                </a:r>
                <a:r>
                  <a:rPr lang="en-US" sz="1400" dirty="0"/>
                  <a:t>3 out of 3 GT boxes are detected with Recall</a:t>
                </a:r>
                <a14:m>
                  <m:oMath xmlns:m="http://schemas.openxmlformats.org/officeDocument/2006/math">
                    <m:r>
                      <a:rPr lang="en-US" sz="1400" b="0" i="1" smtClean="0">
                        <a:latin typeface="Cambria Math" panose="02040503050406030204" pitchFamily="18" charset="0"/>
                      </a:rPr>
                      <m:t>=1.0</m:t>
                    </m:r>
                  </m:oMath>
                </a14:m>
                <a:endParaRPr lang="en-US" sz="1400" dirty="0"/>
              </a:p>
            </p:txBody>
          </p:sp>
        </mc:Choice>
        <mc:Fallback xmlns="">
          <p:sp>
            <p:nvSpPr>
              <p:cNvPr id="8" name="Content Placeholder 7">
                <a:extLst>
                  <a:ext uri="{FF2B5EF4-FFF2-40B4-BE49-F238E27FC236}">
                    <a16:creationId xmlns:a16="http://schemas.microsoft.com/office/drawing/2014/main" id="{86CD1C04-1B6C-004C-92DB-F51C43CC711B}"/>
                  </a:ext>
                </a:extLst>
              </p:cNvPr>
              <p:cNvSpPr>
                <a:spLocks noGrp="1" noRot="1" noChangeAspect="1" noMove="1" noResize="1" noEditPoints="1" noAdjustHandles="1" noChangeArrowheads="1" noChangeShapeType="1" noTextEdit="1"/>
              </p:cNvSpPr>
              <p:nvPr>
                <p:ph idx="1"/>
              </p:nvPr>
            </p:nvSpPr>
            <p:spPr>
              <a:xfrm>
                <a:off x="-52019" y="0"/>
                <a:ext cx="6693458" cy="2395792"/>
              </a:xfrm>
              <a:blipFill>
                <a:blip r:embed="rId3"/>
                <a:stretch>
                  <a:fillRect l="-91" t="-509" r="-820"/>
                </a:stretch>
              </a:blipFill>
            </p:spPr>
            <p:txBody>
              <a:bodyPr/>
              <a:lstStyle/>
              <a:p>
                <a:r>
                  <a:rPr lang="en-SE">
                    <a:noFill/>
                  </a:rPr>
                  <a:t> </a:t>
                </a:r>
              </a:p>
            </p:txBody>
          </p:sp>
        </mc:Fallback>
      </mc:AlternateContent>
      <p:graphicFrame>
        <p:nvGraphicFramePr>
          <p:cNvPr id="31" name="Table 30">
            <a:extLst>
              <a:ext uri="{FF2B5EF4-FFF2-40B4-BE49-F238E27FC236}">
                <a16:creationId xmlns:a16="http://schemas.microsoft.com/office/drawing/2014/main" id="{D0C297A9-CE77-19ED-44B5-D751EAD9A0B1}"/>
              </a:ext>
            </a:extLst>
          </p:cNvPr>
          <p:cNvGraphicFramePr>
            <a:graphicFrameLocks/>
          </p:cNvGraphicFramePr>
          <p:nvPr/>
        </p:nvGraphicFramePr>
        <p:xfrm>
          <a:off x="59905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2" name="Table 31">
            <a:extLst>
              <a:ext uri="{FF2B5EF4-FFF2-40B4-BE49-F238E27FC236}">
                <a16:creationId xmlns:a16="http://schemas.microsoft.com/office/drawing/2014/main" id="{B6364F83-AB0B-B24A-B399-E07D9B82D00C}"/>
              </a:ext>
            </a:extLst>
          </p:cNvPr>
          <p:cNvGraphicFramePr>
            <a:graphicFrameLocks/>
          </p:cNvGraphicFramePr>
          <p:nvPr/>
        </p:nvGraphicFramePr>
        <p:xfrm>
          <a:off x="2236401"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FN=1</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TP=2</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3" name="Table 32">
            <a:extLst>
              <a:ext uri="{FF2B5EF4-FFF2-40B4-BE49-F238E27FC236}">
                <a16:creationId xmlns:a16="http://schemas.microsoft.com/office/drawing/2014/main" id="{7CECA71D-AADE-2DD5-7591-93BC7911DFD2}"/>
              </a:ext>
            </a:extLst>
          </p:cNvPr>
          <p:cNvGraphicFramePr>
            <a:graphicFrameLocks/>
          </p:cNvGraphicFramePr>
          <p:nvPr/>
        </p:nvGraphicFramePr>
        <p:xfrm>
          <a:off x="387374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FN=0</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TP=3</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sp>
        <p:nvSpPr>
          <p:cNvPr id="34" name="Arrow: Right 33">
            <a:extLst>
              <a:ext uri="{FF2B5EF4-FFF2-40B4-BE49-F238E27FC236}">
                <a16:creationId xmlns:a16="http://schemas.microsoft.com/office/drawing/2014/main" id="{E18570F7-8CF2-B661-AA6D-216136FD4979}"/>
              </a:ext>
            </a:extLst>
          </p:cNvPr>
          <p:cNvSpPr/>
          <p:nvPr/>
        </p:nvSpPr>
        <p:spPr bwMode="auto">
          <a:xfrm>
            <a:off x="1940351"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5" name="Arrow: Right 34">
            <a:extLst>
              <a:ext uri="{FF2B5EF4-FFF2-40B4-BE49-F238E27FC236}">
                <a16:creationId xmlns:a16="http://schemas.microsoft.com/office/drawing/2014/main" id="{39F7CB26-62E8-EDD1-49F6-339EEE51E231}"/>
              </a:ext>
            </a:extLst>
          </p:cNvPr>
          <p:cNvSpPr/>
          <p:nvPr/>
        </p:nvSpPr>
        <p:spPr bwMode="auto">
          <a:xfrm>
            <a:off x="3568276"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36" name="Table 35">
            <a:extLst>
              <a:ext uri="{FF2B5EF4-FFF2-40B4-BE49-F238E27FC236}">
                <a16:creationId xmlns:a16="http://schemas.microsoft.com/office/drawing/2014/main" id="{0E229707-F0D3-F1A2-5D96-A05F209A71C9}"/>
              </a:ext>
            </a:extLst>
          </p:cNvPr>
          <p:cNvGraphicFramePr>
            <a:graphicFrameLocks/>
          </p:cNvGraphicFramePr>
          <p:nvPr/>
        </p:nvGraphicFramePr>
        <p:xfrm>
          <a:off x="5511718"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FN=0</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TP=3</a:t>
                      </a:r>
                      <a:endParaRPr lang="en-SE" sz="1400" dirty="0"/>
                    </a:p>
                  </a:txBody>
                  <a:tcPr anchor="ctr"/>
                </a:tc>
                <a:tc>
                  <a:txBody>
                    <a:bodyPr/>
                    <a:lstStyle/>
                    <a:p>
                      <a:r>
                        <a:rPr lang="en-US" sz="1400" dirty="0"/>
                        <a:t>FP=1</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7" name="Table 36">
            <a:extLst>
              <a:ext uri="{FF2B5EF4-FFF2-40B4-BE49-F238E27FC236}">
                <a16:creationId xmlns:a16="http://schemas.microsoft.com/office/drawing/2014/main" id="{C755CFBA-0F4F-0BD6-BDC6-15BAEEBB2F09}"/>
              </a:ext>
            </a:extLst>
          </p:cNvPr>
          <p:cNvGraphicFramePr>
            <a:graphicFrameLocks/>
          </p:cNvGraphicFramePr>
          <p:nvPr/>
        </p:nvGraphicFramePr>
        <p:xfrm>
          <a:off x="7149063"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FN=0</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TP=3</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sp>
        <p:nvSpPr>
          <p:cNvPr id="38" name="Arrow: Right 37">
            <a:extLst>
              <a:ext uri="{FF2B5EF4-FFF2-40B4-BE49-F238E27FC236}">
                <a16:creationId xmlns:a16="http://schemas.microsoft.com/office/drawing/2014/main" id="{81A170D5-DF5E-5813-01EA-27CEC4B49736}"/>
              </a:ext>
            </a:extLst>
          </p:cNvPr>
          <p:cNvSpPr/>
          <p:nvPr/>
        </p:nvSpPr>
        <p:spPr bwMode="auto">
          <a:xfrm>
            <a:off x="6853013"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9" name="Arrow: Right 38">
            <a:extLst>
              <a:ext uri="{FF2B5EF4-FFF2-40B4-BE49-F238E27FC236}">
                <a16:creationId xmlns:a16="http://schemas.microsoft.com/office/drawing/2014/main" id="{40B7F6EC-46D2-6455-7933-E660A4CC04CF}"/>
              </a:ext>
            </a:extLst>
          </p:cNvPr>
          <p:cNvSpPr/>
          <p:nvPr/>
        </p:nvSpPr>
        <p:spPr bwMode="auto">
          <a:xfrm>
            <a:off x="5208252"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2B166E9-73D6-3C35-B8A8-7F4C00A3142D}"/>
                  </a:ext>
                </a:extLst>
              </p:cNvPr>
              <p:cNvSpPr txBox="1"/>
              <p:nvPr/>
            </p:nvSpPr>
            <p:spPr>
              <a:xfrm>
                <a:off x="492159"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1.0, 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0" name="TextBox 39">
                <a:extLst>
                  <a:ext uri="{FF2B5EF4-FFF2-40B4-BE49-F238E27FC236}">
                    <a16:creationId xmlns:a16="http://schemas.microsoft.com/office/drawing/2014/main" id="{C2B166E9-73D6-3C35-B8A8-7F4C00A3142D}"/>
                  </a:ext>
                </a:extLst>
              </p:cNvPr>
              <p:cNvSpPr txBox="1">
                <a:spLocks noRot="1" noChangeAspect="1" noMove="1" noResize="1" noEditPoints="1" noAdjustHandles="1" noChangeArrowheads="1" noChangeShapeType="1" noTextEdit="1"/>
              </p:cNvSpPr>
              <p:nvPr/>
            </p:nvSpPr>
            <p:spPr>
              <a:xfrm>
                <a:off x="492159" y="3091607"/>
                <a:ext cx="1475340" cy="307777"/>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E53B5B-0EAA-51EF-DE8E-D3D47A66D621}"/>
                  </a:ext>
                </a:extLst>
              </p:cNvPr>
              <p:cNvSpPr txBox="1"/>
              <p:nvPr/>
            </p:nvSpPr>
            <p:spPr>
              <a:xfrm>
                <a:off x="2160027"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1.0, 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=.67</m:t>
                      </m:r>
                    </m:oMath>
                  </m:oMathPara>
                </a14:m>
                <a:endParaRPr lang="en-SE" sz="1400" dirty="0"/>
              </a:p>
            </p:txBody>
          </p:sp>
        </mc:Choice>
        <mc:Fallback xmlns="">
          <p:sp>
            <p:nvSpPr>
              <p:cNvPr id="41" name="TextBox 40">
                <a:extLst>
                  <a:ext uri="{FF2B5EF4-FFF2-40B4-BE49-F238E27FC236}">
                    <a16:creationId xmlns:a16="http://schemas.microsoft.com/office/drawing/2014/main" id="{41E53B5B-0EAA-51EF-DE8E-D3D47A66D621}"/>
                  </a:ext>
                </a:extLst>
              </p:cNvPr>
              <p:cNvSpPr txBox="1">
                <a:spLocks noRot="1" noChangeAspect="1" noMove="1" noResize="1" noEditPoints="1" noAdjustHandles="1" noChangeArrowheads="1" noChangeShapeType="1" noTextEdit="1"/>
              </p:cNvSpPr>
              <p:nvPr/>
            </p:nvSpPr>
            <p:spPr>
              <a:xfrm>
                <a:off x="2160027" y="3091607"/>
                <a:ext cx="1475340"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F98EAC-268B-96B9-94A3-CC21D0D882F6}"/>
                  </a:ext>
                </a:extLst>
              </p:cNvPr>
              <p:cNvSpPr txBox="1"/>
              <p:nvPr/>
            </p:nvSpPr>
            <p:spPr>
              <a:xfrm>
                <a:off x="3827895" y="3091607"/>
                <a:ext cx="147533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1.0, 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=1.0</m:t>
                      </m:r>
                    </m:oMath>
                  </m:oMathPara>
                </a14:m>
                <a:endParaRPr lang="en-SE" sz="1400" dirty="0"/>
              </a:p>
            </p:txBody>
          </p:sp>
        </mc:Choice>
        <mc:Fallback xmlns="">
          <p:sp>
            <p:nvSpPr>
              <p:cNvPr id="45" name="TextBox 44">
                <a:extLst>
                  <a:ext uri="{FF2B5EF4-FFF2-40B4-BE49-F238E27FC236}">
                    <a16:creationId xmlns:a16="http://schemas.microsoft.com/office/drawing/2014/main" id="{4AF98EAC-268B-96B9-94A3-CC21D0D882F6}"/>
                  </a:ext>
                </a:extLst>
              </p:cNvPr>
              <p:cNvSpPr txBox="1">
                <a:spLocks noRot="1" noChangeAspect="1" noMove="1" noResize="1" noEditPoints="1" noAdjustHandles="1" noChangeArrowheads="1" noChangeShapeType="1" noTextEdit="1"/>
              </p:cNvSpPr>
              <p:nvPr/>
            </p:nvSpPr>
            <p:spPr>
              <a:xfrm>
                <a:off x="3827895" y="3091607"/>
                <a:ext cx="1475339" cy="307777"/>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6138722-6F98-365F-8C3F-A780EB3C3F8A}"/>
                  </a:ext>
                </a:extLst>
              </p:cNvPr>
              <p:cNvSpPr txBox="1"/>
              <p:nvPr/>
            </p:nvSpPr>
            <p:spPr>
              <a:xfrm>
                <a:off x="5495763" y="3091607"/>
                <a:ext cx="147533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.75,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=1.0</m:t>
                      </m:r>
                    </m:oMath>
                  </m:oMathPara>
                </a14:m>
                <a:endParaRPr lang="en-SE" sz="1400" dirty="0"/>
              </a:p>
            </p:txBody>
          </p:sp>
        </mc:Choice>
        <mc:Fallback xmlns="">
          <p:sp>
            <p:nvSpPr>
              <p:cNvPr id="46" name="TextBox 45">
                <a:extLst>
                  <a:ext uri="{FF2B5EF4-FFF2-40B4-BE49-F238E27FC236}">
                    <a16:creationId xmlns:a16="http://schemas.microsoft.com/office/drawing/2014/main" id="{26138722-6F98-365F-8C3F-A780EB3C3F8A}"/>
                  </a:ext>
                </a:extLst>
              </p:cNvPr>
              <p:cNvSpPr txBox="1">
                <a:spLocks noRot="1" noChangeAspect="1" noMove="1" noResize="1" noEditPoints="1" noAdjustHandles="1" noChangeArrowheads="1" noChangeShapeType="1" noTextEdit="1"/>
              </p:cNvSpPr>
              <p:nvPr/>
            </p:nvSpPr>
            <p:spPr>
              <a:xfrm>
                <a:off x="5495763" y="3091607"/>
                <a:ext cx="1475339" cy="307777"/>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92BF986-CBAE-EFB0-DBAA-9A3CFC9D2FC8}"/>
                  </a:ext>
                </a:extLst>
              </p:cNvPr>
              <p:cNvSpPr txBox="1"/>
              <p:nvPr/>
            </p:nvSpPr>
            <p:spPr>
              <a:xfrm>
                <a:off x="7064243" y="3091607"/>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.6,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=1.0</m:t>
                      </m:r>
                    </m:oMath>
                  </m:oMathPara>
                </a14:m>
                <a:endParaRPr lang="en-SE" sz="1400" dirty="0"/>
              </a:p>
            </p:txBody>
          </p:sp>
        </mc:Choice>
        <mc:Fallback xmlns="">
          <p:sp>
            <p:nvSpPr>
              <p:cNvPr id="47" name="TextBox 46">
                <a:extLst>
                  <a:ext uri="{FF2B5EF4-FFF2-40B4-BE49-F238E27FC236}">
                    <a16:creationId xmlns:a16="http://schemas.microsoft.com/office/drawing/2014/main" id="{392BF986-CBAE-EFB0-DBAA-9A3CFC9D2FC8}"/>
                  </a:ext>
                </a:extLst>
              </p:cNvPr>
              <p:cNvSpPr txBox="1">
                <a:spLocks noRot="1" noChangeAspect="1" noMove="1" noResize="1" noEditPoints="1" noAdjustHandles="1" noChangeArrowheads="1" noChangeShapeType="1" noTextEdit="1"/>
              </p:cNvSpPr>
              <p:nvPr/>
            </p:nvSpPr>
            <p:spPr>
              <a:xfrm>
                <a:off x="7064243" y="3091607"/>
                <a:ext cx="1375953" cy="307777"/>
              </a:xfrm>
              <a:prstGeom prst="rect">
                <a:avLst/>
              </a:prstGeom>
              <a:blipFill>
                <a:blip r:embed="rId8"/>
                <a:stretch>
                  <a:fillRect/>
                </a:stretch>
              </a:blipFill>
            </p:spPr>
            <p:txBody>
              <a:bodyPr/>
              <a:lstStyle/>
              <a:p>
                <a:r>
                  <a:rPr lang="en-SE">
                    <a:noFill/>
                  </a:rPr>
                  <a:t> </a:t>
                </a:r>
              </a:p>
            </p:txBody>
          </p:sp>
        </mc:Fallback>
      </mc:AlternateContent>
      <p:sp>
        <p:nvSpPr>
          <p:cNvPr id="63" name="Content Placeholder 7">
            <a:extLst>
              <a:ext uri="{FF2B5EF4-FFF2-40B4-BE49-F238E27FC236}">
                <a16:creationId xmlns:a16="http://schemas.microsoft.com/office/drawing/2014/main" id="{C466C292-A598-FB0F-BFF1-23B7CECCEA0A}"/>
              </a:ext>
            </a:extLst>
          </p:cNvPr>
          <p:cNvSpPr txBox="1">
            <a:spLocks/>
          </p:cNvSpPr>
          <p:nvPr/>
        </p:nvSpPr>
        <p:spPr bwMode="auto">
          <a:xfrm>
            <a:off x="91744" y="4704234"/>
            <a:ext cx="2835008" cy="656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SE" sz="2000" kern="0" dirty="0"/>
          </a:p>
        </p:txBody>
      </p:sp>
      <mc:AlternateContent xmlns:mc="http://schemas.openxmlformats.org/markup-compatibility/2006" xmlns:a14="http://schemas.microsoft.com/office/drawing/2010/main">
        <mc:Choice Requires="a14">
          <p:sp>
            <p:nvSpPr>
              <p:cNvPr id="147" name="Content Placeholder 7">
                <a:extLst>
                  <a:ext uri="{FF2B5EF4-FFF2-40B4-BE49-F238E27FC236}">
                    <a16:creationId xmlns:a16="http://schemas.microsoft.com/office/drawing/2014/main" id="{A5438E97-BE32-9ECA-8B71-5E80B1D34C72}"/>
                  </a:ext>
                </a:extLst>
              </p:cNvPr>
              <p:cNvSpPr txBox="1">
                <a:spLocks/>
              </p:cNvSpPr>
              <p:nvPr/>
            </p:nvSpPr>
            <p:spPr bwMode="auto">
              <a:xfrm>
                <a:off x="-52019" y="3429000"/>
                <a:ext cx="6693458" cy="1950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400" b="1" kern="0" dirty="0"/>
                  <a:t>Less accurate box regression: </a:t>
                </a:r>
                <a:r>
                  <a:rPr lang="en-US" sz="1400" kern="0" dirty="0"/>
                  <a:t>Suppose an image contains </a:t>
                </a:r>
                <a:r>
                  <a:rPr lang="en-US" sz="1400" kern="0" dirty="0">
                    <a:solidFill>
                      <a:srgbClr val="0000FF"/>
                    </a:solidFill>
                  </a:rPr>
                  <a:t>10</a:t>
                </a:r>
                <a:r>
                  <a:rPr lang="en-US" sz="1400" kern="0" dirty="0"/>
                  <a:t> dogs in it, i.e., </a:t>
                </a:r>
                <a:r>
                  <a:rPr lang="en-US" sz="1400" kern="0" dirty="0">
                    <a:solidFill>
                      <a:srgbClr val="0000FF"/>
                    </a:solidFill>
                  </a:rPr>
                  <a:t>10</a:t>
                </a:r>
                <a:r>
                  <a:rPr lang="en-US" sz="1400" kern="0" dirty="0"/>
                  <a:t> GT boxes with label Dog. Prediction confidence scores of Dog class for 5 predicted boxes: (</a:t>
                </a:r>
                <a:r>
                  <a:rPr lang="en-US" sz="1400" kern="0" dirty="0">
                    <a:solidFill>
                      <a:srgbClr val="00B050"/>
                    </a:solidFill>
                  </a:rPr>
                  <a:t>.99, .95, .93, </a:t>
                </a:r>
                <a:r>
                  <a:rPr lang="en-US" sz="1400" kern="0" dirty="0">
                    <a:solidFill>
                      <a:srgbClr val="C00000"/>
                    </a:solidFill>
                  </a:rPr>
                  <a:t>.9, .5</a:t>
                </a:r>
                <a:r>
                  <a:rPr lang="en-US" sz="1400" kern="0" dirty="0"/>
                  <a:t>)</a:t>
                </a:r>
              </a:p>
              <a:p>
                <a:r>
                  <a:rPr lang="en-US" sz="1400" kern="0" dirty="0">
                    <a:solidFill>
                      <a:srgbClr val="00B050"/>
                    </a:solidFill>
                  </a:rPr>
                  <a:t>Green</a:t>
                </a:r>
                <a:r>
                  <a:rPr lang="en-US" sz="1400" kern="0" dirty="0"/>
                  <a:t> indicates positive items (matching a GT box w. </a:t>
                </a:r>
                <a:r>
                  <a:rPr lang="en-US" sz="1400" kern="0" dirty="0" err="1"/>
                  <a:t>IoU</a:t>
                </a:r>
                <a14:m>
                  <m:oMath xmlns:m="http://schemas.openxmlformats.org/officeDocument/2006/math">
                    <m:r>
                      <a:rPr lang="en-US" sz="1400" i="1" kern="0" smtClean="0">
                        <a:latin typeface="Cambria Math" panose="02040503050406030204" pitchFamily="18" charset="0"/>
                      </a:rPr>
                      <m:t>≥.5</m:t>
                    </m:r>
                  </m:oMath>
                </a14:m>
                <a:r>
                  <a:rPr lang="en-US" sz="1400" kern="0" dirty="0"/>
                  <a:t>) </a:t>
                </a:r>
              </a:p>
              <a:p>
                <a:r>
                  <a:rPr lang="en-US" sz="1400" kern="0" dirty="0">
                    <a:solidFill>
                      <a:srgbClr val="FF0000"/>
                    </a:solidFill>
                  </a:rPr>
                  <a:t>Red</a:t>
                </a:r>
                <a:r>
                  <a:rPr lang="en-US" sz="1400" kern="0" dirty="0"/>
                  <a:t> indicates negative items (no matching a GT box w. </a:t>
                </a:r>
                <a:r>
                  <a:rPr lang="en-US" sz="1400" kern="0" dirty="0" err="1"/>
                  <a:t>IoU</a:t>
                </a:r>
                <a14:m>
                  <m:oMath xmlns:m="http://schemas.openxmlformats.org/officeDocument/2006/math">
                    <m:r>
                      <a:rPr lang="en-US" sz="1400" i="1" kern="0" smtClean="0">
                        <a:latin typeface="Cambria Math" panose="02040503050406030204" pitchFamily="18" charset="0"/>
                      </a:rPr>
                      <m:t>≥.5</m:t>
                    </m:r>
                  </m:oMath>
                </a14:m>
                <a:r>
                  <a:rPr lang="en-US" sz="1400" kern="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is not affected; Recall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𝐹𝑁</m:t>
                        </m:r>
                      </m:den>
                    </m:f>
                  </m:oMath>
                </a14:m>
                <a:r>
                  <a:rPr lang="en-US" sz="1400" dirty="0"/>
                  <a:t> </a:t>
                </a:r>
                <a:r>
                  <a:rPr lang="en-US" sz="1400" kern="0" dirty="0"/>
                  <a:t>is proportionally reduced due to larger FN (undetected GT boxes)</a:t>
                </a:r>
              </a:p>
              <a:p>
                <a:r>
                  <a:rPr lang="en-US" sz="1400" kern="0" dirty="0"/>
                  <a:t>With score threshold of .</a:t>
                </a:r>
                <a:r>
                  <a:rPr lang="en-US" altLang="zh-CN" sz="1400" kern="0" dirty="0"/>
                  <a:t>5</a:t>
                </a:r>
                <a:r>
                  <a:rPr lang="en-US" sz="1400" kern="0" dirty="0"/>
                  <a:t>, </a:t>
                </a:r>
                <a:r>
                  <a:rPr lang="en-US" sz="1400" dirty="0"/>
                  <a:t>3 out of 10 GT boxes are detected with Recall</a:t>
                </a:r>
                <a14:m>
                  <m:oMath xmlns:m="http://schemas.openxmlformats.org/officeDocument/2006/math">
                    <m:r>
                      <a:rPr lang="en-US" sz="1400" i="1">
                        <a:latin typeface="Cambria Math" panose="02040503050406030204" pitchFamily="18" charset="0"/>
                      </a:rPr>
                      <m:t>=.3</m:t>
                    </m:r>
                  </m:oMath>
                </a14:m>
                <a:endParaRPr lang="en-US" sz="1400" kern="0" dirty="0"/>
              </a:p>
            </p:txBody>
          </p:sp>
        </mc:Choice>
        <mc:Fallback xmlns="">
          <p:sp>
            <p:nvSpPr>
              <p:cNvPr id="147" name="Content Placeholder 7">
                <a:extLst>
                  <a:ext uri="{FF2B5EF4-FFF2-40B4-BE49-F238E27FC236}">
                    <a16:creationId xmlns:a16="http://schemas.microsoft.com/office/drawing/2014/main" id="{A5438E97-BE32-9ECA-8B71-5E80B1D34C72}"/>
                  </a:ext>
                </a:extLst>
              </p:cNvPr>
              <p:cNvSpPr txBox="1">
                <a:spLocks noRot="1" noChangeAspect="1" noMove="1" noResize="1" noEditPoints="1" noAdjustHandles="1" noChangeArrowheads="1" noChangeShapeType="1" noTextEdit="1"/>
              </p:cNvSpPr>
              <p:nvPr/>
            </p:nvSpPr>
            <p:spPr bwMode="auto">
              <a:xfrm>
                <a:off x="-52019" y="3429000"/>
                <a:ext cx="6693458" cy="1950952"/>
              </a:xfrm>
              <a:prstGeom prst="rect">
                <a:avLst/>
              </a:prstGeom>
              <a:blipFill>
                <a:blip r:embed="rId9"/>
                <a:stretch>
                  <a:fillRect l="-91" t="-625" r="-820" b="-9687"/>
                </a:stretch>
              </a:blipFill>
              <a:ln w="9525">
                <a:noFill/>
                <a:miter lim="800000"/>
                <a:headEnd/>
                <a:tailEnd/>
              </a:ln>
            </p:spPr>
            <p:txBody>
              <a:bodyPr/>
              <a:lstStyle/>
              <a:p>
                <a:r>
                  <a:rPr lang="en-SE">
                    <a:noFill/>
                  </a:rPr>
                  <a:t> </a:t>
                </a:r>
              </a:p>
            </p:txBody>
          </p:sp>
        </mc:Fallback>
      </mc:AlternateContent>
      <p:graphicFrame>
        <p:nvGraphicFramePr>
          <p:cNvPr id="159" name="Table 158">
            <a:extLst>
              <a:ext uri="{FF2B5EF4-FFF2-40B4-BE49-F238E27FC236}">
                <a16:creationId xmlns:a16="http://schemas.microsoft.com/office/drawing/2014/main" id="{4F54F492-4022-FFF6-9A12-3D177A8331EF}"/>
              </a:ext>
            </a:extLst>
          </p:cNvPr>
          <p:cNvGraphicFramePr>
            <a:graphicFrameLocks/>
          </p:cNvGraphicFramePr>
          <p:nvPr/>
        </p:nvGraphicFramePr>
        <p:xfrm>
          <a:off x="599056" y="5589240"/>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FN=9</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TP=1</a:t>
                      </a:r>
                      <a:endParaRPr lang="en-SE" sz="1400" dirty="0">
                        <a:solidFill>
                          <a:schemeClr val="tx1"/>
                        </a:solidFill>
                      </a:endParaRPr>
                    </a:p>
                  </a:txBody>
                  <a:tcPr anchor="ctr"/>
                </a:tc>
                <a:tc>
                  <a:txBody>
                    <a:bodyPr/>
                    <a:lstStyle/>
                    <a:p>
                      <a:r>
                        <a:rPr lang="en-US" sz="1400" dirty="0">
                          <a:solidFill>
                            <a:schemeClr val="tx1"/>
                          </a:solidFill>
                        </a:rPr>
                        <a:t>FP=0</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graphicFrame>
        <p:nvGraphicFramePr>
          <p:cNvPr id="160" name="Table 159">
            <a:extLst>
              <a:ext uri="{FF2B5EF4-FFF2-40B4-BE49-F238E27FC236}">
                <a16:creationId xmlns:a16="http://schemas.microsoft.com/office/drawing/2014/main" id="{6915483D-0CED-F6D7-880B-1F496C738CEE}"/>
              </a:ext>
            </a:extLst>
          </p:cNvPr>
          <p:cNvGraphicFramePr>
            <a:graphicFrameLocks/>
          </p:cNvGraphicFramePr>
          <p:nvPr/>
        </p:nvGraphicFramePr>
        <p:xfrm>
          <a:off x="2236401" y="5589240"/>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FN=8</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TP=2</a:t>
                      </a:r>
                      <a:endParaRPr lang="en-SE" sz="1400" dirty="0">
                        <a:solidFill>
                          <a:schemeClr val="tx1"/>
                        </a:solidFill>
                      </a:endParaRPr>
                    </a:p>
                  </a:txBody>
                  <a:tcPr anchor="ctr"/>
                </a:tc>
                <a:tc>
                  <a:txBody>
                    <a:bodyPr/>
                    <a:lstStyle/>
                    <a:p>
                      <a:r>
                        <a:rPr lang="en-US" sz="1400" dirty="0">
                          <a:solidFill>
                            <a:schemeClr val="tx1"/>
                          </a:solidFill>
                        </a:rPr>
                        <a:t>FP=0</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graphicFrame>
        <p:nvGraphicFramePr>
          <p:cNvPr id="161" name="Table 160">
            <a:extLst>
              <a:ext uri="{FF2B5EF4-FFF2-40B4-BE49-F238E27FC236}">
                <a16:creationId xmlns:a16="http://schemas.microsoft.com/office/drawing/2014/main" id="{0B195B98-265A-EA4D-40C1-66FA71C61A6E}"/>
              </a:ext>
            </a:extLst>
          </p:cNvPr>
          <p:cNvGraphicFramePr>
            <a:graphicFrameLocks/>
          </p:cNvGraphicFramePr>
          <p:nvPr/>
        </p:nvGraphicFramePr>
        <p:xfrm>
          <a:off x="3873746" y="5589240"/>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FN=7</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TP=3</a:t>
                      </a:r>
                      <a:endParaRPr lang="en-SE" sz="1400" dirty="0">
                        <a:solidFill>
                          <a:schemeClr val="tx1"/>
                        </a:solidFill>
                      </a:endParaRPr>
                    </a:p>
                  </a:txBody>
                  <a:tcPr anchor="ctr"/>
                </a:tc>
                <a:tc>
                  <a:txBody>
                    <a:bodyPr/>
                    <a:lstStyle/>
                    <a:p>
                      <a:r>
                        <a:rPr lang="en-US" sz="1400" dirty="0">
                          <a:solidFill>
                            <a:schemeClr val="tx1"/>
                          </a:solidFill>
                        </a:rPr>
                        <a:t>FP=0</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sp>
        <p:nvSpPr>
          <p:cNvPr id="162" name="Arrow: Right 161">
            <a:extLst>
              <a:ext uri="{FF2B5EF4-FFF2-40B4-BE49-F238E27FC236}">
                <a16:creationId xmlns:a16="http://schemas.microsoft.com/office/drawing/2014/main" id="{D7A0CAF9-6810-A6F2-8A58-F267E33409BC}"/>
              </a:ext>
            </a:extLst>
          </p:cNvPr>
          <p:cNvSpPr/>
          <p:nvPr/>
        </p:nvSpPr>
        <p:spPr bwMode="auto">
          <a:xfrm>
            <a:off x="1940351" y="5881792"/>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effectLst/>
              <a:latin typeface="Arial" charset="0"/>
            </a:endParaRPr>
          </a:p>
        </p:txBody>
      </p:sp>
      <p:sp>
        <p:nvSpPr>
          <p:cNvPr id="163" name="Arrow: Right 162">
            <a:extLst>
              <a:ext uri="{FF2B5EF4-FFF2-40B4-BE49-F238E27FC236}">
                <a16:creationId xmlns:a16="http://schemas.microsoft.com/office/drawing/2014/main" id="{79B5EEDA-77DC-3770-36E4-5BF689E8F073}"/>
              </a:ext>
            </a:extLst>
          </p:cNvPr>
          <p:cNvSpPr/>
          <p:nvPr/>
        </p:nvSpPr>
        <p:spPr bwMode="auto">
          <a:xfrm>
            <a:off x="3568276" y="5881792"/>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effectLst/>
              <a:latin typeface="Arial" charset="0"/>
            </a:endParaRPr>
          </a:p>
        </p:txBody>
      </p:sp>
      <p:graphicFrame>
        <p:nvGraphicFramePr>
          <p:cNvPr id="164" name="Table 163">
            <a:extLst>
              <a:ext uri="{FF2B5EF4-FFF2-40B4-BE49-F238E27FC236}">
                <a16:creationId xmlns:a16="http://schemas.microsoft.com/office/drawing/2014/main" id="{42EEB609-D4A1-EA18-B12A-F993D507D3BA}"/>
              </a:ext>
            </a:extLst>
          </p:cNvPr>
          <p:cNvGraphicFramePr>
            <a:graphicFrameLocks/>
          </p:cNvGraphicFramePr>
          <p:nvPr/>
        </p:nvGraphicFramePr>
        <p:xfrm>
          <a:off x="5511718" y="5589240"/>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FN=7</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TP=3</a:t>
                      </a:r>
                      <a:endParaRPr lang="en-SE" sz="1400" dirty="0">
                        <a:solidFill>
                          <a:schemeClr val="tx1"/>
                        </a:solidFill>
                      </a:endParaRPr>
                    </a:p>
                  </a:txBody>
                  <a:tcPr anchor="ctr"/>
                </a:tc>
                <a:tc>
                  <a:txBody>
                    <a:bodyPr/>
                    <a:lstStyle/>
                    <a:p>
                      <a:r>
                        <a:rPr lang="en-US" sz="1400" dirty="0">
                          <a:solidFill>
                            <a:schemeClr val="tx1"/>
                          </a:solidFill>
                        </a:rPr>
                        <a:t>FP=1</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graphicFrame>
        <p:nvGraphicFramePr>
          <p:cNvPr id="165" name="Table 164">
            <a:extLst>
              <a:ext uri="{FF2B5EF4-FFF2-40B4-BE49-F238E27FC236}">
                <a16:creationId xmlns:a16="http://schemas.microsoft.com/office/drawing/2014/main" id="{63C15B0A-4E26-5A3E-910D-2AA02C9F3B8A}"/>
              </a:ext>
            </a:extLst>
          </p:cNvPr>
          <p:cNvGraphicFramePr>
            <a:graphicFrameLocks/>
          </p:cNvGraphicFramePr>
          <p:nvPr/>
        </p:nvGraphicFramePr>
        <p:xfrm>
          <a:off x="7149063" y="5589240"/>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solidFill>
                            <a:schemeClr val="tx1"/>
                          </a:solidFill>
                        </a:rPr>
                        <a:t>FN=7</a:t>
                      </a:r>
                      <a:endParaRPr lang="en-SE" sz="1400" dirty="0">
                        <a:solidFill>
                          <a:schemeClr val="tx1"/>
                        </a:solidFill>
                      </a:endParaRPr>
                    </a:p>
                  </a:txBody>
                  <a:tcPr anchor="ctr"/>
                </a:tc>
                <a:tc>
                  <a:txBody>
                    <a:bodyPr/>
                    <a:lstStyle/>
                    <a:p>
                      <a:r>
                        <a:rPr lang="en-US" sz="1400" dirty="0">
                          <a:solidFill>
                            <a:schemeClr val="tx1"/>
                          </a:solidFill>
                        </a:rPr>
                        <a:t>TN=0</a:t>
                      </a:r>
                      <a:endParaRPr lang="en-SE" sz="1400" dirty="0">
                        <a:solidFill>
                          <a:schemeClr val="tx1"/>
                        </a:solidFill>
                      </a:endParaRPr>
                    </a:p>
                  </a:txBody>
                  <a:tcPr anchor="ctr"/>
                </a:tc>
                <a:extLst>
                  <a:ext uri="{0D108BD9-81ED-4DB2-BD59-A6C34878D82A}">
                    <a16:rowId xmlns:a16="http://schemas.microsoft.com/office/drawing/2014/main" val="4241156382"/>
                  </a:ext>
                </a:extLst>
              </a:tr>
              <a:tr h="433955">
                <a:tc>
                  <a:txBody>
                    <a:bodyPr/>
                    <a:lstStyle/>
                    <a:p>
                      <a:r>
                        <a:rPr lang="en-US" sz="1400" dirty="0">
                          <a:solidFill>
                            <a:schemeClr val="tx1"/>
                          </a:solidFill>
                        </a:rPr>
                        <a:t>TP=3</a:t>
                      </a:r>
                      <a:endParaRPr lang="en-SE" sz="1400" dirty="0">
                        <a:solidFill>
                          <a:schemeClr val="tx1"/>
                        </a:solidFill>
                      </a:endParaRPr>
                    </a:p>
                  </a:txBody>
                  <a:tcPr anchor="ctr"/>
                </a:tc>
                <a:tc>
                  <a:txBody>
                    <a:bodyPr/>
                    <a:lstStyle/>
                    <a:p>
                      <a:r>
                        <a:rPr lang="en-US" sz="1400" dirty="0">
                          <a:solidFill>
                            <a:schemeClr val="tx1"/>
                          </a:solidFill>
                        </a:rPr>
                        <a:t>FP=2</a:t>
                      </a:r>
                      <a:endParaRPr lang="en-SE" sz="1400" dirty="0">
                        <a:solidFill>
                          <a:schemeClr val="tx1"/>
                        </a:solidFill>
                      </a:endParaRPr>
                    </a:p>
                  </a:txBody>
                  <a:tcPr anchor="ctr"/>
                </a:tc>
                <a:extLst>
                  <a:ext uri="{0D108BD9-81ED-4DB2-BD59-A6C34878D82A}">
                    <a16:rowId xmlns:a16="http://schemas.microsoft.com/office/drawing/2014/main" val="2395611723"/>
                  </a:ext>
                </a:extLst>
              </a:tr>
            </a:tbl>
          </a:graphicData>
        </a:graphic>
      </p:graphicFrame>
      <p:sp>
        <p:nvSpPr>
          <p:cNvPr id="166" name="Arrow: Right 165">
            <a:extLst>
              <a:ext uri="{FF2B5EF4-FFF2-40B4-BE49-F238E27FC236}">
                <a16:creationId xmlns:a16="http://schemas.microsoft.com/office/drawing/2014/main" id="{23D86EDB-3F6A-5408-382D-4083497D4E26}"/>
              </a:ext>
            </a:extLst>
          </p:cNvPr>
          <p:cNvSpPr/>
          <p:nvPr/>
        </p:nvSpPr>
        <p:spPr bwMode="auto">
          <a:xfrm>
            <a:off x="6853013" y="5881792"/>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effectLst/>
              <a:latin typeface="Arial" charset="0"/>
            </a:endParaRPr>
          </a:p>
        </p:txBody>
      </p:sp>
      <p:sp>
        <p:nvSpPr>
          <p:cNvPr id="167" name="Arrow: Right 166">
            <a:extLst>
              <a:ext uri="{FF2B5EF4-FFF2-40B4-BE49-F238E27FC236}">
                <a16:creationId xmlns:a16="http://schemas.microsoft.com/office/drawing/2014/main" id="{54F143E0-A1EF-7D9D-533F-864641148C17}"/>
              </a:ext>
            </a:extLst>
          </p:cNvPr>
          <p:cNvSpPr/>
          <p:nvPr/>
        </p:nvSpPr>
        <p:spPr bwMode="auto">
          <a:xfrm>
            <a:off x="5208252" y="5881792"/>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effectLst/>
              <a:latin typeface="Arial" charset="0"/>
            </a:endParaRPr>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C1BE2414-30D0-B570-9BED-F8063A590999}"/>
                  </a:ext>
                </a:extLst>
              </p:cNvPr>
              <p:cNvSpPr txBox="1"/>
              <p:nvPr/>
            </p:nvSpPr>
            <p:spPr>
              <a:xfrm>
                <a:off x="492159" y="6403975"/>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1.0, 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=.1</m:t>
                      </m:r>
                    </m:oMath>
                  </m:oMathPara>
                </a14:m>
                <a:endParaRPr lang="en-SE" sz="1400" dirty="0">
                  <a:solidFill>
                    <a:schemeClr val="tx1"/>
                  </a:solidFill>
                </a:endParaRPr>
              </a:p>
            </p:txBody>
          </p:sp>
        </mc:Choice>
        <mc:Fallback xmlns="">
          <p:sp>
            <p:nvSpPr>
              <p:cNvPr id="168" name="TextBox 167">
                <a:extLst>
                  <a:ext uri="{FF2B5EF4-FFF2-40B4-BE49-F238E27FC236}">
                    <a16:creationId xmlns:a16="http://schemas.microsoft.com/office/drawing/2014/main" id="{C1BE2414-30D0-B570-9BED-F8063A590999}"/>
                  </a:ext>
                </a:extLst>
              </p:cNvPr>
              <p:cNvSpPr txBox="1">
                <a:spLocks noRot="1" noChangeAspect="1" noMove="1" noResize="1" noEditPoints="1" noAdjustHandles="1" noChangeArrowheads="1" noChangeShapeType="1" noTextEdit="1"/>
              </p:cNvSpPr>
              <p:nvPr/>
            </p:nvSpPr>
            <p:spPr>
              <a:xfrm>
                <a:off x="492159" y="6403975"/>
                <a:ext cx="1375953" cy="307777"/>
              </a:xfrm>
              <a:prstGeom prst="rect">
                <a:avLst/>
              </a:prstGeom>
              <a:blipFill>
                <a:blip r:embed="rId1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D3CAA315-B6A0-2C5F-D983-C6BC45DA8101}"/>
                  </a:ext>
                </a:extLst>
              </p:cNvPr>
              <p:cNvSpPr txBox="1"/>
              <p:nvPr/>
            </p:nvSpPr>
            <p:spPr>
              <a:xfrm>
                <a:off x="2160027" y="6403975"/>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1.0, 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=.2</m:t>
                      </m:r>
                    </m:oMath>
                  </m:oMathPara>
                </a14:m>
                <a:endParaRPr lang="en-SE" sz="1400" dirty="0">
                  <a:solidFill>
                    <a:schemeClr val="tx1"/>
                  </a:solidFill>
                </a:endParaRPr>
              </a:p>
            </p:txBody>
          </p:sp>
        </mc:Choice>
        <mc:Fallback xmlns="">
          <p:sp>
            <p:nvSpPr>
              <p:cNvPr id="169" name="TextBox 168">
                <a:extLst>
                  <a:ext uri="{FF2B5EF4-FFF2-40B4-BE49-F238E27FC236}">
                    <a16:creationId xmlns:a16="http://schemas.microsoft.com/office/drawing/2014/main" id="{D3CAA315-B6A0-2C5F-D983-C6BC45DA8101}"/>
                  </a:ext>
                </a:extLst>
              </p:cNvPr>
              <p:cNvSpPr txBox="1">
                <a:spLocks noRot="1" noChangeAspect="1" noMove="1" noResize="1" noEditPoints="1" noAdjustHandles="1" noChangeArrowheads="1" noChangeShapeType="1" noTextEdit="1"/>
              </p:cNvSpPr>
              <p:nvPr/>
            </p:nvSpPr>
            <p:spPr>
              <a:xfrm>
                <a:off x="2160027" y="6403975"/>
                <a:ext cx="1375953" cy="307777"/>
              </a:xfrm>
              <a:prstGeom prst="rect">
                <a:avLst/>
              </a:prstGeom>
              <a:blipFill>
                <a:blip r:embed="rId11"/>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8F63F2C2-CFC6-0B7C-15EB-B5B7262C1912}"/>
                  </a:ext>
                </a:extLst>
              </p:cNvPr>
              <p:cNvSpPr txBox="1"/>
              <p:nvPr/>
            </p:nvSpPr>
            <p:spPr>
              <a:xfrm>
                <a:off x="3827895" y="6403975"/>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1.0, 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=.3</m:t>
                      </m:r>
                    </m:oMath>
                  </m:oMathPara>
                </a14:m>
                <a:endParaRPr lang="en-SE" sz="1400" dirty="0">
                  <a:solidFill>
                    <a:schemeClr val="tx1"/>
                  </a:solidFill>
                </a:endParaRPr>
              </a:p>
            </p:txBody>
          </p:sp>
        </mc:Choice>
        <mc:Fallback xmlns="">
          <p:sp>
            <p:nvSpPr>
              <p:cNvPr id="170" name="TextBox 169">
                <a:extLst>
                  <a:ext uri="{FF2B5EF4-FFF2-40B4-BE49-F238E27FC236}">
                    <a16:creationId xmlns:a16="http://schemas.microsoft.com/office/drawing/2014/main" id="{8F63F2C2-CFC6-0B7C-15EB-B5B7262C1912}"/>
                  </a:ext>
                </a:extLst>
              </p:cNvPr>
              <p:cNvSpPr txBox="1">
                <a:spLocks noRot="1" noChangeAspect="1" noMove="1" noResize="1" noEditPoints="1" noAdjustHandles="1" noChangeArrowheads="1" noChangeShapeType="1" noTextEdit="1"/>
              </p:cNvSpPr>
              <p:nvPr/>
            </p:nvSpPr>
            <p:spPr>
              <a:xfrm>
                <a:off x="3827895" y="6403975"/>
                <a:ext cx="1375953" cy="307777"/>
              </a:xfrm>
              <a:prstGeom prst="rect">
                <a:avLst/>
              </a:prstGeom>
              <a:blipFill>
                <a:blip r:embed="rId12"/>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8D654863-3C25-82B7-C05E-225AD3F0891C}"/>
                  </a:ext>
                </a:extLst>
              </p:cNvPr>
              <p:cNvSpPr txBox="1"/>
              <p:nvPr/>
            </p:nvSpPr>
            <p:spPr>
              <a:xfrm>
                <a:off x="5495763" y="6403975"/>
                <a:ext cx="13759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.75,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=.3</m:t>
                      </m:r>
                    </m:oMath>
                  </m:oMathPara>
                </a14:m>
                <a:endParaRPr lang="en-SE" sz="1400" dirty="0">
                  <a:solidFill>
                    <a:schemeClr val="tx1"/>
                  </a:solidFill>
                </a:endParaRPr>
              </a:p>
            </p:txBody>
          </p:sp>
        </mc:Choice>
        <mc:Fallback xmlns="">
          <p:sp>
            <p:nvSpPr>
              <p:cNvPr id="171" name="TextBox 170">
                <a:extLst>
                  <a:ext uri="{FF2B5EF4-FFF2-40B4-BE49-F238E27FC236}">
                    <a16:creationId xmlns:a16="http://schemas.microsoft.com/office/drawing/2014/main" id="{8D654863-3C25-82B7-C05E-225AD3F0891C}"/>
                  </a:ext>
                </a:extLst>
              </p:cNvPr>
              <p:cNvSpPr txBox="1">
                <a:spLocks noRot="1" noChangeAspect="1" noMove="1" noResize="1" noEditPoints="1" noAdjustHandles="1" noChangeArrowheads="1" noChangeShapeType="1" noTextEdit="1"/>
              </p:cNvSpPr>
              <p:nvPr/>
            </p:nvSpPr>
            <p:spPr>
              <a:xfrm>
                <a:off x="5495763" y="6403975"/>
                <a:ext cx="1375954" cy="307777"/>
              </a:xfrm>
              <a:prstGeom prst="rect">
                <a:avLst/>
              </a:prstGeom>
              <a:blipFill>
                <a:blip r:embed="rId13"/>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D851B9BC-9E89-DD7F-FE48-335A0F72C1EC}"/>
                  </a:ext>
                </a:extLst>
              </p:cNvPr>
              <p:cNvSpPr txBox="1"/>
              <p:nvPr/>
            </p:nvSpPr>
            <p:spPr>
              <a:xfrm>
                <a:off x="7064243" y="6403975"/>
                <a:ext cx="12765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𝑃</m:t>
                      </m:r>
                      <m:r>
                        <a:rPr lang="en-US" sz="1400" i="1" dirty="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.6, </m:t>
                      </m:r>
                      <m:r>
                        <a:rPr lang="en-US" sz="1400" b="0" i="1" dirty="0" smtClean="0">
                          <a:solidFill>
                            <a:schemeClr val="tx1"/>
                          </a:solidFill>
                          <a:latin typeface="Cambria Math" panose="02040503050406030204" pitchFamily="18" charset="0"/>
                        </a:rPr>
                        <m:t>𝑅</m:t>
                      </m:r>
                      <m:r>
                        <a:rPr lang="en-US" sz="1400" b="0" i="1" dirty="0" smtClean="0">
                          <a:solidFill>
                            <a:schemeClr val="tx1"/>
                          </a:solidFill>
                          <a:latin typeface="Cambria Math" panose="02040503050406030204" pitchFamily="18" charset="0"/>
                        </a:rPr>
                        <m:t>=.3</m:t>
                      </m:r>
                    </m:oMath>
                  </m:oMathPara>
                </a14:m>
                <a:endParaRPr lang="en-SE" sz="1400" dirty="0">
                  <a:solidFill>
                    <a:schemeClr val="tx1"/>
                  </a:solidFill>
                </a:endParaRPr>
              </a:p>
            </p:txBody>
          </p:sp>
        </mc:Choice>
        <mc:Fallback xmlns="">
          <p:sp>
            <p:nvSpPr>
              <p:cNvPr id="172" name="TextBox 171">
                <a:extLst>
                  <a:ext uri="{FF2B5EF4-FFF2-40B4-BE49-F238E27FC236}">
                    <a16:creationId xmlns:a16="http://schemas.microsoft.com/office/drawing/2014/main" id="{D851B9BC-9E89-DD7F-FE48-335A0F72C1EC}"/>
                  </a:ext>
                </a:extLst>
              </p:cNvPr>
              <p:cNvSpPr txBox="1">
                <a:spLocks noRot="1" noChangeAspect="1" noMove="1" noResize="1" noEditPoints="1" noAdjustHandles="1" noChangeArrowheads="1" noChangeShapeType="1" noTextEdit="1"/>
              </p:cNvSpPr>
              <p:nvPr/>
            </p:nvSpPr>
            <p:spPr>
              <a:xfrm>
                <a:off x="7064243" y="6403975"/>
                <a:ext cx="1276568" cy="307777"/>
              </a:xfrm>
              <a:prstGeom prst="rect">
                <a:avLst/>
              </a:prstGeom>
              <a:blipFill>
                <a:blip r:embed="rId14"/>
                <a:stretch>
                  <a:fillRect/>
                </a:stretch>
              </a:blipFill>
            </p:spPr>
            <p:txBody>
              <a:bodyPr/>
              <a:lstStyle/>
              <a:p>
                <a:r>
                  <a:rPr lang="en-SE">
                    <a:noFill/>
                  </a:rPr>
                  <a:t> </a:t>
                </a:r>
              </a:p>
            </p:txBody>
          </p:sp>
        </mc:Fallback>
      </mc:AlternateContent>
      <p:sp>
        <p:nvSpPr>
          <p:cNvPr id="3" name="Rectangle 2">
            <a:extLst>
              <a:ext uri="{FF2B5EF4-FFF2-40B4-BE49-F238E27FC236}">
                <a16:creationId xmlns:a16="http://schemas.microsoft.com/office/drawing/2014/main" id="{3A3FB9DF-382E-96E3-EFA9-E64A83BF29E6}"/>
              </a:ext>
            </a:extLst>
          </p:cNvPr>
          <p:cNvSpPr/>
          <p:nvPr/>
        </p:nvSpPr>
        <p:spPr bwMode="auto">
          <a:xfrm>
            <a:off x="6855625" y="210850"/>
            <a:ext cx="1448078" cy="1593225"/>
          </a:xfrm>
          <a:prstGeom prst="rect">
            <a:avLst/>
          </a:prstGeom>
          <a:solidFill>
            <a:schemeClr val="bg1">
              <a:lumMod val="7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309B0AED-A04B-02DD-10B5-261EFDC658B6}"/>
              </a:ext>
            </a:extLst>
          </p:cNvPr>
          <p:cNvSpPr txBox="1"/>
          <p:nvPr/>
        </p:nvSpPr>
        <p:spPr>
          <a:xfrm>
            <a:off x="7226814" y="1766669"/>
            <a:ext cx="752129" cy="338554"/>
          </a:xfrm>
          <a:prstGeom prst="rect">
            <a:avLst/>
          </a:prstGeom>
          <a:noFill/>
        </p:spPr>
        <p:txBody>
          <a:bodyPr wrap="none" rtlCol="0">
            <a:spAutoFit/>
          </a:bodyPr>
          <a:lstStyle/>
          <a:p>
            <a:r>
              <a:rPr lang="en-US" sz="1600" dirty="0"/>
              <a:t>Recall</a:t>
            </a:r>
            <a:endParaRPr lang="en-SE" sz="1600" dirty="0"/>
          </a:p>
        </p:txBody>
      </p:sp>
      <p:sp>
        <p:nvSpPr>
          <p:cNvPr id="6" name="TextBox 5">
            <a:extLst>
              <a:ext uri="{FF2B5EF4-FFF2-40B4-BE49-F238E27FC236}">
                <a16:creationId xmlns:a16="http://schemas.microsoft.com/office/drawing/2014/main" id="{3D2C6829-766A-628A-EB2C-47B1BA317475}"/>
              </a:ext>
            </a:extLst>
          </p:cNvPr>
          <p:cNvSpPr txBox="1"/>
          <p:nvPr/>
        </p:nvSpPr>
        <p:spPr>
          <a:xfrm rot="16200000">
            <a:off x="6164468" y="900277"/>
            <a:ext cx="1026243" cy="338554"/>
          </a:xfrm>
          <a:prstGeom prst="rect">
            <a:avLst/>
          </a:prstGeom>
          <a:noFill/>
        </p:spPr>
        <p:txBody>
          <a:bodyPr wrap="none" rtlCol="0">
            <a:spAutoFit/>
          </a:bodyPr>
          <a:lstStyle/>
          <a:p>
            <a:r>
              <a:rPr lang="en-US" sz="1600" dirty="0"/>
              <a:t>Precision</a:t>
            </a:r>
            <a:endParaRPr lang="en-SE" sz="1600" dirty="0"/>
          </a:p>
        </p:txBody>
      </p:sp>
      <p:sp>
        <p:nvSpPr>
          <p:cNvPr id="7" name="Oval 6">
            <a:extLst>
              <a:ext uri="{FF2B5EF4-FFF2-40B4-BE49-F238E27FC236}">
                <a16:creationId xmlns:a16="http://schemas.microsoft.com/office/drawing/2014/main" id="{6A8A1660-50FD-352C-587A-FBF40BB3FA83}"/>
              </a:ext>
            </a:extLst>
          </p:cNvPr>
          <p:cNvSpPr/>
          <p:nvPr/>
        </p:nvSpPr>
        <p:spPr bwMode="auto">
          <a:xfrm>
            <a:off x="7274946" y="164384"/>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ABFB2DF4-70EA-A365-5E59-A41D325F345C}"/>
              </a:ext>
            </a:extLst>
          </p:cNvPr>
          <p:cNvSpPr/>
          <p:nvPr/>
        </p:nvSpPr>
        <p:spPr bwMode="auto">
          <a:xfrm>
            <a:off x="7753321" y="164384"/>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1399D16D-A267-8AE8-1B9B-E193B5BCCB88}"/>
              </a:ext>
            </a:extLst>
          </p:cNvPr>
          <p:cNvSpPr txBox="1"/>
          <p:nvPr/>
        </p:nvSpPr>
        <p:spPr>
          <a:xfrm>
            <a:off x="8068703" y="1766669"/>
            <a:ext cx="470000" cy="338554"/>
          </a:xfrm>
          <a:prstGeom prst="rect">
            <a:avLst/>
          </a:prstGeom>
          <a:noFill/>
        </p:spPr>
        <p:txBody>
          <a:bodyPr wrap="none" rtlCol="0">
            <a:spAutoFit/>
          </a:bodyPr>
          <a:lstStyle/>
          <a:p>
            <a:r>
              <a:rPr lang="en-US" sz="1600" dirty="0"/>
              <a:t>1.0</a:t>
            </a:r>
            <a:endParaRPr lang="en-SE" sz="1600" dirty="0"/>
          </a:p>
        </p:txBody>
      </p:sp>
      <p:sp>
        <p:nvSpPr>
          <p:cNvPr id="11" name="TextBox 10">
            <a:extLst>
              <a:ext uri="{FF2B5EF4-FFF2-40B4-BE49-F238E27FC236}">
                <a16:creationId xmlns:a16="http://schemas.microsoft.com/office/drawing/2014/main" id="{EDB219E2-65C4-7B1A-DDD2-CA7AD874A048}"/>
              </a:ext>
            </a:extLst>
          </p:cNvPr>
          <p:cNvSpPr txBox="1"/>
          <p:nvPr/>
        </p:nvSpPr>
        <p:spPr>
          <a:xfrm>
            <a:off x="6437930" y="62000"/>
            <a:ext cx="470000" cy="338554"/>
          </a:xfrm>
          <a:prstGeom prst="rect">
            <a:avLst/>
          </a:prstGeom>
          <a:noFill/>
        </p:spPr>
        <p:txBody>
          <a:bodyPr wrap="none" rtlCol="0">
            <a:spAutoFit/>
          </a:bodyPr>
          <a:lstStyle/>
          <a:p>
            <a:r>
              <a:rPr lang="en-US" sz="1600" dirty="0"/>
              <a:t>1.0</a:t>
            </a:r>
            <a:endParaRPr lang="en-SE" sz="1600" dirty="0"/>
          </a:p>
        </p:txBody>
      </p:sp>
      <p:sp>
        <p:nvSpPr>
          <p:cNvPr id="12" name="Oval 11">
            <a:extLst>
              <a:ext uri="{FF2B5EF4-FFF2-40B4-BE49-F238E27FC236}">
                <a16:creationId xmlns:a16="http://schemas.microsoft.com/office/drawing/2014/main" id="{D6A1847C-BF8A-5B69-A7EF-99C18A248697}"/>
              </a:ext>
            </a:extLst>
          </p:cNvPr>
          <p:cNvSpPr/>
          <p:nvPr/>
        </p:nvSpPr>
        <p:spPr bwMode="auto">
          <a:xfrm>
            <a:off x="8247758" y="575322"/>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9C0E16C2-1F0B-8F01-5ADA-DA5A7AD8DF3A}"/>
              </a:ext>
            </a:extLst>
          </p:cNvPr>
          <p:cNvSpPr/>
          <p:nvPr/>
        </p:nvSpPr>
        <p:spPr bwMode="auto">
          <a:xfrm>
            <a:off x="8247758" y="827374"/>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4" name="Oval 13">
            <a:extLst>
              <a:ext uri="{FF2B5EF4-FFF2-40B4-BE49-F238E27FC236}">
                <a16:creationId xmlns:a16="http://schemas.microsoft.com/office/drawing/2014/main" id="{06563AA1-91C9-D29A-BABB-F10CFE059E03}"/>
              </a:ext>
            </a:extLst>
          </p:cNvPr>
          <p:cNvSpPr/>
          <p:nvPr/>
        </p:nvSpPr>
        <p:spPr bwMode="auto">
          <a:xfrm>
            <a:off x="8247758" y="156846"/>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A737EEB-B114-B153-7FAA-079F8D3EC41F}"/>
              </a:ext>
            </a:extLst>
          </p:cNvPr>
          <p:cNvSpPr txBox="1"/>
          <p:nvPr/>
        </p:nvSpPr>
        <p:spPr>
          <a:xfrm rot="16200000">
            <a:off x="6242754" y="4312286"/>
            <a:ext cx="1026243" cy="338554"/>
          </a:xfrm>
          <a:prstGeom prst="rect">
            <a:avLst/>
          </a:prstGeom>
          <a:noFill/>
        </p:spPr>
        <p:txBody>
          <a:bodyPr wrap="none" rtlCol="0">
            <a:spAutoFit/>
          </a:bodyPr>
          <a:lstStyle/>
          <a:p>
            <a:r>
              <a:rPr lang="en-US" sz="1600" dirty="0"/>
              <a:t>Precision</a:t>
            </a:r>
            <a:endParaRPr lang="en-SE" sz="1600" dirty="0"/>
          </a:p>
        </p:txBody>
      </p:sp>
      <p:sp>
        <p:nvSpPr>
          <p:cNvPr id="18" name="Oval 17">
            <a:extLst>
              <a:ext uri="{FF2B5EF4-FFF2-40B4-BE49-F238E27FC236}">
                <a16:creationId xmlns:a16="http://schemas.microsoft.com/office/drawing/2014/main" id="{91B5B77B-ED14-C7D3-3452-9E2B356C4643}"/>
              </a:ext>
            </a:extLst>
          </p:cNvPr>
          <p:cNvSpPr/>
          <p:nvPr/>
        </p:nvSpPr>
        <p:spPr bwMode="auto">
          <a:xfrm>
            <a:off x="7022890" y="3576393"/>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9" name="Oval 18">
            <a:extLst>
              <a:ext uri="{FF2B5EF4-FFF2-40B4-BE49-F238E27FC236}">
                <a16:creationId xmlns:a16="http://schemas.microsoft.com/office/drawing/2014/main" id="{D4C60D13-9F08-22D8-4286-61966345A1E4}"/>
              </a:ext>
            </a:extLst>
          </p:cNvPr>
          <p:cNvSpPr/>
          <p:nvPr/>
        </p:nvSpPr>
        <p:spPr bwMode="auto">
          <a:xfrm>
            <a:off x="7201670" y="3576393"/>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3DEB87A6-F383-0281-D39A-C5AC44E25970}"/>
              </a:ext>
            </a:extLst>
          </p:cNvPr>
          <p:cNvSpPr txBox="1"/>
          <p:nvPr/>
        </p:nvSpPr>
        <p:spPr>
          <a:xfrm>
            <a:off x="6516216" y="3474009"/>
            <a:ext cx="470000" cy="338554"/>
          </a:xfrm>
          <a:prstGeom prst="rect">
            <a:avLst/>
          </a:prstGeom>
          <a:noFill/>
        </p:spPr>
        <p:txBody>
          <a:bodyPr wrap="none" rtlCol="0">
            <a:spAutoFit/>
          </a:bodyPr>
          <a:lstStyle/>
          <a:p>
            <a:r>
              <a:rPr lang="en-US" sz="1600" dirty="0"/>
              <a:t>1.0</a:t>
            </a:r>
            <a:endParaRPr lang="en-SE" sz="1600" dirty="0"/>
          </a:p>
        </p:txBody>
      </p:sp>
      <p:sp>
        <p:nvSpPr>
          <p:cNvPr id="30" name="Oval 29">
            <a:extLst>
              <a:ext uri="{FF2B5EF4-FFF2-40B4-BE49-F238E27FC236}">
                <a16:creationId xmlns:a16="http://schemas.microsoft.com/office/drawing/2014/main" id="{BC8EBF37-21FC-0C07-3686-F9A0BADA7386}"/>
              </a:ext>
            </a:extLst>
          </p:cNvPr>
          <p:cNvSpPr/>
          <p:nvPr/>
        </p:nvSpPr>
        <p:spPr bwMode="auto">
          <a:xfrm>
            <a:off x="7386249" y="4196870"/>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43" name="Oval 42">
            <a:extLst>
              <a:ext uri="{FF2B5EF4-FFF2-40B4-BE49-F238E27FC236}">
                <a16:creationId xmlns:a16="http://schemas.microsoft.com/office/drawing/2014/main" id="{6B5358C2-EF47-E1C7-842A-D7EBD2AA7E9C}"/>
              </a:ext>
            </a:extLst>
          </p:cNvPr>
          <p:cNvSpPr/>
          <p:nvPr/>
        </p:nvSpPr>
        <p:spPr bwMode="auto">
          <a:xfrm>
            <a:off x="7386249" y="3576393"/>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48" name="TextBox 47">
            <a:extLst>
              <a:ext uri="{FF2B5EF4-FFF2-40B4-BE49-F238E27FC236}">
                <a16:creationId xmlns:a16="http://schemas.microsoft.com/office/drawing/2014/main" id="{97F31112-6407-5A50-1CF6-90D6581E101B}"/>
              </a:ext>
            </a:extLst>
          </p:cNvPr>
          <p:cNvSpPr txBox="1"/>
          <p:nvPr/>
        </p:nvSpPr>
        <p:spPr>
          <a:xfrm>
            <a:off x="7305100" y="5157192"/>
            <a:ext cx="752129" cy="338554"/>
          </a:xfrm>
          <a:prstGeom prst="rect">
            <a:avLst/>
          </a:prstGeom>
          <a:noFill/>
        </p:spPr>
        <p:txBody>
          <a:bodyPr wrap="none" rtlCol="0">
            <a:spAutoFit/>
          </a:bodyPr>
          <a:lstStyle/>
          <a:p>
            <a:r>
              <a:rPr lang="en-US" sz="1600" dirty="0"/>
              <a:t>Recall</a:t>
            </a:r>
            <a:endParaRPr lang="en-SE" sz="1600" dirty="0"/>
          </a:p>
        </p:txBody>
      </p:sp>
      <p:sp>
        <p:nvSpPr>
          <p:cNvPr id="51" name="TextBox 50">
            <a:extLst>
              <a:ext uri="{FF2B5EF4-FFF2-40B4-BE49-F238E27FC236}">
                <a16:creationId xmlns:a16="http://schemas.microsoft.com/office/drawing/2014/main" id="{7D916594-1C75-1456-A5C2-C1812B295168}"/>
              </a:ext>
            </a:extLst>
          </p:cNvPr>
          <p:cNvSpPr txBox="1"/>
          <p:nvPr/>
        </p:nvSpPr>
        <p:spPr>
          <a:xfrm>
            <a:off x="8123726" y="5157192"/>
            <a:ext cx="470000" cy="338554"/>
          </a:xfrm>
          <a:prstGeom prst="rect">
            <a:avLst/>
          </a:prstGeom>
          <a:noFill/>
        </p:spPr>
        <p:txBody>
          <a:bodyPr wrap="none" rtlCol="0">
            <a:spAutoFit/>
          </a:bodyPr>
          <a:lstStyle/>
          <a:p>
            <a:r>
              <a:rPr lang="en-US" sz="1600" dirty="0"/>
              <a:t>1.0</a:t>
            </a:r>
            <a:endParaRPr lang="en-SE" sz="1600" dirty="0"/>
          </a:p>
        </p:txBody>
      </p:sp>
      <p:sp>
        <p:nvSpPr>
          <p:cNvPr id="52" name="Oval 51">
            <a:extLst>
              <a:ext uri="{FF2B5EF4-FFF2-40B4-BE49-F238E27FC236}">
                <a16:creationId xmlns:a16="http://schemas.microsoft.com/office/drawing/2014/main" id="{18473CD9-44E1-F0D1-C986-79E530DC9A62}"/>
              </a:ext>
            </a:extLst>
          </p:cNvPr>
          <p:cNvSpPr/>
          <p:nvPr/>
        </p:nvSpPr>
        <p:spPr bwMode="auto">
          <a:xfrm>
            <a:off x="7386249" y="3938393"/>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cxnSp>
        <p:nvCxnSpPr>
          <p:cNvPr id="57" name="Straight Connector 56">
            <a:extLst>
              <a:ext uri="{FF2B5EF4-FFF2-40B4-BE49-F238E27FC236}">
                <a16:creationId xmlns:a16="http://schemas.microsoft.com/office/drawing/2014/main" id="{6A642B01-8989-184C-9815-3BAE6E16423A}"/>
              </a:ext>
            </a:extLst>
          </p:cNvPr>
          <p:cNvCxnSpPr>
            <a:cxnSpLocks/>
          </p:cNvCxnSpPr>
          <p:nvPr/>
        </p:nvCxnSpPr>
        <p:spPr bwMode="auto">
          <a:xfrm>
            <a:off x="6932457" y="5216500"/>
            <a:ext cx="1425773" cy="0"/>
          </a:xfrm>
          <a:prstGeom prst="line">
            <a:avLst/>
          </a:prstGeom>
          <a:no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153870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5B751F-DDC7-1A2E-08CE-2E9BFD9F8FD0}"/>
              </a:ext>
            </a:extLst>
          </p:cNvPr>
          <p:cNvSpPr/>
          <p:nvPr/>
        </p:nvSpPr>
        <p:spPr bwMode="auto">
          <a:xfrm>
            <a:off x="6863843" y="235343"/>
            <a:ext cx="498550" cy="1593225"/>
          </a:xfrm>
          <a:prstGeom prst="rect">
            <a:avLst/>
          </a:prstGeom>
          <a:solidFill>
            <a:schemeClr val="bg1">
              <a:lumMod val="7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4" name="Slide Number Placeholder 3">
            <a:extLst>
              <a:ext uri="{FF2B5EF4-FFF2-40B4-BE49-F238E27FC236}">
                <a16:creationId xmlns:a16="http://schemas.microsoft.com/office/drawing/2014/main" id="{027F5B3C-33CF-4A09-91A4-81CC1BE584DF}"/>
              </a:ext>
            </a:extLst>
          </p:cNvPr>
          <p:cNvSpPr>
            <a:spLocks noGrp="1"/>
          </p:cNvSpPr>
          <p:nvPr>
            <p:ph type="sldNum" sz="quarter" idx="12"/>
          </p:nvPr>
        </p:nvSpPr>
        <p:spPr>
          <a:xfrm>
            <a:off x="7043110" y="6583362"/>
            <a:ext cx="2133600" cy="244475"/>
          </a:xfrm>
        </p:spPr>
        <p:txBody>
          <a:bodyPr/>
          <a:lstStyle/>
          <a:p>
            <a:pPr>
              <a:defRPr/>
            </a:pPr>
            <a:fld id="{F57F456A-00AF-44E6-8D70-638C0D0130FF}" type="slidenum">
              <a:rPr lang="en-US" altLang="zh-CN" smtClean="0"/>
              <a:pPr>
                <a:defRPr/>
              </a:pPr>
              <a:t>14</a:t>
            </a:fld>
            <a:endParaRPr lang="en-US" altLang="zh-CN"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6CD1C04-1B6C-004C-92DB-F51C43CC711B}"/>
                  </a:ext>
                </a:extLst>
              </p:cNvPr>
              <p:cNvSpPr>
                <a:spLocks noGrp="1"/>
              </p:cNvSpPr>
              <p:nvPr>
                <p:ph idx="1"/>
              </p:nvPr>
            </p:nvSpPr>
            <p:spPr>
              <a:xfrm>
                <a:off x="-52019" y="0"/>
                <a:ext cx="6664084" cy="2395792"/>
              </a:xfrm>
            </p:spPr>
            <p:txBody>
              <a:bodyPr/>
              <a:lstStyle/>
              <a:p>
                <a:r>
                  <a:rPr lang="en-US" sz="1400" b="1" kern="0" dirty="0"/>
                  <a:t>Higher </a:t>
                </a:r>
                <a:r>
                  <a:rPr lang="en-US" sz="1400" b="1" kern="0" dirty="0" err="1"/>
                  <a:t>IoU</a:t>
                </a:r>
                <a:r>
                  <a:rPr lang="en-US" sz="1400" b="1" kern="0" dirty="0"/>
                  <a:t> threshold for matching with GT box: </a:t>
                </a:r>
                <a:r>
                  <a:rPr lang="en-US" sz="1400" dirty="0"/>
                  <a:t>Suppose an image contains 3 dogs in it, i.e., 3 GT boxes with label Dog. Prediction confidence scores of Dog class for 5 predicted boxes (</a:t>
                </a:r>
                <a:r>
                  <a:rPr lang="en-US" sz="1400" dirty="0">
                    <a:solidFill>
                      <a:srgbClr val="00B050"/>
                    </a:solidFill>
                  </a:rPr>
                  <a:t>.99, </a:t>
                </a:r>
                <a:r>
                  <a:rPr lang="en-US" sz="1400" dirty="0">
                    <a:solidFill>
                      <a:srgbClr val="C00000"/>
                    </a:solidFill>
                  </a:rPr>
                  <a:t>.95, .9, .5, .1</a:t>
                </a:r>
                <a:r>
                  <a:rPr lang="en-US" sz="1400" dirty="0"/>
                  <a:t>)</a:t>
                </a:r>
              </a:p>
              <a:p>
                <a:r>
                  <a:rPr lang="en-US" sz="1400" dirty="0">
                    <a:solidFill>
                      <a:srgbClr val="00B050"/>
                    </a:solidFill>
                  </a:rPr>
                  <a:t>Green</a:t>
                </a:r>
                <a:r>
                  <a:rPr lang="en-US" sz="1400" dirty="0"/>
                  <a:t> indicates positive items (matching a GT box w. </a:t>
                </a:r>
                <a:r>
                  <a:rPr lang="en-US" sz="1400" dirty="0" err="1"/>
                  <a:t>IoU</a:t>
                </a:r>
                <a14:m>
                  <m:oMath xmlns:m="http://schemas.openxmlformats.org/officeDocument/2006/math">
                    <m:r>
                      <a:rPr lang="en-US" sz="1400" b="0" i="1" smtClean="0">
                        <a:latin typeface="Cambria Math" panose="02040503050406030204" pitchFamily="18" charset="0"/>
                      </a:rPr>
                      <m:t>≥</m:t>
                    </m:r>
                    <m:r>
                      <a:rPr lang="en-US" sz="1400" b="0" i="1" smtClean="0">
                        <a:solidFill>
                          <a:srgbClr val="0000FF"/>
                        </a:solidFill>
                        <a:latin typeface="Cambria Math" panose="02040503050406030204" pitchFamily="18" charset="0"/>
                      </a:rPr>
                      <m:t>.9</m:t>
                    </m:r>
                  </m:oMath>
                </a14:m>
                <a:r>
                  <a:rPr lang="en-US" sz="1400" dirty="0"/>
                  <a:t>) </a:t>
                </a:r>
              </a:p>
              <a:p>
                <a:r>
                  <a:rPr lang="en-US" sz="1400" dirty="0">
                    <a:solidFill>
                      <a:srgbClr val="FF0000"/>
                    </a:solidFill>
                  </a:rPr>
                  <a:t>Red</a:t>
                </a:r>
                <a:r>
                  <a:rPr lang="en-US" sz="1400" dirty="0"/>
                  <a:t> indicates negative items (no matching a GT box w. </a:t>
                </a:r>
                <a:r>
                  <a:rPr lang="en-US" sz="1400" dirty="0" err="1"/>
                  <a:t>IoU</a:t>
                </a:r>
                <a14:m>
                  <m:oMath xmlns:m="http://schemas.openxmlformats.org/officeDocument/2006/math">
                    <m:r>
                      <a:rPr lang="en-US" sz="1400" b="0" i="1" smtClean="0">
                        <a:latin typeface="Cambria Math" panose="02040503050406030204" pitchFamily="18" charset="0"/>
                      </a:rPr>
                      <m:t>≥</m:t>
                    </m:r>
                    <m:r>
                      <a:rPr lang="en-US" sz="1400" b="0" i="1" smtClean="0">
                        <a:solidFill>
                          <a:srgbClr val="0000FF"/>
                        </a:solidFill>
                        <a:latin typeface="Cambria Math" panose="02040503050406030204" pitchFamily="18" charset="0"/>
                      </a:rPr>
                      <m:t>.9</m:t>
                    </m:r>
                  </m:oMath>
                </a14:m>
                <a:r>
                  <a:rPr lang="en-US" sz="140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stays at 1.0 (no FP) until </a:t>
                </a:r>
                <a14:m>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=1.0, </m:t>
                    </m:r>
                    <m:r>
                      <a:rPr lang="en-US" sz="1400" i="1" dirty="0">
                        <a:latin typeface="Cambria Math" panose="02040503050406030204" pitchFamily="18" charset="0"/>
                      </a:rPr>
                      <m:t>𝑅</m:t>
                    </m:r>
                    <m:r>
                      <a:rPr lang="en-US" sz="1400" i="1" dirty="0">
                        <a:latin typeface="Cambria Math" panose="02040503050406030204" pitchFamily="18" charset="0"/>
                      </a:rPr>
                      <m:t>=1.0</m:t>
                    </m:r>
                  </m:oMath>
                </a14:m>
                <a:r>
                  <a:rPr lang="en-US" sz="1400" dirty="0"/>
                  <a:t>, with perfect AUPRC=1.0; Precision drops after reaching Recall=1.0, but this does not affect AUPRC</a:t>
                </a:r>
              </a:p>
              <a:p>
                <a:r>
                  <a:rPr lang="en-US" sz="1400" kern="0" dirty="0"/>
                  <a:t>With score threshold of .99, </a:t>
                </a:r>
                <a:r>
                  <a:rPr lang="en-US" sz="1400" dirty="0"/>
                  <a:t>1 out of 3 GT boxes are detected with Recall</a:t>
                </a:r>
                <a14:m>
                  <m:oMath xmlns:m="http://schemas.openxmlformats.org/officeDocument/2006/math">
                    <m:r>
                      <a:rPr lang="en-US" sz="1400" b="0" i="1" smtClean="0">
                        <a:latin typeface="Cambria Math" panose="02040503050406030204" pitchFamily="18" charset="0"/>
                      </a:rPr>
                      <m:t>=.33</m:t>
                    </m:r>
                  </m:oMath>
                </a14:m>
                <a:endParaRPr lang="en-US" sz="1400" dirty="0"/>
              </a:p>
            </p:txBody>
          </p:sp>
        </mc:Choice>
        <mc:Fallback xmlns="">
          <p:sp>
            <p:nvSpPr>
              <p:cNvPr id="8" name="Content Placeholder 7">
                <a:extLst>
                  <a:ext uri="{FF2B5EF4-FFF2-40B4-BE49-F238E27FC236}">
                    <a16:creationId xmlns:a16="http://schemas.microsoft.com/office/drawing/2014/main" id="{86CD1C04-1B6C-004C-92DB-F51C43CC711B}"/>
                  </a:ext>
                </a:extLst>
              </p:cNvPr>
              <p:cNvSpPr>
                <a:spLocks noGrp="1" noRot="1" noChangeAspect="1" noMove="1" noResize="1" noEditPoints="1" noAdjustHandles="1" noChangeArrowheads="1" noChangeShapeType="1" noTextEdit="1"/>
              </p:cNvSpPr>
              <p:nvPr>
                <p:ph idx="1"/>
              </p:nvPr>
            </p:nvSpPr>
            <p:spPr>
              <a:xfrm>
                <a:off x="-52019" y="0"/>
                <a:ext cx="6664084" cy="2395792"/>
              </a:xfrm>
              <a:blipFill>
                <a:blip r:embed="rId3"/>
                <a:stretch>
                  <a:fillRect l="-91" t="-509"/>
                </a:stretch>
              </a:blipFill>
            </p:spPr>
            <p:txBody>
              <a:bodyPr/>
              <a:lstStyle/>
              <a:p>
                <a:r>
                  <a:rPr lang="en-SE">
                    <a:noFill/>
                  </a:rPr>
                  <a:t> </a:t>
                </a:r>
              </a:p>
            </p:txBody>
          </p:sp>
        </mc:Fallback>
      </mc:AlternateContent>
      <p:graphicFrame>
        <p:nvGraphicFramePr>
          <p:cNvPr id="31" name="Table 30">
            <a:extLst>
              <a:ext uri="{FF2B5EF4-FFF2-40B4-BE49-F238E27FC236}">
                <a16:creationId xmlns:a16="http://schemas.microsoft.com/office/drawing/2014/main" id="{D0C297A9-CE77-19ED-44B5-D751EAD9A0B1}"/>
              </a:ext>
            </a:extLst>
          </p:cNvPr>
          <p:cNvGraphicFramePr>
            <a:graphicFrameLocks/>
          </p:cNvGraphicFramePr>
          <p:nvPr/>
        </p:nvGraphicFramePr>
        <p:xfrm>
          <a:off x="59905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2" name="Table 31">
            <a:extLst>
              <a:ext uri="{FF2B5EF4-FFF2-40B4-BE49-F238E27FC236}">
                <a16:creationId xmlns:a16="http://schemas.microsoft.com/office/drawing/2014/main" id="{B6364F83-AB0B-B24A-B399-E07D9B82D00C}"/>
              </a:ext>
            </a:extLst>
          </p:cNvPr>
          <p:cNvGraphicFramePr>
            <a:graphicFrameLocks/>
          </p:cNvGraphicFramePr>
          <p:nvPr/>
        </p:nvGraphicFramePr>
        <p:xfrm>
          <a:off x="2236401"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FP=1</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3" name="Table 32">
            <a:extLst>
              <a:ext uri="{FF2B5EF4-FFF2-40B4-BE49-F238E27FC236}">
                <a16:creationId xmlns:a16="http://schemas.microsoft.com/office/drawing/2014/main" id="{7CECA71D-AADE-2DD5-7591-93BC7911DFD2}"/>
              </a:ext>
            </a:extLst>
          </p:cNvPr>
          <p:cNvGraphicFramePr>
            <a:graphicFrameLocks/>
          </p:cNvGraphicFramePr>
          <p:nvPr/>
        </p:nvGraphicFramePr>
        <p:xfrm>
          <a:off x="387374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sp>
        <p:nvSpPr>
          <p:cNvPr id="34" name="Arrow: Right 33">
            <a:extLst>
              <a:ext uri="{FF2B5EF4-FFF2-40B4-BE49-F238E27FC236}">
                <a16:creationId xmlns:a16="http://schemas.microsoft.com/office/drawing/2014/main" id="{E18570F7-8CF2-B661-AA6D-216136FD4979}"/>
              </a:ext>
            </a:extLst>
          </p:cNvPr>
          <p:cNvSpPr/>
          <p:nvPr/>
        </p:nvSpPr>
        <p:spPr bwMode="auto">
          <a:xfrm>
            <a:off x="1940351"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5" name="Arrow: Right 34">
            <a:extLst>
              <a:ext uri="{FF2B5EF4-FFF2-40B4-BE49-F238E27FC236}">
                <a16:creationId xmlns:a16="http://schemas.microsoft.com/office/drawing/2014/main" id="{39F7CB26-62E8-EDD1-49F6-339EEE51E231}"/>
              </a:ext>
            </a:extLst>
          </p:cNvPr>
          <p:cNvSpPr/>
          <p:nvPr/>
        </p:nvSpPr>
        <p:spPr bwMode="auto">
          <a:xfrm>
            <a:off x="3568276"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36" name="Table 35">
            <a:extLst>
              <a:ext uri="{FF2B5EF4-FFF2-40B4-BE49-F238E27FC236}">
                <a16:creationId xmlns:a16="http://schemas.microsoft.com/office/drawing/2014/main" id="{0E229707-F0D3-F1A2-5D96-A05F209A71C9}"/>
              </a:ext>
            </a:extLst>
          </p:cNvPr>
          <p:cNvGraphicFramePr>
            <a:graphicFrameLocks/>
          </p:cNvGraphicFramePr>
          <p:nvPr/>
        </p:nvGraphicFramePr>
        <p:xfrm>
          <a:off x="5511718"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FP=3</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7" name="Table 36">
            <a:extLst>
              <a:ext uri="{FF2B5EF4-FFF2-40B4-BE49-F238E27FC236}">
                <a16:creationId xmlns:a16="http://schemas.microsoft.com/office/drawing/2014/main" id="{C755CFBA-0F4F-0BD6-BDC6-15BAEEBB2F09}"/>
              </a:ext>
            </a:extLst>
          </p:cNvPr>
          <p:cNvGraphicFramePr>
            <a:graphicFrameLocks/>
          </p:cNvGraphicFramePr>
          <p:nvPr/>
        </p:nvGraphicFramePr>
        <p:xfrm>
          <a:off x="7149063"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FP=4</a:t>
                      </a:r>
                      <a:endParaRPr lang="en-SE" sz="1400" dirty="0"/>
                    </a:p>
                  </a:txBody>
                  <a:tcPr anchor="ctr"/>
                </a:tc>
                <a:extLst>
                  <a:ext uri="{0D108BD9-81ED-4DB2-BD59-A6C34878D82A}">
                    <a16:rowId xmlns:a16="http://schemas.microsoft.com/office/drawing/2014/main" val="2395611723"/>
                  </a:ext>
                </a:extLst>
              </a:tr>
            </a:tbl>
          </a:graphicData>
        </a:graphic>
      </p:graphicFrame>
      <p:sp>
        <p:nvSpPr>
          <p:cNvPr id="38" name="Arrow: Right 37">
            <a:extLst>
              <a:ext uri="{FF2B5EF4-FFF2-40B4-BE49-F238E27FC236}">
                <a16:creationId xmlns:a16="http://schemas.microsoft.com/office/drawing/2014/main" id="{81A170D5-DF5E-5813-01EA-27CEC4B49736}"/>
              </a:ext>
            </a:extLst>
          </p:cNvPr>
          <p:cNvSpPr/>
          <p:nvPr/>
        </p:nvSpPr>
        <p:spPr bwMode="auto">
          <a:xfrm>
            <a:off x="6853013"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9" name="Arrow: Right 38">
            <a:extLst>
              <a:ext uri="{FF2B5EF4-FFF2-40B4-BE49-F238E27FC236}">
                <a16:creationId xmlns:a16="http://schemas.microsoft.com/office/drawing/2014/main" id="{40B7F6EC-46D2-6455-7933-E660A4CC04CF}"/>
              </a:ext>
            </a:extLst>
          </p:cNvPr>
          <p:cNvSpPr/>
          <p:nvPr/>
        </p:nvSpPr>
        <p:spPr bwMode="auto">
          <a:xfrm>
            <a:off x="5208252"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2B166E9-73D6-3C35-B8A8-7F4C00A3142D}"/>
                  </a:ext>
                </a:extLst>
              </p:cNvPr>
              <p:cNvSpPr txBox="1"/>
              <p:nvPr/>
            </p:nvSpPr>
            <p:spPr>
              <a:xfrm>
                <a:off x="492159"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1.0, 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0" name="TextBox 39">
                <a:extLst>
                  <a:ext uri="{FF2B5EF4-FFF2-40B4-BE49-F238E27FC236}">
                    <a16:creationId xmlns:a16="http://schemas.microsoft.com/office/drawing/2014/main" id="{C2B166E9-73D6-3C35-B8A8-7F4C00A3142D}"/>
                  </a:ext>
                </a:extLst>
              </p:cNvPr>
              <p:cNvSpPr txBox="1">
                <a:spLocks noRot="1" noChangeAspect="1" noMove="1" noResize="1" noEditPoints="1" noAdjustHandles="1" noChangeArrowheads="1" noChangeShapeType="1" noTextEdit="1"/>
              </p:cNvSpPr>
              <p:nvPr/>
            </p:nvSpPr>
            <p:spPr>
              <a:xfrm>
                <a:off x="492159" y="3091607"/>
                <a:ext cx="1475340" cy="307777"/>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E53B5B-0EAA-51EF-DE8E-D3D47A66D621}"/>
                  </a:ext>
                </a:extLst>
              </p:cNvPr>
              <p:cNvSpPr txBox="1"/>
              <p:nvPr/>
            </p:nvSpPr>
            <p:spPr>
              <a:xfrm>
                <a:off x="2160027" y="3091607"/>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1" name="TextBox 40">
                <a:extLst>
                  <a:ext uri="{FF2B5EF4-FFF2-40B4-BE49-F238E27FC236}">
                    <a16:creationId xmlns:a16="http://schemas.microsoft.com/office/drawing/2014/main" id="{41E53B5B-0EAA-51EF-DE8E-D3D47A66D621}"/>
                  </a:ext>
                </a:extLst>
              </p:cNvPr>
              <p:cNvSpPr txBox="1">
                <a:spLocks noRot="1" noChangeAspect="1" noMove="1" noResize="1" noEditPoints="1" noAdjustHandles="1" noChangeArrowheads="1" noChangeShapeType="1" noTextEdit="1"/>
              </p:cNvSpPr>
              <p:nvPr/>
            </p:nvSpPr>
            <p:spPr>
              <a:xfrm>
                <a:off x="2160027" y="3091607"/>
                <a:ext cx="1375953"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F98EAC-268B-96B9-94A3-CC21D0D882F6}"/>
                  </a:ext>
                </a:extLst>
              </p:cNvPr>
              <p:cNvSpPr txBox="1"/>
              <p:nvPr/>
            </p:nvSpPr>
            <p:spPr>
              <a:xfrm>
                <a:off x="3827895"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.33,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5" name="TextBox 44">
                <a:extLst>
                  <a:ext uri="{FF2B5EF4-FFF2-40B4-BE49-F238E27FC236}">
                    <a16:creationId xmlns:a16="http://schemas.microsoft.com/office/drawing/2014/main" id="{4AF98EAC-268B-96B9-94A3-CC21D0D882F6}"/>
                  </a:ext>
                </a:extLst>
              </p:cNvPr>
              <p:cNvSpPr txBox="1">
                <a:spLocks noRot="1" noChangeAspect="1" noMove="1" noResize="1" noEditPoints="1" noAdjustHandles="1" noChangeArrowheads="1" noChangeShapeType="1" noTextEdit="1"/>
              </p:cNvSpPr>
              <p:nvPr/>
            </p:nvSpPr>
            <p:spPr>
              <a:xfrm>
                <a:off x="3827895" y="3091607"/>
                <a:ext cx="1475340" cy="307777"/>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6138722-6F98-365F-8C3F-A780EB3C3F8A}"/>
                  </a:ext>
                </a:extLst>
              </p:cNvPr>
              <p:cNvSpPr txBox="1"/>
              <p:nvPr/>
            </p:nvSpPr>
            <p:spPr>
              <a:xfrm>
                <a:off x="5495763"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.25,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6" name="TextBox 45">
                <a:extLst>
                  <a:ext uri="{FF2B5EF4-FFF2-40B4-BE49-F238E27FC236}">
                    <a16:creationId xmlns:a16="http://schemas.microsoft.com/office/drawing/2014/main" id="{26138722-6F98-365F-8C3F-A780EB3C3F8A}"/>
                  </a:ext>
                </a:extLst>
              </p:cNvPr>
              <p:cNvSpPr txBox="1">
                <a:spLocks noRot="1" noChangeAspect="1" noMove="1" noResize="1" noEditPoints="1" noAdjustHandles="1" noChangeArrowheads="1" noChangeShapeType="1" noTextEdit="1"/>
              </p:cNvSpPr>
              <p:nvPr/>
            </p:nvSpPr>
            <p:spPr>
              <a:xfrm>
                <a:off x="5495763" y="3091607"/>
                <a:ext cx="1475340" cy="307777"/>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92BF986-CBAE-EFB0-DBAA-9A3CFC9D2FC8}"/>
                  </a:ext>
                </a:extLst>
              </p:cNvPr>
              <p:cNvSpPr txBox="1"/>
              <p:nvPr/>
            </p:nvSpPr>
            <p:spPr>
              <a:xfrm>
                <a:off x="7064243" y="3091607"/>
                <a:ext cx="13759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.2,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7" name="TextBox 46">
                <a:extLst>
                  <a:ext uri="{FF2B5EF4-FFF2-40B4-BE49-F238E27FC236}">
                    <a16:creationId xmlns:a16="http://schemas.microsoft.com/office/drawing/2014/main" id="{392BF986-CBAE-EFB0-DBAA-9A3CFC9D2FC8}"/>
                  </a:ext>
                </a:extLst>
              </p:cNvPr>
              <p:cNvSpPr txBox="1">
                <a:spLocks noRot="1" noChangeAspect="1" noMove="1" noResize="1" noEditPoints="1" noAdjustHandles="1" noChangeArrowheads="1" noChangeShapeType="1" noTextEdit="1"/>
              </p:cNvSpPr>
              <p:nvPr/>
            </p:nvSpPr>
            <p:spPr>
              <a:xfrm>
                <a:off x="7064243" y="3091607"/>
                <a:ext cx="1375954" cy="307777"/>
              </a:xfrm>
              <a:prstGeom prst="rect">
                <a:avLst/>
              </a:prstGeom>
              <a:blipFill>
                <a:blip r:embed="rId8"/>
                <a:stretch>
                  <a:fillRect/>
                </a:stretch>
              </a:blipFill>
            </p:spPr>
            <p:txBody>
              <a:bodyPr/>
              <a:lstStyle/>
              <a:p>
                <a:r>
                  <a:rPr lang="en-SE">
                    <a:noFill/>
                  </a:rPr>
                  <a:t> </a:t>
                </a:r>
              </a:p>
            </p:txBody>
          </p:sp>
        </mc:Fallback>
      </mc:AlternateContent>
      <p:sp>
        <p:nvSpPr>
          <p:cNvPr id="23" name="TextBox 22">
            <a:extLst>
              <a:ext uri="{FF2B5EF4-FFF2-40B4-BE49-F238E27FC236}">
                <a16:creationId xmlns:a16="http://schemas.microsoft.com/office/drawing/2014/main" id="{49321C56-FD5E-F07B-2949-225240F6760A}"/>
              </a:ext>
            </a:extLst>
          </p:cNvPr>
          <p:cNvSpPr txBox="1"/>
          <p:nvPr/>
        </p:nvSpPr>
        <p:spPr>
          <a:xfrm rot="16200000">
            <a:off x="6170746" y="927910"/>
            <a:ext cx="1026243" cy="338554"/>
          </a:xfrm>
          <a:prstGeom prst="rect">
            <a:avLst/>
          </a:prstGeom>
          <a:noFill/>
        </p:spPr>
        <p:txBody>
          <a:bodyPr wrap="none" rtlCol="0">
            <a:spAutoFit/>
          </a:bodyPr>
          <a:lstStyle/>
          <a:p>
            <a:r>
              <a:rPr lang="en-US" sz="1600" dirty="0"/>
              <a:t>Precision</a:t>
            </a:r>
            <a:endParaRPr lang="en-SE" sz="1600" dirty="0"/>
          </a:p>
        </p:txBody>
      </p:sp>
      <p:sp>
        <p:nvSpPr>
          <p:cNvPr id="24" name="Oval 23">
            <a:extLst>
              <a:ext uri="{FF2B5EF4-FFF2-40B4-BE49-F238E27FC236}">
                <a16:creationId xmlns:a16="http://schemas.microsoft.com/office/drawing/2014/main" id="{ECD0CC33-B256-56A4-26B6-CCFD4290DD19}"/>
              </a:ext>
            </a:extLst>
          </p:cNvPr>
          <p:cNvSpPr/>
          <p:nvPr/>
        </p:nvSpPr>
        <p:spPr bwMode="auto">
          <a:xfrm>
            <a:off x="7319148" y="192017"/>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5" name="Oval 24">
            <a:extLst>
              <a:ext uri="{FF2B5EF4-FFF2-40B4-BE49-F238E27FC236}">
                <a16:creationId xmlns:a16="http://schemas.microsoft.com/office/drawing/2014/main" id="{F00034D9-D7BB-1E8C-C787-E8AA1F2ACC65}"/>
              </a:ext>
            </a:extLst>
          </p:cNvPr>
          <p:cNvSpPr/>
          <p:nvPr/>
        </p:nvSpPr>
        <p:spPr bwMode="auto">
          <a:xfrm>
            <a:off x="7319148" y="984810"/>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74ABD3DC-E28E-0333-DDEE-5EF5740E17C5}"/>
              </a:ext>
            </a:extLst>
          </p:cNvPr>
          <p:cNvSpPr txBox="1"/>
          <p:nvPr/>
        </p:nvSpPr>
        <p:spPr>
          <a:xfrm>
            <a:off x="6444208" y="89633"/>
            <a:ext cx="470000" cy="338554"/>
          </a:xfrm>
          <a:prstGeom prst="rect">
            <a:avLst/>
          </a:prstGeom>
          <a:noFill/>
        </p:spPr>
        <p:txBody>
          <a:bodyPr wrap="none" rtlCol="0">
            <a:spAutoFit/>
          </a:bodyPr>
          <a:lstStyle/>
          <a:p>
            <a:r>
              <a:rPr lang="en-US" sz="1600" dirty="0"/>
              <a:t>1.0</a:t>
            </a:r>
            <a:endParaRPr lang="en-SE" sz="1600" dirty="0"/>
          </a:p>
        </p:txBody>
      </p:sp>
      <p:sp>
        <p:nvSpPr>
          <p:cNvPr id="63" name="Content Placeholder 7">
            <a:extLst>
              <a:ext uri="{FF2B5EF4-FFF2-40B4-BE49-F238E27FC236}">
                <a16:creationId xmlns:a16="http://schemas.microsoft.com/office/drawing/2014/main" id="{C466C292-A598-FB0F-BFF1-23B7CECCEA0A}"/>
              </a:ext>
            </a:extLst>
          </p:cNvPr>
          <p:cNvSpPr txBox="1">
            <a:spLocks/>
          </p:cNvSpPr>
          <p:nvPr/>
        </p:nvSpPr>
        <p:spPr bwMode="auto">
          <a:xfrm>
            <a:off x="91744" y="4704234"/>
            <a:ext cx="2835008" cy="656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SE" sz="2000" kern="0" dirty="0"/>
          </a:p>
        </p:txBody>
      </p:sp>
      <mc:AlternateContent xmlns:mc="http://schemas.openxmlformats.org/markup-compatibility/2006" xmlns:a14="http://schemas.microsoft.com/office/drawing/2010/main">
        <mc:Choice Requires="a14">
          <p:sp>
            <p:nvSpPr>
              <p:cNvPr id="147" name="Content Placeholder 7">
                <a:extLst>
                  <a:ext uri="{FF2B5EF4-FFF2-40B4-BE49-F238E27FC236}">
                    <a16:creationId xmlns:a16="http://schemas.microsoft.com/office/drawing/2014/main" id="{A5438E97-BE32-9ECA-8B71-5E80B1D34C72}"/>
                  </a:ext>
                </a:extLst>
              </p:cNvPr>
              <p:cNvSpPr txBox="1">
                <a:spLocks/>
              </p:cNvSpPr>
              <p:nvPr/>
            </p:nvSpPr>
            <p:spPr bwMode="auto">
              <a:xfrm>
                <a:off x="-52019" y="3429000"/>
                <a:ext cx="6664084" cy="1950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400" b="1" kern="0" dirty="0"/>
                  <a:t>Less accurate box regression: </a:t>
                </a:r>
                <a:r>
                  <a:rPr lang="en-US" sz="1400" kern="0" dirty="0"/>
                  <a:t>Suppose an image contains </a:t>
                </a:r>
                <a:r>
                  <a:rPr lang="en-US" sz="1400" kern="0" dirty="0">
                    <a:solidFill>
                      <a:srgbClr val="0000FF"/>
                    </a:solidFill>
                  </a:rPr>
                  <a:t>10</a:t>
                </a:r>
                <a:r>
                  <a:rPr lang="en-US" sz="1400" kern="0" dirty="0"/>
                  <a:t> dogs in it, i.e., </a:t>
                </a:r>
                <a:r>
                  <a:rPr lang="en-US" sz="1400" kern="0" dirty="0">
                    <a:solidFill>
                      <a:srgbClr val="0000FF"/>
                    </a:solidFill>
                  </a:rPr>
                  <a:t>10</a:t>
                </a:r>
                <a:r>
                  <a:rPr lang="en-US" sz="1400" kern="0" dirty="0"/>
                  <a:t> GT boxes with label Dog. Prediction confidence scores of Dog class for 5 predicted boxes: </a:t>
                </a:r>
                <a:r>
                  <a:rPr lang="en-US" sz="1400" dirty="0"/>
                  <a:t>(</a:t>
                </a:r>
                <a:r>
                  <a:rPr lang="en-US" sz="1400" dirty="0">
                    <a:solidFill>
                      <a:srgbClr val="00B050"/>
                    </a:solidFill>
                  </a:rPr>
                  <a:t>.99, </a:t>
                </a:r>
                <a:r>
                  <a:rPr lang="en-US" sz="1400" dirty="0">
                    <a:solidFill>
                      <a:srgbClr val="C00000"/>
                    </a:solidFill>
                  </a:rPr>
                  <a:t>.95, .9, .5, .1</a:t>
                </a:r>
                <a:r>
                  <a:rPr lang="en-US" sz="1400" dirty="0"/>
                  <a:t>)</a:t>
                </a:r>
                <a:endParaRPr lang="en-US" sz="1400" kern="0" dirty="0"/>
              </a:p>
              <a:p>
                <a:r>
                  <a:rPr lang="en-US" sz="1400" kern="0" dirty="0">
                    <a:solidFill>
                      <a:srgbClr val="00B050"/>
                    </a:solidFill>
                  </a:rPr>
                  <a:t>Green</a:t>
                </a:r>
                <a:r>
                  <a:rPr lang="en-US" sz="1400" kern="0" dirty="0"/>
                  <a:t> indicates positive items (matching a GT box w. </a:t>
                </a:r>
                <a:r>
                  <a:rPr lang="en-US" sz="1400" kern="0" dirty="0" err="1"/>
                  <a:t>IoU</a:t>
                </a:r>
                <a14:m>
                  <m:oMath xmlns:m="http://schemas.openxmlformats.org/officeDocument/2006/math">
                    <m:r>
                      <a:rPr lang="en-US" sz="1400" i="1" kern="0" smtClean="0">
                        <a:latin typeface="Cambria Math" panose="02040503050406030204" pitchFamily="18" charset="0"/>
                      </a:rPr>
                      <m:t>≥</m:t>
                    </m:r>
                    <m:r>
                      <a:rPr lang="en-US" sz="1400" i="1">
                        <a:solidFill>
                          <a:srgbClr val="0000FF"/>
                        </a:solidFill>
                        <a:latin typeface="Cambria Math" panose="02040503050406030204" pitchFamily="18" charset="0"/>
                      </a:rPr>
                      <m:t>.9</m:t>
                    </m:r>
                  </m:oMath>
                </a14:m>
                <a:r>
                  <a:rPr lang="en-US" sz="1400" kern="0" dirty="0"/>
                  <a:t>) </a:t>
                </a:r>
              </a:p>
              <a:p>
                <a:r>
                  <a:rPr lang="en-US" sz="1400" kern="0" dirty="0">
                    <a:solidFill>
                      <a:srgbClr val="FF0000"/>
                    </a:solidFill>
                  </a:rPr>
                  <a:t>Red</a:t>
                </a:r>
                <a:r>
                  <a:rPr lang="en-US" sz="1400" kern="0" dirty="0"/>
                  <a:t> indicates negative items (no matching a GT box w. </a:t>
                </a:r>
                <a:r>
                  <a:rPr lang="en-US" sz="1400" kern="0" dirty="0" err="1"/>
                  <a:t>IoU</a:t>
                </a:r>
                <a14:m>
                  <m:oMath xmlns:m="http://schemas.openxmlformats.org/officeDocument/2006/math">
                    <m:r>
                      <a:rPr lang="en-US" sz="1400" i="1" kern="0" smtClean="0">
                        <a:latin typeface="Cambria Math" panose="02040503050406030204" pitchFamily="18" charset="0"/>
                      </a:rPr>
                      <m:t>≥</m:t>
                    </m:r>
                    <m:r>
                      <a:rPr lang="en-US" sz="1400" i="1">
                        <a:solidFill>
                          <a:srgbClr val="0000FF"/>
                        </a:solidFill>
                        <a:latin typeface="Cambria Math" panose="02040503050406030204" pitchFamily="18" charset="0"/>
                      </a:rPr>
                      <m:t>.9</m:t>
                    </m:r>
                  </m:oMath>
                </a14:m>
                <a:r>
                  <a:rPr lang="en-US" sz="1400" kern="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is not affected; Recall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𝐹𝑁</m:t>
                        </m:r>
                      </m:den>
                    </m:f>
                  </m:oMath>
                </a14:m>
                <a:r>
                  <a:rPr lang="en-US" sz="1400" dirty="0"/>
                  <a:t> </a:t>
                </a:r>
                <a:r>
                  <a:rPr lang="en-US" sz="1400" kern="0" dirty="0"/>
                  <a:t>is proportionally reduced due to larger FN (undetected GT boxes)</a:t>
                </a:r>
              </a:p>
              <a:p>
                <a:r>
                  <a:rPr lang="en-US" sz="1400" kern="0" dirty="0"/>
                  <a:t>With score threshold of .99, </a:t>
                </a:r>
                <a:r>
                  <a:rPr lang="en-US" sz="1400" dirty="0"/>
                  <a:t>1 out of 10 GT boxes are detected with Recall</a:t>
                </a:r>
                <a14:m>
                  <m:oMath xmlns:m="http://schemas.openxmlformats.org/officeDocument/2006/math">
                    <m:r>
                      <a:rPr lang="en-US" sz="1400" b="0" i="1" smtClean="0">
                        <a:latin typeface="Cambria Math" panose="02040503050406030204" pitchFamily="18" charset="0"/>
                      </a:rPr>
                      <m:t>=.1</m:t>
                    </m:r>
                  </m:oMath>
                </a14:m>
                <a:endParaRPr lang="en-US" sz="1400" dirty="0"/>
              </a:p>
            </p:txBody>
          </p:sp>
        </mc:Choice>
        <mc:Fallback xmlns="">
          <p:sp>
            <p:nvSpPr>
              <p:cNvPr id="147" name="Content Placeholder 7">
                <a:extLst>
                  <a:ext uri="{FF2B5EF4-FFF2-40B4-BE49-F238E27FC236}">
                    <a16:creationId xmlns:a16="http://schemas.microsoft.com/office/drawing/2014/main" id="{A5438E97-BE32-9ECA-8B71-5E80B1D34C72}"/>
                  </a:ext>
                </a:extLst>
              </p:cNvPr>
              <p:cNvSpPr txBox="1">
                <a:spLocks noRot="1" noChangeAspect="1" noMove="1" noResize="1" noEditPoints="1" noAdjustHandles="1" noChangeArrowheads="1" noChangeShapeType="1" noTextEdit="1"/>
              </p:cNvSpPr>
              <p:nvPr/>
            </p:nvSpPr>
            <p:spPr bwMode="auto">
              <a:xfrm>
                <a:off x="-52019" y="3429000"/>
                <a:ext cx="6664084" cy="1950952"/>
              </a:xfrm>
              <a:prstGeom prst="rect">
                <a:avLst/>
              </a:prstGeom>
              <a:blipFill>
                <a:blip r:embed="rId9"/>
                <a:stretch>
                  <a:fillRect l="-91" t="-625" b="-9687"/>
                </a:stretch>
              </a:blipFill>
              <a:ln w="9525">
                <a:noFill/>
                <a:miter lim="800000"/>
                <a:headEnd/>
                <a:tailEnd/>
              </a:ln>
            </p:spPr>
            <p:txBody>
              <a:bodyPr/>
              <a:lstStyle/>
              <a:p>
                <a:r>
                  <a:rPr lang="en-SE">
                    <a:noFill/>
                  </a:rPr>
                  <a:t> </a:t>
                </a:r>
              </a:p>
            </p:txBody>
          </p:sp>
        </mc:Fallback>
      </mc:AlternateContent>
      <p:sp>
        <p:nvSpPr>
          <p:cNvPr id="3" name="Oval 2">
            <a:extLst>
              <a:ext uri="{FF2B5EF4-FFF2-40B4-BE49-F238E27FC236}">
                <a16:creationId xmlns:a16="http://schemas.microsoft.com/office/drawing/2014/main" id="{D17290EF-1F47-BA8D-C84C-85BFDBA0DED2}"/>
              </a:ext>
            </a:extLst>
          </p:cNvPr>
          <p:cNvSpPr/>
          <p:nvPr/>
        </p:nvSpPr>
        <p:spPr bwMode="auto">
          <a:xfrm>
            <a:off x="7319148" y="1382141"/>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 name="Oval 4">
            <a:extLst>
              <a:ext uri="{FF2B5EF4-FFF2-40B4-BE49-F238E27FC236}">
                <a16:creationId xmlns:a16="http://schemas.microsoft.com/office/drawing/2014/main" id="{366EA81A-235C-F4A7-961D-7936BD7A08D7}"/>
              </a:ext>
            </a:extLst>
          </p:cNvPr>
          <p:cNvSpPr/>
          <p:nvPr/>
        </p:nvSpPr>
        <p:spPr bwMode="auto">
          <a:xfrm>
            <a:off x="7319148" y="1542278"/>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4B8A88D8-82C7-5780-900E-7161B0EDDDFD}"/>
              </a:ext>
            </a:extLst>
          </p:cNvPr>
          <p:cNvSpPr txBox="1"/>
          <p:nvPr/>
        </p:nvSpPr>
        <p:spPr>
          <a:xfrm>
            <a:off x="7235990" y="1770149"/>
            <a:ext cx="752129" cy="338554"/>
          </a:xfrm>
          <a:prstGeom prst="rect">
            <a:avLst/>
          </a:prstGeom>
          <a:noFill/>
        </p:spPr>
        <p:txBody>
          <a:bodyPr wrap="none" rtlCol="0">
            <a:spAutoFit/>
          </a:bodyPr>
          <a:lstStyle/>
          <a:p>
            <a:r>
              <a:rPr lang="en-US" sz="1600" dirty="0"/>
              <a:t>Recall</a:t>
            </a:r>
            <a:endParaRPr lang="en-SE" sz="1600" dirty="0"/>
          </a:p>
        </p:txBody>
      </p:sp>
      <p:sp>
        <p:nvSpPr>
          <p:cNvPr id="11" name="TextBox 10">
            <a:extLst>
              <a:ext uri="{FF2B5EF4-FFF2-40B4-BE49-F238E27FC236}">
                <a16:creationId xmlns:a16="http://schemas.microsoft.com/office/drawing/2014/main" id="{4DF652BA-2C90-C928-46AA-60BE3B832CDA}"/>
              </a:ext>
            </a:extLst>
          </p:cNvPr>
          <p:cNvSpPr txBox="1"/>
          <p:nvPr/>
        </p:nvSpPr>
        <p:spPr>
          <a:xfrm>
            <a:off x="8054616" y="1770149"/>
            <a:ext cx="470000" cy="338554"/>
          </a:xfrm>
          <a:prstGeom prst="rect">
            <a:avLst/>
          </a:prstGeom>
          <a:noFill/>
        </p:spPr>
        <p:txBody>
          <a:bodyPr wrap="none" rtlCol="0">
            <a:spAutoFit/>
          </a:bodyPr>
          <a:lstStyle/>
          <a:p>
            <a:r>
              <a:rPr lang="en-US" sz="1600" dirty="0"/>
              <a:t>1.0</a:t>
            </a:r>
            <a:endParaRPr lang="en-SE" sz="1600" dirty="0"/>
          </a:p>
        </p:txBody>
      </p:sp>
      <p:graphicFrame>
        <p:nvGraphicFramePr>
          <p:cNvPr id="12" name="Table 11">
            <a:extLst>
              <a:ext uri="{FF2B5EF4-FFF2-40B4-BE49-F238E27FC236}">
                <a16:creationId xmlns:a16="http://schemas.microsoft.com/office/drawing/2014/main" id="{288F1F36-35BE-D218-2882-A0CDAC7F4B76}"/>
              </a:ext>
            </a:extLst>
          </p:cNvPr>
          <p:cNvGraphicFramePr>
            <a:graphicFrameLocks/>
          </p:cNvGraphicFramePr>
          <p:nvPr/>
        </p:nvGraphicFramePr>
        <p:xfrm>
          <a:off x="599056"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3" name="Table 12">
            <a:extLst>
              <a:ext uri="{FF2B5EF4-FFF2-40B4-BE49-F238E27FC236}">
                <a16:creationId xmlns:a16="http://schemas.microsoft.com/office/drawing/2014/main" id="{4F4730DB-26C0-7037-C6DF-039FD7A3FF05}"/>
              </a:ext>
            </a:extLst>
          </p:cNvPr>
          <p:cNvGraphicFramePr>
            <a:graphicFrameLocks/>
          </p:cNvGraphicFramePr>
          <p:nvPr/>
        </p:nvGraphicFramePr>
        <p:xfrm>
          <a:off x="2236401"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FP=1</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4" name="Table 13">
            <a:extLst>
              <a:ext uri="{FF2B5EF4-FFF2-40B4-BE49-F238E27FC236}">
                <a16:creationId xmlns:a16="http://schemas.microsoft.com/office/drawing/2014/main" id="{AEE48BB9-E584-19DE-F292-3FA5B29F7B2F}"/>
              </a:ext>
            </a:extLst>
          </p:cNvPr>
          <p:cNvGraphicFramePr>
            <a:graphicFrameLocks/>
          </p:cNvGraphicFramePr>
          <p:nvPr/>
        </p:nvGraphicFramePr>
        <p:xfrm>
          <a:off x="3873746"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sp>
        <p:nvSpPr>
          <p:cNvPr id="15" name="Arrow: Right 14">
            <a:extLst>
              <a:ext uri="{FF2B5EF4-FFF2-40B4-BE49-F238E27FC236}">
                <a16:creationId xmlns:a16="http://schemas.microsoft.com/office/drawing/2014/main" id="{92641D65-A46C-7FE9-0365-3267A11F92BC}"/>
              </a:ext>
            </a:extLst>
          </p:cNvPr>
          <p:cNvSpPr/>
          <p:nvPr/>
        </p:nvSpPr>
        <p:spPr bwMode="auto">
          <a:xfrm>
            <a:off x="1940351"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6" name="Arrow: Right 15">
            <a:extLst>
              <a:ext uri="{FF2B5EF4-FFF2-40B4-BE49-F238E27FC236}">
                <a16:creationId xmlns:a16="http://schemas.microsoft.com/office/drawing/2014/main" id="{EAE88547-B2C8-504C-9658-C07EEE86B06A}"/>
              </a:ext>
            </a:extLst>
          </p:cNvPr>
          <p:cNvSpPr/>
          <p:nvPr/>
        </p:nvSpPr>
        <p:spPr bwMode="auto">
          <a:xfrm>
            <a:off x="3568276"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17" name="Table 16">
            <a:extLst>
              <a:ext uri="{FF2B5EF4-FFF2-40B4-BE49-F238E27FC236}">
                <a16:creationId xmlns:a16="http://schemas.microsoft.com/office/drawing/2014/main" id="{A9F49615-B01E-24E3-D306-9C8FEE682DFA}"/>
              </a:ext>
            </a:extLst>
          </p:cNvPr>
          <p:cNvGraphicFramePr>
            <a:graphicFrameLocks/>
          </p:cNvGraphicFramePr>
          <p:nvPr/>
        </p:nvGraphicFramePr>
        <p:xfrm>
          <a:off x="5511718"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FP=3</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8" name="Table 17">
            <a:extLst>
              <a:ext uri="{FF2B5EF4-FFF2-40B4-BE49-F238E27FC236}">
                <a16:creationId xmlns:a16="http://schemas.microsoft.com/office/drawing/2014/main" id="{198A4CCF-4C9D-50B8-1F83-1C98F3EBF52F}"/>
              </a:ext>
            </a:extLst>
          </p:cNvPr>
          <p:cNvGraphicFramePr>
            <a:graphicFrameLocks/>
          </p:cNvGraphicFramePr>
          <p:nvPr/>
        </p:nvGraphicFramePr>
        <p:xfrm>
          <a:off x="7149063"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FP=4</a:t>
                      </a:r>
                      <a:endParaRPr lang="en-SE" sz="1400" dirty="0"/>
                    </a:p>
                  </a:txBody>
                  <a:tcPr anchor="ctr"/>
                </a:tc>
                <a:extLst>
                  <a:ext uri="{0D108BD9-81ED-4DB2-BD59-A6C34878D82A}">
                    <a16:rowId xmlns:a16="http://schemas.microsoft.com/office/drawing/2014/main" val="2395611723"/>
                  </a:ext>
                </a:extLst>
              </a:tr>
            </a:tbl>
          </a:graphicData>
        </a:graphic>
      </p:graphicFrame>
      <p:sp>
        <p:nvSpPr>
          <p:cNvPr id="19" name="Arrow: Right 18">
            <a:extLst>
              <a:ext uri="{FF2B5EF4-FFF2-40B4-BE49-F238E27FC236}">
                <a16:creationId xmlns:a16="http://schemas.microsoft.com/office/drawing/2014/main" id="{3A4F34A7-F9A5-9868-F60A-C8CFA52910DA}"/>
              </a:ext>
            </a:extLst>
          </p:cNvPr>
          <p:cNvSpPr/>
          <p:nvPr/>
        </p:nvSpPr>
        <p:spPr bwMode="auto">
          <a:xfrm>
            <a:off x="6853013"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0" name="Arrow: Right 19">
            <a:extLst>
              <a:ext uri="{FF2B5EF4-FFF2-40B4-BE49-F238E27FC236}">
                <a16:creationId xmlns:a16="http://schemas.microsoft.com/office/drawing/2014/main" id="{D87E4B0D-789E-CB74-D265-231078F2412A}"/>
              </a:ext>
            </a:extLst>
          </p:cNvPr>
          <p:cNvSpPr/>
          <p:nvPr/>
        </p:nvSpPr>
        <p:spPr bwMode="auto">
          <a:xfrm>
            <a:off x="5208252"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B6BC58D-697D-41DD-76F0-86BAA042C7B8}"/>
                  </a:ext>
                </a:extLst>
              </p:cNvPr>
              <p:cNvSpPr txBox="1"/>
              <p:nvPr/>
            </p:nvSpPr>
            <p:spPr>
              <a:xfrm>
                <a:off x="492159" y="6380231"/>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1.0, 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21" name="TextBox 20">
                <a:extLst>
                  <a:ext uri="{FF2B5EF4-FFF2-40B4-BE49-F238E27FC236}">
                    <a16:creationId xmlns:a16="http://schemas.microsoft.com/office/drawing/2014/main" id="{8B6BC58D-697D-41DD-76F0-86BAA042C7B8}"/>
                  </a:ext>
                </a:extLst>
              </p:cNvPr>
              <p:cNvSpPr txBox="1">
                <a:spLocks noRot="1" noChangeAspect="1" noMove="1" noResize="1" noEditPoints="1" noAdjustHandles="1" noChangeArrowheads="1" noChangeShapeType="1" noTextEdit="1"/>
              </p:cNvSpPr>
              <p:nvPr/>
            </p:nvSpPr>
            <p:spPr>
              <a:xfrm>
                <a:off x="492159" y="6380231"/>
                <a:ext cx="1375953" cy="307777"/>
              </a:xfrm>
              <a:prstGeom prst="rect">
                <a:avLst/>
              </a:prstGeom>
              <a:blipFill>
                <a:blip r:embed="rId1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4EBF252-6374-486D-F8B9-AB7AA4B14681}"/>
                  </a:ext>
                </a:extLst>
              </p:cNvPr>
              <p:cNvSpPr txBox="1"/>
              <p:nvPr/>
            </p:nvSpPr>
            <p:spPr>
              <a:xfrm>
                <a:off x="2160027" y="6380231"/>
                <a:ext cx="12765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29" name="TextBox 28">
                <a:extLst>
                  <a:ext uri="{FF2B5EF4-FFF2-40B4-BE49-F238E27FC236}">
                    <a16:creationId xmlns:a16="http://schemas.microsoft.com/office/drawing/2014/main" id="{94EBF252-6374-486D-F8B9-AB7AA4B14681}"/>
                  </a:ext>
                </a:extLst>
              </p:cNvPr>
              <p:cNvSpPr txBox="1">
                <a:spLocks noRot="1" noChangeAspect="1" noMove="1" noResize="1" noEditPoints="1" noAdjustHandles="1" noChangeArrowheads="1" noChangeShapeType="1" noTextEdit="1"/>
              </p:cNvSpPr>
              <p:nvPr/>
            </p:nvSpPr>
            <p:spPr>
              <a:xfrm>
                <a:off x="2160027" y="6380231"/>
                <a:ext cx="1276568" cy="307777"/>
              </a:xfrm>
              <a:prstGeom prst="rect">
                <a:avLst/>
              </a:prstGeom>
              <a:blipFill>
                <a:blip r:embed="rId11"/>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C927D9E-7ADD-46AC-5425-B0CC3DA8D5FA}"/>
                  </a:ext>
                </a:extLst>
              </p:cNvPr>
              <p:cNvSpPr txBox="1"/>
              <p:nvPr/>
            </p:nvSpPr>
            <p:spPr>
              <a:xfrm>
                <a:off x="3827895" y="6380231"/>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.33,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30" name="TextBox 29">
                <a:extLst>
                  <a:ext uri="{FF2B5EF4-FFF2-40B4-BE49-F238E27FC236}">
                    <a16:creationId xmlns:a16="http://schemas.microsoft.com/office/drawing/2014/main" id="{EC927D9E-7ADD-46AC-5425-B0CC3DA8D5FA}"/>
                  </a:ext>
                </a:extLst>
              </p:cNvPr>
              <p:cNvSpPr txBox="1">
                <a:spLocks noRot="1" noChangeAspect="1" noMove="1" noResize="1" noEditPoints="1" noAdjustHandles="1" noChangeArrowheads="1" noChangeShapeType="1" noTextEdit="1"/>
              </p:cNvSpPr>
              <p:nvPr/>
            </p:nvSpPr>
            <p:spPr>
              <a:xfrm>
                <a:off x="3827895" y="6380231"/>
                <a:ext cx="1375953" cy="307777"/>
              </a:xfrm>
              <a:prstGeom prst="rect">
                <a:avLst/>
              </a:prstGeom>
              <a:blipFill>
                <a:blip r:embed="rId12"/>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993D1AF-7947-E900-0DAF-079747C74035}"/>
                  </a:ext>
                </a:extLst>
              </p:cNvPr>
              <p:cNvSpPr txBox="1"/>
              <p:nvPr/>
            </p:nvSpPr>
            <p:spPr>
              <a:xfrm>
                <a:off x="5495763" y="6380231"/>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.25,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42" name="TextBox 41">
                <a:extLst>
                  <a:ext uri="{FF2B5EF4-FFF2-40B4-BE49-F238E27FC236}">
                    <a16:creationId xmlns:a16="http://schemas.microsoft.com/office/drawing/2014/main" id="{2993D1AF-7947-E900-0DAF-079747C74035}"/>
                  </a:ext>
                </a:extLst>
              </p:cNvPr>
              <p:cNvSpPr txBox="1">
                <a:spLocks noRot="1" noChangeAspect="1" noMove="1" noResize="1" noEditPoints="1" noAdjustHandles="1" noChangeArrowheads="1" noChangeShapeType="1" noTextEdit="1"/>
              </p:cNvSpPr>
              <p:nvPr/>
            </p:nvSpPr>
            <p:spPr>
              <a:xfrm>
                <a:off x="5495763" y="6380231"/>
                <a:ext cx="1375953" cy="307777"/>
              </a:xfrm>
              <a:prstGeom prst="rect">
                <a:avLst/>
              </a:prstGeom>
              <a:blipFill>
                <a:blip r:embed="rId13"/>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009D92F-5DBB-DF7D-AB75-2A4E5ACB5BBD}"/>
                  </a:ext>
                </a:extLst>
              </p:cNvPr>
              <p:cNvSpPr txBox="1"/>
              <p:nvPr/>
            </p:nvSpPr>
            <p:spPr>
              <a:xfrm>
                <a:off x="7064243" y="6380231"/>
                <a:ext cx="12765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.2,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43" name="TextBox 42">
                <a:extLst>
                  <a:ext uri="{FF2B5EF4-FFF2-40B4-BE49-F238E27FC236}">
                    <a16:creationId xmlns:a16="http://schemas.microsoft.com/office/drawing/2014/main" id="{8009D92F-5DBB-DF7D-AB75-2A4E5ACB5BBD}"/>
                  </a:ext>
                </a:extLst>
              </p:cNvPr>
              <p:cNvSpPr txBox="1">
                <a:spLocks noRot="1" noChangeAspect="1" noMove="1" noResize="1" noEditPoints="1" noAdjustHandles="1" noChangeArrowheads="1" noChangeShapeType="1" noTextEdit="1"/>
              </p:cNvSpPr>
              <p:nvPr/>
            </p:nvSpPr>
            <p:spPr>
              <a:xfrm>
                <a:off x="7064243" y="6380231"/>
                <a:ext cx="1276568" cy="307777"/>
              </a:xfrm>
              <a:prstGeom prst="rect">
                <a:avLst/>
              </a:prstGeom>
              <a:blipFill>
                <a:blip r:embed="rId14"/>
                <a:stretch>
                  <a:fillRect/>
                </a:stretch>
              </a:blipFill>
            </p:spPr>
            <p:txBody>
              <a:bodyPr/>
              <a:lstStyle/>
              <a:p>
                <a:r>
                  <a:rPr lang="en-SE">
                    <a:noFill/>
                  </a:rPr>
                  <a:t> </a:t>
                </a:r>
              </a:p>
            </p:txBody>
          </p:sp>
        </mc:Fallback>
      </mc:AlternateContent>
      <p:sp>
        <p:nvSpPr>
          <p:cNvPr id="44" name="Rectangle 43">
            <a:extLst>
              <a:ext uri="{FF2B5EF4-FFF2-40B4-BE49-F238E27FC236}">
                <a16:creationId xmlns:a16="http://schemas.microsoft.com/office/drawing/2014/main" id="{F7AFE433-82EC-18D9-4647-BD34CB43FB23}"/>
              </a:ext>
            </a:extLst>
          </p:cNvPr>
          <p:cNvSpPr/>
          <p:nvPr/>
        </p:nvSpPr>
        <p:spPr bwMode="auto">
          <a:xfrm>
            <a:off x="6939927" y="3588598"/>
            <a:ext cx="182381" cy="1593225"/>
          </a:xfrm>
          <a:prstGeom prst="rect">
            <a:avLst/>
          </a:prstGeom>
          <a:solidFill>
            <a:schemeClr val="bg1">
              <a:lumMod val="7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48" name="TextBox 47">
            <a:extLst>
              <a:ext uri="{FF2B5EF4-FFF2-40B4-BE49-F238E27FC236}">
                <a16:creationId xmlns:a16="http://schemas.microsoft.com/office/drawing/2014/main" id="{126E23EF-6434-12EF-1598-F5BE95C27700}"/>
              </a:ext>
            </a:extLst>
          </p:cNvPr>
          <p:cNvSpPr txBox="1"/>
          <p:nvPr/>
        </p:nvSpPr>
        <p:spPr>
          <a:xfrm rot="16200000">
            <a:off x="6246830" y="4281165"/>
            <a:ext cx="1026243" cy="338554"/>
          </a:xfrm>
          <a:prstGeom prst="rect">
            <a:avLst/>
          </a:prstGeom>
          <a:noFill/>
        </p:spPr>
        <p:txBody>
          <a:bodyPr wrap="none" rtlCol="0">
            <a:spAutoFit/>
          </a:bodyPr>
          <a:lstStyle/>
          <a:p>
            <a:r>
              <a:rPr lang="en-US" sz="1600" dirty="0"/>
              <a:t>Precision</a:t>
            </a:r>
            <a:endParaRPr lang="en-SE" sz="1600" dirty="0"/>
          </a:p>
        </p:txBody>
      </p:sp>
      <p:sp>
        <p:nvSpPr>
          <p:cNvPr id="51" name="Oval 50">
            <a:extLst>
              <a:ext uri="{FF2B5EF4-FFF2-40B4-BE49-F238E27FC236}">
                <a16:creationId xmlns:a16="http://schemas.microsoft.com/office/drawing/2014/main" id="{603C99C1-523B-3270-1EC5-B8AB8B5D0C7E}"/>
              </a:ext>
            </a:extLst>
          </p:cNvPr>
          <p:cNvSpPr/>
          <p:nvPr/>
        </p:nvSpPr>
        <p:spPr bwMode="auto">
          <a:xfrm>
            <a:off x="7056283" y="3545272"/>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2" name="Oval 51">
            <a:extLst>
              <a:ext uri="{FF2B5EF4-FFF2-40B4-BE49-F238E27FC236}">
                <a16:creationId xmlns:a16="http://schemas.microsoft.com/office/drawing/2014/main" id="{05E42D37-3DF9-1C40-A83A-2A3EC2F31779}"/>
              </a:ext>
            </a:extLst>
          </p:cNvPr>
          <p:cNvSpPr/>
          <p:nvPr/>
        </p:nvSpPr>
        <p:spPr bwMode="auto">
          <a:xfrm>
            <a:off x="7056283" y="4338065"/>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3" name="TextBox 52">
            <a:extLst>
              <a:ext uri="{FF2B5EF4-FFF2-40B4-BE49-F238E27FC236}">
                <a16:creationId xmlns:a16="http://schemas.microsoft.com/office/drawing/2014/main" id="{E192C949-C48C-D9A9-7FD2-B7215F6623F5}"/>
              </a:ext>
            </a:extLst>
          </p:cNvPr>
          <p:cNvSpPr txBox="1"/>
          <p:nvPr/>
        </p:nvSpPr>
        <p:spPr>
          <a:xfrm>
            <a:off x="6520292" y="3442888"/>
            <a:ext cx="470000" cy="338554"/>
          </a:xfrm>
          <a:prstGeom prst="rect">
            <a:avLst/>
          </a:prstGeom>
          <a:noFill/>
        </p:spPr>
        <p:txBody>
          <a:bodyPr wrap="none" rtlCol="0">
            <a:spAutoFit/>
          </a:bodyPr>
          <a:lstStyle/>
          <a:p>
            <a:r>
              <a:rPr lang="en-US" sz="1600" dirty="0"/>
              <a:t>1.0</a:t>
            </a:r>
            <a:endParaRPr lang="en-SE" sz="1600" dirty="0"/>
          </a:p>
        </p:txBody>
      </p:sp>
      <p:sp>
        <p:nvSpPr>
          <p:cNvPr id="54" name="Oval 53">
            <a:extLst>
              <a:ext uri="{FF2B5EF4-FFF2-40B4-BE49-F238E27FC236}">
                <a16:creationId xmlns:a16="http://schemas.microsoft.com/office/drawing/2014/main" id="{F0CDB094-65AE-28C8-DD1D-3CA6CF70146E}"/>
              </a:ext>
            </a:extLst>
          </p:cNvPr>
          <p:cNvSpPr/>
          <p:nvPr/>
        </p:nvSpPr>
        <p:spPr bwMode="auto">
          <a:xfrm>
            <a:off x="7056283" y="4735396"/>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5" name="Oval 54">
            <a:extLst>
              <a:ext uri="{FF2B5EF4-FFF2-40B4-BE49-F238E27FC236}">
                <a16:creationId xmlns:a16="http://schemas.microsoft.com/office/drawing/2014/main" id="{756B1721-DC97-E561-E9F1-99E5E33FE543}"/>
              </a:ext>
            </a:extLst>
          </p:cNvPr>
          <p:cNvSpPr/>
          <p:nvPr/>
        </p:nvSpPr>
        <p:spPr bwMode="auto">
          <a:xfrm>
            <a:off x="7056283" y="4895533"/>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7" name="TextBox 56">
            <a:extLst>
              <a:ext uri="{FF2B5EF4-FFF2-40B4-BE49-F238E27FC236}">
                <a16:creationId xmlns:a16="http://schemas.microsoft.com/office/drawing/2014/main" id="{018164AF-F9F1-7D08-854E-BFEB01ACE3D8}"/>
              </a:ext>
            </a:extLst>
          </p:cNvPr>
          <p:cNvSpPr txBox="1"/>
          <p:nvPr/>
        </p:nvSpPr>
        <p:spPr>
          <a:xfrm>
            <a:off x="7312074" y="5123404"/>
            <a:ext cx="752129" cy="338554"/>
          </a:xfrm>
          <a:prstGeom prst="rect">
            <a:avLst/>
          </a:prstGeom>
          <a:noFill/>
        </p:spPr>
        <p:txBody>
          <a:bodyPr wrap="none" rtlCol="0">
            <a:spAutoFit/>
          </a:bodyPr>
          <a:lstStyle/>
          <a:p>
            <a:r>
              <a:rPr lang="en-US" sz="1600" dirty="0"/>
              <a:t>Recall</a:t>
            </a:r>
            <a:endParaRPr lang="en-SE" sz="1600" dirty="0"/>
          </a:p>
        </p:txBody>
      </p:sp>
      <p:sp>
        <p:nvSpPr>
          <p:cNvPr id="59" name="TextBox 58">
            <a:extLst>
              <a:ext uri="{FF2B5EF4-FFF2-40B4-BE49-F238E27FC236}">
                <a16:creationId xmlns:a16="http://schemas.microsoft.com/office/drawing/2014/main" id="{67527D9B-6D4A-B98B-6973-067E0ACFE0E7}"/>
              </a:ext>
            </a:extLst>
          </p:cNvPr>
          <p:cNvSpPr txBox="1"/>
          <p:nvPr/>
        </p:nvSpPr>
        <p:spPr>
          <a:xfrm>
            <a:off x="8130700" y="5123404"/>
            <a:ext cx="470000" cy="338554"/>
          </a:xfrm>
          <a:prstGeom prst="rect">
            <a:avLst/>
          </a:prstGeom>
          <a:noFill/>
        </p:spPr>
        <p:txBody>
          <a:bodyPr wrap="none" rtlCol="0">
            <a:spAutoFit/>
          </a:bodyPr>
          <a:lstStyle/>
          <a:p>
            <a:r>
              <a:rPr lang="en-US" sz="1600" dirty="0"/>
              <a:t>1.0</a:t>
            </a:r>
            <a:endParaRPr lang="en-SE" sz="1600" dirty="0"/>
          </a:p>
        </p:txBody>
      </p:sp>
      <p:cxnSp>
        <p:nvCxnSpPr>
          <p:cNvPr id="65" name="Straight Connector 64">
            <a:extLst>
              <a:ext uri="{FF2B5EF4-FFF2-40B4-BE49-F238E27FC236}">
                <a16:creationId xmlns:a16="http://schemas.microsoft.com/office/drawing/2014/main" id="{437D2481-BE24-6AEA-D7EB-B1753A707509}"/>
              </a:ext>
            </a:extLst>
          </p:cNvPr>
          <p:cNvCxnSpPr>
            <a:cxnSpLocks/>
          </p:cNvCxnSpPr>
          <p:nvPr/>
        </p:nvCxnSpPr>
        <p:spPr bwMode="auto">
          <a:xfrm>
            <a:off x="6855454" y="1831607"/>
            <a:ext cx="1425773" cy="0"/>
          </a:xfrm>
          <a:prstGeom prst="line">
            <a:avLst/>
          </a:prstGeom>
          <a:noFill/>
          <a:ln w="25400"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57D23632-BFAE-7DEF-72AA-14D3F10AEFCE}"/>
              </a:ext>
            </a:extLst>
          </p:cNvPr>
          <p:cNvCxnSpPr>
            <a:cxnSpLocks/>
          </p:cNvCxnSpPr>
          <p:nvPr/>
        </p:nvCxnSpPr>
        <p:spPr bwMode="auto">
          <a:xfrm>
            <a:off x="6939927" y="5181823"/>
            <a:ext cx="1425773" cy="0"/>
          </a:xfrm>
          <a:prstGeom prst="line">
            <a:avLst/>
          </a:prstGeom>
          <a:no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23926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ight Triangle 55">
            <a:extLst>
              <a:ext uri="{FF2B5EF4-FFF2-40B4-BE49-F238E27FC236}">
                <a16:creationId xmlns:a16="http://schemas.microsoft.com/office/drawing/2014/main" id="{3ADD1E38-7026-26DB-EBB3-1D1CCA7B83F2}"/>
              </a:ext>
            </a:extLst>
          </p:cNvPr>
          <p:cNvSpPr/>
          <p:nvPr/>
        </p:nvSpPr>
        <p:spPr bwMode="auto">
          <a:xfrm flipH="1">
            <a:off x="6883409" y="993738"/>
            <a:ext cx="488948" cy="833003"/>
          </a:xfrm>
          <a:prstGeom prst="rtTriangl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2" name="Right Triangle 21">
            <a:extLst>
              <a:ext uri="{FF2B5EF4-FFF2-40B4-BE49-F238E27FC236}">
                <a16:creationId xmlns:a16="http://schemas.microsoft.com/office/drawing/2014/main" id="{23D25E92-0456-63F2-BF1D-3B72BA3550A8}"/>
              </a:ext>
            </a:extLst>
          </p:cNvPr>
          <p:cNvSpPr/>
          <p:nvPr/>
        </p:nvSpPr>
        <p:spPr bwMode="auto">
          <a:xfrm flipH="1">
            <a:off x="6814898" y="4263110"/>
            <a:ext cx="175385" cy="833003"/>
          </a:xfrm>
          <a:prstGeom prst="rtTriangl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4" name="Slide Number Placeholder 3">
            <a:extLst>
              <a:ext uri="{FF2B5EF4-FFF2-40B4-BE49-F238E27FC236}">
                <a16:creationId xmlns:a16="http://schemas.microsoft.com/office/drawing/2014/main" id="{027F5B3C-33CF-4A09-91A4-81CC1BE584DF}"/>
              </a:ext>
            </a:extLst>
          </p:cNvPr>
          <p:cNvSpPr>
            <a:spLocks noGrp="1"/>
          </p:cNvSpPr>
          <p:nvPr>
            <p:ph type="sldNum" sz="quarter" idx="12"/>
          </p:nvPr>
        </p:nvSpPr>
        <p:spPr>
          <a:xfrm>
            <a:off x="7043110" y="6583362"/>
            <a:ext cx="2133600" cy="244475"/>
          </a:xfrm>
        </p:spPr>
        <p:txBody>
          <a:bodyPr/>
          <a:lstStyle/>
          <a:p>
            <a:pPr>
              <a:defRPr/>
            </a:pPr>
            <a:fld id="{F57F456A-00AF-44E6-8D70-638C0D0130FF}" type="slidenum">
              <a:rPr lang="en-US" altLang="zh-CN" smtClean="0"/>
              <a:pPr>
                <a:defRPr/>
              </a:pPr>
              <a:t>15</a:t>
            </a:fld>
            <a:endParaRPr lang="en-US" altLang="zh-CN"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6CD1C04-1B6C-004C-92DB-F51C43CC711B}"/>
                  </a:ext>
                </a:extLst>
              </p:cNvPr>
              <p:cNvSpPr>
                <a:spLocks noGrp="1"/>
              </p:cNvSpPr>
              <p:nvPr>
                <p:ph idx="1"/>
              </p:nvPr>
            </p:nvSpPr>
            <p:spPr>
              <a:xfrm>
                <a:off x="-52019" y="0"/>
                <a:ext cx="6664084" cy="2395792"/>
              </a:xfrm>
            </p:spPr>
            <p:txBody>
              <a:bodyPr/>
              <a:lstStyle/>
              <a:p>
                <a:r>
                  <a:rPr lang="en-US" sz="1400" b="1" kern="0" dirty="0"/>
                  <a:t>Less accurate conf. score prediction: </a:t>
                </a:r>
                <a:r>
                  <a:rPr lang="en-US" sz="1400" dirty="0"/>
                  <a:t>Suppose an image contains 3 dogs in it, i.e., 3 GT boxes with label Dog. Prediction confidence scores of Dog class for 5 predicted boxes (</a:t>
                </a:r>
                <a:r>
                  <a:rPr lang="en-US" sz="1400" dirty="0">
                    <a:solidFill>
                      <a:srgbClr val="C00000"/>
                    </a:solidFill>
                  </a:rPr>
                  <a:t>.99, </a:t>
                </a:r>
                <a:r>
                  <a:rPr lang="en-US" sz="1400" dirty="0">
                    <a:solidFill>
                      <a:srgbClr val="00B050"/>
                    </a:solidFill>
                  </a:rPr>
                  <a:t>.95, </a:t>
                </a:r>
                <a:r>
                  <a:rPr lang="en-US" sz="1400" dirty="0">
                    <a:solidFill>
                      <a:srgbClr val="C00000"/>
                    </a:solidFill>
                  </a:rPr>
                  <a:t>.9, .5, .1</a:t>
                </a:r>
                <a:r>
                  <a:rPr lang="en-US" sz="1400" dirty="0"/>
                  <a:t>)</a:t>
                </a:r>
              </a:p>
              <a:p>
                <a:r>
                  <a:rPr lang="en-US" sz="1400" dirty="0">
                    <a:solidFill>
                      <a:srgbClr val="00B050"/>
                    </a:solidFill>
                  </a:rPr>
                  <a:t>Green</a:t>
                </a:r>
                <a:r>
                  <a:rPr lang="en-US" sz="1400" dirty="0"/>
                  <a:t> indicates positive items (matching a GT box w. </a:t>
                </a:r>
                <a:r>
                  <a:rPr lang="en-US" sz="1400" dirty="0" err="1"/>
                  <a:t>IoU</a:t>
                </a:r>
                <a14:m>
                  <m:oMath xmlns:m="http://schemas.openxmlformats.org/officeDocument/2006/math">
                    <m:r>
                      <a:rPr lang="en-US" sz="1400" b="0" i="1" smtClean="0">
                        <a:latin typeface="Cambria Math" panose="02040503050406030204" pitchFamily="18" charset="0"/>
                      </a:rPr>
                      <m:t>≥</m:t>
                    </m:r>
                    <m:r>
                      <a:rPr lang="en-US" sz="1400" b="0" i="1" smtClean="0">
                        <a:solidFill>
                          <a:srgbClr val="0000FF"/>
                        </a:solidFill>
                        <a:latin typeface="Cambria Math" panose="02040503050406030204" pitchFamily="18" charset="0"/>
                      </a:rPr>
                      <m:t>.9</m:t>
                    </m:r>
                  </m:oMath>
                </a14:m>
                <a:r>
                  <a:rPr lang="en-US" sz="1400" dirty="0"/>
                  <a:t>) </a:t>
                </a:r>
              </a:p>
              <a:p>
                <a:r>
                  <a:rPr lang="en-US" sz="1400" dirty="0">
                    <a:solidFill>
                      <a:srgbClr val="FF0000"/>
                    </a:solidFill>
                  </a:rPr>
                  <a:t>Red</a:t>
                </a:r>
                <a:r>
                  <a:rPr lang="en-US" sz="1400" dirty="0"/>
                  <a:t> indicates negative items (no matching a GT box w. </a:t>
                </a:r>
                <a:r>
                  <a:rPr lang="en-US" sz="1400" dirty="0" err="1"/>
                  <a:t>IoU</a:t>
                </a:r>
                <a14:m>
                  <m:oMath xmlns:m="http://schemas.openxmlformats.org/officeDocument/2006/math">
                    <m:r>
                      <a:rPr lang="en-US" sz="1400" b="0" i="1" smtClean="0">
                        <a:latin typeface="Cambria Math" panose="02040503050406030204" pitchFamily="18" charset="0"/>
                      </a:rPr>
                      <m:t>≥</m:t>
                    </m:r>
                    <m:r>
                      <a:rPr lang="en-US" sz="1400" b="0" i="1" smtClean="0">
                        <a:solidFill>
                          <a:srgbClr val="0000FF"/>
                        </a:solidFill>
                        <a:latin typeface="Cambria Math" panose="02040503050406030204" pitchFamily="18" charset="0"/>
                      </a:rPr>
                      <m:t>.9</m:t>
                    </m:r>
                  </m:oMath>
                </a14:m>
                <a:r>
                  <a:rPr lang="en-US" sz="140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stays at 1.0 (no FP) until </a:t>
                </a:r>
                <a14:m>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=1.0, </m:t>
                    </m:r>
                    <m:r>
                      <a:rPr lang="en-US" sz="1400" i="1" dirty="0">
                        <a:latin typeface="Cambria Math" panose="02040503050406030204" pitchFamily="18" charset="0"/>
                      </a:rPr>
                      <m:t>𝑅</m:t>
                    </m:r>
                    <m:r>
                      <a:rPr lang="en-US" sz="1400" i="1" dirty="0">
                        <a:latin typeface="Cambria Math" panose="02040503050406030204" pitchFamily="18" charset="0"/>
                      </a:rPr>
                      <m:t>=1.0</m:t>
                    </m:r>
                  </m:oMath>
                </a14:m>
                <a:r>
                  <a:rPr lang="en-US" sz="1400" dirty="0"/>
                  <a:t>, with perfect AUPRC=1.0; Precision drops after reaching Recall=1.0, but this does not affect AUPRC</a:t>
                </a:r>
              </a:p>
              <a:p>
                <a:r>
                  <a:rPr lang="en-US" sz="1400" kern="0" dirty="0"/>
                  <a:t>With score threshold of .99, </a:t>
                </a:r>
                <a:r>
                  <a:rPr lang="en-US" sz="1400" dirty="0"/>
                  <a:t>1 out of 3 GT boxes are detected with Recall</a:t>
                </a:r>
                <a14:m>
                  <m:oMath xmlns:m="http://schemas.openxmlformats.org/officeDocument/2006/math">
                    <m:r>
                      <a:rPr lang="en-US" sz="1400" b="0" i="1" smtClean="0">
                        <a:latin typeface="Cambria Math" panose="02040503050406030204" pitchFamily="18" charset="0"/>
                      </a:rPr>
                      <m:t>=.33</m:t>
                    </m:r>
                  </m:oMath>
                </a14:m>
                <a:endParaRPr lang="en-US" sz="1400" dirty="0"/>
              </a:p>
            </p:txBody>
          </p:sp>
        </mc:Choice>
        <mc:Fallback xmlns="">
          <p:sp>
            <p:nvSpPr>
              <p:cNvPr id="8" name="Content Placeholder 7">
                <a:extLst>
                  <a:ext uri="{FF2B5EF4-FFF2-40B4-BE49-F238E27FC236}">
                    <a16:creationId xmlns:a16="http://schemas.microsoft.com/office/drawing/2014/main" id="{86CD1C04-1B6C-004C-92DB-F51C43CC711B}"/>
                  </a:ext>
                </a:extLst>
              </p:cNvPr>
              <p:cNvSpPr>
                <a:spLocks noGrp="1" noRot="1" noChangeAspect="1" noMove="1" noResize="1" noEditPoints="1" noAdjustHandles="1" noChangeArrowheads="1" noChangeShapeType="1" noTextEdit="1"/>
              </p:cNvSpPr>
              <p:nvPr>
                <p:ph idx="1"/>
              </p:nvPr>
            </p:nvSpPr>
            <p:spPr>
              <a:xfrm>
                <a:off x="-52019" y="0"/>
                <a:ext cx="6664084" cy="2395792"/>
              </a:xfrm>
              <a:blipFill>
                <a:blip r:embed="rId3"/>
                <a:stretch>
                  <a:fillRect l="-91" t="-509"/>
                </a:stretch>
              </a:blipFill>
            </p:spPr>
            <p:txBody>
              <a:bodyPr/>
              <a:lstStyle/>
              <a:p>
                <a:r>
                  <a:rPr lang="en-SE">
                    <a:noFill/>
                  </a:rPr>
                  <a:t> </a:t>
                </a:r>
              </a:p>
            </p:txBody>
          </p:sp>
        </mc:Fallback>
      </mc:AlternateContent>
      <p:graphicFrame>
        <p:nvGraphicFramePr>
          <p:cNvPr id="31" name="Table 30">
            <a:extLst>
              <a:ext uri="{FF2B5EF4-FFF2-40B4-BE49-F238E27FC236}">
                <a16:creationId xmlns:a16="http://schemas.microsoft.com/office/drawing/2014/main" id="{D0C297A9-CE77-19ED-44B5-D751EAD9A0B1}"/>
              </a:ext>
            </a:extLst>
          </p:cNvPr>
          <p:cNvGraphicFramePr>
            <a:graphicFrameLocks/>
          </p:cNvGraphicFramePr>
          <p:nvPr/>
        </p:nvGraphicFramePr>
        <p:xfrm>
          <a:off x="59905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FN=3</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FP=1</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2" name="Table 31">
            <a:extLst>
              <a:ext uri="{FF2B5EF4-FFF2-40B4-BE49-F238E27FC236}">
                <a16:creationId xmlns:a16="http://schemas.microsoft.com/office/drawing/2014/main" id="{B6364F83-AB0B-B24A-B399-E07D9B82D00C}"/>
              </a:ext>
            </a:extLst>
          </p:cNvPr>
          <p:cNvGraphicFramePr>
            <a:graphicFrameLocks/>
          </p:cNvGraphicFramePr>
          <p:nvPr/>
        </p:nvGraphicFramePr>
        <p:xfrm>
          <a:off x="2236401"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FP=1</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3" name="Table 32">
            <a:extLst>
              <a:ext uri="{FF2B5EF4-FFF2-40B4-BE49-F238E27FC236}">
                <a16:creationId xmlns:a16="http://schemas.microsoft.com/office/drawing/2014/main" id="{7CECA71D-AADE-2DD5-7591-93BC7911DFD2}"/>
              </a:ext>
            </a:extLst>
          </p:cNvPr>
          <p:cNvGraphicFramePr>
            <a:graphicFrameLocks/>
          </p:cNvGraphicFramePr>
          <p:nvPr/>
        </p:nvGraphicFramePr>
        <p:xfrm>
          <a:off x="387374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sp>
        <p:nvSpPr>
          <p:cNvPr id="34" name="Arrow: Right 33">
            <a:extLst>
              <a:ext uri="{FF2B5EF4-FFF2-40B4-BE49-F238E27FC236}">
                <a16:creationId xmlns:a16="http://schemas.microsoft.com/office/drawing/2014/main" id="{E18570F7-8CF2-B661-AA6D-216136FD4979}"/>
              </a:ext>
            </a:extLst>
          </p:cNvPr>
          <p:cNvSpPr/>
          <p:nvPr/>
        </p:nvSpPr>
        <p:spPr bwMode="auto">
          <a:xfrm>
            <a:off x="1940351"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5" name="Arrow: Right 34">
            <a:extLst>
              <a:ext uri="{FF2B5EF4-FFF2-40B4-BE49-F238E27FC236}">
                <a16:creationId xmlns:a16="http://schemas.microsoft.com/office/drawing/2014/main" id="{39F7CB26-62E8-EDD1-49F6-339EEE51E231}"/>
              </a:ext>
            </a:extLst>
          </p:cNvPr>
          <p:cNvSpPr/>
          <p:nvPr/>
        </p:nvSpPr>
        <p:spPr bwMode="auto">
          <a:xfrm>
            <a:off x="3568276"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36" name="Table 35">
            <a:extLst>
              <a:ext uri="{FF2B5EF4-FFF2-40B4-BE49-F238E27FC236}">
                <a16:creationId xmlns:a16="http://schemas.microsoft.com/office/drawing/2014/main" id="{0E229707-F0D3-F1A2-5D96-A05F209A71C9}"/>
              </a:ext>
            </a:extLst>
          </p:cNvPr>
          <p:cNvGraphicFramePr>
            <a:graphicFrameLocks/>
          </p:cNvGraphicFramePr>
          <p:nvPr/>
        </p:nvGraphicFramePr>
        <p:xfrm>
          <a:off x="5511718"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FP=3</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7" name="Table 36">
            <a:extLst>
              <a:ext uri="{FF2B5EF4-FFF2-40B4-BE49-F238E27FC236}">
                <a16:creationId xmlns:a16="http://schemas.microsoft.com/office/drawing/2014/main" id="{C755CFBA-0F4F-0BD6-BDC6-15BAEEBB2F09}"/>
              </a:ext>
            </a:extLst>
          </p:cNvPr>
          <p:cNvGraphicFramePr>
            <a:graphicFrameLocks/>
          </p:cNvGraphicFramePr>
          <p:nvPr/>
        </p:nvGraphicFramePr>
        <p:xfrm>
          <a:off x="7149063"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FN=2</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FP=4</a:t>
                      </a:r>
                      <a:endParaRPr lang="en-SE" sz="1400" dirty="0"/>
                    </a:p>
                  </a:txBody>
                  <a:tcPr anchor="ctr"/>
                </a:tc>
                <a:extLst>
                  <a:ext uri="{0D108BD9-81ED-4DB2-BD59-A6C34878D82A}">
                    <a16:rowId xmlns:a16="http://schemas.microsoft.com/office/drawing/2014/main" val="2395611723"/>
                  </a:ext>
                </a:extLst>
              </a:tr>
            </a:tbl>
          </a:graphicData>
        </a:graphic>
      </p:graphicFrame>
      <p:sp>
        <p:nvSpPr>
          <p:cNvPr id="38" name="Arrow: Right 37">
            <a:extLst>
              <a:ext uri="{FF2B5EF4-FFF2-40B4-BE49-F238E27FC236}">
                <a16:creationId xmlns:a16="http://schemas.microsoft.com/office/drawing/2014/main" id="{81A170D5-DF5E-5813-01EA-27CEC4B49736}"/>
              </a:ext>
            </a:extLst>
          </p:cNvPr>
          <p:cNvSpPr/>
          <p:nvPr/>
        </p:nvSpPr>
        <p:spPr bwMode="auto">
          <a:xfrm>
            <a:off x="6853013"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9" name="Arrow: Right 38">
            <a:extLst>
              <a:ext uri="{FF2B5EF4-FFF2-40B4-BE49-F238E27FC236}">
                <a16:creationId xmlns:a16="http://schemas.microsoft.com/office/drawing/2014/main" id="{40B7F6EC-46D2-6455-7933-E660A4CC04CF}"/>
              </a:ext>
            </a:extLst>
          </p:cNvPr>
          <p:cNvSpPr/>
          <p:nvPr/>
        </p:nvSpPr>
        <p:spPr bwMode="auto">
          <a:xfrm>
            <a:off x="5208252"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2B166E9-73D6-3C35-B8A8-7F4C00A3142D}"/>
                  </a:ext>
                </a:extLst>
              </p:cNvPr>
              <p:cNvSpPr txBox="1"/>
              <p:nvPr/>
            </p:nvSpPr>
            <p:spPr>
              <a:xfrm>
                <a:off x="632866" y="3091607"/>
                <a:ext cx="120283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=0</m:t>
                      </m:r>
                    </m:oMath>
                  </m:oMathPara>
                </a14:m>
                <a:endParaRPr lang="en-SE" sz="1400" dirty="0"/>
              </a:p>
            </p:txBody>
          </p:sp>
        </mc:Choice>
        <mc:Fallback xmlns="">
          <p:sp>
            <p:nvSpPr>
              <p:cNvPr id="40" name="TextBox 39">
                <a:extLst>
                  <a:ext uri="{FF2B5EF4-FFF2-40B4-BE49-F238E27FC236}">
                    <a16:creationId xmlns:a16="http://schemas.microsoft.com/office/drawing/2014/main" id="{C2B166E9-73D6-3C35-B8A8-7F4C00A3142D}"/>
                  </a:ext>
                </a:extLst>
              </p:cNvPr>
              <p:cNvSpPr txBox="1">
                <a:spLocks noRot="1" noChangeAspect="1" noMove="1" noResize="1" noEditPoints="1" noAdjustHandles="1" noChangeArrowheads="1" noChangeShapeType="1" noTextEdit="1"/>
              </p:cNvSpPr>
              <p:nvPr/>
            </p:nvSpPr>
            <p:spPr>
              <a:xfrm>
                <a:off x="632866" y="3091607"/>
                <a:ext cx="1202830" cy="307777"/>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E53B5B-0EAA-51EF-DE8E-D3D47A66D621}"/>
                  </a:ext>
                </a:extLst>
              </p:cNvPr>
              <p:cNvSpPr txBox="1"/>
              <p:nvPr/>
            </p:nvSpPr>
            <p:spPr>
              <a:xfrm>
                <a:off x="2160027" y="3091607"/>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1" name="TextBox 40">
                <a:extLst>
                  <a:ext uri="{FF2B5EF4-FFF2-40B4-BE49-F238E27FC236}">
                    <a16:creationId xmlns:a16="http://schemas.microsoft.com/office/drawing/2014/main" id="{41E53B5B-0EAA-51EF-DE8E-D3D47A66D621}"/>
                  </a:ext>
                </a:extLst>
              </p:cNvPr>
              <p:cNvSpPr txBox="1">
                <a:spLocks noRot="1" noChangeAspect="1" noMove="1" noResize="1" noEditPoints="1" noAdjustHandles="1" noChangeArrowheads="1" noChangeShapeType="1" noTextEdit="1"/>
              </p:cNvSpPr>
              <p:nvPr/>
            </p:nvSpPr>
            <p:spPr>
              <a:xfrm>
                <a:off x="2160027" y="3091607"/>
                <a:ext cx="1375953"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F98EAC-268B-96B9-94A3-CC21D0D882F6}"/>
                  </a:ext>
                </a:extLst>
              </p:cNvPr>
              <p:cNvSpPr txBox="1"/>
              <p:nvPr/>
            </p:nvSpPr>
            <p:spPr>
              <a:xfrm>
                <a:off x="3827895"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.33,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5" name="TextBox 44">
                <a:extLst>
                  <a:ext uri="{FF2B5EF4-FFF2-40B4-BE49-F238E27FC236}">
                    <a16:creationId xmlns:a16="http://schemas.microsoft.com/office/drawing/2014/main" id="{4AF98EAC-268B-96B9-94A3-CC21D0D882F6}"/>
                  </a:ext>
                </a:extLst>
              </p:cNvPr>
              <p:cNvSpPr txBox="1">
                <a:spLocks noRot="1" noChangeAspect="1" noMove="1" noResize="1" noEditPoints="1" noAdjustHandles="1" noChangeArrowheads="1" noChangeShapeType="1" noTextEdit="1"/>
              </p:cNvSpPr>
              <p:nvPr/>
            </p:nvSpPr>
            <p:spPr>
              <a:xfrm>
                <a:off x="3827895" y="3091607"/>
                <a:ext cx="1475340" cy="307777"/>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6138722-6F98-365F-8C3F-A780EB3C3F8A}"/>
                  </a:ext>
                </a:extLst>
              </p:cNvPr>
              <p:cNvSpPr txBox="1"/>
              <p:nvPr/>
            </p:nvSpPr>
            <p:spPr>
              <a:xfrm>
                <a:off x="5495763" y="3091607"/>
                <a:ext cx="147534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.25,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6" name="TextBox 45">
                <a:extLst>
                  <a:ext uri="{FF2B5EF4-FFF2-40B4-BE49-F238E27FC236}">
                    <a16:creationId xmlns:a16="http://schemas.microsoft.com/office/drawing/2014/main" id="{26138722-6F98-365F-8C3F-A780EB3C3F8A}"/>
                  </a:ext>
                </a:extLst>
              </p:cNvPr>
              <p:cNvSpPr txBox="1">
                <a:spLocks noRot="1" noChangeAspect="1" noMove="1" noResize="1" noEditPoints="1" noAdjustHandles="1" noChangeArrowheads="1" noChangeShapeType="1" noTextEdit="1"/>
              </p:cNvSpPr>
              <p:nvPr/>
            </p:nvSpPr>
            <p:spPr>
              <a:xfrm>
                <a:off x="5495763" y="3091607"/>
                <a:ext cx="1475340" cy="307777"/>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92BF986-CBAE-EFB0-DBAA-9A3CFC9D2FC8}"/>
                  </a:ext>
                </a:extLst>
              </p:cNvPr>
              <p:cNvSpPr txBox="1"/>
              <p:nvPr/>
            </p:nvSpPr>
            <p:spPr>
              <a:xfrm>
                <a:off x="7064243" y="3091607"/>
                <a:ext cx="137595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.2,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=.33</m:t>
                      </m:r>
                    </m:oMath>
                  </m:oMathPara>
                </a14:m>
                <a:endParaRPr lang="en-SE" sz="1400" dirty="0"/>
              </a:p>
            </p:txBody>
          </p:sp>
        </mc:Choice>
        <mc:Fallback xmlns="">
          <p:sp>
            <p:nvSpPr>
              <p:cNvPr id="47" name="TextBox 46">
                <a:extLst>
                  <a:ext uri="{FF2B5EF4-FFF2-40B4-BE49-F238E27FC236}">
                    <a16:creationId xmlns:a16="http://schemas.microsoft.com/office/drawing/2014/main" id="{392BF986-CBAE-EFB0-DBAA-9A3CFC9D2FC8}"/>
                  </a:ext>
                </a:extLst>
              </p:cNvPr>
              <p:cNvSpPr txBox="1">
                <a:spLocks noRot="1" noChangeAspect="1" noMove="1" noResize="1" noEditPoints="1" noAdjustHandles="1" noChangeArrowheads="1" noChangeShapeType="1" noTextEdit="1"/>
              </p:cNvSpPr>
              <p:nvPr/>
            </p:nvSpPr>
            <p:spPr>
              <a:xfrm>
                <a:off x="7064243" y="3091607"/>
                <a:ext cx="1375954" cy="307777"/>
              </a:xfrm>
              <a:prstGeom prst="rect">
                <a:avLst/>
              </a:prstGeom>
              <a:blipFill>
                <a:blip r:embed="rId8"/>
                <a:stretch>
                  <a:fillRect/>
                </a:stretch>
              </a:blipFill>
            </p:spPr>
            <p:txBody>
              <a:bodyPr/>
              <a:lstStyle/>
              <a:p>
                <a:r>
                  <a:rPr lang="en-SE">
                    <a:noFill/>
                  </a:rPr>
                  <a:t> </a:t>
                </a:r>
              </a:p>
            </p:txBody>
          </p:sp>
        </mc:Fallback>
      </mc:AlternateContent>
      <p:sp>
        <p:nvSpPr>
          <p:cNvPr id="23" name="TextBox 22">
            <a:extLst>
              <a:ext uri="{FF2B5EF4-FFF2-40B4-BE49-F238E27FC236}">
                <a16:creationId xmlns:a16="http://schemas.microsoft.com/office/drawing/2014/main" id="{49321C56-FD5E-F07B-2949-225240F6760A}"/>
              </a:ext>
            </a:extLst>
          </p:cNvPr>
          <p:cNvSpPr txBox="1"/>
          <p:nvPr/>
        </p:nvSpPr>
        <p:spPr>
          <a:xfrm rot="16200000">
            <a:off x="6170746" y="927910"/>
            <a:ext cx="1026243" cy="338554"/>
          </a:xfrm>
          <a:prstGeom prst="rect">
            <a:avLst/>
          </a:prstGeom>
          <a:noFill/>
        </p:spPr>
        <p:txBody>
          <a:bodyPr wrap="none" rtlCol="0">
            <a:spAutoFit/>
          </a:bodyPr>
          <a:lstStyle/>
          <a:p>
            <a:r>
              <a:rPr lang="en-US" sz="1600" dirty="0"/>
              <a:t>Precision</a:t>
            </a:r>
            <a:endParaRPr lang="en-SE" sz="1600" dirty="0"/>
          </a:p>
        </p:txBody>
      </p:sp>
      <p:sp>
        <p:nvSpPr>
          <p:cNvPr id="24" name="Oval 23">
            <a:extLst>
              <a:ext uri="{FF2B5EF4-FFF2-40B4-BE49-F238E27FC236}">
                <a16:creationId xmlns:a16="http://schemas.microsoft.com/office/drawing/2014/main" id="{ECD0CC33-B256-56A4-26B6-CCFD4290DD19}"/>
              </a:ext>
            </a:extLst>
          </p:cNvPr>
          <p:cNvSpPr/>
          <p:nvPr/>
        </p:nvSpPr>
        <p:spPr bwMode="auto">
          <a:xfrm>
            <a:off x="6816922" y="1760187"/>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5" name="Oval 24">
            <a:extLst>
              <a:ext uri="{FF2B5EF4-FFF2-40B4-BE49-F238E27FC236}">
                <a16:creationId xmlns:a16="http://schemas.microsoft.com/office/drawing/2014/main" id="{F00034D9-D7BB-1E8C-C787-E8AA1F2ACC65}"/>
              </a:ext>
            </a:extLst>
          </p:cNvPr>
          <p:cNvSpPr/>
          <p:nvPr/>
        </p:nvSpPr>
        <p:spPr bwMode="auto">
          <a:xfrm>
            <a:off x="7319148" y="984810"/>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74ABD3DC-E28E-0333-DDEE-5EF5740E17C5}"/>
              </a:ext>
            </a:extLst>
          </p:cNvPr>
          <p:cNvSpPr txBox="1"/>
          <p:nvPr/>
        </p:nvSpPr>
        <p:spPr>
          <a:xfrm>
            <a:off x="6478264" y="257981"/>
            <a:ext cx="470000" cy="338554"/>
          </a:xfrm>
          <a:prstGeom prst="rect">
            <a:avLst/>
          </a:prstGeom>
          <a:noFill/>
        </p:spPr>
        <p:txBody>
          <a:bodyPr wrap="none" rtlCol="0">
            <a:spAutoFit/>
          </a:bodyPr>
          <a:lstStyle/>
          <a:p>
            <a:r>
              <a:rPr lang="en-US" sz="1600" dirty="0"/>
              <a:t>1.0</a:t>
            </a:r>
            <a:endParaRPr lang="en-SE" sz="1600" dirty="0"/>
          </a:p>
        </p:txBody>
      </p:sp>
      <p:sp>
        <p:nvSpPr>
          <p:cNvPr id="63" name="Content Placeholder 7">
            <a:extLst>
              <a:ext uri="{FF2B5EF4-FFF2-40B4-BE49-F238E27FC236}">
                <a16:creationId xmlns:a16="http://schemas.microsoft.com/office/drawing/2014/main" id="{C466C292-A598-FB0F-BFF1-23B7CECCEA0A}"/>
              </a:ext>
            </a:extLst>
          </p:cNvPr>
          <p:cNvSpPr txBox="1">
            <a:spLocks/>
          </p:cNvSpPr>
          <p:nvPr/>
        </p:nvSpPr>
        <p:spPr bwMode="auto">
          <a:xfrm>
            <a:off x="91744" y="4704234"/>
            <a:ext cx="2835008" cy="656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SE" sz="2000" kern="0" dirty="0"/>
          </a:p>
        </p:txBody>
      </p:sp>
      <mc:AlternateContent xmlns:mc="http://schemas.openxmlformats.org/markup-compatibility/2006" xmlns:a14="http://schemas.microsoft.com/office/drawing/2010/main">
        <mc:Choice Requires="a14">
          <p:sp>
            <p:nvSpPr>
              <p:cNvPr id="147" name="Content Placeholder 7">
                <a:extLst>
                  <a:ext uri="{FF2B5EF4-FFF2-40B4-BE49-F238E27FC236}">
                    <a16:creationId xmlns:a16="http://schemas.microsoft.com/office/drawing/2014/main" id="{A5438E97-BE32-9ECA-8B71-5E80B1D34C72}"/>
                  </a:ext>
                </a:extLst>
              </p:cNvPr>
              <p:cNvSpPr txBox="1">
                <a:spLocks/>
              </p:cNvSpPr>
              <p:nvPr/>
            </p:nvSpPr>
            <p:spPr bwMode="auto">
              <a:xfrm>
                <a:off x="-52019" y="3429000"/>
                <a:ext cx="6664084" cy="1950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400" b="1" kern="0" dirty="0"/>
                  <a:t>Less accurate box regression: </a:t>
                </a:r>
                <a:r>
                  <a:rPr lang="en-US" sz="1400" kern="0" dirty="0"/>
                  <a:t>Suppose an image contains </a:t>
                </a:r>
                <a:r>
                  <a:rPr lang="en-US" sz="1400" kern="0" dirty="0">
                    <a:solidFill>
                      <a:srgbClr val="0000FF"/>
                    </a:solidFill>
                  </a:rPr>
                  <a:t>10</a:t>
                </a:r>
                <a:r>
                  <a:rPr lang="en-US" sz="1400" kern="0" dirty="0"/>
                  <a:t> dogs in it, i.e., </a:t>
                </a:r>
                <a:r>
                  <a:rPr lang="en-US" sz="1400" kern="0" dirty="0">
                    <a:solidFill>
                      <a:srgbClr val="0000FF"/>
                    </a:solidFill>
                  </a:rPr>
                  <a:t>10</a:t>
                </a:r>
                <a:r>
                  <a:rPr lang="en-US" sz="1400" kern="0" dirty="0"/>
                  <a:t> GT boxes with label Dog. Prediction confidence scores of Dog class for 5 predicted boxes: </a:t>
                </a:r>
                <a:r>
                  <a:rPr lang="en-US" sz="1400" dirty="0"/>
                  <a:t>(</a:t>
                </a:r>
                <a:r>
                  <a:rPr lang="en-US" sz="1400" dirty="0">
                    <a:solidFill>
                      <a:srgbClr val="C00000"/>
                    </a:solidFill>
                  </a:rPr>
                  <a:t>.99, </a:t>
                </a:r>
                <a:r>
                  <a:rPr lang="en-US" sz="1400" dirty="0">
                    <a:solidFill>
                      <a:srgbClr val="00B050"/>
                    </a:solidFill>
                  </a:rPr>
                  <a:t>.95, </a:t>
                </a:r>
                <a:r>
                  <a:rPr lang="en-US" sz="1400" dirty="0">
                    <a:solidFill>
                      <a:srgbClr val="C00000"/>
                    </a:solidFill>
                  </a:rPr>
                  <a:t>.9, .5, .1</a:t>
                </a:r>
                <a:r>
                  <a:rPr lang="en-US" sz="1400" dirty="0"/>
                  <a:t>)</a:t>
                </a:r>
              </a:p>
              <a:p>
                <a:r>
                  <a:rPr lang="en-US" sz="1400" kern="0" dirty="0">
                    <a:solidFill>
                      <a:srgbClr val="00B050"/>
                    </a:solidFill>
                  </a:rPr>
                  <a:t>Green</a:t>
                </a:r>
                <a:r>
                  <a:rPr lang="en-US" sz="1400" kern="0" dirty="0"/>
                  <a:t> indicates positive items (matching a GT box w. </a:t>
                </a:r>
                <a:r>
                  <a:rPr lang="en-US" sz="1400" kern="0" dirty="0" err="1"/>
                  <a:t>IoU</a:t>
                </a:r>
                <a14:m>
                  <m:oMath xmlns:m="http://schemas.openxmlformats.org/officeDocument/2006/math">
                    <m:r>
                      <a:rPr lang="en-US" sz="1400" i="1" kern="0" smtClean="0">
                        <a:latin typeface="Cambria Math" panose="02040503050406030204" pitchFamily="18" charset="0"/>
                      </a:rPr>
                      <m:t>≥</m:t>
                    </m:r>
                    <m:r>
                      <a:rPr lang="en-US" sz="1400" i="1">
                        <a:solidFill>
                          <a:srgbClr val="0000FF"/>
                        </a:solidFill>
                        <a:latin typeface="Cambria Math" panose="02040503050406030204" pitchFamily="18" charset="0"/>
                      </a:rPr>
                      <m:t>.9</m:t>
                    </m:r>
                  </m:oMath>
                </a14:m>
                <a:r>
                  <a:rPr lang="en-US" sz="1400" kern="0" dirty="0"/>
                  <a:t>) </a:t>
                </a:r>
              </a:p>
              <a:p>
                <a:r>
                  <a:rPr lang="en-US" sz="1400" kern="0" dirty="0">
                    <a:solidFill>
                      <a:srgbClr val="FF0000"/>
                    </a:solidFill>
                  </a:rPr>
                  <a:t>Red</a:t>
                </a:r>
                <a:r>
                  <a:rPr lang="en-US" sz="1400" kern="0" dirty="0"/>
                  <a:t> indicates negative items (no matching a GT box w. </a:t>
                </a:r>
                <a:r>
                  <a:rPr lang="en-US" sz="1400" kern="0" dirty="0" err="1"/>
                  <a:t>IoU</a:t>
                </a:r>
                <a14:m>
                  <m:oMath xmlns:m="http://schemas.openxmlformats.org/officeDocument/2006/math">
                    <m:r>
                      <a:rPr lang="en-US" sz="1400" i="1" kern="0" smtClean="0">
                        <a:latin typeface="Cambria Math" panose="02040503050406030204" pitchFamily="18" charset="0"/>
                      </a:rPr>
                      <m:t>≥</m:t>
                    </m:r>
                    <m:r>
                      <a:rPr lang="en-US" sz="1400" i="1">
                        <a:solidFill>
                          <a:srgbClr val="0000FF"/>
                        </a:solidFill>
                        <a:latin typeface="Cambria Math" panose="02040503050406030204" pitchFamily="18" charset="0"/>
                      </a:rPr>
                      <m:t>.9</m:t>
                    </m:r>
                  </m:oMath>
                </a14:m>
                <a:r>
                  <a:rPr lang="en-US" sz="1400" kern="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is not affected; Recall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𝐹𝑁</m:t>
                        </m:r>
                      </m:den>
                    </m:f>
                  </m:oMath>
                </a14:m>
                <a:r>
                  <a:rPr lang="en-US" sz="1400" dirty="0"/>
                  <a:t> </a:t>
                </a:r>
                <a:r>
                  <a:rPr lang="en-US" sz="1400" kern="0" dirty="0"/>
                  <a:t>is proportionally reduced due to larger FN (undetected GT boxes)</a:t>
                </a:r>
              </a:p>
              <a:p>
                <a:r>
                  <a:rPr lang="en-US" sz="1400" kern="0" dirty="0"/>
                  <a:t>With score threshold of .99, </a:t>
                </a:r>
                <a:r>
                  <a:rPr lang="en-US" sz="1400" dirty="0"/>
                  <a:t>1 out of 10 GT boxes are detected with Recall</a:t>
                </a:r>
                <a14:m>
                  <m:oMath xmlns:m="http://schemas.openxmlformats.org/officeDocument/2006/math">
                    <m:r>
                      <a:rPr lang="en-US" sz="1400" b="0" i="1" smtClean="0">
                        <a:latin typeface="Cambria Math" panose="02040503050406030204" pitchFamily="18" charset="0"/>
                      </a:rPr>
                      <m:t>=.1</m:t>
                    </m:r>
                  </m:oMath>
                </a14:m>
                <a:endParaRPr lang="en-US" sz="1400" dirty="0"/>
              </a:p>
            </p:txBody>
          </p:sp>
        </mc:Choice>
        <mc:Fallback xmlns="">
          <p:sp>
            <p:nvSpPr>
              <p:cNvPr id="147" name="Content Placeholder 7">
                <a:extLst>
                  <a:ext uri="{FF2B5EF4-FFF2-40B4-BE49-F238E27FC236}">
                    <a16:creationId xmlns:a16="http://schemas.microsoft.com/office/drawing/2014/main" id="{A5438E97-BE32-9ECA-8B71-5E80B1D34C72}"/>
                  </a:ext>
                </a:extLst>
              </p:cNvPr>
              <p:cNvSpPr txBox="1">
                <a:spLocks noRot="1" noChangeAspect="1" noMove="1" noResize="1" noEditPoints="1" noAdjustHandles="1" noChangeArrowheads="1" noChangeShapeType="1" noTextEdit="1"/>
              </p:cNvSpPr>
              <p:nvPr/>
            </p:nvSpPr>
            <p:spPr bwMode="auto">
              <a:xfrm>
                <a:off x="-52019" y="3429000"/>
                <a:ext cx="6664084" cy="1950952"/>
              </a:xfrm>
              <a:prstGeom prst="rect">
                <a:avLst/>
              </a:prstGeom>
              <a:blipFill>
                <a:blip r:embed="rId9"/>
                <a:stretch>
                  <a:fillRect l="-91" t="-625" b="-9687"/>
                </a:stretch>
              </a:blipFill>
              <a:ln w="9525">
                <a:noFill/>
                <a:miter lim="800000"/>
                <a:headEnd/>
                <a:tailEnd/>
              </a:ln>
            </p:spPr>
            <p:txBody>
              <a:bodyPr/>
              <a:lstStyle/>
              <a:p>
                <a:r>
                  <a:rPr lang="en-SE">
                    <a:noFill/>
                  </a:rPr>
                  <a:t> </a:t>
                </a:r>
              </a:p>
            </p:txBody>
          </p:sp>
        </mc:Fallback>
      </mc:AlternateContent>
      <p:sp>
        <p:nvSpPr>
          <p:cNvPr id="3" name="Oval 2">
            <a:extLst>
              <a:ext uri="{FF2B5EF4-FFF2-40B4-BE49-F238E27FC236}">
                <a16:creationId xmlns:a16="http://schemas.microsoft.com/office/drawing/2014/main" id="{D17290EF-1F47-BA8D-C84C-85BFDBA0DED2}"/>
              </a:ext>
            </a:extLst>
          </p:cNvPr>
          <p:cNvSpPr/>
          <p:nvPr/>
        </p:nvSpPr>
        <p:spPr bwMode="auto">
          <a:xfrm>
            <a:off x="7319148" y="1382141"/>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 name="Oval 4">
            <a:extLst>
              <a:ext uri="{FF2B5EF4-FFF2-40B4-BE49-F238E27FC236}">
                <a16:creationId xmlns:a16="http://schemas.microsoft.com/office/drawing/2014/main" id="{366EA81A-235C-F4A7-961D-7936BD7A08D7}"/>
              </a:ext>
            </a:extLst>
          </p:cNvPr>
          <p:cNvSpPr/>
          <p:nvPr/>
        </p:nvSpPr>
        <p:spPr bwMode="auto">
          <a:xfrm>
            <a:off x="7319148" y="1542278"/>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4B8A88D8-82C7-5780-900E-7161B0EDDDFD}"/>
              </a:ext>
            </a:extLst>
          </p:cNvPr>
          <p:cNvSpPr txBox="1"/>
          <p:nvPr/>
        </p:nvSpPr>
        <p:spPr>
          <a:xfrm>
            <a:off x="7235990" y="1770149"/>
            <a:ext cx="752129" cy="338554"/>
          </a:xfrm>
          <a:prstGeom prst="rect">
            <a:avLst/>
          </a:prstGeom>
          <a:noFill/>
        </p:spPr>
        <p:txBody>
          <a:bodyPr wrap="none" rtlCol="0">
            <a:spAutoFit/>
          </a:bodyPr>
          <a:lstStyle/>
          <a:p>
            <a:r>
              <a:rPr lang="en-US" sz="1600" dirty="0"/>
              <a:t>Recall</a:t>
            </a:r>
            <a:endParaRPr lang="en-SE" sz="1600" dirty="0"/>
          </a:p>
        </p:txBody>
      </p:sp>
      <p:sp>
        <p:nvSpPr>
          <p:cNvPr id="11" name="TextBox 10">
            <a:extLst>
              <a:ext uri="{FF2B5EF4-FFF2-40B4-BE49-F238E27FC236}">
                <a16:creationId xmlns:a16="http://schemas.microsoft.com/office/drawing/2014/main" id="{4DF652BA-2C90-C928-46AA-60BE3B832CDA}"/>
              </a:ext>
            </a:extLst>
          </p:cNvPr>
          <p:cNvSpPr txBox="1"/>
          <p:nvPr/>
        </p:nvSpPr>
        <p:spPr>
          <a:xfrm>
            <a:off x="8054616" y="1770149"/>
            <a:ext cx="470000" cy="338554"/>
          </a:xfrm>
          <a:prstGeom prst="rect">
            <a:avLst/>
          </a:prstGeom>
          <a:noFill/>
        </p:spPr>
        <p:txBody>
          <a:bodyPr wrap="none" rtlCol="0">
            <a:spAutoFit/>
          </a:bodyPr>
          <a:lstStyle/>
          <a:p>
            <a:r>
              <a:rPr lang="en-US" sz="1600" dirty="0"/>
              <a:t>1.0</a:t>
            </a:r>
            <a:endParaRPr lang="en-SE" sz="1600" dirty="0"/>
          </a:p>
        </p:txBody>
      </p:sp>
      <p:graphicFrame>
        <p:nvGraphicFramePr>
          <p:cNvPr id="12" name="Table 11">
            <a:extLst>
              <a:ext uri="{FF2B5EF4-FFF2-40B4-BE49-F238E27FC236}">
                <a16:creationId xmlns:a16="http://schemas.microsoft.com/office/drawing/2014/main" id="{288F1F36-35BE-D218-2882-A0CDAC7F4B76}"/>
              </a:ext>
            </a:extLst>
          </p:cNvPr>
          <p:cNvGraphicFramePr>
            <a:graphicFrameLocks/>
          </p:cNvGraphicFramePr>
          <p:nvPr/>
        </p:nvGraphicFramePr>
        <p:xfrm>
          <a:off x="599056"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200" dirty="0"/>
                        <a:t>FN=10</a:t>
                      </a:r>
                      <a:endParaRPr lang="en-SE" sz="12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3" name="Table 12">
            <a:extLst>
              <a:ext uri="{FF2B5EF4-FFF2-40B4-BE49-F238E27FC236}">
                <a16:creationId xmlns:a16="http://schemas.microsoft.com/office/drawing/2014/main" id="{4F4730DB-26C0-7037-C6DF-039FD7A3FF05}"/>
              </a:ext>
            </a:extLst>
          </p:cNvPr>
          <p:cNvGraphicFramePr>
            <a:graphicFrameLocks/>
          </p:cNvGraphicFramePr>
          <p:nvPr/>
        </p:nvGraphicFramePr>
        <p:xfrm>
          <a:off x="2236401"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FP=1</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4" name="Table 13">
            <a:extLst>
              <a:ext uri="{FF2B5EF4-FFF2-40B4-BE49-F238E27FC236}">
                <a16:creationId xmlns:a16="http://schemas.microsoft.com/office/drawing/2014/main" id="{AEE48BB9-E584-19DE-F292-3FA5B29F7B2F}"/>
              </a:ext>
            </a:extLst>
          </p:cNvPr>
          <p:cNvGraphicFramePr>
            <a:graphicFrameLocks/>
          </p:cNvGraphicFramePr>
          <p:nvPr/>
        </p:nvGraphicFramePr>
        <p:xfrm>
          <a:off x="3873746"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sp>
        <p:nvSpPr>
          <p:cNvPr id="15" name="Arrow: Right 14">
            <a:extLst>
              <a:ext uri="{FF2B5EF4-FFF2-40B4-BE49-F238E27FC236}">
                <a16:creationId xmlns:a16="http://schemas.microsoft.com/office/drawing/2014/main" id="{92641D65-A46C-7FE9-0365-3267A11F92BC}"/>
              </a:ext>
            </a:extLst>
          </p:cNvPr>
          <p:cNvSpPr/>
          <p:nvPr/>
        </p:nvSpPr>
        <p:spPr bwMode="auto">
          <a:xfrm>
            <a:off x="1940351"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6" name="Arrow: Right 15">
            <a:extLst>
              <a:ext uri="{FF2B5EF4-FFF2-40B4-BE49-F238E27FC236}">
                <a16:creationId xmlns:a16="http://schemas.microsoft.com/office/drawing/2014/main" id="{EAE88547-B2C8-504C-9658-C07EEE86B06A}"/>
              </a:ext>
            </a:extLst>
          </p:cNvPr>
          <p:cNvSpPr/>
          <p:nvPr/>
        </p:nvSpPr>
        <p:spPr bwMode="auto">
          <a:xfrm>
            <a:off x="3568276"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17" name="Table 16">
            <a:extLst>
              <a:ext uri="{FF2B5EF4-FFF2-40B4-BE49-F238E27FC236}">
                <a16:creationId xmlns:a16="http://schemas.microsoft.com/office/drawing/2014/main" id="{A9F49615-B01E-24E3-D306-9C8FEE682DFA}"/>
              </a:ext>
            </a:extLst>
          </p:cNvPr>
          <p:cNvGraphicFramePr>
            <a:graphicFrameLocks/>
          </p:cNvGraphicFramePr>
          <p:nvPr/>
        </p:nvGraphicFramePr>
        <p:xfrm>
          <a:off x="5511718"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FP=3</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8" name="Table 17">
            <a:extLst>
              <a:ext uri="{FF2B5EF4-FFF2-40B4-BE49-F238E27FC236}">
                <a16:creationId xmlns:a16="http://schemas.microsoft.com/office/drawing/2014/main" id="{198A4CCF-4C9D-50B8-1F83-1C98F3EBF52F}"/>
              </a:ext>
            </a:extLst>
          </p:cNvPr>
          <p:cNvGraphicFramePr>
            <a:graphicFrameLocks/>
          </p:cNvGraphicFramePr>
          <p:nvPr/>
        </p:nvGraphicFramePr>
        <p:xfrm>
          <a:off x="7149063"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FN=9</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TP=1</a:t>
                      </a:r>
                      <a:endParaRPr lang="en-SE" sz="1400" dirty="0"/>
                    </a:p>
                  </a:txBody>
                  <a:tcPr anchor="ctr"/>
                </a:tc>
                <a:tc>
                  <a:txBody>
                    <a:bodyPr/>
                    <a:lstStyle/>
                    <a:p>
                      <a:r>
                        <a:rPr lang="en-US" sz="1400" dirty="0"/>
                        <a:t>FP=4</a:t>
                      </a:r>
                      <a:endParaRPr lang="en-SE" sz="1400" dirty="0"/>
                    </a:p>
                  </a:txBody>
                  <a:tcPr anchor="ctr"/>
                </a:tc>
                <a:extLst>
                  <a:ext uri="{0D108BD9-81ED-4DB2-BD59-A6C34878D82A}">
                    <a16:rowId xmlns:a16="http://schemas.microsoft.com/office/drawing/2014/main" val="2395611723"/>
                  </a:ext>
                </a:extLst>
              </a:tr>
            </a:tbl>
          </a:graphicData>
        </a:graphic>
      </p:graphicFrame>
      <p:sp>
        <p:nvSpPr>
          <p:cNvPr id="19" name="Arrow: Right 18">
            <a:extLst>
              <a:ext uri="{FF2B5EF4-FFF2-40B4-BE49-F238E27FC236}">
                <a16:creationId xmlns:a16="http://schemas.microsoft.com/office/drawing/2014/main" id="{3A4F34A7-F9A5-9868-F60A-C8CFA52910DA}"/>
              </a:ext>
            </a:extLst>
          </p:cNvPr>
          <p:cNvSpPr/>
          <p:nvPr/>
        </p:nvSpPr>
        <p:spPr bwMode="auto">
          <a:xfrm>
            <a:off x="6853013"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0" name="Arrow: Right 19">
            <a:extLst>
              <a:ext uri="{FF2B5EF4-FFF2-40B4-BE49-F238E27FC236}">
                <a16:creationId xmlns:a16="http://schemas.microsoft.com/office/drawing/2014/main" id="{D87E4B0D-789E-CB74-D265-231078F2412A}"/>
              </a:ext>
            </a:extLst>
          </p:cNvPr>
          <p:cNvSpPr/>
          <p:nvPr/>
        </p:nvSpPr>
        <p:spPr bwMode="auto">
          <a:xfrm>
            <a:off x="5208252"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B6BC58D-697D-41DD-76F0-86BAA042C7B8}"/>
                  </a:ext>
                </a:extLst>
              </p:cNvPr>
              <p:cNvSpPr txBox="1"/>
              <p:nvPr/>
            </p:nvSpPr>
            <p:spPr>
              <a:xfrm>
                <a:off x="611560" y="6380231"/>
                <a:ext cx="120283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=0</m:t>
                      </m:r>
                    </m:oMath>
                  </m:oMathPara>
                </a14:m>
                <a:endParaRPr lang="en-SE" sz="1400" dirty="0"/>
              </a:p>
            </p:txBody>
          </p:sp>
        </mc:Choice>
        <mc:Fallback xmlns="">
          <p:sp>
            <p:nvSpPr>
              <p:cNvPr id="21" name="TextBox 20">
                <a:extLst>
                  <a:ext uri="{FF2B5EF4-FFF2-40B4-BE49-F238E27FC236}">
                    <a16:creationId xmlns:a16="http://schemas.microsoft.com/office/drawing/2014/main" id="{8B6BC58D-697D-41DD-76F0-86BAA042C7B8}"/>
                  </a:ext>
                </a:extLst>
              </p:cNvPr>
              <p:cNvSpPr txBox="1">
                <a:spLocks noRot="1" noChangeAspect="1" noMove="1" noResize="1" noEditPoints="1" noAdjustHandles="1" noChangeArrowheads="1" noChangeShapeType="1" noTextEdit="1"/>
              </p:cNvSpPr>
              <p:nvPr/>
            </p:nvSpPr>
            <p:spPr>
              <a:xfrm>
                <a:off x="611560" y="6380231"/>
                <a:ext cx="1202830" cy="307777"/>
              </a:xfrm>
              <a:prstGeom prst="rect">
                <a:avLst/>
              </a:prstGeom>
              <a:blipFill>
                <a:blip r:embed="rId1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4EBF252-6374-486D-F8B9-AB7AA4B14681}"/>
                  </a:ext>
                </a:extLst>
              </p:cNvPr>
              <p:cNvSpPr txBox="1"/>
              <p:nvPr/>
            </p:nvSpPr>
            <p:spPr>
              <a:xfrm>
                <a:off x="2160027" y="6380231"/>
                <a:ext cx="12765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29" name="TextBox 28">
                <a:extLst>
                  <a:ext uri="{FF2B5EF4-FFF2-40B4-BE49-F238E27FC236}">
                    <a16:creationId xmlns:a16="http://schemas.microsoft.com/office/drawing/2014/main" id="{94EBF252-6374-486D-F8B9-AB7AA4B14681}"/>
                  </a:ext>
                </a:extLst>
              </p:cNvPr>
              <p:cNvSpPr txBox="1">
                <a:spLocks noRot="1" noChangeAspect="1" noMove="1" noResize="1" noEditPoints="1" noAdjustHandles="1" noChangeArrowheads="1" noChangeShapeType="1" noTextEdit="1"/>
              </p:cNvSpPr>
              <p:nvPr/>
            </p:nvSpPr>
            <p:spPr>
              <a:xfrm>
                <a:off x="2160027" y="6380231"/>
                <a:ext cx="1276568" cy="307777"/>
              </a:xfrm>
              <a:prstGeom prst="rect">
                <a:avLst/>
              </a:prstGeom>
              <a:blipFill>
                <a:blip r:embed="rId11"/>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C927D9E-7ADD-46AC-5425-B0CC3DA8D5FA}"/>
                  </a:ext>
                </a:extLst>
              </p:cNvPr>
              <p:cNvSpPr txBox="1"/>
              <p:nvPr/>
            </p:nvSpPr>
            <p:spPr>
              <a:xfrm>
                <a:off x="3827895" y="6380231"/>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.33,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30" name="TextBox 29">
                <a:extLst>
                  <a:ext uri="{FF2B5EF4-FFF2-40B4-BE49-F238E27FC236}">
                    <a16:creationId xmlns:a16="http://schemas.microsoft.com/office/drawing/2014/main" id="{EC927D9E-7ADD-46AC-5425-B0CC3DA8D5FA}"/>
                  </a:ext>
                </a:extLst>
              </p:cNvPr>
              <p:cNvSpPr txBox="1">
                <a:spLocks noRot="1" noChangeAspect="1" noMove="1" noResize="1" noEditPoints="1" noAdjustHandles="1" noChangeArrowheads="1" noChangeShapeType="1" noTextEdit="1"/>
              </p:cNvSpPr>
              <p:nvPr/>
            </p:nvSpPr>
            <p:spPr>
              <a:xfrm>
                <a:off x="3827895" y="6380231"/>
                <a:ext cx="1375953" cy="307777"/>
              </a:xfrm>
              <a:prstGeom prst="rect">
                <a:avLst/>
              </a:prstGeom>
              <a:blipFill>
                <a:blip r:embed="rId12"/>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993D1AF-7947-E900-0DAF-079747C74035}"/>
                  </a:ext>
                </a:extLst>
              </p:cNvPr>
              <p:cNvSpPr txBox="1"/>
              <p:nvPr/>
            </p:nvSpPr>
            <p:spPr>
              <a:xfrm>
                <a:off x="5495763" y="6380231"/>
                <a:ext cx="137595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.25,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42" name="TextBox 41">
                <a:extLst>
                  <a:ext uri="{FF2B5EF4-FFF2-40B4-BE49-F238E27FC236}">
                    <a16:creationId xmlns:a16="http://schemas.microsoft.com/office/drawing/2014/main" id="{2993D1AF-7947-E900-0DAF-079747C74035}"/>
                  </a:ext>
                </a:extLst>
              </p:cNvPr>
              <p:cNvSpPr txBox="1">
                <a:spLocks noRot="1" noChangeAspect="1" noMove="1" noResize="1" noEditPoints="1" noAdjustHandles="1" noChangeArrowheads="1" noChangeShapeType="1" noTextEdit="1"/>
              </p:cNvSpPr>
              <p:nvPr/>
            </p:nvSpPr>
            <p:spPr>
              <a:xfrm>
                <a:off x="5495763" y="6380231"/>
                <a:ext cx="1375953" cy="307777"/>
              </a:xfrm>
              <a:prstGeom prst="rect">
                <a:avLst/>
              </a:prstGeom>
              <a:blipFill>
                <a:blip r:embed="rId13"/>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009D92F-5DBB-DF7D-AB75-2A4E5ACB5BBD}"/>
                  </a:ext>
                </a:extLst>
              </p:cNvPr>
              <p:cNvSpPr txBox="1"/>
              <p:nvPr/>
            </p:nvSpPr>
            <p:spPr>
              <a:xfrm>
                <a:off x="7064243" y="6380231"/>
                <a:ext cx="127656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.2,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=.1</m:t>
                      </m:r>
                    </m:oMath>
                  </m:oMathPara>
                </a14:m>
                <a:endParaRPr lang="en-SE" sz="1400" dirty="0"/>
              </a:p>
            </p:txBody>
          </p:sp>
        </mc:Choice>
        <mc:Fallback xmlns="">
          <p:sp>
            <p:nvSpPr>
              <p:cNvPr id="43" name="TextBox 42">
                <a:extLst>
                  <a:ext uri="{FF2B5EF4-FFF2-40B4-BE49-F238E27FC236}">
                    <a16:creationId xmlns:a16="http://schemas.microsoft.com/office/drawing/2014/main" id="{8009D92F-5DBB-DF7D-AB75-2A4E5ACB5BBD}"/>
                  </a:ext>
                </a:extLst>
              </p:cNvPr>
              <p:cNvSpPr txBox="1">
                <a:spLocks noRot="1" noChangeAspect="1" noMove="1" noResize="1" noEditPoints="1" noAdjustHandles="1" noChangeArrowheads="1" noChangeShapeType="1" noTextEdit="1"/>
              </p:cNvSpPr>
              <p:nvPr/>
            </p:nvSpPr>
            <p:spPr>
              <a:xfrm>
                <a:off x="7064243" y="6380231"/>
                <a:ext cx="1276568" cy="307777"/>
              </a:xfrm>
              <a:prstGeom prst="rect">
                <a:avLst/>
              </a:prstGeom>
              <a:blipFill>
                <a:blip r:embed="rId14"/>
                <a:stretch>
                  <a:fillRect/>
                </a:stretch>
              </a:blipFill>
            </p:spPr>
            <p:txBody>
              <a:bodyPr/>
              <a:lstStyle/>
              <a:p>
                <a:r>
                  <a:rPr lang="en-SE">
                    <a:noFill/>
                  </a:rPr>
                  <a:t> </a:t>
                </a:r>
              </a:p>
            </p:txBody>
          </p:sp>
        </mc:Fallback>
      </mc:AlternateContent>
      <p:sp>
        <p:nvSpPr>
          <p:cNvPr id="48" name="TextBox 47">
            <a:extLst>
              <a:ext uri="{FF2B5EF4-FFF2-40B4-BE49-F238E27FC236}">
                <a16:creationId xmlns:a16="http://schemas.microsoft.com/office/drawing/2014/main" id="{126E23EF-6434-12EF-1598-F5BE95C27700}"/>
              </a:ext>
            </a:extLst>
          </p:cNvPr>
          <p:cNvSpPr txBox="1"/>
          <p:nvPr/>
        </p:nvSpPr>
        <p:spPr>
          <a:xfrm rot="16200000">
            <a:off x="6121802" y="4192423"/>
            <a:ext cx="1026243" cy="338554"/>
          </a:xfrm>
          <a:prstGeom prst="rect">
            <a:avLst/>
          </a:prstGeom>
          <a:noFill/>
        </p:spPr>
        <p:txBody>
          <a:bodyPr wrap="none" rtlCol="0">
            <a:spAutoFit/>
          </a:bodyPr>
          <a:lstStyle/>
          <a:p>
            <a:r>
              <a:rPr lang="en-US" sz="1600" dirty="0"/>
              <a:t>Precision</a:t>
            </a:r>
            <a:endParaRPr lang="en-SE" sz="1600" dirty="0"/>
          </a:p>
        </p:txBody>
      </p:sp>
      <p:sp>
        <p:nvSpPr>
          <p:cNvPr id="51" name="Oval 50">
            <a:extLst>
              <a:ext uri="{FF2B5EF4-FFF2-40B4-BE49-F238E27FC236}">
                <a16:creationId xmlns:a16="http://schemas.microsoft.com/office/drawing/2014/main" id="{603C99C1-523B-3270-1EC5-B8AB8B5D0C7E}"/>
              </a:ext>
            </a:extLst>
          </p:cNvPr>
          <p:cNvSpPr/>
          <p:nvPr/>
        </p:nvSpPr>
        <p:spPr bwMode="auto">
          <a:xfrm>
            <a:off x="6764585" y="5040597"/>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2" name="Oval 51">
            <a:extLst>
              <a:ext uri="{FF2B5EF4-FFF2-40B4-BE49-F238E27FC236}">
                <a16:creationId xmlns:a16="http://schemas.microsoft.com/office/drawing/2014/main" id="{05E42D37-3DF9-1C40-A83A-2A3EC2F31779}"/>
              </a:ext>
            </a:extLst>
          </p:cNvPr>
          <p:cNvSpPr/>
          <p:nvPr/>
        </p:nvSpPr>
        <p:spPr bwMode="auto">
          <a:xfrm>
            <a:off x="6931255" y="4249323"/>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3" name="TextBox 52">
            <a:extLst>
              <a:ext uri="{FF2B5EF4-FFF2-40B4-BE49-F238E27FC236}">
                <a16:creationId xmlns:a16="http://schemas.microsoft.com/office/drawing/2014/main" id="{E192C949-C48C-D9A9-7FD2-B7215F6623F5}"/>
              </a:ext>
            </a:extLst>
          </p:cNvPr>
          <p:cNvSpPr txBox="1"/>
          <p:nvPr/>
        </p:nvSpPr>
        <p:spPr>
          <a:xfrm>
            <a:off x="6429320" y="3522494"/>
            <a:ext cx="470000" cy="338554"/>
          </a:xfrm>
          <a:prstGeom prst="rect">
            <a:avLst/>
          </a:prstGeom>
          <a:noFill/>
        </p:spPr>
        <p:txBody>
          <a:bodyPr wrap="none" rtlCol="0">
            <a:spAutoFit/>
          </a:bodyPr>
          <a:lstStyle/>
          <a:p>
            <a:r>
              <a:rPr lang="en-US" sz="1600" dirty="0"/>
              <a:t>1.0</a:t>
            </a:r>
            <a:endParaRPr lang="en-SE" sz="1600" dirty="0"/>
          </a:p>
        </p:txBody>
      </p:sp>
      <p:sp>
        <p:nvSpPr>
          <p:cNvPr id="54" name="Oval 53">
            <a:extLst>
              <a:ext uri="{FF2B5EF4-FFF2-40B4-BE49-F238E27FC236}">
                <a16:creationId xmlns:a16="http://schemas.microsoft.com/office/drawing/2014/main" id="{F0CDB094-65AE-28C8-DD1D-3CA6CF70146E}"/>
              </a:ext>
            </a:extLst>
          </p:cNvPr>
          <p:cNvSpPr/>
          <p:nvPr/>
        </p:nvSpPr>
        <p:spPr bwMode="auto">
          <a:xfrm>
            <a:off x="6931255" y="4646654"/>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5" name="Oval 54">
            <a:extLst>
              <a:ext uri="{FF2B5EF4-FFF2-40B4-BE49-F238E27FC236}">
                <a16:creationId xmlns:a16="http://schemas.microsoft.com/office/drawing/2014/main" id="{756B1721-DC97-E561-E9F1-99E5E33FE543}"/>
              </a:ext>
            </a:extLst>
          </p:cNvPr>
          <p:cNvSpPr/>
          <p:nvPr/>
        </p:nvSpPr>
        <p:spPr bwMode="auto">
          <a:xfrm>
            <a:off x="6931255" y="4806791"/>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7" name="TextBox 56">
            <a:extLst>
              <a:ext uri="{FF2B5EF4-FFF2-40B4-BE49-F238E27FC236}">
                <a16:creationId xmlns:a16="http://schemas.microsoft.com/office/drawing/2014/main" id="{018164AF-F9F1-7D08-854E-BFEB01ACE3D8}"/>
              </a:ext>
            </a:extLst>
          </p:cNvPr>
          <p:cNvSpPr txBox="1"/>
          <p:nvPr/>
        </p:nvSpPr>
        <p:spPr>
          <a:xfrm>
            <a:off x="7187046" y="5034662"/>
            <a:ext cx="752129" cy="338554"/>
          </a:xfrm>
          <a:prstGeom prst="rect">
            <a:avLst/>
          </a:prstGeom>
          <a:noFill/>
        </p:spPr>
        <p:txBody>
          <a:bodyPr wrap="none" rtlCol="0">
            <a:spAutoFit/>
          </a:bodyPr>
          <a:lstStyle/>
          <a:p>
            <a:r>
              <a:rPr lang="en-US" sz="1600" dirty="0"/>
              <a:t>Recall</a:t>
            </a:r>
            <a:endParaRPr lang="en-SE" sz="1600" dirty="0"/>
          </a:p>
        </p:txBody>
      </p:sp>
      <p:sp>
        <p:nvSpPr>
          <p:cNvPr id="59" name="TextBox 58">
            <a:extLst>
              <a:ext uri="{FF2B5EF4-FFF2-40B4-BE49-F238E27FC236}">
                <a16:creationId xmlns:a16="http://schemas.microsoft.com/office/drawing/2014/main" id="{67527D9B-6D4A-B98B-6973-067E0ACFE0E7}"/>
              </a:ext>
            </a:extLst>
          </p:cNvPr>
          <p:cNvSpPr txBox="1"/>
          <p:nvPr/>
        </p:nvSpPr>
        <p:spPr>
          <a:xfrm>
            <a:off x="8005672" y="5034662"/>
            <a:ext cx="470000" cy="338554"/>
          </a:xfrm>
          <a:prstGeom prst="rect">
            <a:avLst/>
          </a:prstGeom>
          <a:noFill/>
        </p:spPr>
        <p:txBody>
          <a:bodyPr wrap="none" rtlCol="0">
            <a:spAutoFit/>
          </a:bodyPr>
          <a:lstStyle/>
          <a:p>
            <a:r>
              <a:rPr lang="en-US" sz="1600" dirty="0"/>
              <a:t>1.0</a:t>
            </a:r>
            <a:endParaRPr lang="en-SE" sz="1600" dirty="0"/>
          </a:p>
        </p:txBody>
      </p:sp>
      <p:cxnSp>
        <p:nvCxnSpPr>
          <p:cNvPr id="26" name="Straight Connector 25">
            <a:extLst>
              <a:ext uri="{FF2B5EF4-FFF2-40B4-BE49-F238E27FC236}">
                <a16:creationId xmlns:a16="http://schemas.microsoft.com/office/drawing/2014/main" id="{BA7AD056-8AD8-8C09-2CA9-540B64172DF9}"/>
              </a:ext>
            </a:extLst>
          </p:cNvPr>
          <p:cNvCxnSpPr>
            <a:cxnSpLocks/>
          </p:cNvCxnSpPr>
          <p:nvPr/>
        </p:nvCxnSpPr>
        <p:spPr bwMode="auto">
          <a:xfrm flipV="1">
            <a:off x="6871716" y="428187"/>
            <a:ext cx="0" cy="1342428"/>
          </a:xfrm>
          <a:prstGeom prst="line">
            <a:avLst/>
          </a:prstGeom>
          <a:noFill/>
          <a:ln w="2540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A990AEA-241C-AEC6-4255-825295257D85}"/>
              </a:ext>
            </a:extLst>
          </p:cNvPr>
          <p:cNvCxnSpPr>
            <a:cxnSpLocks/>
          </p:cNvCxnSpPr>
          <p:nvPr/>
        </p:nvCxnSpPr>
        <p:spPr bwMode="auto">
          <a:xfrm flipV="1">
            <a:off x="6814898" y="3753685"/>
            <a:ext cx="0" cy="1342428"/>
          </a:xfrm>
          <a:prstGeom prst="line">
            <a:avLst/>
          </a:prstGeom>
          <a:noFill/>
          <a:ln w="25400"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DD8EE29B-6202-8190-990F-3544CB884BC2}"/>
              </a:ext>
            </a:extLst>
          </p:cNvPr>
          <p:cNvCxnSpPr>
            <a:cxnSpLocks/>
          </p:cNvCxnSpPr>
          <p:nvPr/>
        </p:nvCxnSpPr>
        <p:spPr bwMode="auto">
          <a:xfrm>
            <a:off x="6855454" y="1831607"/>
            <a:ext cx="1425773" cy="0"/>
          </a:xfrm>
          <a:prstGeom prst="line">
            <a:avLst/>
          </a:prstGeom>
          <a:noFill/>
          <a:ln w="2540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006BB539-EA2B-B982-EC73-AB1C4A9D1D86}"/>
              </a:ext>
            </a:extLst>
          </p:cNvPr>
          <p:cNvCxnSpPr>
            <a:cxnSpLocks/>
          </p:cNvCxnSpPr>
          <p:nvPr/>
        </p:nvCxnSpPr>
        <p:spPr bwMode="auto">
          <a:xfrm>
            <a:off x="6846075" y="5096113"/>
            <a:ext cx="1425773" cy="0"/>
          </a:xfrm>
          <a:prstGeom prst="line">
            <a:avLst/>
          </a:prstGeom>
          <a:no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14968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06A6E6-7094-FA0B-003F-FC33D7405466}"/>
              </a:ext>
            </a:extLst>
          </p:cNvPr>
          <p:cNvCxnSpPr>
            <a:cxnSpLocks/>
          </p:cNvCxnSpPr>
          <p:nvPr/>
        </p:nvCxnSpPr>
        <p:spPr bwMode="auto">
          <a:xfrm flipV="1">
            <a:off x="6871716" y="428187"/>
            <a:ext cx="0" cy="1342428"/>
          </a:xfrm>
          <a:prstGeom prst="line">
            <a:avLst/>
          </a:prstGeom>
          <a:noFill/>
          <a:ln w="25400" cap="flat" cmpd="sng" algn="ctr">
            <a:solidFill>
              <a:schemeClr val="tx1"/>
            </a:solidFill>
            <a:prstDash val="solid"/>
            <a:round/>
            <a:headEnd type="none" w="med" len="med"/>
            <a:tailEnd type="none" w="med" len="med"/>
          </a:ln>
          <a:effectLst/>
        </p:spPr>
      </p:cxnSp>
      <p:sp>
        <p:nvSpPr>
          <p:cNvPr id="4" name="Slide Number Placeholder 3">
            <a:extLst>
              <a:ext uri="{FF2B5EF4-FFF2-40B4-BE49-F238E27FC236}">
                <a16:creationId xmlns:a16="http://schemas.microsoft.com/office/drawing/2014/main" id="{027F5B3C-33CF-4A09-91A4-81CC1BE584DF}"/>
              </a:ext>
            </a:extLst>
          </p:cNvPr>
          <p:cNvSpPr>
            <a:spLocks noGrp="1"/>
          </p:cNvSpPr>
          <p:nvPr>
            <p:ph type="sldNum" sz="quarter" idx="12"/>
          </p:nvPr>
        </p:nvSpPr>
        <p:spPr>
          <a:xfrm>
            <a:off x="7043110" y="6583362"/>
            <a:ext cx="2133600" cy="244475"/>
          </a:xfrm>
        </p:spPr>
        <p:txBody>
          <a:bodyPr/>
          <a:lstStyle/>
          <a:p>
            <a:pPr>
              <a:defRPr/>
            </a:pPr>
            <a:fld id="{F57F456A-00AF-44E6-8D70-638C0D0130FF}" type="slidenum">
              <a:rPr lang="en-US" altLang="zh-CN" smtClean="0"/>
              <a:pPr>
                <a:defRPr/>
              </a:pPr>
              <a:t>16</a:t>
            </a:fld>
            <a:endParaRPr lang="en-US" altLang="zh-CN"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6CD1C04-1B6C-004C-92DB-F51C43CC711B}"/>
                  </a:ext>
                </a:extLst>
              </p:cNvPr>
              <p:cNvSpPr>
                <a:spLocks noGrp="1"/>
              </p:cNvSpPr>
              <p:nvPr>
                <p:ph idx="1"/>
              </p:nvPr>
            </p:nvSpPr>
            <p:spPr>
              <a:xfrm>
                <a:off x="-52019" y="0"/>
                <a:ext cx="6664084" cy="2395792"/>
              </a:xfrm>
            </p:spPr>
            <p:txBody>
              <a:bodyPr/>
              <a:lstStyle/>
              <a:p>
                <a:r>
                  <a:rPr lang="en-US" sz="1400" b="1" dirty="0"/>
                  <a:t>Very </a:t>
                </a:r>
                <a:r>
                  <a:rPr lang="en-US" sz="1400" b="1" kern="0" dirty="0"/>
                  <a:t>high </a:t>
                </a:r>
                <a:r>
                  <a:rPr lang="en-US" sz="1400" b="1" kern="0" dirty="0" err="1"/>
                  <a:t>IoU</a:t>
                </a:r>
                <a:r>
                  <a:rPr lang="en-US" sz="1400" b="1" kern="0" dirty="0"/>
                  <a:t> threshold for matching with GT box: </a:t>
                </a:r>
                <a:r>
                  <a:rPr lang="en-US" sz="1400" dirty="0"/>
                  <a:t>Suppose an image contains 3 dogs in it, i.e., 3 GT boxes with label Dog. Prediction confidence scores of Dog class for 5 predicted boxes (</a:t>
                </a:r>
                <a:r>
                  <a:rPr lang="en-US" sz="1400" dirty="0">
                    <a:solidFill>
                      <a:srgbClr val="C00000"/>
                    </a:solidFill>
                  </a:rPr>
                  <a:t>.99,</a:t>
                </a:r>
                <a:r>
                  <a:rPr lang="en-US" sz="1400" dirty="0">
                    <a:solidFill>
                      <a:srgbClr val="00B050"/>
                    </a:solidFill>
                  </a:rPr>
                  <a:t> </a:t>
                </a:r>
                <a:r>
                  <a:rPr lang="en-US" sz="1400" dirty="0">
                    <a:solidFill>
                      <a:srgbClr val="C00000"/>
                    </a:solidFill>
                  </a:rPr>
                  <a:t>.95, .9, .5, .1</a:t>
                </a:r>
                <a:r>
                  <a:rPr lang="en-US" sz="1400" dirty="0"/>
                  <a:t>)</a:t>
                </a:r>
              </a:p>
              <a:p>
                <a:r>
                  <a:rPr lang="en-US" sz="1400" dirty="0">
                    <a:solidFill>
                      <a:srgbClr val="00B050"/>
                    </a:solidFill>
                  </a:rPr>
                  <a:t>Green</a:t>
                </a:r>
                <a:r>
                  <a:rPr lang="en-US" sz="1400" dirty="0"/>
                  <a:t> indicates positive items (matching a GT box w. </a:t>
                </a:r>
                <a:r>
                  <a:rPr lang="en-US" sz="1400" dirty="0" err="1"/>
                  <a:t>IoU</a:t>
                </a:r>
                <a14:m>
                  <m:oMath xmlns:m="http://schemas.openxmlformats.org/officeDocument/2006/math">
                    <m:r>
                      <a:rPr lang="en-US" sz="1400" b="0" i="1" smtClean="0">
                        <a:latin typeface="Cambria Math" panose="02040503050406030204" pitchFamily="18" charset="0"/>
                      </a:rPr>
                      <m:t>≥</m:t>
                    </m:r>
                    <m:r>
                      <a:rPr lang="en-US" sz="1400" b="0" i="1" smtClean="0">
                        <a:solidFill>
                          <a:srgbClr val="0000FF"/>
                        </a:solidFill>
                        <a:latin typeface="Cambria Math" panose="02040503050406030204" pitchFamily="18" charset="0"/>
                      </a:rPr>
                      <m:t>.99</m:t>
                    </m:r>
                  </m:oMath>
                </a14:m>
                <a:r>
                  <a:rPr lang="en-US" sz="1400" dirty="0"/>
                  <a:t>) </a:t>
                </a:r>
              </a:p>
              <a:p>
                <a:r>
                  <a:rPr lang="en-US" sz="1400" dirty="0">
                    <a:solidFill>
                      <a:srgbClr val="FF0000"/>
                    </a:solidFill>
                  </a:rPr>
                  <a:t>Red</a:t>
                </a:r>
                <a:r>
                  <a:rPr lang="en-US" sz="1400" dirty="0"/>
                  <a:t> indicates negative items (no matching a GT box w. </a:t>
                </a:r>
                <a:r>
                  <a:rPr lang="en-US" sz="1400" dirty="0" err="1"/>
                  <a:t>IoU</a:t>
                </a:r>
                <a14:m>
                  <m:oMath xmlns:m="http://schemas.openxmlformats.org/officeDocument/2006/math">
                    <m:r>
                      <a:rPr lang="en-US" sz="1400" b="0" i="1" smtClean="0">
                        <a:latin typeface="Cambria Math" panose="02040503050406030204" pitchFamily="18" charset="0"/>
                      </a:rPr>
                      <m:t>≥</m:t>
                    </m:r>
                    <m:r>
                      <a:rPr lang="en-US" sz="1400" b="0" i="1" smtClean="0">
                        <a:solidFill>
                          <a:srgbClr val="0000FF"/>
                        </a:solidFill>
                        <a:latin typeface="Cambria Math" panose="02040503050406030204" pitchFamily="18" charset="0"/>
                      </a:rPr>
                      <m:t>.99</m:t>
                    </m:r>
                  </m:oMath>
                </a14:m>
                <a:r>
                  <a:rPr lang="en-US" sz="140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and Recall = </a:t>
                </a:r>
                <a14:m>
                  <m:oMath xmlns:m="http://schemas.openxmlformats.org/officeDocument/2006/math">
                    <m:f>
                      <m:fPr>
                        <m:ctrlPr>
                          <a:rPr lang="en-US" sz="1400" i="1">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i="1">
                            <a:latin typeface="Cambria Math" panose="02040503050406030204" pitchFamily="18" charset="0"/>
                          </a:rPr>
                          <m:t>𝐹𝑁</m:t>
                        </m:r>
                      </m:den>
                    </m:f>
                  </m:oMath>
                </a14:m>
                <a:r>
                  <a:rPr lang="en-US" sz="1400" dirty="0"/>
                  <a:t> both stay at 0, since TP</a:t>
                </a:r>
                <a14:m>
                  <m:oMath xmlns:m="http://schemas.openxmlformats.org/officeDocument/2006/math">
                    <m:r>
                      <a:rPr lang="en-US" sz="1400" b="0" i="1" smtClean="0">
                        <a:latin typeface="Cambria Math" panose="02040503050406030204" pitchFamily="18" charset="0"/>
                      </a:rPr>
                      <m:t>=0</m:t>
                    </m:r>
                  </m:oMath>
                </a14:m>
                <a:endParaRPr lang="en-US" sz="1400" dirty="0"/>
              </a:p>
            </p:txBody>
          </p:sp>
        </mc:Choice>
        <mc:Fallback xmlns="">
          <p:sp>
            <p:nvSpPr>
              <p:cNvPr id="8" name="Content Placeholder 7">
                <a:extLst>
                  <a:ext uri="{FF2B5EF4-FFF2-40B4-BE49-F238E27FC236}">
                    <a16:creationId xmlns:a16="http://schemas.microsoft.com/office/drawing/2014/main" id="{86CD1C04-1B6C-004C-92DB-F51C43CC711B}"/>
                  </a:ext>
                </a:extLst>
              </p:cNvPr>
              <p:cNvSpPr>
                <a:spLocks noGrp="1" noRot="1" noChangeAspect="1" noMove="1" noResize="1" noEditPoints="1" noAdjustHandles="1" noChangeArrowheads="1" noChangeShapeType="1" noTextEdit="1"/>
              </p:cNvSpPr>
              <p:nvPr>
                <p:ph idx="1"/>
              </p:nvPr>
            </p:nvSpPr>
            <p:spPr>
              <a:xfrm>
                <a:off x="-52019" y="0"/>
                <a:ext cx="6664084" cy="2395792"/>
              </a:xfrm>
              <a:blipFill>
                <a:blip r:embed="rId3"/>
                <a:stretch>
                  <a:fillRect l="-91" t="-509"/>
                </a:stretch>
              </a:blipFill>
            </p:spPr>
            <p:txBody>
              <a:bodyPr/>
              <a:lstStyle/>
              <a:p>
                <a:r>
                  <a:rPr lang="en-SE">
                    <a:noFill/>
                  </a:rPr>
                  <a:t> </a:t>
                </a:r>
              </a:p>
            </p:txBody>
          </p:sp>
        </mc:Fallback>
      </mc:AlternateContent>
      <p:graphicFrame>
        <p:nvGraphicFramePr>
          <p:cNvPr id="31" name="Table 30">
            <a:extLst>
              <a:ext uri="{FF2B5EF4-FFF2-40B4-BE49-F238E27FC236}">
                <a16:creationId xmlns:a16="http://schemas.microsoft.com/office/drawing/2014/main" id="{D0C297A9-CE77-19ED-44B5-D751EAD9A0B1}"/>
              </a:ext>
            </a:extLst>
          </p:cNvPr>
          <p:cNvGraphicFramePr>
            <a:graphicFrameLocks/>
          </p:cNvGraphicFramePr>
          <p:nvPr/>
        </p:nvGraphicFramePr>
        <p:xfrm>
          <a:off x="59905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FN=3</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FP=1</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2" name="Table 31">
            <a:extLst>
              <a:ext uri="{FF2B5EF4-FFF2-40B4-BE49-F238E27FC236}">
                <a16:creationId xmlns:a16="http://schemas.microsoft.com/office/drawing/2014/main" id="{B6364F83-AB0B-B24A-B399-E07D9B82D00C}"/>
              </a:ext>
            </a:extLst>
          </p:cNvPr>
          <p:cNvGraphicFramePr>
            <a:graphicFrameLocks/>
          </p:cNvGraphicFramePr>
          <p:nvPr/>
        </p:nvGraphicFramePr>
        <p:xfrm>
          <a:off x="2236401"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FN=3</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3" name="Table 32">
            <a:extLst>
              <a:ext uri="{FF2B5EF4-FFF2-40B4-BE49-F238E27FC236}">
                <a16:creationId xmlns:a16="http://schemas.microsoft.com/office/drawing/2014/main" id="{7CECA71D-AADE-2DD5-7591-93BC7911DFD2}"/>
              </a:ext>
            </a:extLst>
          </p:cNvPr>
          <p:cNvGraphicFramePr>
            <a:graphicFrameLocks/>
          </p:cNvGraphicFramePr>
          <p:nvPr/>
        </p:nvGraphicFramePr>
        <p:xfrm>
          <a:off x="3873746"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FN=3</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FP=3</a:t>
                      </a:r>
                      <a:endParaRPr lang="en-SE" sz="1400" dirty="0"/>
                    </a:p>
                  </a:txBody>
                  <a:tcPr anchor="ctr"/>
                </a:tc>
                <a:extLst>
                  <a:ext uri="{0D108BD9-81ED-4DB2-BD59-A6C34878D82A}">
                    <a16:rowId xmlns:a16="http://schemas.microsoft.com/office/drawing/2014/main" val="2395611723"/>
                  </a:ext>
                </a:extLst>
              </a:tr>
            </a:tbl>
          </a:graphicData>
        </a:graphic>
      </p:graphicFrame>
      <p:sp>
        <p:nvSpPr>
          <p:cNvPr id="34" name="Arrow: Right 33">
            <a:extLst>
              <a:ext uri="{FF2B5EF4-FFF2-40B4-BE49-F238E27FC236}">
                <a16:creationId xmlns:a16="http://schemas.microsoft.com/office/drawing/2014/main" id="{E18570F7-8CF2-B661-AA6D-216136FD4979}"/>
              </a:ext>
            </a:extLst>
          </p:cNvPr>
          <p:cNvSpPr/>
          <p:nvPr/>
        </p:nvSpPr>
        <p:spPr bwMode="auto">
          <a:xfrm>
            <a:off x="1940351"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5" name="Arrow: Right 34">
            <a:extLst>
              <a:ext uri="{FF2B5EF4-FFF2-40B4-BE49-F238E27FC236}">
                <a16:creationId xmlns:a16="http://schemas.microsoft.com/office/drawing/2014/main" id="{39F7CB26-62E8-EDD1-49F6-339EEE51E231}"/>
              </a:ext>
            </a:extLst>
          </p:cNvPr>
          <p:cNvSpPr/>
          <p:nvPr/>
        </p:nvSpPr>
        <p:spPr bwMode="auto">
          <a:xfrm>
            <a:off x="3568276"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36" name="Table 35">
            <a:extLst>
              <a:ext uri="{FF2B5EF4-FFF2-40B4-BE49-F238E27FC236}">
                <a16:creationId xmlns:a16="http://schemas.microsoft.com/office/drawing/2014/main" id="{0E229707-F0D3-F1A2-5D96-A05F209A71C9}"/>
              </a:ext>
            </a:extLst>
          </p:cNvPr>
          <p:cNvGraphicFramePr>
            <a:graphicFrameLocks/>
          </p:cNvGraphicFramePr>
          <p:nvPr/>
        </p:nvGraphicFramePr>
        <p:xfrm>
          <a:off x="5511718"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FN=3</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FP=4</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37" name="Table 36">
            <a:extLst>
              <a:ext uri="{FF2B5EF4-FFF2-40B4-BE49-F238E27FC236}">
                <a16:creationId xmlns:a16="http://schemas.microsoft.com/office/drawing/2014/main" id="{C755CFBA-0F4F-0BD6-BDC6-15BAEEBB2F09}"/>
              </a:ext>
            </a:extLst>
          </p:cNvPr>
          <p:cNvGraphicFramePr>
            <a:graphicFrameLocks/>
          </p:cNvGraphicFramePr>
          <p:nvPr/>
        </p:nvGraphicFramePr>
        <p:xfrm>
          <a:off x="7149063" y="2276872"/>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400" dirty="0"/>
                        <a:t>FN=3</a:t>
                      </a:r>
                      <a:endParaRPr lang="en-SE" sz="14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FP=5</a:t>
                      </a:r>
                      <a:endParaRPr lang="en-SE" sz="1400" dirty="0"/>
                    </a:p>
                  </a:txBody>
                  <a:tcPr anchor="ctr"/>
                </a:tc>
                <a:extLst>
                  <a:ext uri="{0D108BD9-81ED-4DB2-BD59-A6C34878D82A}">
                    <a16:rowId xmlns:a16="http://schemas.microsoft.com/office/drawing/2014/main" val="2395611723"/>
                  </a:ext>
                </a:extLst>
              </a:tr>
            </a:tbl>
          </a:graphicData>
        </a:graphic>
      </p:graphicFrame>
      <p:sp>
        <p:nvSpPr>
          <p:cNvPr id="38" name="Arrow: Right 37">
            <a:extLst>
              <a:ext uri="{FF2B5EF4-FFF2-40B4-BE49-F238E27FC236}">
                <a16:creationId xmlns:a16="http://schemas.microsoft.com/office/drawing/2014/main" id="{81A170D5-DF5E-5813-01EA-27CEC4B49736}"/>
              </a:ext>
            </a:extLst>
          </p:cNvPr>
          <p:cNvSpPr/>
          <p:nvPr/>
        </p:nvSpPr>
        <p:spPr bwMode="auto">
          <a:xfrm>
            <a:off x="6853013"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39" name="Arrow: Right 38">
            <a:extLst>
              <a:ext uri="{FF2B5EF4-FFF2-40B4-BE49-F238E27FC236}">
                <a16:creationId xmlns:a16="http://schemas.microsoft.com/office/drawing/2014/main" id="{40B7F6EC-46D2-6455-7933-E660A4CC04CF}"/>
              </a:ext>
            </a:extLst>
          </p:cNvPr>
          <p:cNvSpPr/>
          <p:nvPr/>
        </p:nvSpPr>
        <p:spPr bwMode="auto">
          <a:xfrm>
            <a:off x="5208252" y="2569424"/>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2B166E9-73D6-3C35-B8A8-7F4C00A3142D}"/>
                  </a:ext>
                </a:extLst>
              </p:cNvPr>
              <p:cNvSpPr txBox="1"/>
              <p:nvPr/>
            </p:nvSpPr>
            <p:spPr>
              <a:xfrm>
                <a:off x="611560" y="3091607"/>
                <a:ext cx="120283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=0</m:t>
                      </m:r>
                    </m:oMath>
                  </m:oMathPara>
                </a14:m>
                <a:endParaRPr lang="en-SE" sz="1400" dirty="0"/>
              </a:p>
            </p:txBody>
          </p:sp>
        </mc:Choice>
        <mc:Fallback xmlns="">
          <p:sp>
            <p:nvSpPr>
              <p:cNvPr id="40" name="TextBox 39">
                <a:extLst>
                  <a:ext uri="{FF2B5EF4-FFF2-40B4-BE49-F238E27FC236}">
                    <a16:creationId xmlns:a16="http://schemas.microsoft.com/office/drawing/2014/main" id="{C2B166E9-73D6-3C35-B8A8-7F4C00A3142D}"/>
                  </a:ext>
                </a:extLst>
              </p:cNvPr>
              <p:cNvSpPr txBox="1">
                <a:spLocks noRot="1" noChangeAspect="1" noMove="1" noResize="1" noEditPoints="1" noAdjustHandles="1" noChangeArrowheads="1" noChangeShapeType="1" noTextEdit="1"/>
              </p:cNvSpPr>
              <p:nvPr/>
            </p:nvSpPr>
            <p:spPr>
              <a:xfrm>
                <a:off x="611560" y="3091607"/>
                <a:ext cx="1202830" cy="307777"/>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E53B5B-0EAA-51EF-DE8E-D3D47A66D621}"/>
                  </a:ext>
                </a:extLst>
              </p:cNvPr>
              <p:cNvSpPr txBox="1"/>
              <p:nvPr/>
            </p:nvSpPr>
            <p:spPr>
              <a:xfrm>
                <a:off x="2279428" y="3091607"/>
                <a:ext cx="12028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=0, </m:t>
                      </m:r>
                      <m:r>
                        <a:rPr lang="en-US" sz="1400" i="1" dirty="0">
                          <a:latin typeface="Cambria Math" panose="02040503050406030204" pitchFamily="18" charset="0"/>
                        </a:rPr>
                        <m:t>𝑅</m:t>
                      </m:r>
                      <m:r>
                        <a:rPr lang="en-US" sz="1400" i="1" dirty="0">
                          <a:latin typeface="Cambria Math" panose="02040503050406030204" pitchFamily="18" charset="0"/>
                        </a:rPr>
                        <m:t>=0</m:t>
                      </m:r>
                    </m:oMath>
                  </m:oMathPara>
                </a14:m>
                <a:endParaRPr lang="en-SE" sz="1400" dirty="0"/>
              </a:p>
            </p:txBody>
          </p:sp>
        </mc:Choice>
        <mc:Fallback xmlns="">
          <p:sp>
            <p:nvSpPr>
              <p:cNvPr id="41" name="TextBox 40">
                <a:extLst>
                  <a:ext uri="{FF2B5EF4-FFF2-40B4-BE49-F238E27FC236}">
                    <a16:creationId xmlns:a16="http://schemas.microsoft.com/office/drawing/2014/main" id="{41E53B5B-0EAA-51EF-DE8E-D3D47A66D621}"/>
                  </a:ext>
                </a:extLst>
              </p:cNvPr>
              <p:cNvSpPr txBox="1">
                <a:spLocks noRot="1" noChangeAspect="1" noMove="1" noResize="1" noEditPoints="1" noAdjustHandles="1" noChangeArrowheads="1" noChangeShapeType="1" noTextEdit="1"/>
              </p:cNvSpPr>
              <p:nvPr/>
            </p:nvSpPr>
            <p:spPr>
              <a:xfrm>
                <a:off x="2279428" y="3091607"/>
                <a:ext cx="1202829"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F98EAC-268B-96B9-94A3-CC21D0D882F6}"/>
                  </a:ext>
                </a:extLst>
              </p:cNvPr>
              <p:cNvSpPr txBox="1"/>
              <p:nvPr/>
            </p:nvSpPr>
            <p:spPr>
              <a:xfrm>
                <a:off x="3947296" y="3091607"/>
                <a:ext cx="12028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=0, </m:t>
                      </m:r>
                      <m:r>
                        <a:rPr lang="en-US" sz="1400" i="1" dirty="0">
                          <a:latin typeface="Cambria Math" panose="02040503050406030204" pitchFamily="18" charset="0"/>
                        </a:rPr>
                        <m:t>𝑅</m:t>
                      </m:r>
                      <m:r>
                        <a:rPr lang="en-US" sz="1400" i="1" dirty="0">
                          <a:latin typeface="Cambria Math" panose="02040503050406030204" pitchFamily="18" charset="0"/>
                        </a:rPr>
                        <m:t>=0</m:t>
                      </m:r>
                    </m:oMath>
                  </m:oMathPara>
                </a14:m>
                <a:endParaRPr lang="en-SE" sz="1400" dirty="0"/>
              </a:p>
            </p:txBody>
          </p:sp>
        </mc:Choice>
        <mc:Fallback xmlns="">
          <p:sp>
            <p:nvSpPr>
              <p:cNvPr id="45" name="TextBox 44">
                <a:extLst>
                  <a:ext uri="{FF2B5EF4-FFF2-40B4-BE49-F238E27FC236}">
                    <a16:creationId xmlns:a16="http://schemas.microsoft.com/office/drawing/2014/main" id="{4AF98EAC-268B-96B9-94A3-CC21D0D882F6}"/>
                  </a:ext>
                </a:extLst>
              </p:cNvPr>
              <p:cNvSpPr txBox="1">
                <a:spLocks noRot="1" noChangeAspect="1" noMove="1" noResize="1" noEditPoints="1" noAdjustHandles="1" noChangeArrowheads="1" noChangeShapeType="1" noTextEdit="1"/>
              </p:cNvSpPr>
              <p:nvPr/>
            </p:nvSpPr>
            <p:spPr>
              <a:xfrm>
                <a:off x="3947296" y="3091607"/>
                <a:ext cx="1202829"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6138722-6F98-365F-8C3F-A780EB3C3F8A}"/>
                  </a:ext>
                </a:extLst>
              </p:cNvPr>
              <p:cNvSpPr txBox="1"/>
              <p:nvPr/>
            </p:nvSpPr>
            <p:spPr>
              <a:xfrm>
                <a:off x="5615164" y="3091607"/>
                <a:ext cx="12028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=0, </m:t>
                      </m:r>
                      <m:r>
                        <a:rPr lang="en-US" sz="1400" i="1" dirty="0">
                          <a:latin typeface="Cambria Math" panose="02040503050406030204" pitchFamily="18" charset="0"/>
                        </a:rPr>
                        <m:t>𝑅</m:t>
                      </m:r>
                      <m:r>
                        <a:rPr lang="en-US" sz="1400" i="1" dirty="0">
                          <a:latin typeface="Cambria Math" panose="02040503050406030204" pitchFamily="18" charset="0"/>
                        </a:rPr>
                        <m:t>=0</m:t>
                      </m:r>
                    </m:oMath>
                  </m:oMathPara>
                </a14:m>
                <a:endParaRPr lang="en-SE" sz="1400" dirty="0"/>
              </a:p>
            </p:txBody>
          </p:sp>
        </mc:Choice>
        <mc:Fallback xmlns="">
          <p:sp>
            <p:nvSpPr>
              <p:cNvPr id="46" name="TextBox 45">
                <a:extLst>
                  <a:ext uri="{FF2B5EF4-FFF2-40B4-BE49-F238E27FC236}">
                    <a16:creationId xmlns:a16="http://schemas.microsoft.com/office/drawing/2014/main" id="{26138722-6F98-365F-8C3F-A780EB3C3F8A}"/>
                  </a:ext>
                </a:extLst>
              </p:cNvPr>
              <p:cNvSpPr txBox="1">
                <a:spLocks noRot="1" noChangeAspect="1" noMove="1" noResize="1" noEditPoints="1" noAdjustHandles="1" noChangeArrowheads="1" noChangeShapeType="1" noTextEdit="1"/>
              </p:cNvSpPr>
              <p:nvPr/>
            </p:nvSpPr>
            <p:spPr>
              <a:xfrm>
                <a:off x="5615164" y="3091607"/>
                <a:ext cx="1202829"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92BF986-CBAE-EFB0-DBAA-9A3CFC9D2FC8}"/>
                  </a:ext>
                </a:extLst>
              </p:cNvPr>
              <p:cNvSpPr txBox="1"/>
              <p:nvPr/>
            </p:nvSpPr>
            <p:spPr>
              <a:xfrm>
                <a:off x="7183644" y="3091607"/>
                <a:ext cx="12028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=0, </m:t>
                      </m:r>
                      <m:r>
                        <a:rPr lang="en-US" sz="1400" i="1" dirty="0">
                          <a:latin typeface="Cambria Math" panose="02040503050406030204" pitchFamily="18" charset="0"/>
                        </a:rPr>
                        <m:t>𝑅</m:t>
                      </m:r>
                      <m:r>
                        <a:rPr lang="en-US" sz="1400" i="1" dirty="0">
                          <a:latin typeface="Cambria Math" panose="02040503050406030204" pitchFamily="18" charset="0"/>
                        </a:rPr>
                        <m:t>=0</m:t>
                      </m:r>
                    </m:oMath>
                  </m:oMathPara>
                </a14:m>
                <a:endParaRPr lang="en-SE" sz="1400" dirty="0"/>
              </a:p>
            </p:txBody>
          </p:sp>
        </mc:Choice>
        <mc:Fallback xmlns="">
          <p:sp>
            <p:nvSpPr>
              <p:cNvPr id="47" name="TextBox 46">
                <a:extLst>
                  <a:ext uri="{FF2B5EF4-FFF2-40B4-BE49-F238E27FC236}">
                    <a16:creationId xmlns:a16="http://schemas.microsoft.com/office/drawing/2014/main" id="{392BF986-CBAE-EFB0-DBAA-9A3CFC9D2FC8}"/>
                  </a:ext>
                </a:extLst>
              </p:cNvPr>
              <p:cNvSpPr txBox="1">
                <a:spLocks noRot="1" noChangeAspect="1" noMove="1" noResize="1" noEditPoints="1" noAdjustHandles="1" noChangeArrowheads="1" noChangeShapeType="1" noTextEdit="1"/>
              </p:cNvSpPr>
              <p:nvPr/>
            </p:nvSpPr>
            <p:spPr>
              <a:xfrm>
                <a:off x="7183644" y="3091607"/>
                <a:ext cx="1202829" cy="307777"/>
              </a:xfrm>
              <a:prstGeom prst="rect">
                <a:avLst/>
              </a:prstGeom>
              <a:blipFill>
                <a:blip r:embed="rId4"/>
                <a:stretch>
                  <a:fillRect/>
                </a:stretch>
              </a:blipFill>
            </p:spPr>
            <p:txBody>
              <a:bodyPr/>
              <a:lstStyle/>
              <a:p>
                <a:r>
                  <a:rPr lang="en-SE">
                    <a:noFill/>
                  </a:rPr>
                  <a:t> </a:t>
                </a:r>
              </a:p>
            </p:txBody>
          </p:sp>
        </mc:Fallback>
      </mc:AlternateContent>
      <p:sp>
        <p:nvSpPr>
          <p:cNvPr id="23" name="TextBox 22">
            <a:extLst>
              <a:ext uri="{FF2B5EF4-FFF2-40B4-BE49-F238E27FC236}">
                <a16:creationId xmlns:a16="http://schemas.microsoft.com/office/drawing/2014/main" id="{49321C56-FD5E-F07B-2949-225240F6760A}"/>
              </a:ext>
            </a:extLst>
          </p:cNvPr>
          <p:cNvSpPr txBox="1"/>
          <p:nvPr/>
        </p:nvSpPr>
        <p:spPr>
          <a:xfrm rot="16200000">
            <a:off x="6170746" y="927910"/>
            <a:ext cx="1026243" cy="338554"/>
          </a:xfrm>
          <a:prstGeom prst="rect">
            <a:avLst/>
          </a:prstGeom>
          <a:noFill/>
        </p:spPr>
        <p:txBody>
          <a:bodyPr wrap="none" rtlCol="0">
            <a:spAutoFit/>
          </a:bodyPr>
          <a:lstStyle/>
          <a:p>
            <a:r>
              <a:rPr lang="en-US" sz="1600" dirty="0"/>
              <a:t>Precision</a:t>
            </a:r>
            <a:endParaRPr lang="en-SE" sz="1600" dirty="0"/>
          </a:p>
        </p:txBody>
      </p:sp>
      <p:sp>
        <p:nvSpPr>
          <p:cNvPr id="24" name="Oval 23">
            <a:extLst>
              <a:ext uri="{FF2B5EF4-FFF2-40B4-BE49-F238E27FC236}">
                <a16:creationId xmlns:a16="http://schemas.microsoft.com/office/drawing/2014/main" id="{ECD0CC33-B256-56A4-26B6-CCFD4290DD19}"/>
              </a:ext>
            </a:extLst>
          </p:cNvPr>
          <p:cNvSpPr/>
          <p:nvPr/>
        </p:nvSpPr>
        <p:spPr bwMode="auto">
          <a:xfrm>
            <a:off x="6823241" y="1773526"/>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74ABD3DC-E28E-0333-DDEE-5EF5740E17C5}"/>
              </a:ext>
            </a:extLst>
          </p:cNvPr>
          <p:cNvSpPr txBox="1"/>
          <p:nvPr/>
        </p:nvSpPr>
        <p:spPr>
          <a:xfrm>
            <a:off x="6444208" y="260648"/>
            <a:ext cx="470000" cy="338554"/>
          </a:xfrm>
          <a:prstGeom prst="rect">
            <a:avLst/>
          </a:prstGeom>
          <a:noFill/>
        </p:spPr>
        <p:txBody>
          <a:bodyPr wrap="none" rtlCol="0">
            <a:spAutoFit/>
          </a:bodyPr>
          <a:lstStyle/>
          <a:p>
            <a:r>
              <a:rPr lang="en-US" sz="1600" dirty="0"/>
              <a:t>1.0</a:t>
            </a:r>
            <a:endParaRPr lang="en-SE" sz="1600" dirty="0"/>
          </a:p>
        </p:txBody>
      </p:sp>
      <p:sp>
        <p:nvSpPr>
          <p:cNvPr id="63" name="Content Placeholder 7">
            <a:extLst>
              <a:ext uri="{FF2B5EF4-FFF2-40B4-BE49-F238E27FC236}">
                <a16:creationId xmlns:a16="http://schemas.microsoft.com/office/drawing/2014/main" id="{C466C292-A598-FB0F-BFF1-23B7CECCEA0A}"/>
              </a:ext>
            </a:extLst>
          </p:cNvPr>
          <p:cNvSpPr txBox="1">
            <a:spLocks/>
          </p:cNvSpPr>
          <p:nvPr/>
        </p:nvSpPr>
        <p:spPr bwMode="auto">
          <a:xfrm>
            <a:off x="91744" y="4704234"/>
            <a:ext cx="2835008" cy="656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SE" sz="2000" kern="0" dirty="0"/>
          </a:p>
        </p:txBody>
      </p:sp>
      <mc:AlternateContent xmlns:mc="http://schemas.openxmlformats.org/markup-compatibility/2006" xmlns:a14="http://schemas.microsoft.com/office/drawing/2010/main">
        <mc:Choice Requires="a14">
          <p:sp>
            <p:nvSpPr>
              <p:cNvPr id="147" name="Content Placeholder 7">
                <a:extLst>
                  <a:ext uri="{FF2B5EF4-FFF2-40B4-BE49-F238E27FC236}">
                    <a16:creationId xmlns:a16="http://schemas.microsoft.com/office/drawing/2014/main" id="{A5438E97-BE32-9ECA-8B71-5E80B1D34C72}"/>
                  </a:ext>
                </a:extLst>
              </p:cNvPr>
              <p:cNvSpPr txBox="1">
                <a:spLocks/>
              </p:cNvSpPr>
              <p:nvPr/>
            </p:nvSpPr>
            <p:spPr bwMode="auto">
              <a:xfrm>
                <a:off x="-52019" y="3429000"/>
                <a:ext cx="6664084" cy="1950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400" b="1" dirty="0"/>
                  <a:t>Very </a:t>
                </a:r>
                <a:r>
                  <a:rPr lang="en-US" sz="1400" b="1" kern="0" dirty="0"/>
                  <a:t>high standard for matching with GT box: </a:t>
                </a:r>
                <a:r>
                  <a:rPr lang="en-US" sz="1400" dirty="0"/>
                  <a:t>Suppose an image contains </a:t>
                </a:r>
                <a:r>
                  <a:rPr lang="en-US" sz="1400" dirty="0">
                    <a:solidFill>
                      <a:srgbClr val="0000FF"/>
                    </a:solidFill>
                  </a:rPr>
                  <a:t>10</a:t>
                </a:r>
                <a:r>
                  <a:rPr lang="en-US" sz="1400" dirty="0"/>
                  <a:t> dogs in it, i.e., </a:t>
                </a:r>
                <a:r>
                  <a:rPr lang="en-US" sz="1400" dirty="0">
                    <a:solidFill>
                      <a:srgbClr val="0000FF"/>
                    </a:solidFill>
                  </a:rPr>
                  <a:t>10</a:t>
                </a:r>
                <a:r>
                  <a:rPr lang="en-US" sz="1400" dirty="0"/>
                  <a:t> GT boxes with label Dog. Prediction confidence scores of Dog class for 5 predicted boxes (</a:t>
                </a:r>
                <a:r>
                  <a:rPr lang="en-US" sz="1400" dirty="0">
                    <a:solidFill>
                      <a:srgbClr val="C00000"/>
                    </a:solidFill>
                  </a:rPr>
                  <a:t>.99,</a:t>
                </a:r>
                <a:r>
                  <a:rPr lang="en-US" sz="1400" dirty="0">
                    <a:solidFill>
                      <a:srgbClr val="00B050"/>
                    </a:solidFill>
                  </a:rPr>
                  <a:t> </a:t>
                </a:r>
                <a:r>
                  <a:rPr lang="en-US" sz="1400" dirty="0">
                    <a:solidFill>
                      <a:srgbClr val="C00000"/>
                    </a:solidFill>
                  </a:rPr>
                  <a:t>.95, .9, .5, .1</a:t>
                </a:r>
                <a:r>
                  <a:rPr lang="en-US" sz="1400" dirty="0"/>
                  <a:t>)</a:t>
                </a:r>
              </a:p>
              <a:p>
                <a:r>
                  <a:rPr lang="en-US" sz="1400" dirty="0">
                    <a:solidFill>
                      <a:srgbClr val="00B050"/>
                    </a:solidFill>
                  </a:rPr>
                  <a:t>Green</a:t>
                </a:r>
                <a:r>
                  <a:rPr lang="en-US" sz="1400" dirty="0"/>
                  <a:t> indicates positive items (matching a GT box w. </a:t>
                </a:r>
                <a:r>
                  <a:rPr lang="en-US" sz="1400" dirty="0" err="1"/>
                  <a:t>IoU</a:t>
                </a:r>
                <a14:m>
                  <m:oMath xmlns:m="http://schemas.openxmlformats.org/officeDocument/2006/math">
                    <m:r>
                      <a:rPr lang="en-US" sz="1400" b="0" i="1" smtClean="0">
                        <a:latin typeface="Cambria Math" panose="02040503050406030204" pitchFamily="18" charset="0"/>
                      </a:rPr>
                      <m:t>≥</m:t>
                    </m:r>
                    <m:r>
                      <a:rPr lang="en-US" sz="1400" b="0" i="1" smtClean="0">
                        <a:solidFill>
                          <a:srgbClr val="0000FF"/>
                        </a:solidFill>
                        <a:latin typeface="Cambria Math" panose="02040503050406030204" pitchFamily="18" charset="0"/>
                      </a:rPr>
                      <m:t>.99</m:t>
                    </m:r>
                  </m:oMath>
                </a14:m>
                <a:r>
                  <a:rPr lang="en-US" sz="1400" dirty="0"/>
                  <a:t>) </a:t>
                </a:r>
              </a:p>
              <a:p>
                <a:r>
                  <a:rPr lang="en-US" sz="1400" dirty="0">
                    <a:solidFill>
                      <a:srgbClr val="FF0000"/>
                    </a:solidFill>
                  </a:rPr>
                  <a:t>Red</a:t>
                </a:r>
                <a:r>
                  <a:rPr lang="en-US" sz="1400" dirty="0"/>
                  <a:t> indicates negative items (no matching a GT box w. </a:t>
                </a:r>
                <a:r>
                  <a:rPr lang="en-US" sz="1400" dirty="0" err="1"/>
                  <a:t>IoU</a:t>
                </a:r>
                <a14:m>
                  <m:oMath xmlns:m="http://schemas.openxmlformats.org/officeDocument/2006/math">
                    <m:r>
                      <a:rPr lang="en-US" sz="1400" b="0" i="1" smtClean="0">
                        <a:latin typeface="Cambria Math" panose="02040503050406030204" pitchFamily="18" charset="0"/>
                      </a:rPr>
                      <m:t>≥</m:t>
                    </m:r>
                    <m:r>
                      <a:rPr lang="en-US" sz="1400" b="0" i="1" smtClean="0">
                        <a:solidFill>
                          <a:srgbClr val="0000FF"/>
                        </a:solidFill>
                        <a:latin typeface="Cambria Math" panose="02040503050406030204" pitchFamily="18" charset="0"/>
                      </a:rPr>
                      <m:t>.99</m:t>
                    </m:r>
                  </m:oMath>
                </a14:m>
                <a:r>
                  <a:rPr lang="en-US" sz="1400" dirty="0"/>
                  <a:t>)</a:t>
                </a:r>
              </a:p>
              <a:p>
                <a:r>
                  <a:rPr lang="en-US" sz="1400" dirty="0"/>
                  <a:t>Precision = </a:t>
                </a:r>
                <a14:m>
                  <m:oMath xmlns:m="http://schemas.openxmlformats.org/officeDocument/2006/math">
                    <m:f>
                      <m:fPr>
                        <m:ctrlPr>
                          <a:rPr lang="en-US" sz="1400" b="0" i="1" smtClean="0">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b="0" i="1" smtClean="0">
                            <a:latin typeface="Cambria Math" panose="02040503050406030204" pitchFamily="18" charset="0"/>
                          </a:rPr>
                          <m:t>𝐹𝑃</m:t>
                        </m:r>
                      </m:den>
                    </m:f>
                  </m:oMath>
                </a14:m>
                <a:r>
                  <a:rPr lang="en-US" sz="1400" dirty="0"/>
                  <a:t> and Recall = </a:t>
                </a:r>
                <a14:m>
                  <m:oMath xmlns:m="http://schemas.openxmlformats.org/officeDocument/2006/math">
                    <m:f>
                      <m:fPr>
                        <m:ctrlPr>
                          <a:rPr lang="en-US" sz="1400" i="1">
                            <a:latin typeface="Cambria Math" panose="02040503050406030204" pitchFamily="18" charset="0"/>
                          </a:rPr>
                        </m:ctrlPr>
                      </m:fPr>
                      <m:num>
                        <m:r>
                          <a:rPr lang="en-US" sz="1400" i="1">
                            <a:latin typeface="Cambria Math" panose="02040503050406030204" pitchFamily="18" charset="0"/>
                          </a:rPr>
                          <m:t>𝑇𝑃</m:t>
                        </m:r>
                      </m:num>
                      <m:den>
                        <m:r>
                          <a:rPr lang="en-US" sz="1400" i="1">
                            <a:latin typeface="Cambria Math" panose="02040503050406030204" pitchFamily="18" charset="0"/>
                          </a:rPr>
                          <m:t>𝑇𝑃</m:t>
                        </m:r>
                        <m:r>
                          <a:rPr lang="en-US" sz="1400" i="1">
                            <a:latin typeface="Cambria Math" panose="02040503050406030204" pitchFamily="18" charset="0"/>
                          </a:rPr>
                          <m:t>+</m:t>
                        </m:r>
                        <m:r>
                          <a:rPr lang="en-US" sz="1400" i="1">
                            <a:latin typeface="Cambria Math" panose="02040503050406030204" pitchFamily="18" charset="0"/>
                          </a:rPr>
                          <m:t>𝐹𝑁</m:t>
                        </m:r>
                      </m:den>
                    </m:f>
                  </m:oMath>
                </a14:m>
                <a:r>
                  <a:rPr lang="en-US" sz="1400" dirty="0"/>
                  <a:t> both stay at 0, since TP</a:t>
                </a:r>
                <a14:m>
                  <m:oMath xmlns:m="http://schemas.openxmlformats.org/officeDocument/2006/math">
                    <m:r>
                      <a:rPr lang="en-US" sz="1400" b="0" i="1" smtClean="0">
                        <a:latin typeface="Cambria Math" panose="02040503050406030204" pitchFamily="18" charset="0"/>
                      </a:rPr>
                      <m:t>=0</m:t>
                    </m:r>
                  </m:oMath>
                </a14:m>
                <a:endParaRPr lang="en-US" sz="1400" dirty="0"/>
              </a:p>
            </p:txBody>
          </p:sp>
        </mc:Choice>
        <mc:Fallback xmlns="">
          <p:sp>
            <p:nvSpPr>
              <p:cNvPr id="147" name="Content Placeholder 7">
                <a:extLst>
                  <a:ext uri="{FF2B5EF4-FFF2-40B4-BE49-F238E27FC236}">
                    <a16:creationId xmlns:a16="http://schemas.microsoft.com/office/drawing/2014/main" id="{A5438E97-BE32-9ECA-8B71-5E80B1D34C72}"/>
                  </a:ext>
                </a:extLst>
              </p:cNvPr>
              <p:cNvSpPr txBox="1">
                <a:spLocks noRot="1" noChangeAspect="1" noMove="1" noResize="1" noEditPoints="1" noAdjustHandles="1" noChangeArrowheads="1" noChangeShapeType="1" noTextEdit="1"/>
              </p:cNvSpPr>
              <p:nvPr/>
            </p:nvSpPr>
            <p:spPr bwMode="auto">
              <a:xfrm>
                <a:off x="-52019" y="3429000"/>
                <a:ext cx="6664084" cy="1950952"/>
              </a:xfrm>
              <a:prstGeom prst="rect">
                <a:avLst/>
              </a:prstGeom>
              <a:blipFill>
                <a:blip r:embed="rId6"/>
                <a:stretch>
                  <a:fillRect l="-91" t="-625" r="-731"/>
                </a:stretch>
              </a:blipFill>
              <a:ln w="9525">
                <a:noFill/>
                <a:miter lim="800000"/>
                <a:headEnd/>
                <a:tailEnd/>
              </a:ln>
            </p:spPr>
            <p:txBody>
              <a:bodyPr/>
              <a:lstStyle/>
              <a:p>
                <a:r>
                  <a:rPr lang="en-SE">
                    <a:noFill/>
                  </a:rPr>
                  <a:t> </a:t>
                </a:r>
              </a:p>
            </p:txBody>
          </p:sp>
        </mc:Fallback>
      </mc:AlternateContent>
      <p:sp>
        <p:nvSpPr>
          <p:cNvPr id="9" name="TextBox 8">
            <a:extLst>
              <a:ext uri="{FF2B5EF4-FFF2-40B4-BE49-F238E27FC236}">
                <a16:creationId xmlns:a16="http://schemas.microsoft.com/office/drawing/2014/main" id="{4B8A88D8-82C7-5780-900E-7161B0EDDDFD}"/>
              </a:ext>
            </a:extLst>
          </p:cNvPr>
          <p:cNvSpPr txBox="1"/>
          <p:nvPr/>
        </p:nvSpPr>
        <p:spPr>
          <a:xfrm>
            <a:off x="7235990" y="1770149"/>
            <a:ext cx="752129" cy="338554"/>
          </a:xfrm>
          <a:prstGeom prst="rect">
            <a:avLst/>
          </a:prstGeom>
          <a:noFill/>
        </p:spPr>
        <p:txBody>
          <a:bodyPr wrap="none" rtlCol="0">
            <a:spAutoFit/>
          </a:bodyPr>
          <a:lstStyle/>
          <a:p>
            <a:r>
              <a:rPr lang="en-US" sz="1600" dirty="0"/>
              <a:t>Recall</a:t>
            </a:r>
            <a:endParaRPr lang="en-SE" sz="1600" dirty="0"/>
          </a:p>
        </p:txBody>
      </p:sp>
      <p:cxnSp>
        <p:nvCxnSpPr>
          <p:cNvPr id="10" name="Straight Connector 9">
            <a:extLst>
              <a:ext uri="{FF2B5EF4-FFF2-40B4-BE49-F238E27FC236}">
                <a16:creationId xmlns:a16="http://schemas.microsoft.com/office/drawing/2014/main" id="{B726A77C-6A05-3F5A-5A33-9403B0AB0ACE}"/>
              </a:ext>
            </a:extLst>
          </p:cNvPr>
          <p:cNvCxnSpPr>
            <a:cxnSpLocks/>
          </p:cNvCxnSpPr>
          <p:nvPr/>
        </p:nvCxnSpPr>
        <p:spPr bwMode="auto">
          <a:xfrm>
            <a:off x="6855454" y="1831607"/>
            <a:ext cx="1425773" cy="0"/>
          </a:xfrm>
          <a:prstGeom prst="line">
            <a:avLst/>
          </a:prstGeom>
          <a:noFill/>
          <a:ln w="25400"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4DF652BA-2C90-C928-46AA-60BE3B832CDA}"/>
              </a:ext>
            </a:extLst>
          </p:cNvPr>
          <p:cNvSpPr txBox="1"/>
          <p:nvPr/>
        </p:nvSpPr>
        <p:spPr>
          <a:xfrm>
            <a:off x="8054616" y="1770149"/>
            <a:ext cx="470000" cy="338554"/>
          </a:xfrm>
          <a:prstGeom prst="rect">
            <a:avLst/>
          </a:prstGeom>
          <a:noFill/>
        </p:spPr>
        <p:txBody>
          <a:bodyPr wrap="none" rtlCol="0">
            <a:spAutoFit/>
          </a:bodyPr>
          <a:lstStyle/>
          <a:p>
            <a:r>
              <a:rPr lang="en-US" sz="1600" dirty="0"/>
              <a:t>1.0</a:t>
            </a:r>
            <a:endParaRPr lang="en-SE" sz="1600" dirty="0"/>
          </a:p>
        </p:txBody>
      </p:sp>
      <p:graphicFrame>
        <p:nvGraphicFramePr>
          <p:cNvPr id="12" name="Table 11">
            <a:extLst>
              <a:ext uri="{FF2B5EF4-FFF2-40B4-BE49-F238E27FC236}">
                <a16:creationId xmlns:a16="http://schemas.microsoft.com/office/drawing/2014/main" id="{288F1F36-35BE-D218-2882-A0CDAC7F4B76}"/>
              </a:ext>
            </a:extLst>
          </p:cNvPr>
          <p:cNvGraphicFramePr>
            <a:graphicFrameLocks/>
          </p:cNvGraphicFramePr>
          <p:nvPr/>
        </p:nvGraphicFramePr>
        <p:xfrm>
          <a:off x="599056"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200" dirty="0"/>
                        <a:t>FN=10</a:t>
                      </a:r>
                      <a:endParaRPr lang="en-SE" sz="12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FP=0</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3" name="Table 12">
            <a:extLst>
              <a:ext uri="{FF2B5EF4-FFF2-40B4-BE49-F238E27FC236}">
                <a16:creationId xmlns:a16="http://schemas.microsoft.com/office/drawing/2014/main" id="{4F4730DB-26C0-7037-C6DF-039FD7A3FF05}"/>
              </a:ext>
            </a:extLst>
          </p:cNvPr>
          <p:cNvGraphicFramePr>
            <a:graphicFrameLocks/>
          </p:cNvGraphicFramePr>
          <p:nvPr/>
        </p:nvGraphicFramePr>
        <p:xfrm>
          <a:off x="2236401"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200" dirty="0"/>
                        <a:t>FN=10</a:t>
                      </a:r>
                      <a:endParaRPr lang="en-SE" sz="1200" dirty="0"/>
                    </a:p>
                  </a:txBody>
                  <a:tcPr anchor="ctr"/>
                </a:tc>
                <a:tc>
                  <a:txBody>
                    <a:bodyPr/>
                    <a:lstStyle/>
                    <a:p>
                      <a:r>
                        <a:rPr lang="en-US" sz="140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a:t>TP=0</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4" name="Table 13">
            <a:extLst>
              <a:ext uri="{FF2B5EF4-FFF2-40B4-BE49-F238E27FC236}">
                <a16:creationId xmlns:a16="http://schemas.microsoft.com/office/drawing/2014/main" id="{AEE48BB9-E584-19DE-F292-3FA5B29F7B2F}"/>
              </a:ext>
            </a:extLst>
          </p:cNvPr>
          <p:cNvGraphicFramePr>
            <a:graphicFrameLocks/>
          </p:cNvGraphicFramePr>
          <p:nvPr/>
        </p:nvGraphicFramePr>
        <p:xfrm>
          <a:off x="3873746"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200" dirty="0"/>
                        <a:t>FN=10</a:t>
                      </a:r>
                      <a:endParaRPr lang="en-SE" sz="12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sp>
        <p:nvSpPr>
          <p:cNvPr id="15" name="Arrow: Right 14">
            <a:extLst>
              <a:ext uri="{FF2B5EF4-FFF2-40B4-BE49-F238E27FC236}">
                <a16:creationId xmlns:a16="http://schemas.microsoft.com/office/drawing/2014/main" id="{92641D65-A46C-7FE9-0365-3267A11F92BC}"/>
              </a:ext>
            </a:extLst>
          </p:cNvPr>
          <p:cNvSpPr/>
          <p:nvPr/>
        </p:nvSpPr>
        <p:spPr bwMode="auto">
          <a:xfrm>
            <a:off x="1940351"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6" name="Arrow: Right 15">
            <a:extLst>
              <a:ext uri="{FF2B5EF4-FFF2-40B4-BE49-F238E27FC236}">
                <a16:creationId xmlns:a16="http://schemas.microsoft.com/office/drawing/2014/main" id="{EAE88547-B2C8-504C-9658-C07EEE86B06A}"/>
              </a:ext>
            </a:extLst>
          </p:cNvPr>
          <p:cNvSpPr/>
          <p:nvPr/>
        </p:nvSpPr>
        <p:spPr bwMode="auto">
          <a:xfrm>
            <a:off x="3568276"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aphicFrame>
        <p:nvGraphicFramePr>
          <p:cNvPr id="17" name="Table 16">
            <a:extLst>
              <a:ext uri="{FF2B5EF4-FFF2-40B4-BE49-F238E27FC236}">
                <a16:creationId xmlns:a16="http://schemas.microsoft.com/office/drawing/2014/main" id="{A9F49615-B01E-24E3-D306-9C8FEE682DFA}"/>
              </a:ext>
            </a:extLst>
          </p:cNvPr>
          <p:cNvGraphicFramePr>
            <a:graphicFrameLocks/>
          </p:cNvGraphicFramePr>
          <p:nvPr/>
        </p:nvGraphicFramePr>
        <p:xfrm>
          <a:off x="5511718"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200" dirty="0"/>
                        <a:t>FN=10</a:t>
                      </a:r>
                      <a:endParaRPr lang="en-SE" sz="12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graphicFrame>
        <p:nvGraphicFramePr>
          <p:cNvPr id="18" name="Table 17">
            <a:extLst>
              <a:ext uri="{FF2B5EF4-FFF2-40B4-BE49-F238E27FC236}">
                <a16:creationId xmlns:a16="http://schemas.microsoft.com/office/drawing/2014/main" id="{198A4CCF-4C9D-50B8-1F83-1C98F3EBF52F}"/>
              </a:ext>
            </a:extLst>
          </p:cNvPr>
          <p:cNvGraphicFramePr>
            <a:graphicFrameLocks/>
          </p:cNvGraphicFramePr>
          <p:nvPr/>
        </p:nvGraphicFramePr>
        <p:xfrm>
          <a:off x="7149063" y="5565496"/>
          <a:ext cx="1288704" cy="867910"/>
        </p:xfrm>
        <a:graphic>
          <a:graphicData uri="http://schemas.openxmlformats.org/drawingml/2006/table">
            <a:tbl>
              <a:tblPr firstRow="1" bandRow="1">
                <a:tableStyleId>{5940675A-B579-460E-94D1-54222C63F5DA}</a:tableStyleId>
              </a:tblPr>
              <a:tblGrid>
                <a:gridCol w="644352">
                  <a:extLst>
                    <a:ext uri="{9D8B030D-6E8A-4147-A177-3AD203B41FA5}">
                      <a16:colId xmlns:a16="http://schemas.microsoft.com/office/drawing/2014/main" val="1682187565"/>
                    </a:ext>
                  </a:extLst>
                </a:gridCol>
                <a:gridCol w="644352">
                  <a:extLst>
                    <a:ext uri="{9D8B030D-6E8A-4147-A177-3AD203B41FA5}">
                      <a16:colId xmlns:a16="http://schemas.microsoft.com/office/drawing/2014/main" val="1083604852"/>
                    </a:ext>
                  </a:extLst>
                </a:gridCol>
              </a:tblGrid>
              <a:tr h="433955">
                <a:tc>
                  <a:txBody>
                    <a:bodyPr/>
                    <a:lstStyle/>
                    <a:p>
                      <a:r>
                        <a:rPr lang="en-US" sz="1200" dirty="0"/>
                        <a:t>FN=10</a:t>
                      </a:r>
                      <a:endParaRPr lang="en-SE" sz="1200" dirty="0"/>
                    </a:p>
                  </a:txBody>
                  <a:tcPr anchor="ctr"/>
                </a:tc>
                <a:tc>
                  <a:txBody>
                    <a:bodyPr/>
                    <a:lstStyle/>
                    <a:p>
                      <a:r>
                        <a:rPr lang="en-US" sz="1400" dirty="0"/>
                        <a:t>TN=0</a:t>
                      </a:r>
                      <a:endParaRPr lang="en-SE" sz="1400" dirty="0"/>
                    </a:p>
                  </a:txBody>
                  <a:tcPr anchor="ctr"/>
                </a:tc>
                <a:extLst>
                  <a:ext uri="{0D108BD9-81ED-4DB2-BD59-A6C34878D82A}">
                    <a16:rowId xmlns:a16="http://schemas.microsoft.com/office/drawing/2014/main" val="4241156382"/>
                  </a:ext>
                </a:extLst>
              </a:tr>
              <a:tr h="433955">
                <a:tc>
                  <a:txBody>
                    <a:bodyPr/>
                    <a:lstStyle/>
                    <a:p>
                      <a:r>
                        <a:rPr lang="en-US" sz="1400" dirty="0"/>
                        <a:t>TP=0</a:t>
                      </a:r>
                      <a:endParaRPr lang="en-SE" sz="1400" dirty="0"/>
                    </a:p>
                  </a:txBody>
                  <a:tcPr anchor="ctr"/>
                </a:tc>
                <a:tc>
                  <a:txBody>
                    <a:bodyPr/>
                    <a:lstStyle/>
                    <a:p>
                      <a:r>
                        <a:rPr lang="en-US" sz="1400" dirty="0"/>
                        <a:t>FP=2</a:t>
                      </a:r>
                      <a:endParaRPr lang="en-SE" sz="1400" dirty="0"/>
                    </a:p>
                  </a:txBody>
                  <a:tcPr anchor="ctr"/>
                </a:tc>
                <a:extLst>
                  <a:ext uri="{0D108BD9-81ED-4DB2-BD59-A6C34878D82A}">
                    <a16:rowId xmlns:a16="http://schemas.microsoft.com/office/drawing/2014/main" val="2395611723"/>
                  </a:ext>
                </a:extLst>
              </a:tr>
            </a:tbl>
          </a:graphicData>
        </a:graphic>
      </p:graphicFrame>
      <p:sp>
        <p:nvSpPr>
          <p:cNvPr id="19" name="Arrow: Right 18">
            <a:extLst>
              <a:ext uri="{FF2B5EF4-FFF2-40B4-BE49-F238E27FC236}">
                <a16:creationId xmlns:a16="http://schemas.microsoft.com/office/drawing/2014/main" id="{3A4F34A7-F9A5-9868-F60A-C8CFA52910DA}"/>
              </a:ext>
            </a:extLst>
          </p:cNvPr>
          <p:cNvSpPr/>
          <p:nvPr/>
        </p:nvSpPr>
        <p:spPr bwMode="auto">
          <a:xfrm>
            <a:off x="6853013"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0" name="Arrow: Right 19">
            <a:extLst>
              <a:ext uri="{FF2B5EF4-FFF2-40B4-BE49-F238E27FC236}">
                <a16:creationId xmlns:a16="http://schemas.microsoft.com/office/drawing/2014/main" id="{D87E4B0D-789E-CB74-D265-231078F2412A}"/>
              </a:ext>
            </a:extLst>
          </p:cNvPr>
          <p:cNvSpPr/>
          <p:nvPr/>
        </p:nvSpPr>
        <p:spPr bwMode="auto">
          <a:xfrm>
            <a:off x="5208252" y="5858048"/>
            <a:ext cx="262299" cy="257390"/>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cxnSp>
        <p:nvCxnSpPr>
          <p:cNvPr id="22" name="Straight Connector 21">
            <a:extLst>
              <a:ext uri="{FF2B5EF4-FFF2-40B4-BE49-F238E27FC236}">
                <a16:creationId xmlns:a16="http://schemas.microsoft.com/office/drawing/2014/main" id="{742FF351-A392-C494-743B-BD3477F5C306}"/>
              </a:ext>
            </a:extLst>
          </p:cNvPr>
          <p:cNvCxnSpPr>
            <a:cxnSpLocks/>
          </p:cNvCxnSpPr>
          <p:nvPr/>
        </p:nvCxnSpPr>
        <p:spPr bwMode="auto">
          <a:xfrm flipV="1">
            <a:off x="6931300" y="3744064"/>
            <a:ext cx="0" cy="1342428"/>
          </a:xfrm>
          <a:prstGeom prst="line">
            <a:avLst/>
          </a:prstGeom>
          <a:noFill/>
          <a:ln w="25400"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A15FCEC8-EE1B-59D2-C440-6C9EC881EF33}"/>
              </a:ext>
            </a:extLst>
          </p:cNvPr>
          <p:cNvSpPr txBox="1"/>
          <p:nvPr/>
        </p:nvSpPr>
        <p:spPr>
          <a:xfrm rot="16200000">
            <a:off x="6230330" y="4243787"/>
            <a:ext cx="1026243" cy="338554"/>
          </a:xfrm>
          <a:prstGeom prst="rect">
            <a:avLst/>
          </a:prstGeom>
          <a:noFill/>
        </p:spPr>
        <p:txBody>
          <a:bodyPr wrap="none" rtlCol="0">
            <a:spAutoFit/>
          </a:bodyPr>
          <a:lstStyle/>
          <a:p>
            <a:r>
              <a:rPr lang="en-US" sz="1600" dirty="0"/>
              <a:t>Precision</a:t>
            </a:r>
            <a:endParaRPr lang="en-SE" sz="1600" dirty="0"/>
          </a:p>
        </p:txBody>
      </p:sp>
      <p:sp>
        <p:nvSpPr>
          <p:cNvPr id="28" name="Oval 27">
            <a:extLst>
              <a:ext uri="{FF2B5EF4-FFF2-40B4-BE49-F238E27FC236}">
                <a16:creationId xmlns:a16="http://schemas.microsoft.com/office/drawing/2014/main" id="{429BA7A5-24AB-20E1-39B5-733235066460}"/>
              </a:ext>
            </a:extLst>
          </p:cNvPr>
          <p:cNvSpPr/>
          <p:nvPr/>
        </p:nvSpPr>
        <p:spPr bwMode="auto">
          <a:xfrm>
            <a:off x="6882825" y="5089403"/>
            <a:ext cx="108005" cy="108008"/>
          </a:xfrm>
          <a:prstGeom prst="ellipse">
            <a:avLst/>
          </a:prstGeom>
          <a:solidFill>
            <a:srgbClr val="0000FF"/>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49" name="TextBox 48">
            <a:extLst>
              <a:ext uri="{FF2B5EF4-FFF2-40B4-BE49-F238E27FC236}">
                <a16:creationId xmlns:a16="http://schemas.microsoft.com/office/drawing/2014/main" id="{E874A820-4732-CE0B-9FCD-64CF27E96AA3}"/>
              </a:ext>
            </a:extLst>
          </p:cNvPr>
          <p:cNvSpPr txBox="1"/>
          <p:nvPr/>
        </p:nvSpPr>
        <p:spPr>
          <a:xfrm>
            <a:off x="6503792" y="3576525"/>
            <a:ext cx="470000" cy="338554"/>
          </a:xfrm>
          <a:prstGeom prst="rect">
            <a:avLst/>
          </a:prstGeom>
          <a:noFill/>
        </p:spPr>
        <p:txBody>
          <a:bodyPr wrap="none" rtlCol="0">
            <a:spAutoFit/>
          </a:bodyPr>
          <a:lstStyle/>
          <a:p>
            <a:r>
              <a:rPr lang="en-US" sz="1600" dirty="0"/>
              <a:t>1.0</a:t>
            </a:r>
            <a:endParaRPr lang="en-SE" sz="1600" dirty="0"/>
          </a:p>
        </p:txBody>
      </p:sp>
      <p:sp>
        <p:nvSpPr>
          <p:cNvPr id="50" name="TextBox 49">
            <a:extLst>
              <a:ext uri="{FF2B5EF4-FFF2-40B4-BE49-F238E27FC236}">
                <a16:creationId xmlns:a16="http://schemas.microsoft.com/office/drawing/2014/main" id="{EFD865B5-3DAE-9ADC-9DA2-EF018BC8982A}"/>
              </a:ext>
            </a:extLst>
          </p:cNvPr>
          <p:cNvSpPr txBox="1"/>
          <p:nvPr/>
        </p:nvSpPr>
        <p:spPr>
          <a:xfrm>
            <a:off x="7295574" y="5086026"/>
            <a:ext cx="752129" cy="338554"/>
          </a:xfrm>
          <a:prstGeom prst="rect">
            <a:avLst/>
          </a:prstGeom>
          <a:noFill/>
        </p:spPr>
        <p:txBody>
          <a:bodyPr wrap="none" rtlCol="0">
            <a:spAutoFit/>
          </a:bodyPr>
          <a:lstStyle/>
          <a:p>
            <a:r>
              <a:rPr lang="en-US" sz="1600" dirty="0"/>
              <a:t>Recall</a:t>
            </a:r>
            <a:endParaRPr lang="en-SE" sz="1600" dirty="0"/>
          </a:p>
        </p:txBody>
      </p:sp>
      <p:cxnSp>
        <p:nvCxnSpPr>
          <p:cNvPr id="56" name="Straight Connector 55">
            <a:extLst>
              <a:ext uri="{FF2B5EF4-FFF2-40B4-BE49-F238E27FC236}">
                <a16:creationId xmlns:a16="http://schemas.microsoft.com/office/drawing/2014/main" id="{71051411-0675-81F1-BA2F-1E1E8B621F83}"/>
              </a:ext>
            </a:extLst>
          </p:cNvPr>
          <p:cNvCxnSpPr>
            <a:cxnSpLocks/>
          </p:cNvCxnSpPr>
          <p:nvPr/>
        </p:nvCxnSpPr>
        <p:spPr bwMode="auto">
          <a:xfrm>
            <a:off x="6915038" y="5147484"/>
            <a:ext cx="1425773" cy="0"/>
          </a:xfrm>
          <a:prstGeom prst="line">
            <a:avLst/>
          </a:prstGeom>
          <a:noFill/>
          <a:ln w="25400" cap="flat" cmpd="sng" algn="ctr">
            <a:solidFill>
              <a:schemeClr val="tx1"/>
            </a:solidFill>
            <a:prstDash val="solid"/>
            <a:round/>
            <a:headEnd type="none" w="med" len="med"/>
            <a:tailEnd type="none" w="med" len="med"/>
          </a:ln>
          <a:effectLst/>
        </p:spPr>
      </p:cxnSp>
      <p:sp>
        <p:nvSpPr>
          <p:cNvPr id="60" name="TextBox 59">
            <a:extLst>
              <a:ext uri="{FF2B5EF4-FFF2-40B4-BE49-F238E27FC236}">
                <a16:creationId xmlns:a16="http://schemas.microsoft.com/office/drawing/2014/main" id="{B48A7C74-4538-3057-45AA-B892955FCFC8}"/>
              </a:ext>
            </a:extLst>
          </p:cNvPr>
          <p:cNvSpPr txBox="1"/>
          <p:nvPr/>
        </p:nvSpPr>
        <p:spPr>
          <a:xfrm>
            <a:off x="8114200" y="5086026"/>
            <a:ext cx="470000" cy="338554"/>
          </a:xfrm>
          <a:prstGeom prst="rect">
            <a:avLst/>
          </a:prstGeom>
          <a:noFill/>
        </p:spPr>
        <p:txBody>
          <a:bodyPr wrap="none" rtlCol="0">
            <a:spAutoFit/>
          </a:bodyPr>
          <a:lstStyle/>
          <a:p>
            <a:r>
              <a:rPr lang="en-US" sz="1600" dirty="0"/>
              <a:t>1.0</a:t>
            </a:r>
            <a:endParaRPr lang="en-SE" sz="1600" dirty="0"/>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FB8680B-219F-57F5-8254-CB4183119005}"/>
                  </a:ext>
                </a:extLst>
              </p:cNvPr>
              <p:cNvSpPr txBox="1"/>
              <p:nvPr/>
            </p:nvSpPr>
            <p:spPr>
              <a:xfrm>
                <a:off x="662854" y="6395921"/>
                <a:ext cx="120283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𝑃</m:t>
                      </m:r>
                      <m:r>
                        <a:rPr lang="en-US" sz="1400" i="1" dirty="0">
                          <a:latin typeface="Cambria Math" panose="02040503050406030204" pitchFamily="18" charset="0"/>
                        </a:rPr>
                        <m:t>=</m:t>
                      </m:r>
                      <m:r>
                        <a:rPr lang="en-US" sz="1400" b="0" i="1" dirty="0" smtClean="0">
                          <a:latin typeface="Cambria Math" panose="02040503050406030204" pitchFamily="18" charset="0"/>
                        </a:rPr>
                        <m:t>0, </m:t>
                      </m:r>
                      <m:r>
                        <a:rPr lang="en-US" sz="1400" b="0" i="1" dirty="0" smtClean="0">
                          <a:latin typeface="Cambria Math" panose="02040503050406030204" pitchFamily="18" charset="0"/>
                        </a:rPr>
                        <m:t>𝑅</m:t>
                      </m:r>
                      <m:r>
                        <a:rPr lang="en-US" sz="1400" b="0" i="1" dirty="0" smtClean="0">
                          <a:latin typeface="Cambria Math" panose="02040503050406030204" pitchFamily="18" charset="0"/>
                        </a:rPr>
                        <m:t>=0</m:t>
                      </m:r>
                    </m:oMath>
                  </m:oMathPara>
                </a14:m>
                <a:endParaRPr lang="en-SE" sz="1400" dirty="0"/>
              </a:p>
            </p:txBody>
          </p:sp>
        </mc:Choice>
        <mc:Fallback xmlns="">
          <p:sp>
            <p:nvSpPr>
              <p:cNvPr id="61" name="TextBox 60">
                <a:extLst>
                  <a:ext uri="{FF2B5EF4-FFF2-40B4-BE49-F238E27FC236}">
                    <a16:creationId xmlns:a16="http://schemas.microsoft.com/office/drawing/2014/main" id="{DFB8680B-219F-57F5-8254-CB4183119005}"/>
                  </a:ext>
                </a:extLst>
              </p:cNvPr>
              <p:cNvSpPr txBox="1">
                <a:spLocks noRot="1" noChangeAspect="1" noMove="1" noResize="1" noEditPoints="1" noAdjustHandles="1" noChangeArrowheads="1" noChangeShapeType="1" noTextEdit="1"/>
              </p:cNvSpPr>
              <p:nvPr/>
            </p:nvSpPr>
            <p:spPr>
              <a:xfrm>
                <a:off x="662854" y="6395921"/>
                <a:ext cx="1202830"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2FFAE386-2035-A3C5-0CED-3F091196C6C0}"/>
                  </a:ext>
                </a:extLst>
              </p:cNvPr>
              <p:cNvSpPr txBox="1"/>
              <p:nvPr/>
            </p:nvSpPr>
            <p:spPr>
              <a:xfrm>
                <a:off x="2330722" y="6395921"/>
                <a:ext cx="12028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=0, </m:t>
                      </m:r>
                      <m:r>
                        <a:rPr lang="en-US" sz="1400" i="1" dirty="0">
                          <a:latin typeface="Cambria Math" panose="02040503050406030204" pitchFamily="18" charset="0"/>
                        </a:rPr>
                        <m:t>𝑅</m:t>
                      </m:r>
                      <m:r>
                        <a:rPr lang="en-US" sz="1400" i="1" dirty="0">
                          <a:latin typeface="Cambria Math" panose="02040503050406030204" pitchFamily="18" charset="0"/>
                        </a:rPr>
                        <m:t>=0</m:t>
                      </m:r>
                    </m:oMath>
                  </m:oMathPara>
                </a14:m>
                <a:endParaRPr lang="en-SE" sz="1400" dirty="0"/>
              </a:p>
            </p:txBody>
          </p:sp>
        </mc:Choice>
        <mc:Fallback xmlns="">
          <p:sp>
            <p:nvSpPr>
              <p:cNvPr id="62" name="TextBox 61">
                <a:extLst>
                  <a:ext uri="{FF2B5EF4-FFF2-40B4-BE49-F238E27FC236}">
                    <a16:creationId xmlns:a16="http://schemas.microsoft.com/office/drawing/2014/main" id="{2FFAE386-2035-A3C5-0CED-3F091196C6C0}"/>
                  </a:ext>
                </a:extLst>
              </p:cNvPr>
              <p:cNvSpPr txBox="1">
                <a:spLocks noRot="1" noChangeAspect="1" noMove="1" noResize="1" noEditPoints="1" noAdjustHandles="1" noChangeArrowheads="1" noChangeShapeType="1" noTextEdit="1"/>
              </p:cNvSpPr>
              <p:nvPr/>
            </p:nvSpPr>
            <p:spPr>
              <a:xfrm>
                <a:off x="2330722" y="6395921"/>
                <a:ext cx="1202829" cy="307777"/>
              </a:xfrm>
              <a:prstGeom prst="rect">
                <a:avLst/>
              </a:prstGeom>
              <a:blipFill>
                <a:blip r:embed="rId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06C51656-1C12-5590-7924-75733A38BE6D}"/>
                  </a:ext>
                </a:extLst>
              </p:cNvPr>
              <p:cNvSpPr txBox="1"/>
              <p:nvPr/>
            </p:nvSpPr>
            <p:spPr>
              <a:xfrm>
                <a:off x="3998590" y="6395921"/>
                <a:ext cx="12028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=0, </m:t>
                      </m:r>
                      <m:r>
                        <a:rPr lang="en-US" sz="1400" i="1" dirty="0">
                          <a:latin typeface="Cambria Math" panose="02040503050406030204" pitchFamily="18" charset="0"/>
                        </a:rPr>
                        <m:t>𝑅</m:t>
                      </m:r>
                      <m:r>
                        <a:rPr lang="en-US" sz="1400" i="1" dirty="0">
                          <a:latin typeface="Cambria Math" panose="02040503050406030204" pitchFamily="18" charset="0"/>
                        </a:rPr>
                        <m:t>=0</m:t>
                      </m:r>
                    </m:oMath>
                  </m:oMathPara>
                </a14:m>
                <a:endParaRPr lang="en-SE" sz="1400" dirty="0"/>
              </a:p>
            </p:txBody>
          </p:sp>
        </mc:Choice>
        <mc:Fallback xmlns="">
          <p:sp>
            <p:nvSpPr>
              <p:cNvPr id="128" name="TextBox 127">
                <a:extLst>
                  <a:ext uri="{FF2B5EF4-FFF2-40B4-BE49-F238E27FC236}">
                    <a16:creationId xmlns:a16="http://schemas.microsoft.com/office/drawing/2014/main" id="{06C51656-1C12-5590-7924-75733A38BE6D}"/>
                  </a:ext>
                </a:extLst>
              </p:cNvPr>
              <p:cNvSpPr txBox="1">
                <a:spLocks noRot="1" noChangeAspect="1" noMove="1" noResize="1" noEditPoints="1" noAdjustHandles="1" noChangeArrowheads="1" noChangeShapeType="1" noTextEdit="1"/>
              </p:cNvSpPr>
              <p:nvPr/>
            </p:nvSpPr>
            <p:spPr>
              <a:xfrm>
                <a:off x="3998590" y="6395921"/>
                <a:ext cx="1202829"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4E8F4ECF-624F-CC1B-DC8C-191F3B097F9C}"/>
                  </a:ext>
                </a:extLst>
              </p:cNvPr>
              <p:cNvSpPr txBox="1"/>
              <p:nvPr/>
            </p:nvSpPr>
            <p:spPr>
              <a:xfrm>
                <a:off x="5666458" y="6395921"/>
                <a:ext cx="12028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=0, </m:t>
                      </m:r>
                      <m:r>
                        <a:rPr lang="en-US" sz="1400" i="1" dirty="0">
                          <a:latin typeface="Cambria Math" panose="02040503050406030204" pitchFamily="18" charset="0"/>
                        </a:rPr>
                        <m:t>𝑅</m:t>
                      </m:r>
                      <m:r>
                        <a:rPr lang="en-US" sz="1400" i="1" dirty="0">
                          <a:latin typeface="Cambria Math" panose="02040503050406030204" pitchFamily="18" charset="0"/>
                        </a:rPr>
                        <m:t>=0</m:t>
                      </m:r>
                    </m:oMath>
                  </m:oMathPara>
                </a14:m>
                <a:endParaRPr lang="en-SE" sz="1400" dirty="0"/>
              </a:p>
            </p:txBody>
          </p:sp>
        </mc:Choice>
        <mc:Fallback xmlns="">
          <p:sp>
            <p:nvSpPr>
              <p:cNvPr id="129" name="TextBox 128">
                <a:extLst>
                  <a:ext uri="{FF2B5EF4-FFF2-40B4-BE49-F238E27FC236}">
                    <a16:creationId xmlns:a16="http://schemas.microsoft.com/office/drawing/2014/main" id="{4E8F4ECF-624F-CC1B-DC8C-191F3B097F9C}"/>
                  </a:ext>
                </a:extLst>
              </p:cNvPr>
              <p:cNvSpPr txBox="1">
                <a:spLocks noRot="1" noChangeAspect="1" noMove="1" noResize="1" noEditPoints="1" noAdjustHandles="1" noChangeArrowheads="1" noChangeShapeType="1" noTextEdit="1"/>
              </p:cNvSpPr>
              <p:nvPr/>
            </p:nvSpPr>
            <p:spPr>
              <a:xfrm>
                <a:off x="5666458" y="6395921"/>
                <a:ext cx="1202829" cy="307777"/>
              </a:xfrm>
              <a:prstGeom prst="rect">
                <a:avLst/>
              </a:prstGeom>
              <a:blipFill>
                <a:blip r:embed="rId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D5A7CC34-5F52-270F-22F0-B065F070EC04}"/>
                  </a:ext>
                </a:extLst>
              </p:cNvPr>
              <p:cNvSpPr txBox="1"/>
              <p:nvPr/>
            </p:nvSpPr>
            <p:spPr>
              <a:xfrm>
                <a:off x="7234938" y="6395921"/>
                <a:ext cx="12028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dirty="0">
                          <a:latin typeface="Cambria Math" panose="02040503050406030204" pitchFamily="18" charset="0"/>
                        </a:rPr>
                        <m:t>𝑃</m:t>
                      </m:r>
                      <m:r>
                        <a:rPr lang="en-US" sz="1400" i="1" dirty="0">
                          <a:latin typeface="Cambria Math" panose="02040503050406030204" pitchFamily="18" charset="0"/>
                        </a:rPr>
                        <m:t>=0, </m:t>
                      </m:r>
                      <m:r>
                        <a:rPr lang="en-US" sz="1400" i="1" dirty="0">
                          <a:latin typeface="Cambria Math" panose="02040503050406030204" pitchFamily="18" charset="0"/>
                        </a:rPr>
                        <m:t>𝑅</m:t>
                      </m:r>
                      <m:r>
                        <a:rPr lang="en-US" sz="1400" i="1" dirty="0">
                          <a:latin typeface="Cambria Math" panose="02040503050406030204" pitchFamily="18" charset="0"/>
                        </a:rPr>
                        <m:t>=0</m:t>
                      </m:r>
                    </m:oMath>
                  </m:oMathPara>
                </a14:m>
                <a:endParaRPr lang="en-SE" sz="1400" dirty="0"/>
              </a:p>
            </p:txBody>
          </p:sp>
        </mc:Choice>
        <mc:Fallback xmlns="">
          <p:sp>
            <p:nvSpPr>
              <p:cNvPr id="130" name="TextBox 129">
                <a:extLst>
                  <a:ext uri="{FF2B5EF4-FFF2-40B4-BE49-F238E27FC236}">
                    <a16:creationId xmlns:a16="http://schemas.microsoft.com/office/drawing/2014/main" id="{D5A7CC34-5F52-270F-22F0-B065F070EC04}"/>
                  </a:ext>
                </a:extLst>
              </p:cNvPr>
              <p:cNvSpPr txBox="1">
                <a:spLocks noRot="1" noChangeAspect="1" noMove="1" noResize="1" noEditPoints="1" noAdjustHandles="1" noChangeArrowheads="1" noChangeShapeType="1" noTextEdit="1"/>
              </p:cNvSpPr>
              <p:nvPr/>
            </p:nvSpPr>
            <p:spPr>
              <a:xfrm>
                <a:off x="7234938" y="6395921"/>
                <a:ext cx="1202829" cy="307777"/>
              </a:xfrm>
              <a:prstGeom prst="rect">
                <a:avLst/>
              </a:prstGeom>
              <a:blipFill>
                <a:blip r:embed="rId5"/>
                <a:stretch>
                  <a:fillRect/>
                </a:stretch>
              </a:blipFill>
            </p:spPr>
            <p:txBody>
              <a:bodyPr/>
              <a:lstStyle/>
              <a:p>
                <a:r>
                  <a:rPr lang="en-SE">
                    <a:noFill/>
                  </a:rPr>
                  <a:t> </a:t>
                </a:r>
              </a:p>
            </p:txBody>
          </p:sp>
        </mc:Fallback>
      </mc:AlternateContent>
    </p:spTree>
    <p:extLst>
      <p:ext uri="{BB962C8B-B14F-4D97-AF65-F5344CB8AC3E}">
        <p14:creationId xmlns:p14="http://schemas.microsoft.com/office/powerpoint/2010/main" val="4594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70D9-21AA-D185-09F7-E4AFA6B4DF33}"/>
              </a:ext>
            </a:extLst>
          </p:cNvPr>
          <p:cNvSpPr>
            <a:spLocks noGrp="1"/>
          </p:cNvSpPr>
          <p:nvPr>
            <p:ph type="title"/>
          </p:nvPr>
        </p:nvSpPr>
        <p:spPr/>
        <p:txBody>
          <a:bodyPr/>
          <a:lstStyle/>
          <a:p>
            <a:r>
              <a:rPr lang="en-US" dirty="0"/>
              <a:t>mean Average Precision (</a:t>
            </a:r>
            <a:r>
              <a:rPr lang="en-US" dirty="0" err="1"/>
              <a:t>mAP</a:t>
            </a:r>
            <a:r>
              <a:rPr lang="en-US" dirty="0"/>
              <a:t>)</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CCD6677-4494-C976-364C-7CD2CBF9D6E2}"/>
                  </a:ext>
                </a:extLst>
              </p:cNvPr>
              <p:cNvSpPr>
                <a:spLocks noGrp="1"/>
              </p:cNvSpPr>
              <p:nvPr>
                <p:ph idx="1"/>
              </p:nvPr>
            </p:nvSpPr>
            <p:spPr>
              <a:xfrm>
                <a:off x="179512" y="3933056"/>
                <a:ext cx="8657391" cy="2592288"/>
              </a:xfrm>
            </p:spPr>
            <p:txBody>
              <a:bodyPr/>
              <a:lstStyle/>
              <a:p>
                <a:r>
                  <a:rPr lang="en-US" sz="2400" dirty="0"/>
                  <a:t>AP for each class (either dog, or ball, or toy) w. </a:t>
                </a:r>
                <a:r>
                  <a:rPr lang="en-US" sz="2400" dirty="0" err="1"/>
                  <a:t>IoU</a:t>
                </a:r>
                <a:r>
                  <a:rPr lang="en-US" sz="2400" dirty="0"/>
                  <a:t> threshold 0.5 is AUPRC under each curve (either dog, or ball, or toy)</a:t>
                </a:r>
              </a:p>
              <a:p>
                <a:r>
                  <a:rPr lang="en-US" sz="2400" dirty="0" err="1"/>
                  <a:t>mAP</a:t>
                </a:r>
                <a:r>
                  <a:rPr lang="en-US" sz="2400" dirty="0"/>
                  <a:t> for all 3 classes w. </a:t>
                </a:r>
                <a:r>
                  <a:rPr lang="en-US" sz="2400" dirty="0" err="1"/>
                  <a:t>IoU</a:t>
                </a:r>
                <a:r>
                  <a:rPr lang="en-US" sz="2400" dirty="0"/>
                  <a:t> threshold 0.5 is the average AP among 3 classes (dog, ball, toy)</a:t>
                </a:r>
              </a:p>
              <a:p>
                <a:pPr lvl="1"/>
                <a14:m>
                  <m:oMath xmlns:m="http://schemas.openxmlformats.org/officeDocument/2006/math">
                    <m:r>
                      <a:rPr lang="en-US" sz="2000" b="0" i="1" smtClean="0">
                        <a:latin typeface="Cambria Math" panose="02040503050406030204" pitchFamily="18" charset="0"/>
                      </a:rPr>
                      <m:t>𝑚𝐴</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0.5</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3</m:t>
                        </m:r>
                      </m:den>
                    </m:f>
                    <m:r>
                      <a:rPr lang="en-US" sz="2000" b="0" i="1" smtClean="0">
                        <a:latin typeface="Cambria Math" panose="02040503050406030204" pitchFamily="18" charset="0"/>
                      </a:rPr>
                      <m:t>(</m:t>
                    </m:r>
                    <m:r>
                      <a:rPr lang="en-US" sz="2000" b="0" i="1" smtClean="0">
                        <a:latin typeface="Cambria Math" panose="02040503050406030204" pitchFamily="18" charset="0"/>
                      </a:rPr>
                      <m:t>𝐴</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m:rPr>
                            <m:sty m:val="p"/>
                          </m:rPr>
                          <a:rPr lang="en-US" sz="2000" b="0" i="0" smtClean="0">
                            <a:latin typeface="Cambria Math" panose="02040503050406030204" pitchFamily="18" charset="0"/>
                          </a:rPr>
                          <m:t>dog</m:t>
                        </m:r>
                      </m:sub>
                    </m:sSub>
                    <m:r>
                      <a:rPr lang="en-US" sz="2000" b="0" i="1" smtClean="0">
                        <a:latin typeface="Cambria Math" panose="02040503050406030204" pitchFamily="18" charset="0"/>
                      </a:rPr>
                      <m:t>+</m:t>
                    </m:r>
                    <m:r>
                      <a:rPr lang="en-US" sz="2000" b="0" i="1" smtClean="0">
                        <a:latin typeface="Cambria Math" panose="02040503050406030204" pitchFamily="18" charset="0"/>
                      </a:rPr>
                      <m:t>𝐴</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m:rPr>
                            <m:sty m:val="p"/>
                          </m:rPr>
                          <a:rPr lang="en-US" sz="2000" b="0" i="0" smtClean="0">
                            <a:latin typeface="Cambria Math" panose="02040503050406030204" pitchFamily="18" charset="0"/>
                          </a:rPr>
                          <m:t>ball</m:t>
                        </m:r>
                      </m:sub>
                    </m:sSub>
                    <m:r>
                      <a:rPr lang="en-US" sz="2000" b="0" i="1" smtClean="0">
                        <a:latin typeface="Cambria Math" panose="02040503050406030204" pitchFamily="18" charset="0"/>
                      </a:rPr>
                      <m:t>+</m:t>
                    </m:r>
                    <m:r>
                      <a:rPr lang="en-US" sz="2000" b="0" i="1" smtClean="0">
                        <a:latin typeface="Cambria Math" panose="02040503050406030204" pitchFamily="18" charset="0"/>
                      </a:rPr>
                      <m:t>𝐴</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m:rPr>
                            <m:sty m:val="p"/>
                          </m:rPr>
                          <a:rPr lang="en-US" sz="2000" b="0" i="0" smtClean="0">
                            <a:latin typeface="Cambria Math" panose="02040503050406030204" pitchFamily="18" charset="0"/>
                          </a:rPr>
                          <m:t>toy</m:t>
                        </m:r>
                      </m:sub>
                    </m:sSub>
                    <m:r>
                      <a:rPr lang="en-US" sz="2000" b="0" i="1" smtClean="0">
                        <a:latin typeface="Cambria Math" panose="02040503050406030204" pitchFamily="18" charset="0"/>
                      </a:rPr>
                      <m:t>)</m:t>
                    </m:r>
                  </m:oMath>
                </a14:m>
                <a:endParaRPr lang="en-SE" sz="2000" dirty="0"/>
              </a:p>
            </p:txBody>
          </p:sp>
        </mc:Choice>
        <mc:Fallback xmlns="">
          <p:sp>
            <p:nvSpPr>
              <p:cNvPr id="3" name="Content Placeholder 2">
                <a:extLst>
                  <a:ext uri="{FF2B5EF4-FFF2-40B4-BE49-F238E27FC236}">
                    <a16:creationId xmlns:a16="http://schemas.microsoft.com/office/drawing/2014/main" id="{2CCD6677-4494-C976-364C-7CD2CBF9D6E2}"/>
                  </a:ext>
                </a:extLst>
              </p:cNvPr>
              <p:cNvSpPr>
                <a:spLocks noGrp="1" noRot="1" noChangeAspect="1" noMove="1" noResize="1" noEditPoints="1" noAdjustHandles="1" noChangeArrowheads="1" noChangeShapeType="1" noTextEdit="1"/>
              </p:cNvSpPr>
              <p:nvPr>
                <p:ph idx="1"/>
              </p:nvPr>
            </p:nvSpPr>
            <p:spPr>
              <a:xfrm>
                <a:off x="179512" y="3933056"/>
                <a:ext cx="8657391" cy="2592288"/>
              </a:xfrm>
              <a:blipFill>
                <a:blip r:embed="rId3"/>
                <a:stretch>
                  <a:fillRect l="-915" t="-164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3185AF4-3E0B-7DBF-C69C-DAAB29B2650B}"/>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pic>
        <p:nvPicPr>
          <p:cNvPr id="6" name="Picture 5">
            <a:extLst>
              <a:ext uri="{FF2B5EF4-FFF2-40B4-BE49-F238E27FC236}">
                <a16:creationId xmlns:a16="http://schemas.microsoft.com/office/drawing/2014/main" id="{54360413-C0DB-8D42-ACC8-6BA9D24943D4}"/>
              </a:ext>
            </a:extLst>
          </p:cNvPr>
          <p:cNvPicPr>
            <a:picLocks noChangeAspect="1"/>
          </p:cNvPicPr>
          <p:nvPr/>
        </p:nvPicPr>
        <p:blipFill>
          <a:blip r:embed="rId4"/>
          <a:stretch>
            <a:fillRect/>
          </a:stretch>
        </p:blipFill>
        <p:spPr>
          <a:xfrm>
            <a:off x="55462" y="1268760"/>
            <a:ext cx="2981147" cy="2592000"/>
          </a:xfrm>
          <a:prstGeom prst="rect">
            <a:avLst/>
          </a:prstGeom>
        </p:spPr>
      </p:pic>
      <p:pic>
        <p:nvPicPr>
          <p:cNvPr id="8" name="Picture 7">
            <a:extLst>
              <a:ext uri="{FF2B5EF4-FFF2-40B4-BE49-F238E27FC236}">
                <a16:creationId xmlns:a16="http://schemas.microsoft.com/office/drawing/2014/main" id="{7DE9A7C1-932B-81A4-B930-A1F355F2AD25}"/>
              </a:ext>
            </a:extLst>
          </p:cNvPr>
          <p:cNvPicPr>
            <a:picLocks noChangeAspect="1"/>
          </p:cNvPicPr>
          <p:nvPr/>
        </p:nvPicPr>
        <p:blipFill>
          <a:blip r:embed="rId5"/>
          <a:stretch>
            <a:fillRect/>
          </a:stretch>
        </p:blipFill>
        <p:spPr>
          <a:xfrm>
            <a:off x="3106998" y="1268760"/>
            <a:ext cx="2769755" cy="2592000"/>
          </a:xfrm>
          <a:prstGeom prst="rect">
            <a:avLst/>
          </a:prstGeom>
        </p:spPr>
      </p:pic>
      <p:pic>
        <p:nvPicPr>
          <p:cNvPr id="10" name="Picture 9">
            <a:extLst>
              <a:ext uri="{FF2B5EF4-FFF2-40B4-BE49-F238E27FC236}">
                <a16:creationId xmlns:a16="http://schemas.microsoft.com/office/drawing/2014/main" id="{E2CFA372-2715-C969-E891-05C6273F13BB}"/>
              </a:ext>
            </a:extLst>
          </p:cNvPr>
          <p:cNvPicPr>
            <a:picLocks noChangeAspect="1"/>
          </p:cNvPicPr>
          <p:nvPr/>
        </p:nvPicPr>
        <p:blipFill>
          <a:blip r:embed="rId6"/>
          <a:stretch>
            <a:fillRect/>
          </a:stretch>
        </p:blipFill>
        <p:spPr>
          <a:xfrm>
            <a:off x="6046270" y="1268760"/>
            <a:ext cx="2790633" cy="2592000"/>
          </a:xfrm>
          <a:prstGeom prst="rect">
            <a:avLst/>
          </a:prstGeom>
        </p:spPr>
      </p:pic>
    </p:spTree>
    <p:extLst>
      <p:ext uri="{BB962C8B-B14F-4D97-AF65-F5344CB8AC3E}">
        <p14:creationId xmlns:p14="http://schemas.microsoft.com/office/powerpoint/2010/main" val="1675207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8CA68-6F7E-4CCD-B6C9-8609F9F81B12}"/>
              </a:ext>
            </a:extLst>
          </p:cNvPr>
          <p:cNvSpPr>
            <a:spLocks noGrp="1"/>
          </p:cNvSpPr>
          <p:nvPr>
            <p:ph type="title"/>
          </p:nvPr>
        </p:nvSpPr>
        <p:spPr/>
        <p:txBody>
          <a:bodyPr/>
          <a:lstStyle/>
          <a:p>
            <a:r>
              <a:rPr lang="en-US" dirty="0" err="1"/>
              <a:t>mAP</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069CEB-2B53-4045-B2A8-20BBEBD870B5}"/>
                  </a:ext>
                </a:extLst>
              </p:cNvPr>
              <p:cNvSpPr>
                <a:spLocks noGrp="1"/>
              </p:cNvSpPr>
              <p:nvPr>
                <p:ph idx="1"/>
              </p:nvPr>
            </p:nvSpPr>
            <p:spPr>
              <a:xfrm>
                <a:off x="457200" y="4149080"/>
                <a:ext cx="8229600" cy="2520280"/>
              </a:xfrm>
            </p:spPr>
            <p:txBody>
              <a:bodyPr>
                <a:normAutofit fontScale="70000" lnSpcReduction="20000"/>
              </a:bodyPr>
              <a:lstStyle/>
              <a:p>
                <a:r>
                  <a:rPr lang="en-US" sz="2800" dirty="0"/>
                  <a:t>For COCO </a:t>
                </a:r>
                <a:r>
                  <a:rPr lang="en-US" altLang="zh-CN" sz="2800" dirty="0"/>
                  <a:t>2017 challenge</a:t>
                </a:r>
                <a:r>
                  <a:rPr lang="en-US" sz="2800" dirty="0"/>
                  <a:t>: Compute </a:t>
                </a:r>
                <a:r>
                  <a:rPr lang="en-US" sz="2800" dirty="0" err="1"/>
                  <a:t>mAP@threshold</a:t>
                </a:r>
                <a:r>
                  <a:rPr lang="en-US" sz="2800" dirty="0"/>
                  <a:t> for each </a:t>
                </a:r>
                <a:r>
                  <a:rPr lang="en-US" sz="2800" dirty="0" err="1"/>
                  <a:t>IoU</a:t>
                </a:r>
                <a:r>
                  <a:rPr lang="en-US" sz="2800" dirty="0"/>
                  <a:t> threshold and take average</a:t>
                </a:r>
              </a:p>
              <a:p>
                <a:pPr lvl="1"/>
                <a14:m>
                  <m:oMath xmlns:m="http://schemas.openxmlformats.org/officeDocument/2006/math">
                    <m:r>
                      <a:rPr lang="en-US" sz="2400" b="0" i="1" smtClean="0">
                        <a:latin typeface="Cambria Math" panose="02040503050406030204" pitchFamily="18" charset="0"/>
                      </a:rPr>
                      <m:t>𝑚𝐴𝑃</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10</m:t>
                        </m:r>
                      </m:den>
                    </m:f>
                    <m:nary>
                      <m:naryPr>
                        <m:chr m:val="∑"/>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sub>
                      <m:sup/>
                      <m:e>
                        <m:r>
                          <a:rPr lang="en-US" sz="2400" b="0" i="1" smtClean="0">
                            <a:latin typeface="Cambria Math" panose="02040503050406030204" pitchFamily="18" charset="0"/>
                          </a:rPr>
                          <m:t>𝑚𝐴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𝑖</m:t>
                            </m:r>
                          </m:sub>
                        </m:sSub>
                      </m:e>
                    </m:nary>
                  </m:oMath>
                </a14:m>
                <a:endParaRPr lang="en-US" sz="2400" dirty="0"/>
              </a:p>
              <a:p>
                <a:pPr lvl="1"/>
                <a:r>
                  <a:rPr lang="en-US" sz="2400" dirty="0"/>
                  <a:t>where </a:t>
                </a:r>
                <a14:m>
                  <m:oMath xmlns:m="http://schemas.openxmlformats.org/officeDocument/2006/math">
                    <m:r>
                      <a:rPr lang="en-US" sz="2400" b="0" i="1" smtClean="0">
                        <a:latin typeface="Cambria Math" panose="02040503050406030204" pitchFamily="18" charset="0"/>
                      </a:rPr>
                      <m:t>𝑖</m:t>
                    </m:r>
                    <m:r>
                      <a:rPr lang="en-US" sz="2400" b="0" i="1" smtClean="0">
                        <a:latin typeface="Cambria Math" panose="02040503050406030204" pitchFamily="18" charset="0"/>
                      </a:rPr>
                      <m:t>=[.5,.55,.6,.65,.7,.75,.8,.85,.9,.95]</m:t>
                    </m:r>
                  </m:oMath>
                </a14:m>
                <a:endParaRPr lang="en-US" sz="2400" dirty="0"/>
              </a:p>
              <a:p>
                <a:r>
                  <a:rPr lang="en-US" sz="2800" dirty="0"/>
                  <a:t>Figure assumes at least one match (</a:t>
                </a:r>
                <a:r>
                  <a:rPr lang="en-US" sz="2800" dirty="0" err="1"/>
                  <a:t>IoU</a:t>
                </a:r>
                <a:r>
                  <a:rPr lang="en-US" sz="2800" dirty="0"/>
                  <a:t> </a:t>
                </a:r>
                <a14:m>
                  <m:oMath xmlns:m="http://schemas.openxmlformats.org/officeDocument/2006/math">
                    <m:r>
                      <a:rPr lang="en-US" sz="2800" b="0" i="1" smtClean="0">
                        <a:latin typeface="Cambria Math" panose="02040503050406030204" pitchFamily="18" charset="0"/>
                      </a:rPr>
                      <m:t>≥</m:t>
                    </m:r>
                  </m:oMath>
                </a14:m>
                <a:r>
                  <a:rPr lang="en-US" sz="2800" dirty="0"/>
                  <a:t> threshold), hence precision starts at 1. If 0 match (all boxes have (</a:t>
                </a:r>
                <a:r>
                  <a:rPr lang="en-US" sz="2800" dirty="0" err="1"/>
                  <a:t>IoU</a:t>
                </a:r>
                <a:r>
                  <a:rPr lang="en-US" sz="2800" dirty="0"/>
                  <a:t> </a:t>
                </a:r>
                <a14:m>
                  <m:oMath xmlns:m="http://schemas.openxmlformats.org/officeDocument/2006/math">
                    <m:r>
                      <a:rPr lang="en-US" sz="2800" i="1" dirty="0" smtClean="0">
                        <a:latin typeface="Cambria Math" panose="02040503050406030204" pitchFamily="18" charset="0"/>
                      </a:rPr>
                      <m:t>&lt;</m:t>
                    </m:r>
                  </m:oMath>
                </a14:m>
                <a:r>
                  <a:rPr lang="en-US" sz="2800" dirty="0"/>
                  <a:t> threshold), then </a:t>
                </a:r>
                <a14:m>
                  <m:oMath xmlns:m="http://schemas.openxmlformats.org/officeDocument/2006/math">
                    <m:r>
                      <a:rPr lang="en-US" sz="2800" b="0" i="1" smtClean="0">
                        <a:latin typeface="Cambria Math" panose="02040503050406030204" pitchFamily="18" charset="0"/>
                      </a:rPr>
                      <m:t>𝑚𝐴𝑃</m:t>
                    </m:r>
                    <m:r>
                      <a:rPr lang="en-US" sz="2800" b="0" i="1" smtClean="0">
                        <a:latin typeface="Cambria Math" panose="02040503050406030204" pitchFamily="18" charset="0"/>
                      </a:rPr>
                      <m:t>=0</m:t>
                    </m:r>
                  </m:oMath>
                </a14:m>
                <a:r>
                  <a:rPr lang="en-US" sz="2800" dirty="0"/>
                  <a:t>, since </a:t>
                </a:r>
                <a14:m>
                  <m:oMath xmlns:m="http://schemas.openxmlformats.org/officeDocument/2006/math">
                    <m:r>
                      <a:rPr lang="en-US" sz="2800" i="1">
                        <a:latin typeface="Cambria Math" panose="02040503050406030204" pitchFamily="18" charset="0"/>
                      </a:rPr>
                      <m:t>𝑇𝑃</m:t>
                    </m:r>
                    <m:r>
                      <a:rPr lang="en-US" sz="2800" i="1">
                        <a:latin typeface="Cambria Math" panose="02040503050406030204" pitchFamily="18" charset="0"/>
                      </a:rPr>
                      <m:t>=0</m:t>
                    </m:r>
                  </m:oMath>
                </a14:m>
                <a:r>
                  <a:rPr lang="en-US" sz="2800" dirty="0"/>
                  <a:t>, and P-R curve has only one point (0,0)</a:t>
                </a:r>
              </a:p>
              <a:p>
                <a:endParaRPr lang="en-SE" sz="2800" dirty="0"/>
              </a:p>
            </p:txBody>
          </p:sp>
        </mc:Choice>
        <mc:Fallback xmlns="">
          <p:sp>
            <p:nvSpPr>
              <p:cNvPr id="3" name="Content Placeholder 2">
                <a:extLst>
                  <a:ext uri="{FF2B5EF4-FFF2-40B4-BE49-F238E27FC236}">
                    <a16:creationId xmlns:a16="http://schemas.microsoft.com/office/drawing/2014/main" id="{13069CEB-2B53-4045-B2A8-20BBEBD870B5}"/>
                  </a:ext>
                </a:extLst>
              </p:cNvPr>
              <p:cNvSpPr>
                <a:spLocks noGrp="1" noRot="1" noChangeAspect="1" noMove="1" noResize="1" noEditPoints="1" noAdjustHandles="1" noChangeArrowheads="1" noChangeShapeType="1" noTextEdit="1"/>
              </p:cNvSpPr>
              <p:nvPr>
                <p:ph idx="1"/>
              </p:nvPr>
            </p:nvSpPr>
            <p:spPr>
              <a:xfrm>
                <a:off x="457200" y="4149080"/>
                <a:ext cx="8229600" cy="2520280"/>
              </a:xfrm>
              <a:blipFill>
                <a:blip r:embed="rId3"/>
                <a:stretch>
                  <a:fillRect l="-667" t="-3632" r="-7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301142F-57DA-4EDA-84D5-9AC9177FF936}"/>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pic>
        <p:nvPicPr>
          <p:cNvPr id="6" name="Picture 5">
            <a:extLst>
              <a:ext uri="{FF2B5EF4-FFF2-40B4-BE49-F238E27FC236}">
                <a16:creationId xmlns:a16="http://schemas.microsoft.com/office/drawing/2014/main" id="{23DFA19B-68CD-6BF5-BC19-96B6AE2A0A3E}"/>
              </a:ext>
            </a:extLst>
          </p:cNvPr>
          <p:cNvPicPr>
            <a:picLocks noChangeAspect="1"/>
          </p:cNvPicPr>
          <p:nvPr/>
        </p:nvPicPr>
        <p:blipFill>
          <a:blip r:embed="rId4"/>
          <a:stretch>
            <a:fillRect/>
          </a:stretch>
        </p:blipFill>
        <p:spPr>
          <a:xfrm>
            <a:off x="3105787" y="1079376"/>
            <a:ext cx="2932426" cy="3069704"/>
          </a:xfrm>
          <a:prstGeom prst="rect">
            <a:avLst/>
          </a:prstGeom>
        </p:spPr>
      </p:pic>
    </p:spTree>
    <p:extLst>
      <p:ext uri="{BB962C8B-B14F-4D97-AF65-F5344CB8AC3E}">
        <p14:creationId xmlns:p14="http://schemas.microsoft.com/office/powerpoint/2010/main" val="3768206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A59-6FAE-40BA-9E50-403AF98A982C}"/>
              </a:ext>
            </a:extLst>
          </p:cNvPr>
          <p:cNvSpPr>
            <a:spLocks noGrp="1"/>
          </p:cNvSpPr>
          <p:nvPr>
            <p:ph type="title"/>
          </p:nvPr>
        </p:nvSpPr>
        <p:spPr/>
        <p:txBody>
          <a:bodyPr/>
          <a:lstStyle/>
          <a:p>
            <a:r>
              <a:rPr lang="en-US" dirty="0"/>
              <a:t>Detecting Multiple Objects: Sliding Window</a:t>
            </a:r>
            <a:endParaRPr lang="en-SE" dirty="0"/>
          </a:p>
        </p:txBody>
      </p:sp>
      <p:sp>
        <p:nvSpPr>
          <p:cNvPr id="3" name="Content Placeholder 2">
            <a:extLst>
              <a:ext uri="{FF2B5EF4-FFF2-40B4-BE49-F238E27FC236}">
                <a16:creationId xmlns:a16="http://schemas.microsoft.com/office/drawing/2014/main" id="{6C421A3F-CD66-4ADD-804D-15F26DA828D8}"/>
              </a:ext>
            </a:extLst>
          </p:cNvPr>
          <p:cNvSpPr>
            <a:spLocks noGrp="1"/>
          </p:cNvSpPr>
          <p:nvPr>
            <p:ph idx="1"/>
          </p:nvPr>
        </p:nvSpPr>
        <p:spPr>
          <a:xfrm>
            <a:off x="457200" y="1295398"/>
            <a:ext cx="8229600" cy="1147001"/>
          </a:xfrm>
        </p:spPr>
        <p:txBody>
          <a:bodyPr>
            <a:normAutofit fontScale="85000" lnSpcReduction="10000"/>
          </a:bodyPr>
          <a:lstStyle/>
          <a:p>
            <a:r>
              <a:rPr lang="en-US" dirty="0"/>
              <a:t>Slide a box across the image, and apply a CNN to classify each image patch as object or background</a:t>
            </a:r>
          </a:p>
        </p:txBody>
      </p:sp>
      <p:sp>
        <p:nvSpPr>
          <p:cNvPr id="4" name="Slide Number Placeholder 3">
            <a:extLst>
              <a:ext uri="{FF2B5EF4-FFF2-40B4-BE49-F238E27FC236}">
                <a16:creationId xmlns:a16="http://schemas.microsoft.com/office/drawing/2014/main" id="{A2565076-6EC6-4ED6-9F16-52882E3DA19F}"/>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sp>
        <p:nvSpPr>
          <p:cNvPr id="9" name="Rectangle 8">
            <a:extLst>
              <a:ext uri="{FF2B5EF4-FFF2-40B4-BE49-F238E27FC236}">
                <a16:creationId xmlns:a16="http://schemas.microsoft.com/office/drawing/2014/main" id="{05127EC0-FA51-4121-BACC-84B17F7F56E6}"/>
              </a:ext>
            </a:extLst>
          </p:cNvPr>
          <p:cNvSpPr/>
          <p:nvPr/>
        </p:nvSpPr>
        <p:spPr>
          <a:xfrm>
            <a:off x="2119804" y="5432641"/>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A0EA3E-8883-4B92-921E-E5E1E2286714}"/>
              </a:ext>
            </a:extLst>
          </p:cNvPr>
          <p:cNvSpPr/>
          <p:nvPr/>
        </p:nvSpPr>
        <p:spPr>
          <a:xfrm>
            <a:off x="6173397" y="5378343"/>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D516B0-DBD4-4149-8FA9-DBD014E2D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330348"/>
            <a:ext cx="2877722" cy="2877722"/>
          </a:xfrm>
          <a:prstGeom prst="rect">
            <a:avLst/>
          </a:prstGeom>
        </p:spPr>
      </p:pic>
      <p:pic>
        <p:nvPicPr>
          <p:cNvPr id="13" name="Picture 12">
            <a:extLst>
              <a:ext uri="{FF2B5EF4-FFF2-40B4-BE49-F238E27FC236}">
                <a16:creationId xmlns:a16="http://schemas.microsoft.com/office/drawing/2014/main" id="{1D1998A0-3552-41FF-9656-8E6CFA7D2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950" y="2326115"/>
            <a:ext cx="2877722" cy="2877722"/>
          </a:xfrm>
          <a:prstGeom prst="rect">
            <a:avLst/>
          </a:prstGeom>
        </p:spPr>
      </p:pic>
      <p:sp>
        <p:nvSpPr>
          <p:cNvPr id="14" name="Rectangle 13">
            <a:extLst>
              <a:ext uri="{FF2B5EF4-FFF2-40B4-BE49-F238E27FC236}">
                <a16:creationId xmlns:a16="http://schemas.microsoft.com/office/drawing/2014/main" id="{227747D7-471B-40C2-94CC-A8D1DE7BB51F}"/>
              </a:ext>
            </a:extLst>
          </p:cNvPr>
          <p:cNvSpPr/>
          <p:nvPr/>
        </p:nvSpPr>
        <p:spPr>
          <a:xfrm>
            <a:off x="1043608"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61D8C2-85BF-4A40-B7EF-B523BE5BBD8A}"/>
              </a:ext>
            </a:extLst>
          </p:cNvPr>
          <p:cNvSpPr/>
          <p:nvPr/>
        </p:nvSpPr>
        <p:spPr>
          <a:xfrm>
            <a:off x="1551459"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C6BF84E-1BA2-468D-92EE-D5BD74C01268}"/>
              </a:ext>
            </a:extLst>
          </p:cNvPr>
          <p:cNvSpPr/>
          <p:nvPr/>
        </p:nvSpPr>
        <p:spPr>
          <a:xfrm>
            <a:off x="2059310"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E4DE4D-71BE-4F49-9FD0-45599B0368D4}"/>
              </a:ext>
            </a:extLst>
          </p:cNvPr>
          <p:cNvSpPr/>
          <p:nvPr/>
        </p:nvSpPr>
        <p:spPr>
          <a:xfrm>
            <a:off x="2567161"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39C4DA-51E6-4F2B-86FD-7F5B3BFE3172}"/>
              </a:ext>
            </a:extLst>
          </p:cNvPr>
          <p:cNvSpPr/>
          <p:nvPr/>
        </p:nvSpPr>
        <p:spPr>
          <a:xfrm>
            <a:off x="3075011" y="232845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FCBE19-3F52-4606-A1AA-22EFC369DA49}"/>
              </a:ext>
            </a:extLst>
          </p:cNvPr>
          <p:cNvSpPr/>
          <p:nvPr/>
        </p:nvSpPr>
        <p:spPr>
          <a:xfrm>
            <a:off x="1043608"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728029-2D93-4297-B8D8-867C8A3EC390}"/>
              </a:ext>
            </a:extLst>
          </p:cNvPr>
          <p:cNvSpPr/>
          <p:nvPr/>
        </p:nvSpPr>
        <p:spPr>
          <a:xfrm>
            <a:off x="1551459"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E75ADE-1F43-4FC4-9C4A-D97B09407647}"/>
              </a:ext>
            </a:extLst>
          </p:cNvPr>
          <p:cNvSpPr/>
          <p:nvPr/>
        </p:nvSpPr>
        <p:spPr>
          <a:xfrm>
            <a:off x="2059310"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2820CCC-6F90-47E5-8D35-A7A235367E75}"/>
              </a:ext>
            </a:extLst>
          </p:cNvPr>
          <p:cNvSpPr/>
          <p:nvPr/>
        </p:nvSpPr>
        <p:spPr>
          <a:xfrm>
            <a:off x="2567161"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630099-1DD6-4666-86BF-00BA125C125A}"/>
              </a:ext>
            </a:extLst>
          </p:cNvPr>
          <p:cNvSpPr/>
          <p:nvPr/>
        </p:nvSpPr>
        <p:spPr>
          <a:xfrm>
            <a:off x="3075011" y="287709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ED83409-FB94-42AB-A02F-FEC741A9D556}"/>
              </a:ext>
            </a:extLst>
          </p:cNvPr>
          <p:cNvSpPr/>
          <p:nvPr/>
        </p:nvSpPr>
        <p:spPr>
          <a:xfrm>
            <a:off x="1043608"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DBB0C9-8582-43E3-B1CC-994B6E85359F}"/>
              </a:ext>
            </a:extLst>
          </p:cNvPr>
          <p:cNvSpPr/>
          <p:nvPr/>
        </p:nvSpPr>
        <p:spPr>
          <a:xfrm>
            <a:off x="1551459"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FDCE25-CB46-49E0-A5EA-17606577C203}"/>
              </a:ext>
            </a:extLst>
          </p:cNvPr>
          <p:cNvSpPr/>
          <p:nvPr/>
        </p:nvSpPr>
        <p:spPr>
          <a:xfrm>
            <a:off x="2059310"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5BD293-8666-4EA8-9C3B-F555E7BDF71D}"/>
              </a:ext>
            </a:extLst>
          </p:cNvPr>
          <p:cNvSpPr/>
          <p:nvPr/>
        </p:nvSpPr>
        <p:spPr>
          <a:xfrm>
            <a:off x="2567161"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DFE84EA-951D-4EBD-ABAC-D6B4A30EDC86}"/>
              </a:ext>
            </a:extLst>
          </p:cNvPr>
          <p:cNvSpPr/>
          <p:nvPr/>
        </p:nvSpPr>
        <p:spPr>
          <a:xfrm>
            <a:off x="3075011" y="3429393"/>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FD08D45-2E70-4DD1-800E-57AF19A5465F}"/>
              </a:ext>
            </a:extLst>
          </p:cNvPr>
          <p:cNvSpPr/>
          <p:nvPr/>
        </p:nvSpPr>
        <p:spPr>
          <a:xfrm>
            <a:off x="1043608"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A1ABA1-9A6C-41CC-9A48-681E1DE1BDFD}"/>
              </a:ext>
            </a:extLst>
          </p:cNvPr>
          <p:cNvSpPr/>
          <p:nvPr/>
        </p:nvSpPr>
        <p:spPr>
          <a:xfrm>
            <a:off x="1551459"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D4A8A48-4E86-45C6-A884-3A5CD8EC425F}"/>
              </a:ext>
            </a:extLst>
          </p:cNvPr>
          <p:cNvSpPr/>
          <p:nvPr/>
        </p:nvSpPr>
        <p:spPr>
          <a:xfrm>
            <a:off x="2059310"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02A1D-A553-43B3-AF07-5233292C813F}"/>
              </a:ext>
            </a:extLst>
          </p:cNvPr>
          <p:cNvSpPr/>
          <p:nvPr/>
        </p:nvSpPr>
        <p:spPr>
          <a:xfrm>
            <a:off x="2567161"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7B7DCE-F806-478B-86E1-E7D3975A9212}"/>
              </a:ext>
            </a:extLst>
          </p:cNvPr>
          <p:cNvSpPr/>
          <p:nvPr/>
        </p:nvSpPr>
        <p:spPr>
          <a:xfrm>
            <a:off x="3075011" y="3938938"/>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1BBD08B-7B4E-4CD2-BA94-89A402C2C394}"/>
              </a:ext>
            </a:extLst>
          </p:cNvPr>
          <p:cNvSpPr/>
          <p:nvPr/>
        </p:nvSpPr>
        <p:spPr>
          <a:xfrm>
            <a:off x="1043608"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90DD25E-B892-4DEF-9803-79063E226B7C}"/>
              </a:ext>
            </a:extLst>
          </p:cNvPr>
          <p:cNvSpPr/>
          <p:nvPr/>
        </p:nvSpPr>
        <p:spPr>
          <a:xfrm>
            <a:off x="1551459"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1C0DBB3-0CCC-469D-8ABA-78F7DC09563A}"/>
              </a:ext>
            </a:extLst>
          </p:cNvPr>
          <p:cNvSpPr/>
          <p:nvPr/>
        </p:nvSpPr>
        <p:spPr>
          <a:xfrm>
            <a:off x="2059310"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1328A-3C4E-4EFA-8E19-64A468076840}"/>
              </a:ext>
            </a:extLst>
          </p:cNvPr>
          <p:cNvSpPr/>
          <p:nvPr/>
        </p:nvSpPr>
        <p:spPr>
          <a:xfrm>
            <a:off x="2567161"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7DDD4E9-C751-43D1-B522-6CC19735CDDA}"/>
              </a:ext>
            </a:extLst>
          </p:cNvPr>
          <p:cNvSpPr/>
          <p:nvPr/>
        </p:nvSpPr>
        <p:spPr>
          <a:xfrm>
            <a:off x="3075011" y="4446595"/>
            <a:ext cx="845215" cy="759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F2F97B0-5C77-4698-B799-AE6FB07C82FB}"/>
              </a:ext>
            </a:extLst>
          </p:cNvPr>
          <p:cNvSpPr/>
          <p:nvPr/>
        </p:nvSpPr>
        <p:spPr>
          <a:xfrm>
            <a:off x="5317846" y="232769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382B6B4-C1A7-4EC9-A01B-211EE8C57F02}"/>
              </a:ext>
            </a:extLst>
          </p:cNvPr>
          <p:cNvSpPr/>
          <p:nvPr/>
        </p:nvSpPr>
        <p:spPr>
          <a:xfrm>
            <a:off x="5878638" y="232769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D3B40D3-B5E3-437B-9566-242B16ACDC1A}"/>
              </a:ext>
            </a:extLst>
          </p:cNvPr>
          <p:cNvSpPr/>
          <p:nvPr/>
        </p:nvSpPr>
        <p:spPr>
          <a:xfrm>
            <a:off x="6439430" y="232769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55B18D5-C2B5-413A-8339-DE21FDF6BFF0}"/>
              </a:ext>
            </a:extLst>
          </p:cNvPr>
          <p:cNvSpPr/>
          <p:nvPr/>
        </p:nvSpPr>
        <p:spPr>
          <a:xfrm>
            <a:off x="7000222" y="232769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8D83756-4E07-48F3-804B-E76742FDAECF}"/>
              </a:ext>
            </a:extLst>
          </p:cNvPr>
          <p:cNvSpPr/>
          <p:nvPr/>
        </p:nvSpPr>
        <p:spPr>
          <a:xfrm>
            <a:off x="5317846" y="2988450"/>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BBFB512-ACAD-428F-B97D-50C24A31F457}"/>
              </a:ext>
            </a:extLst>
          </p:cNvPr>
          <p:cNvSpPr/>
          <p:nvPr/>
        </p:nvSpPr>
        <p:spPr>
          <a:xfrm>
            <a:off x="5878638" y="2988450"/>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CC5103B-62E9-4E1D-A9DE-DBFB5E3689A1}"/>
              </a:ext>
            </a:extLst>
          </p:cNvPr>
          <p:cNvSpPr/>
          <p:nvPr/>
        </p:nvSpPr>
        <p:spPr>
          <a:xfrm>
            <a:off x="6439430" y="2988450"/>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2BAA42B-BA0A-4EF8-9B13-5D313504463A}"/>
              </a:ext>
            </a:extLst>
          </p:cNvPr>
          <p:cNvSpPr/>
          <p:nvPr/>
        </p:nvSpPr>
        <p:spPr>
          <a:xfrm>
            <a:off x="7000222" y="2988450"/>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222A72-FD5C-4F3A-9F83-DC08D5FD887C}"/>
              </a:ext>
            </a:extLst>
          </p:cNvPr>
          <p:cNvSpPr/>
          <p:nvPr/>
        </p:nvSpPr>
        <p:spPr>
          <a:xfrm>
            <a:off x="5317846" y="3483177"/>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9FFD863-D927-4F17-8E6D-E240C6F2CC13}"/>
              </a:ext>
            </a:extLst>
          </p:cNvPr>
          <p:cNvSpPr/>
          <p:nvPr/>
        </p:nvSpPr>
        <p:spPr>
          <a:xfrm>
            <a:off x="5878638" y="3483177"/>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BCE04CD-25C3-4083-9B68-C5D7E97D21FE}"/>
              </a:ext>
            </a:extLst>
          </p:cNvPr>
          <p:cNvSpPr/>
          <p:nvPr/>
        </p:nvSpPr>
        <p:spPr>
          <a:xfrm>
            <a:off x="6439430" y="3483177"/>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8C6C02F-F7AA-4D98-870A-4EC03E0DC6D9}"/>
              </a:ext>
            </a:extLst>
          </p:cNvPr>
          <p:cNvSpPr/>
          <p:nvPr/>
        </p:nvSpPr>
        <p:spPr>
          <a:xfrm>
            <a:off x="7000222" y="3483177"/>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98F0E4-0590-49B6-AE7A-D15E4B5001C2}"/>
              </a:ext>
            </a:extLst>
          </p:cNvPr>
          <p:cNvSpPr/>
          <p:nvPr/>
        </p:nvSpPr>
        <p:spPr>
          <a:xfrm>
            <a:off x="5317846" y="405683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4BFAAC9-08DC-4FDE-AF40-8D2F2D62756C}"/>
              </a:ext>
            </a:extLst>
          </p:cNvPr>
          <p:cNvSpPr/>
          <p:nvPr/>
        </p:nvSpPr>
        <p:spPr>
          <a:xfrm>
            <a:off x="5878638" y="405683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20A72B3-B0BC-42F4-928B-6A782B6693E1}"/>
              </a:ext>
            </a:extLst>
          </p:cNvPr>
          <p:cNvSpPr/>
          <p:nvPr/>
        </p:nvSpPr>
        <p:spPr>
          <a:xfrm>
            <a:off x="6439430" y="405683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4AFF730-0B94-4CBC-80C7-2A1DE67AFD30}"/>
              </a:ext>
            </a:extLst>
          </p:cNvPr>
          <p:cNvSpPr/>
          <p:nvPr/>
        </p:nvSpPr>
        <p:spPr>
          <a:xfrm>
            <a:off x="7000222" y="4056836"/>
            <a:ext cx="1168828" cy="11470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5323B97A-AB4C-4E88-8779-67CF7C1A1CF0}"/>
              </a:ext>
            </a:extLst>
          </p:cNvPr>
          <p:cNvSpPr txBox="1"/>
          <p:nvPr/>
        </p:nvSpPr>
        <p:spPr>
          <a:xfrm>
            <a:off x="2013708" y="6560671"/>
            <a:ext cx="5886401" cy="253916"/>
          </a:xfrm>
          <a:prstGeom prst="rect">
            <a:avLst/>
          </a:prstGeom>
          <a:noFill/>
        </p:spPr>
        <p:txBody>
          <a:bodyPr wrap="square">
            <a:spAutoFit/>
          </a:bodyPr>
          <a:lstStyle/>
          <a:p>
            <a:r>
              <a:rPr lang="en-SE" sz="1050" dirty="0"/>
              <a:t>https://www.coursera.org/learn/convolutional-neural-networks/lecture/VgyWR/object-detection</a:t>
            </a:r>
          </a:p>
        </p:txBody>
      </p:sp>
    </p:spTree>
    <p:extLst>
      <p:ext uri="{BB962C8B-B14F-4D97-AF65-F5344CB8AC3E}">
        <p14:creationId xmlns:p14="http://schemas.microsoft.com/office/powerpoint/2010/main" val="73854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2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2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2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2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3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3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3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2"/>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1" nodeType="clickEffect">
                                  <p:stCondLst>
                                    <p:cond delay="0"/>
                                  </p:stCondLst>
                                  <p:childTnLst>
                                    <p:set>
                                      <p:cBhvr>
                                        <p:cTn id="162" dur="1" fill="hold">
                                          <p:stCondLst>
                                            <p:cond delay="0"/>
                                          </p:stCondLst>
                                        </p:cTn>
                                        <p:tgtEl>
                                          <p:spTgt spid="3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3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4"/>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34"/>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5"/>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35"/>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36"/>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3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37"/>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1" nodeType="clickEffect">
                                  <p:stCondLst>
                                    <p:cond delay="0"/>
                                  </p:stCondLst>
                                  <p:childTnLst>
                                    <p:set>
                                      <p:cBhvr>
                                        <p:cTn id="202" dur="1" fill="hold">
                                          <p:stCondLst>
                                            <p:cond delay="0"/>
                                          </p:stCondLst>
                                        </p:cTn>
                                        <p:tgtEl>
                                          <p:spTgt spid="37"/>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38"/>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1" nodeType="clickEffect">
                                  <p:stCondLst>
                                    <p:cond delay="0"/>
                                  </p:stCondLst>
                                  <p:childTnLst>
                                    <p:set>
                                      <p:cBhvr>
                                        <p:cTn id="210" dur="1" fill="hold">
                                          <p:stCondLst>
                                            <p:cond delay="0"/>
                                          </p:stCondLst>
                                        </p:cTn>
                                        <p:tgtEl>
                                          <p:spTgt spid="38"/>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13"/>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1"/>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39"/>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39"/>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40"/>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1" nodeType="clickEffect">
                                  <p:stCondLst>
                                    <p:cond delay="0"/>
                                  </p:stCondLst>
                                  <p:childTnLst>
                                    <p:set>
                                      <p:cBhvr>
                                        <p:cTn id="234" dur="1" fill="hold">
                                          <p:stCondLst>
                                            <p:cond delay="0"/>
                                          </p:stCondLst>
                                        </p:cTn>
                                        <p:tgtEl>
                                          <p:spTgt spid="40"/>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41"/>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1" nodeType="clickEffect">
                                  <p:stCondLst>
                                    <p:cond delay="0"/>
                                  </p:stCondLst>
                                  <p:childTnLst>
                                    <p:set>
                                      <p:cBhvr>
                                        <p:cTn id="242" dur="1" fill="hold">
                                          <p:stCondLst>
                                            <p:cond delay="0"/>
                                          </p:stCondLst>
                                        </p:cTn>
                                        <p:tgtEl>
                                          <p:spTgt spid="41"/>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grpId="0" nodeType="clickEffect">
                                  <p:stCondLst>
                                    <p:cond delay="0"/>
                                  </p:stCondLst>
                                  <p:childTnLst>
                                    <p:set>
                                      <p:cBhvr>
                                        <p:cTn id="246" dur="1" fill="hold">
                                          <p:stCondLst>
                                            <p:cond delay="0"/>
                                          </p:stCondLst>
                                        </p:cTn>
                                        <p:tgtEl>
                                          <p:spTgt spid="42"/>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1" nodeType="clickEffect">
                                  <p:stCondLst>
                                    <p:cond delay="0"/>
                                  </p:stCondLst>
                                  <p:childTnLst>
                                    <p:set>
                                      <p:cBhvr>
                                        <p:cTn id="250" dur="1" fill="hold">
                                          <p:stCondLst>
                                            <p:cond delay="0"/>
                                          </p:stCondLst>
                                        </p:cTn>
                                        <p:tgtEl>
                                          <p:spTgt spid="42"/>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grpId="0" nodeType="clickEffect">
                                  <p:stCondLst>
                                    <p:cond delay="0"/>
                                  </p:stCondLst>
                                  <p:childTnLst>
                                    <p:set>
                                      <p:cBhvr>
                                        <p:cTn id="254" dur="1" fill="hold">
                                          <p:stCondLst>
                                            <p:cond delay="0"/>
                                          </p:stCondLst>
                                        </p:cTn>
                                        <p:tgtEl>
                                          <p:spTgt spid="43"/>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xit" presetSubtype="0" fill="hold" grpId="1" nodeType="clickEffect">
                                  <p:stCondLst>
                                    <p:cond delay="0"/>
                                  </p:stCondLst>
                                  <p:childTnLst>
                                    <p:set>
                                      <p:cBhvr>
                                        <p:cTn id="258" dur="1" fill="hold">
                                          <p:stCondLst>
                                            <p:cond delay="0"/>
                                          </p:stCondLst>
                                        </p:cTn>
                                        <p:tgtEl>
                                          <p:spTgt spid="43"/>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grpId="0" nodeType="clickEffect">
                                  <p:stCondLst>
                                    <p:cond delay="0"/>
                                  </p:stCondLst>
                                  <p:childTnLst>
                                    <p:set>
                                      <p:cBhvr>
                                        <p:cTn id="262" dur="1" fill="hold">
                                          <p:stCondLst>
                                            <p:cond delay="0"/>
                                          </p:stCondLst>
                                        </p:cTn>
                                        <p:tgtEl>
                                          <p:spTgt spid="44"/>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4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45"/>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45"/>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4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1" nodeType="clickEffect">
                                  <p:stCondLst>
                                    <p:cond delay="0"/>
                                  </p:stCondLst>
                                  <p:childTnLst>
                                    <p:set>
                                      <p:cBhvr>
                                        <p:cTn id="282" dur="1" fill="hold">
                                          <p:stCondLst>
                                            <p:cond delay="0"/>
                                          </p:stCondLst>
                                        </p:cTn>
                                        <p:tgtEl>
                                          <p:spTgt spid="46"/>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47"/>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1" nodeType="clickEffect">
                                  <p:stCondLst>
                                    <p:cond delay="0"/>
                                  </p:stCondLst>
                                  <p:childTnLst>
                                    <p:set>
                                      <p:cBhvr>
                                        <p:cTn id="290" dur="1" fill="hold">
                                          <p:stCondLst>
                                            <p:cond delay="0"/>
                                          </p:stCondLst>
                                        </p:cTn>
                                        <p:tgtEl>
                                          <p:spTgt spid="47"/>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grpId="0" nodeType="clickEffect">
                                  <p:stCondLst>
                                    <p:cond delay="0"/>
                                  </p:stCondLst>
                                  <p:childTnLst>
                                    <p:set>
                                      <p:cBhvr>
                                        <p:cTn id="294" dur="1" fill="hold">
                                          <p:stCondLst>
                                            <p:cond delay="0"/>
                                          </p:stCondLst>
                                        </p:cTn>
                                        <p:tgtEl>
                                          <p:spTgt spid="48"/>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1" nodeType="clickEffect">
                                  <p:stCondLst>
                                    <p:cond delay="0"/>
                                  </p:stCondLst>
                                  <p:childTnLst>
                                    <p:set>
                                      <p:cBhvr>
                                        <p:cTn id="298" dur="1" fill="hold">
                                          <p:stCondLst>
                                            <p:cond delay="0"/>
                                          </p:stCondLst>
                                        </p:cTn>
                                        <p:tgtEl>
                                          <p:spTgt spid="48"/>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grpId="0" nodeType="clickEffect">
                                  <p:stCondLst>
                                    <p:cond delay="0"/>
                                  </p:stCondLst>
                                  <p:childTnLst>
                                    <p:set>
                                      <p:cBhvr>
                                        <p:cTn id="302" dur="1" fill="hold">
                                          <p:stCondLst>
                                            <p:cond delay="0"/>
                                          </p:stCondLst>
                                        </p:cTn>
                                        <p:tgtEl>
                                          <p:spTgt spid="49"/>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grpId="1" nodeType="clickEffect">
                                  <p:stCondLst>
                                    <p:cond delay="0"/>
                                  </p:stCondLst>
                                  <p:childTnLst>
                                    <p:set>
                                      <p:cBhvr>
                                        <p:cTn id="306" dur="1" fill="hold">
                                          <p:stCondLst>
                                            <p:cond delay="0"/>
                                          </p:stCondLst>
                                        </p:cTn>
                                        <p:tgtEl>
                                          <p:spTgt spid="49"/>
                                        </p:tgtEl>
                                        <p:attrNameLst>
                                          <p:attrName>style.visibility</p:attrName>
                                        </p:attrNameLst>
                                      </p:cBhvr>
                                      <p:to>
                                        <p:strVal val="hidden"/>
                                      </p:to>
                                    </p:set>
                                  </p:childTnLst>
                                </p:cTn>
                              </p:par>
                            </p:childTnLst>
                          </p:cTn>
                        </p:par>
                      </p:childTnLst>
                    </p:cTn>
                  </p:par>
                  <p:par>
                    <p:cTn id="307" fill="hold">
                      <p:stCondLst>
                        <p:cond delay="indefinite"/>
                      </p:stCondLst>
                      <p:childTnLst>
                        <p:par>
                          <p:cTn id="308" fill="hold">
                            <p:stCondLst>
                              <p:cond delay="0"/>
                            </p:stCondLst>
                            <p:childTnLst>
                              <p:par>
                                <p:cTn id="309" presetID="1" presetClass="entr" presetSubtype="0" fill="hold" grpId="0" nodeType="clickEffect">
                                  <p:stCondLst>
                                    <p:cond delay="0"/>
                                  </p:stCondLst>
                                  <p:childTnLst>
                                    <p:set>
                                      <p:cBhvr>
                                        <p:cTn id="310" dur="1" fill="hold">
                                          <p:stCondLst>
                                            <p:cond delay="0"/>
                                          </p:stCondLst>
                                        </p:cTn>
                                        <p:tgtEl>
                                          <p:spTgt spid="50"/>
                                        </p:tgtEl>
                                        <p:attrNameLst>
                                          <p:attrName>style.visibility</p:attrName>
                                        </p:attrNameLst>
                                      </p:cBhvr>
                                      <p:to>
                                        <p:strVal val="visible"/>
                                      </p:to>
                                    </p:set>
                                  </p:childTnLst>
                                </p:cTn>
                              </p:par>
                            </p:childTnLst>
                          </p:cTn>
                        </p:par>
                      </p:childTnLst>
                    </p:cTn>
                  </p:par>
                  <p:par>
                    <p:cTn id="311" fill="hold">
                      <p:stCondLst>
                        <p:cond delay="indefinite"/>
                      </p:stCondLst>
                      <p:childTnLst>
                        <p:par>
                          <p:cTn id="312" fill="hold">
                            <p:stCondLst>
                              <p:cond delay="0"/>
                            </p:stCondLst>
                            <p:childTnLst>
                              <p:par>
                                <p:cTn id="313" presetID="1" presetClass="exit" presetSubtype="0" fill="hold" grpId="1" nodeType="clickEffect">
                                  <p:stCondLst>
                                    <p:cond delay="0"/>
                                  </p:stCondLst>
                                  <p:childTnLst>
                                    <p:set>
                                      <p:cBhvr>
                                        <p:cTn id="314" dur="1" fill="hold">
                                          <p:stCondLst>
                                            <p:cond delay="0"/>
                                          </p:stCondLst>
                                        </p:cTn>
                                        <p:tgtEl>
                                          <p:spTgt spid="50"/>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ntr" presetSubtype="0" fill="hold" grpId="0" nodeType="clickEffect">
                                  <p:stCondLst>
                                    <p:cond delay="0"/>
                                  </p:stCondLst>
                                  <p:childTnLst>
                                    <p:set>
                                      <p:cBhvr>
                                        <p:cTn id="318" dur="1" fill="hold">
                                          <p:stCondLst>
                                            <p:cond delay="0"/>
                                          </p:stCondLst>
                                        </p:cTn>
                                        <p:tgtEl>
                                          <p:spTgt spid="51"/>
                                        </p:tgtEl>
                                        <p:attrNameLst>
                                          <p:attrName>style.visibility</p:attrName>
                                        </p:attrNameLst>
                                      </p:cBhvr>
                                      <p:to>
                                        <p:strVal val="visible"/>
                                      </p:to>
                                    </p:set>
                                  </p:childTnLst>
                                </p:cTn>
                              </p:par>
                            </p:childTnLst>
                          </p:cTn>
                        </p:par>
                      </p:childTnLst>
                    </p:cTn>
                  </p:par>
                  <p:par>
                    <p:cTn id="319" fill="hold">
                      <p:stCondLst>
                        <p:cond delay="indefinite"/>
                      </p:stCondLst>
                      <p:childTnLst>
                        <p:par>
                          <p:cTn id="320" fill="hold">
                            <p:stCondLst>
                              <p:cond delay="0"/>
                            </p:stCondLst>
                            <p:childTnLst>
                              <p:par>
                                <p:cTn id="321" presetID="1" presetClass="exit" presetSubtype="0" fill="hold" grpId="1" nodeType="clickEffect">
                                  <p:stCondLst>
                                    <p:cond delay="0"/>
                                  </p:stCondLst>
                                  <p:childTnLst>
                                    <p:set>
                                      <p:cBhvr>
                                        <p:cTn id="322" dur="1" fill="hold">
                                          <p:stCondLst>
                                            <p:cond delay="0"/>
                                          </p:stCondLst>
                                        </p:cTn>
                                        <p:tgtEl>
                                          <p:spTgt spid="51"/>
                                        </p:tgtEl>
                                        <p:attrNameLst>
                                          <p:attrName>style.visibility</p:attrName>
                                        </p:attrNameLst>
                                      </p:cBhvr>
                                      <p:to>
                                        <p:strVal val="hidden"/>
                                      </p:to>
                                    </p:set>
                                  </p:childTnLst>
                                </p:cTn>
                              </p:par>
                            </p:childTnLst>
                          </p:cTn>
                        </p:par>
                      </p:childTnLst>
                    </p:cTn>
                  </p:par>
                  <p:par>
                    <p:cTn id="323" fill="hold">
                      <p:stCondLst>
                        <p:cond delay="indefinite"/>
                      </p:stCondLst>
                      <p:childTnLst>
                        <p:par>
                          <p:cTn id="324" fill="hold">
                            <p:stCondLst>
                              <p:cond delay="0"/>
                            </p:stCondLst>
                            <p:childTnLst>
                              <p:par>
                                <p:cTn id="325" presetID="1" presetClass="entr" presetSubtype="0" fill="hold" grpId="0" nodeType="clickEffect">
                                  <p:stCondLst>
                                    <p:cond delay="0"/>
                                  </p:stCondLst>
                                  <p:childTnLst>
                                    <p:set>
                                      <p:cBhvr>
                                        <p:cTn id="326" dur="1" fill="hold">
                                          <p:stCondLst>
                                            <p:cond delay="0"/>
                                          </p:stCondLst>
                                        </p:cTn>
                                        <p:tgtEl>
                                          <p:spTgt spid="52"/>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xit" presetSubtype="0" fill="hold" grpId="1" nodeType="clickEffect">
                                  <p:stCondLst>
                                    <p:cond delay="0"/>
                                  </p:stCondLst>
                                  <p:childTnLst>
                                    <p:set>
                                      <p:cBhvr>
                                        <p:cTn id="330" dur="1" fill="hold">
                                          <p:stCondLst>
                                            <p:cond delay="0"/>
                                          </p:stCondLst>
                                        </p:cTn>
                                        <p:tgtEl>
                                          <p:spTgt spid="52"/>
                                        </p:tgtEl>
                                        <p:attrNameLst>
                                          <p:attrName>style.visibility</p:attrName>
                                        </p:attrNameLst>
                                      </p:cBhvr>
                                      <p:to>
                                        <p:strVal val="hidden"/>
                                      </p:to>
                                    </p:set>
                                  </p:childTnLst>
                                </p:cTn>
                              </p:par>
                            </p:childTnLst>
                          </p:cTn>
                        </p:par>
                      </p:childTnLst>
                    </p:cTn>
                  </p:par>
                  <p:par>
                    <p:cTn id="331" fill="hold">
                      <p:stCondLst>
                        <p:cond delay="indefinite"/>
                      </p:stCondLst>
                      <p:childTnLst>
                        <p:par>
                          <p:cTn id="332" fill="hold">
                            <p:stCondLst>
                              <p:cond delay="0"/>
                            </p:stCondLst>
                            <p:childTnLst>
                              <p:par>
                                <p:cTn id="333" presetID="1" presetClass="entr" presetSubtype="0" fill="hold" grpId="0" nodeType="clickEffect">
                                  <p:stCondLst>
                                    <p:cond delay="0"/>
                                  </p:stCondLst>
                                  <p:childTnLst>
                                    <p:set>
                                      <p:cBhvr>
                                        <p:cTn id="334" dur="1" fill="hold">
                                          <p:stCondLst>
                                            <p:cond delay="0"/>
                                          </p:stCondLst>
                                        </p:cTn>
                                        <p:tgtEl>
                                          <p:spTgt spid="53"/>
                                        </p:tgtEl>
                                        <p:attrNameLst>
                                          <p:attrName>style.visibility</p:attrName>
                                        </p:attrNameLst>
                                      </p:cBhvr>
                                      <p:to>
                                        <p:strVal val="visible"/>
                                      </p:to>
                                    </p:set>
                                  </p:childTnLst>
                                </p:cTn>
                              </p:par>
                            </p:childTnLst>
                          </p:cTn>
                        </p:par>
                      </p:childTnLst>
                    </p:cTn>
                  </p:par>
                  <p:par>
                    <p:cTn id="335" fill="hold">
                      <p:stCondLst>
                        <p:cond delay="indefinite"/>
                      </p:stCondLst>
                      <p:childTnLst>
                        <p:par>
                          <p:cTn id="336" fill="hold">
                            <p:stCondLst>
                              <p:cond delay="0"/>
                            </p:stCondLst>
                            <p:childTnLst>
                              <p:par>
                                <p:cTn id="337" presetID="1" presetClass="exit" presetSubtype="0" fill="hold" grpId="1" nodeType="clickEffect">
                                  <p:stCondLst>
                                    <p:cond delay="0"/>
                                  </p:stCondLst>
                                  <p:childTnLst>
                                    <p:set>
                                      <p:cBhvr>
                                        <p:cTn id="338" dur="1" fill="hold">
                                          <p:stCondLst>
                                            <p:cond delay="0"/>
                                          </p:stCondLst>
                                        </p:cTn>
                                        <p:tgtEl>
                                          <p:spTgt spid="53"/>
                                        </p:tgtEl>
                                        <p:attrNameLst>
                                          <p:attrName>style.visibility</p:attrName>
                                        </p:attrNameLst>
                                      </p:cBhvr>
                                      <p:to>
                                        <p:strVal val="hidden"/>
                                      </p:to>
                                    </p:set>
                                  </p:childTnLst>
                                </p:cTn>
                              </p:par>
                            </p:childTnLst>
                          </p:cTn>
                        </p:par>
                      </p:childTnLst>
                    </p:cTn>
                  </p:par>
                  <p:par>
                    <p:cTn id="339" fill="hold">
                      <p:stCondLst>
                        <p:cond delay="indefinite"/>
                      </p:stCondLst>
                      <p:childTnLst>
                        <p:par>
                          <p:cTn id="340" fill="hold">
                            <p:stCondLst>
                              <p:cond delay="0"/>
                            </p:stCondLst>
                            <p:childTnLst>
                              <p:par>
                                <p:cTn id="341" presetID="1" presetClass="entr" presetSubtype="0" fill="hold" grpId="0" nodeType="clickEffect">
                                  <p:stCondLst>
                                    <p:cond delay="0"/>
                                  </p:stCondLst>
                                  <p:childTnLst>
                                    <p:set>
                                      <p:cBhvr>
                                        <p:cTn id="342" dur="1" fill="hold">
                                          <p:stCondLst>
                                            <p:cond delay="0"/>
                                          </p:stCondLst>
                                        </p:cTn>
                                        <p:tgtEl>
                                          <p:spTgt spid="54"/>
                                        </p:tgtEl>
                                        <p:attrNameLst>
                                          <p:attrName>style.visibility</p:attrName>
                                        </p:attrNameLst>
                                      </p:cBhvr>
                                      <p:to>
                                        <p:strVal val="visible"/>
                                      </p:to>
                                    </p:set>
                                  </p:childTnLst>
                                </p:cTn>
                              </p:par>
                            </p:childTnLst>
                          </p:cTn>
                        </p:par>
                      </p:childTnLst>
                    </p:cTn>
                  </p:par>
                  <p:par>
                    <p:cTn id="343" fill="hold">
                      <p:stCondLst>
                        <p:cond delay="indefinite"/>
                      </p:stCondLst>
                      <p:childTnLst>
                        <p:par>
                          <p:cTn id="344" fill="hold">
                            <p:stCondLst>
                              <p:cond delay="0"/>
                            </p:stCondLst>
                            <p:childTnLst>
                              <p:par>
                                <p:cTn id="345" presetID="1" presetClass="exit" presetSubtype="0" fill="hold" grpId="1" nodeType="clickEffect">
                                  <p:stCondLst>
                                    <p:cond delay="0"/>
                                  </p:stCondLst>
                                  <p:childTnLst>
                                    <p:set>
                                      <p:cBhvr>
                                        <p:cTn id="34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459F-6374-4CB3-B984-4B3560C6D578}"/>
              </a:ext>
            </a:extLst>
          </p:cNvPr>
          <p:cNvSpPr>
            <a:spLocks noGrp="1"/>
          </p:cNvSpPr>
          <p:nvPr>
            <p:ph type="title"/>
          </p:nvPr>
        </p:nvSpPr>
        <p:spPr/>
        <p:txBody>
          <a:bodyPr/>
          <a:lstStyle/>
          <a:p>
            <a:r>
              <a:rPr lang="en-US" dirty="0"/>
              <a:t>Computer Vision Tasks</a:t>
            </a:r>
            <a:endParaRPr lang="en-SE" dirty="0"/>
          </a:p>
        </p:txBody>
      </p:sp>
      <p:sp>
        <p:nvSpPr>
          <p:cNvPr id="3" name="Content Placeholder 2">
            <a:extLst>
              <a:ext uri="{FF2B5EF4-FFF2-40B4-BE49-F238E27FC236}">
                <a16:creationId xmlns:a16="http://schemas.microsoft.com/office/drawing/2014/main" id="{CC63F2BC-96A8-4E68-8073-B2C7DE0AFAA3}"/>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A293D8E0-3D10-4837-81DE-3CBFB6522C9C}"/>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pic>
        <p:nvPicPr>
          <p:cNvPr id="6" name="Picture 5">
            <a:extLst>
              <a:ext uri="{FF2B5EF4-FFF2-40B4-BE49-F238E27FC236}">
                <a16:creationId xmlns:a16="http://schemas.microsoft.com/office/drawing/2014/main" id="{5AB64B66-19D3-4D07-B4ED-16A7AC46470E}"/>
              </a:ext>
            </a:extLst>
          </p:cNvPr>
          <p:cNvPicPr>
            <a:picLocks noChangeAspect="1"/>
          </p:cNvPicPr>
          <p:nvPr/>
        </p:nvPicPr>
        <p:blipFill>
          <a:blip r:embed="rId2"/>
          <a:stretch>
            <a:fillRect/>
          </a:stretch>
        </p:blipFill>
        <p:spPr>
          <a:xfrm>
            <a:off x="0" y="1577318"/>
            <a:ext cx="9144000" cy="3703363"/>
          </a:xfrm>
          <a:prstGeom prst="rect">
            <a:avLst/>
          </a:prstGeom>
        </p:spPr>
      </p:pic>
    </p:spTree>
    <p:extLst>
      <p:ext uri="{BB962C8B-B14F-4D97-AF65-F5344CB8AC3E}">
        <p14:creationId xmlns:p14="http://schemas.microsoft.com/office/powerpoint/2010/main" val="456391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8B52-0659-42D3-AB8F-6788AF19928A}"/>
              </a:ext>
            </a:extLst>
          </p:cNvPr>
          <p:cNvSpPr>
            <a:spLocks noGrp="1"/>
          </p:cNvSpPr>
          <p:nvPr>
            <p:ph type="title"/>
          </p:nvPr>
        </p:nvSpPr>
        <p:spPr/>
        <p:txBody>
          <a:bodyPr/>
          <a:lstStyle/>
          <a:p>
            <a:r>
              <a:rPr lang="en-US" dirty="0"/>
              <a:t>Sliding Window Computational Complexity</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5EB126-C4CF-4DFB-8BD8-5D8E0C6AFAB0}"/>
                  </a:ext>
                </a:extLst>
              </p:cNvPr>
              <p:cNvSpPr>
                <a:spLocks noGrp="1"/>
              </p:cNvSpPr>
              <p:nvPr>
                <p:ph idx="1"/>
              </p:nvPr>
            </p:nvSpPr>
            <p:spPr/>
            <p:txBody>
              <a:bodyPr>
                <a:normAutofit fontScale="85000" lnSpcReduction="20000"/>
              </a:bodyPr>
              <a:lstStyle/>
              <a:p>
                <a:r>
                  <a:rPr lang="en-US" dirty="0"/>
                  <a:t>Total number of possible box positions in an image of size </a:t>
                </a:r>
                <a14:m>
                  <m:oMath xmlns:m="http://schemas.openxmlformats.org/officeDocument/2006/math">
                    <m:r>
                      <a:rPr lang="en-US" i="1" dirty="0" smtClean="0">
                        <a:latin typeface="Cambria Math" panose="02040503050406030204" pitchFamily="18" charset="0"/>
                      </a:rPr>
                      <m:t>𝐻</m:t>
                    </m:r>
                    <m:r>
                      <a:rPr lang="en-US" i="1" dirty="0">
                        <a:latin typeface="Cambria Math" panose="02040503050406030204" pitchFamily="18" charset="0"/>
                      </a:rPr>
                      <m:t>×</m:t>
                    </m:r>
                    <m:r>
                      <a:rPr lang="en-US" i="1" dirty="0" smtClean="0">
                        <a:latin typeface="Cambria Math" panose="02040503050406030204" pitchFamily="18" charset="0"/>
                      </a:rPr>
                      <m:t>𝑊</m:t>
                    </m:r>
                  </m:oMath>
                </a14:m>
                <a:r>
                  <a:rPr lang="en-US" dirty="0"/>
                  <a:t>:</a:t>
                </a:r>
              </a:p>
              <a:p>
                <a:pPr lvl="1"/>
                <a:r>
                  <a:rPr lang="en-US" dirty="0"/>
                  <a:t>Consider a box of size </a:t>
                </a:r>
                <a14:m>
                  <m:oMath xmlns:m="http://schemas.openxmlformats.org/officeDocument/2006/math">
                    <m:r>
                      <a:rPr lang="en-US" i="1" dirty="0" smtClean="0">
                        <a:latin typeface="Cambria Math" panose="02040503050406030204" pitchFamily="18" charset="0"/>
                      </a:rPr>
                      <m:t>h</m:t>
                    </m:r>
                    <m:r>
                      <a:rPr lang="en-US" b="0" i="1" dirty="0" smtClean="0">
                        <a:latin typeface="Cambria Math" panose="02040503050406030204" pitchFamily="18" charset="0"/>
                      </a:rPr>
                      <m:t>×</m:t>
                    </m:r>
                    <m:r>
                      <a:rPr lang="en-US" i="1" dirty="0" smtClean="0">
                        <a:latin typeface="Cambria Math" panose="02040503050406030204" pitchFamily="18" charset="0"/>
                      </a:rPr>
                      <m:t>𝑤</m:t>
                    </m:r>
                  </m:oMath>
                </a14:m>
                <a:r>
                  <a:rPr lang="en-US" dirty="0"/>
                  <a:t>:</a:t>
                </a:r>
              </a:p>
              <a:p>
                <a:pPr lvl="1"/>
                <a:r>
                  <a:rPr lang="en-US" dirty="0"/>
                  <a:t>Possible x positions: </a:t>
                </a:r>
                <a14:m>
                  <m:oMath xmlns:m="http://schemas.openxmlformats.org/officeDocument/2006/math">
                    <m:r>
                      <a:rPr lang="en-US" i="1" dirty="0" smtClean="0">
                        <a:latin typeface="Cambria Math" panose="02040503050406030204" pitchFamily="18" charset="0"/>
                      </a:rPr>
                      <m:t>𝑊</m:t>
                    </m:r>
                    <m:r>
                      <a:rPr lang="en-US" i="1" dirty="0" smtClean="0">
                        <a:latin typeface="Cambria Math" panose="02040503050406030204" pitchFamily="18" charset="0"/>
                      </a:rPr>
                      <m:t>–</m:t>
                    </m:r>
                    <m:r>
                      <a:rPr lang="en-US" i="1" dirty="0" smtClean="0">
                        <a:latin typeface="Cambria Math" panose="02040503050406030204" pitchFamily="18" charset="0"/>
                      </a:rPr>
                      <m:t>𝑤</m:t>
                    </m:r>
                    <m:r>
                      <a:rPr lang="en-US" i="1" dirty="0" smtClean="0">
                        <a:latin typeface="Cambria Math" panose="02040503050406030204" pitchFamily="18" charset="0"/>
                      </a:rPr>
                      <m:t>+1</m:t>
                    </m:r>
                  </m:oMath>
                </a14:m>
                <a:r>
                  <a:rPr lang="en-US" dirty="0"/>
                  <a:t>; Possible y positions: </a:t>
                </a:r>
                <a14:m>
                  <m:oMath xmlns:m="http://schemas.openxmlformats.org/officeDocument/2006/math">
                    <m:r>
                      <a:rPr lang="en-US" i="1" dirty="0" smtClean="0">
                        <a:latin typeface="Cambria Math" panose="02040503050406030204" pitchFamily="18" charset="0"/>
                      </a:rPr>
                      <m:t>𝐻</m:t>
                    </m:r>
                    <m:r>
                      <a:rPr lang="en-US" i="1" dirty="0" smtClean="0">
                        <a:latin typeface="Cambria Math" panose="02040503050406030204" pitchFamily="18" charset="0"/>
                      </a:rPr>
                      <m:t>–</m:t>
                    </m:r>
                    <m:r>
                      <a:rPr lang="en-US" i="1" dirty="0" smtClean="0">
                        <a:latin typeface="Cambria Math" panose="02040503050406030204" pitchFamily="18" charset="0"/>
                      </a:rPr>
                      <m:t>h</m:t>
                    </m:r>
                    <m:r>
                      <a:rPr lang="en-US" i="1" dirty="0" smtClean="0">
                        <a:latin typeface="Cambria Math" panose="02040503050406030204" pitchFamily="18" charset="0"/>
                      </a:rPr>
                      <m:t>+1</m:t>
                    </m:r>
                  </m:oMath>
                </a14:m>
                <a:r>
                  <a:rPr lang="en-US" dirty="0"/>
                  <a:t> (assuming stride of 1)</a:t>
                </a:r>
              </a:p>
              <a:p>
                <a:pPr lvl="1"/>
                <a:r>
                  <a:rPr lang="en-US" dirty="0"/>
                  <a:t>Total # possible positions: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𝑊</m:t>
                    </m:r>
                    <m:r>
                      <a:rPr lang="en-US" i="1" dirty="0" smtClean="0">
                        <a:latin typeface="Cambria Math" panose="02040503050406030204" pitchFamily="18" charset="0"/>
                      </a:rPr>
                      <m:t>–</m:t>
                    </m:r>
                    <m:r>
                      <a:rPr lang="en-US" i="1" dirty="0" smtClean="0">
                        <a:latin typeface="Cambria Math" panose="02040503050406030204" pitchFamily="18" charset="0"/>
                      </a:rPr>
                      <m:t>𝑤</m:t>
                    </m:r>
                    <m:r>
                      <a:rPr lang="en-US" i="1" dirty="0" smtClean="0">
                        <a:latin typeface="Cambria Math" panose="02040503050406030204" pitchFamily="18" charset="0"/>
                      </a:rPr>
                      <m:t>+1)(</m:t>
                    </m:r>
                    <m:r>
                      <a:rPr lang="en-US" i="1" dirty="0" smtClean="0">
                        <a:latin typeface="Cambria Math" panose="02040503050406030204" pitchFamily="18" charset="0"/>
                      </a:rPr>
                      <m:t>𝐻</m:t>
                    </m:r>
                    <m:r>
                      <a:rPr lang="en-US" i="1" dirty="0" smtClean="0">
                        <a:latin typeface="Cambria Math" panose="02040503050406030204" pitchFamily="18" charset="0"/>
                      </a:rPr>
                      <m:t>–</m:t>
                    </m:r>
                    <m:r>
                      <a:rPr lang="en-US" i="1" dirty="0" smtClean="0">
                        <a:latin typeface="Cambria Math" panose="02040503050406030204" pitchFamily="18" charset="0"/>
                      </a:rPr>
                      <m:t>h</m:t>
                    </m:r>
                    <m:r>
                      <a:rPr lang="en-US" i="1" dirty="0" smtClean="0">
                        <a:latin typeface="Cambria Math" panose="02040503050406030204" pitchFamily="18" charset="0"/>
                      </a:rPr>
                      <m:t>+1)</m:t>
                    </m:r>
                  </m:oMath>
                </a14:m>
                <a:endParaRPr lang="en-US" dirty="0"/>
              </a:p>
              <a:p>
                <a:pPr lvl="1"/>
                <a:r>
                  <a:rPr lang="en-US" dirty="0"/>
                  <a:t>Consider all possible box sizes: </a:t>
                </a:r>
                <a14:m>
                  <m:oMath xmlns:m="http://schemas.openxmlformats.org/officeDocument/2006/math">
                    <m:r>
                      <a:rPr lang="en-US" b="0" i="1" dirty="0" smtClean="0">
                        <a:latin typeface="Cambria Math" panose="02040503050406030204" pitchFamily="18" charset="0"/>
                      </a:rPr>
                      <m:t>1≤</m:t>
                    </m:r>
                    <m:r>
                      <a:rPr lang="en-US" i="1" dirty="0" smtClean="0">
                        <a:latin typeface="Cambria Math" panose="02040503050406030204" pitchFamily="18" charset="0"/>
                      </a:rPr>
                      <m:t>h</m:t>
                    </m:r>
                    <m:r>
                      <a:rPr lang="en-US" i="1" dirty="0">
                        <a:latin typeface="Cambria Math" panose="02040503050406030204" pitchFamily="18" charset="0"/>
                      </a:rPr>
                      <m:t>≤</m:t>
                    </m:r>
                    <m:r>
                      <a:rPr lang="en-US" i="1" dirty="0">
                        <a:latin typeface="Cambria Math" panose="02040503050406030204" pitchFamily="18" charset="0"/>
                      </a:rPr>
                      <m:t>𝐻</m:t>
                    </m:r>
                    <m:r>
                      <a:rPr lang="en-US" i="1" dirty="0">
                        <a:latin typeface="Cambria Math" panose="02040503050406030204" pitchFamily="18" charset="0"/>
                      </a:rPr>
                      <m:t>,1≤</m:t>
                    </m:r>
                    <m:r>
                      <a:rPr lang="en-US" b="0" i="1" dirty="0" smtClean="0">
                        <a:latin typeface="Cambria Math" panose="02040503050406030204" pitchFamily="18" charset="0"/>
                      </a:rPr>
                      <m:t>𝑤</m:t>
                    </m:r>
                    <m:r>
                      <a:rPr lang="en-US" i="1" dirty="0">
                        <a:latin typeface="Cambria Math" panose="02040503050406030204" pitchFamily="18" charset="0"/>
                      </a:rPr>
                      <m:t>≤</m:t>
                    </m:r>
                    <m:r>
                      <a:rPr lang="en-US" b="0" i="1" dirty="0" smtClean="0">
                        <a:latin typeface="Cambria Math" panose="02040503050406030204" pitchFamily="18" charset="0"/>
                      </a:rPr>
                      <m:t>𝑊</m:t>
                    </m:r>
                  </m:oMath>
                </a14:m>
                <a:endParaRPr lang="en-US" dirty="0"/>
              </a:p>
              <a:p>
                <a:pPr lvl="1"/>
                <a:r>
                  <a:rPr lang="en-US" dirty="0"/>
                  <a:t>Total # possible boxes: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𝑤</m:t>
                        </m:r>
                        <m:r>
                          <a:rPr lang="en-US" b="0" i="1" smtClean="0">
                            <a:latin typeface="Cambria Math" panose="02040503050406030204" pitchFamily="18" charset="0"/>
                          </a:rPr>
                          <m:t>=</m:t>
                        </m:r>
                        <m:r>
                          <m:rPr>
                            <m:brk m:alnAt="23"/>
                          </m:rPr>
                          <a:rPr lang="en-US" b="0" i="1" smtClean="0">
                            <a:latin typeface="Cambria Math" panose="02040503050406030204" pitchFamily="18" charset="0"/>
                          </a:rPr>
                          <m:t>1</m:t>
                        </m:r>
                      </m:sub>
                      <m:sup>
                        <m:r>
                          <a:rPr lang="en-US" b="0" i="1" smtClean="0">
                            <a:latin typeface="Cambria Math" panose="02040503050406030204" pitchFamily="18" charset="0"/>
                          </a:rPr>
                          <m:t>𝑊</m:t>
                        </m:r>
                      </m:sup>
                      <m:e>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h</m:t>
                            </m:r>
                            <m:r>
                              <a:rPr lang="en-US" b="0" i="1" smtClean="0">
                                <a:latin typeface="Cambria Math" panose="02040503050406030204" pitchFamily="18" charset="0"/>
                              </a:rPr>
                              <m:t>=1</m:t>
                            </m:r>
                          </m:sub>
                          <m:sup>
                            <m:r>
                              <a:rPr lang="en-US" b="0" i="1" smtClean="0">
                                <a:latin typeface="Cambria Math" panose="02040503050406030204" pitchFamily="18" charset="0"/>
                              </a:rPr>
                              <m:t>𝐻</m:t>
                            </m:r>
                          </m:sup>
                          <m:e>
                            <m:r>
                              <a:rPr lang="en-US" b="0" i="1" smtClean="0">
                                <a:latin typeface="Cambria Math" panose="02040503050406030204" pitchFamily="18" charset="0"/>
                              </a:rPr>
                              <m:t>(</m:t>
                            </m:r>
                            <m:r>
                              <a:rPr lang="en-US" i="1" dirty="0">
                                <a:latin typeface="Cambria Math" panose="02040503050406030204" pitchFamily="18" charset="0"/>
                              </a:rPr>
                              <m:t>𝑊</m:t>
                            </m:r>
                            <m:r>
                              <a:rPr lang="en-US" i="1" dirty="0">
                                <a:latin typeface="Cambria Math" panose="02040503050406030204" pitchFamily="18" charset="0"/>
                              </a:rPr>
                              <m:t>–</m:t>
                            </m:r>
                            <m:r>
                              <a:rPr lang="en-US" i="1" dirty="0">
                                <a:latin typeface="Cambria Math" panose="02040503050406030204" pitchFamily="18" charset="0"/>
                              </a:rPr>
                              <m:t>𝑤</m:t>
                            </m:r>
                            <m:r>
                              <a:rPr lang="en-US" i="1" dirty="0">
                                <a:latin typeface="Cambria Math" panose="02040503050406030204" pitchFamily="18" charset="0"/>
                              </a:rPr>
                              <m:t>+1)(</m:t>
                            </m:r>
                            <m:r>
                              <a:rPr lang="en-US" i="1" dirty="0">
                                <a:latin typeface="Cambria Math" panose="02040503050406030204" pitchFamily="18" charset="0"/>
                              </a:rPr>
                              <m:t>𝐻</m:t>
                            </m:r>
                            <m:r>
                              <a:rPr lang="en-US" i="1" dirty="0">
                                <a:latin typeface="Cambria Math" panose="02040503050406030204" pitchFamily="18" charset="0"/>
                              </a:rPr>
                              <m:t>–</m:t>
                            </m:r>
                            <m:r>
                              <a:rPr lang="en-US" i="1" dirty="0">
                                <a:latin typeface="Cambria Math" panose="02040503050406030204" pitchFamily="18" charset="0"/>
                              </a:rPr>
                              <m:t>h</m:t>
                            </m:r>
                            <m:r>
                              <a:rPr lang="en-US" i="1" dirty="0">
                                <a:latin typeface="Cambria Math" panose="02040503050406030204" pitchFamily="18" charset="0"/>
                              </a:rPr>
                              <m:t>+1)</m:t>
                            </m:r>
                          </m:e>
                        </m:nary>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𝐻</m:t>
                            </m:r>
                            <m:r>
                              <a:rPr lang="en-US" b="0" i="1" smtClean="0">
                                <a:latin typeface="Cambria Math" panose="02040503050406030204" pitchFamily="18" charset="0"/>
                              </a:rPr>
                              <m:t>+1</m:t>
                            </m:r>
                          </m:e>
                        </m:d>
                      </m:num>
                      <m:den>
                        <m:r>
                          <a:rPr lang="en-US" b="0" i="1" smtClean="0">
                            <a:latin typeface="Cambria Math" panose="02040503050406030204" pitchFamily="18" charset="0"/>
                          </a:rPr>
                          <m:t>2</m:t>
                        </m:r>
                      </m:den>
                    </m:f>
                    <m:f>
                      <m:fPr>
                        <m:ctrlPr>
                          <a:rPr lang="en-US" i="1">
                            <a:latin typeface="Cambria Math" panose="02040503050406030204" pitchFamily="18" charset="0"/>
                          </a:rPr>
                        </m:ctrlPr>
                      </m:fPr>
                      <m:num>
                        <m:r>
                          <a:rPr lang="en-US" b="0" i="1" smtClean="0">
                            <a:latin typeface="Cambria Math" panose="02040503050406030204" pitchFamily="18" charset="0"/>
                          </a:rPr>
                          <m:t>𝑊</m:t>
                        </m:r>
                        <m:d>
                          <m:dPr>
                            <m:ctrlPr>
                              <a:rPr lang="en-US" i="1">
                                <a:latin typeface="Cambria Math" panose="02040503050406030204" pitchFamily="18" charset="0"/>
                              </a:rPr>
                            </m:ctrlPr>
                          </m:dPr>
                          <m:e>
                            <m:r>
                              <a:rPr lang="en-US" b="0" i="1" smtClean="0">
                                <a:latin typeface="Cambria Math" panose="02040503050406030204" pitchFamily="18" charset="0"/>
                              </a:rPr>
                              <m:t>𝑊</m:t>
                            </m:r>
                            <m:r>
                              <a:rPr lang="en-US" i="1">
                                <a:latin typeface="Cambria Math" panose="02040503050406030204" pitchFamily="18" charset="0"/>
                              </a:rPr>
                              <m:t>+1</m:t>
                            </m:r>
                          </m:e>
                        </m:d>
                      </m:num>
                      <m:den>
                        <m:r>
                          <a:rPr lang="en-US" i="1">
                            <a:latin typeface="Cambria Math" panose="02040503050406030204" pitchFamily="18" charset="0"/>
                          </a:rPr>
                          <m:t>2</m:t>
                        </m:r>
                      </m:den>
                    </m:f>
                  </m:oMath>
                </a14:m>
                <a:endParaRPr lang="en-US" dirty="0"/>
              </a:p>
              <a:p>
                <a:pPr lvl="1"/>
                <a:r>
                  <a:rPr lang="en-US" dirty="0"/>
                  <a:t>For an 800x600 image, that is 57 million!</a:t>
                </a:r>
                <a:endParaRPr lang="en-SE" dirty="0"/>
              </a:p>
              <a:p>
                <a:r>
                  <a:rPr lang="en-US" dirty="0"/>
                  <a:t>Can be more efficient with convolution implementation of sliding windows, but still too slow to be practical </a:t>
                </a:r>
                <a:endParaRPr lang="en-SE" dirty="0"/>
              </a:p>
            </p:txBody>
          </p:sp>
        </mc:Choice>
        <mc:Fallback xmlns="">
          <p:sp>
            <p:nvSpPr>
              <p:cNvPr id="3" name="Content Placeholder 2">
                <a:extLst>
                  <a:ext uri="{FF2B5EF4-FFF2-40B4-BE49-F238E27FC236}">
                    <a16:creationId xmlns:a16="http://schemas.microsoft.com/office/drawing/2014/main" id="{2E5EB126-C4CF-4DFB-8BD8-5D8E0C6AFAB0}"/>
                  </a:ext>
                </a:extLst>
              </p:cNvPr>
              <p:cNvSpPr>
                <a:spLocks noGrp="1" noRot="1" noChangeAspect="1" noMove="1" noResize="1" noEditPoints="1" noAdjustHandles="1" noChangeArrowheads="1" noChangeShapeType="1" noTextEdit="1"/>
              </p:cNvSpPr>
              <p:nvPr>
                <p:ph idx="1"/>
              </p:nvPr>
            </p:nvSpPr>
            <p:spPr>
              <a:blipFill>
                <a:blip r:embed="rId2"/>
                <a:stretch>
                  <a:fillRect l="-1259" t="-2748" b="-179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AFA15080-3680-4E5C-98B1-2CA6E2FA5A7E}"/>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spTree>
    <p:extLst>
      <p:ext uri="{BB962C8B-B14F-4D97-AF65-F5344CB8AC3E}">
        <p14:creationId xmlns:p14="http://schemas.microsoft.com/office/powerpoint/2010/main" val="364526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4490-01FE-8002-8EB0-8175F0B24EEA}"/>
              </a:ext>
            </a:extLst>
          </p:cNvPr>
          <p:cNvSpPr>
            <a:spLocks noGrp="1"/>
          </p:cNvSpPr>
          <p:nvPr>
            <p:ph type="title"/>
          </p:nvPr>
        </p:nvSpPr>
        <p:spPr/>
        <p:txBody>
          <a:bodyPr/>
          <a:lstStyle/>
          <a:p>
            <a:r>
              <a:rPr lang="en-US" sz="4000" dirty="0"/>
              <a:t>Two-stage vs. One-Stage Detector</a:t>
            </a:r>
            <a:endParaRPr lang="en-SE" dirty="0"/>
          </a:p>
        </p:txBody>
      </p:sp>
      <p:sp>
        <p:nvSpPr>
          <p:cNvPr id="3" name="Content Placeholder 2">
            <a:extLst>
              <a:ext uri="{FF2B5EF4-FFF2-40B4-BE49-F238E27FC236}">
                <a16:creationId xmlns:a16="http://schemas.microsoft.com/office/drawing/2014/main" id="{2E1B11D1-671B-9CDD-32CF-202CBBF770B0}"/>
              </a:ext>
            </a:extLst>
          </p:cNvPr>
          <p:cNvSpPr>
            <a:spLocks noGrp="1"/>
          </p:cNvSpPr>
          <p:nvPr>
            <p:ph idx="1"/>
          </p:nvPr>
        </p:nvSpPr>
        <p:spPr>
          <a:xfrm>
            <a:off x="457200" y="1052736"/>
            <a:ext cx="8229600" cy="5348064"/>
          </a:xfrm>
        </p:spPr>
        <p:txBody>
          <a:bodyPr/>
          <a:lstStyle/>
          <a:p>
            <a:r>
              <a:rPr lang="en-US" sz="2000" dirty="0">
                <a:solidFill>
                  <a:srgbClr val="C00000"/>
                </a:solidFill>
              </a:rPr>
              <a:t>Two-stage detector</a:t>
            </a:r>
          </a:p>
          <a:p>
            <a:pPr lvl="1"/>
            <a:r>
              <a:rPr lang="en-US" altLang="zh-CN" sz="1600" dirty="0"/>
              <a:t>1</a:t>
            </a:r>
            <a:r>
              <a:rPr lang="en-US" altLang="zh-CN" sz="1600" baseline="30000" dirty="0"/>
              <a:t>st</a:t>
            </a:r>
            <a:r>
              <a:rPr lang="en-US" altLang="zh-CN" sz="1600" dirty="0"/>
              <a:t> </a:t>
            </a:r>
            <a:r>
              <a:rPr lang="en-US" sz="1600" dirty="0"/>
              <a:t>step: generate Regions of Interests (Region Proposals) that are likely to contain objects</a:t>
            </a:r>
          </a:p>
          <a:p>
            <a:pPr lvl="1"/>
            <a:r>
              <a:rPr lang="en-US" sz="1600" dirty="0"/>
              <a:t>2</a:t>
            </a:r>
            <a:r>
              <a:rPr lang="en-US" sz="1600" baseline="30000" dirty="0"/>
              <a:t>nd</a:t>
            </a:r>
            <a:r>
              <a:rPr lang="en-US" sz="1600" dirty="0"/>
              <a:t> step: perform object detection, incl. classification and regression of </a:t>
            </a:r>
            <a:r>
              <a:rPr lang="en-US" sz="1600" dirty="0" err="1"/>
              <a:t>Bboxes</a:t>
            </a:r>
            <a:r>
              <a:rPr lang="en-US" sz="1600" dirty="0"/>
              <a:t> of the objects</a:t>
            </a:r>
          </a:p>
          <a:p>
            <a:r>
              <a:rPr lang="en-US" sz="2000" dirty="0"/>
              <a:t>One-stage detector</a:t>
            </a:r>
          </a:p>
          <a:p>
            <a:pPr lvl="1"/>
            <a:r>
              <a:rPr lang="en-US" sz="1600" dirty="0"/>
              <a:t>Directly perform object detection, incl. classification and regression of </a:t>
            </a:r>
            <a:r>
              <a:rPr lang="en-US" sz="1600" dirty="0" err="1"/>
              <a:t>Bboxes</a:t>
            </a:r>
            <a:r>
              <a:rPr lang="en-US" sz="1600" dirty="0"/>
              <a:t> of the objects</a:t>
            </a:r>
            <a:endParaRPr lang="en-SE" sz="1600" dirty="0"/>
          </a:p>
        </p:txBody>
      </p:sp>
      <p:sp>
        <p:nvSpPr>
          <p:cNvPr id="4" name="Slide Number Placeholder 3">
            <a:extLst>
              <a:ext uri="{FF2B5EF4-FFF2-40B4-BE49-F238E27FC236}">
                <a16:creationId xmlns:a16="http://schemas.microsoft.com/office/drawing/2014/main" id="{37AB54A4-B967-D3DB-BDC8-A8101711DC81}"/>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6" name="Picture 5">
            <a:extLst>
              <a:ext uri="{FF2B5EF4-FFF2-40B4-BE49-F238E27FC236}">
                <a16:creationId xmlns:a16="http://schemas.microsoft.com/office/drawing/2014/main" id="{FE783206-19CF-DDBD-B060-FFCF98C4AFEB}"/>
              </a:ext>
            </a:extLst>
          </p:cNvPr>
          <p:cNvPicPr>
            <a:picLocks noChangeAspect="1"/>
          </p:cNvPicPr>
          <p:nvPr/>
        </p:nvPicPr>
        <p:blipFill>
          <a:blip r:embed="rId3"/>
          <a:stretch>
            <a:fillRect/>
          </a:stretch>
        </p:blipFill>
        <p:spPr>
          <a:xfrm>
            <a:off x="2365844" y="3247044"/>
            <a:ext cx="4319384" cy="3353973"/>
          </a:xfrm>
          <a:prstGeom prst="rect">
            <a:avLst/>
          </a:prstGeom>
        </p:spPr>
      </p:pic>
    </p:spTree>
    <p:extLst>
      <p:ext uri="{BB962C8B-B14F-4D97-AF65-F5344CB8AC3E}">
        <p14:creationId xmlns:p14="http://schemas.microsoft.com/office/powerpoint/2010/main" val="2421106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B5DA-BDB1-4A49-A0F7-CE69A5551A2E}"/>
              </a:ext>
            </a:extLst>
          </p:cNvPr>
          <p:cNvSpPr>
            <a:spLocks noGrp="1"/>
          </p:cNvSpPr>
          <p:nvPr>
            <p:ph type="title"/>
          </p:nvPr>
        </p:nvSpPr>
        <p:spPr/>
        <p:txBody>
          <a:bodyPr/>
          <a:lstStyle/>
          <a:p>
            <a:r>
              <a:rPr lang="en-US" dirty="0"/>
              <a:t>Region Proposals</a:t>
            </a:r>
            <a:endParaRPr lang="en-SE" dirty="0"/>
          </a:p>
        </p:txBody>
      </p:sp>
      <p:sp>
        <p:nvSpPr>
          <p:cNvPr id="3" name="Content Placeholder 2">
            <a:extLst>
              <a:ext uri="{FF2B5EF4-FFF2-40B4-BE49-F238E27FC236}">
                <a16:creationId xmlns:a16="http://schemas.microsoft.com/office/drawing/2014/main" id="{BD119930-69F7-46A5-82D1-186FE0BA893B}"/>
              </a:ext>
            </a:extLst>
          </p:cNvPr>
          <p:cNvSpPr>
            <a:spLocks noGrp="1"/>
          </p:cNvSpPr>
          <p:nvPr>
            <p:ph idx="1"/>
          </p:nvPr>
        </p:nvSpPr>
        <p:spPr>
          <a:xfrm>
            <a:off x="457200" y="1295400"/>
            <a:ext cx="8229600" cy="2749847"/>
          </a:xfrm>
        </p:spPr>
        <p:txBody>
          <a:bodyPr>
            <a:normAutofit fontScale="92500" lnSpcReduction="10000"/>
          </a:bodyPr>
          <a:lstStyle/>
          <a:p>
            <a:r>
              <a:rPr lang="en-US" dirty="0"/>
              <a:t>Generating region proposals: find a small set of boxes that are likely to cover all objects, based on Selective Search, e.g., look for “blob-like” image regions</a:t>
            </a:r>
          </a:p>
          <a:p>
            <a:pPr lvl="1"/>
            <a:r>
              <a:rPr lang="en-US" dirty="0"/>
              <a:t>Relatively fast to run: e.g. can generate ~2000 region proposals in a few seconds on CPU</a:t>
            </a:r>
            <a:endParaRPr lang="en-SE" dirty="0"/>
          </a:p>
        </p:txBody>
      </p:sp>
      <p:sp>
        <p:nvSpPr>
          <p:cNvPr id="4" name="Slide Number Placeholder 3">
            <a:extLst>
              <a:ext uri="{FF2B5EF4-FFF2-40B4-BE49-F238E27FC236}">
                <a16:creationId xmlns:a16="http://schemas.microsoft.com/office/drawing/2014/main" id="{C72EF424-41A3-4392-9CC7-28D820C34EFD}"/>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pic>
        <p:nvPicPr>
          <p:cNvPr id="6" name="Picture 5">
            <a:extLst>
              <a:ext uri="{FF2B5EF4-FFF2-40B4-BE49-F238E27FC236}">
                <a16:creationId xmlns:a16="http://schemas.microsoft.com/office/drawing/2014/main" id="{960B21C1-D206-43C5-8778-5E2E13215ED8}"/>
              </a:ext>
            </a:extLst>
          </p:cNvPr>
          <p:cNvPicPr>
            <a:picLocks noChangeAspect="1"/>
          </p:cNvPicPr>
          <p:nvPr/>
        </p:nvPicPr>
        <p:blipFill>
          <a:blip r:embed="rId3"/>
          <a:stretch>
            <a:fillRect/>
          </a:stretch>
        </p:blipFill>
        <p:spPr>
          <a:xfrm>
            <a:off x="16481" y="4109864"/>
            <a:ext cx="9144000" cy="2355554"/>
          </a:xfrm>
          <a:prstGeom prst="rect">
            <a:avLst/>
          </a:prstGeom>
        </p:spPr>
      </p:pic>
    </p:spTree>
    <p:extLst>
      <p:ext uri="{BB962C8B-B14F-4D97-AF65-F5344CB8AC3E}">
        <p14:creationId xmlns:p14="http://schemas.microsoft.com/office/powerpoint/2010/main" val="114931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0119-D1E8-4E9D-A073-850C9094DC2B}"/>
              </a:ext>
            </a:extLst>
          </p:cNvPr>
          <p:cNvSpPr>
            <a:spLocks noGrp="1"/>
          </p:cNvSpPr>
          <p:nvPr>
            <p:ph type="title"/>
          </p:nvPr>
        </p:nvSpPr>
        <p:spPr>
          <a:xfrm>
            <a:off x="457200" y="-27384"/>
            <a:ext cx="8229600" cy="868362"/>
          </a:xfrm>
        </p:spPr>
        <p:txBody>
          <a:bodyPr/>
          <a:lstStyle/>
          <a:p>
            <a:r>
              <a:rPr lang="en-US" dirty="0"/>
              <a:t>R-CNN: Training Time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564FE1-58DD-4F29-865C-A098B99F57D7}"/>
                  </a:ext>
                </a:extLst>
              </p:cNvPr>
              <p:cNvSpPr>
                <a:spLocks noGrp="1"/>
              </p:cNvSpPr>
              <p:nvPr>
                <p:ph idx="1"/>
              </p:nvPr>
            </p:nvSpPr>
            <p:spPr>
              <a:xfrm>
                <a:off x="457200" y="806208"/>
                <a:ext cx="8229600" cy="1326648"/>
              </a:xfrm>
            </p:spPr>
            <p:txBody>
              <a:bodyPr>
                <a:normAutofit fontScale="55000" lnSpcReduction="20000"/>
              </a:bodyPr>
              <a:lstStyle/>
              <a:p>
                <a:r>
                  <a:rPr lang="en-US" dirty="0"/>
                  <a:t>Crop/warp each region proposal into same-size (e.g., </a:t>
                </a:r>
                <a14:m>
                  <m:oMath xmlns:m="http://schemas.openxmlformats.org/officeDocument/2006/math">
                    <m:r>
                      <a:rPr lang="en-US" i="1" dirty="0">
                        <a:latin typeface="Cambria Math" panose="02040503050406030204" pitchFamily="18" charset="0"/>
                      </a:rPr>
                      <m:t>224×224</m:t>
                    </m:r>
                  </m:oMath>
                </a14:m>
                <a:r>
                  <a:rPr lang="en-US" dirty="0"/>
                  <a:t>) image regions, and run each through a CNN to </a:t>
                </a:r>
                <a:r>
                  <a:rPr lang="en-US"/>
                  <a:t>get Bbox </a:t>
                </a:r>
                <a:r>
                  <a:rPr lang="en-US" dirty="0"/>
                  <a:t>and class label for each region</a:t>
                </a:r>
              </a:p>
              <a:p>
                <a:r>
                  <a:rPr lang="en-US"/>
                  <a:t>Bbox </a:t>
                </a:r>
                <a:r>
                  <a:rPr lang="en-US" dirty="0"/>
                  <a:t>regression: transform each region proposal with learnable parameters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𝑦</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h</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𝑤</m:t>
                        </m:r>
                      </m:sub>
                    </m:sSub>
                    <m:r>
                      <a:rPr lang="en-US" b="0" i="1" smtClean="0">
                        <a:latin typeface="Cambria Math" panose="02040503050406030204" pitchFamily="18" charset="0"/>
                      </a:rPr>
                      <m:t>)</m:t>
                    </m:r>
                  </m:oMath>
                </a14:m>
                <a:r>
                  <a:rPr lang="en-US" dirty="0"/>
                  <a:t> into a </a:t>
                </a:r>
                <a:r>
                  <a:rPr lang="en-US"/>
                  <a:t>better Bbox</a:t>
                </a:r>
                <a:endParaRPr lang="en-US" dirty="0"/>
              </a:p>
              <a:p>
                <a:endParaRPr lang="en-SE" dirty="0"/>
              </a:p>
            </p:txBody>
          </p:sp>
        </mc:Choice>
        <mc:Fallback xmlns="">
          <p:sp>
            <p:nvSpPr>
              <p:cNvPr id="3" name="Content Placeholder 2">
                <a:extLst>
                  <a:ext uri="{FF2B5EF4-FFF2-40B4-BE49-F238E27FC236}">
                    <a16:creationId xmlns:a16="http://schemas.microsoft.com/office/drawing/2014/main" id="{C7564FE1-58DD-4F29-865C-A098B99F57D7}"/>
                  </a:ext>
                </a:extLst>
              </p:cNvPr>
              <p:cNvSpPr>
                <a:spLocks noGrp="1" noRot="1" noChangeAspect="1" noMove="1" noResize="1" noEditPoints="1" noAdjustHandles="1" noChangeArrowheads="1" noChangeShapeType="1" noTextEdit="1"/>
              </p:cNvSpPr>
              <p:nvPr>
                <p:ph idx="1"/>
              </p:nvPr>
            </p:nvSpPr>
            <p:spPr>
              <a:xfrm>
                <a:off x="457200" y="806208"/>
                <a:ext cx="8229600" cy="1326648"/>
              </a:xfrm>
              <a:blipFill>
                <a:blip r:embed="rId2"/>
                <a:stretch>
                  <a:fillRect l="-444" t="-6422" r="-519" b="-183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1DA3E2B-C4DD-4BDB-9E8A-EDFE957D25DB}"/>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pic>
        <p:nvPicPr>
          <p:cNvPr id="6" name="Picture 5">
            <a:extLst>
              <a:ext uri="{FF2B5EF4-FFF2-40B4-BE49-F238E27FC236}">
                <a16:creationId xmlns:a16="http://schemas.microsoft.com/office/drawing/2014/main" id="{9E3406E7-48DF-4CD2-A5FC-0BC2888222A9}"/>
              </a:ext>
            </a:extLst>
          </p:cNvPr>
          <p:cNvPicPr>
            <a:picLocks noChangeAspect="1"/>
          </p:cNvPicPr>
          <p:nvPr/>
        </p:nvPicPr>
        <p:blipFill>
          <a:blip r:embed="rId3"/>
          <a:stretch>
            <a:fillRect/>
          </a:stretch>
        </p:blipFill>
        <p:spPr>
          <a:xfrm>
            <a:off x="0" y="2107245"/>
            <a:ext cx="9144000" cy="4718098"/>
          </a:xfrm>
          <a:prstGeom prst="rect">
            <a:avLst/>
          </a:prstGeom>
        </p:spPr>
      </p:pic>
      <p:sp>
        <p:nvSpPr>
          <p:cNvPr id="8" name="Rectangle 7">
            <a:extLst>
              <a:ext uri="{FF2B5EF4-FFF2-40B4-BE49-F238E27FC236}">
                <a16:creationId xmlns:a16="http://schemas.microsoft.com/office/drawing/2014/main" id="{2C97F6E7-B55E-4612-A607-28BABE573B1E}"/>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422951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95FE-2D30-4B7D-B595-E0398A75BDDC}"/>
              </a:ext>
            </a:extLst>
          </p:cNvPr>
          <p:cNvSpPr>
            <a:spLocks noGrp="1"/>
          </p:cNvSpPr>
          <p:nvPr>
            <p:ph type="title"/>
          </p:nvPr>
        </p:nvSpPr>
        <p:spPr/>
        <p:txBody>
          <a:bodyPr/>
          <a:lstStyle/>
          <a:p>
            <a:r>
              <a:rPr lang="en-US" dirty="0"/>
              <a:t>R-CNN Training Example</a:t>
            </a:r>
            <a:endParaRPr lang="en-SE" dirty="0"/>
          </a:p>
        </p:txBody>
      </p:sp>
      <p:sp>
        <p:nvSpPr>
          <p:cNvPr id="3" name="Content Placeholder 2">
            <a:extLst>
              <a:ext uri="{FF2B5EF4-FFF2-40B4-BE49-F238E27FC236}">
                <a16:creationId xmlns:a16="http://schemas.microsoft.com/office/drawing/2014/main" id="{EC9EEA51-2465-486F-9554-6CF636CD1E9C}"/>
              </a:ext>
            </a:extLst>
          </p:cNvPr>
          <p:cNvSpPr>
            <a:spLocks noGrp="1"/>
          </p:cNvSpPr>
          <p:nvPr>
            <p:ph idx="1"/>
          </p:nvPr>
        </p:nvSpPr>
        <p:spPr>
          <a:xfrm>
            <a:off x="323528" y="1040446"/>
            <a:ext cx="8363272" cy="1421904"/>
          </a:xfrm>
        </p:spPr>
        <p:txBody>
          <a:bodyPr>
            <a:normAutofit fontScale="55000" lnSpcReduction="20000"/>
          </a:bodyPr>
          <a:lstStyle/>
          <a:p>
            <a:r>
              <a:rPr lang="en-US" dirty="0"/>
              <a:t>Categorize each region proposal as positive, negative, or neutral based on overlap with ground-truth boxes</a:t>
            </a:r>
          </a:p>
          <a:p>
            <a:pPr algn="l"/>
            <a:r>
              <a:rPr lang="en-US" dirty="0"/>
              <a:t>Crop pixels from each positive and negative proposal, resize to 224 x 224</a:t>
            </a:r>
          </a:p>
          <a:p>
            <a:pPr algn="l"/>
            <a:r>
              <a:rPr lang="en-US" dirty="0"/>
              <a:t>Use the CNN for </a:t>
            </a:r>
            <a:r>
              <a:rPr lang="en-US" dirty="0" err="1"/>
              <a:t>Bbox</a:t>
            </a:r>
            <a:r>
              <a:rPr lang="en-US" dirty="0"/>
              <a:t> regression and classification for positive boxes; only 1-class prediction for negative boxes</a:t>
            </a:r>
            <a:endParaRPr lang="en-SE" dirty="0"/>
          </a:p>
          <a:p>
            <a:endParaRPr lang="en-SE" dirty="0"/>
          </a:p>
        </p:txBody>
      </p:sp>
      <p:sp>
        <p:nvSpPr>
          <p:cNvPr id="4" name="Slide Number Placeholder 3">
            <a:extLst>
              <a:ext uri="{FF2B5EF4-FFF2-40B4-BE49-F238E27FC236}">
                <a16:creationId xmlns:a16="http://schemas.microsoft.com/office/drawing/2014/main" id="{CF497887-5D64-4D03-9940-B398DFC8EE88}"/>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pic>
        <p:nvPicPr>
          <p:cNvPr id="6" name="Picture 5">
            <a:extLst>
              <a:ext uri="{FF2B5EF4-FFF2-40B4-BE49-F238E27FC236}">
                <a16:creationId xmlns:a16="http://schemas.microsoft.com/office/drawing/2014/main" id="{5C75887D-482D-430B-8CA4-CEBA8A388EEC}"/>
              </a:ext>
            </a:extLst>
          </p:cNvPr>
          <p:cNvPicPr>
            <a:picLocks noChangeAspect="1"/>
          </p:cNvPicPr>
          <p:nvPr/>
        </p:nvPicPr>
        <p:blipFill>
          <a:blip r:embed="rId2"/>
          <a:stretch>
            <a:fillRect/>
          </a:stretch>
        </p:blipFill>
        <p:spPr>
          <a:xfrm>
            <a:off x="196485" y="2327137"/>
            <a:ext cx="8623987" cy="4414231"/>
          </a:xfrm>
          <a:prstGeom prst="rect">
            <a:avLst/>
          </a:prstGeom>
        </p:spPr>
      </p:pic>
    </p:spTree>
    <p:extLst>
      <p:ext uri="{BB962C8B-B14F-4D97-AF65-F5344CB8AC3E}">
        <p14:creationId xmlns:p14="http://schemas.microsoft.com/office/powerpoint/2010/main" val="1328201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862A9-C49F-4A16-9D0A-3FB6F8442AA0}"/>
              </a:ext>
            </a:extLst>
          </p:cNvPr>
          <p:cNvSpPr>
            <a:spLocks noGrp="1"/>
          </p:cNvSpPr>
          <p:nvPr>
            <p:ph type="title"/>
          </p:nvPr>
        </p:nvSpPr>
        <p:spPr/>
        <p:txBody>
          <a:bodyPr/>
          <a:lstStyle/>
          <a:p>
            <a:r>
              <a:rPr lang="en-US" dirty="0"/>
              <a:t>R-CNN: Test Time</a:t>
            </a:r>
            <a:endParaRPr lang="en-SE" dirty="0"/>
          </a:p>
        </p:txBody>
      </p:sp>
      <p:sp>
        <p:nvSpPr>
          <p:cNvPr id="3" name="Content Placeholder 2">
            <a:extLst>
              <a:ext uri="{FF2B5EF4-FFF2-40B4-BE49-F238E27FC236}">
                <a16:creationId xmlns:a16="http://schemas.microsoft.com/office/drawing/2014/main" id="{1A12CC50-DFF5-43B3-8359-8A94E18DF70E}"/>
              </a:ext>
            </a:extLst>
          </p:cNvPr>
          <p:cNvSpPr>
            <a:spLocks noGrp="1"/>
          </p:cNvSpPr>
          <p:nvPr>
            <p:ph idx="1"/>
          </p:nvPr>
        </p:nvSpPr>
        <p:spPr/>
        <p:txBody>
          <a:bodyPr>
            <a:normAutofit fontScale="77500" lnSpcReduction="20000"/>
          </a:bodyPr>
          <a:lstStyle/>
          <a:p>
            <a:r>
              <a:rPr lang="en-US" dirty="0"/>
              <a:t>1. Run region proposal method to compute ~2000 region proposals</a:t>
            </a:r>
          </a:p>
          <a:p>
            <a:r>
              <a:rPr lang="en-US" dirty="0"/>
              <a:t>2. Resize each region to 224x224 (tunable </a:t>
            </a:r>
            <a:r>
              <a:rPr lang="en-US" dirty="0" err="1"/>
              <a:t>hyperparam</a:t>
            </a:r>
            <a:r>
              <a:rPr lang="en-US" dirty="0"/>
              <a:t>) and run independently through the CNN to get feature vectors, then use Linear SVM to predict class scores, and Linear Regression to predict </a:t>
            </a:r>
            <a:r>
              <a:rPr lang="en-US" dirty="0" err="1"/>
              <a:t>Bboxes</a:t>
            </a:r>
            <a:endParaRPr lang="en-US" dirty="0"/>
          </a:p>
          <a:p>
            <a:r>
              <a:rPr lang="en-US" dirty="0"/>
              <a:t>3. Use scores to select a subset of region proposals to output </a:t>
            </a:r>
          </a:p>
          <a:p>
            <a:pPr lvl="1"/>
            <a:r>
              <a:rPr lang="en-US" dirty="0"/>
              <a:t>Many choices here: threshold on background score (e.g., output bottom K proposals with lowest background scores), or per-class (e.g., output top K proposals with highest classification scores for the given class)…</a:t>
            </a:r>
          </a:p>
          <a:p>
            <a:r>
              <a:rPr lang="en-US" dirty="0"/>
              <a:t>4. Compare with ground-truth </a:t>
            </a:r>
            <a:r>
              <a:rPr lang="en-US" dirty="0" err="1"/>
              <a:t>Bboxes</a:t>
            </a:r>
            <a:endParaRPr lang="en-SE" dirty="0"/>
          </a:p>
        </p:txBody>
      </p:sp>
      <p:sp>
        <p:nvSpPr>
          <p:cNvPr id="4" name="Slide Number Placeholder 3">
            <a:extLst>
              <a:ext uri="{FF2B5EF4-FFF2-40B4-BE49-F238E27FC236}">
                <a16:creationId xmlns:a16="http://schemas.microsoft.com/office/drawing/2014/main" id="{CCBB032B-5FE4-4509-8FD7-F4743FD3FE79}"/>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spTree>
    <p:extLst>
      <p:ext uri="{BB962C8B-B14F-4D97-AF65-F5344CB8AC3E}">
        <p14:creationId xmlns:p14="http://schemas.microsoft.com/office/powerpoint/2010/main" val="1634840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701A-7E73-44F6-5A8A-2734F0ABCF05}"/>
              </a:ext>
            </a:extLst>
          </p:cNvPr>
          <p:cNvSpPr>
            <a:spLocks noGrp="1"/>
          </p:cNvSpPr>
          <p:nvPr>
            <p:ph type="title"/>
          </p:nvPr>
        </p:nvSpPr>
        <p:spPr/>
        <p:txBody>
          <a:bodyPr/>
          <a:lstStyle/>
          <a:p>
            <a:r>
              <a:rPr lang="en-US" dirty="0"/>
              <a:t>R-CNN is Slow</a:t>
            </a:r>
            <a:endParaRPr lang="en-SE" dirty="0"/>
          </a:p>
        </p:txBody>
      </p:sp>
      <p:sp>
        <p:nvSpPr>
          <p:cNvPr id="3" name="Content Placeholder 2">
            <a:extLst>
              <a:ext uri="{FF2B5EF4-FFF2-40B4-BE49-F238E27FC236}">
                <a16:creationId xmlns:a16="http://schemas.microsoft.com/office/drawing/2014/main" id="{7A02A060-0D03-3921-99B8-095B56753BD4}"/>
              </a:ext>
            </a:extLst>
          </p:cNvPr>
          <p:cNvSpPr>
            <a:spLocks noGrp="1"/>
          </p:cNvSpPr>
          <p:nvPr>
            <p:ph idx="1"/>
          </p:nvPr>
        </p:nvSpPr>
        <p:spPr/>
        <p:txBody>
          <a:bodyPr>
            <a:normAutofit/>
          </a:bodyPr>
          <a:lstStyle/>
          <a:p>
            <a:r>
              <a:rPr lang="en-US" dirty="0"/>
              <a:t>Inference time: ~40-50s per image</a:t>
            </a:r>
          </a:p>
          <a:p>
            <a:pPr lvl="1"/>
            <a:r>
              <a:rPr lang="en-US" dirty="0"/>
              <a:t>Extracting ~2000 regions for each image based on selective search</a:t>
            </a:r>
          </a:p>
          <a:p>
            <a:pPr lvl="1"/>
            <a:r>
              <a:rPr lang="en-US" dirty="0"/>
              <a:t>Extracting feature vectors using CNN for every image region. </a:t>
            </a:r>
          </a:p>
          <a:p>
            <a:pPr lvl="1"/>
            <a:r>
              <a:rPr lang="en-US" dirty="0"/>
              <a:t>Suppose we have N images, then the number of CNN features will be N*2000</a:t>
            </a:r>
          </a:p>
        </p:txBody>
      </p:sp>
      <p:sp>
        <p:nvSpPr>
          <p:cNvPr id="4" name="Slide Number Placeholder 3">
            <a:extLst>
              <a:ext uri="{FF2B5EF4-FFF2-40B4-BE49-F238E27FC236}">
                <a16:creationId xmlns:a16="http://schemas.microsoft.com/office/drawing/2014/main" id="{35F217E2-9062-DCA2-7E4C-20462690E749}"/>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spTree>
    <p:extLst>
      <p:ext uri="{BB962C8B-B14F-4D97-AF65-F5344CB8AC3E}">
        <p14:creationId xmlns:p14="http://schemas.microsoft.com/office/powerpoint/2010/main" val="3246028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B6BA-5076-4943-BA4F-E51ACFB46A28}"/>
              </a:ext>
            </a:extLst>
          </p:cNvPr>
          <p:cNvSpPr>
            <a:spLocks noGrp="1"/>
          </p:cNvSpPr>
          <p:nvPr>
            <p:ph type="title"/>
          </p:nvPr>
        </p:nvSpPr>
        <p:spPr>
          <a:xfrm>
            <a:off x="457200" y="-62933"/>
            <a:ext cx="8229600" cy="868362"/>
          </a:xfrm>
        </p:spPr>
        <p:txBody>
          <a:bodyPr/>
          <a:lstStyle/>
          <a:p>
            <a:r>
              <a:rPr lang="en-US" dirty="0"/>
              <a:t>Fast R-CNN</a:t>
            </a:r>
            <a:endParaRPr lang="en-SE" dirty="0"/>
          </a:p>
        </p:txBody>
      </p:sp>
      <p:sp>
        <p:nvSpPr>
          <p:cNvPr id="3" name="Content Placeholder 2">
            <a:extLst>
              <a:ext uri="{FF2B5EF4-FFF2-40B4-BE49-F238E27FC236}">
                <a16:creationId xmlns:a16="http://schemas.microsoft.com/office/drawing/2014/main" id="{1159A302-8DBD-481B-8904-3EF24B1B6189}"/>
              </a:ext>
            </a:extLst>
          </p:cNvPr>
          <p:cNvSpPr>
            <a:spLocks noGrp="1"/>
          </p:cNvSpPr>
          <p:nvPr>
            <p:ph idx="1"/>
          </p:nvPr>
        </p:nvSpPr>
        <p:spPr>
          <a:xfrm>
            <a:off x="323528" y="637541"/>
            <a:ext cx="8229600" cy="1714947"/>
          </a:xfrm>
        </p:spPr>
        <p:txBody>
          <a:bodyPr>
            <a:normAutofit/>
          </a:bodyPr>
          <a:lstStyle/>
          <a:p>
            <a:r>
              <a:rPr lang="en-US" sz="1600" dirty="0"/>
              <a:t>1. Use a backbone network to extract feature maps from the whole image</a:t>
            </a:r>
          </a:p>
          <a:p>
            <a:r>
              <a:rPr lang="en-US" sz="1600" dirty="0"/>
              <a:t>2. Apply Selective Search on these feature maps and get object proposals</a:t>
            </a:r>
          </a:p>
          <a:p>
            <a:r>
              <a:rPr lang="en-US" sz="1600" dirty="0"/>
              <a:t>3. Use a lightweight Per-Region network to perform </a:t>
            </a:r>
            <a:r>
              <a:rPr lang="en-US" sz="1600" dirty="0" err="1"/>
              <a:t>Bbox</a:t>
            </a:r>
            <a:r>
              <a:rPr lang="en-US" sz="1600" dirty="0"/>
              <a:t> regression and classification </a:t>
            </a:r>
          </a:p>
          <a:p>
            <a:r>
              <a:rPr lang="en-US" sz="1600" dirty="0"/>
              <a:t>Most of the computation happens in backbone network; this saves work for overlapping region proposals compared to R-CNN</a:t>
            </a:r>
          </a:p>
        </p:txBody>
      </p:sp>
      <p:sp>
        <p:nvSpPr>
          <p:cNvPr id="4" name="Slide Number Placeholder 3">
            <a:extLst>
              <a:ext uri="{FF2B5EF4-FFF2-40B4-BE49-F238E27FC236}">
                <a16:creationId xmlns:a16="http://schemas.microsoft.com/office/drawing/2014/main" id="{EB0049AF-DEB7-49FE-A7C6-F3EFF5A339F9}"/>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pic>
        <p:nvPicPr>
          <p:cNvPr id="6" name="Picture 5">
            <a:extLst>
              <a:ext uri="{FF2B5EF4-FFF2-40B4-BE49-F238E27FC236}">
                <a16:creationId xmlns:a16="http://schemas.microsoft.com/office/drawing/2014/main" id="{3093208E-0402-4345-97AA-CD11EEF705A6}"/>
              </a:ext>
            </a:extLst>
          </p:cNvPr>
          <p:cNvPicPr>
            <a:picLocks noChangeAspect="1"/>
          </p:cNvPicPr>
          <p:nvPr/>
        </p:nvPicPr>
        <p:blipFill>
          <a:blip r:embed="rId3"/>
          <a:stretch>
            <a:fillRect/>
          </a:stretch>
        </p:blipFill>
        <p:spPr>
          <a:xfrm>
            <a:off x="0" y="2323439"/>
            <a:ext cx="9144000" cy="4455872"/>
          </a:xfrm>
          <a:prstGeom prst="rect">
            <a:avLst/>
          </a:prstGeom>
        </p:spPr>
      </p:pic>
      <p:sp>
        <p:nvSpPr>
          <p:cNvPr id="8" name="Rectangle 7">
            <a:extLst>
              <a:ext uri="{FF2B5EF4-FFF2-40B4-BE49-F238E27FC236}">
                <a16:creationId xmlns:a16="http://schemas.microsoft.com/office/drawing/2014/main" id="{4102A98B-265F-4EDC-8E18-19A4130410F5}"/>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
        <p:nvSpPr>
          <p:cNvPr id="5" name="TextBox 4">
            <a:extLst>
              <a:ext uri="{FF2B5EF4-FFF2-40B4-BE49-F238E27FC236}">
                <a16:creationId xmlns:a16="http://schemas.microsoft.com/office/drawing/2014/main" id="{B5C528A5-39C1-C1E1-DE5D-611BB84A6326}"/>
              </a:ext>
            </a:extLst>
          </p:cNvPr>
          <p:cNvSpPr txBox="1"/>
          <p:nvPr/>
        </p:nvSpPr>
        <p:spPr>
          <a:xfrm>
            <a:off x="-53917" y="4686126"/>
            <a:ext cx="1859805" cy="338554"/>
          </a:xfrm>
          <a:prstGeom prst="rect">
            <a:avLst/>
          </a:prstGeom>
          <a:noFill/>
        </p:spPr>
        <p:txBody>
          <a:bodyPr wrap="none" rtlCol="0">
            <a:spAutoFit/>
          </a:bodyPr>
          <a:lstStyle/>
          <a:p>
            <a:r>
              <a:rPr lang="en-US" sz="1600" dirty="0"/>
              <a:t>(Selective Search)</a:t>
            </a:r>
            <a:endParaRPr lang="en-SE" sz="1600" dirty="0"/>
          </a:p>
        </p:txBody>
      </p:sp>
      <p:sp>
        <p:nvSpPr>
          <p:cNvPr id="7" name="TextBox 6">
            <a:extLst>
              <a:ext uri="{FF2B5EF4-FFF2-40B4-BE49-F238E27FC236}">
                <a16:creationId xmlns:a16="http://schemas.microsoft.com/office/drawing/2014/main" id="{60686CF6-FA07-9DEB-E9BF-7B091CCE4052}"/>
              </a:ext>
            </a:extLst>
          </p:cNvPr>
          <p:cNvSpPr txBox="1"/>
          <p:nvPr/>
        </p:nvSpPr>
        <p:spPr>
          <a:xfrm>
            <a:off x="4860032" y="4378349"/>
            <a:ext cx="1229824" cy="307777"/>
          </a:xfrm>
          <a:prstGeom prst="rect">
            <a:avLst/>
          </a:prstGeom>
          <a:noFill/>
        </p:spPr>
        <p:txBody>
          <a:bodyPr wrap="none" rtlCol="0">
            <a:spAutoFit/>
          </a:bodyPr>
          <a:lstStyle/>
          <a:p>
            <a:r>
              <a:rPr lang="en-US" sz="1400" dirty="0">
                <a:solidFill>
                  <a:srgbClr val="C00000"/>
                </a:solidFill>
              </a:rPr>
              <a:t>(</a:t>
            </a:r>
            <a:r>
              <a:rPr lang="en-US" sz="1400" dirty="0" err="1">
                <a:solidFill>
                  <a:srgbClr val="C00000"/>
                </a:solidFill>
              </a:rPr>
              <a:t>RoI</a:t>
            </a:r>
            <a:r>
              <a:rPr lang="en-US" sz="1400" dirty="0">
                <a:solidFill>
                  <a:srgbClr val="C00000"/>
                </a:solidFill>
              </a:rPr>
              <a:t> Pooling)</a:t>
            </a:r>
            <a:endParaRPr lang="en-SE" sz="1400" dirty="0">
              <a:solidFill>
                <a:srgbClr val="C00000"/>
              </a:solidFill>
            </a:endParaRPr>
          </a:p>
        </p:txBody>
      </p:sp>
    </p:spTree>
    <p:extLst>
      <p:ext uri="{BB962C8B-B14F-4D97-AF65-F5344CB8AC3E}">
        <p14:creationId xmlns:p14="http://schemas.microsoft.com/office/powerpoint/2010/main" val="3701874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ED9C-B703-4DC4-B3A6-2B5444941560}"/>
              </a:ext>
            </a:extLst>
          </p:cNvPr>
          <p:cNvSpPr>
            <a:spLocks noGrp="1"/>
          </p:cNvSpPr>
          <p:nvPr>
            <p:ph type="title"/>
          </p:nvPr>
        </p:nvSpPr>
        <p:spPr/>
        <p:txBody>
          <a:bodyPr/>
          <a:lstStyle/>
          <a:p>
            <a:r>
              <a:rPr lang="en-US" dirty="0"/>
              <a:t>Fast R-CNN Training Example</a:t>
            </a:r>
            <a:endParaRPr lang="en-SE" dirty="0"/>
          </a:p>
        </p:txBody>
      </p:sp>
      <p:sp>
        <p:nvSpPr>
          <p:cNvPr id="3" name="Content Placeholder 2">
            <a:extLst>
              <a:ext uri="{FF2B5EF4-FFF2-40B4-BE49-F238E27FC236}">
                <a16:creationId xmlns:a16="http://schemas.microsoft.com/office/drawing/2014/main" id="{87A5A127-2402-449D-84A2-F56258B2C8CF}"/>
              </a:ext>
            </a:extLst>
          </p:cNvPr>
          <p:cNvSpPr>
            <a:spLocks noGrp="1"/>
          </p:cNvSpPr>
          <p:nvPr>
            <p:ph idx="1"/>
          </p:nvPr>
        </p:nvSpPr>
        <p:spPr>
          <a:xfrm>
            <a:off x="457200" y="1143000"/>
            <a:ext cx="8229600" cy="5257800"/>
          </a:xfrm>
        </p:spPr>
        <p:txBody>
          <a:bodyPr/>
          <a:lstStyle/>
          <a:p>
            <a:endParaRPr lang="en-SE" dirty="0"/>
          </a:p>
        </p:txBody>
      </p:sp>
      <p:sp>
        <p:nvSpPr>
          <p:cNvPr id="4" name="Slide Number Placeholder 3">
            <a:extLst>
              <a:ext uri="{FF2B5EF4-FFF2-40B4-BE49-F238E27FC236}">
                <a16:creationId xmlns:a16="http://schemas.microsoft.com/office/drawing/2014/main" id="{3DEBA014-F498-4C44-B278-CFE543AE6B7B}"/>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pic>
        <p:nvPicPr>
          <p:cNvPr id="8" name="Picture 7">
            <a:extLst>
              <a:ext uri="{FF2B5EF4-FFF2-40B4-BE49-F238E27FC236}">
                <a16:creationId xmlns:a16="http://schemas.microsoft.com/office/drawing/2014/main" id="{26F5A990-5593-4288-8834-6D13878F067E}"/>
              </a:ext>
            </a:extLst>
          </p:cNvPr>
          <p:cNvPicPr>
            <a:picLocks noChangeAspect="1"/>
          </p:cNvPicPr>
          <p:nvPr/>
        </p:nvPicPr>
        <p:blipFill>
          <a:blip r:embed="rId2"/>
          <a:stretch>
            <a:fillRect/>
          </a:stretch>
        </p:blipFill>
        <p:spPr>
          <a:xfrm>
            <a:off x="0" y="2011362"/>
            <a:ext cx="9144000" cy="4114800"/>
          </a:xfrm>
          <a:prstGeom prst="rect">
            <a:avLst/>
          </a:prstGeom>
        </p:spPr>
      </p:pic>
      <p:sp>
        <p:nvSpPr>
          <p:cNvPr id="9" name="Rectangle 8">
            <a:extLst>
              <a:ext uri="{FF2B5EF4-FFF2-40B4-BE49-F238E27FC236}">
                <a16:creationId xmlns:a16="http://schemas.microsoft.com/office/drawing/2014/main" id="{FDBDDFDF-1013-4C56-902B-152338A5B33A}"/>
              </a:ext>
            </a:extLst>
          </p:cNvPr>
          <p:cNvSpPr/>
          <p:nvPr/>
        </p:nvSpPr>
        <p:spPr bwMode="auto">
          <a:xfrm>
            <a:off x="3419872" y="2348880"/>
            <a:ext cx="216024" cy="144016"/>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B65006B4-CAF6-4406-A54D-D3710413A640}"/>
              </a:ext>
            </a:extLst>
          </p:cNvPr>
          <p:cNvSpPr txBox="1"/>
          <p:nvPr/>
        </p:nvSpPr>
        <p:spPr>
          <a:xfrm>
            <a:off x="2492985" y="4725144"/>
            <a:ext cx="2595582" cy="646331"/>
          </a:xfrm>
          <a:prstGeom prst="rect">
            <a:avLst/>
          </a:prstGeom>
          <a:noFill/>
        </p:spPr>
        <p:txBody>
          <a:bodyPr wrap="none" rtlCol="0">
            <a:spAutoFit/>
          </a:bodyPr>
          <a:lstStyle/>
          <a:p>
            <a:r>
              <a:rPr lang="en-US" dirty="0"/>
              <a:t>Heavyweight CNN for</a:t>
            </a:r>
          </a:p>
          <a:p>
            <a:r>
              <a:rPr lang="en-US" dirty="0"/>
              <a:t>extracting feature maps</a:t>
            </a:r>
            <a:endParaRPr lang="en-SE" dirty="0"/>
          </a:p>
        </p:txBody>
      </p:sp>
      <p:sp>
        <p:nvSpPr>
          <p:cNvPr id="13" name="TextBox 12">
            <a:extLst>
              <a:ext uri="{FF2B5EF4-FFF2-40B4-BE49-F238E27FC236}">
                <a16:creationId xmlns:a16="http://schemas.microsoft.com/office/drawing/2014/main" id="{ADA58AA2-64F0-48A3-9A9D-51E04FFCBCF1}"/>
              </a:ext>
            </a:extLst>
          </p:cNvPr>
          <p:cNvSpPr txBox="1"/>
          <p:nvPr/>
        </p:nvSpPr>
        <p:spPr>
          <a:xfrm>
            <a:off x="5364088" y="5932231"/>
            <a:ext cx="3024336" cy="646331"/>
          </a:xfrm>
          <a:prstGeom prst="rect">
            <a:avLst/>
          </a:prstGeom>
          <a:noFill/>
        </p:spPr>
        <p:txBody>
          <a:bodyPr wrap="square" rtlCol="0">
            <a:spAutoFit/>
          </a:bodyPr>
          <a:lstStyle/>
          <a:p>
            <a:r>
              <a:rPr lang="en-US" dirty="0"/>
              <a:t>Lightweight NN for </a:t>
            </a:r>
            <a:r>
              <a:rPr lang="en-US" dirty="0" err="1"/>
              <a:t>Bbox</a:t>
            </a:r>
            <a:r>
              <a:rPr lang="en-US" dirty="0"/>
              <a:t> regression &amp; classification </a:t>
            </a:r>
            <a:endParaRPr lang="en-SE" dirty="0"/>
          </a:p>
        </p:txBody>
      </p:sp>
    </p:spTree>
    <p:extLst>
      <p:ext uri="{BB962C8B-B14F-4D97-AF65-F5344CB8AC3E}">
        <p14:creationId xmlns:p14="http://schemas.microsoft.com/office/powerpoint/2010/main" val="4261597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C47E-0E1C-4D4E-A25B-64B2B66540AB}"/>
              </a:ext>
            </a:extLst>
          </p:cNvPr>
          <p:cNvSpPr>
            <a:spLocks noGrp="1"/>
          </p:cNvSpPr>
          <p:nvPr>
            <p:ph type="title"/>
          </p:nvPr>
        </p:nvSpPr>
        <p:spPr/>
        <p:txBody>
          <a:bodyPr/>
          <a:lstStyle/>
          <a:p>
            <a:r>
              <a:rPr lang="en-US" sz="3600" dirty="0"/>
              <a:t>Example Backbone and Per-Region Networks</a:t>
            </a:r>
            <a:endParaRPr lang="en-SE" sz="3600" dirty="0"/>
          </a:p>
        </p:txBody>
      </p:sp>
      <p:sp>
        <p:nvSpPr>
          <p:cNvPr id="4" name="Slide Number Placeholder 3">
            <a:extLst>
              <a:ext uri="{FF2B5EF4-FFF2-40B4-BE49-F238E27FC236}">
                <a16:creationId xmlns:a16="http://schemas.microsoft.com/office/drawing/2014/main" id="{2E6B518F-FB71-40B3-8AD4-E9B9A51B61E4}"/>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pic>
        <p:nvPicPr>
          <p:cNvPr id="10" name="Picture 9">
            <a:extLst>
              <a:ext uri="{FF2B5EF4-FFF2-40B4-BE49-F238E27FC236}">
                <a16:creationId xmlns:a16="http://schemas.microsoft.com/office/drawing/2014/main" id="{C32C0CB5-C005-44E7-A965-3385C251778F}"/>
              </a:ext>
            </a:extLst>
          </p:cNvPr>
          <p:cNvPicPr>
            <a:picLocks noChangeAspect="1"/>
          </p:cNvPicPr>
          <p:nvPr/>
        </p:nvPicPr>
        <p:blipFill>
          <a:blip r:embed="rId3"/>
          <a:stretch>
            <a:fillRect/>
          </a:stretch>
        </p:blipFill>
        <p:spPr>
          <a:xfrm>
            <a:off x="5148064" y="1301140"/>
            <a:ext cx="1848108" cy="4896533"/>
          </a:xfrm>
          <a:prstGeom prst="rect">
            <a:avLst/>
          </a:prstGeom>
        </p:spPr>
      </p:pic>
      <p:pic>
        <p:nvPicPr>
          <p:cNvPr id="12" name="Picture 11">
            <a:extLst>
              <a:ext uri="{FF2B5EF4-FFF2-40B4-BE49-F238E27FC236}">
                <a16:creationId xmlns:a16="http://schemas.microsoft.com/office/drawing/2014/main" id="{D5DFF9D0-42EF-412F-AA89-E95E12173776}"/>
              </a:ext>
            </a:extLst>
          </p:cNvPr>
          <p:cNvPicPr>
            <a:picLocks noChangeAspect="1"/>
          </p:cNvPicPr>
          <p:nvPr/>
        </p:nvPicPr>
        <p:blipFill>
          <a:blip r:embed="rId4"/>
          <a:stretch>
            <a:fillRect/>
          </a:stretch>
        </p:blipFill>
        <p:spPr>
          <a:xfrm>
            <a:off x="7096358" y="1127331"/>
            <a:ext cx="1905266" cy="5249008"/>
          </a:xfrm>
          <a:prstGeom prst="rect">
            <a:avLst/>
          </a:prstGeom>
        </p:spPr>
      </p:pic>
      <p:sp>
        <p:nvSpPr>
          <p:cNvPr id="13" name="TextBox 12">
            <a:extLst>
              <a:ext uri="{FF2B5EF4-FFF2-40B4-BE49-F238E27FC236}">
                <a16:creationId xmlns:a16="http://schemas.microsoft.com/office/drawing/2014/main" id="{8789D9DD-CBCF-4A0E-BAEE-062267B98FAF}"/>
              </a:ext>
            </a:extLst>
          </p:cNvPr>
          <p:cNvSpPr txBox="1"/>
          <p:nvPr/>
        </p:nvSpPr>
        <p:spPr>
          <a:xfrm>
            <a:off x="5788955" y="6368207"/>
            <a:ext cx="992579" cy="369332"/>
          </a:xfrm>
          <a:prstGeom prst="rect">
            <a:avLst/>
          </a:prstGeom>
          <a:noFill/>
        </p:spPr>
        <p:txBody>
          <a:bodyPr wrap="none" rtlCol="0">
            <a:spAutoFit/>
          </a:bodyPr>
          <a:lstStyle/>
          <a:p>
            <a:r>
              <a:rPr lang="en-US" dirty="0" err="1"/>
              <a:t>AlexNet</a:t>
            </a:r>
            <a:endParaRPr lang="en-SE" dirty="0"/>
          </a:p>
        </p:txBody>
      </p:sp>
      <p:sp>
        <p:nvSpPr>
          <p:cNvPr id="14" name="TextBox 13">
            <a:extLst>
              <a:ext uri="{FF2B5EF4-FFF2-40B4-BE49-F238E27FC236}">
                <a16:creationId xmlns:a16="http://schemas.microsoft.com/office/drawing/2014/main" id="{5F544C35-884D-485E-8AA4-38314CA8D16E}"/>
              </a:ext>
            </a:extLst>
          </p:cNvPr>
          <p:cNvSpPr txBox="1"/>
          <p:nvPr/>
        </p:nvSpPr>
        <p:spPr>
          <a:xfrm>
            <a:off x="7694221" y="6368207"/>
            <a:ext cx="992579" cy="369332"/>
          </a:xfrm>
          <a:prstGeom prst="rect">
            <a:avLst/>
          </a:prstGeom>
          <a:noFill/>
        </p:spPr>
        <p:txBody>
          <a:bodyPr wrap="square" rtlCol="0">
            <a:spAutoFit/>
          </a:bodyPr>
          <a:lstStyle/>
          <a:p>
            <a:r>
              <a:rPr lang="en-US" dirty="0" err="1"/>
              <a:t>ResNet</a:t>
            </a:r>
            <a:endParaRPr lang="en-SE" dirty="0"/>
          </a:p>
        </p:txBody>
      </p:sp>
      <p:sp>
        <p:nvSpPr>
          <p:cNvPr id="15" name="Content Placeholder 2">
            <a:extLst>
              <a:ext uri="{FF2B5EF4-FFF2-40B4-BE49-F238E27FC236}">
                <a16:creationId xmlns:a16="http://schemas.microsoft.com/office/drawing/2014/main" id="{AD5C3512-DB52-4385-8AF7-80C09072F1C0}"/>
              </a:ext>
            </a:extLst>
          </p:cNvPr>
          <p:cNvSpPr>
            <a:spLocks noGrp="1"/>
          </p:cNvSpPr>
          <p:nvPr>
            <p:ph idx="1"/>
          </p:nvPr>
        </p:nvSpPr>
        <p:spPr>
          <a:xfrm>
            <a:off x="457200" y="1295400"/>
            <a:ext cx="4762872" cy="5105400"/>
          </a:xfrm>
        </p:spPr>
        <p:txBody>
          <a:bodyPr>
            <a:normAutofit fontScale="92500" lnSpcReduction="20000"/>
          </a:bodyPr>
          <a:lstStyle/>
          <a:p>
            <a:r>
              <a:rPr lang="en-US" dirty="0"/>
              <a:t>When using </a:t>
            </a:r>
            <a:r>
              <a:rPr lang="en-US" dirty="0" err="1"/>
              <a:t>AlexNet</a:t>
            </a:r>
            <a:r>
              <a:rPr lang="en-US" dirty="0"/>
              <a:t> for detection, 5 CONV layers are used for backbone and 2 FC layers are used for per-region network</a:t>
            </a:r>
          </a:p>
          <a:p>
            <a:r>
              <a:rPr lang="en-US" dirty="0"/>
              <a:t>For </a:t>
            </a:r>
            <a:r>
              <a:rPr lang="en-US" dirty="0" err="1"/>
              <a:t>ResNet</a:t>
            </a:r>
            <a:r>
              <a:rPr lang="en-US" dirty="0"/>
              <a:t>, the last stage (CONV+FC) is used as per-region network; the rest of the network is used as backbone</a:t>
            </a:r>
          </a:p>
          <a:p>
            <a:endParaRPr lang="en-SE" dirty="0"/>
          </a:p>
        </p:txBody>
      </p:sp>
    </p:spTree>
    <p:extLst>
      <p:ext uri="{BB962C8B-B14F-4D97-AF65-F5344CB8AC3E}">
        <p14:creationId xmlns:p14="http://schemas.microsoft.com/office/powerpoint/2010/main" val="462355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27B9-EE1F-4F3F-A342-CD32FA3F4CA0}"/>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D17EEA57-47AF-4D2A-89DF-7BD15FB7AD99}"/>
              </a:ext>
            </a:extLst>
          </p:cNvPr>
          <p:cNvSpPr>
            <a:spLocks noGrp="1"/>
          </p:cNvSpPr>
          <p:nvPr>
            <p:ph idx="1"/>
          </p:nvPr>
        </p:nvSpPr>
        <p:spPr/>
        <p:txBody>
          <a:bodyPr/>
          <a:lstStyle/>
          <a:p>
            <a:r>
              <a:rPr lang="en-US" dirty="0">
                <a:solidFill>
                  <a:srgbClr val="FF0000"/>
                </a:solidFill>
              </a:rPr>
              <a:t>Object detection</a:t>
            </a:r>
          </a:p>
          <a:p>
            <a:r>
              <a:rPr lang="en-US" dirty="0"/>
              <a:t>Segmentation</a:t>
            </a:r>
            <a:endParaRPr lang="en-SE" dirty="0"/>
          </a:p>
        </p:txBody>
      </p:sp>
      <p:sp>
        <p:nvSpPr>
          <p:cNvPr id="4" name="Slide Number Placeholder 3">
            <a:extLst>
              <a:ext uri="{FF2B5EF4-FFF2-40B4-BE49-F238E27FC236}">
                <a16:creationId xmlns:a16="http://schemas.microsoft.com/office/drawing/2014/main" id="{DF3E7F87-58F3-43F7-847A-EC94987AB670}"/>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pic>
        <p:nvPicPr>
          <p:cNvPr id="7170" name="Picture 2">
            <a:extLst>
              <a:ext uri="{FF2B5EF4-FFF2-40B4-BE49-F238E27FC236}">
                <a16:creationId xmlns:a16="http://schemas.microsoft.com/office/drawing/2014/main" id="{9B46B507-338B-2CF9-E95F-DDE9F083C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250" y="2605928"/>
            <a:ext cx="7371499" cy="390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75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FB51-BA43-4908-9E2C-8E73022AFD0F}"/>
              </a:ext>
            </a:extLst>
          </p:cNvPr>
          <p:cNvSpPr>
            <a:spLocks noGrp="1"/>
          </p:cNvSpPr>
          <p:nvPr>
            <p:ph type="title"/>
          </p:nvPr>
        </p:nvSpPr>
        <p:spPr/>
        <p:txBody>
          <a:bodyPr/>
          <a:lstStyle/>
          <a:p>
            <a:r>
              <a:rPr lang="pt-BR" dirty="0"/>
              <a:t>Fast R-CNN Performance</a:t>
            </a:r>
            <a:endParaRPr lang="en-SE" dirty="0"/>
          </a:p>
        </p:txBody>
      </p:sp>
      <p:sp>
        <p:nvSpPr>
          <p:cNvPr id="3" name="Content Placeholder 2">
            <a:extLst>
              <a:ext uri="{FF2B5EF4-FFF2-40B4-BE49-F238E27FC236}">
                <a16:creationId xmlns:a16="http://schemas.microsoft.com/office/drawing/2014/main" id="{7BD52642-50A7-4EAC-B94F-FFFC17C8651C}"/>
              </a:ext>
            </a:extLst>
          </p:cNvPr>
          <p:cNvSpPr>
            <a:spLocks noGrp="1"/>
          </p:cNvSpPr>
          <p:nvPr>
            <p:ph idx="1"/>
          </p:nvPr>
        </p:nvSpPr>
        <p:spPr>
          <a:xfrm>
            <a:off x="457200" y="1295400"/>
            <a:ext cx="8229600" cy="2061592"/>
          </a:xfrm>
        </p:spPr>
        <p:txBody>
          <a:bodyPr>
            <a:normAutofit fontScale="92500" lnSpcReduction="20000"/>
          </a:bodyPr>
          <a:lstStyle/>
          <a:p>
            <a:r>
              <a:rPr lang="en-US" dirty="0"/>
              <a:t>Problem: Test time of Fast R-CNN is dominated by region proposals </a:t>
            </a:r>
          </a:p>
          <a:p>
            <a:r>
              <a:rPr lang="en-US" dirty="0"/>
              <a:t>Solution: instead of using the heuristic ”Selective Search” algorithm on CPU, let’s learn them with a CNN instead</a:t>
            </a:r>
            <a:endParaRPr lang="en-SE" dirty="0"/>
          </a:p>
        </p:txBody>
      </p:sp>
      <p:sp>
        <p:nvSpPr>
          <p:cNvPr id="4" name="Slide Number Placeholder 3">
            <a:extLst>
              <a:ext uri="{FF2B5EF4-FFF2-40B4-BE49-F238E27FC236}">
                <a16:creationId xmlns:a16="http://schemas.microsoft.com/office/drawing/2014/main" id="{B6585C94-1C9E-47A8-A31B-FDFC2673A16B}"/>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pic>
        <p:nvPicPr>
          <p:cNvPr id="6" name="Picture 5">
            <a:extLst>
              <a:ext uri="{FF2B5EF4-FFF2-40B4-BE49-F238E27FC236}">
                <a16:creationId xmlns:a16="http://schemas.microsoft.com/office/drawing/2014/main" id="{7E9CA2D6-570B-42E8-B6D3-E33FFF10854D}"/>
              </a:ext>
            </a:extLst>
          </p:cNvPr>
          <p:cNvPicPr>
            <a:picLocks noChangeAspect="1"/>
          </p:cNvPicPr>
          <p:nvPr/>
        </p:nvPicPr>
        <p:blipFill>
          <a:blip r:embed="rId2"/>
          <a:stretch>
            <a:fillRect/>
          </a:stretch>
        </p:blipFill>
        <p:spPr>
          <a:xfrm>
            <a:off x="0" y="3655127"/>
            <a:ext cx="9144000" cy="2928235"/>
          </a:xfrm>
          <a:prstGeom prst="rect">
            <a:avLst/>
          </a:prstGeom>
        </p:spPr>
      </p:pic>
    </p:spTree>
    <p:extLst>
      <p:ext uri="{BB962C8B-B14F-4D97-AF65-F5344CB8AC3E}">
        <p14:creationId xmlns:p14="http://schemas.microsoft.com/office/powerpoint/2010/main" val="1296903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C71A-2003-46F5-97D7-1B432607C824}"/>
              </a:ext>
            </a:extLst>
          </p:cNvPr>
          <p:cNvSpPr>
            <a:spLocks noGrp="1"/>
          </p:cNvSpPr>
          <p:nvPr>
            <p:ph type="title"/>
          </p:nvPr>
        </p:nvSpPr>
        <p:spPr/>
        <p:txBody>
          <a:bodyPr/>
          <a:lstStyle/>
          <a:p>
            <a:r>
              <a:rPr lang="en-US" dirty="0"/>
              <a:t>Faster R-CNN</a:t>
            </a:r>
            <a:endParaRPr lang="en-SE" dirty="0"/>
          </a:p>
        </p:txBody>
      </p:sp>
      <p:sp>
        <p:nvSpPr>
          <p:cNvPr id="3" name="Content Placeholder 2">
            <a:extLst>
              <a:ext uri="{FF2B5EF4-FFF2-40B4-BE49-F238E27FC236}">
                <a16:creationId xmlns:a16="http://schemas.microsoft.com/office/drawing/2014/main" id="{F8056776-685B-4A52-85C9-C7166C52E509}"/>
              </a:ext>
            </a:extLst>
          </p:cNvPr>
          <p:cNvSpPr>
            <a:spLocks noGrp="1"/>
          </p:cNvSpPr>
          <p:nvPr>
            <p:ph idx="1"/>
          </p:nvPr>
        </p:nvSpPr>
        <p:spPr>
          <a:xfrm>
            <a:off x="457200" y="1052736"/>
            <a:ext cx="8229600" cy="1421904"/>
          </a:xfrm>
        </p:spPr>
        <p:txBody>
          <a:bodyPr>
            <a:normAutofit fontScale="55000" lnSpcReduction="20000"/>
          </a:bodyPr>
          <a:lstStyle/>
          <a:p>
            <a:r>
              <a:rPr lang="en-US" dirty="0"/>
              <a:t>Use Region Proposal Network (RPN) to generate region proposals from feature maps output by the backbone network</a:t>
            </a:r>
          </a:p>
          <a:p>
            <a:pPr lvl="1"/>
            <a:r>
              <a:rPr lang="en-US" dirty="0"/>
              <a:t>vs. Selective Search used by Fast R-CNN</a:t>
            </a:r>
          </a:p>
          <a:p>
            <a:pPr lvl="1"/>
            <a:r>
              <a:rPr lang="en-US" dirty="0"/>
              <a:t>RPN is learnable/trainable; Selective Search is a fixed heuristic algorithm</a:t>
            </a:r>
          </a:p>
          <a:p>
            <a:r>
              <a:rPr lang="en-US" dirty="0"/>
              <a:t>The rest the same as Fast R-CNN</a:t>
            </a:r>
            <a:endParaRPr lang="en-SE" dirty="0"/>
          </a:p>
        </p:txBody>
      </p:sp>
      <p:sp>
        <p:nvSpPr>
          <p:cNvPr id="4" name="Slide Number Placeholder 3">
            <a:extLst>
              <a:ext uri="{FF2B5EF4-FFF2-40B4-BE49-F238E27FC236}">
                <a16:creationId xmlns:a16="http://schemas.microsoft.com/office/drawing/2014/main" id="{E963817C-E443-4EA7-A3C7-2C4EB962BCBC}"/>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6" name="Picture 5">
            <a:extLst>
              <a:ext uri="{FF2B5EF4-FFF2-40B4-BE49-F238E27FC236}">
                <a16:creationId xmlns:a16="http://schemas.microsoft.com/office/drawing/2014/main" id="{1951034D-3EF5-433D-8462-AB05EF2C8BCF}"/>
              </a:ext>
            </a:extLst>
          </p:cNvPr>
          <p:cNvPicPr>
            <a:picLocks noChangeAspect="1"/>
          </p:cNvPicPr>
          <p:nvPr/>
        </p:nvPicPr>
        <p:blipFill>
          <a:blip r:embed="rId3"/>
          <a:stretch>
            <a:fillRect/>
          </a:stretch>
        </p:blipFill>
        <p:spPr>
          <a:xfrm>
            <a:off x="107504" y="2420888"/>
            <a:ext cx="8960296" cy="4105046"/>
          </a:xfrm>
          <a:prstGeom prst="rect">
            <a:avLst/>
          </a:prstGeom>
        </p:spPr>
      </p:pic>
      <p:sp>
        <p:nvSpPr>
          <p:cNvPr id="8" name="Rectangle 7">
            <a:extLst>
              <a:ext uri="{FF2B5EF4-FFF2-40B4-BE49-F238E27FC236}">
                <a16:creationId xmlns:a16="http://schemas.microsoft.com/office/drawing/2014/main" id="{04FC8C89-4081-4DF4-86B7-EE7329F59763}"/>
              </a:ext>
            </a:extLst>
          </p:cNvPr>
          <p:cNvSpPr/>
          <p:nvPr/>
        </p:nvSpPr>
        <p:spPr bwMode="auto">
          <a:xfrm>
            <a:off x="1259632" y="2276872"/>
            <a:ext cx="648072" cy="19776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2E72EC20-310E-4ECF-B29E-2D537941E66F}"/>
              </a:ext>
            </a:extLst>
          </p:cNvPr>
          <p:cNvSpPr/>
          <p:nvPr/>
        </p:nvSpPr>
        <p:spPr bwMode="auto">
          <a:xfrm>
            <a:off x="4757192" y="2262574"/>
            <a:ext cx="432048" cy="19776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43132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B1E2-8C7C-4684-A607-223F3AEC87B0}"/>
              </a:ext>
            </a:extLst>
          </p:cNvPr>
          <p:cNvSpPr>
            <a:spLocks noGrp="1"/>
          </p:cNvSpPr>
          <p:nvPr>
            <p:ph type="title"/>
          </p:nvPr>
        </p:nvSpPr>
        <p:spPr>
          <a:xfrm>
            <a:off x="457200" y="400398"/>
            <a:ext cx="8229600" cy="868362"/>
          </a:xfrm>
        </p:spPr>
        <p:txBody>
          <a:bodyPr/>
          <a:lstStyle/>
          <a:p>
            <a:r>
              <a:rPr lang="en-US" dirty="0"/>
              <a:t>Faster R-CNN: Loss Function</a:t>
            </a:r>
            <a:endParaRPr lang="en-SE" dirty="0"/>
          </a:p>
        </p:txBody>
      </p:sp>
      <p:sp>
        <p:nvSpPr>
          <p:cNvPr id="3" name="Content Placeholder 2">
            <a:extLst>
              <a:ext uri="{FF2B5EF4-FFF2-40B4-BE49-F238E27FC236}">
                <a16:creationId xmlns:a16="http://schemas.microsoft.com/office/drawing/2014/main" id="{520D0796-851F-45E8-B122-526D948F21AB}"/>
              </a:ext>
            </a:extLst>
          </p:cNvPr>
          <p:cNvSpPr>
            <a:spLocks noGrp="1"/>
          </p:cNvSpPr>
          <p:nvPr>
            <p:ph idx="1"/>
          </p:nvPr>
        </p:nvSpPr>
        <p:spPr/>
        <p:txBody>
          <a:bodyPr>
            <a:normAutofit/>
          </a:bodyPr>
          <a:lstStyle/>
          <a:p>
            <a:endParaRPr lang="en-SE" dirty="0"/>
          </a:p>
        </p:txBody>
      </p:sp>
      <p:sp>
        <p:nvSpPr>
          <p:cNvPr id="4" name="Slide Number Placeholder 3">
            <a:extLst>
              <a:ext uri="{FF2B5EF4-FFF2-40B4-BE49-F238E27FC236}">
                <a16:creationId xmlns:a16="http://schemas.microsoft.com/office/drawing/2014/main" id="{55A11E5F-2BF5-46B2-A6CD-308FA4AC91FD}"/>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7" name="Picture 6">
            <a:extLst>
              <a:ext uri="{FF2B5EF4-FFF2-40B4-BE49-F238E27FC236}">
                <a16:creationId xmlns:a16="http://schemas.microsoft.com/office/drawing/2014/main" id="{BC48521C-A466-44CF-83E5-9E9C515E193F}"/>
              </a:ext>
            </a:extLst>
          </p:cNvPr>
          <p:cNvPicPr>
            <a:picLocks noChangeAspect="1"/>
          </p:cNvPicPr>
          <p:nvPr/>
        </p:nvPicPr>
        <p:blipFill>
          <a:blip r:embed="rId3"/>
          <a:stretch>
            <a:fillRect/>
          </a:stretch>
        </p:blipFill>
        <p:spPr>
          <a:xfrm>
            <a:off x="23870" y="1988840"/>
            <a:ext cx="9096260" cy="4248472"/>
          </a:xfrm>
          <a:prstGeom prst="rect">
            <a:avLst/>
          </a:prstGeom>
        </p:spPr>
      </p:pic>
    </p:spTree>
    <p:extLst>
      <p:ext uri="{BB962C8B-B14F-4D97-AF65-F5344CB8AC3E}">
        <p14:creationId xmlns:p14="http://schemas.microsoft.com/office/powerpoint/2010/main" val="1878198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3060-D337-61D8-553B-81590F76899B}"/>
              </a:ext>
            </a:extLst>
          </p:cNvPr>
          <p:cNvSpPr>
            <a:spLocks noGrp="1"/>
          </p:cNvSpPr>
          <p:nvPr>
            <p:ph type="title"/>
          </p:nvPr>
        </p:nvSpPr>
        <p:spPr/>
        <p:txBody>
          <a:bodyPr/>
          <a:lstStyle/>
          <a:p>
            <a:r>
              <a:rPr lang="en-US" dirty="0"/>
              <a:t>3 Variants of R-CNN</a:t>
            </a:r>
            <a:endParaRPr lang="en-SE" dirty="0"/>
          </a:p>
        </p:txBody>
      </p:sp>
      <p:sp>
        <p:nvSpPr>
          <p:cNvPr id="3" name="Content Placeholder 2">
            <a:extLst>
              <a:ext uri="{FF2B5EF4-FFF2-40B4-BE49-F238E27FC236}">
                <a16:creationId xmlns:a16="http://schemas.microsoft.com/office/drawing/2014/main" id="{A3A06211-B9CA-A038-AAB9-DEDE1DBAD3F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7FD3C8CF-6407-F1F9-50AC-DC2C4F2B7B9E}"/>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pic>
        <p:nvPicPr>
          <p:cNvPr id="10242" name="Picture 2">
            <a:extLst>
              <a:ext uri="{FF2B5EF4-FFF2-40B4-BE49-F238E27FC236}">
                <a16:creationId xmlns:a16="http://schemas.microsoft.com/office/drawing/2014/main" id="{D1F0A725-6AF5-CA29-8A9F-4F3DA3D81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22721"/>
            <a:ext cx="4292890" cy="28882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7AA6B9EF-FB47-0EED-AE18-6EE9012DD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985963"/>
            <a:ext cx="4292890" cy="253938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ECF3C06E-819C-10B4-7034-86B953A32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077" y="1729983"/>
            <a:ext cx="4729027" cy="42312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3F170C-13E2-64F4-E456-512FADD8DD2B}"/>
              </a:ext>
            </a:extLst>
          </p:cNvPr>
          <p:cNvSpPr txBox="1"/>
          <p:nvPr/>
        </p:nvSpPr>
        <p:spPr>
          <a:xfrm>
            <a:off x="11868" y="702713"/>
            <a:ext cx="928459" cy="369332"/>
          </a:xfrm>
          <a:prstGeom prst="rect">
            <a:avLst/>
          </a:prstGeom>
          <a:noFill/>
        </p:spPr>
        <p:txBody>
          <a:bodyPr wrap="none" rtlCol="0">
            <a:spAutoFit/>
          </a:bodyPr>
          <a:lstStyle/>
          <a:p>
            <a:r>
              <a:rPr lang="en-US" dirty="0"/>
              <a:t>R-CNN</a:t>
            </a:r>
            <a:endParaRPr lang="en-SE" dirty="0"/>
          </a:p>
        </p:txBody>
      </p:sp>
      <p:sp>
        <p:nvSpPr>
          <p:cNvPr id="9" name="TextBox 8">
            <a:extLst>
              <a:ext uri="{FF2B5EF4-FFF2-40B4-BE49-F238E27FC236}">
                <a16:creationId xmlns:a16="http://schemas.microsoft.com/office/drawing/2014/main" id="{4AFD6EB2-692E-9336-3076-E1B9E1F6D024}"/>
              </a:ext>
            </a:extLst>
          </p:cNvPr>
          <p:cNvSpPr txBox="1"/>
          <p:nvPr/>
        </p:nvSpPr>
        <p:spPr>
          <a:xfrm>
            <a:off x="6164560" y="5833932"/>
            <a:ext cx="1646605" cy="646331"/>
          </a:xfrm>
          <a:prstGeom prst="rect">
            <a:avLst/>
          </a:prstGeom>
          <a:noFill/>
        </p:spPr>
        <p:txBody>
          <a:bodyPr wrap="none" rtlCol="0">
            <a:spAutoFit/>
          </a:bodyPr>
          <a:lstStyle/>
          <a:p>
            <a:endParaRPr lang="en-US" dirty="0"/>
          </a:p>
          <a:p>
            <a:r>
              <a:rPr lang="en-US" dirty="0"/>
              <a:t>Faster R-CNN</a:t>
            </a:r>
            <a:endParaRPr lang="en-SE" dirty="0"/>
          </a:p>
        </p:txBody>
      </p:sp>
      <p:sp>
        <p:nvSpPr>
          <p:cNvPr id="10" name="TextBox 9">
            <a:extLst>
              <a:ext uri="{FF2B5EF4-FFF2-40B4-BE49-F238E27FC236}">
                <a16:creationId xmlns:a16="http://schemas.microsoft.com/office/drawing/2014/main" id="{CD68891F-03A5-5AD7-619F-A0A8AE84C796}"/>
              </a:ext>
            </a:extLst>
          </p:cNvPr>
          <p:cNvSpPr txBox="1"/>
          <p:nvPr/>
        </p:nvSpPr>
        <p:spPr>
          <a:xfrm>
            <a:off x="66031" y="6230034"/>
            <a:ext cx="1441420" cy="646331"/>
          </a:xfrm>
          <a:prstGeom prst="rect">
            <a:avLst/>
          </a:prstGeom>
          <a:noFill/>
        </p:spPr>
        <p:txBody>
          <a:bodyPr wrap="none" rtlCol="0">
            <a:spAutoFit/>
          </a:bodyPr>
          <a:lstStyle/>
          <a:p>
            <a:endParaRPr lang="en-US" dirty="0"/>
          </a:p>
          <a:p>
            <a:r>
              <a:rPr lang="en-US" dirty="0"/>
              <a:t>Fast R-CNN</a:t>
            </a:r>
            <a:endParaRPr lang="en-SE" dirty="0"/>
          </a:p>
        </p:txBody>
      </p:sp>
    </p:spTree>
    <p:extLst>
      <p:ext uri="{BB962C8B-B14F-4D97-AF65-F5344CB8AC3E}">
        <p14:creationId xmlns:p14="http://schemas.microsoft.com/office/powerpoint/2010/main" val="2522464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2B27-A4F7-452F-AFAC-0C8A7DD9BFF5}"/>
              </a:ext>
            </a:extLst>
          </p:cNvPr>
          <p:cNvSpPr>
            <a:spLocks noGrp="1"/>
          </p:cNvSpPr>
          <p:nvPr>
            <p:ph type="title"/>
          </p:nvPr>
        </p:nvSpPr>
        <p:spPr/>
        <p:txBody>
          <a:bodyPr/>
          <a:lstStyle/>
          <a:p>
            <a:r>
              <a:rPr lang="en-US" dirty="0"/>
              <a:t>Summary of 3 Variants of R-CNN</a:t>
            </a:r>
            <a:endParaRPr lang="en-SE" dirty="0"/>
          </a:p>
        </p:txBody>
      </p:sp>
      <p:graphicFrame>
        <p:nvGraphicFramePr>
          <p:cNvPr id="5" name="Table 6">
            <a:extLst>
              <a:ext uri="{FF2B5EF4-FFF2-40B4-BE49-F238E27FC236}">
                <a16:creationId xmlns:a16="http://schemas.microsoft.com/office/drawing/2014/main" id="{0B64E924-1341-E075-D3CD-918F20FFF4B7}"/>
              </a:ext>
            </a:extLst>
          </p:cNvPr>
          <p:cNvGraphicFramePr>
            <a:graphicFrameLocks noGrp="1"/>
          </p:cNvGraphicFramePr>
          <p:nvPr>
            <p:ph idx="1"/>
            <p:extLst>
              <p:ext uri="{D42A27DB-BD31-4B8C-83A1-F6EECF244321}">
                <p14:modId xmlns:p14="http://schemas.microsoft.com/office/powerpoint/2010/main" val="3559528476"/>
              </p:ext>
            </p:extLst>
          </p:nvPr>
        </p:nvGraphicFramePr>
        <p:xfrm>
          <a:off x="323528" y="1143000"/>
          <a:ext cx="8568952" cy="5238328"/>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850518274"/>
                    </a:ext>
                  </a:extLst>
                </a:gridCol>
                <a:gridCol w="3816424">
                  <a:extLst>
                    <a:ext uri="{9D8B030D-6E8A-4147-A177-3AD203B41FA5}">
                      <a16:colId xmlns:a16="http://schemas.microsoft.com/office/drawing/2014/main" val="18717177"/>
                    </a:ext>
                  </a:extLst>
                </a:gridCol>
                <a:gridCol w="1224136">
                  <a:extLst>
                    <a:ext uri="{9D8B030D-6E8A-4147-A177-3AD203B41FA5}">
                      <a16:colId xmlns:a16="http://schemas.microsoft.com/office/drawing/2014/main" val="1680099099"/>
                    </a:ext>
                  </a:extLst>
                </a:gridCol>
                <a:gridCol w="2160240">
                  <a:extLst>
                    <a:ext uri="{9D8B030D-6E8A-4147-A177-3AD203B41FA5}">
                      <a16:colId xmlns:a16="http://schemas.microsoft.com/office/drawing/2014/main" val="3700993789"/>
                    </a:ext>
                  </a:extLst>
                </a:gridCol>
              </a:tblGrid>
              <a:tr h="955641">
                <a:tc>
                  <a:txBody>
                    <a:bodyPr/>
                    <a:lstStyle/>
                    <a:p>
                      <a:r>
                        <a:rPr lang="en-US" sz="1600" dirty="0">
                          <a:solidFill>
                            <a:schemeClr val="tx1"/>
                          </a:solidFill>
                        </a:rPr>
                        <a:t>Algorithm</a:t>
                      </a:r>
                      <a:endParaRPr lang="en-SE" sz="1600" dirty="0">
                        <a:solidFill>
                          <a:schemeClr val="tx1"/>
                        </a:solidFill>
                      </a:endParaRPr>
                    </a:p>
                  </a:txBody>
                  <a:tcPr/>
                </a:tc>
                <a:tc>
                  <a:txBody>
                    <a:bodyPr/>
                    <a:lstStyle/>
                    <a:p>
                      <a:r>
                        <a:rPr lang="en-US" sz="1600" dirty="0">
                          <a:solidFill>
                            <a:schemeClr val="tx1"/>
                          </a:solidFill>
                        </a:rPr>
                        <a:t>Characteristics</a:t>
                      </a:r>
                      <a:endParaRPr lang="en-SE" sz="1600" dirty="0">
                        <a:solidFill>
                          <a:schemeClr val="tx1"/>
                        </a:solidFill>
                      </a:endParaRPr>
                    </a:p>
                  </a:txBody>
                  <a:tcPr/>
                </a:tc>
                <a:tc>
                  <a:txBody>
                    <a:bodyPr/>
                    <a:lstStyle/>
                    <a:p>
                      <a:r>
                        <a:rPr lang="en-US" sz="1600" dirty="0">
                          <a:solidFill>
                            <a:schemeClr val="tx1"/>
                          </a:solidFill>
                        </a:rPr>
                        <a:t>Pred. Time/</a:t>
                      </a:r>
                      <a:r>
                        <a:rPr lang="en-US" sz="1600" dirty="0" err="1">
                          <a:solidFill>
                            <a:schemeClr val="tx1"/>
                          </a:solidFill>
                        </a:rPr>
                        <a:t>Img</a:t>
                      </a:r>
                      <a:r>
                        <a:rPr lang="en-US" sz="1600" dirty="0">
                          <a:solidFill>
                            <a:schemeClr val="tx1"/>
                          </a:solidFill>
                        </a:rPr>
                        <a:t> (s)</a:t>
                      </a:r>
                      <a:endParaRPr lang="en-SE" sz="1600" dirty="0">
                        <a:solidFill>
                          <a:schemeClr val="tx1"/>
                        </a:solidFill>
                      </a:endParaRPr>
                    </a:p>
                  </a:txBody>
                  <a:tcPr/>
                </a:tc>
                <a:tc>
                  <a:txBody>
                    <a:bodyPr/>
                    <a:lstStyle/>
                    <a:p>
                      <a:r>
                        <a:rPr lang="en-US" sz="1600" dirty="0">
                          <a:solidFill>
                            <a:schemeClr val="tx1"/>
                          </a:solidFill>
                        </a:rPr>
                        <a:t>Limitations</a:t>
                      </a:r>
                      <a:endParaRPr lang="en-SE" sz="1600" dirty="0">
                        <a:solidFill>
                          <a:schemeClr val="tx1"/>
                        </a:solidFill>
                      </a:endParaRPr>
                    </a:p>
                  </a:txBody>
                  <a:tcPr/>
                </a:tc>
                <a:extLst>
                  <a:ext uri="{0D108BD9-81ED-4DB2-BD59-A6C34878D82A}">
                    <a16:rowId xmlns:a16="http://schemas.microsoft.com/office/drawing/2014/main" val="2212490165"/>
                  </a:ext>
                </a:extLst>
              </a:tr>
              <a:tr h="1238794">
                <a:tc>
                  <a:txBody>
                    <a:bodyPr/>
                    <a:lstStyle/>
                    <a:p>
                      <a:r>
                        <a:rPr lang="en-US" sz="1600" dirty="0"/>
                        <a:t>R-CNN</a:t>
                      </a:r>
                      <a:endParaRPr lang="en-SE" sz="1600" dirty="0"/>
                    </a:p>
                  </a:txBody>
                  <a:tcPr/>
                </a:tc>
                <a:tc>
                  <a:txBody>
                    <a:bodyPr/>
                    <a:lstStyle/>
                    <a:p>
                      <a:r>
                        <a:rPr lang="en-US" sz="1600" dirty="0"/>
                        <a:t>Use </a:t>
                      </a:r>
                      <a:r>
                        <a:rPr lang="en-US" sz="1600" dirty="0">
                          <a:solidFill>
                            <a:srgbClr val="C00000"/>
                          </a:solidFill>
                        </a:rPr>
                        <a:t>Selective Search on the input image</a:t>
                      </a:r>
                      <a:r>
                        <a:rPr lang="en-US" sz="1600" dirty="0"/>
                        <a:t> to generate regions. Extracts ~2000 regions from each image.</a:t>
                      </a:r>
                      <a:endParaRPr lang="en-SE" sz="1600" dirty="0"/>
                    </a:p>
                  </a:txBody>
                  <a:tcPr/>
                </a:tc>
                <a:tc>
                  <a:txBody>
                    <a:bodyPr/>
                    <a:lstStyle/>
                    <a:p>
                      <a:r>
                        <a:rPr lang="en-SE" sz="1600" b="0" i="0" kern="1200" dirty="0">
                          <a:solidFill>
                            <a:schemeClr val="dk1"/>
                          </a:solidFill>
                          <a:effectLst/>
                          <a:latin typeface="+mn-lt"/>
                          <a:ea typeface="+mn-ea"/>
                          <a:cs typeface="+mn-cs"/>
                        </a:rPr>
                        <a:t>40-50</a:t>
                      </a:r>
                      <a:endParaRPr lang="en-SE" sz="1600" dirty="0"/>
                    </a:p>
                  </a:txBody>
                  <a:tcPr/>
                </a:tc>
                <a:tc>
                  <a:txBody>
                    <a:bodyPr/>
                    <a:lstStyle/>
                    <a:p>
                      <a:r>
                        <a:rPr lang="en-US" sz="1600" dirty="0"/>
                        <a:t>High computation time as each region is passed to the CNN separately</a:t>
                      </a:r>
                      <a:endParaRPr lang="en-SE" sz="1600" dirty="0"/>
                    </a:p>
                  </a:txBody>
                  <a:tcPr/>
                </a:tc>
                <a:extLst>
                  <a:ext uri="{0D108BD9-81ED-4DB2-BD59-A6C34878D82A}">
                    <a16:rowId xmlns:a16="http://schemas.microsoft.com/office/drawing/2014/main" val="4248628946"/>
                  </a:ext>
                </a:extLst>
              </a:tr>
              <a:tr h="1805099">
                <a:tc>
                  <a:txBody>
                    <a:bodyPr/>
                    <a:lstStyle/>
                    <a:p>
                      <a:r>
                        <a:rPr lang="en-US" sz="1600" dirty="0"/>
                        <a:t>Fast R-CNN</a:t>
                      </a:r>
                      <a:endParaRPr lang="en-SE" sz="1600" dirty="0"/>
                    </a:p>
                  </a:txBody>
                  <a:tcPr/>
                </a:tc>
                <a:tc>
                  <a:txBody>
                    <a:bodyPr/>
                    <a:lstStyle/>
                    <a:p>
                      <a:r>
                        <a:rPr lang="en-US" sz="1600" dirty="0"/>
                        <a:t>Each image is passed only once to the CNN and feature maps are extracted. Use</a:t>
                      </a:r>
                      <a:r>
                        <a:rPr lang="en-US" sz="1600" dirty="0">
                          <a:solidFill>
                            <a:srgbClr val="C00000"/>
                          </a:solidFill>
                        </a:rPr>
                        <a:t> Selective Search on feature maps </a:t>
                      </a:r>
                      <a:r>
                        <a:rPr lang="en-US" sz="1600" dirty="0"/>
                        <a:t>to generate predictions. Combines all the three models used in RCNN together.</a:t>
                      </a:r>
                      <a:endParaRPr lang="en-SE" sz="1600" dirty="0"/>
                    </a:p>
                  </a:txBody>
                  <a:tcPr/>
                </a:tc>
                <a:tc>
                  <a:txBody>
                    <a:bodyPr/>
                    <a:lstStyle/>
                    <a:p>
                      <a:r>
                        <a:rPr lang="en-US" sz="1600" dirty="0"/>
                        <a:t>2</a:t>
                      </a:r>
                      <a:endParaRPr lang="en-SE" sz="1600" dirty="0"/>
                    </a:p>
                  </a:txBody>
                  <a:tcPr/>
                </a:tc>
                <a:tc>
                  <a:txBody>
                    <a:bodyPr/>
                    <a:lstStyle/>
                    <a:p>
                      <a:r>
                        <a:rPr lang="en-US" sz="1600" dirty="0"/>
                        <a:t>Relatively high computation time using selective search</a:t>
                      </a:r>
                      <a:endParaRPr lang="en-SE" sz="1600" dirty="0"/>
                    </a:p>
                  </a:txBody>
                  <a:tcPr/>
                </a:tc>
                <a:extLst>
                  <a:ext uri="{0D108BD9-81ED-4DB2-BD59-A6C34878D82A}">
                    <a16:rowId xmlns:a16="http://schemas.microsoft.com/office/drawing/2014/main" val="1215796219"/>
                  </a:ext>
                </a:extLst>
              </a:tr>
              <a:tr h="1238794">
                <a:tc>
                  <a:txBody>
                    <a:bodyPr/>
                    <a:lstStyle/>
                    <a:p>
                      <a:r>
                        <a:rPr lang="en-US" sz="1600" dirty="0"/>
                        <a:t>Faster R-CNN</a:t>
                      </a:r>
                      <a:endParaRPr lang="en-SE" sz="1600" dirty="0"/>
                    </a:p>
                  </a:txBody>
                  <a:tcPr/>
                </a:tc>
                <a:tc>
                  <a:txBody>
                    <a:bodyPr/>
                    <a:lstStyle/>
                    <a:p>
                      <a:r>
                        <a:rPr lang="en-US" sz="1600" dirty="0"/>
                        <a:t>Replaces Selective Search with </a:t>
                      </a:r>
                      <a:r>
                        <a:rPr lang="en-US" sz="1600" dirty="0">
                          <a:solidFill>
                            <a:srgbClr val="C00000"/>
                          </a:solidFill>
                        </a:rPr>
                        <a:t>Region Proposal Network </a:t>
                      </a:r>
                      <a:r>
                        <a:rPr lang="en-US" sz="1600" dirty="0"/>
                        <a:t>to make the algorithm much faster.</a:t>
                      </a:r>
                      <a:endParaRPr lang="en-SE" sz="1600" dirty="0"/>
                    </a:p>
                  </a:txBody>
                  <a:tcPr/>
                </a:tc>
                <a:tc>
                  <a:txBody>
                    <a:bodyPr/>
                    <a:lstStyle/>
                    <a:p>
                      <a:r>
                        <a:rPr lang="en-US" sz="1600" dirty="0"/>
                        <a:t>0.2</a:t>
                      </a:r>
                      <a:endParaRPr lang="en-SE" sz="1600" dirty="0"/>
                    </a:p>
                  </a:txBody>
                  <a:tcPr/>
                </a:tc>
                <a:tc>
                  <a:txBody>
                    <a:bodyPr/>
                    <a:lstStyle/>
                    <a:p>
                      <a:endParaRPr lang="en-SE" sz="1600" dirty="0"/>
                    </a:p>
                  </a:txBody>
                  <a:tcPr/>
                </a:tc>
                <a:extLst>
                  <a:ext uri="{0D108BD9-81ED-4DB2-BD59-A6C34878D82A}">
                    <a16:rowId xmlns:a16="http://schemas.microsoft.com/office/drawing/2014/main" val="2403197031"/>
                  </a:ext>
                </a:extLst>
              </a:tr>
            </a:tbl>
          </a:graphicData>
        </a:graphic>
      </p:graphicFrame>
      <p:sp>
        <p:nvSpPr>
          <p:cNvPr id="4" name="Slide Number Placeholder 3">
            <a:extLst>
              <a:ext uri="{FF2B5EF4-FFF2-40B4-BE49-F238E27FC236}">
                <a16:creationId xmlns:a16="http://schemas.microsoft.com/office/drawing/2014/main" id="{7B4F282F-C2C3-4733-A0CA-2FCF9625851C}"/>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spTree>
    <p:extLst>
      <p:ext uri="{BB962C8B-B14F-4D97-AF65-F5344CB8AC3E}">
        <p14:creationId xmlns:p14="http://schemas.microsoft.com/office/powerpoint/2010/main" val="1524085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4490-01FE-8002-8EB0-8175F0B24EEA}"/>
              </a:ext>
            </a:extLst>
          </p:cNvPr>
          <p:cNvSpPr>
            <a:spLocks noGrp="1"/>
          </p:cNvSpPr>
          <p:nvPr>
            <p:ph type="title"/>
          </p:nvPr>
        </p:nvSpPr>
        <p:spPr/>
        <p:txBody>
          <a:bodyPr/>
          <a:lstStyle/>
          <a:p>
            <a:r>
              <a:rPr lang="en-US" sz="4000" dirty="0"/>
              <a:t>Two-stage vs. One-Stage Detector</a:t>
            </a:r>
            <a:endParaRPr lang="en-SE" dirty="0"/>
          </a:p>
        </p:txBody>
      </p:sp>
      <p:sp>
        <p:nvSpPr>
          <p:cNvPr id="3" name="Content Placeholder 2">
            <a:extLst>
              <a:ext uri="{FF2B5EF4-FFF2-40B4-BE49-F238E27FC236}">
                <a16:creationId xmlns:a16="http://schemas.microsoft.com/office/drawing/2014/main" id="{2E1B11D1-671B-9CDD-32CF-202CBBF770B0}"/>
              </a:ext>
            </a:extLst>
          </p:cNvPr>
          <p:cNvSpPr>
            <a:spLocks noGrp="1"/>
          </p:cNvSpPr>
          <p:nvPr>
            <p:ph idx="1"/>
          </p:nvPr>
        </p:nvSpPr>
        <p:spPr>
          <a:xfrm>
            <a:off x="457200" y="1052736"/>
            <a:ext cx="8229600" cy="5348064"/>
          </a:xfrm>
        </p:spPr>
        <p:txBody>
          <a:bodyPr/>
          <a:lstStyle/>
          <a:p>
            <a:r>
              <a:rPr lang="en-US" sz="2000" dirty="0"/>
              <a:t>Two-stage detector</a:t>
            </a:r>
          </a:p>
          <a:p>
            <a:pPr lvl="1"/>
            <a:r>
              <a:rPr lang="en-US" altLang="zh-CN" sz="1600" dirty="0"/>
              <a:t>1</a:t>
            </a:r>
            <a:r>
              <a:rPr lang="en-US" altLang="zh-CN" sz="1600" baseline="30000" dirty="0"/>
              <a:t>st</a:t>
            </a:r>
            <a:r>
              <a:rPr lang="en-US" altLang="zh-CN" sz="1600" dirty="0"/>
              <a:t> </a:t>
            </a:r>
            <a:r>
              <a:rPr lang="en-US" sz="1600" dirty="0"/>
              <a:t>step: generate Regions of Interests (Region Proposals) that are likely to contain objects</a:t>
            </a:r>
          </a:p>
          <a:p>
            <a:pPr lvl="1"/>
            <a:r>
              <a:rPr lang="en-US" sz="1600" dirty="0"/>
              <a:t>2</a:t>
            </a:r>
            <a:r>
              <a:rPr lang="en-US" sz="1600" baseline="30000" dirty="0"/>
              <a:t>nd</a:t>
            </a:r>
            <a:r>
              <a:rPr lang="en-US" sz="1600" dirty="0"/>
              <a:t> step: perform object detection, incl. classification and regression of </a:t>
            </a:r>
            <a:r>
              <a:rPr lang="en-US" sz="1600" dirty="0" err="1"/>
              <a:t>Bboxes</a:t>
            </a:r>
            <a:r>
              <a:rPr lang="en-US" sz="1600" dirty="0"/>
              <a:t> of the objects</a:t>
            </a:r>
          </a:p>
          <a:p>
            <a:r>
              <a:rPr lang="en-US" sz="2000" dirty="0">
                <a:solidFill>
                  <a:srgbClr val="C00000"/>
                </a:solidFill>
              </a:rPr>
              <a:t>One-stage detector</a:t>
            </a:r>
          </a:p>
          <a:p>
            <a:pPr lvl="1"/>
            <a:r>
              <a:rPr lang="en-US" sz="1600" dirty="0"/>
              <a:t>Directly perform object detection, incl. classification and regression of </a:t>
            </a:r>
            <a:r>
              <a:rPr lang="en-US" sz="1600" dirty="0" err="1"/>
              <a:t>Bboxes</a:t>
            </a:r>
            <a:r>
              <a:rPr lang="en-US" sz="1600" dirty="0"/>
              <a:t> of the objects</a:t>
            </a:r>
            <a:endParaRPr lang="en-SE" sz="1600" dirty="0"/>
          </a:p>
        </p:txBody>
      </p:sp>
      <p:sp>
        <p:nvSpPr>
          <p:cNvPr id="4" name="Slide Number Placeholder 3">
            <a:extLst>
              <a:ext uri="{FF2B5EF4-FFF2-40B4-BE49-F238E27FC236}">
                <a16:creationId xmlns:a16="http://schemas.microsoft.com/office/drawing/2014/main" id="{37AB54A4-B967-D3DB-BDC8-A8101711DC81}"/>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pic>
        <p:nvPicPr>
          <p:cNvPr id="6" name="Picture 5">
            <a:extLst>
              <a:ext uri="{FF2B5EF4-FFF2-40B4-BE49-F238E27FC236}">
                <a16:creationId xmlns:a16="http://schemas.microsoft.com/office/drawing/2014/main" id="{FE783206-19CF-DDBD-B060-FFCF98C4AFEB}"/>
              </a:ext>
            </a:extLst>
          </p:cNvPr>
          <p:cNvPicPr>
            <a:picLocks noChangeAspect="1"/>
          </p:cNvPicPr>
          <p:nvPr/>
        </p:nvPicPr>
        <p:blipFill>
          <a:blip r:embed="rId3"/>
          <a:stretch>
            <a:fillRect/>
          </a:stretch>
        </p:blipFill>
        <p:spPr>
          <a:xfrm>
            <a:off x="2365844" y="3247044"/>
            <a:ext cx="4319384" cy="3353973"/>
          </a:xfrm>
          <a:prstGeom prst="rect">
            <a:avLst/>
          </a:prstGeom>
        </p:spPr>
      </p:pic>
    </p:spTree>
    <p:extLst>
      <p:ext uri="{BB962C8B-B14F-4D97-AF65-F5344CB8AC3E}">
        <p14:creationId xmlns:p14="http://schemas.microsoft.com/office/powerpoint/2010/main" val="1558929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6D51-7C74-AEED-EA24-23FE66CF39CF}"/>
              </a:ext>
            </a:extLst>
          </p:cNvPr>
          <p:cNvSpPr>
            <a:spLocks noGrp="1"/>
          </p:cNvSpPr>
          <p:nvPr>
            <p:ph type="title"/>
          </p:nvPr>
        </p:nvSpPr>
        <p:spPr/>
        <p:txBody>
          <a:bodyPr/>
          <a:lstStyle/>
          <a:p>
            <a:r>
              <a:rPr lang="en-US" dirty="0"/>
              <a:t>YOLO</a:t>
            </a:r>
            <a:endParaRPr lang="en-SE" dirty="0"/>
          </a:p>
        </p:txBody>
      </p:sp>
      <p:sp>
        <p:nvSpPr>
          <p:cNvPr id="3" name="Content Placeholder 2">
            <a:extLst>
              <a:ext uri="{FF2B5EF4-FFF2-40B4-BE49-F238E27FC236}">
                <a16:creationId xmlns:a16="http://schemas.microsoft.com/office/drawing/2014/main" id="{F6D4EBC6-E3BF-05EB-DFFB-8569E03D8BA2}"/>
              </a:ext>
            </a:extLst>
          </p:cNvPr>
          <p:cNvSpPr>
            <a:spLocks noGrp="1"/>
          </p:cNvSpPr>
          <p:nvPr>
            <p:ph idx="1"/>
          </p:nvPr>
        </p:nvSpPr>
        <p:spPr>
          <a:xfrm>
            <a:off x="457200" y="1052736"/>
            <a:ext cx="8229600" cy="3168352"/>
          </a:xfrm>
        </p:spPr>
        <p:txBody>
          <a:bodyPr>
            <a:normAutofit fontScale="85000" lnSpcReduction="20000"/>
          </a:bodyPr>
          <a:lstStyle/>
          <a:p>
            <a:r>
              <a:rPr lang="en-US" dirty="0"/>
              <a:t>Divide the input image into n-by-n grids </a:t>
            </a:r>
          </a:p>
          <a:p>
            <a:r>
              <a:rPr lang="en-US" dirty="0"/>
              <a:t>For each grid, predict </a:t>
            </a:r>
            <a:r>
              <a:rPr lang="en-US" dirty="0" err="1"/>
              <a:t>Bboxes</a:t>
            </a:r>
            <a:r>
              <a:rPr lang="en-US" dirty="0"/>
              <a:t> and their class labels for objects (if any are found)</a:t>
            </a:r>
          </a:p>
          <a:p>
            <a:pPr lvl="1"/>
            <a:r>
              <a:rPr lang="en-US" dirty="0"/>
              <a:t>The </a:t>
            </a:r>
            <a:r>
              <a:rPr lang="en-US" dirty="0" err="1"/>
              <a:t>Bboxes</a:t>
            </a:r>
            <a:r>
              <a:rPr lang="en-US" dirty="0"/>
              <a:t> are highlighted by yellow color in the second step. </a:t>
            </a:r>
          </a:p>
          <a:p>
            <a:r>
              <a:rPr lang="en-US" dirty="0"/>
              <a:t>Apply Non-Maximal Suppression based on </a:t>
            </a:r>
            <a:r>
              <a:rPr lang="en-US" dirty="0" err="1"/>
              <a:t>IoU</a:t>
            </a:r>
            <a:r>
              <a:rPr lang="en-US" dirty="0"/>
              <a:t>, we suppress </a:t>
            </a:r>
            <a:r>
              <a:rPr lang="en-US" dirty="0" err="1"/>
              <a:t>Bboxes</a:t>
            </a:r>
            <a:r>
              <a:rPr lang="en-US" dirty="0"/>
              <a:t> with lower probability scores to achieve final </a:t>
            </a:r>
            <a:r>
              <a:rPr lang="en-US" dirty="0" err="1"/>
              <a:t>Bboxes</a:t>
            </a:r>
            <a:endParaRPr lang="en-US" dirty="0"/>
          </a:p>
        </p:txBody>
      </p:sp>
      <p:sp>
        <p:nvSpPr>
          <p:cNvPr id="4" name="Slide Number Placeholder 3">
            <a:extLst>
              <a:ext uri="{FF2B5EF4-FFF2-40B4-BE49-F238E27FC236}">
                <a16:creationId xmlns:a16="http://schemas.microsoft.com/office/drawing/2014/main" id="{C3364CF8-10C8-30EC-CA83-D45FC00C3F3C}"/>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8194" name="Picture 2" descr="YOLO">
            <a:extLst>
              <a:ext uri="{FF2B5EF4-FFF2-40B4-BE49-F238E27FC236}">
                <a16:creationId xmlns:a16="http://schemas.microsoft.com/office/drawing/2014/main" id="{94647F0E-1656-EB5A-52AD-1EB68DBF7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8" y="4271023"/>
            <a:ext cx="9144000" cy="250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28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7E0C-7A50-7C77-6426-5526255A1226}"/>
              </a:ext>
            </a:extLst>
          </p:cNvPr>
          <p:cNvSpPr>
            <a:spLocks noGrp="1"/>
          </p:cNvSpPr>
          <p:nvPr>
            <p:ph type="title"/>
          </p:nvPr>
        </p:nvSpPr>
        <p:spPr/>
        <p:txBody>
          <a:bodyPr/>
          <a:lstStyle/>
          <a:p>
            <a:r>
              <a:rPr lang="en-US" dirty="0"/>
              <a:t>Label for a Grid cell</a:t>
            </a:r>
            <a:endParaRPr lang="en-SE" dirty="0"/>
          </a:p>
        </p:txBody>
      </p:sp>
      <p:sp>
        <p:nvSpPr>
          <p:cNvPr id="3" name="Content Placeholder 2">
            <a:extLst>
              <a:ext uri="{FF2B5EF4-FFF2-40B4-BE49-F238E27FC236}">
                <a16:creationId xmlns:a16="http://schemas.microsoft.com/office/drawing/2014/main" id="{BD6AD7CD-15A0-73F9-9EE6-737C29750098}"/>
              </a:ext>
            </a:extLst>
          </p:cNvPr>
          <p:cNvSpPr>
            <a:spLocks noGrp="1"/>
          </p:cNvSpPr>
          <p:nvPr>
            <p:ph idx="1"/>
          </p:nvPr>
        </p:nvSpPr>
        <p:spPr>
          <a:xfrm>
            <a:off x="251519" y="1052736"/>
            <a:ext cx="6891927" cy="4752528"/>
          </a:xfrm>
        </p:spPr>
        <p:txBody>
          <a:bodyPr>
            <a:normAutofit/>
          </a:bodyPr>
          <a:lstStyle/>
          <a:p>
            <a:r>
              <a:rPr lang="en-US" sz="2000" dirty="0"/>
              <a:t>Suppose we divide the image into a 3x3 grid. We define 3 classes (Pedestrian, Car, Motorcycle)</a:t>
            </a:r>
          </a:p>
          <a:p>
            <a:r>
              <a:rPr lang="en-US" sz="2000" dirty="0"/>
              <a:t>For each grid cell, the label y is an 8-D vector</a:t>
            </a:r>
          </a:p>
          <a:p>
            <a:pPr lvl="1">
              <a:buFont typeface="Arial" panose="020B0604020202020204" pitchFamily="34" charset="0"/>
              <a:buChar char="•"/>
            </a:pPr>
            <a:r>
              <a:rPr lang="en-US" sz="1800" b="0" i="0" dirty="0">
                <a:solidFill>
                  <a:srgbClr val="222222"/>
                </a:solidFill>
                <a:effectLst/>
              </a:rPr>
              <a:t>p</a:t>
            </a:r>
            <a:r>
              <a:rPr lang="en-US" sz="1800" b="0" i="0" baseline="-25000" dirty="0">
                <a:solidFill>
                  <a:srgbClr val="222222"/>
                </a:solidFill>
                <a:effectLst/>
              </a:rPr>
              <a:t>c</a:t>
            </a:r>
            <a:r>
              <a:rPr lang="en-US" sz="1800" b="0" i="0" dirty="0">
                <a:solidFill>
                  <a:srgbClr val="222222"/>
                </a:solidFill>
                <a:effectLst/>
              </a:rPr>
              <a:t> defines whether an object is present in </a:t>
            </a:r>
            <a:r>
              <a:rPr lang="en-US" sz="1800" dirty="0"/>
              <a:t>the</a:t>
            </a:r>
            <a:r>
              <a:rPr lang="en-US" sz="1800" b="0" i="0" dirty="0">
                <a:solidFill>
                  <a:srgbClr val="222222"/>
                </a:solidFill>
                <a:effectLst/>
              </a:rPr>
              <a:t> grid or not (it is the probability)</a:t>
            </a:r>
          </a:p>
          <a:p>
            <a:pPr lvl="1">
              <a:buFont typeface="Arial" panose="020B0604020202020204" pitchFamily="34" charset="0"/>
              <a:buChar char="•"/>
            </a:pPr>
            <a:r>
              <a:rPr lang="en-US" sz="1800" b="0" i="0" dirty="0">
                <a:solidFill>
                  <a:srgbClr val="222222"/>
                </a:solidFill>
                <a:effectLst/>
              </a:rPr>
              <a:t>(b</a:t>
            </a:r>
            <a:r>
              <a:rPr lang="en-US" sz="1800" b="0" i="0" baseline="-25000" dirty="0">
                <a:solidFill>
                  <a:srgbClr val="222222"/>
                </a:solidFill>
                <a:effectLst/>
              </a:rPr>
              <a:t>x</a:t>
            </a:r>
            <a:r>
              <a:rPr lang="en-US" sz="1800" b="0" i="0" dirty="0">
                <a:solidFill>
                  <a:srgbClr val="222222"/>
                </a:solidFill>
                <a:effectLst/>
              </a:rPr>
              <a:t>, b</a:t>
            </a:r>
            <a:r>
              <a:rPr lang="en-US" sz="1800" b="0" i="0" baseline="-25000" dirty="0">
                <a:solidFill>
                  <a:srgbClr val="222222"/>
                </a:solidFill>
                <a:effectLst/>
              </a:rPr>
              <a:t>y</a:t>
            </a:r>
            <a:r>
              <a:rPr lang="en-US" sz="1800" b="0" i="0" dirty="0">
                <a:solidFill>
                  <a:srgbClr val="222222"/>
                </a:solidFill>
                <a:effectLst/>
              </a:rPr>
              <a:t>, </a:t>
            </a:r>
            <a:r>
              <a:rPr lang="en-US" sz="1800" b="0" i="0" dirty="0" err="1">
                <a:solidFill>
                  <a:srgbClr val="222222"/>
                </a:solidFill>
                <a:effectLst/>
              </a:rPr>
              <a:t>b</a:t>
            </a:r>
            <a:r>
              <a:rPr lang="en-US" sz="1800" b="0" i="0" baseline="-25000" dirty="0" err="1">
                <a:solidFill>
                  <a:srgbClr val="222222"/>
                </a:solidFill>
                <a:effectLst/>
              </a:rPr>
              <a:t>h</a:t>
            </a:r>
            <a:r>
              <a:rPr lang="en-US" sz="1800" b="0" i="0" dirty="0">
                <a:solidFill>
                  <a:srgbClr val="222222"/>
                </a:solidFill>
                <a:effectLst/>
              </a:rPr>
              <a:t>, </a:t>
            </a:r>
            <a:r>
              <a:rPr lang="en-US" sz="1800" b="0" i="0" dirty="0" err="1">
                <a:solidFill>
                  <a:srgbClr val="222222"/>
                </a:solidFill>
                <a:effectLst/>
              </a:rPr>
              <a:t>b</a:t>
            </a:r>
            <a:r>
              <a:rPr lang="en-US" sz="1800" b="0" i="0" baseline="-25000" dirty="0" err="1">
                <a:solidFill>
                  <a:srgbClr val="222222"/>
                </a:solidFill>
                <a:effectLst/>
              </a:rPr>
              <a:t>w</a:t>
            </a:r>
            <a:r>
              <a:rPr lang="en-US" sz="1800" b="0" i="0" dirty="0">
                <a:solidFill>
                  <a:srgbClr val="222222"/>
                </a:solidFill>
                <a:effectLst/>
              </a:rPr>
              <a:t>) specify the </a:t>
            </a:r>
            <a:r>
              <a:rPr lang="en-US" sz="1800" b="0" i="0" dirty="0" err="1">
                <a:solidFill>
                  <a:srgbClr val="222222"/>
                </a:solidFill>
                <a:effectLst/>
              </a:rPr>
              <a:t>Bbox</a:t>
            </a:r>
            <a:r>
              <a:rPr lang="en-US" sz="1800" b="0" i="0" dirty="0">
                <a:solidFill>
                  <a:srgbClr val="222222"/>
                </a:solidFill>
                <a:effectLst/>
              </a:rPr>
              <a:t> if there is an object</a:t>
            </a:r>
          </a:p>
          <a:p>
            <a:pPr lvl="1">
              <a:buFont typeface="Arial" panose="020B0604020202020204" pitchFamily="34" charset="0"/>
              <a:buChar char="•"/>
            </a:pPr>
            <a:r>
              <a:rPr lang="en-US" sz="1800" b="0" i="0" dirty="0">
                <a:solidFill>
                  <a:srgbClr val="222222"/>
                </a:solidFill>
                <a:effectLst/>
              </a:rPr>
              <a:t>(c</a:t>
            </a:r>
            <a:r>
              <a:rPr lang="en-US" sz="1800" b="0" i="0" baseline="-25000" dirty="0">
                <a:solidFill>
                  <a:srgbClr val="222222"/>
                </a:solidFill>
                <a:effectLst/>
              </a:rPr>
              <a:t>1</a:t>
            </a:r>
            <a:r>
              <a:rPr lang="en-US" sz="1800" b="0" i="0" dirty="0">
                <a:solidFill>
                  <a:srgbClr val="222222"/>
                </a:solidFill>
                <a:effectLst/>
              </a:rPr>
              <a:t>, c</a:t>
            </a:r>
            <a:r>
              <a:rPr lang="en-US" sz="1800" b="0" i="0" baseline="-25000" dirty="0">
                <a:solidFill>
                  <a:srgbClr val="222222"/>
                </a:solidFill>
                <a:effectLst/>
              </a:rPr>
              <a:t>2</a:t>
            </a:r>
            <a:r>
              <a:rPr lang="en-US" sz="1800" b="0" i="0" dirty="0">
                <a:solidFill>
                  <a:srgbClr val="222222"/>
                </a:solidFill>
                <a:effectLst/>
              </a:rPr>
              <a:t>, c</a:t>
            </a:r>
            <a:r>
              <a:rPr lang="en-US" sz="1800" b="0" i="0" baseline="-25000" dirty="0">
                <a:solidFill>
                  <a:srgbClr val="222222"/>
                </a:solidFill>
                <a:effectLst/>
              </a:rPr>
              <a:t>3</a:t>
            </a:r>
            <a:r>
              <a:rPr lang="en-US" sz="1800" b="0" i="0" dirty="0">
                <a:solidFill>
                  <a:srgbClr val="222222"/>
                </a:solidFill>
                <a:effectLst/>
              </a:rPr>
              <a:t>) represent  one-hot vector as the target label (or the class confidence scores computer by SoftMax during inference)</a:t>
            </a:r>
          </a:p>
          <a:p>
            <a:pPr>
              <a:buFont typeface="Arial" panose="020B0604020202020204" pitchFamily="34" charset="0"/>
              <a:buChar char="•"/>
            </a:pPr>
            <a:r>
              <a:rPr lang="en-US" sz="2000" dirty="0"/>
              <a:t>For each of the </a:t>
            </a:r>
            <a:r>
              <a:rPr lang="en-US" sz="2000" b="0" i="0" dirty="0">
                <a:solidFill>
                  <a:srgbClr val="222222"/>
                </a:solidFill>
                <a:effectLst/>
              </a:rPr>
              <a:t>3x3</a:t>
            </a:r>
            <a:r>
              <a:rPr lang="en-US" sz="2000" dirty="0"/>
              <a:t> grid cells, we have an 8-D output vector. So t</a:t>
            </a:r>
            <a:r>
              <a:rPr lang="en-US" sz="2000" b="0" i="0" dirty="0">
                <a:solidFill>
                  <a:srgbClr val="222222"/>
                </a:solidFill>
                <a:effectLst/>
              </a:rPr>
              <a:t>he </a:t>
            </a:r>
            <a:r>
              <a:rPr lang="en-US" sz="2000" dirty="0">
                <a:solidFill>
                  <a:srgbClr val="222222"/>
                </a:solidFill>
              </a:rPr>
              <a:t>output dimension is </a:t>
            </a:r>
            <a:r>
              <a:rPr lang="en-US" sz="2000" b="0" i="0" dirty="0">
                <a:solidFill>
                  <a:srgbClr val="222222"/>
                </a:solidFill>
                <a:effectLst/>
              </a:rPr>
              <a:t>3x3x8 </a:t>
            </a:r>
          </a:p>
          <a:p>
            <a:pPr>
              <a:buFont typeface="Arial" panose="020B0604020202020204" pitchFamily="34" charset="0"/>
              <a:buChar char="•"/>
            </a:pPr>
            <a:r>
              <a:rPr lang="en-US" sz="2000" kern="0" dirty="0"/>
              <a:t>Even if an object may span more than one grid, it will only be assigned to a single grid cell in which its mid-point is located</a:t>
            </a:r>
            <a:endParaRPr lang="en-SE" sz="2000" dirty="0"/>
          </a:p>
        </p:txBody>
      </p:sp>
      <p:sp>
        <p:nvSpPr>
          <p:cNvPr id="4" name="Slide Number Placeholder 3">
            <a:extLst>
              <a:ext uri="{FF2B5EF4-FFF2-40B4-BE49-F238E27FC236}">
                <a16:creationId xmlns:a16="http://schemas.microsoft.com/office/drawing/2014/main" id="{DCC8670D-56EF-0BC5-E12A-864A97C1398F}"/>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2050" name="Picture 2">
            <a:extLst>
              <a:ext uri="{FF2B5EF4-FFF2-40B4-BE49-F238E27FC236}">
                <a16:creationId xmlns:a16="http://schemas.microsoft.com/office/drawing/2014/main" id="{99D7A286-4D9E-4746-85AD-6F33AF2D7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447" y="2564904"/>
            <a:ext cx="1752361" cy="2063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EF5379A-44BE-7D91-D1D2-EFA920713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23" y="5468683"/>
            <a:ext cx="6734205" cy="13893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3F799DB-1008-265E-B3FA-84BF22B9DBC4}"/>
              </a:ext>
            </a:extLst>
          </p:cNvPr>
          <p:cNvSpPr/>
          <p:nvPr/>
        </p:nvSpPr>
        <p:spPr bwMode="auto">
          <a:xfrm>
            <a:off x="1547664" y="6530035"/>
            <a:ext cx="1152128" cy="24447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21306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D07D-23F4-2A81-170B-4D4A231ABF7F}"/>
              </a:ext>
            </a:extLst>
          </p:cNvPr>
          <p:cNvSpPr>
            <a:spLocks noGrp="1"/>
          </p:cNvSpPr>
          <p:nvPr>
            <p:ph type="title"/>
          </p:nvPr>
        </p:nvSpPr>
        <p:spPr/>
        <p:txBody>
          <a:bodyPr/>
          <a:lstStyle/>
          <a:p>
            <a:r>
              <a:rPr lang="en-US" dirty="0"/>
              <a:t>Two Grid Cells</a:t>
            </a:r>
            <a:endParaRPr lang="en-SE" dirty="0"/>
          </a:p>
        </p:txBody>
      </p:sp>
      <p:sp>
        <p:nvSpPr>
          <p:cNvPr id="3" name="Content Placeholder 2">
            <a:extLst>
              <a:ext uri="{FF2B5EF4-FFF2-40B4-BE49-F238E27FC236}">
                <a16:creationId xmlns:a16="http://schemas.microsoft.com/office/drawing/2014/main" id="{D0D6370E-A176-79CB-9038-B315FA14E1B6}"/>
              </a:ext>
            </a:extLst>
          </p:cNvPr>
          <p:cNvSpPr>
            <a:spLocks noGrp="1"/>
          </p:cNvSpPr>
          <p:nvPr>
            <p:ph idx="1"/>
          </p:nvPr>
        </p:nvSpPr>
        <p:spPr>
          <a:xfrm>
            <a:off x="395536" y="1271773"/>
            <a:ext cx="4042792" cy="2133600"/>
          </a:xfrm>
        </p:spPr>
        <p:txBody>
          <a:bodyPr>
            <a:normAutofit/>
          </a:bodyPr>
          <a:lstStyle/>
          <a:p>
            <a:r>
              <a:rPr lang="en-US" sz="2400" dirty="0"/>
              <a:t>Since there is no object in this grid, pc=0, and all the other entries are ?</a:t>
            </a:r>
          </a:p>
        </p:txBody>
      </p:sp>
      <p:sp>
        <p:nvSpPr>
          <p:cNvPr id="4" name="Slide Number Placeholder 3">
            <a:extLst>
              <a:ext uri="{FF2B5EF4-FFF2-40B4-BE49-F238E27FC236}">
                <a16:creationId xmlns:a16="http://schemas.microsoft.com/office/drawing/2014/main" id="{14966E54-FD05-CBB0-7D39-9A9BA02EAAC3}"/>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5" name="Picture 4">
            <a:extLst>
              <a:ext uri="{FF2B5EF4-FFF2-40B4-BE49-F238E27FC236}">
                <a16:creationId xmlns:a16="http://schemas.microsoft.com/office/drawing/2014/main" id="{FB9B7F20-C9A9-9403-4699-F9B61CF4E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158734"/>
            <a:ext cx="3026093" cy="27346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524B329-94A5-CC1E-E523-840C0484E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537" y="1884363"/>
            <a:ext cx="11715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F51C942-B534-933A-2342-2997D27E0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50535"/>
            <a:ext cx="3026093" cy="27346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04BD908-2544-5B3C-00E3-D2CF5B5CD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692823"/>
            <a:ext cx="1171575" cy="138112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7490067C-CA7F-4B8E-71A1-048096379041}"/>
              </a:ext>
            </a:extLst>
          </p:cNvPr>
          <p:cNvSpPr txBox="1">
            <a:spLocks/>
          </p:cNvSpPr>
          <p:nvPr/>
        </p:nvSpPr>
        <p:spPr bwMode="auto">
          <a:xfrm>
            <a:off x="395536" y="3789040"/>
            <a:ext cx="4042792" cy="2961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700" dirty="0"/>
              <a:t>Since there is an object (Car) in this grid, pc=1. (bx, by, </a:t>
            </a:r>
            <a:r>
              <a:rPr lang="en-US" sz="2700" dirty="0" err="1"/>
              <a:t>bh</a:t>
            </a:r>
            <a:r>
              <a:rPr lang="en-US" sz="2700" dirty="0"/>
              <a:t>, </a:t>
            </a:r>
            <a:r>
              <a:rPr lang="en-US" sz="2700" dirty="0" err="1"/>
              <a:t>bw</a:t>
            </a:r>
            <a:r>
              <a:rPr lang="en-US" sz="2700" dirty="0"/>
              <a:t>) are calculated relative to the particular grid cell</a:t>
            </a:r>
          </a:p>
          <a:p>
            <a:r>
              <a:rPr lang="en-US" sz="2700" dirty="0"/>
              <a:t>Class label is (0,1,0) since Car is the 2</a:t>
            </a:r>
            <a:r>
              <a:rPr lang="en-US" sz="2700" baseline="30000" dirty="0"/>
              <a:t>nd</a:t>
            </a:r>
            <a:r>
              <a:rPr lang="en-US" sz="2700" dirty="0"/>
              <a:t> class</a:t>
            </a:r>
          </a:p>
        </p:txBody>
      </p:sp>
      <p:sp>
        <p:nvSpPr>
          <p:cNvPr id="10" name="Rectangle 9">
            <a:extLst>
              <a:ext uri="{FF2B5EF4-FFF2-40B4-BE49-F238E27FC236}">
                <a16:creationId xmlns:a16="http://schemas.microsoft.com/office/drawing/2014/main" id="{34E1D8FB-8C8B-1CAB-BB90-F3E0296B51C9}"/>
              </a:ext>
            </a:extLst>
          </p:cNvPr>
          <p:cNvSpPr/>
          <p:nvPr/>
        </p:nvSpPr>
        <p:spPr bwMode="auto">
          <a:xfrm>
            <a:off x="6048164" y="1300173"/>
            <a:ext cx="792088" cy="765448"/>
          </a:xfrm>
          <a:prstGeom prst="rect">
            <a:avLst/>
          </a:prstGeom>
          <a:noFill/>
          <a:ln w="254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SE"/>
          </a:p>
        </p:txBody>
      </p:sp>
      <p:sp>
        <p:nvSpPr>
          <p:cNvPr id="16" name="Rectangle 15">
            <a:extLst>
              <a:ext uri="{FF2B5EF4-FFF2-40B4-BE49-F238E27FC236}">
                <a16:creationId xmlns:a16="http://schemas.microsoft.com/office/drawing/2014/main" id="{454EA124-2D0F-EFA8-8840-0BA3D1391ECE}"/>
              </a:ext>
            </a:extLst>
          </p:cNvPr>
          <p:cNvSpPr/>
          <p:nvPr/>
        </p:nvSpPr>
        <p:spPr bwMode="auto">
          <a:xfrm>
            <a:off x="6057788" y="5000661"/>
            <a:ext cx="792088" cy="765448"/>
          </a:xfrm>
          <a:prstGeom prst="rect">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8140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9E3D-8301-F9B2-EC7B-7BD5C8EF74A1}"/>
              </a:ext>
            </a:extLst>
          </p:cNvPr>
          <p:cNvSpPr>
            <a:spLocks noGrp="1"/>
          </p:cNvSpPr>
          <p:nvPr>
            <p:ph type="title"/>
          </p:nvPr>
        </p:nvSpPr>
        <p:spPr/>
        <p:txBody>
          <a:bodyPr/>
          <a:lstStyle/>
          <a:p>
            <a:r>
              <a:rPr lang="en-US" dirty="0"/>
              <a:t>An Example Grid Cell</a:t>
            </a:r>
            <a:endParaRPr lang="en-SE" dirty="0"/>
          </a:p>
        </p:txBody>
      </p:sp>
      <p:sp>
        <p:nvSpPr>
          <p:cNvPr id="3" name="Content Placeholder 2">
            <a:extLst>
              <a:ext uri="{FF2B5EF4-FFF2-40B4-BE49-F238E27FC236}">
                <a16:creationId xmlns:a16="http://schemas.microsoft.com/office/drawing/2014/main" id="{C9056D5C-7017-D1B9-F3EA-BE49044CBFD9}"/>
              </a:ext>
            </a:extLst>
          </p:cNvPr>
          <p:cNvSpPr>
            <a:spLocks noGrp="1"/>
          </p:cNvSpPr>
          <p:nvPr>
            <p:ph idx="1"/>
          </p:nvPr>
        </p:nvSpPr>
        <p:spPr>
          <a:xfrm>
            <a:off x="179512" y="1295400"/>
            <a:ext cx="5830891" cy="3506340"/>
          </a:xfrm>
        </p:spPr>
        <p:txBody>
          <a:bodyPr>
            <a:normAutofit fontScale="62500" lnSpcReduction="20000"/>
          </a:bodyPr>
          <a:lstStyle/>
          <a:p>
            <a:pPr algn="l"/>
            <a:r>
              <a:rPr lang="en-US" b="0" i="0" dirty="0">
                <a:solidFill>
                  <a:srgbClr val="222222"/>
                </a:solidFill>
                <a:effectLst/>
                <a:latin typeface="Lato" panose="020F0502020204030203" pitchFamily="34" charset="0"/>
              </a:rPr>
              <a:t>(b</a:t>
            </a:r>
            <a:r>
              <a:rPr lang="en-US" b="0" i="0" baseline="-25000" dirty="0">
                <a:solidFill>
                  <a:srgbClr val="222222"/>
                </a:solidFill>
                <a:effectLst/>
                <a:latin typeface="Lato" panose="020F0502020204030203" pitchFamily="34" charset="0"/>
              </a:rPr>
              <a:t>x</a:t>
            </a:r>
            <a:r>
              <a:rPr lang="en-US" b="0" i="0" dirty="0">
                <a:solidFill>
                  <a:srgbClr val="222222"/>
                </a:solidFill>
                <a:effectLst/>
                <a:latin typeface="Lato" panose="020F0502020204030203" pitchFamily="34" charset="0"/>
              </a:rPr>
              <a:t>, b</a:t>
            </a:r>
            <a:r>
              <a:rPr lang="en-US" b="0" i="0" baseline="-25000" dirty="0">
                <a:solidFill>
                  <a:srgbClr val="222222"/>
                </a:solidFill>
                <a:effectLst/>
                <a:latin typeface="Lato" panose="020F0502020204030203" pitchFamily="34" charset="0"/>
              </a:rPr>
              <a:t>y</a:t>
            </a:r>
            <a:r>
              <a:rPr lang="en-US" b="0" i="0" dirty="0">
                <a:solidFill>
                  <a:srgbClr val="222222"/>
                </a:solidFill>
                <a:effectLst/>
                <a:latin typeface="Lato" panose="020F0502020204030203" pitchFamily="34" charset="0"/>
              </a:rPr>
              <a:t>)=(0.4, 0.3): coordinates of the midpoint of the object with respect to this grid</a:t>
            </a:r>
          </a:p>
          <a:p>
            <a:pPr algn="l"/>
            <a:r>
              <a:rPr lang="en-US" b="0" i="0" dirty="0">
                <a:solidFill>
                  <a:srgbClr val="222222"/>
                </a:solidFill>
                <a:effectLst/>
                <a:latin typeface="Lato" panose="020F0502020204030203" pitchFamily="34" charset="0"/>
              </a:rPr>
              <a:t>(</a:t>
            </a:r>
            <a:r>
              <a:rPr lang="en-US" b="0" i="0" dirty="0" err="1">
                <a:solidFill>
                  <a:srgbClr val="222222"/>
                </a:solidFill>
                <a:effectLst/>
                <a:latin typeface="Lato" panose="020F0502020204030203" pitchFamily="34" charset="0"/>
              </a:rPr>
              <a:t>b</a:t>
            </a:r>
            <a:r>
              <a:rPr lang="en-US" b="0" i="0" baseline="-25000" dirty="0" err="1">
                <a:solidFill>
                  <a:srgbClr val="222222"/>
                </a:solidFill>
                <a:effectLst/>
                <a:latin typeface="Lato" panose="020F0502020204030203" pitchFamily="34" charset="0"/>
              </a:rPr>
              <a:t>h</a:t>
            </a:r>
            <a:r>
              <a:rPr lang="en-US" b="0" i="0" dirty="0">
                <a:solidFill>
                  <a:srgbClr val="222222"/>
                </a:solidFill>
                <a:effectLst/>
                <a:latin typeface="Lato" panose="020F0502020204030203" pitchFamily="34" charset="0"/>
              </a:rPr>
              <a:t>, </a:t>
            </a:r>
            <a:r>
              <a:rPr lang="en-US" b="0" i="0" dirty="0" err="1">
                <a:solidFill>
                  <a:srgbClr val="222222"/>
                </a:solidFill>
                <a:effectLst/>
                <a:latin typeface="Lato" panose="020F0502020204030203" pitchFamily="34" charset="0"/>
              </a:rPr>
              <a:t>b</a:t>
            </a:r>
            <a:r>
              <a:rPr lang="en-US" b="0" i="0" baseline="-25000" dirty="0" err="1">
                <a:solidFill>
                  <a:srgbClr val="222222"/>
                </a:solidFill>
                <a:effectLst/>
                <a:latin typeface="Lato" panose="020F0502020204030203" pitchFamily="34" charset="0"/>
              </a:rPr>
              <a:t>w</a:t>
            </a:r>
            <a:r>
              <a:rPr lang="en-US" b="0" i="0" dirty="0">
                <a:solidFill>
                  <a:srgbClr val="222222"/>
                </a:solidFill>
                <a:effectLst/>
                <a:latin typeface="Lato" panose="020F0502020204030203" pitchFamily="34" charset="0"/>
              </a:rPr>
              <a:t>)=(0.5, 0.9): </a:t>
            </a:r>
          </a:p>
          <a:p>
            <a:pPr lvl="1"/>
            <a:r>
              <a:rPr lang="en-US" b="0" i="0" dirty="0" err="1">
                <a:solidFill>
                  <a:srgbClr val="222222"/>
                </a:solidFill>
                <a:effectLst/>
                <a:latin typeface="Lato" panose="020F0502020204030203" pitchFamily="34" charset="0"/>
              </a:rPr>
              <a:t>b</a:t>
            </a:r>
            <a:r>
              <a:rPr lang="en-US" b="0" i="0" baseline="-25000" dirty="0" err="1">
                <a:solidFill>
                  <a:srgbClr val="222222"/>
                </a:solidFill>
                <a:effectLst/>
                <a:latin typeface="Lato" panose="020F0502020204030203" pitchFamily="34" charset="0"/>
              </a:rPr>
              <a:t>h</a:t>
            </a:r>
            <a:r>
              <a:rPr lang="en-US" b="0" i="0" dirty="0">
                <a:solidFill>
                  <a:srgbClr val="222222"/>
                </a:solidFill>
                <a:effectLst/>
                <a:latin typeface="Lato" panose="020F0502020204030203" pitchFamily="34" charset="0"/>
              </a:rPr>
              <a:t> = 0.5 is ratio of the height of the </a:t>
            </a:r>
            <a:r>
              <a:rPr lang="en-US" b="0" i="0" dirty="0" err="1">
                <a:solidFill>
                  <a:srgbClr val="222222"/>
                </a:solidFill>
                <a:effectLst/>
                <a:latin typeface="Lato" panose="020F0502020204030203" pitchFamily="34" charset="0"/>
              </a:rPr>
              <a:t>Bbox</a:t>
            </a:r>
            <a:r>
              <a:rPr lang="en-US" b="0" i="0" dirty="0">
                <a:solidFill>
                  <a:srgbClr val="222222"/>
                </a:solidFill>
                <a:effectLst/>
                <a:latin typeface="Lato" panose="020F0502020204030203" pitchFamily="34" charset="0"/>
              </a:rPr>
              <a:t> (red box) to the height of the grid cell</a:t>
            </a:r>
          </a:p>
          <a:p>
            <a:pPr lvl="1"/>
            <a:r>
              <a:rPr lang="en-US" b="0" i="0" dirty="0" err="1">
                <a:solidFill>
                  <a:srgbClr val="222222"/>
                </a:solidFill>
                <a:effectLst/>
                <a:latin typeface="Lato" panose="020F0502020204030203" pitchFamily="34" charset="0"/>
              </a:rPr>
              <a:t>b</a:t>
            </a:r>
            <a:r>
              <a:rPr lang="en-US" b="0" i="0" baseline="-25000" dirty="0" err="1">
                <a:solidFill>
                  <a:srgbClr val="222222"/>
                </a:solidFill>
                <a:effectLst/>
                <a:latin typeface="Lato" panose="020F0502020204030203" pitchFamily="34" charset="0"/>
              </a:rPr>
              <a:t>w</a:t>
            </a:r>
            <a:r>
              <a:rPr lang="en-US" b="0" i="0" dirty="0">
                <a:solidFill>
                  <a:srgbClr val="222222"/>
                </a:solidFill>
                <a:effectLst/>
                <a:latin typeface="Lato" panose="020F0502020204030203" pitchFamily="34" charset="0"/>
              </a:rPr>
              <a:t> = 0.9 is ratio of the width of the </a:t>
            </a:r>
            <a:r>
              <a:rPr lang="en-US" b="0" i="0" dirty="0" err="1">
                <a:solidFill>
                  <a:srgbClr val="222222"/>
                </a:solidFill>
                <a:effectLst/>
                <a:latin typeface="Lato" panose="020F0502020204030203" pitchFamily="34" charset="0"/>
              </a:rPr>
              <a:t>Bbox</a:t>
            </a:r>
            <a:r>
              <a:rPr lang="en-US" b="0" i="0" dirty="0">
                <a:solidFill>
                  <a:srgbClr val="222222"/>
                </a:solidFill>
                <a:effectLst/>
                <a:latin typeface="Lato" panose="020F0502020204030203" pitchFamily="34" charset="0"/>
              </a:rPr>
              <a:t> to the width of the grid cell</a:t>
            </a:r>
          </a:p>
          <a:p>
            <a:pPr algn="l"/>
            <a:r>
              <a:rPr lang="en-US" b="0" i="0" dirty="0">
                <a:solidFill>
                  <a:srgbClr val="222222"/>
                </a:solidFill>
                <a:effectLst/>
                <a:latin typeface="Lato" panose="020F0502020204030203" pitchFamily="34" charset="0"/>
              </a:rPr>
              <a:t>b</a:t>
            </a:r>
            <a:r>
              <a:rPr lang="en-US" b="0" i="0" baseline="-25000" dirty="0">
                <a:solidFill>
                  <a:srgbClr val="222222"/>
                </a:solidFill>
                <a:effectLst/>
                <a:latin typeface="Lato" panose="020F0502020204030203" pitchFamily="34" charset="0"/>
              </a:rPr>
              <a:t>x</a:t>
            </a:r>
            <a:r>
              <a:rPr lang="en-US" b="0" i="0" dirty="0">
                <a:solidFill>
                  <a:srgbClr val="222222"/>
                </a:solidFill>
                <a:effectLst/>
                <a:latin typeface="Lato" panose="020F0502020204030203" pitchFamily="34" charset="0"/>
              </a:rPr>
              <a:t> and b</a:t>
            </a:r>
            <a:r>
              <a:rPr lang="en-US" b="0" i="0" baseline="-25000" dirty="0">
                <a:solidFill>
                  <a:srgbClr val="222222"/>
                </a:solidFill>
                <a:effectLst/>
                <a:latin typeface="Lato" panose="020F0502020204030203" pitchFamily="34" charset="0"/>
              </a:rPr>
              <a:t>y</a:t>
            </a:r>
            <a:r>
              <a:rPr lang="en-US" b="0" i="0" dirty="0">
                <a:solidFill>
                  <a:srgbClr val="222222"/>
                </a:solidFill>
                <a:effectLst/>
                <a:latin typeface="Lato" panose="020F0502020204030203" pitchFamily="34" charset="0"/>
              </a:rPr>
              <a:t> will never exceed 1, as the midpoint will always lie within the grid. Whereas </a:t>
            </a:r>
            <a:r>
              <a:rPr lang="en-US" b="0" i="0" dirty="0" err="1">
                <a:solidFill>
                  <a:srgbClr val="222222"/>
                </a:solidFill>
                <a:effectLst/>
                <a:latin typeface="Lato" panose="020F0502020204030203" pitchFamily="34" charset="0"/>
              </a:rPr>
              <a:t>b</a:t>
            </a:r>
            <a:r>
              <a:rPr lang="en-US" b="0" i="0" baseline="-25000" dirty="0" err="1">
                <a:solidFill>
                  <a:srgbClr val="222222"/>
                </a:solidFill>
                <a:effectLst/>
                <a:latin typeface="Lato" panose="020F0502020204030203" pitchFamily="34" charset="0"/>
              </a:rPr>
              <a:t>h</a:t>
            </a:r>
            <a:r>
              <a:rPr lang="en-US" b="0" i="0" dirty="0">
                <a:solidFill>
                  <a:srgbClr val="222222"/>
                </a:solidFill>
                <a:effectLst/>
                <a:latin typeface="Lato" panose="020F0502020204030203" pitchFamily="34" charset="0"/>
              </a:rPr>
              <a:t> and </a:t>
            </a:r>
            <a:r>
              <a:rPr lang="en-US" b="0" i="0" dirty="0" err="1">
                <a:solidFill>
                  <a:srgbClr val="222222"/>
                </a:solidFill>
                <a:effectLst/>
                <a:latin typeface="Lato" panose="020F0502020204030203" pitchFamily="34" charset="0"/>
              </a:rPr>
              <a:t>b</a:t>
            </a:r>
            <a:r>
              <a:rPr lang="en-US" b="0" i="0" baseline="-25000" dirty="0" err="1">
                <a:solidFill>
                  <a:srgbClr val="222222"/>
                </a:solidFill>
                <a:effectLst/>
                <a:latin typeface="Lato" panose="020F0502020204030203" pitchFamily="34" charset="0"/>
              </a:rPr>
              <a:t>w</a:t>
            </a:r>
            <a:r>
              <a:rPr lang="en-US" b="0" i="0" dirty="0">
                <a:solidFill>
                  <a:srgbClr val="222222"/>
                </a:solidFill>
                <a:effectLst/>
                <a:latin typeface="Lato" panose="020F0502020204030203" pitchFamily="34" charset="0"/>
              </a:rPr>
              <a:t> can exceed 1 if the dimensions of the </a:t>
            </a:r>
            <a:r>
              <a:rPr lang="en-US" dirty="0" err="1">
                <a:solidFill>
                  <a:srgbClr val="222222"/>
                </a:solidFill>
                <a:latin typeface="Lato" panose="020F0502020204030203" pitchFamily="34" charset="0"/>
              </a:rPr>
              <a:t>Bbox</a:t>
            </a:r>
            <a:r>
              <a:rPr lang="en-US" b="0" i="0" dirty="0">
                <a:solidFill>
                  <a:srgbClr val="222222"/>
                </a:solidFill>
                <a:effectLst/>
                <a:latin typeface="Lato" panose="020F0502020204030203" pitchFamily="34" charset="0"/>
              </a:rPr>
              <a:t> are more than the dimension of the grid</a:t>
            </a:r>
          </a:p>
          <a:p>
            <a:r>
              <a:rPr lang="en-US" b="0" i="0" dirty="0">
                <a:solidFill>
                  <a:srgbClr val="222222"/>
                </a:solidFill>
                <a:effectLst/>
                <a:latin typeface="Lato" panose="020F0502020204030203" pitchFamily="34" charset="0"/>
              </a:rPr>
              <a:t>Class label is (0,1,0) for th</a:t>
            </a:r>
            <a:r>
              <a:rPr lang="en-US" dirty="0">
                <a:solidFill>
                  <a:srgbClr val="222222"/>
                </a:solidFill>
                <a:latin typeface="Lato" panose="020F0502020204030203" pitchFamily="34" charset="0"/>
              </a:rPr>
              <a:t>e Car class</a:t>
            </a:r>
            <a:endParaRPr lang="en-US" b="0" i="0" dirty="0">
              <a:solidFill>
                <a:srgbClr val="222222"/>
              </a:solidFill>
              <a:effectLst/>
              <a:latin typeface="Lato" panose="020F0502020204030203" pitchFamily="34" charset="0"/>
            </a:endParaRPr>
          </a:p>
          <a:p>
            <a:endParaRPr lang="en-SE" dirty="0"/>
          </a:p>
          <a:p>
            <a:endParaRPr lang="en-SE" dirty="0"/>
          </a:p>
        </p:txBody>
      </p:sp>
      <p:sp>
        <p:nvSpPr>
          <p:cNvPr id="4" name="Slide Number Placeholder 3">
            <a:extLst>
              <a:ext uri="{FF2B5EF4-FFF2-40B4-BE49-F238E27FC236}">
                <a16:creationId xmlns:a16="http://schemas.microsoft.com/office/drawing/2014/main" id="{339885FC-25AF-5EBF-381E-58ADC6190806}"/>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pic>
        <p:nvPicPr>
          <p:cNvPr id="5" name="Picture 4">
            <a:extLst>
              <a:ext uri="{FF2B5EF4-FFF2-40B4-BE49-F238E27FC236}">
                <a16:creationId xmlns:a16="http://schemas.microsoft.com/office/drawing/2014/main" id="{C419DE80-2558-1A35-EFE3-C9B7398EA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403" y="1268760"/>
            <a:ext cx="3026093" cy="27346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0969D2-252B-00FB-87BE-3DA99587E396}"/>
              </a:ext>
            </a:extLst>
          </p:cNvPr>
          <p:cNvSpPr/>
          <p:nvPr/>
        </p:nvSpPr>
        <p:spPr bwMode="auto">
          <a:xfrm>
            <a:off x="8035247" y="2204864"/>
            <a:ext cx="792088" cy="765448"/>
          </a:xfrm>
          <a:prstGeom prst="rect">
            <a:avLst/>
          </a:prstGeom>
          <a:noFill/>
          <a:ln w="254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SE"/>
          </a:p>
        </p:txBody>
      </p:sp>
      <p:pic>
        <p:nvPicPr>
          <p:cNvPr id="5122" name="Picture 2">
            <a:extLst>
              <a:ext uri="{FF2B5EF4-FFF2-40B4-BE49-F238E27FC236}">
                <a16:creationId xmlns:a16="http://schemas.microsoft.com/office/drawing/2014/main" id="{C4D77508-EA1A-DBB8-5F39-B885E4417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138" y="4621374"/>
            <a:ext cx="1171575" cy="1381125"/>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535E4F0-1195-3D8A-8669-810D8397E7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4001" y="4550246"/>
            <a:ext cx="14859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F981DAD9-44F1-AA7B-681C-4E5F38B34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761" y="4621374"/>
            <a:ext cx="1171575" cy="1390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77D5F0-459E-4F55-300E-5685A1941D45}"/>
              </a:ext>
            </a:extLst>
          </p:cNvPr>
          <p:cNvSpPr txBox="1"/>
          <p:nvPr/>
        </p:nvSpPr>
        <p:spPr>
          <a:xfrm>
            <a:off x="7124649" y="5123226"/>
            <a:ext cx="380232" cy="261610"/>
          </a:xfrm>
          <a:prstGeom prst="rect">
            <a:avLst/>
          </a:prstGeom>
          <a:solidFill>
            <a:schemeClr val="bg1"/>
          </a:solidFill>
        </p:spPr>
        <p:txBody>
          <a:bodyPr wrap="none" rtlCol="0">
            <a:spAutoFit/>
          </a:bodyPr>
          <a:lstStyle/>
          <a:p>
            <a:r>
              <a:rPr lang="en-US" sz="1100" dirty="0"/>
              <a:t>0.5</a:t>
            </a:r>
            <a:endParaRPr lang="en-SE" sz="1100" dirty="0"/>
          </a:p>
        </p:txBody>
      </p:sp>
      <p:sp>
        <p:nvSpPr>
          <p:cNvPr id="8" name="TextBox 7">
            <a:extLst>
              <a:ext uri="{FF2B5EF4-FFF2-40B4-BE49-F238E27FC236}">
                <a16:creationId xmlns:a16="http://schemas.microsoft.com/office/drawing/2014/main" id="{394311D4-7B4E-014C-C4A8-D1F09757D543}"/>
              </a:ext>
            </a:extLst>
          </p:cNvPr>
          <p:cNvSpPr txBox="1"/>
          <p:nvPr/>
        </p:nvSpPr>
        <p:spPr>
          <a:xfrm>
            <a:off x="7116034" y="5106329"/>
            <a:ext cx="380232" cy="430887"/>
          </a:xfrm>
          <a:prstGeom prst="rect">
            <a:avLst/>
          </a:prstGeom>
          <a:solidFill>
            <a:schemeClr val="bg1"/>
          </a:solidFill>
        </p:spPr>
        <p:txBody>
          <a:bodyPr wrap="none" rtlCol="0">
            <a:spAutoFit/>
          </a:bodyPr>
          <a:lstStyle/>
          <a:p>
            <a:r>
              <a:rPr lang="en-US" sz="1050" dirty="0"/>
              <a:t>0.5</a:t>
            </a:r>
          </a:p>
          <a:p>
            <a:r>
              <a:rPr lang="en-US" sz="1050" dirty="0"/>
              <a:t>0.9</a:t>
            </a:r>
            <a:endParaRPr lang="en-SE" sz="1050" dirty="0"/>
          </a:p>
        </p:txBody>
      </p:sp>
      <p:sp>
        <p:nvSpPr>
          <p:cNvPr id="10" name="TextBox 9">
            <a:extLst>
              <a:ext uri="{FF2B5EF4-FFF2-40B4-BE49-F238E27FC236}">
                <a16:creationId xmlns:a16="http://schemas.microsoft.com/office/drawing/2014/main" id="{38F3E27D-C4ED-637E-CA95-C09FD2591407}"/>
              </a:ext>
            </a:extLst>
          </p:cNvPr>
          <p:cNvSpPr txBox="1"/>
          <p:nvPr/>
        </p:nvSpPr>
        <p:spPr>
          <a:xfrm>
            <a:off x="5999645" y="5029384"/>
            <a:ext cx="425116" cy="584775"/>
          </a:xfrm>
          <a:prstGeom prst="rect">
            <a:avLst/>
          </a:prstGeom>
          <a:noFill/>
        </p:spPr>
        <p:txBody>
          <a:bodyPr wrap="none" rtlCol="0">
            <a:spAutoFit/>
          </a:bodyPr>
          <a:lstStyle/>
          <a:p>
            <a:r>
              <a:rPr lang="en-US" sz="3200" dirty="0"/>
              <a:t>=</a:t>
            </a:r>
            <a:endParaRPr lang="en-SE" sz="3200" dirty="0"/>
          </a:p>
        </p:txBody>
      </p:sp>
    </p:spTree>
    <p:extLst>
      <p:ext uri="{BB962C8B-B14F-4D97-AF65-F5344CB8AC3E}">
        <p14:creationId xmlns:p14="http://schemas.microsoft.com/office/powerpoint/2010/main" val="15945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84BD-4521-4F76-B89B-CA0D9B7F31CF}"/>
              </a:ext>
            </a:extLst>
          </p:cNvPr>
          <p:cNvSpPr>
            <a:spLocks noGrp="1"/>
          </p:cNvSpPr>
          <p:nvPr>
            <p:ph type="title"/>
          </p:nvPr>
        </p:nvSpPr>
        <p:spPr/>
        <p:txBody>
          <a:bodyPr/>
          <a:lstStyle/>
          <a:p>
            <a:r>
              <a:rPr lang="en-US" dirty="0"/>
              <a:t>Object Detection: Task Definition</a:t>
            </a:r>
            <a:endParaRPr lang="en-SE" dirty="0"/>
          </a:p>
        </p:txBody>
      </p:sp>
      <p:sp>
        <p:nvSpPr>
          <p:cNvPr id="3" name="Content Placeholder 2">
            <a:extLst>
              <a:ext uri="{FF2B5EF4-FFF2-40B4-BE49-F238E27FC236}">
                <a16:creationId xmlns:a16="http://schemas.microsoft.com/office/drawing/2014/main" id="{EC99983B-CA40-4EFA-8195-8F894CC1AA42}"/>
              </a:ext>
            </a:extLst>
          </p:cNvPr>
          <p:cNvSpPr>
            <a:spLocks noGrp="1"/>
          </p:cNvSpPr>
          <p:nvPr>
            <p:ph idx="1"/>
          </p:nvPr>
        </p:nvSpPr>
        <p:spPr>
          <a:xfrm>
            <a:off x="323528" y="1295400"/>
            <a:ext cx="5472607" cy="5105400"/>
          </a:xfrm>
        </p:spPr>
        <p:txBody>
          <a:bodyPr>
            <a:normAutofit fontScale="70000" lnSpcReduction="20000"/>
          </a:bodyPr>
          <a:lstStyle/>
          <a:p>
            <a:r>
              <a:rPr lang="en-US" dirty="0"/>
              <a:t>Input: Single Image</a:t>
            </a:r>
          </a:p>
          <a:p>
            <a:r>
              <a:rPr lang="en-US" dirty="0"/>
              <a:t>Output: a set of detected objects</a:t>
            </a:r>
          </a:p>
          <a:p>
            <a:r>
              <a:rPr lang="en-US" dirty="0"/>
              <a:t>For each object predict:</a:t>
            </a:r>
          </a:p>
          <a:p>
            <a:pPr lvl="1"/>
            <a:r>
              <a:rPr lang="en-US" sz="2800" dirty="0"/>
              <a:t>WHAT: </a:t>
            </a:r>
            <a:r>
              <a:rPr lang="en-US" dirty="0"/>
              <a:t>Class label (e.g., cat vs. dog)</a:t>
            </a:r>
          </a:p>
          <a:p>
            <a:pPr lvl="1"/>
            <a:r>
              <a:rPr lang="en-US" dirty="0"/>
              <a:t>WHERE</a:t>
            </a:r>
            <a:r>
              <a:rPr lang="en-US"/>
              <a:t>: Bbox </a:t>
            </a:r>
            <a:r>
              <a:rPr lang="en-US" dirty="0"/>
              <a:t>(4 numbers: x, y, width, height)</a:t>
            </a:r>
          </a:p>
          <a:p>
            <a:r>
              <a:rPr lang="en-US" dirty="0"/>
              <a:t>Challenges:</a:t>
            </a:r>
          </a:p>
          <a:p>
            <a:pPr lvl="1"/>
            <a:r>
              <a:rPr lang="en-US" dirty="0"/>
              <a:t>Multiple outputs: variable numbers of objects per image</a:t>
            </a:r>
          </a:p>
          <a:p>
            <a:pPr lvl="1"/>
            <a:r>
              <a:rPr lang="en-US" dirty="0"/>
              <a:t>Multiple types of output: predict ”what” (class label) as well as “where</a:t>
            </a:r>
            <a:r>
              <a:rPr lang="en-US"/>
              <a:t>” (Bbox)</a:t>
            </a:r>
            <a:endParaRPr lang="en-US" dirty="0"/>
          </a:p>
          <a:p>
            <a:pPr lvl="1"/>
            <a:r>
              <a:rPr lang="en-US" dirty="0"/>
              <a:t>Large images: Classification works at 224x224 or lower; need higher resolution for detection, often ~800x600</a:t>
            </a:r>
            <a:endParaRPr lang="en-SE" dirty="0"/>
          </a:p>
        </p:txBody>
      </p:sp>
      <p:sp>
        <p:nvSpPr>
          <p:cNvPr id="4" name="Slide Number Placeholder 3">
            <a:extLst>
              <a:ext uri="{FF2B5EF4-FFF2-40B4-BE49-F238E27FC236}">
                <a16:creationId xmlns:a16="http://schemas.microsoft.com/office/drawing/2014/main" id="{B8D68DF0-6B7F-45B4-B610-FFD6B435AB98}"/>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pic>
        <p:nvPicPr>
          <p:cNvPr id="6" name="Picture 5">
            <a:extLst>
              <a:ext uri="{FF2B5EF4-FFF2-40B4-BE49-F238E27FC236}">
                <a16:creationId xmlns:a16="http://schemas.microsoft.com/office/drawing/2014/main" id="{F4314CA6-4F8E-4B29-B07A-640C9627FC7D}"/>
              </a:ext>
            </a:extLst>
          </p:cNvPr>
          <p:cNvPicPr>
            <a:picLocks noChangeAspect="1"/>
          </p:cNvPicPr>
          <p:nvPr/>
        </p:nvPicPr>
        <p:blipFill>
          <a:blip r:embed="rId3"/>
          <a:stretch>
            <a:fillRect/>
          </a:stretch>
        </p:blipFill>
        <p:spPr>
          <a:xfrm>
            <a:off x="5747475" y="2060848"/>
            <a:ext cx="3320325" cy="2863780"/>
          </a:xfrm>
          <a:prstGeom prst="rect">
            <a:avLst/>
          </a:prstGeom>
        </p:spPr>
      </p:pic>
    </p:spTree>
    <p:extLst>
      <p:ext uri="{BB962C8B-B14F-4D97-AF65-F5344CB8AC3E}">
        <p14:creationId xmlns:p14="http://schemas.microsoft.com/office/powerpoint/2010/main" val="1888765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02DC-BB57-4ED7-BDA2-707E91BB93DE}"/>
              </a:ext>
            </a:extLst>
          </p:cNvPr>
          <p:cNvSpPr>
            <a:spLocks noGrp="1"/>
          </p:cNvSpPr>
          <p:nvPr>
            <p:ph type="title"/>
          </p:nvPr>
        </p:nvSpPr>
        <p:spPr/>
        <p:txBody>
          <a:bodyPr/>
          <a:lstStyle/>
          <a:p>
            <a:r>
              <a:rPr lang="en-US" dirty="0"/>
              <a:t>Anchor Boxes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3E4807-3548-453D-AB04-EC4E17B58005}"/>
                  </a:ext>
                </a:extLst>
              </p:cNvPr>
              <p:cNvSpPr>
                <a:spLocks noGrp="1"/>
              </p:cNvSpPr>
              <p:nvPr>
                <p:ph idx="1"/>
              </p:nvPr>
            </p:nvSpPr>
            <p:spPr>
              <a:xfrm>
                <a:off x="457198" y="1142997"/>
                <a:ext cx="8363273" cy="2282951"/>
              </a:xfrm>
            </p:spPr>
            <p:txBody>
              <a:bodyPr>
                <a:normAutofit fontScale="77500" lnSpcReduction="20000"/>
              </a:bodyPr>
              <a:lstStyle/>
              <a:p>
                <a:r>
                  <a:rPr lang="en-US" dirty="0"/>
                  <a:t>Place </a:t>
                </a:r>
                <a14:m>
                  <m:oMath xmlns:m="http://schemas.openxmlformats.org/officeDocument/2006/math">
                    <m:r>
                      <a:rPr lang="en-US" i="1" dirty="0" smtClean="0">
                        <a:latin typeface="Cambria Math" panose="02040503050406030204" pitchFamily="18" charset="0"/>
                      </a:rPr>
                      <m:t>𝐾</m:t>
                    </m:r>
                  </m:oMath>
                </a14:m>
                <a:r>
                  <a:rPr lang="en-US" dirty="0"/>
                  <a:t> anchor boxes centered at each position in the feature map, each with different sizes and aspect ratios (</a:t>
                </a:r>
                <a14:m>
                  <m:oMath xmlns:m="http://schemas.openxmlformats.org/officeDocument/2006/math">
                    <m:r>
                      <a:rPr lang="en-US" i="1" dirty="0" smtClean="0">
                        <a:latin typeface="Cambria Math" panose="02040503050406030204" pitchFamily="18" charset="0"/>
                      </a:rPr>
                      <m:t>𝐾</m:t>
                    </m:r>
                    <m:r>
                      <a:rPr lang="en-US" i="1" dirty="0" smtClean="0">
                        <a:latin typeface="Cambria Math" panose="02040503050406030204" pitchFamily="18" charset="0"/>
                      </a:rPr>
                      <m:t>=2</m:t>
                    </m:r>
                  </m:oMath>
                </a14:m>
                <a:r>
                  <a:rPr lang="en-US" dirty="0"/>
                  <a:t> in the fig)</a:t>
                </a:r>
              </a:p>
              <a:p>
                <a:pPr lvl="1"/>
                <a:r>
                  <a:rPr lang="en-US" dirty="0"/>
                  <a:t>This allows detection of multiple objects centered at the same position, and better-fitting anchor boxes, which helps ease the downstream </a:t>
                </a:r>
                <a:r>
                  <a:rPr lang="en-US" dirty="0" err="1"/>
                  <a:t>Bbox</a:t>
                </a:r>
                <a:r>
                  <a:rPr lang="en-US" dirty="0"/>
                  <a:t> regression task</a:t>
                </a:r>
                <a:endParaRPr lang="en-SE" dirty="0"/>
              </a:p>
            </p:txBody>
          </p:sp>
        </mc:Choice>
        <mc:Fallback xmlns="">
          <p:sp>
            <p:nvSpPr>
              <p:cNvPr id="3" name="Content Placeholder 2">
                <a:extLst>
                  <a:ext uri="{FF2B5EF4-FFF2-40B4-BE49-F238E27FC236}">
                    <a16:creationId xmlns:a16="http://schemas.microsoft.com/office/drawing/2014/main" id="{6A3E4807-3548-453D-AB04-EC4E17B58005}"/>
                  </a:ext>
                </a:extLst>
              </p:cNvPr>
              <p:cNvSpPr>
                <a:spLocks noGrp="1" noRot="1" noChangeAspect="1" noMove="1" noResize="1" noEditPoints="1" noAdjustHandles="1" noChangeArrowheads="1" noChangeShapeType="1" noTextEdit="1"/>
              </p:cNvSpPr>
              <p:nvPr>
                <p:ph idx="1"/>
              </p:nvPr>
            </p:nvSpPr>
            <p:spPr>
              <a:xfrm>
                <a:off x="457198" y="1142997"/>
                <a:ext cx="8363273" cy="2282951"/>
              </a:xfrm>
              <a:blipFill>
                <a:blip r:embed="rId2"/>
                <a:stretch>
                  <a:fillRect l="-1020" t="-5333" r="-138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74F41B4-28E0-4F0F-9EB9-4E4AD9800CF6}"/>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grpSp>
        <p:nvGrpSpPr>
          <p:cNvPr id="7" name="Group 6">
            <a:extLst>
              <a:ext uri="{FF2B5EF4-FFF2-40B4-BE49-F238E27FC236}">
                <a16:creationId xmlns:a16="http://schemas.microsoft.com/office/drawing/2014/main" id="{2CAF7F10-46B5-432D-A82B-82377E41F572}"/>
              </a:ext>
            </a:extLst>
          </p:cNvPr>
          <p:cNvGrpSpPr/>
          <p:nvPr/>
        </p:nvGrpSpPr>
        <p:grpSpPr>
          <a:xfrm>
            <a:off x="2987824" y="3429000"/>
            <a:ext cx="3205793" cy="3191997"/>
            <a:chOff x="1122218" y="0"/>
            <a:chExt cx="6922695" cy="6874328"/>
          </a:xfrm>
        </p:grpSpPr>
        <p:pic>
          <p:nvPicPr>
            <p:cNvPr id="8" name="Picture 7">
              <a:extLst>
                <a:ext uri="{FF2B5EF4-FFF2-40B4-BE49-F238E27FC236}">
                  <a16:creationId xmlns:a16="http://schemas.microsoft.com/office/drawing/2014/main" id="{A4BBCBC0-8168-4615-99EF-6B5556D344C9}"/>
                </a:ext>
              </a:extLst>
            </p:cNvPr>
            <p:cNvPicPr>
              <a:picLocks noChangeAspect="1"/>
            </p:cNvPicPr>
            <p:nvPr/>
          </p:nvPicPr>
          <p:blipFill rotWithShape="1">
            <a:blip r:embed="rId3"/>
            <a:srcRect l="15313" t="-240" r="17417" b="1"/>
            <a:stretch/>
          </p:blipFill>
          <p:spPr>
            <a:xfrm>
              <a:off x="1122218" y="0"/>
              <a:ext cx="6922695" cy="6874328"/>
            </a:xfrm>
            <a:prstGeom prst="rect">
              <a:avLst/>
            </a:prstGeom>
          </p:spPr>
        </p:pic>
        <p:pic>
          <p:nvPicPr>
            <p:cNvPr id="9" name="Picture 8">
              <a:extLst>
                <a:ext uri="{FF2B5EF4-FFF2-40B4-BE49-F238E27FC236}">
                  <a16:creationId xmlns:a16="http://schemas.microsoft.com/office/drawing/2014/main" id="{DD81C4BD-CC2D-4197-BAAA-6D06884DE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781" y="3680844"/>
              <a:ext cx="5198440" cy="2521451"/>
            </a:xfrm>
            <a:prstGeom prst="rect">
              <a:avLst/>
            </a:prstGeom>
          </p:spPr>
        </p:pic>
        <p:pic>
          <p:nvPicPr>
            <p:cNvPr id="10" name="Picture 9">
              <a:extLst>
                <a:ext uri="{FF2B5EF4-FFF2-40B4-BE49-F238E27FC236}">
                  <a16:creationId xmlns:a16="http://schemas.microsoft.com/office/drawing/2014/main" id="{431E7A42-7BAC-4688-9502-31DA901F9B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5533" y="3486892"/>
              <a:ext cx="1266151" cy="3387436"/>
            </a:xfrm>
            <a:prstGeom prst="rect">
              <a:avLst/>
            </a:prstGeom>
          </p:spPr>
        </p:pic>
      </p:grpSp>
      <p:grpSp>
        <p:nvGrpSpPr>
          <p:cNvPr id="11" name="Group 10">
            <a:extLst>
              <a:ext uri="{FF2B5EF4-FFF2-40B4-BE49-F238E27FC236}">
                <a16:creationId xmlns:a16="http://schemas.microsoft.com/office/drawing/2014/main" id="{4F59A033-CA0E-4E8E-9A76-8F4D184BAFB5}"/>
              </a:ext>
            </a:extLst>
          </p:cNvPr>
          <p:cNvGrpSpPr/>
          <p:nvPr/>
        </p:nvGrpSpPr>
        <p:grpSpPr>
          <a:xfrm>
            <a:off x="3370491" y="5048089"/>
            <a:ext cx="2407317" cy="1569856"/>
            <a:chOff x="1351075" y="2795425"/>
            <a:chExt cx="2407317" cy="1569856"/>
          </a:xfrm>
        </p:grpSpPr>
        <p:sp>
          <p:nvSpPr>
            <p:cNvPr id="12" name="Rectangle 11">
              <a:extLst>
                <a:ext uri="{FF2B5EF4-FFF2-40B4-BE49-F238E27FC236}">
                  <a16:creationId xmlns:a16="http://schemas.microsoft.com/office/drawing/2014/main" id="{9183ED7F-0A22-4959-9B92-BC0EBE574544}"/>
                </a:ext>
              </a:extLst>
            </p:cNvPr>
            <p:cNvSpPr/>
            <p:nvPr/>
          </p:nvSpPr>
          <p:spPr>
            <a:xfrm>
              <a:off x="2128213" y="2795425"/>
              <a:ext cx="853042" cy="1569856"/>
            </a:xfrm>
            <a:prstGeom prst="rect">
              <a:avLst/>
            </a:prstGeom>
            <a:noFill/>
            <a:ln w="38100">
              <a:solidFill>
                <a:srgbClr val="6E3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2DF762-6E93-46CC-B57A-342DEF878884}"/>
                </a:ext>
              </a:extLst>
            </p:cNvPr>
            <p:cNvSpPr/>
            <p:nvPr/>
          </p:nvSpPr>
          <p:spPr>
            <a:xfrm>
              <a:off x="1351075" y="3269464"/>
              <a:ext cx="2407317" cy="757913"/>
            </a:xfrm>
            <a:prstGeom prst="rect">
              <a:avLst/>
            </a:prstGeom>
            <a:noFill/>
            <a:ln w="38100">
              <a:solidFill>
                <a:srgbClr val="6E31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391A276-04B0-4A2D-9177-3BCDA8765A2B}"/>
                </a:ext>
              </a:extLst>
            </p:cNvPr>
            <p:cNvSpPr/>
            <p:nvPr/>
          </p:nvSpPr>
          <p:spPr>
            <a:xfrm>
              <a:off x="2528257" y="3577879"/>
              <a:ext cx="86094" cy="716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2650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E8D5-4E97-F04E-B479-77E3E0C674BD}"/>
              </a:ext>
            </a:extLst>
          </p:cNvPr>
          <p:cNvSpPr>
            <a:spLocks noGrp="1"/>
          </p:cNvSpPr>
          <p:nvPr>
            <p:ph type="title"/>
          </p:nvPr>
        </p:nvSpPr>
        <p:spPr/>
        <p:txBody>
          <a:bodyPr/>
          <a:lstStyle/>
          <a:p>
            <a:r>
              <a:rPr lang="en-US" dirty="0"/>
              <a:t>Anchor Boxes</a:t>
            </a:r>
            <a:endParaRPr lang="en-SE" dirty="0"/>
          </a:p>
        </p:txBody>
      </p:sp>
      <p:sp>
        <p:nvSpPr>
          <p:cNvPr id="3" name="Content Placeholder 2">
            <a:extLst>
              <a:ext uri="{FF2B5EF4-FFF2-40B4-BE49-F238E27FC236}">
                <a16:creationId xmlns:a16="http://schemas.microsoft.com/office/drawing/2014/main" id="{A812D5CC-10EC-ABFD-08D3-18F6BEF69BD9}"/>
              </a:ext>
            </a:extLst>
          </p:cNvPr>
          <p:cNvSpPr>
            <a:spLocks noGrp="1"/>
          </p:cNvSpPr>
          <p:nvPr>
            <p:ph idx="1"/>
          </p:nvPr>
        </p:nvSpPr>
        <p:spPr>
          <a:xfrm>
            <a:off x="457200" y="1052736"/>
            <a:ext cx="8229600" cy="2952328"/>
          </a:xfrm>
        </p:spPr>
        <p:txBody>
          <a:bodyPr>
            <a:normAutofit fontScale="62500" lnSpcReduction="20000"/>
          </a:bodyPr>
          <a:lstStyle/>
          <a:p>
            <a:r>
              <a:rPr lang="en-US" b="0" i="0" dirty="0">
                <a:solidFill>
                  <a:srgbClr val="222222"/>
                </a:solidFill>
                <a:effectLst/>
              </a:rPr>
              <a:t>Suppose we have 2 anchor boxes for each grid cell. Then we can detect at most two objects for each grid cell</a:t>
            </a:r>
          </a:p>
          <a:p>
            <a:pPr algn="l"/>
            <a:r>
              <a:rPr lang="en-US" b="0" i="0" dirty="0">
                <a:solidFill>
                  <a:srgbClr val="222222"/>
                </a:solidFill>
                <a:effectLst/>
              </a:rPr>
              <a:t>First 8 rows of the y label belong to anchor box 1 and the remaining 8 belongs to anchor box 2. The y vector has 16 entries, and the output has dimension 3x3x2x8=3x3x16</a:t>
            </a:r>
          </a:p>
          <a:p>
            <a:pPr algn="l"/>
            <a:r>
              <a:rPr lang="en-US" b="0" i="0" dirty="0">
                <a:solidFill>
                  <a:srgbClr val="222222"/>
                </a:solidFill>
                <a:effectLst/>
              </a:rPr>
              <a:t>The objects are assigned to the anchor boxes based on the similarity of the </a:t>
            </a:r>
            <a:r>
              <a:rPr lang="en-US" b="0" i="0" dirty="0" err="1">
                <a:solidFill>
                  <a:srgbClr val="222222"/>
                </a:solidFill>
                <a:effectLst/>
              </a:rPr>
              <a:t>Bboxes</a:t>
            </a:r>
            <a:r>
              <a:rPr lang="en-US" b="0" i="0" dirty="0">
                <a:solidFill>
                  <a:srgbClr val="222222"/>
                </a:solidFill>
                <a:effectLst/>
              </a:rPr>
              <a:t> and the anchor box shape, e.g., the person is assigned to anchor box 1 and the car is assigned to anchor box 2</a:t>
            </a:r>
          </a:p>
          <a:p>
            <a:pPr algn="l"/>
            <a:r>
              <a:rPr lang="en-US" b="0" i="0" dirty="0">
                <a:solidFill>
                  <a:srgbClr val="222222"/>
                </a:solidFill>
                <a:effectLst/>
              </a:rPr>
              <a:t>Suppose we use 5 anchor boxes per grid and the number of classes is 5, then the output has dimension 3x3x5x10= 3x3x50</a:t>
            </a:r>
            <a:endParaRPr lang="en-SE" dirty="0"/>
          </a:p>
        </p:txBody>
      </p:sp>
      <p:sp>
        <p:nvSpPr>
          <p:cNvPr id="4" name="Slide Number Placeholder 3">
            <a:extLst>
              <a:ext uri="{FF2B5EF4-FFF2-40B4-BE49-F238E27FC236}">
                <a16:creationId xmlns:a16="http://schemas.microsoft.com/office/drawing/2014/main" id="{8D1DF487-27CE-4F41-27EA-07F362850E7D}"/>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pic>
        <p:nvPicPr>
          <p:cNvPr id="6146" name="Picture 2">
            <a:extLst>
              <a:ext uri="{FF2B5EF4-FFF2-40B4-BE49-F238E27FC236}">
                <a16:creationId xmlns:a16="http://schemas.microsoft.com/office/drawing/2014/main" id="{17BF366D-6C94-D55E-78E2-753FD1DFD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82" y="4253560"/>
            <a:ext cx="219075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4BB6C7B-A2BC-3A53-1719-E0546D3E2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2" y="4329760"/>
            <a:ext cx="4219575" cy="20193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54188242-8DCF-4CDE-EF9A-260A91754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047" y="3880497"/>
            <a:ext cx="1190625"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23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4E25-C20C-AE6A-B3BC-07F62E72013E}"/>
              </a:ext>
            </a:extLst>
          </p:cNvPr>
          <p:cNvSpPr>
            <a:spLocks noGrp="1"/>
          </p:cNvSpPr>
          <p:nvPr>
            <p:ph type="title"/>
          </p:nvPr>
        </p:nvSpPr>
        <p:spPr/>
        <p:txBody>
          <a:bodyPr/>
          <a:lstStyle/>
          <a:p>
            <a:r>
              <a:rPr lang="en-US" dirty="0"/>
              <a:t>Realistic YOLO Dimensions</a:t>
            </a:r>
            <a:endParaRPr lang="en-SE" dirty="0"/>
          </a:p>
        </p:txBody>
      </p:sp>
      <p:sp>
        <p:nvSpPr>
          <p:cNvPr id="3" name="Content Placeholder 2">
            <a:extLst>
              <a:ext uri="{FF2B5EF4-FFF2-40B4-BE49-F238E27FC236}">
                <a16:creationId xmlns:a16="http://schemas.microsoft.com/office/drawing/2014/main" id="{08D614DF-B4E5-0DD9-EF37-A47128CB183F}"/>
              </a:ext>
            </a:extLst>
          </p:cNvPr>
          <p:cNvSpPr>
            <a:spLocks noGrp="1"/>
          </p:cNvSpPr>
          <p:nvPr>
            <p:ph idx="1"/>
          </p:nvPr>
        </p:nvSpPr>
        <p:spPr/>
        <p:txBody>
          <a:bodyPr>
            <a:normAutofit lnSpcReduction="10000"/>
          </a:bodyPr>
          <a:lstStyle/>
          <a:p>
            <a:r>
              <a:rPr lang="en-US" dirty="0"/>
              <a:t>Input image has shape (608, 608, 3)</a:t>
            </a:r>
          </a:p>
          <a:p>
            <a:r>
              <a:rPr lang="en-US" dirty="0"/>
              <a:t>The CNN output has dimension (19, 19, 5, 85), where each grid cell returns 5*85 numbers, with total dimension of 19*19*5*85</a:t>
            </a:r>
          </a:p>
          <a:p>
            <a:pPr lvl="1"/>
            <a:r>
              <a:rPr lang="en-US" dirty="0"/>
              <a:t>5 is the number of anchor boxes per grid</a:t>
            </a:r>
          </a:p>
          <a:p>
            <a:pPr lvl="1"/>
            <a:r>
              <a:rPr lang="en-US" dirty="0"/>
              <a:t>85 = 5+80, where 5 refers to (pc, bx, by, </a:t>
            </a:r>
            <a:r>
              <a:rPr lang="en-US" dirty="0" err="1"/>
              <a:t>bh</a:t>
            </a:r>
            <a:r>
              <a:rPr lang="en-US" dirty="0"/>
              <a:t>, </a:t>
            </a:r>
            <a:r>
              <a:rPr lang="en-US" dirty="0" err="1"/>
              <a:t>bw</a:t>
            </a:r>
            <a:r>
              <a:rPr lang="en-US" dirty="0"/>
              <a:t>), and 80 is the number of classes</a:t>
            </a:r>
          </a:p>
          <a:p>
            <a:r>
              <a:rPr lang="en-US" dirty="0"/>
              <a:t>Finally, compute </a:t>
            </a:r>
            <a:r>
              <a:rPr lang="en-US" dirty="0" err="1"/>
              <a:t>IoU</a:t>
            </a:r>
            <a:r>
              <a:rPr lang="en-US" dirty="0"/>
              <a:t> and perform Non-Max Suppression</a:t>
            </a:r>
            <a:endParaRPr lang="en-SE" dirty="0"/>
          </a:p>
        </p:txBody>
      </p:sp>
      <p:sp>
        <p:nvSpPr>
          <p:cNvPr id="4" name="Slide Number Placeholder 3">
            <a:extLst>
              <a:ext uri="{FF2B5EF4-FFF2-40B4-BE49-F238E27FC236}">
                <a16:creationId xmlns:a16="http://schemas.microsoft.com/office/drawing/2014/main" id="{12C2D70D-58C0-9484-89BB-0FCD0B8B67E4}"/>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spTree>
    <p:extLst>
      <p:ext uri="{BB962C8B-B14F-4D97-AF65-F5344CB8AC3E}">
        <p14:creationId xmlns:p14="http://schemas.microsoft.com/office/powerpoint/2010/main" val="4161247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973E-4594-A634-D21A-C91151E51568}"/>
              </a:ext>
            </a:extLst>
          </p:cNvPr>
          <p:cNvSpPr>
            <a:spLocks noGrp="1"/>
          </p:cNvSpPr>
          <p:nvPr>
            <p:ph type="title"/>
          </p:nvPr>
        </p:nvSpPr>
        <p:spPr/>
        <p:txBody>
          <a:bodyPr/>
          <a:lstStyle/>
          <a:p>
            <a:r>
              <a:rPr lang="en-US" dirty="0"/>
              <a:t>YOLO with FPN </a:t>
            </a:r>
            <a:endParaRPr lang="en-SE" dirty="0"/>
          </a:p>
        </p:txBody>
      </p:sp>
      <p:sp>
        <p:nvSpPr>
          <p:cNvPr id="3" name="Content Placeholder 2">
            <a:extLst>
              <a:ext uri="{FF2B5EF4-FFF2-40B4-BE49-F238E27FC236}">
                <a16:creationId xmlns:a16="http://schemas.microsoft.com/office/drawing/2014/main" id="{E9E3B052-8A3F-D97F-252C-DCE9481789B4}"/>
              </a:ext>
            </a:extLst>
          </p:cNvPr>
          <p:cNvSpPr>
            <a:spLocks noGrp="1"/>
          </p:cNvSpPr>
          <p:nvPr>
            <p:ph idx="1"/>
          </p:nvPr>
        </p:nvSpPr>
        <p:spPr>
          <a:xfrm>
            <a:off x="457200" y="1052736"/>
            <a:ext cx="8229600" cy="2376264"/>
          </a:xfrm>
        </p:spPr>
        <p:txBody>
          <a:bodyPr/>
          <a:lstStyle/>
          <a:p>
            <a:r>
              <a:rPr lang="en-US" sz="1800" dirty="0"/>
              <a:t>Backbone extracts essential features of an image and feeds them to the Head through Neck</a:t>
            </a:r>
          </a:p>
          <a:p>
            <a:r>
              <a:rPr lang="en-US" sz="1800" dirty="0"/>
              <a:t>Neck is a Feature Pyramid Network (FPN) that collects feature maps extracted by the Backbone and creates feature pyramids</a:t>
            </a:r>
          </a:p>
          <a:p>
            <a:pPr lvl="1"/>
            <a:r>
              <a:rPr lang="en-US" sz="1400" dirty="0"/>
              <a:t>An FPN is a feature extractor that takes a single-scale image of an arbitrary size as input, and outputs proportionally sized feature maps at multiple levels</a:t>
            </a:r>
          </a:p>
          <a:p>
            <a:r>
              <a:rPr lang="en-US" sz="1800" dirty="0"/>
              <a:t>Head consists of output layers that make final detections.</a:t>
            </a:r>
          </a:p>
        </p:txBody>
      </p:sp>
      <p:sp>
        <p:nvSpPr>
          <p:cNvPr id="4" name="Slide Number Placeholder 3">
            <a:extLst>
              <a:ext uri="{FF2B5EF4-FFF2-40B4-BE49-F238E27FC236}">
                <a16:creationId xmlns:a16="http://schemas.microsoft.com/office/drawing/2014/main" id="{8CA60EC4-CD2B-A62E-8901-C7FF82F6D1C3}"/>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pic>
        <p:nvPicPr>
          <p:cNvPr id="5" name="Picture 4">
            <a:extLst>
              <a:ext uri="{FF2B5EF4-FFF2-40B4-BE49-F238E27FC236}">
                <a16:creationId xmlns:a16="http://schemas.microsoft.com/office/drawing/2014/main" id="{BB9270A7-86B9-ACB6-B658-BCAFA047F772}"/>
              </a:ext>
            </a:extLst>
          </p:cNvPr>
          <p:cNvPicPr>
            <a:picLocks noChangeAspect="1"/>
          </p:cNvPicPr>
          <p:nvPr/>
        </p:nvPicPr>
        <p:blipFill>
          <a:blip r:embed="rId3"/>
          <a:stretch>
            <a:fillRect/>
          </a:stretch>
        </p:blipFill>
        <p:spPr>
          <a:xfrm>
            <a:off x="1043608" y="3069922"/>
            <a:ext cx="7259309" cy="3788078"/>
          </a:xfrm>
          <a:prstGeom prst="rect">
            <a:avLst/>
          </a:prstGeom>
        </p:spPr>
      </p:pic>
    </p:spTree>
    <p:extLst>
      <p:ext uri="{BB962C8B-B14F-4D97-AF65-F5344CB8AC3E}">
        <p14:creationId xmlns:p14="http://schemas.microsoft.com/office/powerpoint/2010/main" val="4158819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4D70C-03B1-4DE3-B505-C5368381412A}"/>
              </a:ext>
            </a:extLst>
          </p:cNvPr>
          <p:cNvSpPr>
            <a:spLocks noGrp="1"/>
          </p:cNvSpPr>
          <p:nvPr>
            <p:ph type="title"/>
          </p:nvPr>
        </p:nvSpPr>
        <p:spPr/>
        <p:txBody>
          <a:bodyPr/>
          <a:lstStyle/>
          <a:p>
            <a:r>
              <a:rPr lang="en-US" dirty="0"/>
              <a:t>Performance Comparisons (2017)</a:t>
            </a:r>
            <a:endParaRPr lang="en-SE" dirty="0"/>
          </a:p>
        </p:txBody>
      </p:sp>
      <p:sp>
        <p:nvSpPr>
          <p:cNvPr id="3" name="Content Placeholder 2">
            <a:extLst>
              <a:ext uri="{FF2B5EF4-FFF2-40B4-BE49-F238E27FC236}">
                <a16:creationId xmlns:a16="http://schemas.microsoft.com/office/drawing/2014/main" id="{E353B1ED-CB1E-4CDE-A73D-C19454EB77C2}"/>
              </a:ext>
            </a:extLst>
          </p:cNvPr>
          <p:cNvSpPr>
            <a:spLocks noGrp="1"/>
          </p:cNvSpPr>
          <p:nvPr>
            <p:ph idx="1"/>
          </p:nvPr>
        </p:nvSpPr>
        <p:spPr>
          <a:xfrm>
            <a:off x="457200" y="1295400"/>
            <a:ext cx="8229600" cy="1845568"/>
          </a:xfrm>
        </p:spPr>
        <p:txBody>
          <a:bodyPr>
            <a:normAutofit fontScale="70000" lnSpcReduction="20000"/>
          </a:bodyPr>
          <a:lstStyle/>
          <a:p>
            <a:r>
              <a:rPr lang="en-US" dirty="0"/>
              <a:t>Two stage method (Faster R-CNN) get the best accuracy, but are slower</a:t>
            </a:r>
          </a:p>
          <a:p>
            <a:r>
              <a:rPr lang="en-US" dirty="0"/>
              <a:t>Single-stage methods (SSD) are much faster, but don’t perform as well</a:t>
            </a:r>
          </a:p>
          <a:p>
            <a:r>
              <a:rPr lang="en-US" dirty="0"/>
              <a:t>Bigger backbones improve performance, but are slower</a:t>
            </a:r>
          </a:p>
        </p:txBody>
      </p:sp>
      <p:sp>
        <p:nvSpPr>
          <p:cNvPr id="4" name="Slide Number Placeholder 3">
            <a:extLst>
              <a:ext uri="{FF2B5EF4-FFF2-40B4-BE49-F238E27FC236}">
                <a16:creationId xmlns:a16="http://schemas.microsoft.com/office/drawing/2014/main" id="{6F4AED21-C3EA-49A1-972D-35544358BF69}"/>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pic>
        <p:nvPicPr>
          <p:cNvPr id="8" name="Picture 7">
            <a:extLst>
              <a:ext uri="{FF2B5EF4-FFF2-40B4-BE49-F238E27FC236}">
                <a16:creationId xmlns:a16="http://schemas.microsoft.com/office/drawing/2014/main" id="{FCBB008F-2D01-495E-9860-FEE3B8468940}"/>
              </a:ext>
            </a:extLst>
          </p:cNvPr>
          <p:cNvPicPr>
            <a:picLocks noChangeAspect="1"/>
          </p:cNvPicPr>
          <p:nvPr/>
        </p:nvPicPr>
        <p:blipFill>
          <a:blip r:embed="rId3"/>
          <a:stretch>
            <a:fillRect/>
          </a:stretch>
        </p:blipFill>
        <p:spPr>
          <a:xfrm>
            <a:off x="1385900" y="3076402"/>
            <a:ext cx="6372200" cy="3697601"/>
          </a:xfrm>
          <a:prstGeom prst="rect">
            <a:avLst/>
          </a:prstGeom>
        </p:spPr>
      </p:pic>
      <p:sp>
        <p:nvSpPr>
          <p:cNvPr id="5" name="TextBox 4">
            <a:extLst>
              <a:ext uri="{FF2B5EF4-FFF2-40B4-BE49-F238E27FC236}">
                <a16:creationId xmlns:a16="http://schemas.microsoft.com/office/drawing/2014/main" id="{F3663B41-1776-40E2-A7F5-B434E6D853F6}"/>
              </a:ext>
            </a:extLst>
          </p:cNvPr>
          <p:cNvSpPr txBox="1"/>
          <p:nvPr/>
        </p:nvSpPr>
        <p:spPr>
          <a:xfrm>
            <a:off x="7308304" y="6336687"/>
            <a:ext cx="1443024" cy="261610"/>
          </a:xfrm>
          <a:prstGeom prst="rect">
            <a:avLst/>
          </a:prstGeom>
          <a:noFill/>
        </p:spPr>
        <p:txBody>
          <a:bodyPr wrap="none" rtlCol="0">
            <a:spAutoFit/>
          </a:bodyPr>
          <a:lstStyle/>
          <a:p>
            <a:r>
              <a:rPr lang="en-US" sz="1100" dirty="0"/>
              <a:t>Inference Time (</a:t>
            </a:r>
            <a:r>
              <a:rPr lang="en-US" sz="1100" dirty="0" err="1"/>
              <a:t>ms</a:t>
            </a:r>
            <a:r>
              <a:rPr lang="en-US" sz="1100" dirty="0"/>
              <a:t>)</a:t>
            </a:r>
            <a:endParaRPr lang="en-SE" sz="1100" dirty="0"/>
          </a:p>
        </p:txBody>
      </p:sp>
    </p:spTree>
    <p:extLst>
      <p:ext uri="{BB962C8B-B14F-4D97-AF65-F5344CB8AC3E}">
        <p14:creationId xmlns:p14="http://schemas.microsoft.com/office/powerpoint/2010/main" val="3463184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48FD-EC11-4A3D-8F47-C1A9023536FC}"/>
              </a:ext>
            </a:extLst>
          </p:cNvPr>
          <p:cNvSpPr>
            <a:spLocks noGrp="1"/>
          </p:cNvSpPr>
          <p:nvPr>
            <p:ph type="title"/>
          </p:nvPr>
        </p:nvSpPr>
        <p:spPr>
          <a:xfrm>
            <a:off x="971600" y="274638"/>
            <a:ext cx="7715200" cy="868362"/>
          </a:xfrm>
        </p:spPr>
        <p:txBody>
          <a:bodyPr/>
          <a:lstStyle/>
          <a:p>
            <a:r>
              <a:rPr lang="en-US" dirty="0"/>
              <a:t>Summary of Object Detectors</a:t>
            </a:r>
            <a:endParaRPr lang="en-SE" dirty="0"/>
          </a:p>
        </p:txBody>
      </p:sp>
      <p:sp>
        <p:nvSpPr>
          <p:cNvPr id="3" name="Content Placeholder 2">
            <a:extLst>
              <a:ext uri="{FF2B5EF4-FFF2-40B4-BE49-F238E27FC236}">
                <a16:creationId xmlns:a16="http://schemas.microsoft.com/office/drawing/2014/main" id="{59EFEEEA-06B3-46F4-BBC4-6A8C11301431}"/>
              </a:ext>
            </a:extLst>
          </p:cNvPr>
          <p:cNvSpPr>
            <a:spLocks noGrp="1"/>
          </p:cNvSpPr>
          <p:nvPr>
            <p:ph idx="1"/>
          </p:nvPr>
        </p:nvSpPr>
        <p:spPr>
          <a:xfrm>
            <a:off x="457200" y="1295400"/>
            <a:ext cx="8229600" cy="611545"/>
          </a:xfrm>
        </p:spPr>
        <p:txBody>
          <a:bodyPr/>
          <a:lstStyle/>
          <a:p>
            <a:endParaRPr lang="en-SE"/>
          </a:p>
        </p:txBody>
      </p:sp>
      <p:sp>
        <p:nvSpPr>
          <p:cNvPr id="4" name="Slide Number Placeholder 3">
            <a:extLst>
              <a:ext uri="{FF2B5EF4-FFF2-40B4-BE49-F238E27FC236}">
                <a16:creationId xmlns:a16="http://schemas.microsoft.com/office/drawing/2014/main" id="{7F9087C5-1BB0-4EF0-81EA-A9BE41D2D784}"/>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pic>
        <p:nvPicPr>
          <p:cNvPr id="6" name="Picture 5">
            <a:extLst>
              <a:ext uri="{FF2B5EF4-FFF2-40B4-BE49-F238E27FC236}">
                <a16:creationId xmlns:a16="http://schemas.microsoft.com/office/drawing/2014/main" id="{2879508C-8430-4D86-A586-383BFF8DD9F6}"/>
              </a:ext>
            </a:extLst>
          </p:cNvPr>
          <p:cNvPicPr>
            <a:picLocks noChangeAspect="1"/>
          </p:cNvPicPr>
          <p:nvPr/>
        </p:nvPicPr>
        <p:blipFill>
          <a:blip r:embed="rId2"/>
          <a:stretch>
            <a:fillRect/>
          </a:stretch>
        </p:blipFill>
        <p:spPr>
          <a:xfrm>
            <a:off x="0" y="2033629"/>
            <a:ext cx="9144000" cy="2790741"/>
          </a:xfrm>
          <a:prstGeom prst="rect">
            <a:avLst/>
          </a:prstGeom>
        </p:spPr>
      </p:pic>
      <p:sp>
        <p:nvSpPr>
          <p:cNvPr id="8" name="Rectangle 7">
            <a:extLst>
              <a:ext uri="{FF2B5EF4-FFF2-40B4-BE49-F238E27FC236}">
                <a16:creationId xmlns:a16="http://schemas.microsoft.com/office/drawing/2014/main" id="{151E2769-C51E-4905-ACE9-F6CD34334A3C}"/>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
        <p:nvSpPr>
          <p:cNvPr id="5" name="Rectangle 4">
            <a:extLst>
              <a:ext uri="{FF2B5EF4-FFF2-40B4-BE49-F238E27FC236}">
                <a16:creationId xmlns:a16="http://schemas.microsoft.com/office/drawing/2014/main" id="{7335BEDA-A42A-B83E-D2DD-50695B7DF4C7}"/>
              </a:ext>
            </a:extLst>
          </p:cNvPr>
          <p:cNvSpPr/>
          <p:nvPr/>
        </p:nvSpPr>
        <p:spPr bwMode="auto">
          <a:xfrm>
            <a:off x="4788024" y="3212976"/>
            <a:ext cx="720080" cy="21602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FED6E72E-BDAF-DA73-8DC1-C16438C90DE5}"/>
              </a:ext>
            </a:extLst>
          </p:cNvPr>
          <p:cNvSpPr txBox="1"/>
          <p:nvPr/>
        </p:nvSpPr>
        <p:spPr>
          <a:xfrm>
            <a:off x="5540302" y="2627138"/>
            <a:ext cx="615874" cy="338554"/>
          </a:xfrm>
          <a:prstGeom prst="rect">
            <a:avLst/>
          </a:prstGeom>
          <a:solidFill>
            <a:schemeClr val="bg1"/>
          </a:solidFill>
        </p:spPr>
        <p:txBody>
          <a:bodyPr wrap="none" rtlCol="0">
            <a:spAutoFit/>
          </a:bodyPr>
          <a:lstStyle/>
          <a:p>
            <a:r>
              <a:rPr lang="en-US" altLang="zh-CN" sz="1600" dirty="0"/>
              <a:t>RPN</a:t>
            </a:r>
            <a:endParaRPr lang="en-SE" sz="1600" dirty="0"/>
          </a:p>
        </p:txBody>
      </p:sp>
      <p:sp>
        <p:nvSpPr>
          <p:cNvPr id="11" name="TextBox 10">
            <a:extLst>
              <a:ext uri="{FF2B5EF4-FFF2-40B4-BE49-F238E27FC236}">
                <a16:creationId xmlns:a16="http://schemas.microsoft.com/office/drawing/2014/main" id="{0054536C-5DF4-0B83-ED27-398BE47FED6C}"/>
              </a:ext>
            </a:extLst>
          </p:cNvPr>
          <p:cNvSpPr txBox="1"/>
          <p:nvPr/>
        </p:nvSpPr>
        <p:spPr>
          <a:xfrm>
            <a:off x="2521565" y="2285769"/>
            <a:ext cx="1978427" cy="1077218"/>
          </a:xfrm>
          <a:prstGeom prst="rect">
            <a:avLst/>
          </a:prstGeom>
          <a:solidFill>
            <a:schemeClr val="bg1"/>
          </a:solidFill>
        </p:spPr>
        <p:txBody>
          <a:bodyPr wrap="none" rtlCol="0">
            <a:spAutoFit/>
          </a:bodyPr>
          <a:lstStyle/>
          <a:p>
            <a:r>
              <a:rPr lang="en-US" altLang="zh-CN" sz="1600" dirty="0"/>
              <a:t>backbone network</a:t>
            </a:r>
          </a:p>
          <a:p>
            <a:r>
              <a:rPr lang="en-US" sz="1600" dirty="0"/>
              <a:t>to generate feature </a:t>
            </a:r>
          </a:p>
          <a:p>
            <a:r>
              <a:rPr lang="en-US" sz="1600" dirty="0"/>
              <a:t>maps once</a:t>
            </a:r>
          </a:p>
          <a:p>
            <a:endParaRPr lang="en-SE" sz="1600" dirty="0"/>
          </a:p>
        </p:txBody>
      </p:sp>
    </p:spTree>
    <p:extLst>
      <p:ext uri="{BB962C8B-B14F-4D97-AF65-F5344CB8AC3E}">
        <p14:creationId xmlns:p14="http://schemas.microsoft.com/office/powerpoint/2010/main" val="1490842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27B9-EE1F-4F3F-A342-CD32FA3F4CA0}"/>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D17EEA57-47AF-4D2A-89DF-7BD15FB7AD99}"/>
              </a:ext>
            </a:extLst>
          </p:cNvPr>
          <p:cNvSpPr>
            <a:spLocks noGrp="1"/>
          </p:cNvSpPr>
          <p:nvPr>
            <p:ph idx="1"/>
          </p:nvPr>
        </p:nvSpPr>
        <p:spPr/>
        <p:txBody>
          <a:bodyPr/>
          <a:lstStyle/>
          <a:p>
            <a:r>
              <a:rPr lang="en-US" dirty="0"/>
              <a:t>Object detection</a:t>
            </a:r>
          </a:p>
          <a:p>
            <a:r>
              <a:rPr lang="en-US" dirty="0">
                <a:solidFill>
                  <a:srgbClr val="FF0000"/>
                </a:solidFill>
              </a:rPr>
              <a:t>Segmentation</a:t>
            </a:r>
            <a:endParaRPr lang="en-SE" dirty="0">
              <a:solidFill>
                <a:srgbClr val="FF0000"/>
              </a:solidFill>
            </a:endParaRPr>
          </a:p>
        </p:txBody>
      </p:sp>
      <p:sp>
        <p:nvSpPr>
          <p:cNvPr id="4" name="Slide Number Placeholder 3">
            <a:extLst>
              <a:ext uri="{FF2B5EF4-FFF2-40B4-BE49-F238E27FC236}">
                <a16:creationId xmlns:a16="http://schemas.microsoft.com/office/drawing/2014/main" id="{DF3E7F87-58F3-43F7-847A-EC94987AB670}"/>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pic>
        <p:nvPicPr>
          <p:cNvPr id="1030" name="Picture 6">
            <a:extLst>
              <a:ext uri="{FF2B5EF4-FFF2-40B4-BE49-F238E27FC236}">
                <a16:creationId xmlns:a16="http://schemas.microsoft.com/office/drawing/2014/main" id="{B097686F-CCB7-429F-A22B-C633E4507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41603"/>
            <a:ext cx="7776864" cy="38884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669C55-8A42-407B-BF45-C384F7156206}"/>
              </a:ext>
            </a:extLst>
          </p:cNvPr>
          <p:cNvSpPr txBox="1"/>
          <p:nvPr/>
        </p:nvSpPr>
        <p:spPr>
          <a:xfrm>
            <a:off x="1605221" y="6619302"/>
            <a:ext cx="6400800" cy="253916"/>
          </a:xfrm>
          <a:prstGeom prst="rect">
            <a:avLst/>
          </a:prstGeom>
          <a:noFill/>
        </p:spPr>
        <p:txBody>
          <a:bodyPr wrap="square">
            <a:spAutoFit/>
          </a:bodyPr>
          <a:lstStyle/>
          <a:p>
            <a:r>
              <a:rPr lang="en-SE" sz="1050" dirty="0"/>
              <a:t>https://medium.com/hackernoon/semantic-segmentation-datasets-for-autonomous-driving-1182ebd2aff0</a:t>
            </a:r>
          </a:p>
        </p:txBody>
      </p:sp>
    </p:spTree>
    <p:extLst>
      <p:ext uri="{BB962C8B-B14F-4D97-AF65-F5344CB8AC3E}">
        <p14:creationId xmlns:p14="http://schemas.microsoft.com/office/powerpoint/2010/main" val="1361843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42D6-6B87-44A9-B3C7-98E1EA01C833}"/>
              </a:ext>
            </a:extLst>
          </p:cNvPr>
          <p:cNvSpPr>
            <a:spLocks noGrp="1"/>
          </p:cNvSpPr>
          <p:nvPr>
            <p:ph type="title"/>
          </p:nvPr>
        </p:nvSpPr>
        <p:spPr/>
        <p:txBody>
          <a:bodyPr/>
          <a:lstStyle/>
          <a:p>
            <a:r>
              <a:rPr lang="en-US" dirty="0"/>
              <a:t>Types of Segmentation Tasks</a:t>
            </a:r>
            <a:endParaRPr lang="en-SE" dirty="0"/>
          </a:p>
        </p:txBody>
      </p:sp>
      <p:sp>
        <p:nvSpPr>
          <p:cNvPr id="3" name="Content Placeholder 2">
            <a:extLst>
              <a:ext uri="{FF2B5EF4-FFF2-40B4-BE49-F238E27FC236}">
                <a16:creationId xmlns:a16="http://schemas.microsoft.com/office/drawing/2014/main" id="{71AF8B23-5AF7-440F-A640-3A807458EC60}"/>
              </a:ext>
            </a:extLst>
          </p:cNvPr>
          <p:cNvSpPr>
            <a:spLocks noGrp="1"/>
          </p:cNvSpPr>
          <p:nvPr>
            <p:ph idx="1"/>
          </p:nvPr>
        </p:nvSpPr>
        <p:spPr>
          <a:xfrm>
            <a:off x="234093" y="1052736"/>
            <a:ext cx="8586379" cy="3456384"/>
          </a:xfrm>
        </p:spPr>
        <p:txBody>
          <a:bodyPr>
            <a:normAutofit fontScale="55000" lnSpcReduction="20000"/>
          </a:bodyPr>
          <a:lstStyle/>
          <a:p>
            <a:r>
              <a:rPr lang="en-US" dirty="0"/>
              <a:t>Things vs. stuff</a:t>
            </a:r>
          </a:p>
          <a:p>
            <a:pPr lvl="1"/>
            <a:r>
              <a:rPr lang="en-US" dirty="0"/>
              <a:t>Things: Object categories that can be separated into object instances (e.g. cats, cars, person)</a:t>
            </a:r>
          </a:p>
          <a:p>
            <a:pPr lvl="1"/>
            <a:r>
              <a:rPr lang="en-US" dirty="0"/>
              <a:t>Stuff: Object categories that cannot be separated into instances (e.g. sky, grass, water, trees)</a:t>
            </a:r>
          </a:p>
          <a:p>
            <a:r>
              <a:rPr lang="en-US" dirty="0"/>
              <a:t>Object Detection vs. Semantic Segmentation vs. Instance Segmentation</a:t>
            </a:r>
          </a:p>
          <a:p>
            <a:pPr lvl="1"/>
            <a:r>
              <a:rPr lang="en-US" dirty="0"/>
              <a:t>Object Detection: Detects object instances, but only gives </a:t>
            </a:r>
            <a:r>
              <a:rPr lang="en-US" dirty="0" err="1"/>
              <a:t>Bbox</a:t>
            </a:r>
            <a:r>
              <a:rPr lang="en-US" dirty="0"/>
              <a:t> (things only)</a:t>
            </a:r>
          </a:p>
          <a:p>
            <a:pPr lvl="1"/>
            <a:r>
              <a:rPr lang="en-US" dirty="0"/>
              <a:t>Semantic Segmentation: Label all pixels, but merges instances (both things and stuff)</a:t>
            </a:r>
          </a:p>
          <a:p>
            <a:pPr lvl="1"/>
            <a:r>
              <a:rPr lang="en-US" dirty="0"/>
              <a:t>Instance Segmentation: Detect all object instances and label the pixels that belong to each object (things only)</a:t>
            </a:r>
          </a:p>
          <a:p>
            <a:pPr lvl="2"/>
            <a:r>
              <a:rPr lang="en-US" dirty="0"/>
              <a:t>Approach: Perform object detection, then predict a segmentation mask for each object</a:t>
            </a:r>
          </a:p>
          <a:p>
            <a:pPr lvl="1"/>
            <a:r>
              <a:rPr lang="en-US" dirty="0"/>
              <a:t>Panoptic Segmentation: In addition to Instance Segmentation, also label the pixels that belong to each thing</a:t>
            </a:r>
            <a:endParaRPr lang="en-SE" dirty="0"/>
          </a:p>
        </p:txBody>
      </p:sp>
      <p:sp>
        <p:nvSpPr>
          <p:cNvPr id="4" name="Slide Number Placeholder 3">
            <a:extLst>
              <a:ext uri="{FF2B5EF4-FFF2-40B4-BE49-F238E27FC236}">
                <a16:creationId xmlns:a16="http://schemas.microsoft.com/office/drawing/2014/main" id="{82CA66BC-88B4-468F-B54F-76B14E502556}"/>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sp>
        <p:nvSpPr>
          <p:cNvPr id="12" name="TextBox 11">
            <a:extLst>
              <a:ext uri="{FF2B5EF4-FFF2-40B4-BE49-F238E27FC236}">
                <a16:creationId xmlns:a16="http://schemas.microsoft.com/office/drawing/2014/main" id="{F71D55B3-96E8-42C2-A96C-84C14DBCF627}"/>
              </a:ext>
            </a:extLst>
          </p:cNvPr>
          <p:cNvSpPr txBox="1"/>
          <p:nvPr/>
        </p:nvSpPr>
        <p:spPr>
          <a:xfrm>
            <a:off x="415345" y="6226137"/>
            <a:ext cx="2618900" cy="369332"/>
          </a:xfrm>
          <a:prstGeom prst="rect">
            <a:avLst/>
          </a:prstGeom>
          <a:noFill/>
        </p:spPr>
        <p:txBody>
          <a:bodyPr wrap="square">
            <a:spAutoFit/>
          </a:bodyPr>
          <a:lstStyle/>
          <a:p>
            <a:r>
              <a:rPr lang="en-US" dirty="0"/>
              <a:t>Semantic Segmentation</a:t>
            </a:r>
            <a:endParaRPr lang="en-SE" dirty="0"/>
          </a:p>
        </p:txBody>
      </p:sp>
      <p:sp>
        <p:nvSpPr>
          <p:cNvPr id="13" name="TextBox 12">
            <a:extLst>
              <a:ext uri="{FF2B5EF4-FFF2-40B4-BE49-F238E27FC236}">
                <a16:creationId xmlns:a16="http://schemas.microsoft.com/office/drawing/2014/main" id="{F5FCAC6C-44BB-4B8B-845B-F8610573EDBF}"/>
              </a:ext>
            </a:extLst>
          </p:cNvPr>
          <p:cNvSpPr txBox="1"/>
          <p:nvPr/>
        </p:nvSpPr>
        <p:spPr>
          <a:xfrm>
            <a:off x="3386235" y="6228020"/>
            <a:ext cx="2618900" cy="369332"/>
          </a:xfrm>
          <a:prstGeom prst="rect">
            <a:avLst/>
          </a:prstGeom>
          <a:noFill/>
        </p:spPr>
        <p:txBody>
          <a:bodyPr wrap="square">
            <a:spAutoFit/>
          </a:bodyPr>
          <a:lstStyle/>
          <a:p>
            <a:r>
              <a:rPr lang="en-US" dirty="0"/>
              <a:t>Instance Segmentation</a:t>
            </a:r>
            <a:endParaRPr lang="en-SE" dirty="0"/>
          </a:p>
        </p:txBody>
      </p:sp>
      <p:pic>
        <p:nvPicPr>
          <p:cNvPr id="15" name="Picture 14">
            <a:extLst>
              <a:ext uri="{FF2B5EF4-FFF2-40B4-BE49-F238E27FC236}">
                <a16:creationId xmlns:a16="http://schemas.microsoft.com/office/drawing/2014/main" id="{E4CE42BB-C7D4-4642-B549-5E3C60888478}"/>
              </a:ext>
            </a:extLst>
          </p:cNvPr>
          <p:cNvPicPr>
            <a:picLocks noChangeAspect="1"/>
          </p:cNvPicPr>
          <p:nvPr/>
        </p:nvPicPr>
        <p:blipFill>
          <a:blip r:embed="rId3"/>
          <a:stretch>
            <a:fillRect/>
          </a:stretch>
        </p:blipFill>
        <p:spPr>
          <a:xfrm>
            <a:off x="3186077" y="4386842"/>
            <a:ext cx="2746823" cy="1845258"/>
          </a:xfrm>
          <a:prstGeom prst="rect">
            <a:avLst/>
          </a:prstGeom>
        </p:spPr>
      </p:pic>
      <p:sp>
        <p:nvSpPr>
          <p:cNvPr id="16" name="TextBox 15">
            <a:extLst>
              <a:ext uri="{FF2B5EF4-FFF2-40B4-BE49-F238E27FC236}">
                <a16:creationId xmlns:a16="http://schemas.microsoft.com/office/drawing/2014/main" id="{20BABA93-A843-4138-8FDC-7855F556C25C}"/>
              </a:ext>
            </a:extLst>
          </p:cNvPr>
          <p:cNvSpPr txBox="1"/>
          <p:nvPr/>
        </p:nvSpPr>
        <p:spPr>
          <a:xfrm>
            <a:off x="6301767" y="6226137"/>
            <a:ext cx="2658187" cy="369332"/>
          </a:xfrm>
          <a:prstGeom prst="rect">
            <a:avLst/>
          </a:prstGeom>
          <a:noFill/>
        </p:spPr>
        <p:txBody>
          <a:bodyPr wrap="square">
            <a:spAutoFit/>
          </a:bodyPr>
          <a:lstStyle/>
          <a:p>
            <a:r>
              <a:rPr lang="en-US" dirty="0"/>
              <a:t>Panoptic Segmentation</a:t>
            </a:r>
            <a:endParaRPr lang="en-SE" dirty="0"/>
          </a:p>
        </p:txBody>
      </p:sp>
      <p:pic>
        <p:nvPicPr>
          <p:cNvPr id="18" name="Picture 17">
            <a:extLst>
              <a:ext uri="{FF2B5EF4-FFF2-40B4-BE49-F238E27FC236}">
                <a16:creationId xmlns:a16="http://schemas.microsoft.com/office/drawing/2014/main" id="{F2390274-592B-43F7-B9B3-36EB3F8C0F88}"/>
              </a:ext>
            </a:extLst>
          </p:cNvPr>
          <p:cNvPicPr>
            <a:picLocks noChangeAspect="1"/>
          </p:cNvPicPr>
          <p:nvPr/>
        </p:nvPicPr>
        <p:blipFill>
          <a:blip r:embed="rId4"/>
          <a:stretch>
            <a:fillRect/>
          </a:stretch>
        </p:blipFill>
        <p:spPr>
          <a:xfrm>
            <a:off x="6189568" y="4386842"/>
            <a:ext cx="2720339" cy="1840106"/>
          </a:xfrm>
          <a:prstGeom prst="rect">
            <a:avLst/>
          </a:prstGeom>
        </p:spPr>
      </p:pic>
      <p:pic>
        <p:nvPicPr>
          <p:cNvPr id="20" name="Picture 19">
            <a:extLst>
              <a:ext uri="{FF2B5EF4-FFF2-40B4-BE49-F238E27FC236}">
                <a16:creationId xmlns:a16="http://schemas.microsoft.com/office/drawing/2014/main" id="{32291303-B4DE-41AD-B6EE-B0EFB657753D}"/>
              </a:ext>
            </a:extLst>
          </p:cNvPr>
          <p:cNvPicPr>
            <a:picLocks noChangeAspect="1"/>
          </p:cNvPicPr>
          <p:nvPr/>
        </p:nvPicPr>
        <p:blipFill>
          <a:blip r:embed="rId5"/>
          <a:stretch>
            <a:fillRect/>
          </a:stretch>
        </p:blipFill>
        <p:spPr>
          <a:xfrm>
            <a:off x="415345" y="4386842"/>
            <a:ext cx="2514065" cy="1839295"/>
          </a:xfrm>
          <a:prstGeom prst="rect">
            <a:avLst/>
          </a:prstGeom>
        </p:spPr>
      </p:pic>
    </p:spTree>
    <p:extLst>
      <p:ext uri="{BB962C8B-B14F-4D97-AF65-F5344CB8AC3E}">
        <p14:creationId xmlns:p14="http://schemas.microsoft.com/office/powerpoint/2010/main" val="3779956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1FCA-71BF-48FD-977E-04B898DB8E2F}"/>
              </a:ext>
            </a:extLst>
          </p:cNvPr>
          <p:cNvSpPr>
            <a:spLocks noGrp="1"/>
          </p:cNvSpPr>
          <p:nvPr>
            <p:ph type="title"/>
          </p:nvPr>
        </p:nvSpPr>
        <p:spPr/>
        <p:txBody>
          <a:bodyPr/>
          <a:lstStyle/>
          <a:p>
            <a:r>
              <a:rPr lang="en-US" sz="3600" dirty="0"/>
              <a:t>Semantic Segmentation: Task Definition</a:t>
            </a:r>
            <a:endParaRPr lang="en-SE" sz="3600" dirty="0"/>
          </a:p>
        </p:txBody>
      </p:sp>
      <p:sp>
        <p:nvSpPr>
          <p:cNvPr id="3" name="Content Placeholder 2">
            <a:extLst>
              <a:ext uri="{FF2B5EF4-FFF2-40B4-BE49-F238E27FC236}">
                <a16:creationId xmlns:a16="http://schemas.microsoft.com/office/drawing/2014/main" id="{D26C99BC-FFDE-4AEC-9BD6-DBF2E6FB4DC8}"/>
              </a:ext>
            </a:extLst>
          </p:cNvPr>
          <p:cNvSpPr>
            <a:spLocks noGrp="1"/>
          </p:cNvSpPr>
          <p:nvPr>
            <p:ph idx="1"/>
          </p:nvPr>
        </p:nvSpPr>
        <p:spPr>
          <a:xfrm>
            <a:off x="457200" y="1295400"/>
            <a:ext cx="8229600" cy="1341512"/>
          </a:xfrm>
        </p:spPr>
        <p:txBody>
          <a:bodyPr>
            <a:normAutofit/>
          </a:bodyPr>
          <a:lstStyle/>
          <a:p>
            <a:r>
              <a:rPr lang="en-US" sz="2400" dirty="0"/>
              <a:t>Label each pixel in the image with a class label </a:t>
            </a:r>
          </a:p>
          <a:p>
            <a:r>
              <a:rPr lang="en-US" sz="2400" dirty="0"/>
              <a:t>Don’t differentiate among multiple instances (e.g., pixels of the 2 cows are given the same label)</a:t>
            </a:r>
            <a:endParaRPr lang="en-SE" sz="2400" dirty="0"/>
          </a:p>
        </p:txBody>
      </p:sp>
      <p:sp>
        <p:nvSpPr>
          <p:cNvPr id="4" name="Slide Number Placeholder 3">
            <a:extLst>
              <a:ext uri="{FF2B5EF4-FFF2-40B4-BE49-F238E27FC236}">
                <a16:creationId xmlns:a16="http://schemas.microsoft.com/office/drawing/2014/main" id="{E605F2E1-FD5F-4525-9917-017654DFEB6B}"/>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6" name="Picture 5">
            <a:extLst>
              <a:ext uri="{FF2B5EF4-FFF2-40B4-BE49-F238E27FC236}">
                <a16:creationId xmlns:a16="http://schemas.microsoft.com/office/drawing/2014/main" id="{A3A70A66-90C1-4A46-BA6A-93BF68079293}"/>
              </a:ext>
            </a:extLst>
          </p:cNvPr>
          <p:cNvPicPr>
            <a:picLocks noChangeAspect="1"/>
          </p:cNvPicPr>
          <p:nvPr/>
        </p:nvPicPr>
        <p:blipFill>
          <a:blip r:embed="rId3"/>
          <a:stretch>
            <a:fillRect/>
          </a:stretch>
        </p:blipFill>
        <p:spPr>
          <a:xfrm>
            <a:off x="1944831" y="2564904"/>
            <a:ext cx="5254337" cy="4137562"/>
          </a:xfrm>
          <a:prstGeom prst="rect">
            <a:avLst/>
          </a:prstGeom>
        </p:spPr>
      </p:pic>
    </p:spTree>
    <p:extLst>
      <p:ext uri="{BB962C8B-B14F-4D97-AF65-F5344CB8AC3E}">
        <p14:creationId xmlns:p14="http://schemas.microsoft.com/office/powerpoint/2010/main" val="1041628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CBAA-01B0-4282-A65D-948006E74CE3}"/>
              </a:ext>
            </a:extLst>
          </p:cNvPr>
          <p:cNvSpPr>
            <a:spLocks noGrp="1"/>
          </p:cNvSpPr>
          <p:nvPr>
            <p:ph type="title"/>
          </p:nvPr>
        </p:nvSpPr>
        <p:spPr/>
        <p:txBody>
          <a:bodyPr/>
          <a:lstStyle/>
          <a:p>
            <a:r>
              <a:rPr lang="en-US" dirty="0"/>
              <a:t>An Early Approach: Sliding Windows</a:t>
            </a:r>
            <a:endParaRPr lang="en-SE" dirty="0"/>
          </a:p>
        </p:txBody>
      </p:sp>
      <p:sp>
        <p:nvSpPr>
          <p:cNvPr id="3" name="Content Placeholder 2">
            <a:extLst>
              <a:ext uri="{FF2B5EF4-FFF2-40B4-BE49-F238E27FC236}">
                <a16:creationId xmlns:a16="http://schemas.microsoft.com/office/drawing/2014/main" id="{D5CB03B3-C36C-4AC8-AB56-BB5E65C46264}"/>
              </a:ext>
            </a:extLst>
          </p:cNvPr>
          <p:cNvSpPr>
            <a:spLocks noGrp="1"/>
          </p:cNvSpPr>
          <p:nvPr>
            <p:ph idx="1"/>
          </p:nvPr>
        </p:nvSpPr>
        <p:spPr>
          <a:xfrm>
            <a:off x="251520" y="1295400"/>
            <a:ext cx="8640960" cy="5105400"/>
          </a:xfrm>
        </p:spPr>
        <p:txBody>
          <a:bodyPr/>
          <a:lstStyle/>
          <a:p>
            <a:r>
              <a:rPr lang="en-US" sz="2800" dirty="0"/>
              <a:t>Slide a box across the image, and apply a CNN to classify each crop’s center pixel</a:t>
            </a:r>
          </a:p>
          <a:p>
            <a:r>
              <a:rPr lang="en-US" altLang="zh-CN" sz="2800" dirty="0"/>
              <a:t>I</a:t>
            </a:r>
            <a:r>
              <a:rPr lang="en-US" sz="2800" dirty="0"/>
              <a:t>nefficient, not reusing shared features between overlapping patches</a:t>
            </a:r>
            <a:endParaRPr lang="en-SE" sz="2800" dirty="0"/>
          </a:p>
        </p:txBody>
      </p:sp>
      <p:sp>
        <p:nvSpPr>
          <p:cNvPr id="4" name="Slide Number Placeholder 3">
            <a:extLst>
              <a:ext uri="{FF2B5EF4-FFF2-40B4-BE49-F238E27FC236}">
                <a16:creationId xmlns:a16="http://schemas.microsoft.com/office/drawing/2014/main" id="{09976EB0-0B8D-449C-9239-4F89FAC91947}"/>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pic>
        <p:nvPicPr>
          <p:cNvPr id="6" name="Picture 5">
            <a:extLst>
              <a:ext uri="{FF2B5EF4-FFF2-40B4-BE49-F238E27FC236}">
                <a16:creationId xmlns:a16="http://schemas.microsoft.com/office/drawing/2014/main" id="{C8A2DAEF-7EB4-468D-82DF-EBEF8419EA1A}"/>
              </a:ext>
            </a:extLst>
          </p:cNvPr>
          <p:cNvPicPr>
            <a:picLocks noChangeAspect="1"/>
          </p:cNvPicPr>
          <p:nvPr/>
        </p:nvPicPr>
        <p:blipFill>
          <a:blip r:embed="rId3"/>
          <a:stretch>
            <a:fillRect/>
          </a:stretch>
        </p:blipFill>
        <p:spPr>
          <a:xfrm>
            <a:off x="560841" y="3089425"/>
            <a:ext cx="8125959" cy="3562847"/>
          </a:xfrm>
          <a:prstGeom prst="rect">
            <a:avLst/>
          </a:prstGeom>
        </p:spPr>
      </p:pic>
    </p:spTree>
    <p:extLst>
      <p:ext uri="{BB962C8B-B14F-4D97-AF65-F5344CB8AC3E}">
        <p14:creationId xmlns:p14="http://schemas.microsoft.com/office/powerpoint/2010/main" val="367489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5532-9079-4BD5-A10C-8C2328F5FA89}"/>
              </a:ext>
            </a:extLst>
          </p:cNvPr>
          <p:cNvSpPr>
            <a:spLocks noGrp="1"/>
          </p:cNvSpPr>
          <p:nvPr>
            <p:ph type="title"/>
          </p:nvPr>
        </p:nvSpPr>
        <p:spPr/>
        <p:txBody>
          <a:bodyPr/>
          <a:lstStyle/>
          <a:p>
            <a:r>
              <a:rPr lang="en-US" dirty="0"/>
              <a:t>Single-Object Detection</a:t>
            </a:r>
            <a:endParaRPr lang="en-SE" dirty="0"/>
          </a:p>
        </p:txBody>
      </p:sp>
      <p:sp>
        <p:nvSpPr>
          <p:cNvPr id="3" name="Content Placeholder 2">
            <a:extLst>
              <a:ext uri="{FF2B5EF4-FFF2-40B4-BE49-F238E27FC236}">
                <a16:creationId xmlns:a16="http://schemas.microsoft.com/office/drawing/2014/main" id="{91ABC59E-8587-405A-A0D9-BFB7C1AE69C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60C613A-6799-4E4F-BE78-8FC7B8C6D4DA}"/>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pic>
        <p:nvPicPr>
          <p:cNvPr id="6" name="Picture 5">
            <a:extLst>
              <a:ext uri="{FF2B5EF4-FFF2-40B4-BE49-F238E27FC236}">
                <a16:creationId xmlns:a16="http://schemas.microsoft.com/office/drawing/2014/main" id="{BC4E0AC0-396A-4396-B4B4-48248E287D07}"/>
              </a:ext>
            </a:extLst>
          </p:cNvPr>
          <p:cNvPicPr>
            <a:picLocks noChangeAspect="1"/>
          </p:cNvPicPr>
          <p:nvPr/>
        </p:nvPicPr>
        <p:blipFill>
          <a:blip r:embed="rId2"/>
          <a:stretch>
            <a:fillRect/>
          </a:stretch>
        </p:blipFill>
        <p:spPr>
          <a:xfrm>
            <a:off x="0" y="1183860"/>
            <a:ext cx="9144000" cy="4490280"/>
          </a:xfrm>
          <a:prstGeom prst="rect">
            <a:avLst/>
          </a:prstGeom>
        </p:spPr>
      </p:pic>
    </p:spTree>
    <p:extLst>
      <p:ext uri="{BB962C8B-B14F-4D97-AF65-F5344CB8AC3E}">
        <p14:creationId xmlns:p14="http://schemas.microsoft.com/office/powerpoint/2010/main" val="206464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212F-6E73-4B70-958A-7C955A4C7D6F}"/>
              </a:ext>
            </a:extLst>
          </p:cNvPr>
          <p:cNvSpPr>
            <a:spLocks noGrp="1"/>
          </p:cNvSpPr>
          <p:nvPr>
            <p:ph type="title"/>
          </p:nvPr>
        </p:nvSpPr>
        <p:spPr/>
        <p:txBody>
          <a:bodyPr/>
          <a:lstStyle/>
          <a:p>
            <a:r>
              <a:rPr lang="en-US" dirty="0"/>
              <a:t>Fully Convolutional Network (FCN)</a:t>
            </a:r>
            <a:endParaRPr lang="en-SE" dirty="0"/>
          </a:p>
        </p:txBody>
      </p:sp>
      <p:sp>
        <p:nvSpPr>
          <p:cNvPr id="3" name="Content Placeholder 2">
            <a:extLst>
              <a:ext uri="{FF2B5EF4-FFF2-40B4-BE49-F238E27FC236}">
                <a16:creationId xmlns:a16="http://schemas.microsoft.com/office/drawing/2014/main" id="{3ECF7462-7976-4CFE-93A2-3D654DF7D9DC}"/>
              </a:ext>
            </a:extLst>
          </p:cNvPr>
          <p:cNvSpPr>
            <a:spLocks noGrp="1"/>
          </p:cNvSpPr>
          <p:nvPr>
            <p:ph idx="1"/>
          </p:nvPr>
        </p:nvSpPr>
        <p:spPr>
          <a:xfrm>
            <a:off x="457200" y="1143000"/>
            <a:ext cx="8229600" cy="2862064"/>
          </a:xfrm>
        </p:spPr>
        <p:txBody>
          <a:bodyPr>
            <a:normAutofit fontScale="77500" lnSpcReduction="20000"/>
          </a:bodyPr>
          <a:lstStyle/>
          <a:p>
            <a:r>
              <a:rPr lang="en-US" dirty="0"/>
              <a:t>A CNN with only CONV layers, no FC layers, for making predictions for all pixels all at once. Loss function is per-pixel Cross-Entropy loss</a:t>
            </a:r>
          </a:p>
          <a:p>
            <a:pPr lvl="1"/>
            <a:r>
              <a:rPr lang="en-US" dirty="0"/>
              <a:t>Problem #1: Effective receptive field size grows linearly in the feedforward direction with number of CONV layers: with L 3x3 CONV layers, receptive field grows slowly as 2L+1 (3x3, 5x5, 7x7…)</a:t>
            </a:r>
          </a:p>
          <a:p>
            <a:pPr lvl="1"/>
            <a:r>
              <a:rPr lang="en-US" dirty="0"/>
              <a:t>Problem #2: Convolution on high-res images without </a:t>
            </a:r>
            <a:r>
              <a:rPr lang="en-US" dirty="0" err="1"/>
              <a:t>downsampling</a:t>
            </a:r>
            <a:r>
              <a:rPr lang="en-US" dirty="0"/>
              <a:t> is expensive</a:t>
            </a:r>
          </a:p>
        </p:txBody>
      </p:sp>
      <p:sp>
        <p:nvSpPr>
          <p:cNvPr id="4" name="Slide Number Placeholder 3">
            <a:extLst>
              <a:ext uri="{FF2B5EF4-FFF2-40B4-BE49-F238E27FC236}">
                <a16:creationId xmlns:a16="http://schemas.microsoft.com/office/drawing/2014/main" id="{057928A1-04FE-423B-AB1A-21B7091DB62A}"/>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pic>
        <p:nvPicPr>
          <p:cNvPr id="6" name="Picture 5">
            <a:extLst>
              <a:ext uri="{FF2B5EF4-FFF2-40B4-BE49-F238E27FC236}">
                <a16:creationId xmlns:a16="http://schemas.microsoft.com/office/drawing/2014/main" id="{057B96A7-E593-4A55-893E-2ED729797BDB}"/>
              </a:ext>
            </a:extLst>
          </p:cNvPr>
          <p:cNvPicPr>
            <a:picLocks noChangeAspect="1"/>
          </p:cNvPicPr>
          <p:nvPr/>
        </p:nvPicPr>
        <p:blipFill>
          <a:blip r:embed="rId3"/>
          <a:stretch>
            <a:fillRect/>
          </a:stretch>
        </p:blipFill>
        <p:spPr>
          <a:xfrm>
            <a:off x="60176" y="3891943"/>
            <a:ext cx="8964488" cy="2670983"/>
          </a:xfrm>
          <a:prstGeom prst="rect">
            <a:avLst/>
          </a:prstGeom>
        </p:spPr>
      </p:pic>
    </p:spTree>
    <p:extLst>
      <p:ext uri="{BB962C8B-B14F-4D97-AF65-F5344CB8AC3E}">
        <p14:creationId xmlns:p14="http://schemas.microsoft.com/office/powerpoint/2010/main" val="764521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5F57-A2BE-DED0-D3F4-334FDFF196BD}"/>
              </a:ext>
            </a:extLst>
          </p:cNvPr>
          <p:cNvSpPr>
            <a:spLocks noGrp="1"/>
          </p:cNvSpPr>
          <p:nvPr>
            <p:ph type="title"/>
          </p:nvPr>
        </p:nvSpPr>
        <p:spPr>
          <a:xfrm>
            <a:off x="457200" y="184374"/>
            <a:ext cx="8229600" cy="868362"/>
          </a:xfrm>
        </p:spPr>
        <p:txBody>
          <a:bodyPr/>
          <a:lstStyle/>
          <a:p>
            <a:r>
              <a:rPr lang="en-US" dirty="0"/>
              <a:t>Ground Truth Per-Pixel Labels</a:t>
            </a:r>
            <a:endParaRPr lang="en-SE" dirty="0"/>
          </a:p>
        </p:txBody>
      </p:sp>
      <p:sp>
        <p:nvSpPr>
          <p:cNvPr id="3" name="Content Placeholder 2">
            <a:extLst>
              <a:ext uri="{FF2B5EF4-FFF2-40B4-BE49-F238E27FC236}">
                <a16:creationId xmlns:a16="http://schemas.microsoft.com/office/drawing/2014/main" id="{569C5C6C-6918-42B5-FC4C-64586A59FEF3}"/>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6D23BF25-B650-61C1-D906-0E093BA3AAE3}"/>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2050" name="Picture 2" descr="input to label">
            <a:extLst>
              <a:ext uri="{FF2B5EF4-FFF2-40B4-BE49-F238E27FC236}">
                <a16:creationId xmlns:a16="http://schemas.microsoft.com/office/drawing/2014/main" id="{4587099E-3722-9E58-F3A0-E933EC7DA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1690"/>
            <a:ext cx="9144000" cy="3201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verlay">
            <a:extLst>
              <a:ext uri="{FF2B5EF4-FFF2-40B4-BE49-F238E27FC236}">
                <a16:creationId xmlns:a16="http://schemas.microsoft.com/office/drawing/2014/main" id="{36FD5226-F786-13D5-C737-B95C8A726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3485"/>
            <a:ext cx="9144000" cy="31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858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3BB8-7C62-0505-7782-4B53030E3727}"/>
              </a:ext>
            </a:extLst>
          </p:cNvPr>
          <p:cNvSpPr>
            <a:spLocks noGrp="1"/>
          </p:cNvSpPr>
          <p:nvPr>
            <p:ph type="title"/>
          </p:nvPr>
        </p:nvSpPr>
        <p:spPr/>
        <p:txBody>
          <a:bodyPr/>
          <a:lstStyle/>
          <a:p>
            <a:r>
              <a:rPr lang="en-US" dirty="0"/>
              <a:t>Ground Truth Per-Pixel Labels</a:t>
            </a:r>
            <a:endParaRPr lang="en-SE" dirty="0"/>
          </a:p>
        </p:txBody>
      </p:sp>
      <p:sp>
        <p:nvSpPr>
          <p:cNvPr id="3" name="Content Placeholder 2">
            <a:extLst>
              <a:ext uri="{FF2B5EF4-FFF2-40B4-BE49-F238E27FC236}">
                <a16:creationId xmlns:a16="http://schemas.microsoft.com/office/drawing/2014/main" id="{CCFF6491-3237-8F24-060B-0FA6F78E82A4}"/>
              </a:ext>
            </a:extLst>
          </p:cNvPr>
          <p:cNvSpPr>
            <a:spLocks noGrp="1"/>
          </p:cNvSpPr>
          <p:nvPr>
            <p:ph idx="1"/>
          </p:nvPr>
        </p:nvSpPr>
        <p:spPr>
          <a:xfrm>
            <a:off x="395536" y="1052736"/>
            <a:ext cx="8352928" cy="1296144"/>
          </a:xfrm>
        </p:spPr>
        <p:txBody>
          <a:bodyPr>
            <a:normAutofit fontScale="92500" lnSpcReduction="10000"/>
          </a:bodyPr>
          <a:lstStyle/>
          <a:p>
            <a:r>
              <a:rPr lang="en-US" sz="2800" dirty="0"/>
              <a:t>One output channel for each of the 5 possible classes.</a:t>
            </a:r>
          </a:p>
          <a:p>
            <a:r>
              <a:rPr lang="en-US" sz="2800" dirty="0"/>
              <a:t>Pixel-wise Cross-Entropy Loss</a:t>
            </a:r>
          </a:p>
          <a:p>
            <a:endParaRPr lang="en-SE" sz="2800" dirty="0"/>
          </a:p>
        </p:txBody>
      </p:sp>
      <p:sp>
        <p:nvSpPr>
          <p:cNvPr id="4" name="Slide Number Placeholder 3">
            <a:extLst>
              <a:ext uri="{FF2B5EF4-FFF2-40B4-BE49-F238E27FC236}">
                <a16:creationId xmlns:a16="http://schemas.microsoft.com/office/drawing/2014/main" id="{3CABE8DA-57F3-3E77-38A3-3F7062FB91F5}"/>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pic>
        <p:nvPicPr>
          <p:cNvPr id="3074" name="Picture 2" descr="one hot">
            <a:extLst>
              <a:ext uri="{FF2B5EF4-FFF2-40B4-BE49-F238E27FC236}">
                <a16:creationId xmlns:a16="http://schemas.microsoft.com/office/drawing/2014/main" id="{86FBFC1C-2BBB-DA1D-270C-D9AA56D42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09" y="2204864"/>
            <a:ext cx="7817234" cy="4447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390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DC24-5CB6-4F01-B9BB-AC70FB5D0A8B}"/>
              </a:ext>
            </a:extLst>
          </p:cNvPr>
          <p:cNvSpPr>
            <a:spLocks noGrp="1"/>
          </p:cNvSpPr>
          <p:nvPr>
            <p:ph type="title"/>
          </p:nvPr>
        </p:nvSpPr>
        <p:spPr/>
        <p:txBody>
          <a:bodyPr/>
          <a:lstStyle/>
          <a:p>
            <a:r>
              <a:rPr lang="en-US" dirty="0"/>
              <a:t>More Efficient FCN</a:t>
            </a:r>
            <a:endParaRPr lang="en-SE" dirty="0"/>
          </a:p>
        </p:txBody>
      </p:sp>
      <p:sp>
        <p:nvSpPr>
          <p:cNvPr id="3" name="Content Placeholder 2">
            <a:extLst>
              <a:ext uri="{FF2B5EF4-FFF2-40B4-BE49-F238E27FC236}">
                <a16:creationId xmlns:a16="http://schemas.microsoft.com/office/drawing/2014/main" id="{4C7BA1DE-A4A5-46EC-9E1A-FC54E4953945}"/>
              </a:ext>
            </a:extLst>
          </p:cNvPr>
          <p:cNvSpPr>
            <a:spLocks noGrp="1"/>
          </p:cNvSpPr>
          <p:nvPr>
            <p:ph idx="1"/>
          </p:nvPr>
        </p:nvSpPr>
        <p:spPr>
          <a:xfrm>
            <a:off x="457200" y="1295399"/>
            <a:ext cx="8229600" cy="2753445"/>
          </a:xfrm>
        </p:spPr>
        <p:txBody>
          <a:bodyPr>
            <a:normAutofit fontScale="85000" lnSpcReduction="20000"/>
          </a:bodyPr>
          <a:lstStyle/>
          <a:p>
            <a:r>
              <a:rPr lang="en-US" dirty="0"/>
              <a:t>A CNN with CONV layers that perform </a:t>
            </a:r>
            <a:r>
              <a:rPr lang="en-US" dirty="0" err="1"/>
              <a:t>downsampling</a:t>
            </a:r>
            <a:r>
              <a:rPr lang="en-US" dirty="0"/>
              <a:t> followed by </a:t>
            </a:r>
            <a:r>
              <a:rPr lang="en-US" dirty="0" err="1"/>
              <a:t>upsampling</a:t>
            </a:r>
            <a:endParaRPr lang="en-US" dirty="0"/>
          </a:p>
          <a:p>
            <a:pPr lvl="1"/>
            <a:r>
              <a:rPr lang="en-US" dirty="0" err="1"/>
              <a:t>Downsampling</a:t>
            </a:r>
            <a:r>
              <a:rPr lang="en-US" dirty="0"/>
              <a:t> (with pooling or </a:t>
            </a:r>
            <a:r>
              <a:rPr lang="en-US" dirty="0" err="1"/>
              <a:t>strided</a:t>
            </a:r>
            <a:r>
              <a:rPr lang="en-US" dirty="0"/>
              <a:t> convolution) allows effective receptive field size to grow more quickly in the feedforward direction. It also leads to more efficient computation </a:t>
            </a:r>
          </a:p>
          <a:p>
            <a:pPr lvl="1"/>
            <a:r>
              <a:rPr lang="en-US" dirty="0" err="1"/>
              <a:t>Upsampling</a:t>
            </a:r>
            <a:r>
              <a:rPr lang="en-US" dirty="0"/>
              <a:t> with interpolation or transposed convolution to get same-size output as input</a:t>
            </a:r>
            <a:endParaRPr lang="en-SE" dirty="0"/>
          </a:p>
        </p:txBody>
      </p:sp>
      <p:sp>
        <p:nvSpPr>
          <p:cNvPr id="4" name="Slide Number Placeholder 3">
            <a:extLst>
              <a:ext uri="{FF2B5EF4-FFF2-40B4-BE49-F238E27FC236}">
                <a16:creationId xmlns:a16="http://schemas.microsoft.com/office/drawing/2014/main" id="{7D18C84E-3434-483B-865B-D5F93F07261D}"/>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pic>
        <p:nvPicPr>
          <p:cNvPr id="6" name="Picture 5">
            <a:extLst>
              <a:ext uri="{FF2B5EF4-FFF2-40B4-BE49-F238E27FC236}">
                <a16:creationId xmlns:a16="http://schemas.microsoft.com/office/drawing/2014/main" id="{CB9B7AE8-19A2-4CAE-B820-51FB63A636EC}"/>
              </a:ext>
            </a:extLst>
          </p:cNvPr>
          <p:cNvPicPr>
            <a:picLocks noChangeAspect="1"/>
          </p:cNvPicPr>
          <p:nvPr/>
        </p:nvPicPr>
        <p:blipFill>
          <a:blip r:embed="rId2"/>
          <a:stretch>
            <a:fillRect/>
          </a:stretch>
        </p:blipFill>
        <p:spPr>
          <a:xfrm>
            <a:off x="72659" y="4048845"/>
            <a:ext cx="8995141" cy="2489802"/>
          </a:xfrm>
          <a:prstGeom prst="rect">
            <a:avLst/>
          </a:prstGeom>
        </p:spPr>
      </p:pic>
      <p:sp>
        <p:nvSpPr>
          <p:cNvPr id="5" name="TextBox 4">
            <a:extLst>
              <a:ext uri="{FF2B5EF4-FFF2-40B4-BE49-F238E27FC236}">
                <a16:creationId xmlns:a16="http://schemas.microsoft.com/office/drawing/2014/main" id="{8272114B-D25C-48DA-A9D7-531C543B89CA}"/>
              </a:ext>
            </a:extLst>
          </p:cNvPr>
          <p:cNvSpPr txBox="1"/>
          <p:nvPr/>
        </p:nvSpPr>
        <p:spPr>
          <a:xfrm>
            <a:off x="3419872" y="5805264"/>
            <a:ext cx="1440160" cy="323242"/>
          </a:xfrm>
          <a:prstGeom prst="rect">
            <a:avLst/>
          </a:prstGeom>
          <a:solidFill>
            <a:schemeClr val="bg1"/>
          </a:solidFill>
        </p:spPr>
        <p:txBody>
          <a:bodyPr wrap="square" rtlCol="0">
            <a:spAutoFit/>
          </a:bodyPr>
          <a:lstStyle/>
          <a:p>
            <a:r>
              <a:rPr lang="en-US" sz="1500" dirty="0"/>
              <a:t>D</a:t>
            </a:r>
            <a:r>
              <a:rPr lang="en-US" sz="1500" baseline="-25000" dirty="0"/>
              <a:t>3</a:t>
            </a:r>
            <a:r>
              <a:rPr lang="en-US" sz="1500" dirty="0"/>
              <a:t> x H/8 x W/8</a:t>
            </a:r>
            <a:endParaRPr lang="en-SE" sz="1500" dirty="0"/>
          </a:p>
        </p:txBody>
      </p:sp>
    </p:spTree>
    <p:extLst>
      <p:ext uri="{BB962C8B-B14F-4D97-AF65-F5344CB8AC3E}">
        <p14:creationId xmlns:p14="http://schemas.microsoft.com/office/powerpoint/2010/main" val="3551045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B025-E563-487B-B974-CBEB530BCD68}"/>
              </a:ext>
            </a:extLst>
          </p:cNvPr>
          <p:cNvSpPr>
            <a:spLocks noGrp="1"/>
          </p:cNvSpPr>
          <p:nvPr>
            <p:ph type="title"/>
          </p:nvPr>
        </p:nvSpPr>
        <p:spPr/>
        <p:txBody>
          <a:bodyPr/>
          <a:lstStyle/>
          <a:p>
            <a:r>
              <a:rPr lang="en-US" dirty="0" err="1"/>
              <a:t>Unpooling</a:t>
            </a:r>
            <a:r>
              <a:rPr lang="en-US" dirty="0"/>
              <a:t> for </a:t>
            </a:r>
            <a:r>
              <a:rPr lang="en-US" dirty="0" err="1"/>
              <a:t>Upsampling</a:t>
            </a:r>
            <a:r>
              <a:rPr lang="en-US" dirty="0"/>
              <a:t> </a:t>
            </a:r>
            <a:endParaRPr lang="en-SE" dirty="0"/>
          </a:p>
        </p:txBody>
      </p:sp>
      <p:sp>
        <p:nvSpPr>
          <p:cNvPr id="3" name="Content Placeholder 2">
            <a:extLst>
              <a:ext uri="{FF2B5EF4-FFF2-40B4-BE49-F238E27FC236}">
                <a16:creationId xmlns:a16="http://schemas.microsoft.com/office/drawing/2014/main" id="{D4C72378-26C7-477E-95DB-F621759B839E}"/>
              </a:ext>
            </a:extLst>
          </p:cNvPr>
          <p:cNvSpPr>
            <a:spLocks noGrp="1"/>
          </p:cNvSpPr>
          <p:nvPr>
            <p:ph idx="1"/>
          </p:nvPr>
        </p:nvSpPr>
        <p:spPr>
          <a:xfrm>
            <a:off x="457200" y="1295400"/>
            <a:ext cx="8229600" cy="1837690"/>
          </a:xfrm>
        </p:spPr>
        <p:txBody>
          <a:bodyPr>
            <a:normAutofit fontScale="92500"/>
          </a:bodyPr>
          <a:lstStyle/>
          <a:p>
            <a:r>
              <a:rPr lang="en-US" dirty="0" err="1"/>
              <a:t>Upsampling</a:t>
            </a:r>
            <a:r>
              <a:rPr lang="en-US" dirty="0"/>
              <a:t> from a 2x2 image to a 4x4 image, by either inserting 0s (Bed of Nails), or duplicating elements (Nearest Neighbor)</a:t>
            </a:r>
            <a:endParaRPr lang="en-SE" dirty="0"/>
          </a:p>
          <a:p>
            <a:endParaRPr lang="en-SE" dirty="0"/>
          </a:p>
        </p:txBody>
      </p:sp>
      <p:sp>
        <p:nvSpPr>
          <p:cNvPr id="4" name="Slide Number Placeholder 3">
            <a:extLst>
              <a:ext uri="{FF2B5EF4-FFF2-40B4-BE49-F238E27FC236}">
                <a16:creationId xmlns:a16="http://schemas.microsoft.com/office/drawing/2014/main" id="{DE754C85-B3CB-4BD6-84FF-0B211F4B4F25}"/>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pic>
        <p:nvPicPr>
          <p:cNvPr id="6" name="Picture 5">
            <a:extLst>
              <a:ext uri="{FF2B5EF4-FFF2-40B4-BE49-F238E27FC236}">
                <a16:creationId xmlns:a16="http://schemas.microsoft.com/office/drawing/2014/main" id="{7778E3B8-CC21-4E81-82F6-E192C6CA1AED}"/>
              </a:ext>
            </a:extLst>
          </p:cNvPr>
          <p:cNvPicPr>
            <a:picLocks noChangeAspect="1"/>
          </p:cNvPicPr>
          <p:nvPr/>
        </p:nvPicPr>
        <p:blipFill>
          <a:blip r:embed="rId2"/>
          <a:stretch>
            <a:fillRect/>
          </a:stretch>
        </p:blipFill>
        <p:spPr>
          <a:xfrm>
            <a:off x="38100" y="3133090"/>
            <a:ext cx="9067800" cy="3396945"/>
          </a:xfrm>
          <a:prstGeom prst="rect">
            <a:avLst/>
          </a:prstGeom>
        </p:spPr>
      </p:pic>
    </p:spTree>
    <p:extLst>
      <p:ext uri="{BB962C8B-B14F-4D97-AF65-F5344CB8AC3E}">
        <p14:creationId xmlns:p14="http://schemas.microsoft.com/office/powerpoint/2010/main" val="1417290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08E6-0225-41E0-BAAC-4EE562DC92A0}"/>
              </a:ext>
            </a:extLst>
          </p:cNvPr>
          <p:cNvSpPr>
            <a:spLocks noGrp="1"/>
          </p:cNvSpPr>
          <p:nvPr>
            <p:ph type="title"/>
          </p:nvPr>
        </p:nvSpPr>
        <p:spPr/>
        <p:txBody>
          <a:bodyPr/>
          <a:lstStyle/>
          <a:p>
            <a:r>
              <a:rPr lang="en-US" dirty="0"/>
              <a:t>Bilinear/Bicubic Interpolation for </a:t>
            </a:r>
            <a:r>
              <a:rPr lang="en-US" dirty="0" err="1"/>
              <a:t>Upsampling</a:t>
            </a:r>
            <a:endParaRPr lang="en-SE" dirty="0"/>
          </a:p>
        </p:txBody>
      </p:sp>
      <p:sp>
        <p:nvSpPr>
          <p:cNvPr id="3" name="Content Placeholder 2">
            <a:extLst>
              <a:ext uri="{FF2B5EF4-FFF2-40B4-BE49-F238E27FC236}">
                <a16:creationId xmlns:a16="http://schemas.microsoft.com/office/drawing/2014/main" id="{FADA2410-02AF-4AFA-97C1-8202895C7D88}"/>
              </a:ext>
            </a:extLst>
          </p:cNvPr>
          <p:cNvSpPr>
            <a:spLocks noGrp="1"/>
          </p:cNvSpPr>
          <p:nvPr>
            <p:ph idx="1"/>
          </p:nvPr>
        </p:nvSpPr>
        <p:spPr>
          <a:xfrm>
            <a:off x="457200" y="1295400"/>
            <a:ext cx="8229600" cy="2997696"/>
          </a:xfrm>
        </p:spPr>
        <p:txBody>
          <a:bodyPr>
            <a:normAutofit fontScale="70000" lnSpcReduction="20000"/>
          </a:bodyPr>
          <a:lstStyle/>
          <a:p>
            <a:r>
              <a:rPr lang="en-US" dirty="0" err="1"/>
              <a:t>Upsampling</a:t>
            </a:r>
            <a:r>
              <a:rPr lang="en-US" dirty="0"/>
              <a:t> from a 2x2 image to a 4x4 image with bilinear (left) and bicubic (right) interpolation, to generate smoother outputs</a:t>
            </a:r>
          </a:p>
          <a:p>
            <a:r>
              <a:rPr lang="en-US" dirty="0"/>
              <a:t>Each output element is computed as a linear or cubic combination of its closest neighbors; closer neighbors are given higher weights</a:t>
            </a:r>
          </a:p>
          <a:p>
            <a:pPr lvl="1"/>
            <a:r>
              <a:rPr lang="en-US" dirty="0"/>
              <a:t>Bilinear: use 4 closest neighbors in x and y to construct linear approximations</a:t>
            </a:r>
          </a:p>
          <a:p>
            <a:pPr lvl="1"/>
            <a:r>
              <a:rPr lang="en-US" dirty="0"/>
              <a:t>Bicubic: use 3 closest neighbors in x and y to construct cubic approximations</a:t>
            </a:r>
          </a:p>
        </p:txBody>
      </p:sp>
      <p:sp>
        <p:nvSpPr>
          <p:cNvPr id="4" name="Slide Number Placeholder 3">
            <a:extLst>
              <a:ext uri="{FF2B5EF4-FFF2-40B4-BE49-F238E27FC236}">
                <a16:creationId xmlns:a16="http://schemas.microsoft.com/office/drawing/2014/main" id="{BF0990EE-A6B2-401A-8E2C-A938BB46EDF1}"/>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pic>
        <p:nvPicPr>
          <p:cNvPr id="10" name="Picture 9">
            <a:extLst>
              <a:ext uri="{FF2B5EF4-FFF2-40B4-BE49-F238E27FC236}">
                <a16:creationId xmlns:a16="http://schemas.microsoft.com/office/drawing/2014/main" id="{33B57F1A-8226-4047-A98A-AED2959DFD88}"/>
              </a:ext>
            </a:extLst>
          </p:cNvPr>
          <p:cNvPicPr>
            <a:picLocks noChangeAspect="1"/>
          </p:cNvPicPr>
          <p:nvPr/>
        </p:nvPicPr>
        <p:blipFill>
          <a:blip r:embed="rId2"/>
          <a:stretch>
            <a:fillRect/>
          </a:stretch>
        </p:blipFill>
        <p:spPr>
          <a:xfrm>
            <a:off x="4575111" y="4293096"/>
            <a:ext cx="4390905" cy="2010606"/>
          </a:xfrm>
          <a:prstGeom prst="rect">
            <a:avLst/>
          </a:prstGeom>
        </p:spPr>
      </p:pic>
      <p:pic>
        <p:nvPicPr>
          <p:cNvPr id="12" name="Picture 11">
            <a:extLst>
              <a:ext uri="{FF2B5EF4-FFF2-40B4-BE49-F238E27FC236}">
                <a16:creationId xmlns:a16="http://schemas.microsoft.com/office/drawing/2014/main" id="{5AA5641F-2589-4550-96E4-BE90CDBAB64C}"/>
              </a:ext>
            </a:extLst>
          </p:cNvPr>
          <p:cNvPicPr>
            <a:picLocks noChangeAspect="1"/>
          </p:cNvPicPr>
          <p:nvPr/>
        </p:nvPicPr>
        <p:blipFill>
          <a:blip r:embed="rId3"/>
          <a:stretch>
            <a:fillRect/>
          </a:stretch>
        </p:blipFill>
        <p:spPr>
          <a:xfrm>
            <a:off x="94741" y="4338512"/>
            <a:ext cx="4292891" cy="1965190"/>
          </a:xfrm>
          <a:prstGeom prst="rect">
            <a:avLst/>
          </a:prstGeom>
        </p:spPr>
      </p:pic>
    </p:spTree>
    <p:extLst>
      <p:ext uri="{BB962C8B-B14F-4D97-AF65-F5344CB8AC3E}">
        <p14:creationId xmlns:p14="http://schemas.microsoft.com/office/powerpoint/2010/main" val="1385965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6771-CFA9-4C71-96DC-DFA7D8A0BCC6}"/>
              </a:ext>
            </a:extLst>
          </p:cNvPr>
          <p:cNvSpPr>
            <a:spLocks noGrp="1"/>
          </p:cNvSpPr>
          <p:nvPr>
            <p:ph type="title"/>
          </p:nvPr>
        </p:nvSpPr>
        <p:spPr/>
        <p:txBody>
          <a:bodyPr/>
          <a:lstStyle/>
          <a:p>
            <a:r>
              <a:rPr lang="en-US" dirty="0"/>
              <a:t>Max </a:t>
            </a:r>
            <a:r>
              <a:rPr lang="en-US" dirty="0" err="1"/>
              <a:t>Unpooling</a:t>
            </a:r>
            <a:endParaRPr lang="en-SE" dirty="0"/>
          </a:p>
        </p:txBody>
      </p:sp>
      <p:sp>
        <p:nvSpPr>
          <p:cNvPr id="3" name="Content Placeholder 2">
            <a:extLst>
              <a:ext uri="{FF2B5EF4-FFF2-40B4-BE49-F238E27FC236}">
                <a16:creationId xmlns:a16="http://schemas.microsoft.com/office/drawing/2014/main" id="{8B75C606-9B35-480A-8B0F-D6690EC2980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D0B6B1C8-EC57-4202-A9ED-201D04458CFD}"/>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pic>
        <p:nvPicPr>
          <p:cNvPr id="6" name="Picture 5">
            <a:extLst>
              <a:ext uri="{FF2B5EF4-FFF2-40B4-BE49-F238E27FC236}">
                <a16:creationId xmlns:a16="http://schemas.microsoft.com/office/drawing/2014/main" id="{5815588D-1075-4584-A70B-94D26979E88B}"/>
              </a:ext>
            </a:extLst>
          </p:cNvPr>
          <p:cNvPicPr>
            <a:picLocks noChangeAspect="1"/>
          </p:cNvPicPr>
          <p:nvPr/>
        </p:nvPicPr>
        <p:blipFill>
          <a:blip r:embed="rId2"/>
          <a:stretch>
            <a:fillRect/>
          </a:stretch>
        </p:blipFill>
        <p:spPr>
          <a:xfrm>
            <a:off x="0" y="1361465"/>
            <a:ext cx="9144000" cy="4135070"/>
          </a:xfrm>
          <a:prstGeom prst="rect">
            <a:avLst/>
          </a:prstGeom>
        </p:spPr>
      </p:pic>
    </p:spTree>
    <p:extLst>
      <p:ext uri="{BB962C8B-B14F-4D97-AF65-F5344CB8AC3E}">
        <p14:creationId xmlns:p14="http://schemas.microsoft.com/office/powerpoint/2010/main" val="1961797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21A2-85A8-42AD-8974-AEF1AC99F0BA}"/>
              </a:ext>
            </a:extLst>
          </p:cNvPr>
          <p:cNvSpPr>
            <a:spLocks noGrp="1"/>
          </p:cNvSpPr>
          <p:nvPr>
            <p:ph type="title"/>
          </p:nvPr>
        </p:nvSpPr>
        <p:spPr/>
        <p:txBody>
          <a:bodyPr/>
          <a:lstStyle/>
          <a:p>
            <a:r>
              <a:rPr lang="en-US" sz="3600" dirty="0"/>
              <a:t>Recall: Regular Convolution</a:t>
            </a:r>
            <a:endParaRPr lang="en-SE" sz="3600" dirty="0"/>
          </a:p>
        </p:txBody>
      </p:sp>
      <p:sp>
        <p:nvSpPr>
          <p:cNvPr id="3" name="Content Placeholder 2">
            <a:extLst>
              <a:ext uri="{FF2B5EF4-FFF2-40B4-BE49-F238E27FC236}">
                <a16:creationId xmlns:a16="http://schemas.microsoft.com/office/drawing/2014/main" id="{61FE0F11-2A95-4A8A-86FB-9208ADC67E97}"/>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503BB2ED-D05B-4AF7-8D81-733F03F0D596}"/>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pic>
        <p:nvPicPr>
          <p:cNvPr id="8" name="Picture 7">
            <a:extLst>
              <a:ext uri="{FF2B5EF4-FFF2-40B4-BE49-F238E27FC236}">
                <a16:creationId xmlns:a16="http://schemas.microsoft.com/office/drawing/2014/main" id="{FD8673BB-9EF6-44F7-B80E-49E080392468}"/>
              </a:ext>
            </a:extLst>
          </p:cNvPr>
          <p:cNvPicPr>
            <a:picLocks noChangeAspect="1"/>
          </p:cNvPicPr>
          <p:nvPr/>
        </p:nvPicPr>
        <p:blipFill>
          <a:blip r:embed="rId2"/>
          <a:stretch>
            <a:fillRect/>
          </a:stretch>
        </p:blipFill>
        <p:spPr>
          <a:xfrm>
            <a:off x="236052" y="1913188"/>
            <a:ext cx="8671896" cy="4456245"/>
          </a:xfrm>
          <a:prstGeom prst="rect">
            <a:avLst/>
          </a:prstGeom>
        </p:spPr>
      </p:pic>
    </p:spTree>
    <p:extLst>
      <p:ext uri="{BB962C8B-B14F-4D97-AF65-F5344CB8AC3E}">
        <p14:creationId xmlns:p14="http://schemas.microsoft.com/office/powerpoint/2010/main" val="280142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4646-DB4C-41EC-96FD-157491875691}"/>
              </a:ext>
            </a:extLst>
          </p:cNvPr>
          <p:cNvSpPr>
            <a:spLocks noGrp="1"/>
          </p:cNvSpPr>
          <p:nvPr>
            <p:ph type="title"/>
          </p:nvPr>
        </p:nvSpPr>
        <p:spPr>
          <a:xfrm>
            <a:off x="457200" y="-171400"/>
            <a:ext cx="8229600" cy="868362"/>
          </a:xfrm>
        </p:spPr>
        <p:txBody>
          <a:bodyPr/>
          <a:lstStyle/>
          <a:p>
            <a:r>
              <a:rPr lang="en-US" sz="2800" dirty="0"/>
              <a:t>Learnable </a:t>
            </a:r>
            <a:r>
              <a:rPr lang="en-US" sz="2800" dirty="0" err="1"/>
              <a:t>Upsampling</a:t>
            </a:r>
            <a:r>
              <a:rPr lang="en-US" sz="2800" dirty="0"/>
              <a:t>: Transposed Convolution</a:t>
            </a:r>
            <a:endParaRPr lang="en-SE" sz="2800" dirty="0"/>
          </a:p>
        </p:txBody>
      </p:sp>
      <p:sp>
        <p:nvSpPr>
          <p:cNvPr id="3" name="Content Placeholder 2">
            <a:extLst>
              <a:ext uri="{FF2B5EF4-FFF2-40B4-BE49-F238E27FC236}">
                <a16:creationId xmlns:a16="http://schemas.microsoft.com/office/drawing/2014/main" id="{1FA1BAEB-5F5E-47D9-9BB8-65367B37EF11}"/>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1EA378FB-71F2-4098-9FB3-6C5754A0665E}"/>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pic>
        <p:nvPicPr>
          <p:cNvPr id="6" name="Picture 5">
            <a:extLst>
              <a:ext uri="{FF2B5EF4-FFF2-40B4-BE49-F238E27FC236}">
                <a16:creationId xmlns:a16="http://schemas.microsoft.com/office/drawing/2014/main" id="{5BA29BFD-3F16-4CCE-A867-7254C34A17AD}"/>
              </a:ext>
            </a:extLst>
          </p:cNvPr>
          <p:cNvPicPr>
            <a:picLocks noChangeAspect="1"/>
          </p:cNvPicPr>
          <p:nvPr/>
        </p:nvPicPr>
        <p:blipFill>
          <a:blip r:embed="rId2"/>
          <a:stretch>
            <a:fillRect/>
          </a:stretch>
        </p:blipFill>
        <p:spPr>
          <a:xfrm>
            <a:off x="1331640" y="523838"/>
            <a:ext cx="6817600" cy="3135950"/>
          </a:xfrm>
          <a:prstGeom prst="rect">
            <a:avLst/>
          </a:prstGeom>
        </p:spPr>
      </p:pic>
      <p:pic>
        <p:nvPicPr>
          <p:cNvPr id="8" name="Picture 7">
            <a:extLst>
              <a:ext uri="{FF2B5EF4-FFF2-40B4-BE49-F238E27FC236}">
                <a16:creationId xmlns:a16="http://schemas.microsoft.com/office/drawing/2014/main" id="{31C71D5C-48D4-49C3-9A20-187B3DC36FE0}"/>
              </a:ext>
            </a:extLst>
          </p:cNvPr>
          <p:cNvPicPr>
            <a:picLocks noChangeAspect="1"/>
          </p:cNvPicPr>
          <p:nvPr/>
        </p:nvPicPr>
        <p:blipFill>
          <a:blip r:embed="rId3"/>
          <a:stretch>
            <a:fillRect/>
          </a:stretch>
        </p:blipFill>
        <p:spPr>
          <a:xfrm>
            <a:off x="1331640" y="3671723"/>
            <a:ext cx="6817600" cy="3136532"/>
          </a:xfrm>
          <a:prstGeom prst="rect">
            <a:avLst/>
          </a:prstGeom>
        </p:spPr>
      </p:pic>
      <p:grpSp>
        <p:nvGrpSpPr>
          <p:cNvPr id="9" name="Group 8">
            <a:extLst>
              <a:ext uri="{FF2B5EF4-FFF2-40B4-BE49-F238E27FC236}">
                <a16:creationId xmlns:a16="http://schemas.microsoft.com/office/drawing/2014/main" id="{3E2E5E17-8C9C-8CD3-FABB-F6170DC61D7D}"/>
              </a:ext>
            </a:extLst>
          </p:cNvPr>
          <p:cNvGrpSpPr/>
          <p:nvPr/>
        </p:nvGrpSpPr>
        <p:grpSpPr>
          <a:xfrm>
            <a:off x="5474548" y="4195921"/>
            <a:ext cx="2193796" cy="2243852"/>
            <a:chOff x="5474548" y="4195921"/>
            <a:chExt cx="2193796" cy="2243852"/>
          </a:xfrm>
        </p:grpSpPr>
        <p:sp>
          <p:nvSpPr>
            <p:cNvPr id="5" name="Rectangle 4">
              <a:extLst>
                <a:ext uri="{FF2B5EF4-FFF2-40B4-BE49-F238E27FC236}">
                  <a16:creationId xmlns:a16="http://schemas.microsoft.com/office/drawing/2014/main" id="{006B938D-3F54-BDBA-3CDD-C039246454BE}"/>
                </a:ext>
              </a:extLst>
            </p:cNvPr>
            <p:cNvSpPr/>
            <p:nvPr/>
          </p:nvSpPr>
          <p:spPr bwMode="auto">
            <a:xfrm>
              <a:off x="5474548" y="4195921"/>
              <a:ext cx="2193796" cy="432048"/>
            </a:xfrm>
            <a:prstGeom prst="rect">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9CBF97F7-CF9B-C567-F350-3A393984237D}"/>
                </a:ext>
              </a:extLst>
            </p:cNvPr>
            <p:cNvSpPr/>
            <p:nvPr/>
          </p:nvSpPr>
          <p:spPr bwMode="auto">
            <a:xfrm rot="5400000">
              <a:off x="4610452" y="5143629"/>
              <a:ext cx="2160240" cy="432048"/>
            </a:xfrm>
            <a:prstGeom prst="rect">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pSp>
      <p:sp>
        <p:nvSpPr>
          <p:cNvPr id="10" name="TextBox 9">
            <a:extLst>
              <a:ext uri="{FF2B5EF4-FFF2-40B4-BE49-F238E27FC236}">
                <a16:creationId xmlns:a16="http://schemas.microsoft.com/office/drawing/2014/main" id="{BB1B71F0-9C36-486B-B720-C8B250D7537C}"/>
              </a:ext>
            </a:extLst>
          </p:cNvPr>
          <p:cNvSpPr txBox="1"/>
          <p:nvPr/>
        </p:nvSpPr>
        <p:spPr>
          <a:xfrm>
            <a:off x="144015" y="4797152"/>
            <a:ext cx="5580113" cy="338554"/>
          </a:xfrm>
          <a:prstGeom prst="rect">
            <a:avLst/>
          </a:prstGeom>
          <a:noFill/>
        </p:spPr>
        <p:txBody>
          <a:bodyPr wrap="square" rtlCol="0">
            <a:spAutoFit/>
          </a:bodyPr>
          <a:lstStyle/>
          <a:p>
            <a:r>
              <a:rPr lang="en-US" sz="1600" dirty="0"/>
              <a:t>(can also trim from bottom and right, or bottom and left…)</a:t>
            </a:r>
            <a:endParaRPr lang="en-SE" sz="1600" dirty="0"/>
          </a:p>
        </p:txBody>
      </p:sp>
    </p:spTree>
    <p:extLst>
      <p:ext uri="{BB962C8B-B14F-4D97-AF65-F5344CB8AC3E}">
        <p14:creationId xmlns:p14="http://schemas.microsoft.com/office/powerpoint/2010/main" val="77058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0307-54C2-459A-A33E-B34A9F41A2B7}"/>
              </a:ext>
            </a:extLst>
          </p:cNvPr>
          <p:cNvSpPr>
            <a:spLocks noGrp="1"/>
          </p:cNvSpPr>
          <p:nvPr>
            <p:ph type="title"/>
          </p:nvPr>
        </p:nvSpPr>
        <p:spPr/>
        <p:txBody>
          <a:bodyPr/>
          <a:lstStyle/>
          <a:p>
            <a:r>
              <a:rPr lang="en-US" sz="3600" dirty="0"/>
              <a:t>Transposed Convolution 1D Example</a:t>
            </a:r>
            <a:endParaRPr lang="en-SE" sz="3600" dirty="0"/>
          </a:p>
        </p:txBody>
      </p:sp>
      <p:sp>
        <p:nvSpPr>
          <p:cNvPr id="3" name="Content Placeholder 2">
            <a:extLst>
              <a:ext uri="{FF2B5EF4-FFF2-40B4-BE49-F238E27FC236}">
                <a16:creationId xmlns:a16="http://schemas.microsoft.com/office/drawing/2014/main" id="{9EEAB42B-1611-4F23-9FA5-2BD20BA7619C}"/>
              </a:ext>
            </a:extLst>
          </p:cNvPr>
          <p:cNvSpPr>
            <a:spLocks noGrp="1"/>
          </p:cNvSpPr>
          <p:nvPr>
            <p:ph idx="1"/>
          </p:nvPr>
        </p:nvSpPr>
        <p:spPr>
          <a:xfrm>
            <a:off x="251520" y="1295400"/>
            <a:ext cx="4464496" cy="5562600"/>
          </a:xfrm>
        </p:spPr>
        <p:txBody>
          <a:bodyPr>
            <a:normAutofit fontScale="77500" lnSpcReduction="20000"/>
          </a:bodyPr>
          <a:lstStyle/>
          <a:p>
            <a:r>
              <a:rPr lang="en-US" dirty="0"/>
              <a:t>Fig shows a 1D example of size 3 filter, stride 2: </a:t>
            </a:r>
          </a:p>
          <a:p>
            <a:pPr lvl="1"/>
            <a:r>
              <a:rPr lang="en-US" dirty="0"/>
              <a:t>Output has copies of filter weighted by input</a:t>
            </a:r>
          </a:p>
          <a:p>
            <a:pPr lvl="1"/>
            <a:r>
              <a:rPr lang="en-US" dirty="0"/>
              <a:t>Move 2 pixels in output for each pixel in input</a:t>
            </a:r>
          </a:p>
          <a:p>
            <a:pPr lvl="1"/>
            <a:r>
              <a:rPr lang="en-US" dirty="0"/>
              <a:t>Sum at overlaps (</a:t>
            </a:r>
            <a:r>
              <a:rPr lang="en-US" dirty="0" err="1"/>
              <a:t>az+bx</a:t>
            </a:r>
            <a:r>
              <a:rPr lang="en-US" dirty="0"/>
              <a:t>)</a:t>
            </a:r>
          </a:p>
          <a:p>
            <a:pPr lvl="1"/>
            <a:r>
              <a:rPr lang="en-US" dirty="0"/>
              <a:t>Crop one pixel (either top or bottom) to make output 2x input</a:t>
            </a:r>
          </a:p>
          <a:p>
            <a:r>
              <a:rPr lang="en-US" dirty="0"/>
              <a:t>The filter moves at a slower pace than with unit stride</a:t>
            </a:r>
          </a:p>
          <a:p>
            <a:r>
              <a:rPr lang="en-US" dirty="0"/>
              <a:t>It has many names: Transposed Convolution, Deconvolution, </a:t>
            </a:r>
            <a:r>
              <a:rPr lang="en-US" dirty="0" err="1"/>
              <a:t>Upconvolution</a:t>
            </a:r>
            <a:r>
              <a:rPr lang="en-US" dirty="0"/>
              <a:t>, Fractionally-</a:t>
            </a:r>
            <a:r>
              <a:rPr lang="en-US" dirty="0" err="1"/>
              <a:t>strided</a:t>
            </a:r>
            <a:r>
              <a:rPr lang="en-US" dirty="0"/>
              <a:t> convolution</a:t>
            </a:r>
          </a:p>
        </p:txBody>
      </p:sp>
      <p:sp>
        <p:nvSpPr>
          <p:cNvPr id="4" name="Slide Number Placeholder 3">
            <a:extLst>
              <a:ext uri="{FF2B5EF4-FFF2-40B4-BE49-F238E27FC236}">
                <a16:creationId xmlns:a16="http://schemas.microsoft.com/office/drawing/2014/main" id="{067F2C2A-FEFA-4E09-BAD2-F471FC859963}"/>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pic>
        <p:nvPicPr>
          <p:cNvPr id="6" name="Picture 5">
            <a:extLst>
              <a:ext uri="{FF2B5EF4-FFF2-40B4-BE49-F238E27FC236}">
                <a16:creationId xmlns:a16="http://schemas.microsoft.com/office/drawing/2014/main" id="{1AC487D7-B40A-4BCA-B656-50638D3D33CB}"/>
              </a:ext>
            </a:extLst>
          </p:cNvPr>
          <p:cNvPicPr>
            <a:picLocks noChangeAspect="1"/>
          </p:cNvPicPr>
          <p:nvPr/>
        </p:nvPicPr>
        <p:blipFill>
          <a:blip r:embed="rId2"/>
          <a:stretch>
            <a:fillRect/>
          </a:stretch>
        </p:blipFill>
        <p:spPr>
          <a:xfrm>
            <a:off x="4637997" y="2276872"/>
            <a:ext cx="4399198" cy="2441846"/>
          </a:xfrm>
          <a:prstGeom prst="rect">
            <a:avLst/>
          </a:prstGeom>
        </p:spPr>
      </p:pic>
      <p:sp>
        <p:nvSpPr>
          <p:cNvPr id="5" name="Rectangle 4">
            <a:extLst>
              <a:ext uri="{FF2B5EF4-FFF2-40B4-BE49-F238E27FC236}">
                <a16:creationId xmlns:a16="http://schemas.microsoft.com/office/drawing/2014/main" id="{EEC2A82B-0C97-3177-1AF8-5322BCAF7D73}"/>
              </a:ext>
            </a:extLst>
          </p:cNvPr>
          <p:cNvSpPr/>
          <p:nvPr/>
        </p:nvSpPr>
        <p:spPr bwMode="auto">
          <a:xfrm rot="5400000">
            <a:off x="8433213" y="2536986"/>
            <a:ext cx="425519" cy="782445"/>
          </a:xfrm>
          <a:prstGeom prst="rect">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645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D5FA-1745-4CCF-BB3A-FE4A0659736F}"/>
              </a:ext>
            </a:extLst>
          </p:cNvPr>
          <p:cNvSpPr>
            <a:spLocks noGrp="1"/>
          </p:cNvSpPr>
          <p:nvPr>
            <p:ph type="title"/>
          </p:nvPr>
        </p:nvSpPr>
        <p:spPr/>
        <p:txBody>
          <a:bodyPr/>
          <a:lstStyle/>
          <a:p>
            <a:r>
              <a:rPr lang="en-US" dirty="0"/>
              <a:t>Multi-Object Detection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B11C51-37EF-449A-B8AF-D97D60F9CF8B}"/>
                  </a:ext>
                </a:extLst>
              </p:cNvPr>
              <p:cNvSpPr>
                <a:spLocks noGrp="1"/>
              </p:cNvSpPr>
              <p:nvPr>
                <p:ph idx="1"/>
              </p:nvPr>
            </p:nvSpPr>
            <p:spPr>
              <a:xfrm>
                <a:off x="457200" y="1111012"/>
                <a:ext cx="8229600" cy="1381884"/>
              </a:xfrm>
            </p:spPr>
            <p:txBody>
              <a:bodyPr>
                <a:normAutofit fontScale="70000" lnSpcReduction="20000"/>
              </a:bodyPr>
              <a:lstStyle/>
              <a:p>
                <a:r>
                  <a:rPr lang="en-US" dirty="0"/>
                  <a:t>Needs to predict 4 numbers for each </a:t>
                </a:r>
                <a:r>
                  <a:rPr lang="en-US"/>
                  <a:t>object Bbox </a:t>
                </a:r>
                <a14:m>
                  <m:oMath xmlns:m="http://schemas.openxmlformats.org/officeDocument/2006/math">
                    <m:d>
                      <m:dPr>
                        <m:ctrlPr>
                          <a:rPr lang="en-US" i="1" dirty="0" smtClean="0">
                            <a:latin typeface="Cambria Math" panose="02040503050406030204" pitchFamily="18" charset="0"/>
                          </a:rPr>
                        </m:ctrlPr>
                      </m:dPr>
                      <m:e>
                        <m:r>
                          <a:rPr lang="en-US" i="1" dirty="0" smtClean="0">
                            <a:latin typeface="Cambria Math" panose="02040503050406030204" pitchFamily="18" charset="0"/>
                          </a:rPr>
                          <m:t>𝑥</m:t>
                        </m:r>
                        <m:r>
                          <a:rPr lang="en-US" i="1" dirty="0" smtClean="0">
                            <a:latin typeface="Cambria Math" panose="02040503050406030204" pitchFamily="18" charset="0"/>
                          </a:rPr>
                          <m:t>, </m:t>
                        </m:r>
                        <m:r>
                          <a:rPr lang="en-US" i="1" dirty="0" smtClean="0">
                            <a:latin typeface="Cambria Math" panose="02040503050406030204" pitchFamily="18" charset="0"/>
                          </a:rPr>
                          <m:t>𝑦</m:t>
                        </m:r>
                        <m:r>
                          <a:rPr lang="en-US" i="1" dirty="0" smtClean="0">
                            <a:latin typeface="Cambria Math" panose="02040503050406030204" pitchFamily="18" charset="0"/>
                          </a:rPr>
                          <m:t>, </m:t>
                        </m:r>
                        <m:r>
                          <a:rPr lang="en-US" i="1" dirty="0" smtClean="0">
                            <a:latin typeface="Cambria Math" panose="02040503050406030204" pitchFamily="18" charset="0"/>
                          </a:rPr>
                          <m:t>𝑤</m:t>
                        </m:r>
                        <m:r>
                          <a:rPr lang="en-US" i="1" dirty="0" smtClean="0">
                            <a:latin typeface="Cambria Math" panose="02040503050406030204" pitchFamily="18" charset="0"/>
                          </a:rPr>
                          <m:t>, </m:t>
                        </m:r>
                        <m:r>
                          <a:rPr lang="en-US" i="1" dirty="0" smtClean="0">
                            <a:latin typeface="Cambria Math" panose="02040503050406030204" pitchFamily="18" charset="0"/>
                          </a:rPr>
                          <m:t>h</m:t>
                        </m:r>
                      </m:e>
                    </m:d>
                  </m:oMath>
                </a14:m>
                <a:endParaRPr lang="en-US" i="1" dirty="0">
                  <a:latin typeface="Cambria Math" panose="02040503050406030204" pitchFamily="18" charset="0"/>
                </a:endParaRPr>
              </a:p>
              <a:p>
                <a:pPr lvl="1"/>
                <a14:m>
                  <m:oMath xmlns:m="http://schemas.openxmlformats.org/officeDocument/2006/math">
                    <m:r>
                      <a:rPr lang="en-US" b="0" i="0" dirty="0" smtClean="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 </m:t>
                    </m:r>
                    <m:r>
                      <a:rPr lang="en-US" i="1" dirty="0">
                        <a:latin typeface="Cambria Math" panose="02040503050406030204" pitchFamily="18" charset="0"/>
                      </a:rPr>
                      <m:t>𝑦</m:t>
                    </m:r>
                    <m:r>
                      <a:rPr lang="en-US" b="0" i="1" dirty="0" smtClean="0">
                        <a:latin typeface="Cambria Math" panose="02040503050406030204" pitchFamily="18" charset="0"/>
                      </a:rPr>
                      <m:t>)</m:t>
                    </m:r>
                  </m:oMath>
                </a14:m>
                <a:r>
                  <a:rPr lang="en-US" dirty="0"/>
                  <a:t> are coordinates of the box center; </a:t>
                </a:r>
                <a14:m>
                  <m:oMath xmlns:m="http://schemas.openxmlformats.org/officeDocument/2006/math">
                    <m:r>
                      <a:rPr lang="en-US" dirty="0">
                        <a:latin typeface="Cambria Math" panose="02040503050406030204" pitchFamily="18" charset="0"/>
                      </a:rPr>
                      <m:t>(</m:t>
                    </m:r>
                    <m:r>
                      <a:rPr lang="en-US" b="0" i="1" dirty="0" smtClean="0">
                        <a:latin typeface="Cambria Math" panose="02040503050406030204" pitchFamily="18" charset="0"/>
                      </a:rPr>
                      <m:t>𝑤</m:t>
                    </m:r>
                    <m:r>
                      <a:rPr lang="en-US" i="1" dirty="0">
                        <a:latin typeface="Cambria Math" panose="02040503050406030204" pitchFamily="18" charset="0"/>
                      </a:rPr>
                      <m:t>, </m:t>
                    </m:r>
                    <m:r>
                      <a:rPr lang="en-US" b="0" i="1" dirty="0" smtClean="0">
                        <a:latin typeface="Cambria Math" panose="02040503050406030204" pitchFamily="18" charset="0"/>
                      </a:rPr>
                      <m:t>h</m:t>
                    </m:r>
                    <m:r>
                      <a:rPr lang="en-US" i="1" dirty="0">
                        <a:latin typeface="Cambria Math" panose="02040503050406030204" pitchFamily="18" charset="0"/>
                      </a:rPr>
                      <m:t>)</m:t>
                    </m:r>
                  </m:oMath>
                </a14:m>
                <a:r>
                  <a:rPr lang="en-US" dirty="0"/>
                  <a:t> are its width and height</a:t>
                </a:r>
              </a:p>
              <a:p>
                <a:r>
                  <a:rPr lang="en-US" dirty="0"/>
                  <a:t>4N numbers for N objects</a:t>
                </a:r>
              </a:p>
              <a:p>
                <a:endParaRPr lang="en-SE" dirty="0"/>
              </a:p>
            </p:txBody>
          </p:sp>
        </mc:Choice>
        <mc:Fallback xmlns="">
          <p:sp>
            <p:nvSpPr>
              <p:cNvPr id="3" name="Content Placeholder 2">
                <a:extLst>
                  <a:ext uri="{FF2B5EF4-FFF2-40B4-BE49-F238E27FC236}">
                    <a16:creationId xmlns:a16="http://schemas.microsoft.com/office/drawing/2014/main" id="{9BB11C51-37EF-449A-B8AF-D97D60F9CF8B}"/>
                  </a:ext>
                </a:extLst>
              </p:cNvPr>
              <p:cNvSpPr>
                <a:spLocks noGrp="1" noRot="1" noChangeAspect="1" noMove="1" noResize="1" noEditPoints="1" noAdjustHandles="1" noChangeArrowheads="1" noChangeShapeType="1" noTextEdit="1"/>
              </p:cNvSpPr>
              <p:nvPr>
                <p:ph idx="1"/>
              </p:nvPr>
            </p:nvSpPr>
            <p:spPr>
              <a:xfrm>
                <a:off x="457200" y="1111012"/>
                <a:ext cx="8229600" cy="1381884"/>
              </a:xfrm>
              <a:blipFill>
                <a:blip r:embed="rId2"/>
                <a:stretch>
                  <a:fillRect l="-815" t="-704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CF70D70A-74EB-44C9-A100-225E676E53A6}"/>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pic>
        <p:nvPicPr>
          <p:cNvPr id="6" name="Picture 5">
            <a:extLst>
              <a:ext uri="{FF2B5EF4-FFF2-40B4-BE49-F238E27FC236}">
                <a16:creationId xmlns:a16="http://schemas.microsoft.com/office/drawing/2014/main" id="{76D41A5C-E9D5-42F5-925F-74395C8587BB}"/>
              </a:ext>
            </a:extLst>
          </p:cNvPr>
          <p:cNvPicPr>
            <a:picLocks noChangeAspect="1"/>
          </p:cNvPicPr>
          <p:nvPr/>
        </p:nvPicPr>
        <p:blipFill>
          <a:blip r:embed="rId3"/>
          <a:stretch>
            <a:fillRect/>
          </a:stretch>
        </p:blipFill>
        <p:spPr>
          <a:xfrm>
            <a:off x="377788" y="2380517"/>
            <a:ext cx="8388424" cy="4203809"/>
          </a:xfrm>
          <a:prstGeom prst="rect">
            <a:avLst/>
          </a:prstGeom>
        </p:spPr>
      </p:pic>
    </p:spTree>
    <p:extLst>
      <p:ext uri="{BB962C8B-B14F-4D97-AF65-F5344CB8AC3E}">
        <p14:creationId xmlns:p14="http://schemas.microsoft.com/office/powerpoint/2010/main" val="3473742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04F71-BBFF-B7D4-5D3D-9C30DD2971B6}"/>
              </a:ext>
            </a:extLst>
          </p:cNvPr>
          <p:cNvSpPr>
            <a:spLocks noGrp="1"/>
          </p:cNvSpPr>
          <p:nvPr>
            <p:ph type="title"/>
          </p:nvPr>
        </p:nvSpPr>
        <p:spPr/>
        <p:txBody>
          <a:bodyPr/>
          <a:lstStyle/>
          <a:p>
            <a:r>
              <a:rPr lang="en-US" sz="3600" dirty="0"/>
              <a:t>Semantic Segmentation: Fully Convolutional Network</a:t>
            </a:r>
            <a:endParaRPr lang="en-SE" sz="3600" dirty="0"/>
          </a:p>
        </p:txBody>
      </p:sp>
      <p:sp>
        <p:nvSpPr>
          <p:cNvPr id="3" name="Content Placeholder 2">
            <a:extLst>
              <a:ext uri="{FF2B5EF4-FFF2-40B4-BE49-F238E27FC236}">
                <a16:creationId xmlns:a16="http://schemas.microsoft.com/office/drawing/2014/main" id="{B69E98A6-1160-208D-1255-DA28E87BF7AB}"/>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F7465ECB-8710-6DF3-83EB-83872381C46C}"/>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8" name="Picture 7">
            <a:extLst>
              <a:ext uri="{FF2B5EF4-FFF2-40B4-BE49-F238E27FC236}">
                <a16:creationId xmlns:a16="http://schemas.microsoft.com/office/drawing/2014/main" id="{4496318B-5AD2-391F-EAD6-357023231BFF}"/>
              </a:ext>
            </a:extLst>
          </p:cNvPr>
          <p:cNvPicPr>
            <a:picLocks noChangeAspect="1"/>
          </p:cNvPicPr>
          <p:nvPr/>
        </p:nvPicPr>
        <p:blipFill>
          <a:blip r:embed="rId2"/>
          <a:stretch>
            <a:fillRect/>
          </a:stretch>
        </p:blipFill>
        <p:spPr>
          <a:xfrm>
            <a:off x="0" y="1471364"/>
            <a:ext cx="9144000" cy="3915272"/>
          </a:xfrm>
          <a:prstGeom prst="rect">
            <a:avLst/>
          </a:prstGeom>
        </p:spPr>
      </p:pic>
    </p:spTree>
    <p:extLst>
      <p:ext uri="{BB962C8B-B14F-4D97-AF65-F5344CB8AC3E}">
        <p14:creationId xmlns:p14="http://schemas.microsoft.com/office/powerpoint/2010/main" val="22621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F78C-67D0-480E-B82E-B67FB9F9DBFA}"/>
              </a:ext>
            </a:extLst>
          </p:cNvPr>
          <p:cNvSpPr>
            <a:spLocks noGrp="1"/>
          </p:cNvSpPr>
          <p:nvPr>
            <p:ph type="title"/>
          </p:nvPr>
        </p:nvSpPr>
        <p:spPr/>
        <p:txBody>
          <a:bodyPr/>
          <a:lstStyle/>
          <a:p>
            <a:r>
              <a:rPr lang="en-US" sz="3600" dirty="0"/>
              <a:t>Mask R-CNN for Instance Segmentation</a:t>
            </a:r>
            <a:endParaRPr lang="en-SE" sz="3600" dirty="0"/>
          </a:p>
        </p:txBody>
      </p:sp>
      <p:sp>
        <p:nvSpPr>
          <p:cNvPr id="3" name="Content Placeholder 2">
            <a:extLst>
              <a:ext uri="{FF2B5EF4-FFF2-40B4-BE49-F238E27FC236}">
                <a16:creationId xmlns:a16="http://schemas.microsoft.com/office/drawing/2014/main" id="{D24826CD-33C1-44AC-9CBA-95FBD75CCC31}"/>
              </a:ext>
            </a:extLst>
          </p:cNvPr>
          <p:cNvSpPr>
            <a:spLocks noGrp="1"/>
          </p:cNvSpPr>
          <p:nvPr>
            <p:ph idx="1"/>
          </p:nvPr>
        </p:nvSpPr>
        <p:spPr>
          <a:xfrm>
            <a:off x="457200" y="1295400"/>
            <a:ext cx="8229600" cy="868362"/>
          </a:xfrm>
        </p:spPr>
        <p:txBody>
          <a:bodyPr>
            <a:normAutofit fontScale="92500" lnSpcReduction="20000"/>
          </a:bodyPr>
          <a:lstStyle/>
          <a:p>
            <a:r>
              <a:rPr lang="en-US" dirty="0"/>
              <a:t>Add an extra “Mask Prediction” head on top of Faster R-CNN for Object Detection</a:t>
            </a:r>
            <a:endParaRPr lang="en-SE" dirty="0"/>
          </a:p>
        </p:txBody>
      </p:sp>
      <p:sp>
        <p:nvSpPr>
          <p:cNvPr id="4" name="Slide Number Placeholder 3">
            <a:extLst>
              <a:ext uri="{FF2B5EF4-FFF2-40B4-BE49-F238E27FC236}">
                <a16:creationId xmlns:a16="http://schemas.microsoft.com/office/drawing/2014/main" id="{5C164328-6658-430A-B7FC-1E9268922F11}"/>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pic>
        <p:nvPicPr>
          <p:cNvPr id="6" name="Picture 5">
            <a:extLst>
              <a:ext uri="{FF2B5EF4-FFF2-40B4-BE49-F238E27FC236}">
                <a16:creationId xmlns:a16="http://schemas.microsoft.com/office/drawing/2014/main" id="{5A36AB6D-E838-4492-8A41-ABE97F7900D6}"/>
              </a:ext>
            </a:extLst>
          </p:cNvPr>
          <p:cNvPicPr>
            <a:picLocks noChangeAspect="1"/>
          </p:cNvPicPr>
          <p:nvPr/>
        </p:nvPicPr>
        <p:blipFill>
          <a:blip r:embed="rId2"/>
          <a:stretch>
            <a:fillRect/>
          </a:stretch>
        </p:blipFill>
        <p:spPr>
          <a:xfrm>
            <a:off x="586408" y="2491448"/>
            <a:ext cx="8100392" cy="4283062"/>
          </a:xfrm>
          <a:prstGeom prst="rect">
            <a:avLst/>
          </a:prstGeom>
        </p:spPr>
      </p:pic>
      <p:sp>
        <p:nvSpPr>
          <p:cNvPr id="7" name="Rectangle 6">
            <a:extLst>
              <a:ext uri="{FF2B5EF4-FFF2-40B4-BE49-F238E27FC236}">
                <a16:creationId xmlns:a16="http://schemas.microsoft.com/office/drawing/2014/main" id="{A6C8747B-5C4C-48F4-81B4-85132756A421}"/>
              </a:ext>
            </a:extLst>
          </p:cNvPr>
          <p:cNvSpPr/>
          <p:nvPr/>
        </p:nvSpPr>
        <p:spPr bwMode="auto">
          <a:xfrm>
            <a:off x="457200" y="4293096"/>
            <a:ext cx="1450504" cy="248141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solidFill>
                <a:schemeClr val="bg1"/>
              </a:solidFill>
              <a:effectLst/>
              <a:latin typeface="Arial" charset="0"/>
            </a:endParaRPr>
          </a:p>
        </p:txBody>
      </p:sp>
      <p:sp>
        <p:nvSpPr>
          <p:cNvPr id="9" name="Rectangle 8">
            <a:extLst>
              <a:ext uri="{FF2B5EF4-FFF2-40B4-BE49-F238E27FC236}">
                <a16:creationId xmlns:a16="http://schemas.microsoft.com/office/drawing/2014/main" id="{FF8D19E9-EF03-41D3-9AD9-2820214F917B}"/>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097741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D179-BB03-4B5C-B2EA-228173749659}"/>
              </a:ext>
            </a:extLst>
          </p:cNvPr>
          <p:cNvSpPr>
            <a:spLocks noGrp="1"/>
          </p:cNvSpPr>
          <p:nvPr>
            <p:ph type="title"/>
          </p:nvPr>
        </p:nvSpPr>
        <p:spPr/>
        <p:txBody>
          <a:bodyPr/>
          <a:lstStyle/>
          <a:p>
            <a:r>
              <a:rPr lang="en-US" sz="4000" dirty="0"/>
              <a:t>Mask R-CNN for Instance Segmentation</a:t>
            </a:r>
            <a:endParaRPr lang="en-SE" dirty="0"/>
          </a:p>
        </p:txBody>
      </p:sp>
      <p:sp>
        <p:nvSpPr>
          <p:cNvPr id="3" name="Content Placeholder 2">
            <a:extLst>
              <a:ext uri="{FF2B5EF4-FFF2-40B4-BE49-F238E27FC236}">
                <a16:creationId xmlns:a16="http://schemas.microsoft.com/office/drawing/2014/main" id="{230DE1E3-AC17-44A9-A613-0AB1EE5BBB40}"/>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6DC4D1A7-A7F1-41C1-BD1E-8E75C6A77322}"/>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pic>
        <p:nvPicPr>
          <p:cNvPr id="6" name="Picture 5">
            <a:extLst>
              <a:ext uri="{FF2B5EF4-FFF2-40B4-BE49-F238E27FC236}">
                <a16:creationId xmlns:a16="http://schemas.microsoft.com/office/drawing/2014/main" id="{01E733E4-650F-4EDD-AF4B-4D6589C7B393}"/>
              </a:ext>
            </a:extLst>
          </p:cNvPr>
          <p:cNvPicPr>
            <a:picLocks noChangeAspect="1"/>
          </p:cNvPicPr>
          <p:nvPr/>
        </p:nvPicPr>
        <p:blipFill>
          <a:blip r:embed="rId3"/>
          <a:stretch>
            <a:fillRect/>
          </a:stretch>
        </p:blipFill>
        <p:spPr>
          <a:xfrm>
            <a:off x="280270" y="1375817"/>
            <a:ext cx="8406530" cy="3870295"/>
          </a:xfrm>
          <a:prstGeom prst="rect">
            <a:avLst/>
          </a:prstGeom>
        </p:spPr>
      </p:pic>
      <p:sp>
        <p:nvSpPr>
          <p:cNvPr id="9" name="Rectangle 8">
            <a:extLst>
              <a:ext uri="{FF2B5EF4-FFF2-40B4-BE49-F238E27FC236}">
                <a16:creationId xmlns:a16="http://schemas.microsoft.com/office/drawing/2014/main" id="{8E1D27CE-020F-4232-9BC9-44907A94EC66}"/>
              </a:ext>
            </a:extLst>
          </p:cNvPr>
          <p:cNvSpPr/>
          <p:nvPr/>
        </p:nvSpPr>
        <p:spPr bwMode="auto">
          <a:xfrm>
            <a:off x="827584" y="1052736"/>
            <a:ext cx="1944216" cy="576064"/>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81921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E76F8-A511-E08D-4CA1-086E30976226}"/>
              </a:ext>
            </a:extLst>
          </p:cNvPr>
          <p:cNvSpPr>
            <a:spLocks noGrp="1"/>
          </p:cNvSpPr>
          <p:nvPr>
            <p:ph type="title"/>
          </p:nvPr>
        </p:nvSpPr>
        <p:spPr/>
        <p:txBody>
          <a:bodyPr/>
          <a:lstStyle/>
          <a:p>
            <a:r>
              <a:rPr lang="en-US" sz="3600" dirty="0"/>
              <a:t>Example Target Segmentation Masks</a:t>
            </a:r>
            <a:endParaRPr lang="en-SE" sz="3600" dirty="0"/>
          </a:p>
        </p:txBody>
      </p:sp>
      <p:sp>
        <p:nvSpPr>
          <p:cNvPr id="3" name="Content Placeholder 2">
            <a:extLst>
              <a:ext uri="{FF2B5EF4-FFF2-40B4-BE49-F238E27FC236}">
                <a16:creationId xmlns:a16="http://schemas.microsoft.com/office/drawing/2014/main" id="{471D2E6F-0DB1-EA77-F225-AC69F66BAC8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C5E2E22F-B12F-245D-64DA-6ECCC78B7E11}"/>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pic>
        <p:nvPicPr>
          <p:cNvPr id="6" name="Picture 5">
            <a:extLst>
              <a:ext uri="{FF2B5EF4-FFF2-40B4-BE49-F238E27FC236}">
                <a16:creationId xmlns:a16="http://schemas.microsoft.com/office/drawing/2014/main" id="{45D67BA7-B1BC-8736-A020-715D4EC4BB5B}"/>
              </a:ext>
            </a:extLst>
          </p:cNvPr>
          <p:cNvPicPr>
            <a:picLocks noChangeAspect="1"/>
          </p:cNvPicPr>
          <p:nvPr/>
        </p:nvPicPr>
        <p:blipFill>
          <a:blip r:embed="rId2"/>
          <a:stretch>
            <a:fillRect/>
          </a:stretch>
        </p:blipFill>
        <p:spPr>
          <a:xfrm>
            <a:off x="0" y="1456091"/>
            <a:ext cx="9144000" cy="3945817"/>
          </a:xfrm>
          <a:prstGeom prst="rect">
            <a:avLst/>
          </a:prstGeom>
        </p:spPr>
      </p:pic>
      <p:sp>
        <p:nvSpPr>
          <p:cNvPr id="7" name="TextBox 6">
            <a:extLst>
              <a:ext uri="{FF2B5EF4-FFF2-40B4-BE49-F238E27FC236}">
                <a16:creationId xmlns:a16="http://schemas.microsoft.com/office/drawing/2014/main" id="{499E2EF4-C152-5372-2E03-571320855C99}"/>
              </a:ext>
            </a:extLst>
          </p:cNvPr>
          <p:cNvSpPr txBox="1"/>
          <p:nvPr/>
        </p:nvSpPr>
        <p:spPr>
          <a:xfrm>
            <a:off x="2351964" y="5391833"/>
            <a:ext cx="3031599" cy="646331"/>
          </a:xfrm>
          <a:prstGeom prst="rect">
            <a:avLst/>
          </a:prstGeom>
          <a:noFill/>
        </p:spPr>
        <p:txBody>
          <a:bodyPr wrap="none" rtlCol="0">
            <a:spAutoFit/>
          </a:bodyPr>
          <a:lstStyle/>
          <a:p>
            <a:r>
              <a:rPr lang="en-US" dirty="0"/>
              <a:t>Target segmentation mask </a:t>
            </a:r>
          </a:p>
          <a:p>
            <a:r>
              <a:rPr lang="en-US" dirty="0"/>
              <a:t>for class “chair” in the </a:t>
            </a:r>
            <a:r>
              <a:rPr lang="en-US" dirty="0" err="1"/>
              <a:t>Bbox</a:t>
            </a:r>
            <a:endParaRPr lang="en-SE" dirty="0"/>
          </a:p>
        </p:txBody>
      </p:sp>
      <p:sp>
        <p:nvSpPr>
          <p:cNvPr id="8" name="TextBox 7">
            <a:extLst>
              <a:ext uri="{FF2B5EF4-FFF2-40B4-BE49-F238E27FC236}">
                <a16:creationId xmlns:a16="http://schemas.microsoft.com/office/drawing/2014/main" id="{AE255DBA-D916-E20A-88B5-21BA43E57AEC}"/>
              </a:ext>
            </a:extLst>
          </p:cNvPr>
          <p:cNvSpPr txBox="1"/>
          <p:nvPr/>
        </p:nvSpPr>
        <p:spPr>
          <a:xfrm>
            <a:off x="5951616" y="5391833"/>
            <a:ext cx="3300904" cy="646331"/>
          </a:xfrm>
          <a:prstGeom prst="rect">
            <a:avLst/>
          </a:prstGeom>
          <a:noFill/>
        </p:spPr>
        <p:txBody>
          <a:bodyPr wrap="square" rtlCol="0">
            <a:spAutoFit/>
          </a:bodyPr>
          <a:lstStyle/>
          <a:p>
            <a:r>
              <a:rPr lang="en-US" dirty="0"/>
              <a:t>Target segmentation mask </a:t>
            </a:r>
          </a:p>
          <a:p>
            <a:r>
              <a:rPr lang="en-US" dirty="0"/>
              <a:t>for class “person” in the </a:t>
            </a:r>
            <a:r>
              <a:rPr lang="en-US" dirty="0" err="1"/>
              <a:t>Bbox</a:t>
            </a:r>
            <a:endParaRPr lang="en-SE" dirty="0"/>
          </a:p>
        </p:txBody>
      </p:sp>
    </p:spTree>
    <p:extLst>
      <p:ext uri="{BB962C8B-B14F-4D97-AF65-F5344CB8AC3E}">
        <p14:creationId xmlns:p14="http://schemas.microsoft.com/office/powerpoint/2010/main" val="40289328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ECB256-A24E-4128-ACE5-DEE83879411B}"/>
              </a:ext>
            </a:extLst>
          </p:cNvPr>
          <p:cNvPicPr>
            <a:picLocks noChangeAspect="1"/>
          </p:cNvPicPr>
          <p:nvPr/>
        </p:nvPicPr>
        <p:blipFill>
          <a:blip r:embed="rId2"/>
          <a:stretch>
            <a:fillRect/>
          </a:stretch>
        </p:blipFill>
        <p:spPr>
          <a:xfrm>
            <a:off x="1043608" y="2621108"/>
            <a:ext cx="7065716" cy="3840220"/>
          </a:xfrm>
          <a:prstGeom prst="rect">
            <a:avLst/>
          </a:prstGeom>
        </p:spPr>
      </p:pic>
      <p:sp>
        <p:nvSpPr>
          <p:cNvPr id="2" name="Title 1">
            <a:extLst>
              <a:ext uri="{FF2B5EF4-FFF2-40B4-BE49-F238E27FC236}">
                <a16:creationId xmlns:a16="http://schemas.microsoft.com/office/drawing/2014/main" id="{6FA9C3E1-AAD5-4ACC-8C76-721201D9F8B0}"/>
              </a:ext>
            </a:extLst>
          </p:cNvPr>
          <p:cNvSpPr>
            <a:spLocks noGrp="1"/>
          </p:cNvSpPr>
          <p:nvPr>
            <p:ph type="title"/>
          </p:nvPr>
        </p:nvSpPr>
        <p:spPr/>
        <p:txBody>
          <a:bodyPr/>
          <a:lstStyle/>
          <a:p>
            <a:r>
              <a:rPr lang="en-US" sz="4000" dirty="0"/>
              <a:t>Mask R-CNN for </a:t>
            </a:r>
            <a:r>
              <a:rPr lang="en-US" sz="4000" dirty="0" err="1"/>
              <a:t>Keypoint</a:t>
            </a:r>
            <a:r>
              <a:rPr lang="en-US" sz="4000" dirty="0"/>
              <a:t> Estimation</a:t>
            </a:r>
            <a:endParaRPr lang="en-SE" dirty="0"/>
          </a:p>
        </p:txBody>
      </p:sp>
      <p:sp>
        <p:nvSpPr>
          <p:cNvPr id="3" name="Content Placeholder 2">
            <a:extLst>
              <a:ext uri="{FF2B5EF4-FFF2-40B4-BE49-F238E27FC236}">
                <a16:creationId xmlns:a16="http://schemas.microsoft.com/office/drawing/2014/main" id="{C87C918B-5B3B-494F-AF35-C1B3F396E646}"/>
              </a:ext>
            </a:extLst>
          </p:cNvPr>
          <p:cNvSpPr>
            <a:spLocks noGrp="1"/>
          </p:cNvSpPr>
          <p:nvPr>
            <p:ph idx="1"/>
          </p:nvPr>
        </p:nvSpPr>
        <p:spPr>
          <a:xfrm>
            <a:off x="457200" y="1295400"/>
            <a:ext cx="8229600" cy="1197496"/>
          </a:xfrm>
        </p:spPr>
        <p:txBody>
          <a:bodyPr>
            <a:normAutofit fontScale="70000" lnSpcReduction="20000"/>
          </a:bodyPr>
          <a:lstStyle/>
          <a:p>
            <a:r>
              <a:rPr lang="en-US" dirty="0"/>
              <a:t>Add an extra “</a:t>
            </a:r>
            <a:r>
              <a:rPr lang="en-US" dirty="0" err="1"/>
              <a:t>Keypoint</a:t>
            </a:r>
            <a:r>
              <a:rPr lang="en-US" dirty="0"/>
              <a:t> Prediction” head to perform joint Instance Segmentation and Pose Estimation</a:t>
            </a:r>
          </a:p>
          <a:p>
            <a:pPr lvl="1"/>
            <a:r>
              <a:rPr lang="en-US" dirty="0"/>
              <a:t>Example </a:t>
            </a:r>
            <a:r>
              <a:rPr lang="en-US" dirty="0" err="1"/>
              <a:t>keypoints</a:t>
            </a:r>
            <a:r>
              <a:rPr lang="en-US" dirty="0"/>
              <a:t>: left/right shoulder, elbow, wrist, hip, knee, ankle…</a:t>
            </a:r>
            <a:endParaRPr lang="en-SE" dirty="0"/>
          </a:p>
        </p:txBody>
      </p:sp>
      <p:sp>
        <p:nvSpPr>
          <p:cNvPr id="4" name="Slide Number Placeholder 3">
            <a:extLst>
              <a:ext uri="{FF2B5EF4-FFF2-40B4-BE49-F238E27FC236}">
                <a16:creationId xmlns:a16="http://schemas.microsoft.com/office/drawing/2014/main" id="{30569A26-00B6-407A-A0F3-ECB102689100}"/>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sp>
        <p:nvSpPr>
          <p:cNvPr id="9" name="Rectangle 8">
            <a:extLst>
              <a:ext uri="{FF2B5EF4-FFF2-40B4-BE49-F238E27FC236}">
                <a16:creationId xmlns:a16="http://schemas.microsoft.com/office/drawing/2014/main" id="{3195E748-7F08-49EB-8481-D0F4D33C0AC7}"/>
              </a:ext>
            </a:extLst>
          </p:cNvPr>
          <p:cNvSpPr/>
          <p:nvPr/>
        </p:nvSpPr>
        <p:spPr bwMode="auto">
          <a:xfrm>
            <a:off x="1" y="4941168"/>
            <a:ext cx="1915940" cy="1463151"/>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solidFill>
                <a:schemeClr val="bg1"/>
              </a:solidFill>
              <a:effectLst/>
              <a:latin typeface="Arial" charset="0"/>
            </a:endParaRPr>
          </a:p>
        </p:txBody>
      </p:sp>
    </p:spTree>
    <p:extLst>
      <p:ext uri="{BB962C8B-B14F-4D97-AF65-F5344CB8AC3E}">
        <p14:creationId xmlns:p14="http://schemas.microsoft.com/office/powerpoint/2010/main" val="2245382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4BEF-6B0C-D55B-5978-410710286474}"/>
              </a:ext>
            </a:extLst>
          </p:cNvPr>
          <p:cNvSpPr>
            <a:spLocks noGrp="1"/>
          </p:cNvSpPr>
          <p:nvPr>
            <p:ph type="title"/>
          </p:nvPr>
        </p:nvSpPr>
        <p:spPr/>
        <p:txBody>
          <a:bodyPr/>
          <a:lstStyle/>
          <a:p>
            <a:r>
              <a:rPr lang="en-US" dirty="0"/>
              <a:t>Mask R-CNN: </a:t>
            </a:r>
            <a:r>
              <a:rPr lang="en-US" dirty="0" err="1"/>
              <a:t>Keypoints</a:t>
            </a:r>
            <a:endParaRPr lang="en-SE" dirty="0"/>
          </a:p>
        </p:txBody>
      </p:sp>
      <p:sp>
        <p:nvSpPr>
          <p:cNvPr id="3" name="Content Placeholder 2">
            <a:extLst>
              <a:ext uri="{FF2B5EF4-FFF2-40B4-BE49-F238E27FC236}">
                <a16:creationId xmlns:a16="http://schemas.microsoft.com/office/drawing/2014/main" id="{85696B8D-753A-5EBB-DCAC-CABA85B9BBCA}"/>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CF59496D-93B1-DDD4-2776-186CA2F80259}"/>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pic>
        <p:nvPicPr>
          <p:cNvPr id="6" name="Picture 5">
            <a:extLst>
              <a:ext uri="{FF2B5EF4-FFF2-40B4-BE49-F238E27FC236}">
                <a16:creationId xmlns:a16="http://schemas.microsoft.com/office/drawing/2014/main" id="{C663BB04-2C56-7B67-546E-F5A2630281E3}"/>
              </a:ext>
            </a:extLst>
          </p:cNvPr>
          <p:cNvPicPr>
            <a:picLocks noChangeAspect="1"/>
          </p:cNvPicPr>
          <p:nvPr/>
        </p:nvPicPr>
        <p:blipFill>
          <a:blip r:embed="rId2"/>
          <a:stretch>
            <a:fillRect/>
          </a:stretch>
        </p:blipFill>
        <p:spPr>
          <a:xfrm>
            <a:off x="12526" y="1412776"/>
            <a:ext cx="8229600" cy="4409283"/>
          </a:xfrm>
          <a:prstGeom prst="rect">
            <a:avLst/>
          </a:prstGeom>
        </p:spPr>
      </p:pic>
      <p:pic>
        <p:nvPicPr>
          <p:cNvPr id="8" name="Picture 7">
            <a:extLst>
              <a:ext uri="{FF2B5EF4-FFF2-40B4-BE49-F238E27FC236}">
                <a16:creationId xmlns:a16="http://schemas.microsoft.com/office/drawing/2014/main" id="{8B263DBA-31F4-F42D-5199-F655D80B09B3}"/>
              </a:ext>
            </a:extLst>
          </p:cNvPr>
          <p:cNvPicPr>
            <a:picLocks noChangeAspect="1"/>
          </p:cNvPicPr>
          <p:nvPr/>
        </p:nvPicPr>
        <p:blipFill>
          <a:blip r:embed="rId3"/>
          <a:stretch>
            <a:fillRect/>
          </a:stretch>
        </p:blipFill>
        <p:spPr>
          <a:xfrm>
            <a:off x="7796939" y="3373118"/>
            <a:ext cx="1322256" cy="1844824"/>
          </a:xfrm>
          <a:prstGeom prst="rect">
            <a:avLst/>
          </a:prstGeom>
        </p:spPr>
      </p:pic>
    </p:spTree>
    <p:extLst>
      <p:ext uri="{BB962C8B-B14F-4D97-AF65-F5344CB8AC3E}">
        <p14:creationId xmlns:p14="http://schemas.microsoft.com/office/powerpoint/2010/main" val="1379049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1957-C7BD-4C6D-802A-6709D984B12B}"/>
              </a:ext>
            </a:extLst>
          </p:cNvPr>
          <p:cNvSpPr>
            <a:spLocks noGrp="1"/>
          </p:cNvSpPr>
          <p:nvPr>
            <p:ph type="title"/>
          </p:nvPr>
        </p:nvSpPr>
        <p:spPr>
          <a:xfrm>
            <a:off x="1475656" y="274638"/>
            <a:ext cx="7211144" cy="868362"/>
          </a:xfrm>
        </p:spPr>
        <p:txBody>
          <a:bodyPr/>
          <a:lstStyle/>
          <a:p>
            <a:r>
              <a:rPr lang="en-US" sz="4000" dirty="0"/>
              <a:t>Summary of Per-Region Heads for Different Tasks</a:t>
            </a:r>
            <a:endParaRPr lang="en-SE" dirty="0"/>
          </a:p>
        </p:txBody>
      </p:sp>
      <p:sp>
        <p:nvSpPr>
          <p:cNvPr id="3" name="Content Placeholder 2">
            <a:extLst>
              <a:ext uri="{FF2B5EF4-FFF2-40B4-BE49-F238E27FC236}">
                <a16:creationId xmlns:a16="http://schemas.microsoft.com/office/drawing/2014/main" id="{ECD2AEA1-7762-45B0-BECA-FC9AB891DD38}"/>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CB7B7F7D-B393-434C-BEAC-B75E21A88C15}"/>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pic>
        <p:nvPicPr>
          <p:cNvPr id="12" name="Picture 11">
            <a:extLst>
              <a:ext uri="{FF2B5EF4-FFF2-40B4-BE49-F238E27FC236}">
                <a16:creationId xmlns:a16="http://schemas.microsoft.com/office/drawing/2014/main" id="{FF86B3E5-4AC4-4BF6-9C04-1649F608A1FE}"/>
              </a:ext>
            </a:extLst>
          </p:cNvPr>
          <p:cNvPicPr>
            <a:picLocks noChangeAspect="1"/>
          </p:cNvPicPr>
          <p:nvPr/>
        </p:nvPicPr>
        <p:blipFill>
          <a:blip r:embed="rId2"/>
          <a:stretch>
            <a:fillRect/>
          </a:stretch>
        </p:blipFill>
        <p:spPr>
          <a:xfrm>
            <a:off x="0" y="1493526"/>
            <a:ext cx="9144000" cy="4685983"/>
          </a:xfrm>
          <a:prstGeom prst="rect">
            <a:avLst/>
          </a:prstGeom>
        </p:spPr>
      </p:pic>
      <p:sp>
        <p:nvSpPr>
          <p:cNvPr id="8" name="Rectangle 7">
            <a:extLst>
              <a:ext uri="{FF2B5EF4-FFF2-40B4-BE49-F238E27FC236}">
                <a16:creationId xmlns:a16="http://schemas.microsoft.com/office/drawing/2014/main" id="{135B5D99-9354-4B73-ACC4-1DF886E41907}"/>
              </a:ext>
            </a:extLst>
          </p:cNvPr>
          <p:cNvSpPr/>
          <p:nvPr/>
        </p:nvSpPr>
        <p:spPr bwMode="auto">
          <a:xfrm>
            <a:off x="35496" y="43153"/>
            <a:ext cx="1524000" cy="488302"/>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C00000"/>
                </a:solidFill>
                <a:effectLst/>
                <a:latin typeface="Arial" charset="0"/>
              </a:rPr>
              <a:t>Important</a:t>
            </a:r>
            <a:endParaRPr kumimoji="0" lang="en-SE" sz="2400" b="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1129706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D410-A2F1-4497-86AD-C92D61CD5B2F}"/>
              </a:ext>
            </a:extLst>
          </p:cNvPr>
          <p:cNvSpPr>
            <a:spLocks noGrp="1"/>
          </p:cNvSpPr>
          <p:nvPr>
            <p:ph type="title"/>
          </p:nvPr>
        </p:nvSpPr>
        <p:spPr/>
        <p:txBody>
          <a:bodyPr/>
          <a:lstStyle/>
          <a:p>
            <a:r>
              <a:rPr lang="en-US" dirty="0"/>
              <a:t>Detection Criteria (Intersection Over Union, IOU)</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D4EFEA-A7B6-4156-87A0-2E601BEAF03D}"/>
                  </a:ext>
                </a:extLst>
              </p:cNvPr>
              <p:cNvSpPr>
                <a:spLocks noGrp="1"/>
              </p:cNvSpPr>
              <p:nvPr>
                <p:ph idx="1"/>
              </p:nvPr>
            </p:nvSpPr>
            <p:spPr>
              <a:xfrm>
                <a:off x="179512" y="4418519"/>
                <a:ext cx="8712968" cy="2106825"/>
              </a:xfrm>
            </p:spPr>
            <p:txBody>
              <a:bodyPr>
                <a:normAutofit fontScale="92500"/>
              </a:bodyPr>
              <a:lstStyle/>
              <a:p>
                <a:r>
                  <a:rPr lang="en-US" dirty="0">
                    <a:solidFill>
                      <a:srgbClr val="0000FF"/>
                    </a:solidFill>
                  </a:rPr>
                  <a:t>Blue box</a:t>
                </a:r>
                <a:r>
                  <a:rPr lang="en-US" dirty="0"/>
                  <a:t>: Ground Truth; </a:t>
                </a:r>
                <a:r>
                  <a:rPr lang="en-US" dirty="0">
                    <a:solidFill>
                      <a:srgbClr val="C00000"/>
                    </a:solidFill>
                  </a:rPr>
                  <a:t>Red box</a:t>
                </a:r>
                <a:r>
                  <a:rPr lang="en-US" dirty="0"/>
                  <a:t>: model output</a:t>
                </a:r>
              </a:p>
              <a:p>
                <a:r>
                  <a:rPr lang="en-US" dirty="0"/>
                  <a:t>Set a threshold for detection (positive result) </a:t>
                </a:r>
                <a14:m>
                  <m:oMath xmlns:m="http://schemas.openxmlformats.org/officeDocument/2006/math">
                    <m:r>
                      <m:rPr>
                        <m:sty m:val="p"/>
                      </m:rPr>
                      <a:rPr lang="en-US" b="0" i="0" smtClean="0">
                        <a:latin typeface="Cambria Math" panose="02040503050406030204" pitchFamily="18" charset="0"/>
                      </a:rPr>
                      <m:t>IOU</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B</m:t>
                        </m:r>
                      </m:e>
                      <m:sub>
                        <m:r>
                          <m:rPr>
                            <m:sty m:val="p"/>
                          </m:rPr>
                          <a:rPr lang="en-US" b="0" i="0" smtClean="0">
                            <a:latin typeface="Cambria Math" panose="02040503050406030204" pitchFamily="18" charset="0"/>
                          </a:rPr>
                          <m:t>GT</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B</m:t>
                        </m:r>
                      </m:e>
                      <m:sub>
                        <m:r>
                          <m:rPr>
                            <m:sty m:val="p"/>
                          </m:rPr>
                          <a:rPr lang="en-US" b="0" i="0" smtClean="0">
                            <a:latin typeface="Cambria Math" panose="02040503050406030204" pitchFamily="18" charset="0"/>
                          </a:rPr>
                          <m:t>Pred</m:t>
                        </m:r>
                      </m:sub>
                    </m:sSub>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𝐼𝑜𝑈</m:t>
                        </m:r>
                      </m:sub>
                    </m:sSub>
                  </m:oMath>
                </a14:m>
                <a:endParaRPr lang="en-US" dirty="0"/>
              </a:p>
              <a:p>
                <a:pPr lvl="1"/>
                <a:r>
                  <a:rPr lang="en-US" dirty="0"/>
                  <a:t>Common threshold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𝐼𝑜𝑈</m:t>
                        </m:r>
                      </m:sub>
                    </m:sSub>
                    <m:r>
                      <a:rPr lang="en-US" b="0" i="1" smtClean="0">
                        <a:latin typeface="Cambria Math" panose="02040503050406030204" pitchFamily="18" charset="0"/>
                      </a:rPr>
                      <m:t>=0.5</m:t>
                    </m:r>
                  </m:oMath>
                </a14:m>
                <a:endParaRPr lang="en-SE" dirty="0"/>
              </a:p>
            </p:txBody>
          </p:sp>
        </mc:Choice>
        <mc:Fallback xmlns="">
          <p:sp>
            <p:nvSpPr>
              <p:cNvPr id="3" name="Content Placeholder 2">
                <a:extLst>
                  <a:ext uri="{FF2B5EF4-FFF2-40B4-BE49-F238E27FC236}">
                    <a16:creationId xmlns:a16="http://schemas.microsoft.com/office/drawing/2014/main" id="{07D4EFEA-A7B6-4156-87A0-2E601BEAF03D}"/>
                  </a:ext>
                </a:extLst>
              </p:cNvPr>
              <p:cNvSpPr>
                <a:spLocks noGrp="1" noRot="1" noChangeAspect="1" noMove="1" noResize="1" noEditPoints="1" noAdjustHandles="1" noChangeArrowheads="1" noChangeShapeType="1" noTextEdit="1"/>
              </p:cNvSpPr>
              <p:nvPr>
                <p:ph idx="1"/>
              </p:nvPr>
            </p:nvSpPr>
            <p:spPr>
              <a:xfrm>
                <a:off x="179512" y="4418519"/>
                <a:ext cx="8712968" cy="2106825"/>
              </a:xfrm>
              <a:blipFill>
                <a:blip r:embed="rId2"/>
                <a:stretch>
                  <a:fillRect l="-1399" t="-3768" b="-376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BB073D9-EDE2-4367-86EE-61B0871D5733}"/>
              </a:ext>
            </a:extLst>
          </p:cNvPr>
          <p:cNvSpPr>
            <a:spLocks noGrp="1"/>
          </p:cNvSpPr>
          <p:nvPr>
            <p:ph type="sldNum" sz="quarter" idx="12"/>
          </p:nvPr>
        </p:nvSpPr>
        <p:spPr/>
        <p:txBody>
          <a:bodyPr/>
          <a:lstStyle/>
          <a:p>
            <a:pPr>
              <a:defRPr/>
            </a:pPr>
            <a:fld id="{F57F456A-00AF-44E6-8D70-638C0D0130FF}" type="slidenum">
              <a:rPr lang="en-US" altLang="zh-CN" smtClean="0"/>
              <a:pPr>
                <a:defRPr/>
              </a:pPr>
              <a:t>7</a:t>
            </a:fld>
            <a:endParaRPr lang="en-US" altLang="zh-CN"/>
          </a:p>
        </p:txBody>
      </p:sp>
      <p:pic>
        <p:nvPicPr>
          <p:cNvPr id="6" name="Picture 5">
            <a:extLst>
              <a:ext uri="{FF2B5EF4-FFF2-40B4-BE49-F238E27FC236}">
                <a16:creationId xmlns:a16="http://schemas.microsoft.com/office/drawing/2014/main" id="{1DDBDD56-1379-49C4-A87D-6915CB17C879}"/>
              </a:ext>
            </a:extLst>
          </p:cNvPr>
          <p:cNvPicPr>
            <a:picLocks noChangeAspect="1"/>
          </p:cNvPicPr>
          <p:nvPr/>
        </p:nvPicPr>
        <p:blipFill>
          <a:blip r:embed="rId3"/>
          <a:stretch>
            <a:fillRect/>
          </a:stretch>
        </p:blipFill>
        <p:spPr>
          <a:xfrm>
            <a:off x="179512" y="1412776"/>
            <a:ext cx="5515722" cy="2106825"/>
          </a:xfrm>
          <a:prstGeom prst="rect">
            <a:avLst/>
          </a:prstGeom>
        </p:spPr>
      </p:pic>
      <p:pic>
        <p:nvPicPr>
          <p:cNvPr id="8" name="Picture 7">
            <a:extLst>
              <a:ext uri="{FF2B5EF4-FFF2-40B4-BE49-F238E27FC236}">
                <a16:creationId xmlns:a16="http://schemas.microsoft.com/office/drawing/2014/main" id="{9C846717-15CC-431F-A448-CDD427F1AFF6}"/>
              </a:ext>
            </a:extLst>
          </p:cNvPr>
          <p:cNvPicPr>
            <a:picLocks noChangeAspect="1"/>
          </p:cNvPicPr>
          <p:nvPr/>
        </p:nvPicPr>
        <p:blipFill>
          <a:blip r:embed="rId4"/>
          <a:stretch>
            <a:fillRect/>
          </a:stretch>
        </p:blipFill>
        <p:spPr>
          <a:xfrm>
            <a:off x="5816302" y="1272235"/>
            <a:ext cx="3076178" cy="3177702"/>
          </a:xfrm>
          <a:prstGeom prst="rect">
            <a:avLst/>
          </a:prstGeom>
        </p:spPr>
      </p:pic>
    </p:spTree>
    <p:extLst>
      <p:ext uri="{BB962C8B-B14F-4D97-AF65-F5344CB8AC3E}">
        <p14:creationId xmlns:p14="http://schemas.microsoft.com/office/powerpoint/2010/main" val="360835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40AD-D2FB-4995-A3C8-5B06F634E4F4}"/>
              </a:ext>
            </a:extLst>
          </p:cNvPr>
          <p:cNvSpPr>
            <a:spLocks noGrp="1"/>
          </p:cNvSpPr>
          <p:nvPr>
            <p:ph type="title"/>
          </p:nvPr>
        </p:nvSpPr>
        <p:spPr>
          <a:xfrm>
            <a:off x="457200" y="44624"/>
            <a:ext cx="8229600" cy="868362"/>
          </a:xfrm>
        </p:spPr>
        <p:txBody>
          <a:bodyPr/>
          <a:lstStyle/>
          <a:p>
            <a:r>
              <a:rPr lang="en-US" dirty="0"/>
              <a:t>Non-Max Suppression (NMS)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9C03DC-942F-469F-9DFB-D324CB62BFC3}"/>
                  </a:ext>
                </a:extLst>
              </p:cNvPr>
              <p:cNvSpPr>
                <a:spLocks noGrp="1"/>
              </p:cNvSpPr>
              <p:nvPr>
                <p:ph idx="1"/>
              </p:nvPr>
            </p:nvSpPr>
            <p:spPr>
              <a:xfrm>
                <a:off x="63096" y="945977"/>
                <a:ext cx="8623704" cy="2771055"/>
              </a:xfrm>
            </p:spPr>
            <p:txBody>
              <a:bodyPr>
                <a:normAutofit fontScale="47500" lnSpcReduction="20000"/>
              </a:bodyPr>
              <a:lstStyle/>
              <a:p>
                <a:r>
                  <a:rPr lang="en-US" dirty="0"/>
                  <a:t>Problem: Object detectors often output many overlapping detections</a:t>
                </a:r>
              </a:p>
              <a:p>
                <a:r>
                  <a:rPr lang="en-US" dirty="0"/>
                  <a:t>NMS: Discard (suppresses) overlapping object boxes except the one with the maximum classification score </a:t>
                </a:r>
              </a:p>
              <a:p>
                <a:r>
                  <a:rPr lang="en-US" dirty="0"/>
                  <a:t>For each output class</a:t>
                </a:r>
              </a:p>
              <a:p>
                <a:pPr lvl="1"/>
                <a:r>
                  <a:rPr lang="en-US" dirty="0"/>
                  <a:t>1 Select next highest-scoring box </a:t>
                </a:r>
                <a14:m>
                  <m:oMath xmlns:m="http://schemas.openxmlformats.org/officeDocument/2006/math">
                    <m:r>
                      <a:rPr lang="en-US" b="0" i="1" smtClean="0">
                        <a:latin typeface="Cambria Math" panose="02040503050406030204" pitchFamily="18" charset="0"/>
                      </a:rPr>
                      <m:t>𝑏</m:t>
                    </m:r>
                  </m:oMath>
                </a14:m>
                <a:r>
                  <a:rPr lang="en-US" dirty="0"/>
                  <a:t> and output it as a prediction</a:t>
                </a:r>
              </a:p>
              <a:p>
                <a:pPr lvl="1"/>
                <a:r>
                  <a:rPr lang="en-US" dirty="0"/>
                  <a:t>1 Discard any remaining boxes </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oMath>
                </a14:m>
                <a:r>
                  <a:rPr lang="en-US" dirty="0"/>
                  <a:t> with </a:t>
                </a:r>
                <a:r>
                  <a:rPr lang="en-US" dirty="0" err="1"/>
                  <a:t>IoU</a:t>
                </a:r>
                <a:r>
                  <a:rPr lang="en-US" dirty="0"/>
                  <a:t>(</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i="1">
                        <a:latin typeface="Cambria Math" panose="02040503050406030204" pitchFamily="18" charset="0"/>
                      </a:rPr>
                      <m:t>𝑏</m:t>
                    </m:r>
                    <m:r>
                      <a:rPr lang="en-US" i="1">
                        <a:latin typeface="Cambria Math" panose="02040503050406030204" pitchFamily="18" charset="0"/>
                      </a:rPr>
                      <m:t>′</m:t>
                    </m:r>
                  </m:oMath>
                </a14:m>
                <a:r>
                  <a:rPr lang="en-US" dirty="0"/>
                  <a:t>) &gt; threshold</a:t>
                </a:r>
              </a:p>
              <a:p>
                <a:pPr lvl="1"/>
                <a:r>
                  <a:rPr lang="en-US" dirty="0"/>
                  <a:t>1. If any boxes remain, GOTO 1</a:t>
                </a:r>
              </a:p>
              <a:p>
                <a:r>
                  <a:rPr lang="en-US" dirty="0"/>
                  <a:t>Example: </a:t>
                </a:r>
              </a:p>
              <a:p>
                <a:pPr lvl="1"/>
                <a:r>
                  <a:rPr lang="en-US" dirty="0"/>
                  <a:t>Assume threshold=.7</a:t>
                </a:r>
              </a:p>
              <a:p>
                <a:pPr lvl="1"/>
                <a:r>
                  <a:rPr lang="en-US" sz="2700" dirty="0">
                    <a:solidFill>
                      <a:srgbClr val="0000FF"/>
                    </a:solidFill>
                  </a:rPr>
                  <a:t>Blue</a:t>
                </a:r>
                <a:r>
                  <a:rPr lang="en-US" dirty="0"/>
                  <a:t> box has the highest classification score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𝑑𝑜𝑔</m:t>
                        </m:r>
                      </m:e>
                    </m:d>
                    <m:r>
                      <a:rPr lang="en-US" b="0" i="1" smtClean="0">
                        <a:latin typeface="Cambria Math" panose="02040503050406030204" pitchFamily="18" charset="0"/>
                      </a:rPr>
                      <m:t>=.9</m:t>
                    </m:r>
                  </m:oMath>
                </a14:m>
                <a:r>
                  <a:rPr lang="en-US" dirty="0"/>
                  <a:t>. Output the </a:t>
                </a:r>
                <a:r>
                  <a:rPr lang="en-US" sz="2700" dirty="0">
                    <a:solidFill>
                      <a:srgbClr val="0000FF"/>
                    </a:solidFill>
                  </a:rPr>
                  <a:t>blue</a:t>
                </a:r>
                <a:r>
                  <a:rPr lang="en-US" dirty="0"/>
                  <a:t> box, and discard the </a:t>
                </a:r>
                <a:r>
                  <a:rPr lang="en-US" sz="2700" dirty="0">
                    <a:solidFill>
                      <a:srgbClr val="996633"/>
                    </a:solidFill>
                  </a:rPr>
                  <a:t>orange</a:t>
                </a:r>
                <a:r>
                  <a:rPr lang="en-US" dirty="0"/>
                  <a:t> box since </a:t>
                </a:r>
                <a:r>
                  <a:rPr lang="en-US" dirty="0" err="1"/>
                  <a:t>IoU</a:t>
                </a:r>
                <a:r>
                  <a:rPr lang="en-US" dirty="0"/>
                  <a:t>(</a:t>
                </a:r>
                <a:r>
                  <a:rPr lang="en-US" dirty="0">
                    <a:solidFill>
                      <a:srgbClr val="0000FF"/>
                    </a:solidFill>
                  </a:rPr>
                  <a:t>blue</a:t>
                </a:r>
                <a:r>
                  <a:rPr lang="en-US" dirty="0"/>
                  <a:t>, </a:t>
                </a:r>
                <a:r>
                  <a:rPr lang="en-US" dirty="0">
                    <a:solidFill>
                      <a:srgbClr val="996633"/>
                    </a:solidFill>
                  </a:rPr>
                  <a:t>orange</a:t>
                </a:r>
                <a:r>
                  <a:rPr lang="en-US" dirty="0"/>
                  <a:t>)=.78&gt;.7. </a:t>
                </a:r>
              </a:p>
              <a:p>
                <a:pPr lvl="1"/>
                <a:r>
                  <a:rPr lang="en-US" dirty="0"/>
                  <a:t>The next highest-scoring box is the </a:t>
                </a:r>
                <a:r>
                  <a:rPr lang="en-US" sz="2700" dirty="0">
                    <a:solidFill>
                      <a:srgbClr val="800080"/>
                    </a:solidFill>
                  </a:rPr>
                  <a:t>purple</a:t>
                </a:r>
                <a:r>
                  <a:rPr lang="en-US" dirty="0"/>
                  <a:t> box with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𝑑𝑜𝑔</m:t>
                        </m:r>
                      </m:e>
                    </m:d>
                    <m:r>
                      <a:rPr lang="en-US" i="1">
                        <a:latin typeface="Cambria Math" panose="02040503050406030204" pitchFamily="18" charset="0"/>
                      </a:rPr>
                      <m:t>=.</m:t>
                    </m:r>
                    <m:r>
                      <a:rPr lang="en-US" b="0" i="1" smtClean="0">
                        <a:latin typeface="Cambria Math" panose="02040503050406030204" pitchFamily="18" charset="0"/>
                      </a:rPr>
                      <m:t>75</m:t>
                    </m:r>
                  </m:oMath>
                </a14:m>
                <a:r>
                  <a:rPr lang="en-US" dirty="0"/>
                  <a:t>. Output the </a:t>
                </a:r>
                <a:r>
                  <a:rPr lang="en-US" sz="2700" dirty="0">
                    <a:solidFill>
                      <a:srgbClr val="800080"/>
                    </a:solidFill>
                  </a:rPr>
                  <a:t>purple</a:t>
                </a:r>
                <a:r>
                  <a:rPr lang="en-US" dirty="0"/>
                  <a:t> box, and discard the </a:t>
                </a:r>
                <a:r>
                  <a:rPr lang="en-US" sz="2700" dirty="0">
                    <a:solidFill>
                      <a:srgbClr val="FFC000"/>
                    </a:solidFill>
                  </a:rPr>
                  <a:t>yellow</a:t>
                </a:r>
                <a:r>
                  <a:rPr lang="en-US" dirty="0"/>
                  <a:t> box since </a:t>
                </a:r>
                <a:r>
                  <a:rPr lang="en-US" dirty="0" err="1"/>
                  <a:t>IoU</a:t>
                </a:r>
                <a:r>
                  <a:rPr lang="en-US" dirty="0"/>
                  <a:t>(</a:t>
                </a:r>
                <a:r>
                  <a:rPr lang="en-US" dirty="0">
                    <a:solidFill>
                      <a:srgbClr val="800080"/>
                    </a:solidFill>
                  </a:rPr>
                  <a:t>purple</a:t>
                </a:r>
                <a:r>
                  <a:rPr lang="en-US" dirty="0"/>
                  <a:t>, </a:t>
                </a:r>
                <a:r>
                  <a:rPr lang="en-US" dirty="0">
                    <a:solidFill>
                      <a:srgbClr val="FFC000"/>
                    </a:solidFill>
                  </a:rPr>
                  <a:t>yellow</a:t>
                </a:r>
                <a:r>
                  <a:rPr lang="en-US" dirty="0"/>
                  <a:t>)=.74&gt;.7</a:t>
                </a:r>
              </a:p>
              <a:p>
                <a:pPr lvl="1"/>
                <a:endParaRPr lang="en-US" dirty="0"/>
              </a:p>
            </p:txBody>
          </p:sp>
        </mc:Choice>
        <mc:Fallback xmlns="">
          <p:sp>
            <p:nvSpPr>
              <p:cNvPr id="3" name="Content Placeholder 2">
                <a:extLst>
                  <a:ext uri="{FF2B5EF4-FFF2-40B4-BE49-F238E27FC236}">
                    <a16:creationId xmlns:a16="http://schemas.microsoft.com/office/drawing/2014/main" id="{559C03DC-942F-469F-9DFB-D324CB62BFC3}"/>
                  </a:ext>
                </a:extLst>
              </p:cNvPr>
              <p:cNvSpPr>
                <a:spLocks noGrp="1" noRot="1" noChangeAspect="1" noMove="1" noResize="1" noEditPoints="1" noAdjustHandles="1" noChangeArrowheads="1" noChangeShapeType="1" noTextEdit="1"/>
              </p:cNvSpPr>
              <p:nvPr>
                <p:ph idx="1"/>
              </p:nvPr>
            </p:nvSpPr>
            <p:spPr>
              <a:xfrm>
                <a:off x="63096" y="945977"/>
                <a:ext cx="8623704" cy="2771055"/>
              </a:xfrm>
              <a:blipFill>
                <a:blip r:embed="rId3"/>
                <a:stretch>
                  <a:fillRect l="-212" t="-1978"/>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B99CBC9-DF24-4491-A12B-EB99F8802ACF}"/>
              </a:ext>
            </a:extLst>
          </p:cNvPr>
          <p:cNvSpPr>
            <a:spLocks noGrp="1"/>
          </p:cNvSpPr>
          <p:nvPr>
            <p:ph type="sldNum" sz="quarter" idx="12"/>
          </p:nvPr>
        </p:nvSpPr>
        <p:spPr/>
        <p:txBody>
          <a:bodyPr/>
          <a:lstStyle/>
          <a:p>
            <a:pPr>
              <a:defRPr/>
            </a:pPr>
            <a:fld id="{F57F456A-00AF-44E6-8D70-638C0D0130FF}" type="slidenum">
              <a:rPr lang="en-US" altLang="zh-CN" smtClean="0"/>
              <a:pPr>
                <a:defRPr/>
              </a:pPr>
              <a:t>8</a:t>
            </a:fld>
            <a:endParaRPr lang="en-US" altLang="zh-CN"/>
          </a:p>
        </p:txBody>
      </p:sp>
      <p:pic>
        <p:nvPicPr>
          <p:cNvPr id="6" name="Picture 5">
            <a:extLst>
              <a:ext uri="{FF2B5EF4-FFF2-40B4-BE49-F238E27FC236}">
                <a16:creationId xmlns:a16="http://schemas.microsoft.com/office/drawing/2014/main" id="{28FA6E23-C1DD-4C59-855F-9D5742F47816}"/>
              </a:ext>
            </a:extLst>
          </p:cNvPr>
          <p:cNvPicPr>
            <a:picLocks noChangeAspect="1"/>
          </p:cNvPicPr>
          <p:nvPr/>
        </p:nvPicPr>
        <p:blipFill>
          <a:blip r:embed="rId4"/>
          <a:stretch>
            <a:fillRect/>
          </a:stretch>
        </p:blipFill>
        <p:spPr>
          <a:xfrm>
            <a:off x="2984431" y="3605797"/>
            <a:ext cx="2777384" cy="1987319"/>
          </a:xfrm>
          <a:prstGeom prst="rect">
            <a:avLst/>
          </a:prstGeom>
        </p:spPr>
      </p:pic>
      <p:pic>
        <p:nvPicPr>
          <p:cNvPr id="8" name="Picture 7">
            <a:extLst>
              <a:ext uri="{FF2B5EF4-FFF2-40B4-BE49-F238E27FC236}">
                <a16:creationId xmlns:a16="http://schemas.microsoft.com/office/drawing/2014/main" id="{5CAD8A0A-B429-4DF0-A607-62C15B9460F1}"/>
              </a:ext>
            </a:extLst>
          </p:cNvPr>
          <p:cNvPicPr>
            <a:picLocks noChangeAspect="1"/>
          </p:cNvPicPr>
          <p:nvPr/>
        </p:nvPicPr>
        <p:blipFill>
          <a:blip r:embed="rId5"/>
          <a:stretch>
            <a:fillRect/>
          </a:stretch>
        </p:blipFill>
        <p:spPr>
          <a:xfrm>
            <a:off x="494910" y="5626107"/>
            <a:ext cx="1897972" cy="990246"/>
          </a:xfrm>
          <a:prstGeom prst="rect">
            <a:avLst/>
          </a:prstGeom>
        </p:spPr>
      </p:pic>
      <p:pic>
        <p:nvPicPr>
          <p:cNvPr id="10" name="Picture 9">
            <a:extLst>
              <a:ext uri="{FF2B5EF4-FFF2-40B4-BE49-F238E27FC236}">
                <a16:creationId xmlns:a16="http://schemas.microsoft.com/office/drawing/2014/main" id="{74673CEB-4CD4-476B-BE0F-67C4FEF47049}"/>
              </a:ext>
            </a:extLst>
          </p:cNvPr>
          <p:cNvPicPr>
            <a:picLocks noChangeAspect="1"/>
          </p:cNvPicPr>
          <p:nvPr/>
        </p:nvPicPr>
        <p:blipFill>
          <a:blip r:embed="rId6"/>
          <a:stretch>
            <a:fillRect/>
          </a:stretch>
        </p:blipFill>
        <p:spPr>
          <a:xfrm>
            <a:off x="63096" y="3605797"/>
            <a:ext cx="2761600" cy="1987319"/>
          </a:xfrm>
          <a:prstGeom prst="rect">
            <a:avLst/>
          </a:prstGeom>
        </p:spPr>
      </p:pic>
      <p:pic>
        <p:nvPicPr>
          <p:cNvPr id="14" name="Picture 13">
            <a:extLst>
              <a:ext uri="{FF2B5EF4-FFF2-40B4-BE49-F238E27FC236}">
                <a16:creationId xmlns:a16="http://schemas.microsoft.com/office/drawing/2014/main" id="{8B3A3146-1766-4AA0-AB78-6DC1A94EA706}"/>
              </a:ext>
            </a:extLst>
          </p:cNvPr>
          <p:cNvPicPr>
            <a:picLocks noChangeAspect="1"/>
          </p:cNvPicPr>
          <p:nvPr/>
        </p:nvPicPr>
        <p:blipFill>
          <a:blip r:embed="rId7"/>
          <a:stretch>
            <a:fillRect/>
          </a:stretch>
        </p:blipFill>
        <p:spPr>
          <a:xfrm>
            <a:off x="3623014" y="5661248"/>
            <a:ext cx="1897972" cy="368048"/>
          </a:xfrm>
          <a:prstGeom prst="rect">
            <a:avLst/>
          </a:prstGeom>
        </p:spPr>
      </p:pic>
      <p:pic>
        <p:nvPicPr>
          <p:cNvPr id="16" name="Picture 15">
            <a:extLst>
              <a:ext uri="{FF2B5EF4-FFF2-40B4-BE49-F238E27FC236}">
                <a16:creationId xmlns:a16="http://schemas.microsoft.com/office/drawing/2014/main" id="{902BA9C1-47CE-444A-90FF-DB4FA888BA16}"/>
              </a:ext>
            </a:extLst>
          </p:cNvPr>
          <p:cNvPicPr>
            <a:picLocks noChangeAspect="1"/>
          </p:cNvPicPr>
          <p:nvPr/>
        </p:nvPicPr>
        <p:blipFill>
          <a:blip r:embed="rId8"/>
          <a:stretch>
            <a:fillRect/>
          </a:stretch>
        </p:blipFill>
        <p:spPr>
          <a:xfrm>
            <a:off x="5921550" y="3605797"/>
            <a:ext cx="2765250" cy="1987319"/>
          </a:xfrm>
          <a:prstGeom prst="rect">
            <a:avLst/>
          </a:prstGeom>
        </p:spPr>
      </p:pic>
    </p:spTree>
    <p:extLst>
      <p:ext uri="{BB962C8B-B14F-4D97-AF65-F5344CB8AC3E}">
        <p14:creationId xmlns:p14="http://schemas.microsoft.com/office/powerpoint/2010/main" val="3186640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36FBE-1970-411B-99B9-9C44DD49A7D6}"/>
              </a:ext>
            </a:extLst>
          </p:cNvPr>
          <p:cNvSpPr>
            <a:spLocks noGrp="1"/>
          </p:cNvSpPr>
          <p:nvPr>
            <p:ph type="title"/>
          </p:nvPr>
        </p:nvSpPr>
        <p:spPr/>
        <p:txBody>
          <a:bodyPr/>
          <a:lstStyle/>
          <a:p>
            <a:r>
              <a:rPr lang="en-US" sz="3600" dirty="0"/>
              <a:t>Evaluating Object Detectors:</a:t>
            </a:r>
            <a:br>
              <a:rPr lang="en-US" sz="3600" dirty="0"/>
            </a:br>
            <a:r>
              <a:rPr lang="en-US" sz="3600" dirty="0"/>
              <a:t>Mean Average Precision (</a:t>
            </a:r>
            <a:r>
              <a:rPr lang="en-US" sz="3600" dirty="0" err="1"/>
              <a:t>mAP</a:t>
            </a:r>
            <a:r>
              <a:rPr lang="en-US" sz="3600" dirty="0"/>
              <a:t>)</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A5E6D0-6F3F-4ABE-B185-FF4D7BDB0C00}"/>
                  </a:ext>
                </a:extLst>
              </p:cNvPr>
              <p:cNvSpPr>
                <a:spLocks noGrp="1"/>
              </p:cNvSpPr>
              <p:nvPr>
                <p:ph idx="1"/>
              </p:nvPr>
            </p:nvSpPr>
            <p:spPr>
              <a:xfrm>
                <a:off x="457200" y="1295400"/>
                <a:ext cx="8229600" cy="5479110"/>
              </a:xfrm>
            </p:spPr>
            <p:txBody>
              <a:bodyPr>
                <a:normAutofit fontScale="70000" lnSpcReduction="20000"/>
              </a:bodyPr>
              <a:lstStyle/>
              <a:p>
                <a:r>
                  <a:rPr lang="en-US" dirty="0"/>
                  <a:t>1. Run object detector on all test images (with NMS)</a:t>
                </a:r>
              </a:p>
              <a:p>
                <a:r>
                  <a:rPr lang="en-US" dirty="0"/>
                  <a:t>2. For each class, compute Average Precision (AP)</a:t>
                </a:r>
              </a:p>
              <a:p>
                <a:pPr lvl="1"/>
                <a:r>
                  <a:rPr lang="en-US" dirty="0"/>
                  <a:t>1. For each detection with score &gt; Conf. Score threshold, ranked from high to low score</a:t>
                </a:r>
              </a:p>
              <a:p>
                <a:pPr lvl="2"/>
                <a:r>
                  <a:rPr lang="en-US" dirty="0"/>
                  <a:t>1. If it matches some GT box with </a:t>
                </a:r>
                <a:r>
                  <a:rPr lang="en-US" dirty="0" err="1"/>
                  <a:t>IoU</a:t>
                </a:r>
                <a:r>
                  <a:rPr lang="en-US" dirty="0"/>
                  <a:t> &gt; thresh, mark it as </a:t>
                </a:r>
                <a:r>
                  <a:rPr lang="en-US" altLang="zh-CN" dirty="0"/>
                  <a:t>TP</a:t>
                </a:r>
                <a:r>
                  <a:rPr lang="en-US" dirty="0"/>
                  <a:t> (True Positive) and eliminate the GT</a:t>
                </a:r>
              </a:p>
              <a:p>
                <a:pPr lvl="2"/>
                <a:r>
                  <a:rPr lang="en-US" dirty="0"/>
                  <a:t>2. Otherwise mark it as </a:t>
                </a:r>
                <a:r>
                  <a:rPr lang="en-US" altLang="zh-CN" dirty="0"/>
                  <a:t>FP</a:t>
                </a:r>
                <a:r>
                  <a:rPr lang="en-US" dirty="0"/>
                  <a:t> (False Positive)</a:t>
                </a:r>
              </a:p>
              <a:p>
                <a:pPr lvl="2"/>
                <a:r>
                  <a:rPr lang="en-US" dirty="0"/>
                  <a:t>3. Plot a point on PR Curve</a:t>
                </a:r>
              </a:p>
              <a:p>
                <a:pPr lvl="1"/>
                <a:r>
                  <a:rPr lang="en-US" dirty="0"/>
                  <a:t>2. Average Precision (AP) </a:t>
                </a:r>
                <a:r>
                  <a:rPr lang="en-US" altLang="zh-CN" dirty="0"/>
                  <a:t>for each class, e.g., </a:t>
                </a:r>
                <a14:m>
                  <m:oMath xmlns:m="http://schemas.openxmlformats.org/officeDocument/2006/math">
                    <m:r>
                      <a:rPr lang="en-US" b="0" i="1" smtClean="0">
                        <a:solidFill>
                          <a:srgbClr val="111111"/>
                        </a:solidFill>
                        <a:effectLst/>
                        <a:latin typeface="Cambria Math" panose="02040503050406030204" pitchFamily="18" charset="0"/>
                      </a:rPr>
                      <m:t>𝐴</m:t>
                    </m:r>
                    <m:sSub>
                      <m:sSubPr>
                        <m:ctrlPr>
                          <a:rPr lang="en-US" b="0" i="1" smtClean="0">
                            <a:solidFill>
                              <a:srgbClr val="111111"/>
                            </a:solidFill>
                            <a:effectLst/>
                            <a:latin typeface="Cambria Math" panose="02040503050406030204" pitchFamily="18" charset="0"/>
                          </a:rPr>
                        </m:ctrlPr>
                      </m:sSubPr>
                      <m:e>
                        <m:r>
                          <a:rPr lang="en-US" b="0" i="1" smtClean="0">
                            <a:solidFill>
                              <a:srgbClr val="111111"/>
                            </a:solidFill>
                            <a:effectLst/>
                            <a:latin typeface="Cambria Math" panose="02040503050406030204" pitchFamily="18" charset="0"/>
                          </a:rPr>
                          <m:t>𝑃</m:t>
                        </m:r>
                      </m:e>
                      <m:sub>
                        <m:r>
                          <a:rPr lang="en-US" b="0" i="1" smtClean="0">
                            <a:solidFill>
                              <a:srgbClr val="111111"/>
                            </a:solidFill>
                            <a:effectLst/>
                            <a:latin typeface="Cambria Math" panose="02040503050406030204" pitchFamily="18" charset="0"/>
                          </a:rPr>
                          <m:t>𝑑𝑜𝑔</m:t>
                        </m:r>
                      </m:sub>
                    </m:sSub>
                  </m:oMath>
                </a14:m>
                <a:r>
                  <a:rPr lang="en-US" b="0" i="0" dirty="0">
                    <a:solidFill>
                      <a:srgbClr val="111111"/>
                    </a:solidFill>
                    <a:effectLst/>
                    <a:latin typeface="Lato" panose="020F0502020204030203" pitchFamily="34" charset="0"/>
                  </a:rPr>
                  <a:t>=</a:t>
                </a:r>
                <a:r>
                  <a:rPr lang="en-US" dirty="0"/>
                  <a:t>AUPRC (</a:t>
                </a:r>
                <a:r>
                  <a:rPr lang="en-US" dirty="0">
                    <a:solidFill>
                      <a:srgbClr val="111111"/>
                    </a:solidFill>
                    <a:latin typeface="Lato" panose="020F0502020204030203" pitchFamily="34" charset="0"/>
                  </a:rPr>
                  <a:t>Area Under PR Curve</a:t>
                </a:r>
                <a:r>
                  <a:rPr lang="en-US" dirty="0"/>
                  <a:t>) for the dog class</a:t>
                </a:r>
                <a:endParaRPr lang="en-SE" dirty="0"/>
              </a:p>
              <a:p>
                <a:r>
                  <a:rPr lang="en-US" dirty="0"/>
                  <a:t>3. mean Average Precision (</a:t>
                </a:r>
                <a:r>
                  <a:rPr lang="en-US" dirty="0" err="1"/>
                  <a:t>mAP</a:t>
                </a:r>
                <a:r>
                  <a:rPr lang="en-US" dirty="0"/>
                  <a:t>) = average of APs for each class</a:t>
                </a:r>
              </a:p>
              <a:p>
                <a:r>
                  <a:rPr lang="en-US" dirty="0"/>
                  <a:t>4. For “COCO </a:t>
                </a:r>
                <a:r>
                  <a:rPr lang="en-US" dirty="0" err="1"/>
                  <a:t>mAP</a:t>
                </a:r>
                <a:r>
                  <a:rPr lang="en-US" dirty="0"/>
                  <a:t>”: compute </a:t>
                </a:r>
                <a:r>
                  <a:rPr lang="en-US" dirty="0" err="1"/>
                  <a:t>mAP@thresh</a:t>
                </a:r>
                <a:r>
                  <a:rPr lang="en-US" dirty="0"/>
                  <a:t> for each </a:t>
                </a:r>
                <a:r>
                  <a:rPr lang="en-US" dirty="0" err="1"/>
                  <a:t>IoU</a:t>
                </a:r>
                <a:r>
                  <a:rPr lang="en-US" dirty="0"/>
                  <a:t> threshold and take average</a:t>
                </a:r>
              </a:p>
              <a:p>
                <a:r>
                  <a:rPr lang="en-US" dirty="0"/>
                  <a:t>Ref: Object Detection Performance Metrics</a:t>
                </a:r>
              </a:p>
              <a:p>
                <a:pPr lvl="1"/>
                <a:r>
                  <a:rPr lang="en-US" dirty="0">
                    <a:hlinkClick r:id="rId2"/>
                  </a:rPr>
                  <a:t>https://www.coursera.org/learn/computer-vision-with-embedded-machine-learning/lecture/zDIgp/object-detection-performance-metrics</a:t>
                </a:r>
                <a:endParaRPr lang="en-SE" dirty="0"/>
              </a:p>
            </p:txBody>
          </p:sp>
        </mc:Choice>
        <mc:Fallback xmlns="">
          <p:sp>
            <p:nvSpPr>
              <p:cNvPr id="3" name="Content Placeholder 2">
                <a:extLst>
                  <a:ext uri="{FF2B5EF4-FFF2-40B4-BE49-F238E27FC236}">
                    <a16:creationId xmlns:a16="http://schemas.microsoft.com/office/drawing/2014/main" id="{24A5E6D0-6F3F-4ABE-B185-FF4D7BDB0C00}"/>
                  </a:ext>
                </a:extLst>
              </p:cNvPr>
              <p:cNvSpPr>
                <a:spLocks noGrp="1" noRot="1" noChangeAspect="1" noMove="1" noResize="1" noEditPoints="1" noAdjustHandles="1" noChangeArrowheads="1" noChangeShapeType="1" noTextEdit="1"/>
              </p:cNvSpPr>
              <p:nvPr>
                <p:ph idx="1"/>
              </p:nvPr>
            </p:nvSpPr>
            <p:spPr>
              <a:xfrm>
                <a:off x="457200" y="1295400"/>
                <a:ext cx="8229600" cy="5479110"/>
              </a:xfrm>
              <a:blipFill>
                <a:blip r:embed="rId3"/>
                <a:stretch>
                  <a:fillRect l="-815" t="-1893" r="-96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002B6B9-B320-457D-A99D-84764B348C2F}"/>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a:p>
        </p:txBody>
      </p:sp>
    </p:spTree>
    <p:extLst>
      <p:ext uri="{BB962C8B-B14F-4D97-AF65-F5344CB8AC3E}">
        <p14:creationId xmlns:p14="http://schemas.microsoft.com/office/powerpoint/2010/main" val="9622492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0_Intro.pptx" id="{7A818FB8-66AD-43B8-A07D-15BA811C4F68}" vid="{02C01383-1466-4376-AAA8-73F2DE31A63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_Slide Template</Template>
  <TotalTime>6778</TotalTime>
  <Words>7518</Words>
  <Application>Microsoft Office PowerPoint</Application>
  <PresentationFormat>On-screen Show (4:3)</PresentationFormat>
  <Paragraphs>936</Paragraphs>
  <Slides>66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Cambria Math</vt:lpstr>
      <vt:lpstr>Lato</vt:lpstr>
      <vt:lpstr>Roboto</vt:lpstr>
      <vt:lpstr>Default Design</vt:lpstr>
      <vt:lpstr>L4 Object Detection and Segmentation</vt:lpstr>
      <vt:lpstr>Computer Vision Tasks</vt:lpstr>
      <vt:lpstr>Outline</vt:lpstr>
      <vt:lpstr>Object Detection: Task Definition</vt:lpstr>
      <vt:lpstr>Single-Object Detection</vt:lpstr>
      <vt:lpstr>Multi-Object Detection</vt:lpstr>
      <vt:lpstr>Detection Criteria (Intersection Over Union, IOU)</vt:lpstr>
      <vt:lpstr>Non-Max Suppression (NMS)</vt:lpstr>
      <vt:lpstr>Evaluating Object Detectors: Mean Average Precision (mAP)</vt:lpstr>
      <vt:lpstr>PowerPoint Presentation</vt:lpstr>
      <vt:lpstr>IoU Threshold and Conf. Score Threshold</vt:lpstr>
      <vt:lpstr>PowerPoint Presentation</vt:lpstr>
      <vt:lpstr>PowerPoint Presentation</vt:lpstr>
      <vt:lpstr>PowerPoint Presentation</vt:lpstr>
      <vt:lpstr>PowerPoint Presentation</vt:lpstr>
      <vt:lpstr>PowerPoint Presentation</vt:lpstr>
      <vt:lpstr>mean Average Precision (mAP)</vt:lpstr>
      <vt:lpstr>mAP</vt:lpstr>
      <vt:lpstr>Detecting Multiple Objects: Sliding Window</vt:lpstr>
      <vt:lpstr>Sliding Window Computational Complexity</vt:lpstr>
      <vt:lpstr>Two-stage vs. One-Stage Detector</vt:lpstr>
      <vt:lpstr>Region Proposals</vt:lpstr>
      <vt:lpstr>R-CNN: Training Time</vt:lpstr>
      <vt:lpstr>R-CNN Training Example</vt:lpstr>
      <vt:lpstr>R-CNN: Test Time</vt:lpstr>
      <vt:lpstr>R-CNN is Slow</vt:lpstr>
      <vt:lpstr>Fast R-CNN</vt:lpstr>
      <vt:lpstr>Fast R-CNN Training Example</vt:lpstr>
      <vt:lpstr>Example Backbone and Per-Region Networks</vt:lpstr>
      <vt:lpstr>Fast R-CNN Performance</vt:lpstr>
      <vt:lpstr>Faster R-CNN</vt:lpstr>
      <vt:lpstr>Faster R-CNN: Loss Function</vt:lpstr>
      <vt:lpstr>3 Variants of R-CNN</vt:lpstr>
      <vt:lpstr>Summary of 3 Variants of R-CNN</vt:lpstr>
      <vt:lpstr>Two-stage vs. One-Stage Detector</vt:lpstr>
      <vt:lpstr>YOLO</vt:lpstr>
      <vt:lpstr>Label for a Grid cell</vt:lpstr>
      <vt:lpstr>Two Grid Cells</vt:lpstr>
      <vt:lpstr>An Example Grid Cell</vt:lpstr>
      <vt:lpstr>Anchor Boxes</vt:lpstr>
      <vt:lpstr>Anchor Boxes</vt:lpstr>
      <vt:lpstr>Realistic YOLO Dimensions</vt:lpstr>
      <vt:lpstr>YOLO with FPN </vt:lpstr>
      <vt:lpstr>Performance Comparisons (2017)</vt:lpstr>
      <vt:lpstr>Summary of Object Detectors</vt:lpstr>
      <vt:lpstr>Outline</vt:lpstr>
      <vt:lpstr>Types of Segmentation Tasks</vt:lpstr>
      <vt:lpstr>Semantic Segmentation: Task Definition</vt:lpstr>
      <vt:lpstr>An Early Approach: Sliding Windows</vt:lpstr>
      <vt:lpstr>Fully Convolutional Network (FCN)</vt:lpstr>
      <vt:lpstr>Ground Truth Per-Pixel Labels</vt:lpstr>
      <vt:lpstr>Ground Truth Per-Pixel Labels</vt:lpstr>
      <vt:lpstr>More Efficient FCN</vt:lpstr>
      <vt:lpstr>Unpooling for Upsampling </vt:lpstr>
      <vt:lpstr>Bilinear/Bicubic Interpolation for Upsampling</vt:lpstr>
      <vt:lpstr>Max Unpooling</vt:lpstr>
      <vt:lpstr>Recall: Regular Convolution</vt:lpstr>
      <vt:lpstr>Learnable Upsampling: Transposed Convolution</vt:lpstr>
      <vt:lpstr>Transposed Convolution 1D Example</vt:lpstr>
      <vt:lpstr>Semantic Segmentation: Fully Convolutional Network</vt:lpstr>
      <vt:lpstr>Mask R-CNN for Instance Segmentation</vt:lpstr>
      <vt:lpstr>Mask R-CNN for Instance Segmentation</vt:lpstr>
      <vt:lpstr>Example Target Segmentation Masks</vt:lpstr>
      <vt:lpstr>Mask R-CNN for Keypoint Estimation</vt:lpstr>
      <vt:lpstr>Mask R-CNN: Keypoints</vt:lpstr>
      <vt:lpstr>Summary of Per-Region Heads for Different Tasks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L0 Introduction</dc:title>
  <dc:creator>Zonghua Gu</dc:creator>
  <cp:lastModifiedBy>Zonghua Gu</cp:lastModifiedBy>
  <cp:revision>394</cp:revision>
  <dcterms:created xsi:type="dcterms:W3CDTF">2020-03-21T16:53:45Z</dcterms:created>
  <dcterms:modified xsi:type="dcterms:W3CDTF">2023-08-21T17:39:18Z</dcterms:modified>
</cp:coreProperties>
</file>