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sldIdLst>
    <p:sldId id="371" r:id="rId5"/>
    <p:sldId id="377" r:id="rId6"/>
    <p:sldId id="406" r:id="rId7"/>
    <p:sldId id="378" r:id="rId8"/>
    <p:sldId id="376" r:id="rId9"/>
    <p:sldId id="379" r:id="rId10"/>
    <p:sldId id="381" r:id="rId11"/>
    <p:sldId id="380" r:id="rId12"/>
    <p:sldId id="405" r:id="rId13"/>
    <p:sldId id="382" r:id="rId14"/>
    <p:sldId id="383" r:id="rId15"/>
    <p:sldId id="385" r:id="rId16"/>
    <p:sldId id="384" r:id="rId17"/>
    <p:sldId id="386" r:id="rId18"/>
    <p:sldId id="387" r:id="rId19"/>
    <p:sldId id="397" r:id="rId20"/>
    <p:sldId id="400" r:id="rId21"/>
    <p:sldId id="395" r:id="rId22"/>
    <p:sldId id="398" r:id="rId23"/>
    <p:sldId id="401" r:id="rId24"/>
    <p:sldId id="399" r:id="rId25"/>
    <p:sldId id="402" r:id="rId26"/>
    <p:sldId id="403" r:id="rId27"/>
    <p:sldId id="901" r:id="rId28"/>
    <p:sldId id="902" r:id="rId29"/>
    <p:sldId id="390" r:id="rId30"/>
    <p:sldId id="897" r:id="rId31"/>
    <p:sldId id="898" r:id="rId32"/>
    <p:sldId id="388" r:id="rId33"/>
    <p:sldId id="396" r:id="rId34"/>
    <p:sldId id="410" r:id="rId35"/>
    <p:sldId id="899" r:id="rId36"/>
    <p:sldId id="411" r:id="rId37"/>
    <p:sldId id="412" r:id="rId38"/>
    <p:sldId id="394" r:id="rId39"/>
    <p:sldId id="900" r:id="rId40"/>
    <p:sldId id="407" r:id="rId41"/>
    <p:sldId id="393" r:id="rId42"/>
    <p:sldId id="408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008000"/>
    <a:srgbClr val="B2B2B2"/>
    <a:srgbClr val="EAEAEA"/>
    <a:srgbClr val="FF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81" autoAdjust="0"/>
    <p:restoredTop sz="90731" autoAdjust="0"/>
  </p:normalViewPr>
  <p:slideViewPr>
    <p:cSldViewPr>
      <p:cViewPr varScale="1">
        <p:scale>
          <a:sx n="114" d="100"/>
          <a:sy n="114" d="100"/>
        </p:scale>
        <p:origin x="104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FA21340-DBF0-4FAC-9DE2-FD6DB24B56C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F5042-9C52-0449-B2EC-628456EB9E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01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(straight line).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21340-DBF0-4FAC-9DE2-FD6DB24B56C8}" type="slidenum">
              <a:rPr lang="en-US" altLang="zh-CN" smtClean="0"/>
              <a:pPr>
                <a:defRPr/>
              </a:pPr>
              <a:t>29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2979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Cross-track error (</a:t>
            </a:r>
            <a:r>
              <a:rPr lang="en-US" dirty="0" err="1"/>
              <a:t>cte</a:t>
            </a:r>
            <a:r>
              <a:rPr lang="en-US" dirty="0"/>
              <a:t>): lateral distance (of rear wheel) to desired trajectory</a:t>
            </a: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21340-DBF0-4FAC-9DE2-FD6DB24B56C8}" type="slidenum">
              <a:rPr lang="en-US" altLang="zh-CN" smtClean="0"/>
              <a:pPr>
                <a:defRPr/>
              </a:pPr>
              <a:t>30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1961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ctr"/>
                <a:r>
                  <a:rPr lang="en-US" dirty="0"/>
                  <a:t> (angle between vehicle speed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and horizontal axis)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 (angle between vehicle speed </a:t>
                </a:r>
                <a:r>
                  <a:rPr lang="en-US" b="0" i="0">
                    <a:latin typeface="Cambria Math" panose="02040503050406030204" pitchFamily="18" charset="0"/>
                  </a:rPr>
                  <a:t>𝑣</a:t>
                </a:r>
                <a:r>
                  <a:rPr lang="en-US" dirty="0"/>
                  <a:t> and horizontal axis)</a:t>
                </a:r>
                <a:endParaRPr lang="en-SE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21340-DBF0-4FAC-9DE2-FD6DB24B56C8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78366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dirty="0" err="1"/>
              <a:t>scompensation</a:t>
            </a:r>
            <a:endParaRPr lang="en-SE" dirty="0"/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21340-DBF0-4FAC-9DE2-FD6DB24B56C8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91249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Anticipates next step</a:t>
            </a: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21340-DBF0-4FAC-9DE2-FD6DB24B56C8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8404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https://www.icloud.com/keynote/035Qivaw_FXYD70xCbD5R9lDA#control%5FAV</a:t>
            </a:r>
            <a:endParaRPr lang="en-SE" sz="1200" dirty="0"/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21340-DBF0-4FAC-9DE2-FD6DB24B56C8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6080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rule of thumb</a:t>
            </a: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21340-DBF0-4FAC-9DE2-FD6DB24B56C8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6636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21340-DBF0-4FAC-9DE2-FD6DB24B56C8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2096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, denoted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with time window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−1]</m:t>
                    </m:r>
                  </m:oMath>
                </a14:m>
                <a:endParaRPr lang="en-SE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, denoted as </a:t>
                </a:r>
                <a:r>
                  <a:rPr lang="en-US" b="0" i="0">
                    <a:latin typeface="Cambria Math" panose="02040503050406030204" pitchFamily="18" charset="0"/>
                  </a:rPr>
                  <a:t>𝑇</a:t>
                </a:r>
                <a:r>
                  <a:rPr lang="en-US" dirty="0"/>
                  <a:t> with time window </a:t>
                </a:r>
                <a:r>
                  <a:rPr lang="en-US" b="0" i="0">
                    <a:latin typeface="Cambria Math" panose="02040503050406030204" pitchFamily="18" charset="0"/>
                  </a:rPr>
                  <a:t>[𝑡,𝑡+𝑇−1]</a:t>
                </a:r>
                <a:endParaRPr lang="en-SE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21340-DBF0-4FAC-9DE2-FD6DB24B56C8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9616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21340-DBF0-4FAC-9DE2-FD6DB24B56C8}" type="slidenum">
              <a:rPr lang="en-US" altLang="zh-CN" smtClean="0"/>
              <a:pPr>
                <a:defRPr/>
              </a:pPr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0558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21340-DBF0-4FAC-9DE2-FD6DB24B56C8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5437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CN"/>
              <a:t>Click to edit Master subtitle style</a:t>
            </a:r>
            <a:endParaRPr lang="zh-CN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03966-D6FD-4DDD-A95C-2C7993E51B9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4447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4447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530035"/>
            <a:ext cx="2133600" cy="24447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F456A-00AF-44E6-8D70-638C0D0130F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C9B42-DC4F-4955-8A6B-AF74C68745B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C1126-23CC-4559-B546-BAC515D1D40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225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225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B2DEA-3332-4DF6-A348-197FA3F2EA8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09577-EEFF-4D12-A7EE-88AD1DC7930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6999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ea typeface="宋体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6999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smtClean="0"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6999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宋体" charset="-122"/>
              </a:defRPr>
            </a:lvl1pPr>
          </a:lstStyle>
          <a:p>
            <a:pPr>
              <a:defRPr/>
            </a:pPr>
            <a:fld id="{FE160EA6-A35E-4F72-A219-BD66FDF9DC93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1" r:id="rId6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hyperlink" Target="https://uni-tuebingen.de/fakultaeten/mathematisch-naturwissenschaftliche-fakultaet/fachbereiche/informatik/lehrstuehle/autonomous-vision/lectures/self-driving-cars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room.udacity.com/courses/cs373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1.png"/><Relationship Id="rId3" Type="http://schemas.openxmlformats.org/officeDocument/2006/relationships/image" Target="../media/image500.pn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0.png"/><Relationship Id="rId5" Type="http://schemas.openxmlformats.org/officeDocument/2006/relationships/image" Target="../media/image520.png"/><Relationship Id="rId4" Type="http://schemas.openxmlformats.org/officeDocument/2006/relationships/image" Target="../media/image57.png"/><Relationship Id="rId9" Type="http://schemas.openxmlformats.org/officeDocument/2006/relationships/image" Target="../media/image56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59.png"/><Relationship Id="rId7" Type="http://schemas.openxmlformats.org/officeDocument/2006/relationships/image" Target="../media/image57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.png"/><Relationship Id="rId5" Type="http://schemas.openxmlformats.org/officeDocument/2006/relationships/image" Target="../media/image550.pn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9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7" Type="http://schemas.openxmlformats.org/officeDocument/2006/relationships/image" Target="../media/image65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1.png"/><Relationship Id="rId5" Type="http://schemas.openxmlformats.org/officeDocument/2006/relationships/image" Target="../media/image630.png"/><Relationship Id="rId4" Type="http://schemas.openxmlformats.org/officeDocument/2006/relationships/image" Target="../media/image62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classroom.udacity.com/courses/cs373/lessons/91f48b5b-a063-41f9-ace6-5fb9e7508941/concepts/b740218e-b0eb-40dc-80af-34391230529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L6 Control</a:t>
            </a:r>
            <a:endParaRPr lang="en-US" sz="4000" i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r>
              <a:rPr lang="en-US" altLang="zh-CN" dirty="0"/>
              <a:t>Zonghua Gu</a:t>
            </a:r>
            <a:r>
              <a:rPr lang="en-US" altLang="zh-CN"/>
              <a:t>, 2022</a:t>
            </a:r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63E4C-4642-794D-A2FD-70F6B81535F5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/>
          </p:cNvSpPr>
          <p:nvPr/>
        </p:nvSpPr>
        <p:spPr>
          <a:xfrm>
            <a:off x="3486150" y="5624515"/>
            <a:ext cx="21717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Closed-loop feedback control system principle | Download Scientific Diagram">
            <a:extLst>
              <a:ext uri="{FF2B5EF4-FFF2-40B4-BE49-F238E27FC236}">
                <a16:creationId xmlns:a16="http://schemas.microsoft.com/office/drawing/2014/main" id="{46C59437-2776-425D-979D-9A61AD956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056" y="4482334"/>
            <a:ext cx="5177888" cy="228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2892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7F6FA-3503-473A-AD28-D5F567FB0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Vehicle Lateral Control 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E042C7-DC6F-4179-9DAB-B4D5E7C089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2736"/>
                <a:ext cx="8229600" cy="1881335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State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b="0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: distance to center of lane;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: heading angle.</a:t>
                </a:r>
              </a:p>
              <a:p>
                <a:r>
                  <a:rPr lang="en-US" dirty="0"/>
                  <a:t>Reference trajectory: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0,0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vehicle travels straight ahead at center of lane.</a:t>
                </a:r>
              </a:p>
              <a:p>
                <a:r>
                  <a:rPr lang="en-US" dirty="0"/>
                  <a:t>Vehicle has constant speed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, so the only control input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 angular velocity.</a:t>
                </a:r>
              </a:p>
              <a:p>
                <a:r>
                  <a:rPr lang="en-US" dirty="0"/>
                  <a:t>Assume perfect sensor state estimation: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)=(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E042C7-DC6F-4179-9DAB-B4D5E7C089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2736"/>
                <a:ext cx="8229600" cy="1881335"/>
              </a:xfrm>
              <a:blipFill>
                <a:blip r:embed="rId3"/>
                <a:stretch>
                  <a:fillRect l="-444" t="-4870" b="-551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28E14-9A35-41A5-B8EE-7A95D4F11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3C45C9-AE14-475D-9E06-D58730298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934071"/>
            <a:ext cx="8290354" cy="1168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72CD2-6A65-4528-9C4E-26CC39797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646" y="4225264"/>
            <a:ext cx="7436708" cy="254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13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A8B8B-3D2C-4649-AC63-9DE2E0B98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and Controller Modeling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FEAB70-C49F-4467-80A6-AD473FD967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5479110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sz="3000" dirty="0"/>
                  <a:t>Linear system dynamics: 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S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assuming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small. This is a linearized kinematic model.</a:t>
                </a:r>
              </a:p>
              <a:p>
                <a:r>
                  <a:rPr lang="en-US" sz="3000" dirty="0"/>
                  <a:t>P Controller: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r>
                  <a:rPr lang="en-US" sz="3000" dirty="0"/>
                  <a:t>Closed-loop dynamics is obtained by plugging </a:t>
                </a:r>
                <a14:m>
                  <m:oMath xmlns:m="http://schemas.openxmlformats.org/officeDocument/2006/math">
                    <m:r>
                      <a:rPr lang="en-US" sz="300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00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3000" dirty="0"/>
                  <a:t> into system dynamics: 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(Please note symbol </a:t>
                </a:r>
                <a:r>
                  <a:rPr lang="en-US" dirty="0">
                    <a:solidFill>
                      <a:srgbClr val="FF0000"/>
                    </a:solidFill>
                  </a:rPr>
                  <a:t>–</a:t>
                </a:r>
                <a:r>
                  <a:rPr lang="en-US" dirty="0"/>
                  <a:t> above is NOT a minus sign!)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FEAB70-C49F-4467-80A6-AD473FD967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5479110"/>
              </a:xfrm>
              <a:blipFill>
                <a:blip r:embed="rId2"/>
                <a:stretch>
                  <a:fillRect l="-1037" t="-222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EEF53-4491-42A4-90BE-4178081F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0577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F5AD4-763A-48B6-B339-5EE282403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and Controller Modeling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4203BE-B256-4B49-B86D-D3B1981664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Ref trajectory: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Error signal: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Error dynamics: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We need to design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/>
                  <a:t> to drive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4203BE-B256-4B49-B86D-D3B1981664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81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3E821-0926-4ACC-AB19-6A4503BE9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77311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449CD-7D2E-4124-84C1-16D1DD5A3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Control Design with Pole Placement (not covered in this course)</a:t>
            </a:r>
            <a:endParaRPr lang="en-SE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C027CA-D2F6-4181-A4DD-3C882E7CD9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Closed-loop poles: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SE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+4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rad>
                  </m:oMath>
                </a14:m>
                <a:endParaRPr lang="en-US" dirty="0"/>
              </a:p>
              <a:p>
                <a:r>
                  <a:rPr lang="en-US" dirty="0"/>
                  <a:t>Critically-damped dynamics (repeated real roots):</a:t>
                </a:r>
              </a:p>
              <a:p>
                <a:pPr lvl="1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+4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=0⇒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/>
                  <a:t> chosen empirically</a:t>
                </a:r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C027CA-D2F6-4181-A4DD-3C882E7CD9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553" r="-1926" b="-501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30D30-6CE9-42E4-82F7-A935B5303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7145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37ED7-5569-497E-BF32-35D676850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Design cont’d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6ABDBC-1244-4730-BC01-66BAC03409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4293840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Linear systems dynamics relies on the small angle approximation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 To keep it valid, i.e.,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,</a:t>
                </a:r>
                <a:endParaRPr lang="en-US" dirty="0"/>
              </a:p>
              <a:p>
                <a:r>
                  <a:rPr lang="en-US" dirty="0"/>
                  <a:t>Closed-loop dynamics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Change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sat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𝑡h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where: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sat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𝑡h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)&lt;</m:t>
                              </m:r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∈[</m:t>
                              </m:r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SE" dirty="0"/>
              </a:p>
              <a:p>
                <a:r>
                  <a:rPr lang="en-US" dirty="0"/>
                  <a:t>For example: to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dirty="0"/>
                  <a:t>,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𝑡h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Even if the vehicle is very far from center of lane, do not change heading angle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too fast (keep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small).</a:t>
                </a:r>
              </a:p>
              <a:p>
                <a:pPr lvl="1"/>
                <a:r>
                  <a:rPr lang="en-US" dirty="0"/>
                  <a:t>(I think it is a rule of thumb, not a hard guarantee.)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6ABDBC-1244-4730-BC01-66BAC03409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4293840"/>
              </a:xfrm>
              <a:blipFill>
                <a:blip r:embed="rId3"/>
                <a:stretch>
                  <a:fillRect l="-815" t="-241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A6E43-CA19-4982-98BA-0F5E0CEC2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134C35-F1D1-42B9-B0B1-13F4F0D3C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5354635"/>
            <a:ext cx="2285728" cy="150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61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DA3CE-556B-4CFF-A989-CCB11D89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Simplifying Assumptions We Made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7217B7-A1A6-4B9A-AE02-5628BD9A7F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We did not consider:</a:t>
                </a:r>
              </a:p>
              <a:p>
                <a:pPr lvl="1"/>
                <a:r>
                  <a:rPr lang="en-US" dirty="0"/>
                  <a:t>Estimation uncertainty due to measurement noise</a:t>
                </a:r>
              </a:p>
              <a:p>
                <a:pPr lvl="2"/>
                <a:r>
                  <a:rPr lang="en-US" dirty="0"/>
                  <a:t>We assume perfect state estimation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)=(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Estimation latency: </a:t>
                </a:r>
              </a:p>
              <a:p>
                <a:pPr lvl="2"/>
                <a:r>
                  <a:rPr lang="en-US" dirty="0"/>
                  <a:t>Time from measurements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 to state estimation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availability to the controller</a:t>
                </a:r>
              </a:p>
              <a:p>
                <a:pPr lvl="1"/>
                <a:r>
                  <a:rPr lang="en-US" dirty="0"/>
                  <a:t>Constraints (e.g., actuator limits)</a:t>
                </a:r>
              </a:p>
              <a:p>
                <a:pPr lvl="2"/>
                <a:r>
                  <a:rPr lang="en-US" dirty="0"/>
                  <a:t>We may need to impose a maximum curvature radius to simulate a real car.</a:t>
                </a:r>
              </a:p>
              <a:p>
                <a:pPr lvl="1"/>
                <a:r>
                  <a:rPr lang="en-US" dirty="0"/>
                  <a:t>Discrete time (multi-rate), non-uniform sampling: </a:t>
                </a:r>
              </a:p>
              <a:p>
                <a:pPr lvl="2"/>
                <a:r>
                  <a:rPr lang="en-US" dirty="0"/>
                  <a:t>Our controller is continuous time, but the actual implementation runs in discrete time.</a:t>
                </a:r>
              </a:p>
              <a:p>
                <a:pPr lvl="2"/>
                <a:r>
                  <a:rPr lang="en-US" dirty="0"/>
                  <a:t>Sampling rate of the estimator (slower) may be different than that of actuation (faster), or may be variable.</a:t>
                </a:r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7217B7-A1A6-4B9A-AE02-5628BD9A7F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81" t="-3345" r="-1704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BF375-4B45-46E0-9AA5-45D0AE61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5217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F4973-0921-4043-9E19-98FD32CA6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(Model-Predictive Control)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7673E7-C50D-499E-892A-5E65486B79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610600" cy="2866748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Also called Receding Horizon Control </a:t>
                </a:r>
              </a:p>
              <a:p>
                <a:r>
                  <a:rPr lang="en-US" dirty="0"/>
                  <a:t>Choose prediction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and control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At each time step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Set initial state to predicted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Solve a constrained optimization problem over lookahead window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, to get a sequence of control inputs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, while in the time interval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Apply 1</a:t>
                </a:r>
                <a:r>
                  <a:rPr lang="en-US" baseline="30000" dirty="0"/>
                  <a:t>st</a:t>
                </a:r>
                <a:r>
                  <a:rPr lang="en-US" dirty="0"/>
                  <a:t> control command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at time step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7673E7-C50D-499E-892A-5E65486B79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610600" cy="2866748"/>
              </a:xfrm>
              <a:blipFill>
                <a:blip r:embed="rId2"/>
                <a:stretch>
                  <a:fillRect l="-991" t="-4468" r="-162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E7211-AC45-4F57-9FC2-83ADCE1F8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454C32-9D99-4917-AEB7-DE5410282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752" y="4243297"/>
            <a:ext cx="4872496" cy="26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65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57015-B428-4E56-8C04-3163977D1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Illustration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908D15-22A9-4916-BD8B-392015473E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5735770"/>
                <a:ext cx="8229600" cy="1122230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Control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and prediction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may be different, but often the same (denoted as lookahead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in next slides).</a:t>
                </a:r>
              </a:p>
              <a:p>
                <a:r>
                  <a:rPr lang="en-US" dirty="0"/>
                  <a:t>“input trajectory” refers to computed control inputs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not state trajectory.</a:t>
                </a:r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908D15-22A9-4916-BD8B-392015473E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5735770"/>
                <a:ext cx="8229600" cy="1122230"/>
              </a:xfrm>
              <a:blipFill>
                <a:blip r:embed="rId3"/>
                <a:stretch>
                  <a:fillRect l="-444" t="-8152" b="-434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C560F-84F5-4E81-BD80-6501EA21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  <p:pic>
        <p:nvPicPr>
          <p:cNvPr id="9218" name="Picture 2" descr="enter image description here">
            <a:extLst>
              <a:ext uri="{FF2B5EF4-FFF2-40B4-BE49-F238E27FC236}">
                <a16:creationId xmlns:a16="http://schemas.microsoft.com/office/drawing/2014/main" id="{F3C2556C-BBB3-4A3B-AC3C-2F3400A82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70" y="980728"/>
            <a:ext cx="6430860" cy="475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717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42CD5-5D6A-4A51-96D4-DC81A864C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Illustration </a:t>
            </a:r>
            <a:r>
              <a:rPr lang="en-US" dirty="0" err="1"/>
              <a:t>Con’t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8C27F-D70F-468A-B3A0-B59C5680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18</a:t>
            </a:fld>
            <a:endParaRPr lang="en-US" altLang="zh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7C354-88AE-4FAD-B54D-8EE99F68E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2" y="1149995"/>
            <a:ext cx="2195736" cy="2621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37B399-8D4B-4424-AC6B-EF0B4B228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128556"/>
            <a:ext cx="2031472" cy="2628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138D0C-1E73-4F98-9C71-FF8E1A1B8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1128556"/>
            <a:ext cx="2069975" cy="2621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657922-99D7-45DF-AF61-5142E9243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86" y="3788449"/>
            <a:ext cx="2204701" cy="2837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0FE12C-AF31-4BA1-BE61-370334C9E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8040" y="3921146"/>
            <a:ext cx="2316128" cy="2662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9B7B3A-C34E-4068-8860-7C00F6D37A74}"/>
                  </a:ext>
                </a:extLst>
              </p:cNvPr>
              <p:cNvSpPr txBox="1"/>
              <p:nvPr/>
            </p:nvSpPr>
            <p:spPr>
              <a:xfrm>
                <a:off x="2244516" y="1207844"/>
                <a:ext cx="1886873" cy="2301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Solve for opt control inputs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within lookahead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to track the blue desired </a:t>
                </a:r>
                <a:r>
                  <a:rPr lang="en-US" dirty="0" err="1"/>
                  <a:t>traj</a:t>
                </a:r>
                <a:endParaRPr lang="en-SE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9B7B3A-C34E-4068-8860-7C00F6D37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516" y="1207844"/>
                <a:ext cx="1886873" cy="2301977"/>
              </a:xfrm>
              <a:prstGeom prst="rect">
                <a:avLst/>
              </a:prstGeom>
              <a:blipFill>
                <a:blip r:embed="rId7"/>
                <a:stretch>
                  <a:fillRect l="-2581" t="-1323" r="-5806" b="-317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Right 12">
            <a:extLst>
              <a:ext uri="{FF2B5EF4-FFF2-40B4-BE49-F238E27FC236}">
                <a16:creationId xmlns:a16="http://schemas.microsoft.com/office/drawing/2014/main" id="{1B088D15-6F8E-4486-852E-EBBD267897DC}"/>
              </a:ext>
            </a:extLst>
          </p:cNvPr>
          <p:cNvSpPr/>
          <p:nvPr/>
        </p:nvSpPr>
        <p:spPr bwMode="auto">
          <a:xfrm>
            <a:off x="6179188" y="3429000"/>
            <a:ext cx="719592" cy="333400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544A5B-1975-4658-BE0C-29857B5A9127}"/>
                  </a:ext>
                </a:extLst>
              </p:cNvPr>
              <p:cNvSpPr txBox="1"/>
              <p:nvPr/>
            </p:nvSpPr>
            <p:spPr>
              <a:xfrm>
                <a:off x="5956048" y="1288626"/>
                <a:ext cx="128024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Execute control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at 1</a:t>
                </a:r>
                <a:r>
                  <a:rPr lang="en-US" baseline="30000" dirty="0"/>
                  <a:t>st</a:t>
                </a:r>
                <a:r>
                  <a:rPr lang="en-US" dirty="0"/>
                  <a:t> timestep</a:t>
                </a:r>
                <a:endParaRPr lang="en-SE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544A5B-1975-4658-BE0C-29857B5A9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048" y="1288626"/>
                <a:ext cx="1280248" cy="1477328"/>
              </a:xfrm>
              <a:prstGeom prst="rect">
                <a:avLst/>
              </a:prstGeom>
              <a:blipFill>
                <a:blip r:embed="rId8"/>
                <a:stretch>
                  <a:fillRect l="-3810" t="-2058" b="-535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rrow: Right 14">
            <a:extLst>
              <a:ext uri="{FF2B5EF4-FFF2-40B4-BE49-F238E27FC236}">
                <a16:creationId xmlns:a16="http://schemas.microsoft.com/office/drawing/2014/main" id="{98BF800D-B06A-40C2-B1AA-72D26FFEAA85}"/>
              </a:ext>
            </a:extLst>
          </p:cNvPr>
          <p:cNvSpPr/>
          <p:nvPr/>
        </p:nvSpPr>
        <p:spPr bwMode="auto">
          <a:xfrm>
            <a:off x="2737101" y="6047928"/>
            <a:ext cx="726363" cy="333400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563BEA-1E24-4C35-9767-FA87D58BBBCD}"/>
                  </a:ext>
                </a:extLst>
              </p:cNvPr>
              <p:cNvSpPr txBox="1"/>
              <p:nvPr/>
            </p:nvSpPr>
            <p:spPr>
              <a:xfrm>
                <a:off x="2244516" y="4119601"/>
                <a:ext cx="1468182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Replan a new set of control inputs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at next time step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S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563BEA-1E24-4C35-9767-FA87D58BBB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516" y="4119601"/>
                <a:ext cx="1468182" cy="2031325"/>
              </a:xfrm>
              <a:prstGeom prst="rect">
                <a:avLst/>
              </a:prstGeom>
              <a:blipFill>
                <a:blip r:embed="rId9"/>
                <a:stretch>
                  <a:fillRect l="-3320" t="-1802" r="-2075" b="-3904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rrow: Right 16">
            <a:extLst>
              <a:ext uri="{FF2B5EF4-FFF2-40B4-BE49-F238E27FC236}">
                <a16:creationId xmlns:a16="http://schemas.microsoft.com/office/drawing/2014/main" id="{30354E00-6B85-4DCE-A66E-0D8B23B39ED8}"/>
              </a:ext>
            </a:extLst>
          </p:cNvPr>
          <p:cNvSpPr/>
          <p:nvPr/>
        </p:nvSpPr>
        <p:spPr bwMode="auto">
          <a:xfrm>
            <a:off x="6278060" y="6047928"/>
            <a:ext cx="719592" cy="333400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DD5E20-B774-4036-919F-60C6BAABE74F}"/>
                  </a:ext>
                </a:extLst>
              </p:cNvPr>
              <p:cNvSpPr txBox="1"/>
              <p:nvPr/>
            </p:nvSpPr>
            <p:spPr>
              <a:xfrm>
                <a:off x="6028826" y="3981101"/>
                <a:ext cx="128024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Execute control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at 1</a:t>
                </a:r>
                <a:r>
                  <a:rPr lang="en-US" baseline="30000" dirty="0"/>
                  <a:t>st</a:t>
                </a:r>
                <a:r>
                  <a:rPr lang="en-US" dirty="0"/>
                  <a:t> timestep</a:t>
                </a:r>
                <a:endParaRPr lang="en-SE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DD5E20-B774-4036-919F-60C6BAABE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8826" y="3981101"/>
                <a:ext cx="1280248" cy="1477328"/>
              </a:xfrm>
              <a:prstGeom prst="rect">
                <a:avLst/>
              </a:prstGeom>
              <a:blipFill>
                <a:blip r:embed="rId10"/>
                <a:stretch>
                  <a:fillRect l="-4286" t="-2066" r="-3810" b="-578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row: Right 18">
            <a:extLst>
              <a:ext uri="{FF2B5EF4-FFF2-40B4-BE49-F238E27FC236}">
                <a16:creationId xmlns:a16="http://schemas.microsoft.com/office/drawing/2014/main" id="{027D7905-4692-4A85-AA18-5CD369663F25}"/>
              </a:ext>
            </a:extLst>
          </p:cNvPr>
          <p:cNvSpPr/>
          <p:nvPr/>
        </p:nvSpPr>
        <p:spPr bwMode="auto">
          <a:xfrm>
            <a:off x="2622518" y="3429000"/>
            <a:ext cx="726363" cy="333400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AB7BF5-0357-4784-9F55-1AC95F6AFCE7}"/>
              </a:ext>
            </a:extLst>
          </p:cNvPr>
          <p:cNvSpPr txBox="1"/>
          <p:nvPr/>
        </p:nvSpPr>
        <p:spPr>
          <a:xfrm>
            <a:off x="7780427" y="5007226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…</a:t>
            </a:r>
            <a:endParaRPr lang="en-SE" sz="2000" dirty="0"/>
          </a:p>
        </p:txBody>
      </p:sp>
    </p:spTree>
    <p:extLst>
      <p:ext uri="{BB962C8B-B14F-4D97-AF65-F5344CB8AC3E}">
        <p14:creationId xmlns:p14="http://schemas.microsoft.com/office/powerpoint/2010/main" val="3973449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C6C06-31B5-45AC-B0E6-013CDADCB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Illustration </a:t>
            </a:r>
            <a:r>
              <a:rPr lang="en-US" dirty="0" err="1"/>
              <a:t>Con’t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E59C97-3618-4F72-90EB-4E4CCFA690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43000"/>
                <a:ext cx="8229600" cy="1277888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>
                    <a:solidFill>
                      <a:srgbClr val="FFC000"/>
                    </a:solidFill>
                  </a:rPr>
                  <a:t>Yellow</a:t>
                </a:r>
                <a:r>
                  <a:rPr lang="en-US" dirty="0"/>
                  <a:t>: reference trajectory from planner</a:t>
                </a:r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Green</a:t>
                </a:r>
                <a:r>
                  <a:rPr lang="en-US" dirty="0"/>
                  <a:t>: trajectory from running control inputs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[0,…,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−1]</m:t>
                    </m:r>
                  </m:oMath>
                </a14:m>
                <a:r>
                  <a:rPr lang="en-US" dirty="0"/>
                  <a:t> computed by MPC based on system model for lookahead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E59C97-3618-4F72-90EB-4E4CCFA690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43000"/>
                <a:ext cx="8229600" cy="1277888"/>
              </a:xfrm>
              <a:blipFill>
                <a:blip r:embed="rId2"/>
                <a:stretch>
                  <a:fillRect l="-815" t="-8134" b="-669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ABCD4-32FD-4487-9D30-49B975CB4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960AEA5-9A49-44F3-975B-4863B08C99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16330"/>
            <a:ext cx="5699226" cy="417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D48994-C003-44AF-AB11-842228B204F0}"/>
              </a:ext>
            </a:extLst>
          </p:cNvPr>
          <p:cNvSpPr/>
          <p:nvPr/>
        </p:nvSpPr>
        <p:spPr>
          <a:xfrm>
            <a:off x="2408396" y="65985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https://medium.com/@david010/vehicle-mpc-controller-33ae813cf3be</a:t>
            </a:r>
            <a:endParaRPr lang="en-SE" sz="1000" dirty="0"/>
          </a:p>
        </p:txBody>
      </p:sp>
    </p:spTree>
    <p:extLst>
      <p:ext uri="{BB962C8B-B14F-4D97-AF65-F5344CB8AC3E}">
        <p14:creationId xmlns:p14="http://schemas.microsoft.com/office/powerpoint/2010/main" val="2247873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49CDC-A6A2-496F-A8E5-C2AE3B8B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Design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973EB-7F55-435E-8953-4E6D72C61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16705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We need to design a controller to follow the trajectory output from motion planning.</a:t>
            </a:r>
          </a:p>
          <a:p>
            <a:pPr lvl="1"/>
            <a:r>
              <a:rPr lang="en-US" dirty="0"/>
              <a:t>Many control algorithms. We mainly discuss PID and MPC, the two most widely-used control algorithms for AVs.</a:t>
            </a:r>
          </a:p>
          <a:p>
            <a:pPr lvl="1"/>
            <a:r>
              <a:rPr lang="en-US" dirty="0"/>
              <a:t>We only give the basic intuition and avoid mathematical details.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47254-BED9-4206-91D5-26CC4E498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D159B-225D-4B88-A4C1-6FBF11C18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87" y="3462459"/>
            <a:ext cx="8765947" cy="31481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78F224-006C-4007-9A23-4F4594CFB8C8}"/>
              </a:ext>
            </a:extLst>
          </p:cNvPr>
          <p:cNvSpPr/>
          <p:nvPr/>
        </p:nvSpPr>
        <p:spPr bwMode="auto">
          <a:xfrm>
            <a:off x="5766416" y="5121523"/>
            <a:ext cx="1584176" cy="127308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4656B-91E0-4B72-BF9E-222015105CD5}"/>
              </a:ext>
            </a:extLst>
          </p:cNvPr>
          <p:cNvSpPr/>
          <p:nvPr/>
        </p:nvSpPr>
        <p:spPr bwMode="auto">
          <a:xfrm>
            <a:off x="4434268" y="3445183"/>
            <a:ext cx="2664296" cy="151216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736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244C5-03AA-4CDF-9D0E-DFF75DEEA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Formulations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D467D3-9036-484C-AA46-B2125855B5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5806008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Linear MPC (no constraints)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</m:lim>
                        </m:limLow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func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2700" dirty="0"/>
                  <a:t>s.t. for</a:t>
                </a:r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7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700" dirty="0"/>
                  <a:t> is the difference between actual state and ref state, which should be minimized with the term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7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7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700" dirty="0"/>
                  <a:t> is control input, which should be minimized with the term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700" dirty="0"/>
                  <a:t> (e.g., to save fuel)</a:t>
                </a:r>
              </a:p>
              <a:p>
                <a:pPr lvl="1"/>
                <a:r>
                  <a:rPr lang="en-US" sz="2700" dirty="0"/>
                  <a:t>Relative magnitudes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700" dirty="0"/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700" dirty="0"/>
                  <a:t> encode relative importance of the two objectives</a:t>
                </a:r>
              </a:p>
              <a:p>
                <a:pPr lvl="1"/>
                <a:r>
                  <a:rPr lang="en-US" sz="2700" dirty="0"/>
                  <a:t>Can be solved analytically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70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70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700">
                        <a:latin typeface="Cambria Math" panose="02040503050406030204" pitchFamily="18" charset="0"/>
                      </a:rPr>
                      <m:t>𝐾</m:t>
                    </m:r>
                    <m:sSub>
                      <m:sSubPr>
                        <m:ctrlPr>
                          <a:rPr lang="en-US" sz="2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70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700" dirty="0"/>
                  <a:t> with Linear Quadratic Regulator (LQR)</a:t>
                </a:r>
              </a:p>
              <a:p>
                <a:r>
                  <a:rPr lang="en-US" dirty="0"/>
                  <a:t>Nonlinear MPC (with constraints)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</m:lim>
                        </m:limLow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func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2700" dirty="0" err="1"/>
                  <a:t>s.t.</a:t>
                </a:r>
                <a:r>
                  <a:rPr lang="en-US" sz="2700" dirty="0"/>
                  <a:t> for</a:t>
                </a:r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≤0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Both objective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system dynamics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may be nonlinear.</a:t>
                </a:r>
              </a:p>
              <a:p>
                <a:r>
                  <a:rPr lang="en-US" altLang="zh-CN" dirty="0"/>
                  <a:t>Note: in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altLang="zh-CN" dirty="0"/>
                  <a:t>, superscript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zh-CN" dirty="0"/>
                  <a:t> denotes “vector transpose”; subscript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zh-CN" dirty="0"/>
                  <a:t> denotes “lookahead </a:t>
                </a:r>
                <a:r>
                  <a:rPr lang="en-US" dirty="0"/>
                  <a:t>horizon</a:t>
                </a:r>
                <a:r>
                  <a:rPr lang="en-US" altLang="zh-CN" dirty="0"/>
                  <a:t>”; </a:t>
                </a:r>
                <a:endParaRPr lang="en-SE" dirty="0"/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D467D3-9036-484C-AA46-B2125855B5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5806008"/>
              </a:xfrm>
              <a:blipFill>
                <a:blip r:embed="rId2"/>
                <a:stretch>
                  <a:fillRect l="-444" t="-1576" r="-296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E9A38-4613-4A7D-A1E2-D61CF2722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1477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F02CC-4C1A-46ED-8FFF-41235D25F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Pros and Cons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82F2AC-94C3-46E2-8416-DDC9332E13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537396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Pros</a:t>
                </a:r>
              </a:p>
              <a:p>
                <a:pPr lvl="1"/>
                <a:r>
                  <a:rPr lang="en-US" dirty="0"/>
                  <a:t>Predictive control with lookahead.</a:t>
                </a:r>
              </a:p>
              <a:p>
                <a:pPr lvl="2"/>
                <a:r>
                  <a:rPr lang="en-US" dirty="0"/>
                  <a:t>PID control is like driving your car by looking in the rearview mirror.</a:t>
                </a:r>
              </a:p>
              <a:p>
                <a:pPr lvl="1"/>
                <a:r>
                  <a:rPr lang="en-US" dirty="0"/>
                  <a:t>Handles constraints explicitly.</a:t>
                </a:r>
              </a:p>
              <a:p>
                <a:pPr lvl="2"/>
                <a:r>
                  <a:rPr lang="en-US" dirty="0"/>
                  <a:t>PID control cannot handle constraints.</a:t>
                </a:r>
              </a:p>
              <a:p>
                <a:pPr lvl="1"/>
                <a:r>
                  <a:rPr lang="en-US" dirty="0"/>
                  <a:t>Applicable to both linear and nonlinear systems.</a:t>
                </a:r>
              </a:p>
              <a:p>
                <a:pPr lvl="2"/>
                <a:r>
                  <a:rPr lang="en-US" altLang="zh-CN" dirty="0"/>
                  <a:t>Pole placement for PID control design is applicable to linear systems only.</a:t>
                </a:r>
                <a:endParaRPr lang="en-US" dirty="0"/>
              </a:p>
              <a:p>
                <a:r>
                  <a:rPr lang="en-US" dirty="0"/>
                  <a:t>Cons</a:t>
                </a:r>
              </a:p>
              <a:p>
                <a:pPr lvl="1"/>
                <a:r>
                  <a:rPr lang="en-US" dirty="0"/>
                  <a:t>Optimizer computation may be expensive.</a:t>
                </a:r>
              </a:p>
              <a:p>
                <a:pPr lvl="2"/>
                <a:r>
                  <a:rPr lang="en-US" dirty="0"/>
                  <a:t>Especially for non-linear MPC.</a:t>
                </a:r>
              </a:p>
              <a:p>
                <a:pPr lvl="2"/>
                <a:r>
                  <a:rPr lang="en-US" dirty="0"/>
                  <a:t>Select lookahead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to tradeoff between control performance and computation overhead; Larger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better control performance but </a:t>
                </a:r>
                <a:r>
                  <a:rPr lang="en-US"/>
                  <a:t>higher overhead.</a:t>
                </a:r>
                <a:endParaRPr lang="en-US" dirty="0"/>
              </a:p>
              <a:p>
                <a:pPr lvl="1"/>
                <a:r>
                  <a:rPr lang="en-US" dirty="0"/>
                  <a:t>Requires accurate yet efficient system model.</a:t>
                </a:r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82F2AC-94C3-46E2-8416-DDC9332E13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5373960"/>
              </a:xfrm>
              <a:blipFill>
                <a:blip r:embed="rId2"/>
                <a:stretch>
                  <a:fillRect l="-1259" t="-2611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96A2D-7A7F-4B95-834D-C3367C389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3088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9637-484F-4A28-BFDB-FC062FCEF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MPC Example: Vehicle Lateral Control</a:t>
            </a:r>
            <a:endParaRPr lang="en-SE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DAF0B-AC4D-42F3-BAD6-E0EEC3573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574032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MPC cost function: minimize</a:t>
            </a:r>
          </a:p>
          <a:p>
            <a:pPr lvl="1"/>
            <a:r>
              <a:rPr lang="en-US" dirty="0"/>
              <a:t>Deviation from desired reference trajectory</a:t>
            </a:r>
          </a:p>
          <a:p>
            <a:pPr lvl="1"/>
            <a:r>
              <a:rPr lang="en-US" dirty="0"/>
              <a:t>Minimization of control effort (to save fuel)</a:t>
            </a:r>
          </a:p>
          <a:p>
            <a:r>
              <a:rPr lang="en-US" dirty="0"/>
              <a:t>MPC constraints:</a:t>
            </a:r>
          </a:p>
          <a:p>
            <a:pPr lvl="1"/>
            <a:r>
              <a:rPr lang="en-US" dirty="0"/>
              <a:t>System dynamics (longitudinal and lateral)</a:t>
            </a:r>
          </a:p>
          <a:p>
            <a:pPr lvl="1"/>
            <a:r>
              <a:rPr lang="en-US" dirty="0"/>
              <a:t>Tire force limits</a:t>
            </a:r>
          </a:p>
          <a:p>
            <a:r>
              <a:rPr lang="en-US" dirty="0"/>
              <a:t>Low-level controller takes into account:</a:t>
            </a:r>
          </a:p>
          <a:p>
            <a:pPr lvl="1"/>
            <a:r>
              <a:rPr lang="en-US" dirty="0"/>
              <a:t>Engine map (a lookup table)</a:t>
            </a:r>
          </a:p>
          <a:p>
            <a:pPr lvl="1"/>
            <a:r>
              <a:rPr lang="en-US" dirty="0"/>
              <a:t>Actuator models</a:t>
            </a:r>
          </a:p>
          <a:p>
            <a:pPr lvl="1"/>
            <a:r>
              <a:rPr lang="en-US" dirty="0"/>
              <a:t>Tire force models</a:t>
            </a:r>
          </a:p>
          <a:p>
            <a:r>
              <a:rPr lang="en-US" dirty="0"/>
              <a:t>It is possible to integrate low-level controller into MPC, so the overall MPC has more complex models and constraints, with increased optimizer computation load.</a:t>
            </a:r>
          </a:p>
          <a:p>
            <a:pPr lvl="1"/>
            <a:endParaRPr lang="en-US" dirty="0"/>
          </a:p>
          <a:p>
            <a:pPr lvl="1"/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0CF55-BE3E-4F6A-B9A8-CD404F2C5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AD4415-7E3A-4646-B385-0511FF946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36" y="3710299"/>
            <a:ext cx="8748464" cy="301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38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9B561-C47E-42EE-96BD-D255CDFC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Example Performance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B9FB11-5DCE-4FFA-83F7-0D5EA780FF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4000308" cy="5373960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This is a passing maneuver: ego vehicle turns left to pass a front vehicle, and then turns right to return to ego-lane.</a:t>
                </a:r>
              </a:p>
              <a:p>
                <a:r>
                  <a:rPr lang="en-US" dirty="0"/>
                  <a:t>MPC controller performance</a:t>
                </a:r>
              </a:p>
              <a:p>
                <a:pPr lvl="1"/>
                <a:r>
                  <a:rPr lang="en-US" dirty="0"/>
                  <a:t>Actual vehicle state trajectories (lateral position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, longitudinal and lateral velocities, yaw rate (angular velocity)) (</a:t>
                </a:r>
                <a:r>
                  <a:rPr lang="en-US" dirty="0">
                    <a:solidFill>
                      <a:srgbClr val="0070C0"/>
                    </a:solidFill>
                  </a:rPr>
                  <a:t>blue</a:t>
                </a:r>
                <a:r>
                  <a:rPr lang="en-US" dirty="0"/>
                  <a:t>) track ref trajectories (</a:t>
                </a:r>
                <a:r>
                  <a:rPr lang="en-US" dirty="0">
                    <a:solidFill>
                      <a:srgbClr val="FF0000"/>
                    </a:solidFill>
                  </a:rPr>
                  <a:t>ref</a:t>
                </a:r>
                <a:r>
                  <a:rPr lang="en-US" dirty="0"/>
                  <a:t>) well</a:t>
                </a:r>
              </a:p>
              <a:p>
                <a:r>
                  <a:rPr lang="en-US" dirty="0"/>
                  <a:t>Low-level controller performance</a:t>
                </a:r>
              </a:p>
              <a:p>
                <a:pPr lvl="1"/>
                <a:r>
                  <a:rPr lang="en-US" dirty="0"/>
                  <a:t>Actual tire forces (</a:t>
                </a:r>
                <a:r>
                  <a:rPr lang="en-US" dirty="0">
                    <a:solidFill>
                      <a:srgbClr val="0070C0"/>
                    </a:solidFill>
                  </a:rPr>
                  <a:t>blue</a:t>
                </a:r>
                <a:r>
                  <a:rPr lang="en-US" dirty="0"/>
                  <a:t>) track ref tire forces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>
                    <a:solidFill>
                      <a:srgbClr val="FF0000"/>
                    </a:solidFill>
                  </a:rPr>
                  <a:t>ref</a:t>
                </a:r>
                <a:r>
                  <a:rPr lang="en-US" dirty="0"/>
                  <a:t>) well</a:t>
                </a:r>
              </a:p>
              <a:p>
                <a:pPr lvl="1"/>
                <a:endParaRPr lang="en-US" dirty="0"/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B9FB11-5DCE-4FFA-83F7-0D5EA780FF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4000308" cy="5373960"/>
              </a:xfrm>
              <a:blipFill>
                <a:blip r:embed="rId2"/>
                <a:stretch>
                  <a:fillRect l="-1677" t="-1930" r="-304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5D22F-6453-4EB5-A281-F2391656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32A13-2AC4-4E20-B62E-FA3044744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030396"/>
            <a:ext cx="4161284" cy="14359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B2763-31E5-4901-AFC9-00528AA9E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508" y="2572167"/>
            <a:ext cx="4610292" cy="2016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FAA9E8-5EFF-44B9-871F-8F68D8299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355" y="4600440"/>
            <a:ext cx="4576352" cy="19829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F8DCA8-7F59-42DC-81AF-F56B05FC32E0}"/>
              </a:ext>
            </a:extLst>
          </p:cNvPr>
          <p:cNvSpPr/>
          <p:nvPr/>
        </p:nvSpPr>
        <p:spPr>
          <a:xfrm>
            <a:off x="1403648" y="6616940"/>
            <a:ext cx="65527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https://www.coursera.org/learn/intro-self-driving-cars/lecture/WHPvn/lesson-4-advanced-steering-control-mpc</a:t>
            </a:r>
            <a:endParaRPr lang="en-SE" sz="1000" dirty="0"/>
          </a:p>
        </p:txBody>
      </p:sp>
    </p:spTree>
    <p:extLst>
      <p:ext uri="{BB962C8B-B14F-4D97-AF65-F5344CB8AC3E}">
        <p14:creationId xmlns:p14="http://schemas.microsoft.com/office/powerpoint/2010/main" val="65792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7CD1-CE4A-B5AB-4F36-9881A48F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PID Control Example (No Look-Ahead)</a:t>
            </a:r>
            <a:endParaRPr lang="en-SE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EFFB5-79DB-2DF7-1171-ED9BBE8DC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733256"/>
            <a:ext cx="8229600" cy="999732"/>
          </a:xfrm>
        </p:spPr>
        <p:txBody>
          <a:bodyPr/>
          <a:lstStyle/>
          <a:p>
            <a:r>
              <a:rPr lang="en-US" altLang="zh-CN" sz="2000" dirty="0"/>
              <a:t>Vehicle </a:t>
            </a:r>
            <a:r>
              <a:rPr lang="en-US" sz="2000" dirty="0"/>
              <a:t>accelerates to track setpoint speed of 70 km/h</a:t>
            </a:r>
          </a:p>
          <a:p>
            <a:r>
              <a:rPr lang="en-US" sz="2000" dirty="0"/>
              <a:t>Then decelerates upon encountering a sharp turn, but it is too late and cannot track the lane</a:t>
            </a:r>
            <a:endParaRPr lang="en-SE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7041A-8BF0-1E04-5036-709DBB82D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ABC79D-C8B8-69BC-EC0A-F42AA23F9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81" y="1071730"/>
            <a:ext cx="4389733" cy="1318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A21114-F51C-A0D1-C029-6BC4AB64C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071730"/>
            <a:ext cx="3856258" cy="1295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3835FF-3F36-F04B-FCCB-C9196E9D6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92" y="2830164"/>
            <a:ext cx="3871500" cy="1310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B101F9-40D0-754A-EAFF-2C1A2F8DD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2845407"/>
            <a:ext cx="3863879" cy="12803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7CD029-1A57-7723-8C27-88943110C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816" y="4437675"/>
            <a:ext cx="3856258" cy="12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95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48D56-64CC-1C48-08C9-B54945B47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MPC Control Example </a:t>
            </a:r>
            <a:r>
              <a:rPr lang="en-US" altLang="zh-CN" sz="3600" dirty="0"/>
              <a:t>(Look-Ahead)</a:t>
            </a:r>
            <a:endParaRPr lang="en-SE" sz="3600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2882C8B-635C-D6C3-55BB-D5E267435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189" y="2728007"/>
            <a:ext cx="3833395" cy="1280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59CA0-653A-AE96-96E5-9BA87F33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F96156-3B22-E9B1-2852-EA016F985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19334"/>
            <a:ext cx="4443080" cy="1310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17255F-1198-F521-B6B5-4FBD05A1E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811" y="1219334"/>
            <a:ext cx="3833395" cy="13184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EEDEEC-7820-2DD9-F1CD-2392B9634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811" y="2758705"/>
            <a:ext cx="3856258" cy="12879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F693FE-03EB-699D-8D50-9DCFE362F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0791" y="4199225"/>
            <a:ext cx="3894363" cy="128796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957A9D1-C3AD-7856-F324-96203F7565DA}"/>
              </a:ext>
            </a:extLst>
          </p:cNvPr>
          <p:cNvSpPr txBox="1">
            <a:spLocks/>
          </p:cNvSpPr>
          <p:nvPr/>
        </p:nvSpPr>
        <p:spPr bwMode="auto">
          <a:xfrm>
            <a:off x="323528" y="5517232"/>
            <a:ext cx="8496944" cy="99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/>
              <a:t>MPC computes control actions based on a lookahead window into the future</a:t>
            </a:r>
          </a:p>
          <a:p>
            <a:r>
              <a:rPr lang="en-US" sz="2000" dirty="0"/>
              <a:t>Vehicle decelerates early in anticipation of the sharp turn</a:t>
            </a:r>
            <a:endParaRPr lang="en-SE" sz="2000" dirty="0"/>
          </a:p>
          <a:p>
            <a:endParaRPr lang="en-US" sz="2000" kern="0" dirty="0"/>
          </a:p>
          <a:p>
            <a:endParaRPr lang="en-SE" sz="2000" kern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B0713A-3418-F6FA-C7EC-23FDB98FE772}"/>
              </a:ext>
            </a:extLst>
          </p:cNvPr>
          <p:cNvSpPr txBox="1"/>
          <p:nvPr/>
        </p:nvSpPr>
        <p:spPr>
          <a:xfrm>
            <a:off x="827584" y="6476030"/>
            <a:ext cx="81369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sz="1000" dirty="0">
                <a:hlinkClick r:id="rId7"/>
              </a:rPr>
              <a:t>https://uni-tuebingen.de/fakultaeten/mathematisch-naturwissenschaftliche-fakultaet/fachbereiche/informatik/lehrstuehle/autonomous-vision/lectures/self-driving-cars/</a:t>
            </a:r>
            <a:r>
              <a:rPr lang="en-US" sz="1000" dirty="0"/>
              <a:t> </a:t>
            </a:r>
            <a:endParaRPr lang="en-SE" sz="1000" dirty="0"/>
          </a:p>
        </p:txBody>
      </p:sp>
    </p:spTree>
    <p:extLst>
      <p:ext uri="{BB962C8B-B14F-4D97-AF65-F5344CB8AC3E}">
        <p14:creationId xmlns:p14="http://schemas.microsoft.com/office/powerpoint/2010/main" val="979178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A7F6-3F68-47F1-BD5D-F3F46BD3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Quiz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E40750-5663-42FE-9B3E-569AA46FFB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528796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kern="1200" dirty="0">
                    <a:latin typeface="Arial" charset="0"/>
                  </a:rPr>
                  <a:t>Which from the below statement about MPC are true?</a:t>
                </a:r>
              </a:p>
              <a:p>
                <a:pPr lvl="1"/>
                <a:r>
                  <a:rPr lang="en-US" kern="1200" dirty="0">
                    <a:latin typeface="Arial" charset="0"/>
                  </a:rPr>
                  <a:t>1) Horizon is a finite window of time</a:t>
                </a:r>
              </a:p>
              <a:p>
                <a:pPr lvl="1"/>
                <a:r>
                  <a:rPr lang="en-US" kern="1200" dirty="0">
                    <a:latin typeface="Arial" charset="0"/>
                  </a:rPr>
                  <a:t>2) Prediction horizon keeps being shifted at each time step</a:t>
                </a:r>
              </a:p>
              <a:p>
                <a:pPr lvl="1"/>
                <a:r>
                  <a:rPr lang="en-US" kern="1200" dirty="0">
                    <a:latin typeface="Arial" charset="0"/>
                  </a:rPr>
                  <a:t>3) Full optimization over the time horizon is performed at each iteration</a:t>
                </a:r>
              </a:p>
              <a:p>
                <a:pPr lvl="1"/>
                <a:r>
                  <a:rPr lang="en-US" kern="1200" dirty="0">
                    <a:latin typeface="Arial" charset="0"/>
                  </a:rPr>
                  <a:t>4) Only the first control action from the optimization is applied at time </a:t>
                </a:r>
                <a14:m>
                  <m:oMath xmlns:m="http://schemas.openxmlformats.org/officeDocument/2006/math">
                    <m:r>
                      <a:rPr lang="en-US" b="0" i="1" kern="120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kern="1200" dirty="0">
                  <a:latin typeface="Arial" charset="0"/>
                </a:endParaRPr>
              </a:p>
              <a:p>
                <a:pPr lvl="1"/>
                <a:r>
                  <a:rPr lang="en-US" kern="1200" dirty="0">
                    <a:latin typeface="Arial" charset="0"/>
                  </a:rPr>
                  <a:t>5) All of the above</a:t>
                </a:r>
              </a:p>
              <a:p>
                <a:r>
                  <a:rPr lang="en-US" kern="1200" dirty="0">
                    <a:latin typeface="Arial" charset="0"/>
                  </a:rPr>
                  <a:t>ANS: 5 </a:t>
                </a:r>
              </a:p>
              <a:p>
                <a:pPr lvl="1"/>
                <a:endParaRPr lang="en-US" kern="1200" dirty="0">
                  <a:latin typeface="Arial" charset="0"/>
                </a:endParaRPr>
              </a:p>
              <a:p>
                <a:pPr lvl="1"/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E40750-5663-42FE-9B3E-569AA46FFB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5287962"/>
              </a:xfrm>
              <a:blipFill>
                <a:blip r:embed="rId3"/>
                <a:stretch>
                  <a:fillRect l="-1704" t="-2422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D1E73-2ECB-4D13-903D-BE4916735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3707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C72AC-5B08-4A88-9177-1B4197116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 vs. Dynamics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CECF60-9E8A-4F64-A9B8-D6778C69CA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5806008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Kinematics is study of motion without considering the forces that affect the motion. It deals with the geometric relationships that govern the system</a:t>
                </a:r>
              </a:p>
              <a:p>
                <a:pPr lvl="1"/>
                <a:r>
                  <a:rPr lang="en-US" dirty="0"/>
                  <a:t>A kinematic model: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̇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̈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Uses position, velocity, acceleration (and/or further derivatives) as control input (e.g. the kinematic bicycle model)</a:t>
                </a:r>
              </a:p>
              <a:p>
                <a:r>
                  <a:rPr lang="en-US" dirty="0"/>
                  <a:t>Dynamics is the study of motion taking into account the forces that affect it. It is described by the equations of motion.</a:t>
                </a:r>
              </a:p>
              <a:p>
                <a:pPr lvl="1"/>
                <a:r>
                  <a:rPr lang="en-US" dirty="0"/>
                  <a:t>A dynamic model: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acc>
                      <m:accPr>
                        <m:chr m:val="̈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𝐵</m:t>
                    </m:r>
                    <m:acc>
                      <m:accPr>
                        <m:chr m:val="̇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b="0" dirty="0"/>
                  <a:t> (Newton’s law with friction)</a:t>
                </a:r>
              </a:p>
              <a:p>
                <a:pPr lvl="1"/>
                <a:r>
                  <a:rPr lang="en-US" dirty="0"/>
                  <a:t>Uses force and torque as control input, and takes mass and inertia into consideration.</a:t>
                </a:r>
              </a:p>
              <a:p>
                <a:pPr lvl="1"/>
                <a:r>
                  <a:rPr lang="en-US" dirty="0"/>
                  <a:t>e.g., vehicle dynamics model (longitudinal and lateral)</a:t>
                </a:r>
              </a:p>
              <a:p>
                <a:r>
                  <a:rPr lang="en-US" dirty="0"/>
                  <a:t>Consider two vehicles with the same geometry but different mass/weight turning a tight corner</a:t>
                </a:r>
              </a:p>
              <a:p>
                <a:pPr lvl="1"/>
                <a:r>
                  <a:rPr lang="en-US" dirty="0"/>
                  <a:t>They may have the same kinematic model, but different dynamic model due to different mass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If both are controllable kinematically by control 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2"/>
                <a:r>
                  <a:rPr lang="en-US" dirty="0"/>
                  <a:t>The light vehicle may be controllable dynamically by control 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The heavy vehicle may not be controllable dynamically by control input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. Due to large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may exceed the max actuator limit.</a:t>
                </a:r>
              </a:p>
              <a:p>
                <a:r>
                  <a:rPr lang="en-US" dirty="0"/>
                  <a:t>Orthogonal issue from control algorithm</a:t>
                </a:r>
              </a:p>
              <a:p>
                <a:pPr lvl="1"/>
                <a:r>
                  <a:rPr lang="en-US" dirty="0"/>
                  <a:t>A control algorithm, e.g., PID or MPC, may be either kinematic or dynamic control</a:t>
                </a:r>
              </a:p>
              <a:p>
                <a:pPr lvl="1"/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CECF60-9E8A-4F64-A9B8-D6778C69CA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5806008"/>
              </a:xfrm>
              <a:blipFill>
                <a:blip r:embed="rId3"/>
                <a:stretch>
                  <a:fillRect l="-444" t="-1576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0133A-8F43-4A19-9B41-E9E4FDA62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6924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C447-AEE3-4459-881D-D885C80E3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98" y="174121"/>
            <a:ext cx="8534400" cy="868362"/>
          </a:xfrm>
        </p:spPr>
        <p:txBody>
          <a:bodyPr/>
          <a:lstStyle/>
          <a:p>
            <a:r>
              <a:rPr lang="en-US" sz="3200" dirty="0"/>
              <a:t>Kinematic vs. Dynamic Control</a:t>
            </a:r>
            <a:endParaRPr lang="en-SE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AF282-B228-45D1-83EE-A8EB86268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6D51C-1E9D-4C1F-83C2-C66E166DF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28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27E341-45A3-49FF-9F40-3B0CCB7AC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98" y="1088146"/>
            <a:ext cx="8290354" cy="1168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F3BC76-4895-4034-B103-C12060EF5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2" y="3243767"/>
            <a:ext cx="7686675" cy="2652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CFF358-9141-4E40-A4E2-FCE21ED58235}"/>
                  </a:ext>
                </a:extLst>
              </p:cNvPr>
              <p:cNvSpPr txBox="1"/>
              <p:nvPr/>
            </p:nvSpPr>
            <p:spPr>
              <a:xfrm>
                <a:off x="396446" y="2249551"/>
                <a:ext cx="8534400" cy="72224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dirty="0"/>
                  <a:t>PID controller for kinematic bicycle model with heading angle rate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velocity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, constant here) as control input. 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dirty="0"/>
                  <a:t> should be controlled indirectly by controlling steering angle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, with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  <m:func>
                          <m:func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func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US" dirty="0"/>
                  <a:t>.)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CFF358-9141-4E40-A4E2-FCE21ED58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46" y="2249551"/>
                <a:ext cx="8534400" cy="722249"/>
              </a:xfrm>
              <a:prstGeom prst="rect">
                <a:avLst/>
              </a:prstGeom>
              <a:blipFill>
                <a:blip r:embed="rId4"/>
                <a:stretch>
                  <a:fillRect l="-571" t="-1681" r="-1143" b="-52101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5789AF7-0F9C-421D-991E-7F50BE065EB1}"/>
              </a:ext>
            </a:extLst>
          </p:cNvPr>
          <p:cNvSpPr txBox="1"/>
          <p:nvPr/>
        </p:nvSpPr>
        <p:spPr>
          <a:xfrm>
            <a:off x="1676400" y="306255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CB8A08-F0B0-424A-998E-0AC3F515C929}"/>
              </a:ext>
            </a:extLst>
          </p:cNvPr>
          <p:cNvSpPr txBox="1"/>
          <p:nvPr/>
        </p:nvSpPr>
        <p:spPr>
          <a:xfrm>
            <a:off x="323528" y="6000550"/>
            <a:ext cx="8744272" cy="7222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/>
              <a:t>MPC for dynamic vehicle model (high-level controller) with forces (longitudinal and lateral) as control input.</a:t>
            </a:r>
            <a:endParaRPr lang="en-SE" sz="2000" dirty="0"/>
          </a:p>
        </p:txBody>
      </p:sp>
    </p:spTree>
    <p:extLst>
      <p:ext uri="{BB962C8B-B14F-4D97-AF65-F5344CB8AC3E}">
        <p14:creationId xmlns:p14="http://schemas.microsoft.com/office/powerpoint/2010/main" val="2740002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F664E-531F-4F61-B946-44A85163B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868362"/>
          </a:xfrm>
        </p:spPr>
        <p:txBody>
          <a:bodyPr/>
          <a:lstStyle/>
          <a:p>
            <a:r>
              <a:rPr lang="en-US" sz="3200" dirty="0"/>
              <a:t>PID Control Lab Setup</a:t>
            </a:r>
            <a:endParaRPr lang="en-SE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5EE34-03D2-42B1-87E2-F90FD0FB0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95400"/>
            <a:ext cx="8816280" cy="5234635"/>
          </a:xfrm>
        </p:spPr>
        <p:txBody>
          <a:bodyPr>
            <a:normAutofit/>
          </a:bodyPr>
          <a:lstStyle/>
          <a:p>
            <a:r>
              <a:rPr lang="en-US" dirty="0"/>
              <a:t>Based on Udacity course Lesson AI for Robotics, Lesson 15: PID Control</a:t>
            </a:r>
          </a:p>
          <a:p>
            <a:pPr lvl="1"/>
            <a:r>
              <a:rPr lang="en-US" dirty="0">
                <a:hlinkClick r:id="rId3"/>
              </a:rPr>
              <a:t>https://classroom.udacity.com/courses/cs373/</a:t>
            </a:r>
            <a:endParaRPr lang="en-US" dirty="0"/>
          </a:p>
          <a:p>
            <a:r>
              <a:rPr lang="en-US" dirty="0"/>
              <a:t>Lateral control of a car to run along a race track (either straight line or circular) with fixed speed.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3E519-EC2B-4CFF-BAF2-0115C047C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29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37583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C207F-DCA7-450E-B0E6-680DF5AD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Vehicle Control Architecture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A0F0D-805F-433D-B439-71B6FDAB2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7751E-9AFD-4946-9B13-BBB209D82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A2BF61-7A3E-4F17-B436-893244003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23949"/>
            <a:ext cx="8340466" cy="53907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BCEE35-0AA3-421A-9D96-744724B0BB9B}"/>
              </a:ext>
            </a:extLst>
          </p:cNvPr>
          <p:cNvSpPr/>
          <p:nvPr/>
        </p:nvSpPr>
        <p:spPr bwMode="auto">
          <a:xfrm>
            <a:off x="539552" y="3861048"/>
            <a:ext cx="6048672" cy="115212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7299F-D7E2-4DFD-8787-765FC0A560A7}"/>
              </a:ext>
            </a:extLst>
          </p:cNvPr>
          <p:cNvSpPr txBox="1"/>
          <p:nvPr/>
        </p:nvSpPr>
        <p:spPr>
          <a:xfrm>
            <a:off x="6828115" y="2564904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(Local Planning)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308278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F664E-531F-4F61-B946-44A85163B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1081"/>
            <a:ext cx="8363272" cy="868362"/>
          </a:xfrm>
        </p:spPr>
        <p:txBody>
          <a:bodyPr/>
          <a:lstStyle/>
          <a:p>
            <a:r>
              <a:rPr lang="en-US" dirty="0"/>
              <a:t>Udacity: Racetrack Control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A5EE34-03D2-42B1-87E2-F90FD0FB0A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1520" y="993517"/>
                <a:ext cx="8816280" cy="2435483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dirty="0"/>
                  <a:t>Lesson 16: Problem Set 5, 4. Quiz: Racetrack control.</a:t>
                </a:r>
              </a:p>
              <a:p>
                <a:r>
                  <a:rPr lang="en-US" dirty="0"/>
                  <a:t>Cross-track error (</a:t>
                </a:r>
                <a:r>
                  <a:rPr lang="en-US" dirty="0" err="1"/>
                  <a:t>cte</a:t>
                </a:r>
                <a:r>
                  <a:rPr lang="en-US" dirty="0"/>
                  <a:t>): lateral distance (of rear wheel) to desired trajectory, defined as: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∈[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𝑟𝑎𝑑𝑖𝑢𝑠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3∗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𝑟𝑎𝑑𝑖𝑢𝑠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: deviation from the straight horizontal track (with the implicit assumption that the car will not deviate from the track for more than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𝑟𝑎𝑑𝑖𝑢𝑠</m:t>
                    </m:r>
                  </m:oMath>
                </a14:m>
                <a:r>
                  <a:rPr lang="en-US" dirty="0"/>
                  <a:t>.)</a:t>
                </a:r>
              </a:p>
              <a:p>
                <a:pPr lvl="1"/>
                <a:r>
                  <a:rPr lang="en-US" dirty="0"/>
                  <a:t>Otherwise: deviation from each semi-circle track.</a:t>
                </a:r>
              </a:p>
              <a:p>
                <a:r>
                  <a:rPr lang="en-US" dirty="0"/>
                  <a:t>For clockwise traversal, </a:t>
                </a:r>
                <a:r>
                  <a:rPr lang="en-US" dirty="0" err="1"/>
                  <a:t>cte</a:t>
                </a:r>
                <a:r>
                  <a:rPr lang="en-US" dirty="0"/>
                  <a:t>&gt;0 if car is outside of the track region; </a:t>
                </a:r>
                <a:r>
                  <a:rPr lang="en-US" dirty="0" err="1"/>
                  <a:t>cte</a:t>
                </a:r>
                <a:r>
                  <a:rPr lang="en-US" dirty="0"/>
                  <a:t>&lt;0 if inside.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A5EE34-03D2-42B1-87E2-F90FD0FB0A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993517"/>
                <a:ext cx="8816280" cy="2435483"/>
              </a:xfrm>
              <a:blipFill>
                <a:blip r:embed="rId3"/>
                <a:stretch>
                  <a:fillRect l="-622" t="-3750" r="-484" b="-400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3E519-EC2B-4CFF-BAF2-0115C047C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30</a:t>
            </a:fld>
            <a:endParaRPr lang="en-US" altLang="zh-CN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D58BA21-05F1-4EC1-BACB-8ABD3CC64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0" t="14087" r="23970" b="18233"/>
          <a:stretch>
            <a:fillRect/>
          </a:stretch>
        </p:blipFill>
        <p:spPr bwMode="auto">
          <a:xfrm>
            <a:off x="2156295" y="3212976"/>
            <a:ext cx="5288609" cy="357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F37808-4231-4DFD-9024-240C6EAE5F45}"/>
              </a:ext>
            </a:extLst>
          </p:cNvPr>
          <p:cNvCxnSpPr>
            <a:cxnSpLocks/>
          </p:cNvCxnSpPr>
          <p:nvPr/>
        </p:nvCxnSpPr>
        <p:spPr bwMode="auto">
          <a:xfrm>
            <a:off x="4669726" y="3512558"/>
            <a:ext cx="0" cy="36004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4E3E9A8-18FC-492D-883A-2BB753B67E73}"/>
              </a:ext>
            </a:extLst>
          </p:cNvPr>
          <p:cNvSpPr/>
          <p:nvPr/>
        </p:nvSpPr>
        <p:spPr bwMode="auto">
          <a:xfrm flipV="1">
            <a:off x="4589766" y="3349957"/>
            <a:ext cx="159920" cy="15992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F5B7F26-4159-4AD5-98AF-AAF68ED07CC6}"/>
              </a:ext>
            </a:extLst>
          </p:cNvPr>
          <p:cNvSpPr/>
          <p:nvPr/>
        </p:nvSpPr>
        <p:spPr bwMode="auto">
          <a:xfrm flipV="1">
            <a:off x="2632278" y="3591973"/>
            <a:ext cx="159920" cy="15992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4E10910-0373-4234-82B5-697707E89AA6}"/>
              </a:ext>
            </a:extLst>
          </p:cNvPr>
          <p:cNvCxnSpPr>
            <a:cxnSpLocks/>
          </p:cNvCxnSpPr>
          <p:nvPr/>
        </p:nvCxnSpPr>
        <p:spPr bwMode="auto">
          <a:xfrm>
            <a:off x="2755571" y="3728473"/>
            <a:ext cx="261135" cy="34107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B1AC187-AFD4-41FE-8B48-D69CDFB50DE9}"/>
              </a:ext>
            </a:extLst>
          </p:cNvPr>
          <p:cNvSpPr/>
          <p:nvPr/>
        </p:nvSpPr>
        <p:spPr>
          <a:xfrm>
            <a:off x="4617567" y="3487267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cte</a:t>
            </a:r>
            <a:r>
              <a:rPr lang="en-US" dirty="0"/>
              <a:t>&gt;0</a:t>
            </a:r>
            <a:endParaRPr lang="en-SE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96FAF18-6308-4EEE-9A56-56518153451F}"/>
              </a:ext>
            </a:extLst>
          </p:cNvPr>
          <p:cNvCxnSpPr>
            <a:cxnSpLocks/>
          </p:cNvCxnSpPr>
          <p:nvPr/>
        </p:nvCxnSpPr>
        <p:spPr bwMode="auto">
          <a:xfrm>
            <a:off x="3012401" y="4069547"/>
            <a:ext cx="641063" cy="85513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B0427FB-151C-49BC-A4E7-194E60986562}"/>
              </a:ext>
            </a:extLst>
          </p:cNvPr>
          <p:cNvSpPr/>
          <p:nvPr/>
        </p:nvSpPr>
        <p:spPr>
          <a:xfrm>
            <a:off x="2761008" y="3602822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cte</a:t>
            </a:r>
            <a:r>
              <a:rPr lang="en-US" dirty="0"/>
              <a:t>&gt;0</a:t>
            </a:r>
            <a:endParaRPr lang="en-SE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8C9620E-DC53-46FD-8639-33AD28FA2EEE}"/>
              </a:ext>
            </a:extLst>
          </p:cNvPr>
          <p:cNvCxnSpPr>
            <a:cxnSpLocks/>
          </p:cNvCxnSpPr>
          <p:nvPr/>
        </p:nvCxnSpPr>
        <p:spPr bwMode="auto">
          <a:xfrm>
            <a:off x="4744576" y="5641410"/>
            <a:ext cx="0" cy="36004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0AE05BCB-38E6-45B0-866C-6804789A3763}"/>
              </a:ext>
            </a:extLst>
          </p:cNvPr>
          <p:cNvSpPr/>
          <p:nvPr/>
        </p:nvSpPr>
        <p:spPr bwMode="auto">
          <a:xfrm flipV="1">
            <a:off x="4664616" y="5478809"/>
            <a:ext cx="159920" cy="15992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15781A-2ACB-4418-9BDD-9E6AE898F087}"/>
              </a:ext>
            </a:extLst>
          </p:cNvPr>
          <p:cNvSpPr/>
          <p:nvPr/>
        </p:nvSpPr>
        <p:spPr>
          <a:xfrm>
            <a:off x="4692417" y="5616119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cte</a:t>
            </a:r>
            <a:r>
              <a:rPr lang="en-US" dirty="0"/>
              <a:t>&lt;0</a:t>
            </a:r>
            <a:endParaRPr lang="en-SE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680C4F3-F875-4CF0-BC03-D481EA343F51}"/>
              </a:ext>
            </a:extLst>
          </p:cNvPr>
          <p:cNvSpPr/>
          <p:nvPr/>
        </p:nvSpPr>
        <p:spPr bwMode="auto">
          <a:xfrm flipV="1">
            <a:off x="3073850" y="5294143"/>
            <a:ext cx="159920" cy="15992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C954776-BA06-4F53-B785-6B448044CFA2}"/>
              </a:ext>
            </a:extLst>
          </p:cNvPr>
          <p:cNvSpPr/>
          <p:nvPr/>
        </p:nvSpPr>
        <p:spPr>
          <a:xfrm>
            <a:off x="2875991" y="5411593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cte</a:t>
            </a:r>
            <a:r>
              <a:rPr lang="en-US" dirty="0"/>
              <a:t>&lt;0</a:t>
            </a:r>
            <a:endParaRPr lang="en-SE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6E1926C-8D69-433C-8D22-BDAA9AF43D71}"/>
              </a:ext>
            </a:extLst>
          </p:cNvPr>
          <p:cNvCxnSpPr>
            <a:cxnSpLocks/>
          </p:cNvCxnSpPr>
          <p:nvPr/>
        </p:nvCxnSpPr>
        <p:spPr bwMode="auto">
          <a:xfrm flipH="1">
            <a:off x="2875991" y="5431453"/>
            <a:ext cx="223663" cy="20727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9DEE3B2-7D5E-498C-9148-9CCF24BB432B}"/>
              </a:ext>
            </a:extLst>
          </p:cNvPr>
          <p:cNvCxnSpPr>
            <a:cxnSpLocks/>
            <a:stCxn id="36" idx="5"/>
          </p:cNvCxnSpPr>
          <p:nvPr/>
        </p:nvCxnSpPr>
        <p:spPr bwMode="auto">
          <a:xfrm flipV="1">
            <a:off x="3210350" y="4923689"/>
            <a:ext cx="474035" cy="39387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10B50AE8-3804-4964-A7B8-79A552944CEC}"/>
              </a:ext>
            </a:extLst>
          </p:cNvPr>
          <p:cNvSpPr/>
          <p:nvPr/>
        </p:nvSpPr>
        <p:spPr bwMode="auto">
          <a:xfrm flipV="1">
            <a:off x="2504388" y="4841025"/>
            <a:ext cx="159920" cy="15992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C9CAB77-E62F-4DA9-B940-3252FDE51474}"/>
              </a:ext>
            </a:extLst>
          </p:cNvPr>
          <p:cNvCxnSpPr>
            <a:cxnSpLocks/>
          </p:cNvCxnSpPr>
          <p:nvPr/>
        </p:nvCxnSpPr>
        <p:spPr bwMode="auto">
          <a:xfrm>
            <a:off x="2595364" y="4497116"/>
            <a:ext cx="0" cy="36004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AEB0BB4-7BD4-47DF-86B4-4AC88BE4658C}"/>
              </a:ext>
            </a:extLst>
          </p:cNvPr>
          <p:cNvSpPr txBox="1"/>
          <p:nvPr/>
        </p:nvSpPr>
        <p:spPr>
          <a:xfrm>
            <a:off x="1049759" y="4322126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position</a:t>
            </a:r>
          </a:p>
          <a:p>
            <a:r>
              <a:rPr lang="en-US" dirty="0"/>
              <a:t>and heading</a:t>
            </a:r>
            <a:endParaRPr lang="en-SE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CDEDDDC-FE59-4D94-BC63-B19B80FF7A21}"/>
              </a:ext>
            </a:extLst>
          </p:cNvPr>
          <p:cNvCxnSpPr/>
          <p:nvPr/>
        </p:nvCxnSpPr>
        <p:spPr bwMode="auto">
          <a:xfrm>
            <a:off x="3995936" y="3933056"/>
            <a:ext cx="1296144" cy="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BBAA3A-A008-4931-B4AA-4FBB082225DA}"/>
              </a:ext>
            </a:extLst>
          </p:cNvPr>
          <p:cNvCxnSpPr>
            <a:cxnSpLocks/>
          </p:cNvCxnSpPr>
          <p:nvPr/>
        </p:nvCxnSpPr>
        <p:spPr bwMode="auto">
          <a:xfrm>
            <a:off x="6957802" y="4209976"/>
            <a:ext cx="0" cy="120161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94F3E83-E282-48C9-AEA8-1C90985CD103}"/>
              </a:ext>
            </a:extLst>
          </p:cNvPr>
          <p:cNvCxnSpPr/>
          <p:nvPr/>
        </p:nvCxnSpPr>
        <p:spPr bwMode="auto">
          <a:xfrm>
            <a:off x="4044345" y="6104184"/>
            <a:ext cx="1296144" cy="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76606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FD682-6EC8-496B-BD09-86944658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868362"/>
          </a:xfrm>
        </p:spPr>
        <p:txBody>
          <a:bodyPr/>
          <a:lstStyle/>
          <a:p>
            <a:r>
              <a:rPr lang="en-US" dirty="0"/>
              <a:t>Kinematic Bicycle Model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F20CD0-AFA7-48C8-B5FA-F6D241F437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1520" y="832376"/>
                <a:ext cx="8640960" cy="3360293"/>
              </a:xfrm>
            </p:spPr>
            <p:txBody>
              <a:bodyPr>
                <a:normAutofit fontScale="47500" lnSpcReduction="20000"/>
              </a:bodyPr>
              <a:lstStyle/>
              <a:p>
                <a:r>
                  <a:rPr lang="en-US" dirty="0"/>
                  <a:t>Front wheel steering. Assuming here rear wheel as reference point (may also use front wheel or center of gravity). </a:t>
                </a:r>
              </a:p>
              <a:p>
                <a:r>
                  <a:rPr lang="en-US" dirty="0"/>
                  <a:t>State vector: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b="0" dirty="0"/>
                  <a:t>: </a:t>
                </a:r>
                <a:r>
                  <a:rPr lang="en-US" dirty="0"/>
                  <a:t>vehicle pose includes its position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heading angle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Control inputs: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: steering angle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and vehicle speed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(assumed to be constant).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: vehicle length (distance between 2 wheels);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: rotation radius of Instantaneous Center of Rotation (ICR), equal to distance between ICR and rear wheel. Curvature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Line from ICR to each wheel is perpendicular to it.</a:t>
                </a:r>
                <a:endParaRPr lang="en-SE" dirty="0"/>
              </a:p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  <m:func>
                          <m:func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func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Angular velocity is speed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divided by rotation radius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Typically, angles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are based on counter-clockwise convention w.r.t reference direction.</a:t>
                </a:r>
              </a:p>
              <a:p>
                <a:pPr lvl="1"/>
                <a:r>
                  <a:rPr lang="en-US" dirty="0"/>
                  <a:t>In </a:t>
                </a:r>
                <a:r>
                  <a:rPr lang="en-US" sz="3200" dirty="0">
                    <a:ea typeface="+mn-ea"/>
                    <a:cs typeface="+mn-cs"/>
                  </a:rPr>
                  <a:t>the fig, 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𝛿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US" sz="3200" dirty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lang="en-US" sz="3200" dirty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ea typeface="+mn-ea"/>
                    <a:cs typeface="+mn-cs"/>
                  </a:rPr>
                  <a:t> w.r.t </a:t>
                </a:r>
                <a:r>
                  <a:rPr lang="en-US" sz="3200" dirty="0">
                    <a:solidFill>
                      <a:schemeClr val="tx1"/>
                    </a:solidFill>
                    <a:ea typeface="+mn-ea"/>
                    <a:cs typeface="+mn-cs"/>
                  </a:rPr>
                  <a:t>ref direction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w.r.t ref direction east (horizontal);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 for counter-clockwise rotation.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F20CD0-AFA7-48C8-B5FA-F6D241F437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832376"/>
                <a:ext cx="8640960" cy="3360293"/>
              </a:xfrm>
              <a:blipFill>
                <a:blip r:embed="rId3"/>
                <a:stretch>
                  <a:fillRect l="-212" t="-1815" r="-42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0E623-C14C-4CB8-9E07-C42FA05AF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C64F58-6548-4289-AC95-43ECAF084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664" y="3861048"/>
            <a:ext cx="4927848" cy="2911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552455-3C54-44E5-A270-2638D6A88759}"/>
                  </a:ext>
                </a:extLst>
              </p:cNvPr>
              <p:cNvSpPr txBox="1"/>
              <p:nvPr/>
            </p:nvSpPr>
            <p:spPr>
              <a:xfrm>
                <a:off x="5044751" y="5912581"/>
                <a:ext cx="6320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552455-3C54-44E5-A270-2638D6A88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751" y="5912581"/>
                <a:ext cx="632033" cy="369332"/>
              </a:xfrm>
              <a:prstGeom prst="rect">
                <a:avLst/>
              </a:prstGeom>
              <a:blipFill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F3B0FB-3E47-472B-B946-91120E1E536C}"/>
              </a:ext>
            </a:extLst>
          </p:cNvPr>
          <p:cNvCxnSpPr/>
          <p:nvPr/>
        </p:nvCxnSpPr>
        <p:spPr bwMode="auto">
          <a:xfrm flipV="1">
            <a:off x="5172729" y="6232162"/>
            <a:ext cx="144016" cy="7200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7CABA5-B940-4396-AD03-DB313C44435B}"/>
              </a:ext>
            </a:extLst>
          </p:cNvPr>
          <p:cNvCxnSpPr/>
          <p:nvPr/>
        </p:nvCxnSpPr>
        <p:spPr bwMode="auto">
          <a:xfrm>
            <a:off x="5316745" y="6232162"/>
            <a:ext cx="88047" cy="184666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0CA9F8-013F-4D74-B015-A3314203397A}"/>
              </a:ext>
            </a:extLst>
          </p:cNvPr>
          <p:cNvGrpSpPr/>
          <p:nvPr/>
        </p:nvGrpSpPr>
        <p:grpSpPr>
          <a:xfrm rot="18836033">
            <a:off x="7307967" y="5166681"/>
            <a:ext cx="232063" cy="184666"/>
            <a:chOff x="5148064" y="5094726"/>
            <a:chExt cx="232063" cy="18466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6C0BCC-29F0-446D-91DD-CE24DEACA54E}"/>
                </a:ext>
              </a:extLst>
            </p:cNvPr>
            <p:cNvCxnSpPr/>
            <p:nvPr/>
          </p:nvCxnSpPr>
          <p:spPr bwMode="auto">
            <a:xfrm flipV="1">
              <a:off x="5148064" y="5094726"/>
              <a:ext cx="144016" cy="72008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BDA9838-C8B4-48F3-8546-92897E79BA8F}"/>
                </a:ext>
              </a:extLst>
            </p:cNvPr>
            <p:cNvCxnSpPr/>
            <p:nvPr/>
          </p:nvCxnSpPr>
          <p:spPr bwMode="auto">
            <a:xfrm>
              <a:off x="5292080" y="5094726"/>
              <a:ext cx="88047" cy="184666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D502A2-D225-4358-ADBE-CB2567274088}"/>
                  </a:ext>
                </a:extLst>
              </p:cNvPr>
              <p:cNvSpPr txBox="1"/>
              <p:nvPr/>
            </p:nvSpPr>
            <p:spPr>
              <a:xfrm>
                <a:off x="6978947" y="4862509"/>
                <a:ext cx="6320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D502A2-D225-4358-ADBE-CB2567274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947" y="4862509"/>
                <a:ext cx="632033" cy="369332"/>
              </a:xfrm>
              <a:prstGeom prst="rect">
                <a:avLst/>
              </a:prstGeom>
              <a:blipFill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B3B0A55-FA87-41BC-A397-4F85132EA8C8}"/>
                  </a:ext>
                </a:extLst>
              </p:cNvPr>
              <p:cNvSpPr/>
              <p:nvPr/>
            </p:nvSpPr>
            <p:spPr>
              <a:xfrm>
                <a:off x="1277275" y="5857267"/>
                <a:ext cx="201407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(Non-linear in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r>
                  <a:rPr lang="en-US" sz="2000" dirty="0"/>
                  <a:t>Linear in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000" dirty="0"/>
                  <a:t>)</a:t>
                </a:r>
                <a:endParaRPr lang="en-SE" sz="20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B3B0A55-FA87-41BC-A397-4F85132EA8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275" y="5857267"/>
                <a:ext cx="2014078" cy="707886"/>
              </a:xfrm>
              <a:prstGeom prst="rect">
                <a:avLst/>
              </a:prstGeom>
              <a:blipFill>
                <a:blip r:embed="rId7"/>
                <a:stretch>
                  <a:fillRect l="-3333" t="-4310" r="-2424" b="-1551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74B981D-A389-40E7-A97A-623C5CF7C076}"/>
                  </a:ext>
                </a:extLst>
              </p:cNvPr>
              <p:cNvSpPr/>
              <p:nvPr/>
            </p:nvSpPr>
            <p:spPr>
              <a:xfrm>
                <a:off x="1259632" y="4315051"/>
                <a:ext cx="2343932" cy="14641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mr>
                                <m:m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</m:mr>
                                <m:m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acc>
                                  </m:e>
                                </m:mr>
                              </m:m>
                            </m:e>
                          </m:acc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func>
                                      <m:funcPr>
                                        <m:ctrlPr>
                                          <a:rPr lang="en-US" sz="24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dirty="0">
                                            <a:latin typeface="Cambria Math" panose="02040503050406030204" pitchFamily="18" charset="0"/>
                                          </a:rPr>
                                          <m:t>tan</m:t>
                                        </m:r>
                                      </m:fName>
                                      <m:e>
                                        <m:r>
                                          <a:rPr lang="en-US" sz="240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e>
                                    </m:func>
                                  </m:num>
                                  <m:den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E" sz="2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74B981D-A389-40E7-A97A-623C5CF7C0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4315051"/>
                <a:ext cx="2343932" cy="14641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D740A5A-A56B-40EF-9FF5-258B45E35A28}"/>
                  </a:ext>
                </a:extLst>
              </p:cNvPr>
              <p:cNvSpPr/>
              <p:nvPr/>
            </p:nvSpPr>
            <p:spPr>
              <a:xfrm>
                <a:off x="5225272" y="6530035"/>
                <a:ext cx="7919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D740A5A-A56B-40EF-9FF5-258B45E35A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272" y="6530035"/>
                <a:ext cx="791948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890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ADD3E-EFF0-4551-AEDB-17A4E6171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Update Equation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283FF3-9DB8-4D82-98DF-F6638A6C09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Circular motion around ICR (accurate):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func>
                                <m:func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func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Straight-line motion for small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/>
                  <a:t> (approximate):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𝑣𝑑𝑡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𝑣𝑑𝑡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→0,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283FF3-9DB8-4D82-98DF-F6638A6C09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37" t="-250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C3C7C-F5AD-4DB2-B3EE-0935FB3ED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3185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29634-041C-437D-AEBB-B30578B2E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729"/>
            <a:ext cx="8229600" cy="868362"/>
          </a:xfrm>
        </p:spPr>
        <p:txBody>
          <a:bodyPr/>
          <a:lstStyle/>
          <a:p>
            <a:r>
              <a:rPr lang="en-US" sz="2800" dirty="0"/>
              <a:t>Udacity: State Update based on Kinematic Bicycle Model</a:t>
            </a:r>
            <a:endParaRPr lang="en-SE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D7FB0C-9817-44F9-92D2-8931EC0FB2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8319" y="1052736"/>
                <a:ext cx="4320480" cy="4717771"/>
              </a:xfrm>
            </p:spPr>
            <p:txBody>
              <a:bodyPr>
                <a:normAutofit fontScale="47500" lnSpcReduction="20000"/>
              </a:bodyPr>
              <a:lstStyle/>
              <a:p>
                <a:r>
                  <a:rPr lang="en-US" dirty="0"/>
                  <a:t># apply noise</a:t>
                </a:r>
              </a:p>
              <a:p>
                <a:r>
                  <a:rPr lang="en-US" dirty="0"/>
                  <a:t>        steering2 = </a:t>
                </a:r>
                <a:r>
                  <a:rPr lang="en-US" dirty="0" err="1"/>
                  <a:t>random.gauss</a:t>
                </a:r>
                <a:r>
                  <a:rPr lang="en-US" dirty="0"/>
                  <a:t>(steering, </a:t>
                </a:r>
                <a:r>
                  <a:rPr lang="en-US" dirty="0" err="1"/>
                  <a:t>self.steering_noise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        distance2 = </a:t>
                </a:r>
                <a:r>
                  <a:rPr lang="en-US" dirty="0" err="1"/>
                  <a:t>random.gauss</a:t>
                </a:r>
                <a:r>
                  <a:rPr lang="en-US" dirty="0"/>
                  <a:t>(distance, </a:t>
                </a:r>
                <a:r>
                  <a:rPr lang="en-US" dirty="0" err="1"/>
                  <a:t>self.distance_noise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# apply steering drift</a:t>
                </a:r>
              </a:p>
              <a:p>
                <a:r>
                  <a:rPr lang="en-US" dirty="0"/>
                  <a:t>        steering2 += </a:t>
                </a:r>
                <a:r>
                  <a:rPr lang="en-US" dirty="0" err="1"/>
                  <a:t>self.steering_drift</a:t>
                </a:r>
                <a:endParaRPr lang="en-US" dirty="0"/>
              </a:p>
              <a:p>
                <a:r>
                  <a:rPr lang="en-US" dirty="0"/>
                  <a:t># noise and drift are all set to 0, so steering2 is steering angle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, distance2 is distance traveled per time step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𝑣𝑑𝑡</m:t>
                    </m:r>
                  </m:oMath>
                </a14:m>
                <a:endParaRPr lang="en-US" dirty="0"/>
              </a:p>
              <a:p>
                <a:r>
                  <a:rPr lang="en-US" dirty="0"/>
                  <a:t># Execute motion</a:t>
                </a:r>
              </a:p>
              <a:p>
                <a:r>
                  <a:rPr lang="en-US" dirty="0"/>
                  <a:t>turn = </a:t>
                </a:r>
                <a:r>
                  <a:rPr lang="en-US" dirty="0" err="1"/>
                  <a:t>np.tan</a:t>
                </a:r>
                <a:r>
                  <a:rPr lang="en-US" dirty="0"/>
                  <a:t>(steering2) * distance2 / </a:t>
                </a:r>
                <a:r>
                  <a:rPr lang="en-US" dirty="0" err="1"/>
                  <a:t>self.length</a:t>
                </a:r>
                <a:r>
                  <a:rPr lang="en-US" dirty="0"/>
                  <a:t>  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dt</m:t>
                            </m:r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func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b="1" dirty="0"/>
                  <a:t>if abs(turn) &lt; tolerance: </a:t>
                </a:r>
                <a:r>
                  <a:rPr lang="en-US" dirty="0"/>
                  <a:t>(with small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# approximate by straight line motion</a:t>
                </a:r>
              </a:p>
              <a:p>
                <a:r>
                  <a:rPr lang="en-US" dirty="0" err="1"/>
                  <a:t>self.x</a:t>
                </a:r>
                <a:r>
                  <a:rPr lang="en-US" dirty="0"/>
                  <a:t> += distance2 * </a:t>
                </a:r>
                <a:r>
                  <a:rPr lang="en-US" dirty="0" err="1"/>
                  <a:t>np.cos</a:t>
                </a:r>
                <a:r>
                  <a:rPr lang="en-US" dirty="0"/>
                  <a:t>(</a:t>
                </a:r>
                <a:r>
                  <a:rPr lang="en-US" dirty="0" err="1"/>
                  <a:t>self.orientation</a:t>
                </a:r>
                <a:r>
                  <a:rPr lang="en-US" dirty="0"/>
                  <a:t>)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𝑣𝑑𝑡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 err="1"/>
                  <a:t>self.y</a:t>
                </a:r>
                <a:r>
                  <a:rPr lang="en-US" dirty="0"/>
                  <a:t> += distance2 * </a:t>
                </a:r>
                <a:r>
                  <a:rPr lang="en-US" dirty="0" err="1"/>
                  <a:t>np.sin</a:t>
                </a:r>
                <a:r>
                  <a:rPr lang="en-US" dirty="0"/>
                  <a:t>(</a:t>
                </a:r>
                <a:r>
                  <a:rPr lang="en-US" dirty="0" err="1"/>
                  <a:t>self.orientation</a:t>
                </a:r>
                <a:r>
                  <a:rPr lang="en-US" dirty="0"/>
                  <a:t>)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𝑣𝑑𝑡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 err="1"/>
                  <a:t>self.orientation</a:t>
                </a:r>
                <a:r>
                  <a:rPr lang="en-US" dirty="0"/>
                  <a:t> = (</a:t>
                </a:r>
                <a:r>
                  <a:rPr lang="en-US" dirty="0" err="1"/>
                  <a:t>self.orientation</a:t>
                </a:r>
                <a:r>
                  <a:rPr lang="en-US" dirty="0"/>
                  <a:t> + turn) % (2.0 * </a:t>
                </a:r>
                <a:r>
                  <a:rPr lang="en-US" dirty="0" err="1"/>
                  <a:t>np.pi</a:t>
                </a:r>
                <a:r>
                  <a:rPr lang="en-US" dirty="0"/>
                  <a:t>)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/>
                  <a:t>)%(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)) </a:t>
                </a:r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D7FB0C-9817-44F9-92D2-8931EC0FB2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8319" y="1052736"/>
                <a:ext cx="4320480" cy="4717771"/>
              </a:xfrm>
              <a:blipFill>
                <a:blip r:embed="rId2"/>
                <a:stretch>
                  <a:fillRect l="-424" t="-1292" r="-84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B0884-D7A0-4280-B29E-06858D209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33</a:t>
            </a:fld>
            <a:endParaRPr lang="en-US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EC1C8DBC-1B5D-45BC-8D47-09CF96D954D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571999" y="1052736"/>
                <a:ext cx="4490397" cy="3604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b="1" kern="0" dirty="0"/>
                  <a:t>else: </a:t>
                </a:r>
                <a:r>
                  <a:rPr lang="en-US" dirty="0"/>
                  <a:t>(with large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/>
                  <a:t>)</a:t>
                </a:r>
                <a:endParaRPr lang="en-US" b="1" kern="0" dirty="0"/>
              </a:p>
              <a:p>
                <a:r>
                  <a:rPr lang="en-US" kern="0" dirty="0"/>
                  <a:t># Circular motion around ICR</a:t>
                </a:r>
              </a:p>
              <a:p>
                <a:r>
                  <a:rPr lang="en-US" kern="0" dirty="0"/>
                  <a:t>radius = distance2 / turn (</a:t>
                </a:r>
                <a14:m>
                  <m:oMath xmlns:m="http://schemas.openxmlformats.org/officeDocument/2006/math">
                    <m:r>
                      <a:rPr lang="en-US" i="1" ker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den>
                    </m:f>
                  </m:oMath>
                </a14:m>
                <a:r>
                  <a:rPr lang="en-US" kern="0" dirty="0"/>
                  <a:t>; can also use </a:t>
                </a:r>
                <a14:m>
                  <m:oMath xmlns:m="http://schemas.openxmlformats.org/officeDocument/2006/math">
                    <m:r>
                      <a:rPr lang="en-US" i="1" ker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kern="0" dirty="0"/>
                  <a:t>)</a:t>
                </a:r>
              </a:p>
              <a:p>
                <a:r>
                  <a:rPr lang="en-US" kern="0" dirty="0"/>
                  <a:t># compute ICR’s coordinates (cx, cy)</a:t>
                </a:r>
              </a:p>
              <a:p>
                <a:r>
                  <a:rPr lang="en-US" kern="0" dirty="0"/>
                  <a:t>cx = </a:t>
                </a:r>
                <a:r>
                  <a:rPr lang="en-US" kern="0" dirty="0" err="1"/>
                  <a:t>self.x</a:t>
                </a:r>
                <a:r>
                  <a:rPr lang="en-US" kern="0" dirty="0"/>
                  <a:t> - (</a:t>
                </a:r>
                <a:r>
                  <a:rPr lang="en-US" kern="0" dirty="0" err="1"/>
                  <a:t>np.sin</a:t>
                </a:r>
                <a:r>
                  <a:rPr lang="en-US" kern="0" dirty="0"/>
                  <a:t>(</a:t>
                </a:r>
                <a:r>
                  <a:rPr lang="en-US" kern="0" dirty="0" err="1"/>
                  <a:t>self.orientation</a:t>
                </a:r>
                <a:r>
                  <a:rPr lang="en-US" kern="0" dirty="0"/>
                  <a:t>) * radius)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ker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ker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kern="0" dirty="0"/>
                  <a:t>) </a:t>
                </a:r>
              </a:p>
              <a:p>
                <a:r>
                  <a:rPr lang="en-US" kern="0" dirty="0"/>
                  <a:t>cy = </a:t>
                </a:r>
                <a:r>
                  <a:rPr lang="en-US" kern="0" dirty="0" err="1"/>
                  <a:t>self.y</a:t>
                </a:r>
                <a:r>
                  <a:rPr lang="en-US" kern="0" dirty="0"/>
                  <a:t> + (</a:t>
                </a:r>
                <a:r>
                  <a:rPr lang="en-US" kern="0" dirty="0" err="1"/>
                  <a:t>np.cos</a:t>
                </a:r>
                <a:r>
                  <a:rPr lang="en-US" kern="0" dirty="0"/>
                  <a:t>(</a:t>
                </a:r>
                <a:r>
                  <a:rPr lang="en-US" kern="0" dirty="0" err="1"/>
                  <a:t>self.orientation</a:t>
                </a:r>
                <a:r>
                  <a:rPr lang="en-US" kern="0" dirty="0"/>
                  <a:t>) * radius)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ker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ker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kern="0" dirty="0"/>
                  <a:t>)</a:t>
                </a:r>
              </a:p>
              <a:p>
                <a:r>
                  <a:rPr lang="en-US" kern="0" dirty="0" err="1"/>
                  <a:t>self.orientation</a:t>
                </a:r>
                <a:r>
                  <a:rPr lang="en-US" kern="0" dirty="0"/>
                  <a:t> = (</a:t>
                </a:r>
                <a:r>
                  <a:rPr lang="en-US" kern="0" dirty="0" err="1"/>
                  <a:t>self.orientation</a:t>
                </a:r>
                <a:r>
                  <a:rPr lang="en-US" kern="0" dirty="0"/>
                  <a:t> + turn) % (2.0 * </a:t>
                </a:r>
                <a:r>
                  <a:rPr lang="en-US" kern="0" dirty="0" err="1"/>
                  <a:t>np.pi</a:t>
                </a:r>
                <a:r>
                  <a:rPr lang="en-US" kern="0" dirty="0"/>
                  <a:t>)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  <m:r>
                      <m:rPr>
                        <m:nor/>
                      </m:rPr>
                      <a:rPr lang="en-US" dirty="0"/>
                      <m:t>)%(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m:rPr>
                        <m:nor/>
                      </m:rPr>
                      <a:rPr lang="en-US" dirty="0"/>
                      <m:t>)</m:t>
                    </m:r>
                  </m:oMath>
                </a14:m>
                <a:r>
                  <a:rPr lang="en-US" kern="0" dirty="0"/>
                  <a:t>)</a:t>
                </a:r>
              </a:p>
              <a:p>
                <a:r>
                  <a:rPr lang="en-US" kern="0" dirty="0"/>
                  <a:t># compute vehicle’s x, y coordinate after rotation around ICR</a:t>
                </a:r>
              </a:p>
              <a:p>
                <a:r>
                  <a:rPr lang="en-US" kern="0" dirty="0" err="1"/>
                  <a:t>self.x</a:t>
                </a:r>
                <a:r>
                  <a:rPr lang="en-US" kern="0" dirty="0"/>
                  <a:t> = cx + (</a:t>
                </a:r>
                <a:r>
                  <a:rPr lang="en-US" kern="0" dirty="0" err="1"/>
                  <a:t>np.sin</a:t>
                </a:r>
                <a:r>
                  <a:rPr lang="en-US" kern="0" dirty="0"/>
                  <a:t>(</a:t>
                </a:r>
                <a:r>
                  <a:rPr lang="en-US" kern="0" dirty="0" err="1"/>
                  <a:t>self.orientation</a:t>
                </a:r>
                <a:r>
                  <a:rPr lang="en-US" kern="0" dirty="0"/>
                  <a:t>) * radius) (</a:t>
                </a:r>
                <a14:m>
                  <m:oMath xmlns:m="http://schemas.openxmlformats.org/officeDocument/2006/math">
                    <m:r>
                      <a:rPr lang="en-US" i="1" ker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𝑐𝑥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ker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kern="0" dirty="0"/>
                  <a:t>)</a:t>
                </a:r>
              </a:p>
              <a:p>
                <a:r>
                  <a:rPr lang="en-US" kern="0" dirty="0" err="1"/>
                  <a:t>self.y</a:t>
                </a:r>
                <a:r>
                  <a:rPr lang="en-US" kern="0" dirty="0"/>
                  <a:t> = cy - (</a:t>
                </a:r>
                <a:r>
                  <a:rPr lang="en-US" kern="0" dirty="0" err="1"/>
                  <a:t>np.cos</a:t>
                </a:r>
                <a:r>
                  <a:rPr lang="en-US" kern="0" dirty="0"/>
                  <a:t>(</a:t>
                </a:r>
                <a:r>
                  <a:rPr lang="en-US" kern="0" dirty="0" err="1"/>
                  <a:t>self.orientation</a:t>
                </a:r>
                <a:r>
                  <a:rPr lang="en-US" kern="0" dirty="0"/>
                  <a:t>) * radius) (</a:t>
                </a:r>
                <a14:m>
                  <m:oMath xmlns:m="http://schemas.openxmlformats.org/officeDocument/2006/math">
                    <m:r>
                      <a:rPr lang="en-US" i="1" ker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𝑐𝑦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ker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kern="0" dirty="0"/>
                  <a:t>)</a:t>
                </a:r>
                <a:endParaRPr lang="en-SE" kern="0" dirty="0"/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EC1C8DBC-1B5D-45BC-8D47-09CF96D95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1999" y="1052736"/>
                <a:ext cx="4490397" cy="3604520"/>
              </a:xfrm>
              <a:prstGeom prst="rect">
                <a:avLst/>
              </a:prstGeom>
              <a:blipFill>
                <a:blip r:embed="rId3"/>
                <a:stretch>
                  <a:fillRect t="-10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37F3E599-C1C6-4FCD-AD0D-E6DD7950DC2D}"/>
              </a:ext>
            </a:extLst>
          </p:cNvPr>
          <p:cNvGrpSpPr/>
          <p:nvPr/>
        </p:nvGrpSpPr>
        <p:grpSpPr>
          <a:xfrm>
            <a:off x="4791606" y="4365646"/>
            <a:ext cx="4276194" cy="2408864"/>
            <a:chOff x="3779912" y="3938215"/>
            <a:chExt cx="5225088" cy="29093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C35AF43-108F-4AD9-950C-6757DD2D8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3418" y="4037746"/>
              <a:ext cx="4421582" cy="26122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E5A2BBC-50B5-4248-A140-9ACB58883450}"/>
                    </a:ext>
                  </a:extLst>
                </p:cNvPr>
                <p:cNvSpPr txBox="1"/>
                <p:nvPr/>
              </p:nvSpPr>
              <p:spPr>
                <a:xfrm>
                  <a:off x="4943459" y="6465317"/>
                  <a:ext cx="812679" cy="3822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SE" sz="1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E5A2BBC-50B5-4248-A140-9ACB588834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3459" y="6465317"/>
                  <a:ext cx="812679" cy="382250"/>
                </a:xfrm>
                <a:prstGeom prst="rect">
                  <a:avLst/>
                </a:prstGeom>
                <a:blipFill>
                  <a:blip r:embed="rId5"/>
                  <a:stretch>
                    <a:fillRect b="-5769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0889216-84D8-49F6-AF4B-B9B19FB2D62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55426" y="4290413"/>
              <a:ext cx="0" cy="2174904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7E8A6FA-481E-4A4D-A068-2323861CDE6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644876" y="6450783"/>
              <a:ext cx="576064" cy="814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D0A7B88-F7FD-4781-B256-94614DB53B22}"/>
                    </a:ext>
                  </a:extLst>
                </p:cNvPr>
                <p:cNvSpPr txBox="1"/>
                <p:nvPr/>
              </p:nvSpPr>
              <p:spPr>
                <a:xfrm>
                  <a:off x="4554217" y="4548346"/>
                  <a:ext cx="423023" cy="3822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SE" sz="1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D0A7B88-F7FD-4781-B256-94614DB53B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4217" y="4548346"/>
                  <a:ext cx="423023" cy="38225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30931B8-BB27-4798-9CDA-14E44724C71C}"/>
                    </a:ext>
                  </a:extLst>
                </p:cNvPr>
                <p:cNvSpPr txBox="1"/>
                <p:nvPr/>
              </p:nvSpPr>
              <p:spPr>
                <a:xfrm>
                  <a:off x="4554217" y="6149698"/>
                  <a:ext cx="1095223" cy="3822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func>
                          <m:func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en-SE" sz="1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30931B8-BB27-4798-9CDA-14E44724C7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4217" y="6149698"/>
                  <a:ext cx="1095223" cy="38225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1776E40-63CC-44D6-9BC2-D067711D4BAB}"/>
                    </a:ext>
                  </a:extLst>
                </p:cNvPr>
                <p:cNvSpPr txBox="1"/>
                <p:nvPr/>
              </p:nvSpPr>
              <p:spPr>
                <a:xfrm>
                  <a:off x="3808179" y="5252713"/>
                  <a:ext cx="955863" cy="3822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func>
                          <m:func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en-SE" sz="1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1776E40-63CC-44D6-9BC2-D067711D4B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8179" y="5252713"/>
                  <a:ext cx="955863" cy="38225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70324C3-4316-43C6-80F6-A307AE6CD109}"/>
                    </a:ext>
                  </a:extLst>
                </p:cNvPr>
                <p:cNvSpPr txBox="1"/>
                <p:nvPr/>
              </p:nvSpPr>
              <p:spPr>
                <a:xfrm>
                  <a:off x="3779912" y="3938215"/>
                  <a:ext cx="1019731" cy="3822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𝑐𝑥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𝑐𝑦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SE" sz="14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70324C3-4316-43C6-80F6-A307AE6CD1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9912" y="3938215"/>
                  <a:ext cx="1019731" cy="382250"/>
                </a:xfrm>
                <a:prstGeom prst="rect">
                  <a:avLst/>
                </a:prstGeom>
                <a:blipFill>
                  <a:blip r:embed="rId9"/>
                  <a:stretch>
                    <a:fillRect b="-5769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9C1E1DF-6854-42E6-9DA8-B2B5C3B5D972}"/>
                  </a:ext>
                </a:extLst>
              </p:cNvPr>
              <p:cNvSpPr/>
              <p:nvPr/>
            </p:nvSpPr>
            <p:spPr>
              <a:xfrm>
                <a:off x="37396" y="5820403"/>
                <a:ext cx="4861762" cy="738664"/>
              </a:xfrm>
              <a:prstGeom prst="rect">
                <a:avLst/>
              </a:prstGeom>
              <a:ln w="952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%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 (modulo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400" dirty="0"/>
                  <a:t>) keeps angles to be within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400" dirty="0"/>
                  <a:t>; It can be omitted </a:t>
                </a:r>
                <a:r>
                  <a:rPr lang="en-US" sz="1400"/>
                  <a:t>since it does </a:t>
                </a:r>
                <a:r>
                  <a:rPr lang="en-US" sz="1400" dirty="0"/>
                  <a:t>not affect results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sin</m:t>
                    </m:r>
                  </m:oMath>
                </a14:m>
                <a:r>
                  <a:rPr lang="en-US" sz="1400" dirty="0"/>
                  <a:t> functions (assuming no numeric overflow).</a:t>
                </a:r>
                <a:endParaRPr lang="en-SE" sz="1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9C1E1DF-6854-42E6-9DA8-B2B5C3B5D9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6" y="5820403"/>
                <a:ext cx="4861762" cy="738664"/>
              </a:xfrm>
              <a:prstGeom prst="rect">
                <a:avLst/>
              </a:prstGeom>
              <a:blipFill>
                <a:blip r:embed="rId10"/>
                <a:stretch>
                  <a:fillRect l="-250" t="-813" b="-6504"/>
                </a:stretch>
              </a:blipFill>
              <a:ln w="9525"/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8660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64F5A-2641-4E1F-A42D-62D709502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Straight Line vs. Circular Motion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DEEF84-54E4-4443-8987-22933AECF1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5479110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sz="3300" dirty="0"/>
                  <a:t>Straight line motion (with </a:t>
                </a:r>
                <a:r>
                  <a:rPr lang="en-US" dirty="0"/>
                  <a:t>steering angle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is a special case of circular motion with radius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3300" dirty="0"/>
                  <a:t>.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→0⇒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func>
                          <m:funcPr>
                            <m:ctrlPr>
                              <a:rPr lang="en-US" sz="3200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 dirty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func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→∞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̇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2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sz="2900" dirty="0"/>
                  <a:t> (small steering angle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900" dirty="0"/>
                  <a:t> leads to slow angular velocity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sz="2900" dirty="0"/>
                  <a:t>.)</a:t>
                </a:r>
              </a:p>
              <a:p>
                <a:pPr lvl="1"/>
                <a:r>
                  <a:rPr lang="en-US" sz="3200" dirty="0"/>
                  <a:t>We use this special case to improve computational efficiency for small 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̇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sz="3200" dirty="0"/>
                  <a:t>, and avoid division by 0. </a:t>
                </a:r>
                <a:endParaRPr lang="en-US" sz="290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)−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acc>
                          <m:accPr>
                            <m:chr m:val="̇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𝑣𝑑𝑡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sz="3300">
                        <a:latin typeface="Cambria Math" panose="02040503050406030204" pitchFamily="18" charset="0"/>
                      </a:rPr>
                      <m:t>)−</m:t>
                    </m:r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 i="1">
                        <a:latin typeface="Cambria Math" panose="02040503050406030204" pitchFamily="18" charset="0"/>
                      </a:rPr>
                      <m:t>∗</m:t>
                    </m:r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>
                        <a:latin typeface="Cambria Math" panose="02040503050406030204" pitchFamily="18" charset="0"/>
                      </a:rPr>
                      <m:t>∗</m:t>
                    </m:r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3300" dirty="0"/>
                  <a:t>, for small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i="1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33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acc>
                          <m:accPr>
                            <m:chr m:val="̇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𝑣𝑑𝑡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sz="3300">
                        <a:latin typeface="Cambria Math" panose="02040503050406030204" pitchFamily="18" charset="0"/>
                      </a:rPr>
                      <m:t>)−</m:t>
                    </m:r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 i="1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 i="1">
                        <a:latin typeface="Cambria Math" panose="02040503050406030204" pitchFamily="18" charset="0"/>
                      </a:rPr>
                      <m:t>∗</m:t>
                    </m:r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>
                        <a:latin typeface="Cambria Math" panose="02040503050406030204" pitchFamily="18" charset="0"/>
                      </a:rPr>
                      <m:t>∗</m:t>
                    </m:r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i="1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3300" dirty="0"/>
                  <a:t>, for small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i="1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3300" dirty="0"/>
                  <a:t>.</a:t>
                </a:r>
              </a:p>
              <a:p>
                <a:r>
                  <a:rPr lang="en-US" dirty="0"/>
                  <a:t>Four special cases </a:t>
                </a:r>
                <a:r>
                  <a:rPr lang="en-US" altLang="zh-CN" dirty="0"/>
                  <a:t>of </a:t>
                </a:r>
                <a:r>
                  <a:rPr lang="en-US" dirty="0"/>
                  <a:t>straight line motion: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33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=0⇒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𝑣𝑑𝑡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3300" dirty="0"/>
                  <a:t> (east)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33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3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𝑣𝑑𝑡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3300" dirty="0"/>
                  <a:t> (west)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33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300" i="1">
                        <a:latin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𝑣𝑑𝑡</m:t>
                    </m:r>
                  </m:oMath>
                </a14:m>
                <a:r>
                  <a:rPr lang="en-US" sz="3300" dirty="0"/>
                  <a:t> (north)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33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300" i="1">
                        <a:latin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3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𝑣𝑑𝑡</m:t>
                    </m:r>
                  </m:oMath>
                </a14:m>
                <a:r>
                  <a:rPr lang="en-US" sz="3300" dirty="0"/>
                  <a:t> (south)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DEEF84-54E4-4443-8987-22933AECF1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5479110"/>
              </a:xfrm>
              <a:blipFill>
                <a:blip r:embed="rId2"/>
                <a:stretch>
                  <a:fillRect l="-519" t="-167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862E6-E168-4921-8A03-DE1732325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33904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713D3-9DC6-4260-B33A-A35191BB6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615"/>
            <a:ext cx="8229600" cy="868362"/>
          </a:xfrm>
        </p:spPr>
        <p:txBody>
          <a:bodyPr/>
          <a:lstStyle/>
          <a:p>
            <a:r>
              <a:rPr lang="en-US" dirty="0"/>
              <a:t>run()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A58E8B-85F2-4068-9E90-7C9D19E51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35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DAA2D5-E30A-49DD-86BF-00AF21C82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905717"/>
            <a:ext cx="5472209" cy="3868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07B6C7AD-0CFD-47AC-B879-B5AF409E517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9512" y="803756"/>
                <a:ext cx="9073008" cy="2049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47500" lnSpcReduction="20000"/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/>
                  <a:t>Implements the PID controller for  with PID gains</a:t>
                </a:r>
              </a:p>
              <a:p>
                <a:pPr lvl="1"/>
                <a:r>
                  <a:rPr lang="en-US" kern="0" dirty="0"/>
                  <a:t>params[0]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kern="0" dirty="0"/>
                  <a:t>; params[1]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kern="0" dirty="0"/>
                  <a:t>; params[2]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kern="0" dirty="0"/>
                  <a:t>. (Minus signs can be removed without affecting correctness.)</a:t>
                </a:r>
              </a:p>
              <a:p>
                <a:pPr lvl="1"/>
                <a:r>
                  <a:rPr lang="en-US" kern="0" dirty="0"/>
                  <a:t>Returns actual trajectory as arrays of </a:t>
                </a:r>
                <a:r>
                  <a:rPr lang="en-US" kern="0" dirty="0" err="1"/>
                  <a:t>x_trajectory</a:t>
                </a:r>
                <a:r>
                  <a:rPr lang="en-US" kern="0" dirty="0"/>
                  <a:t>[], </a:t>
                </a:r>
                <a:r>
                  <a:rPr lang="en-US" kern="0" dirty="0" err="1"/>
                  <a:t>y_trajectory</a:t>
                </a:r>
                <a:r>
                  <a:rPr lang="en-US" kern="0" dirty="0"/>
                  <a:t>[]; and average error, defined as sum of squared </a:t>
                </a:r>
                <a:r>
                  <a:rPr lang="en-US" kern="0" dirty="0" err="1"/>
                  <a:t>cte</a:t>
                </a:r>
                <a:r>
                  <a:rPr lang="en-US" kern="0" dirty="0"/>
                  <a:t>.</a:t>
                </a:r>
              </a:p>
              <a:p>
                <a:r>
                  <a:rPr lang="en-US" kern="0" dirty="0"/>
                  <a:t>For clockwise travel direction:</a:t>
                </a:r>
              </a:p>
              <a:p>
                <a:pPr lvl="1"/>
                <a:r>
                  <a:rPr lang="en-US" kern="0" dirty="0"/>
                  <a:t>If </a:t>
                </a:r>
                <a:r>
                  <a:rPr lang="en-US" kern="0" dirty="0" err="1"/>
                  <a:t>cte</a:t>
                </a:r>
                <a:r>
                  <a:rPr lang="en-US" kern="0" dirty="0"/>
                  <a:t>&gt;0, car is outside of track region; steering angle </a:t>
                </a:r>
                <a14:m>
                  <m:oMath xmlns:m="http://schemas.openxmlformats.org/officeDocument/2006/math">
                    <m:r>
                      <a:rPr lang="en-US" i="1" ker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kern="0" dirty="0"/>
                  <a:t> should decrease (turn right according to the </a:t>
                </a:r>
                <a:r>
                  <a:rPr lang="en-US" dirty="0"/>
                  <a:t>counter-clockwise convention)</a:t>
                </a:r>
                <a:r>
                  <a:rPr lang="en-US" kern="0" dirty="0"/>
                  <a:t>.</a:t>
                </a:r>
              </a:p>
              <a:p>
                <a:pPr lvl="1"/>
                <a:r>
                  <a:rPr lang="en-US" kern="0" dirty="0"/>
                  <a:t>If </a:t>
                </a:r>
                <a:r>
                  <a:rPr lang="en-US" kern="0" dirty="0" err="1"/>
                  <a:t>cte</a:t>
                </a:r>
                <a:r>
                  <a:rPr lang="en-US" kern="0" dirty="0"/>
                  <a:t>&lt;0, car is inside of track region; steering angle </a:t>
                </a:r>
                <a14:m>
                  <m:oMath xmlns:m="http://schemas.openxmlformats.org/officeDocument/2006/math">
                    <m:r>
                      <a:rPr lang="en-US" i="1" ker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kern="0" dirty="0"/>
                  <a:t> should increase (turn left). </a:t>
                </a:r>
              </a:p>
              <a:p>
                <a:pPr lvl="1"/>
                <a:r>
                  <a:rPr lang="en-US" kern="0" dirty="0"/>
                  <a:t>Based on the above,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kern="0" dirty="0"/>
                  <a:t> should be positive (this can be a sanity check for your final solution).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07B6C7AD-0CFD-47AC-B879-B5AF409E5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12" y="803756"/>
                <a:ext cx="9073008" cy="2049180"/>
              </a:xfrm>
              <a:prstGeom prst="rect">
                <a:avLst/>
              </a:prstGeom>
              <a:blipFill>
                <a:blip r:embed="rId3"/>
                <a:stretch>
                  <a:fillRect l="-201" t="-267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B9AD97-CB40-4D6F-ACEB-E887E61122E8}"/>
              </a:ext>
            </a:extLst>
          </p:cNvPr>
          <p:cNvCxnSpPr>
            <a:cxnSpLocks/>
          </p:cNvCxnSpPr>
          <p:nvPr/>
        </p:nvCxnSpPr>
        <p:spPr bwMode="auto">
          <a:xfrm>
            <a:off x="2540124" y="5545439"/>
            <a:ext cx="4839789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FAB2FD-416B-447F-9B98-ABD9310DE834}"/>
              </a:ext>
            </a:extLst>
          </p:cNvPr>
          <p:cNvCxnSpPr>
            <a:cxnSpLocks/>
          </p:cNvCxnSpPr>
          <p:nvPr/>
        </p:nvCxnSpPr>
        <p:spPr bwMode="auto">
          <a:xfrm>
            <a:off x="2483768" y="4712514"/>
            <a:ext cx="936104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FF34A56-E8A3-4773-B3CA-A36391FE76EB}"/>
              </a:ext>
            </a:extLst>
          </p:cNvPr>
          <p:cNvSpPr/>
          <p:nvPr/>
        </p:nvSpPr>
        <p:spPr>
          <a:xfrm>
            <a:off x="3666303" y="4484686"/>
            <a:ext cx="5040560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This is for straight line track; need to call </a:t>
            </a:r>
            <a:r>
              <a:rPr lang="en-US" sz="1200" dirty="0" err="1"/>
              <a:t>myrobot.cte</a:t>
            </a:r>
            <a:r>
              <a:rPr lang="en-US" sz="1200" dirty="0"/>
              <a:t>() for circular track.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8353EC-696C-4CFF-8E52-D4CA5A0256F4}"/>
              </a:ext>
            </a:extLst>
          </p:cNvPr>
          <p:cNvSpPr/>
          <p:nvPr/>
        </p:nvSpPr>
        <p:spPr>
          <a:xfrm>
            <a:off x="7400265" y="5368860"/>
            <a:ext cx="1224136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PID control law</a:t>
            </a:r>
          </a:p>
        </p:txBody>
      </p:sp>
    </p:spTree>
    <p:extLst>
      <p:ext uri="{BB962C8B-B14F-4D97-AF65-F5344CB8AC3E}">
        <p14:creationId xmlns:p14="http://schemas.microsoft.com/office/powerpoint/2010/main" val="23281021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6BD5FA-CE85-4F73-B607-250B5B3B76A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For General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endParaRPr lang="en-S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6BD5FA-CE85-4F73-B607-250B5B3B76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2797" b="-2028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374102-D390-4AA9-8EC6-8B9AA3E70B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752"/>
                <a:ext cx="8229600" cy="538661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The Python code assumes controller time step size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</a:p>
              <a:p>
                <a:pPr lvl="1"/>
                <a:r>
                  <a:rPr lang="en-US" dirty="0"/>
                  <a:t>Also,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is constant.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’s range is unconstrained (steering wheel can be turned to arbitrary angle).</a:t>
                </a:r>
              </a:p>
              <a:p>
                <a:r>
                  <a:rPr lang="en-US" dirty="0"/>
                  <a:t>For general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th</a:t>
                </a:r>
                <a:r>
                  <a:rPr lang="en-US" dirty="0"/>
                  <a:t>e following needs to be modified: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/>
                  <a:t>Call </a:t>
                </a:r>
                <a:r>
                  <a:rPr lang="en-US" dirty="0" err="1"/>
                  <a:t>myrobot.move</a:t>
                </a:r>
                <a:r>
                  <a:rPr lang="en-US" dirty="0"/>
                  <a:t>(steer, speed*dt), to match its definition move(self, steering, distance,…)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In the PID control law: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Differential of error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𝑑𝑖𝑓𝑓𝑐𝑡𝑒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𝑐𝑡𝑒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𝑝𝑟𝑒𝑣𝑐𝑡𝑒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Integral of error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𝑖𝑛𝑡𝑐𝑡𝑒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𝑐𝑡𝑒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374102-D390-4AA9-8EC6-8B9AA3E70B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752"/>
                <a:ext cx="8229600" cy="5386610"/>
              </a:xfrm>
              <a:blipFill>
                <a:blip r:embed="rId3"/>
                <a:stretch>
                  <a:fillRect l="-1481" t="-1471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D4B62-B5F0-45F7-A47B-D41B860B8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7149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0BDC8-1B5D-4FDC-A7F0-244144941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933823" cy="868362"/>
          </a:xfrm>
        </p:spPr>
        <p:txBody>
          <a:bodyPr/>
          <a:lstStyle/>
          <a:p>
            <a:r>
              <a:rPr lang="en-US" dirty="0"/>
              <a:t>twiddle()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211E7-16AF-4A56-AA7F-3CAAE4701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16024"/>
          </a:xfrm>
        </p:spPr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767EC-C33F-415D-9BBA-CFF699516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37</a:t>
            </a:fld>
            <a:endParaRPr lang="en-US" altLang="zh-C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F90155-917B-4515-9F2A-27E50A451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266" y="37157"/>
            <a:ext cx="4933823" cy="6583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DE6111-6C39-4CC9-861B-728D12B98A65}"/>
                  </a:ext>
                </a:extLst>
              </p:cNvPr>
              <p:cNvSpPr/>
              <p:nvPr/>
            </p:nvSpPr>
            <p:spPr bwMode="auto">
              <a:xfrm>
                <a:off x="76200" y="2987588"/>
                <a:ext cx="4057777" cy="981472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400" dirty="0"/>
                  <a:t>Adjust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sz="1400" dirty="0"/>
                  <a:t> to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𝑑𝑝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dirty="0"/>
                  <a:t> and run(). If error decreases</a:t>
                </a: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, we </a:t>
                </a:r>
                <a:r>
                  <a:rPr lang="en-US" sz="1400" dirty="0"/>
                  <a:t>adjusted </a:t>
                </a: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in the right direction, keep the origina</a:t>
                </a:r>
                <a:r>
                  <a:rPr lang="en-US" sz="1400" dirty="0"/>
                  <a:t>l adjustment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𝑑𝑝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, and increase step size to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1.1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𝑑𝑝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.</a:t>
                </a:r>
                <a:endParaRPr kumimoji="0" lang="en-SE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DE6111-6C39-4CC9-861B-728D12B98A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" y="2987588"/>
                <a:ext cx="4057777" cy="981472"/>
              </a:xfrm>
              <a:prstGeom prst="rect">
                <a:avLst/>
              </a:prstGeom>
              <a:blipFill>
                <a:blip r:embed="rId3"/>
                <a:stretch>
                  <a:fillRect l="-300" t="-613" b="-2454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442AF9-2B48-4B65-9410-3016F516D73B}"/>
                  </a:ext>
                </a:extLst>
              </p:cNvPr>
              <p:cNvSpPr/>
              <p:nvPr/>
            </p:nvSpPr>
            <p:spPr bwMode="auto">
              <a:xfrm>
                <a:off x="76200" y="4066408"/>
                <a:ext cx="4052278" cy="72008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If error increases, we adjusted in the wrong direction, adjust in the opposite direction to</a:t>
                </a:r>
                <a:r>
                  <a:rPr kumimoji="0" lang="en-US" sz="1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2∗</m:t>
                    </m:r>
                    <m:r>
                      <a:rPr kumimoji="0" 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𝑑𝑝</m:t>
                    </m:r>
                    <m:r>
                      <a:rPr kumimoji="0" 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r>
                      <a:rPr kumimoji="0" 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𝑖</m:t>
                    </m:r>
                    <m:r>
                      <a:rPr kumimoji="0" 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. Run again.</a:t>
                </a:r>
                <a:endParaRPr kumimoji="0" lang="en-SE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442AF9-2B48-4B65-9410-3016F516D7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" y="4066408"/>
                <a:ext cx="4052278" cy="720080"/>
              </a:xfrm>
              <a:prstGeom prst="rect">
                <a:avLst/>
              </a:prstGeom>
              <a:blipFill>
                <a:blip r:embed="rId4"/>
                <a:stretch>
                  <a:fillRect l="-300" t="-833" b="-10000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A293A47-3F53-4A56-8514-078198B36C6B}"/>
                  </a:ext>
                </a:extLst>
              </p:cNvPr>
              <p:cNvSpPr/>
              <p:nvPr/>
            </p:nvSpPr>
            <p:spPr bwMode="auto">
              <a:xfrm>
                <a:off x="76199" y="4883836"/>
                <a:ext cx="4057777" cy="72008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400" dirty="0"/>
                  <a:t>If error decreases, we adjusted in the right direction, keep the original adjustment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𝑑𝑝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dirty="0"/>
                  <a:t>, and increase step size to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1.1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𝑑𝑝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.</a:t>
                </a:r>
                <a:endParaRPr kumimoji="0" lang="en-SE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A293A47-3F53-4A56-8514-078198B36C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199" y="4883836"/>
                <a:ext cx="4057777" cy="720080"/>
              </a:xfrm>
              <a:prstGeom prst="rect">
                <a:avLst/>
              </a:prstGeom>
              <a:blipFill>
                <a:blip r:embed="rId5"/>
                <a:stretch>
                  <a:fillRect l="-150" t="-833" b="-10000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3DFA4B2-1C04-49B2-BC03-3BE684B466AE}"/>
                  </a:ext>
                </a:extLst>
              </p:cNvPr>
              <p:cNvSpPr/>
              <p:nvPr/>
            </p:nvSpPr>
            <p:spPr bwMode="auto">
              <a:xfrm>
                <a:off x="70701" y="5701264"/>
                <a:ext cx="4057777" cy="882097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400" dirty="0"/>
                  <a:t>If error increases, we adjusted in the wrong direction, reduce step size to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.9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𝑑𝑝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sz="1400" dirty="0"/>
                  <a:t>. We do not reverse direction here to avoid oscillation around current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dirty="0"/>
                  <a:t> with no progress.</a:t>
                </a:r>
                <a:endParaRPr lang="en-SE" sz="1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3DFA4B2-1C04-49B2-BC03-3BE684B466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01" y="5701264"/>
                <a:ext cx="4057777" cy="882097"/>
              </a:xfrm>
              <a:prstGeom prst="rect">
                <a:avLst/>
              </a:prstGeom>
              <a:blipFill>
                <a:blip r:embed="rId6"/>
                <a:stretch>
                  <a:fillRect l="-300" t="-680" b="-13605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rrow: Right 15">
            <a:extLst>
              <a:ext uri="{FF2B5EF4-FFF2-40B4-BE49-F238E27FC236}">
                <a16:creationId xmlns:a16="http://schemas.microsoft.com/office/drawing/2014/main" id="{9D836440-2872-4E1F-A011-E9D0871FD61E}"/>
              </a:ext>
            </a:extLst>
          </p:cNvPr>
          <p:cNvSpPr/>
          <p:nvPr/>
        </p:nvSpPr>
        <p:spPr bwMode="auto">
          <a:xfrm>
            <a:off x="4182264" y="5938168"/>
            <a:ext cx="854929" cy="216024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D2643E2E-C926-4042-8F18-BBF20B322359}"/>
              </a:ext>
            </a:extLst>
          </p:cNvPr>
          <p:cNvSpPr/>
          <p:nvPr/>
        </p:nvSpPr>
        <p:spPr bwMode="auto">
          <a:xfrm>
            <a:off x="4164238" y="5229200"/>
            <a:ext cx="854929" cy="216024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575350AB-13EB-4426-B579-6DA84A334F6E}"/>
              </a:ext>
            </a:extLst>
          </p:cNvPr>
          <p:cNvSpPr/>
          <p:nvPr/>
        </p:nvSpPr>
        <p:spPr bwMode="auto">
          <a:xfrm>
            <a:off x="4171266" y="4221088"/>
            <a:ext cx="854929" cy="216024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ECC29019-4ED2-4C10-AD1E-0718FCD53D72}"/>
              </a:ext>
            </a:extLst>
          </p:cNvPr>
          <p:cNvSpPr/>
          <p:nvPr/>
        </p:nvSpPr>
        <p:spPr bwMode="auto">
          <a:xfrm>
            <a:off x="4182265" y="3645024"/>
            <a:ext cx="854929" cy="216024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0FA00E5-F6CE-45B7-82EB-FDD9BE7A6CDB}"/>
                  </a:ext>
                </a:extLst>
              </p:cNvPr>
              <p:cNvSpPr/>
              <p:nvPr/>
            </p:nvSpPr>
            <p:spPr bwMode="auto">
              <a:xfrm>
                <a:off x="106461" y="2204864"/>
                <a:ext cx="4057777" cy="329388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400" dirty="0"/>
                  <a:t>A</a:t>
                </a: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djust each </a:t>
                </a:r>
                <a14:m>
                  <m:oMath xmlns:m="http://schemas.openxmlformats.org/officeDocument/2006/math">
                    <m:r>
                      <a:rPr kumimoji="0" 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4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14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in turn.</a:t>
                </a:r>
                <a:endParaRPr kumimoji="0" lang="en-SE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0FA00E5-F6CE-45B7-82EB-FDD9BE7A6C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461" y="2204864"/>
                <a:ext cx="4057777" cy="329388"/>
              </a:xfrm>
              <a:prstGeom prst="rect">
                <a:avLst/>
              </a:prstGeom>
              <a:blipFill>
                <a:blip r:embed="rId7"/>
                <a:stretch>
                  <a:fillRect l="-299" t="-1786" b="-8929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Arrow: Right 28">
            <a:extLst>
              <a:ext uri="{FF2B5EF4-FFF2-40B4-BE49-F238E27FC236}">
                <a16:creationId xmlns:a16="http://schemas.microsoft.com/office/drawing/2014/main" id="{8F04DF60-E569-4E47-99FE-61ECAB0F8D68}"/>
              </a:ext>
            </a:extLst>
          </p:cNvPr>
          <p:cNvSpPr/>
          <p:nvPr/>
        </p:nvSpPr>
        <p:spPr bwMode="auto">
          <a:xfrm>
            <a:off x="4212527" y="2295620"/>
            <a:ext cx="503490" cy="216024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5700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767AF-7A50-4714-99FA-BB2C88528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68362"/>
          </a:xfrm>
        </p:spPr>
        <p:txBody>
          <a:bodyPr/>
          <a:lstStyle/>
          <a:p>
            <a:r>
              <a:rPr lang="en-US" dirty="0"/>
              <a:t>twiddle() </a:t>
            </a:r>
            <a:r>
              <a:rPr lang="en-US" altLang="zh-CN" dirty="0"/>
              <a:t>vs. Pole Placement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8D9E7C-6DFE-45FD-9B2D-9BD533C003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528" y="1295399"/>
                <a:ext cx="8496944" cy="5479111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“Gradient descent” approach to tuning PID controller (model-free), by adjusting each PID gain parameter systematically, gradually decreasing or increasing step of adjustment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(the gradient) until convergence to minimum </a:t>
                </a:r>
                <a:r>
                  <a:rPr lang="en-US" dirty="0" err="1"/>
                  <a:t>best_err</a:t>
                </a:r>
                <a:r>
                  <a:rPr lang="en-US" dirty="0"/>
                  <a:t>.</a:t>
                </a:r>
              </a:p>
              <a:p>
                <a:r>
                  <a:rPr lang="en-US" altLang="zh-CN" dirty="0"/>
                  <a:t>P</a:t>
                </a:r>
                <a:r>
                  <a:rPr lang="en-US" dirty="0"/>
                  <a:t>ole placement for PID controller design is model-based, but requires a linear model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</m:mr>
                              <m:m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acc>
                                </m:e>
                              </m:mr>
                            </m:m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tan</m:t>
                                      </m:r>
                                    </m:fName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mr>
                        </m:m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≈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With simplifying assumptions: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is small</a:t>
                </a:r>
              </a:p>
              <a:p>
                <a:pPr lvl="2"/>
                <a:r>
                  <a:rPr lang="en-US" dirty="0"/>
                  <a:t>Simplified kinematic model: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̇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dirty="0"/>
                  <a:t> as control input instead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.</a:t>
                </a:r>
                <a:endParaRPr lang="en-SE" dirty="0"/>
              </a:p>
              <a:p>
                <a:pPr lvl="1"/>
                <a:endParaRPr lang="en-US" dirty="0"/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8D9E7C-6DFE-45FD-9B2D-9BD533C003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295399"/>
                <a:ext cx="8496944" cy="5479111"/>
              </a:xfrm>
              <a:blipFill>
                <a:blip r:embed="rId2"/>
                <a:stretch>
                  <a:fillRect l="-1220" t="-1669" r="-2152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CE13-3C0C-4D04-866A-C869F674D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31808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F4CBF-E4AE-4702-982F-61155B73F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to </a:t>
            </a:r>
            <a:r>
              <a:rPr lang="en-US"/>
              <a:t>P Control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C7255-3BAE-40F1-8D54-6767E56AD1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2735"/>
                <a:ext cx="8229600" cy="2592289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Setting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𝑑𝑝𝑎𝑟𝑎𝑚𝑠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𝑑𝑝𝑎𝑟𝑎𝑚𝑠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turns it into a P controller, 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are initialized to 0 and never changed.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is adjusted in twiddle()</a:t>
                </a:r>
              </a:p>
              <a:p>
                <a:r>
                  <a:rPr lang="en-US" dirty="0"/>
                  <a:t>twiddle() is a local optimization algorithm, so perf is dependent on parameter initialization. Here are initialized to 0 for simplicity.</a:t>
                </a:r>
              </a:p>
              <a:p>
                <a:pPr lvl="1"/>
                <a:r>
                  <a:rPr lang="en-US" dirty="0">
                    <a:hlinkClick r:id="rId2"/>
                  </a:rPr>
                  <a:t>https://classroom.udacity.com/courses/cs373/lessons/91f48b5b-a063-41f9-ace6-5fb9e7508941/concepts/b740218e-b0eb-40dc-80af-343912305293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C7255-3BAE-40F1-8D54-6767E56AD1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2735"/>
                <a:ext cx="8229600" cy="2592289"/>
              </a:xfrm>
              <a:blipFill>
                <a:blip r:embed="rId3"/>
                <a:stretch>
                  <a:fillRect l="-815" t="-4000" r="-667" b="-400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5B478-DC7A-47CB-AC9B-18728E5D7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39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C5925F-1FD1-4AB7-AEA0-2660B9D33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3553178"/>
            <a:ext cx="5528953" cy="322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15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F7806-30A4-4DFA-BD23-54357D905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Feedback Control Problem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07D09-9221-449F-8FBD-67FDB5684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system and a reference signal, find a control law  such that the closed loop system is stable and follows the reference signal.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D1ECE-E9B0-41F7-87CB-DDF95537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ABD37-0022-4F7E-8D59-346A9C6FB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0" y="3717032"/>
            <a:ext cx="9144000" cy="225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43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57F9D-7B4D-49B3-AAD2-F4D367EAF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PID Control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B4D0C1-3764-40B2-AB91-011DCB7AE5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Tracking Error: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Control input: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B4D0C1-3764-40B2-AB91-011DCB7AE5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55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97A65-885C-4B65-8995-0EA53439B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CA5CB8-0B75-42C1-BA32-3A411A95F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85634"/>
            <a:ext cx="8229600" cy="292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44EF0C-AEAC-4BBB-8B22-4C3E2C36C76C}"/>
              </a:ext>
            </a:extLst>
          </p:cNvPr>
          <p:cNvSpPr/>
          <p:nvPr/>
        </p:nvSpPr>
        <p:spPr>
          <a:xfrm>
            <a:off x="3280621" y="6608857"/>
            <a:ext cx="25827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https://en.wikipedia.org/wiki/PID_controller</a:t>
            </a:r>
            <a:endParaRPr lang="en-SE" sz="1000" dirty="0"/>
          </a:p>
        </p:txBody>
      </p:sp>
    </p:spTree>
    <p:extLst>
      <p:ext uri="{BB962C8B-B14F-4D97-AF65-F5344CB8AC3E}">
        <p14:creationId xmlns:p14="http://schemas.microsoft.com/office/powerpoint/2010/main" val="656878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F1F899-034D-42AC-BA26-EF153FB9B3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0" y="1295400"/>
                <a:ext cx="4211961" cy="5105400"/>
              </a:xfrm>
            </p:spPr>
            <p:txBody>
              <a:bodyPr/>
              <a:lstStyle/>
              <a:p>
                <a:r>
                  <a:rPr lang="en-US" dirty="0"/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causes:</a:t>
                </a:r>
              </a:p>
              <a:p>
                <a:pPr lvl="1"/>
                <a:r>
                  <a:rPr lang="en-US" dirty="0"/>
                  <a:t>Faster response</a:t>
                </a:r>
              </a:p>
              <a:p>
                <a:pPr lvl="1"/>
                <a:r>
                  <a:rPr lang="en-US" dirty="0"/>
                  <a:t>Bigger overshoot, oscillations</a:t>
                </a:r>
              </a:p>
              <a:p>
                <a:pPr lvl="2"/>
                <a:r>
                  <a:rPr lang="en-US" dirty="0"/>
                  <a:t>System may become unstable</a:t>
                </a:r>
                <a:endParaRPr lang="en-SE" dirty="0"/>
              </a:p>
              <a:p>
                <a:pPr lvl="1"/>
                <a:r>
                  <a:rPr lang="en-US" dirty="0"/>
                  <a:t>Smaller but non-zero steady state error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F1F899-034D-42AC-BA26-EF153FB9B3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295400"/>
                <a:ext cx="4211961" cy="5105400"/>
              </a:xfrm>
              <a:blipFill>
                <a:blip r:embed="rId2"/>
                <a:stretch>
                  <a:fillRect l="-3333" t="-1673" r="-347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C7398-2D91-46D6-996A-8A463B147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437729-FC84-4333-B92B-83A2D233B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595" y="215128"/>
            <a:ext cx="4849405" cy="3732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9EB8B4-FBEE-4FA6-B3C3-1F504A0F7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862" y="4051205"/>
            <a:ext cx="4577482" cy="23754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605885C-084F-4273-8CAD-3CB483CE653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274638"/>
                <a:ext cx="4211960" cy="868362"/>
              </a:xfrm>
            </p:spPr>
            <p:txBody>
              <a:bodyPr/>
              <a:lstStyle/>
              <a:p>
                <a:r>
                  <a:rPr lang="en-US" sz="3200" dirty="0"/>
                  <a:t>Proportional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SE" sz="3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605885C-084F-4273-8CAD-3CB483CE65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274638"/>
                <a:ext cx="4211960" cy="868362"/>
              </a:xfrm>
              <a:blipFill>
                <a:blip r:embed="rId5"/>
                <a:stretch>
                  <a:fillRect l="-1158" b="-349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7975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2BF20-3233-4515-9847-AABDD2D62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D48473-89FA-4FC1-970E-7519D2216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933" y="351670"/>
            <a:ext cx="4593938" cy="3657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6561FC-8067-4493-AAE8-FD1E411BA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253" y="4009319"/>
            <a:ext cx="4588547" cy="25529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D3CD38BE-70F3-4416-82D4-54B8D4F14D8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-108519" y="188640"/>
                <a:ext cx="4587772" cy="868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0000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2pPr>
                <a:lvl3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3pPr>
                <a:lvl4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4pPr>
                <a:lvl5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5pPr>
                <a:lvl6pPr marL="4572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6pPr>
                <a:lvl7pPr marL="9144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r>
                  <a:rPr lang="en-US" kern="0" dirty="0"/>
                  <a:t>Integral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SE" kern="0" dirty="0"/>
              </a:p>
            </p:txBody>
          </p:sp>
        </mc:Choice>
        <mc:Fallback xmlns="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D3CD38BE-70F3-4416-82D4-54B8D4F14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08519" y="188640"/>
                <a:ext cx="4587772" cy="868362"/>
              </a:xfrm>
              <a:prstGeom prst="rect">
                <a:avLst/>
              </a:prstGeom>
              <a:blipFill>
                <a:blip r:embed="rId5"/>
                <a:stretch>
                  <a:fillRect t="-2817" b="-2112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BBFED670-93F2-4054-97C0-B5388E1502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9512" y="1295400"/>
                <a:ext cx="4390593" cy="51054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takes into account history of tracking error, and eliminates steady state error</a:t>
                </a:r>
              </a:p>
              <a:p>
                <a:r>
                  <a:rPr lang="en-US" dirty="0"/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causes:</a:t>
                </a:r>
              </a:p>
              <a:p>
                <a:pPr lvl="1"/>
                <a:r>
                  <a:rPr lang="en-US" dirty="0"/>
                  <a:t>Increases overshoot</a:t>
                </a:r>
              </a:p>
              <a:p>
                <a:pPr lvl="1"/>
                <a:r>
                  <a:rPr lang="en-US" dirty="0"/>
                  <a:t>More robust to disturbances</a:t>
                </a:r>
                <a:endParaRPr lang="en-SE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BBFED670-93F2-4054-97C0-B5388E1502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295400"/>
                <a:ext cx="4390593" cy="5105400"/>
              </a:xfrm>
              <a:blipFill>
                <a:blip r:embed="rId6"/>
                <a:stretch>
                  <a:fillRect l="-3190" t="-1553" r="-221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8356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2255CB3-72CF-4C98-A5F9-4227614E2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108519" y="188640"/>
                <a:ext cx="4248471" cy="868362"/>
              </a:xfrm>
            </p:spPr>
            <p:txBody>
              <a:bodyPr/>
              <a:lstStyle/>
              <a:p>
                <a:r>
                  <a:rPr lang="en-US" sz="3600" dirty="0"/>
                  <a:t>Derivative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SE" sz="36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2255CB3-72CF-4C98-A5F9-4227614E2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108519" y="188640"/>
                <a:ext cx="4248471" cy="868362"/>
              </a:xfrm>
              <a:blipFill>
                <a:blip r:embed="rId3"/>
                <a:stretch>
                  <a:fillRect l="-2152" b="-1408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1C1008-E136-4EEB-A8C4-5ECB759985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9512" y="1295400"/>
                <a:ext cx="4390593" cy="5105400"/>
              </a:xfrm>
            </p:spPr>
            <p:txBody>
              <a:bodyPr/>
              <a:lstStyle/>
              <a:p>
                <a:r>
                  <a:rPr lang="en-US" dirty="0"/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 causes:</a:t>
                </a:r>
              </a:p>
              <a:p>
                <a:pPr lvl="1"/>
                <a:r>
                  <a:rPr lang="en-US" dirty="0"/>
                  <a:t>Reduced overshoot</a:t>
                </a:r>
              </a:p>
              <a:p>
                <a:pPr lvl="1"/>
                <a:r>
                  <a:rPr lang="en-US" dirty="0"/>
                  <a:t>Faster response </a:t>
                </a:r>
              </a:p>
              <a:p>
                <a:pPr lvl="1"/>
                <a:r>
                  <a:rPr lang="en-US" dirty="0"/>
                  <a:t>Little effect on steady state</a:t>
                </a:r>
              </a:p>
              <a:p>
                <a:pPr lvl="1"/>
                <a:r>
                  <a:rPr lang="en-US" dirty="0"/>
                  <a:t>More sensitive to measurement nose</a:t>
                </a:r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1C1008-E136-4EEB-A8C4-5ECB759985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295400"/>
                <a:ext cx="4390593" cy="5105400"/>
              </a:xfrm>
              <a:blipFill>
                <a:blip r:embed="rId4"/>
                <a:stretch>
                  <a:fillRect l="-3190" t="-1553" r="-2774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1EC1C-6A8A-4036-BAEE-DEF83409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8DE97B-2E3E-4A7F-9C38-F97DFD8D5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9253" y="4068798"/>
            <a:ext cx="4588547" cy="2515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17A562-5755-4C16-96CD-B303AAA55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657" y="201063"/>
            <a:ext cx="4901917" cy="387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69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0998-CB61-4B7E-82D1-87C6F509C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Effects of PID Gains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828CEE46-F639-4BE9-9093-6692BECBD336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62030563"/>
                  </p:ext>
                </p:extLst>
              </p:nvPr>
            </p:nvGraphicFramePr>
            <p:xfrm>
              <a:off x="452689" y="1793239"/>
              <a:ext cx="8229600" cy="170776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45920">
                      <a:extLst>
                        <a:ext uri="{9D8B030D-6E8A-4147-A177-3AD203B41FA5}">
                          <a16:colId xmlns:a16="http://schemas.microsoft.com/office/drawing/2014/main" val="3274332866"/>
                        </a:ext>
                      </a:extLst>
                    </a:gridCol>
                    <a:gridCol w="1645920">
                      <a:extLst>
                        <a:ext uri="{9D8B030D-6E8A-4147-A177-3AD203B41FA5}">
                          <a16:colId xmlns:a16="http://schemas.microsoft.com/office/drawing/2014/main" val="534315537"/>
                        </a:ext>
                      </a:extLst>
                    </a:gridCol>
                    <a:gridCol w="1645920">
                      <a:extLst>
                        <a:ext uri="{9D8B030D-6E8A-4147-A177-3AD203B41FA5}">
                          <a16:colId xmlns:a16="http://schemas.microsoft.com/office/drawing/2014/main" val="3255375722"/>
                        </a:ext>
                      </a:extLst>
                    </a:gridCol>
                    <a:gridCol w="1645920">
                      <a:extLst>
                        <a:ext uri="{9D8B030D-6E8A-4147-A177-3AD203B41FA5}">
                          <a16:colId xmlns:a16="http://schemas.microsoft.com/office/drawing/2014/main" val="771108352"/>
                        </a:ext>
                      </a:extLst>
                    </a:gridCol>
                    <a:gridCol w="1645920">
                      <a:extLst>
                        <a:ext uri="{9D8B030D-6E8A-4147-A177-3AD203B41FA5}">
                          <a16:colId xmlns:a16="http://schemas.microsoft.com/office/drawing/2014/main" val="148584265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Closed-Loop Response</a:t>
                          </a:r>
                          <a:endParaRPr lang="en-S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Rise Time</a:t>
                          </a:r>
                          <a:endParaRPr lang="en-S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Overshoot</a:t>
                          </a:r>
                          <a:endParaRPr lang="en-S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Settling Time</a:t>
                          </a:r>
                          <a:endParaRPr lang="en-S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Steady State Error</a:t>
                          </a:r>
                          <a:endParaRPr lang="en-S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26760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Increase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Small change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Decrease</a:t>
                          </a:r>
                          <a:endParaRPr lang="en-S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92861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Increase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Eliminate</a:t>
                          </a:r>
                          <a:endParaRPr lang="en-S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95435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Increase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oMath>
                          </a14:m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Small change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Small change</a:t>
                          </a:r>
                          <a:endParaRPr lang="en-S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24908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828CEE46-F639-4BE9-9093-6692BECBD336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62030563"/>
                  </p:ext>
                </p:extLst>
              </p:nvPr>
            </p:nvGraphicFramePr>
            <p:xfrm>
              <a:off x="452689" y="1793239"/>
              <a:ext cx="8229600" cy="170776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45920">
                      <a:extLst>
                        <a:ext uri="{9D8B030D-6E8A-4147-A177-3AD203B41FA5}">
                          <a16:colId xmlns:a16="http://schemas.microsoft.com/office/drawing/2014/main" val="3274332866"/>
                        </a:ext>
                      </a:extLst>
                    </a:gridCol>
                    <a:gridCol w="1645920">
                      <a:extLst>
                        <a:ext uri="{9D8B030D-6E8A-4147-A177-3AD203B41FA5}">
                          <a16:colId xmlns:a16="http://schemas.microsoft.com/office/drawing/2014/main" val="534315537"/>
                        </a:ext>
                      </a:extLst>
                    </a:gridCol>
                    <a:gridCol w="1645920">
                      <a:extLst>
                        <a:ext uri="{9D8B030D-6E8A-4147-A177-3AD203B41FA5}">
                          <a16:colId xmlns:a16="http://schemas.microsoft.com/office/drawing/2014/main" val="3255375722"/>
                        </a:ext>
                      </a:extLst>
                    </a:gridCol>
                    <a:gridCol w="1645920">
                      <a:extLst>
                        <a:ext uri="{9D8B030D-6E8A-4147-A177-3AD203B41FA5}">
                          <a16:colId xmlns:a16="http://schemas.microsoft.com/office/drawing/2014/main" val="771108352"/>
                        </a:ext>
                      </a:extLst>
                    </a:gridCol>
                    <a:gridCol w="1645920">
                      <a:extLst>
                        <a:ext uri="{9D8B030D-6E8A-4147-A177-3AD203B41FA5}">
                          <a16:colId xmlns:a16="http://schemas.microsoft.com/office/drawing/2014/main" val="1485842654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Closed-Loop Response</a:t>
                          </a:r>
                          <a:endParaRPr lang="en-S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Rise Time</a:t>
                          </a:r>
                          <a:endParaRPr lang="en-S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Overshoot</a:t>
                          </a:r>
                          <a:endParaRPr lang="en-S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Settling Time</a:t>
                          </a:r>
                          <a:endParaRPr lang="en-S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Steady State Error</a:t>
                          </a:r>
                          <a:endParaRPr lang="en-S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2676007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>
                        <a:blipFill>
                          <a:blip r:embed="rId2"/>
                          <a:stretch>
                            <a:fillRect l="-370" t="-153125" r="-401852" b="-2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Small change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Decrease</a:t>
                          </a:r>
                          <a:endParaRPr lang="en-S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92861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>
                        <a:blipFill>
                          <a:blip r:embed="rId2"/>
                          <a:stretch>
                            <a:fillRect l="-370" t="-265574" r="-401852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Eliminate</a:t>
                          </a:r>
                          <a:endParaRPr lang="en-S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95435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>
                        <a:blipFill>
                          <a:blip r:embed="rId2"/>
                          <a:stretch>
                            <a:fillRect l="-370" t="-365574" r="-401852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Small change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Small change</a:t>
                          </a:r>
                          <a:endParaRPr lang="en-S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249087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9C1D5-2BCE-4954-BFE2-5D1FDBD05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067041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11  Multi-core.pptx" id="{2FA8B54D-E8C4-4E89-91A3-F7D40B8BEA32}" vid="{1B1687CF-209A-405E-B0AC-2C129ECCB58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C9F4636FD8CF4DBA576E51CE9A9557" ma:contentTypeVersion="2" ma:contentTypeDescription="Create a new document." ma:contentTypeScope="" ma:versionID="f81b2d1ebf067b2fadb277216ce19594">
  <xsd:schema xmlns:xsd="http://www.w3.org/2001/XMLSchema" xmlns:xs="http://www.w3.org/2001/XMLSchema" xmlns:p="http://schemas.microsoft.com/office/2006/metadata/properties" xmlns:ns3="221e1496-d443-4306-ad63-a100e0046a13" targetNamespace="http://schemas.microsoft.com/office/2006/metadata/properties" ma:root="true" ma:fieldsID="090bdcfad224ed1fbc2c710fa119c475" ns3:_="">
    <xsd:import namespace="221e1496-d443-4306-ad63-a100e0046a1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1e1496-d443-4306-ad63-a100e0046a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64F1CD1-F2FC-4FFA-AE7A-1E5DB3F497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1e1496-d443-4306-ad63-a100e0046a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5B7194-A3AF-4249-ACB5-9671D72B66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FA4B64-C96F-467C-8285-6AC46DCEFA0A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221e1496-d443-4306-ad63-a100e0046a1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_Template New</Template>
  <TotalTime>3436</TotalTime>
  <Words>3720</Words>
  <Application>Microsoft Office PowerPoint</Application>
  <PresentationFormat>On-screen Show (4:3)</PresentationFormat>
  <Paragraphs>383</Paragraphs>
  <Slides>39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Cambria Math</vt:lpstr>
      <vt:lpstr>Default Design</vt:lpstr>
      <vt:lpstr>L6 Control</vt:lpstr>
      <vt:lpstr>Controller Design</vt:lpstr>
      <vt:lpstr>Vehicle Control Architecture</vt:lpstr>
      <vt:lpstr>The Feedback Control Problem</vt:lpstr>
      <vt:lpstr>PID Control</vt:lpstr>
      <vt:lpstr>Proportional Term K_p</vt:lpstr>
      <vt:lpstr>PowerPoint Presentation</vt:lpstr>
      <vt:lpstr>Derivative Term K_d</vt:lpstr>
      <vt:lpstr>Summary of Effects of PID Gains</vt:lpstr>
      <vt:lpstr>Example: Vehicle Lateral Control </vt:lpstr>
      <vt:lpstr>System and Controller Modeling</vt:lpstr>
      <vt:lpstr>System and Controller Modeling</vt:lpstr>
      <vt:lpstr>Control Design with Pole Placement (not covered in this course)</vt:lpstr>
      <vt:lpstr>Control Design cont’d</vt:lpstr>
      <vt:lpstr>Simplifying Assumptions We Made</vt:lpstr>
      <vt:lpstr>MPC (Model-Predictive Control)</vt:lpstr>
      <vt:lpstr>MPC Illustration</vt:lpstr>
      <vt:lpstr>MPC Illustration Con’t</vt:lpstr>
      <vt:lpstr>MPC Illustration Con’t</vt:lpstr>
      <vt:lpstr>MPC Formulations</vt:lpstr>
      <vt:lpstr>MPC Pros and Cons</vt:lpstr>
      <vt:lpstr>MPC Example: Vehicle Lateral Control</vt:lpstr>
      <vt:lpstr>MPC Example Performance</vt:lpstr>
      <vt:lpstr>PID Control Example (No Look-Ahead)</vt:lpstr>
      <vt:lpstr>MPC Control Example (Look-Ahead)</vt:lpstr>
      <vt:lpstr>MPC Quiz</vt:lpstr>
      <vt:lpstr>Kinematics vs. Dynamics</vt:lpstr>
      <vt:lpstr>Kinematic vs. Dynamic Control</vt:lpstr>
      <vt:lpstr>PID Control Lab Setup</vt:lpstr>
      <vt:lpstr>Udacity: Racetrack Control</vt:lpstr>
      <vt:lpstr>Kinematic Bicycle Model</vt:lpstr>
      <vt:lpstr>State Update Equation</vt:lpstr>
      <vt:lpstr>Udacity: State Update based on Kinematic Bicycle Model</vt:lpstr>
      <vt:lpstr>Straight Line vs. Circular Motion</vt:lpstr>
      <vt:lpstr>run()</vt:lpstr>
      <vt:lpstr>For General dt</vt:lpstr>
      <vt:lpstr>twiddle()</vt:lpstr>
      <vt:lpstr>twiddle() vs. Pole Placement</vt:lpstr>
      <vt:lpstr>Changing to P Control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L11  Multi-core</dc:title>
  <dc:creator>Zonghua Gu</dc:creator>
  <cp:lastModifiedBy>Zonghua Gu</cp:lastModifiedBy>
  <cp:revision>165</cp:revision>
  <dcterms:created xsi:type="dcterms:W3CDTF">2020-03-03T09:50:33Z</dcterms:created>
  <dcterms:modified xsi:type="dcterms:W3CDTF">2022-12-20T08:57:35Z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0x01010004C9F4636FD8CF4DBA576E51CE9A9557</vt:lpwstr>
  </property>
</Properties>
</file>