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371" r:id="rId2"/>
    <p:sldId id="834" r:id="rId3"/>
    <p:sldId id="1079" r:id="rId4"/>
    <p:sldId id="1080" r:id="rId5"/>
    <p:sldId id="1150" r:id="rId6"/>
    <p:sldId id="892" r:id="rId7"/>
    <p:sldId id="893" r:id="rId8"/>
    <p:sldId id="894" r:id="rId9"/>
    <p:sldId id="987" r:id="rId10"/>
    <p:sldId id="984" r:id="rId11"/>
    <p:sldId id="864" r:id="rId12"/>
    <p:sldId id="932" r:id="rId13"/>
    <p:sldId id="1012" r:id="rId14"/>
    <p:sldId id="1163" r:id="rId15"/>
    <p:sldId id="1040" r:id="rId16"/>
    <p:sldId id="1041" r:id="rId17"/>
    <p:sldId id="1165" r:id="rId18"/>
    <p:sldId id="1043" r:id="rId19"/>
    <p:sldId id="1015" r:id="rId20"/>
    <p:sldId id="1063" r:id="rId21"/>
    <p:sldId id="1002" r:id="rId22"/>
    <p:sldId id="1153" r:id="rId2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DEA5474-E479-4DFF-9C39-EE39EF3980AF}">
          <p14:sldIdLst>
            <p14:sldId id="371"/>
            <p14:sldId id="834"/>
            <p14:sldId id="1079"/>
            <p14:sldId id="1080"/>
            <p14:sldId id="1150"/>
            <p14:sldId id="892"/>
            <p14:sldId id="893"/>
            <p14:sldId id="894"/>
            <p14:sldId id="987"/>
            <p14:sldId id="984"/>
            <p14:sldId id="864"/>
            <p14:sldId id="932"/>
            <p14:sldId id="1012"/>
            <p14:sldId id="1163"/>
            <p14:sldId id="1040"/>
            <p14:sldId id="1041"/>
            <p14:sldId id="1165"/>
            <p14:sldId id="1043"/>
            <p14:sldId id="1015"/>
            <p14:sldId id="1063"/>
            <p14:sldId id="1002"/>
            <p14:sldId id="115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6633"/>
    <a:srgbClr val="0000FF"/>
    <a:srgbClr val="008000"/>
    <a:srgbClr val="FF3300"/>
    <a:srgbClr val="B2B2B2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2623" autoAdjust="0"/>
    <p:restoredTop sz="87848" autoAdjust="0"/>
  </p:normalViewPr>
  <p:slideViewPr>
    <p:cSldViewPr>
      <p:cViewPr varScale="1">
        <p:scale>
          <a:sx n="111" d="100"/>
          <a:sy n="111" d="100"/>
        </p:scale>
        <p:origin x="1134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3456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06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noProof="0"/>
              <a:t>Click to edit Master text styles</a:t>
            </a:r>
          </a:p>
          <a:p>
            <a:pPr lvl="1"/>
            <a:r>
              <a:rPr lang="en-US" altLang="zh-CN" noProof="0"/>
              <a:t>Second level</a:t>
            </a:r>
          </a:p>
          <a:p>
            <a:pPr lvl="2"/>
            <a:r>
              <a:rPr lang="en-US" altLang="zh-CN" noProof="0"/>
              <a:t>Third level</a:t>
            </a:r>
          </a:p>
          <a:p>
            <a:pPr lvl="3"/>
            <a:r>
              <a:rPr lang="en-US" altLang="zh-CN" noProof="0"/>
              <a:t>Fourth level</a:t>
            </a:r>
          </a:p>
          <a:p>
            <a:pPr lvl="4"/>
            <a:r>
              <a:rPr lang="en-US" altLang="zh-CN" noProof="0"/>
              <a:t>Fifth level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6FA21340-DBF0-4FAC-9DE2-FD6DB24B56C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javatpoint.com/reinforcement-learning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ilibili.com/video/BV1hg4y1873j?from=search&amp;seid=14821159815301028409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Reinforcement Learning Tutorial by </a:t>
            </a:r>
            <a:r>
              <a:rPr lang="en-US" dirty="0" err="1"/>
              <a:t>javatpoint</a:t>
            </a:r>
            <a:endParaRPr lang="en-US" dirty="0"/>
          </a:p>
          <a:p>
            <a:pPr lvl="1"/>
            <a:r>
              <a:rPr lang="en-US" dirty="0">
                <a:hlinkClick r:id="rId3"/>
              </a:rPr>
              <a:t>https://www.javatpoint.com/reinforcement-learning</a:t>
            </a:r>
            <a:r>
              <a:rPr lang="en-US" dirty="0"/>
              <a:t> </a:t>
            </a:r>
          </a:p>
          <a:p>
            <a:endParaRPr lang="en-SE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8F5042-9C52-0449-B2EC-628456EB9E9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3017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096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  <a:p>
            <a:r>
              <a:rPr lang="en-US" dirty="0">
                <a:ea typeface="ＭＳ Ｐゴシック" pitchFamily="34" charset="-128"/>
              </a:rPr>
              <a:t>Rewards in the future (deeper in the tree) matter less</a:t>
            </a:r>
          </a:p>
          <a:p>
            <a:endParaRPr lang="en-US" dirty="0">
              <a:ea typeface="ＭＳ Ｐゴシック" pitchFamily="34" charset="-128"/>
            </a:endParaRPr>
          </a:p>
          <a:p>
            <a:r>
              <a:rPr lang="en-US" dirty="0">
                <a:ea typeface="ＭＳ Ｐゴシック" pitchFamily="34" charset="-128"/>
              </a:rPr>
              <a:t>Interesting: running </a:t>
            </a:r>
            <a:r>
              <a:rPr lang="en-US" dirty="0" err="1">
                <a:ea typeface="ＭＳ Ｐゴシック" pitchFamily="34" charset="-128"/>
              </a:rPr>
              <a:t>expectimax</a:t>
            </a:r>
            <a:r>
              <a:rPr lang="en-US" dirty="0">
                <a:ea typeface="ＭＳ Ｐゴシック" pitchFamily="34" charset="-128"/>
              </a:rPr>
              <a:t>, if having to truncate the search, then not losing much; e.g.,  less then \</a:t>
            </a:r>
            <a:r>
              <a:rPr lang="en-US" dirty="0" err="1">
                <a:ea typeface="ＭＳ Ｐゴシック" pitchFamily="34" charset="-128"/>
              </a:rPr>
              <a:t>gamma^d</a:t>
            </a:r>
            <a:r>
              <a:rPr lang="en-US" dirty="0">
                <a:ea typeface="ＭＳ Ｐゴシック" pitchFamily="34" charset="-128"/>
              </a:rPr>
              <a:t> / (1-\gamma)</a:t>
            </a:r>
          </a:p>
          <a:p>
            <a:r>
              <a:rPr lang="en-US" dirty="0">
                <a:ea typeface="ＭＳ Ｐゴシック" pitchFamily="34" charset="-128"/>
              </a:rPr>
              <a:t>Augment q states with another option: instant death! </a:t>
            </a:r>
          </a:p>
          <a:p>
            <a:endParaRPr lang="en-US" dirty="0">
              <a:ea typeface="ＭＳ Ｐゴシック" pitchFamily="34" charset="-128"/>
            </a:endParaRPr>
          </a:p>
          <a:p>
            <a:r>
              <a:rPr lang="en-US" dirty="0">
                <a:ea typeface="ＭＳ Ｐゴシック" pitchFamily="34" charset="-128"/>
              </a:rPr>
              <a:t>Repeated loop, difference from search, is a win. Distinction of visiting a state.</a:t>
            </a:r>
          </a:p>
          <a:p>
            <a:endParaRPr lang="en-US" dirty="0">
              <a:ea typeface="ＭＳ Ｐゴシック" pitchFamily="34" charset="-128"/>
            </a:endParaRPr>
          </a:p>
          <a:p>
            <a:r>
              <a:rPr lang="en-US" dirty="0">
                <a:ea typeface="ＭＳ Ｐゴシック" pitchFamily="34" charset="-128"/>
              </a:rPr>
              <a:t>Do the example.</a:t>
            </a:r>
          </a:p>
        </p:txBody>
      </p:sp>
      <p:sp>
        <p:nvSpPr>
          <p:cNvPr id="4096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48DDD6D-317B-4886-9A60-0B722A074D75}" type="slidenum">
              <a:rPr lang="en-US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1667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0994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https://www.bilibili.com/video/BV1hg4y1873j?from=search&amp;seid=14821159815301028409</a:t>
            </a:r>
            <a:endParaRPr lang="en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FA21340-DBF0-4FAC-9DE2-FD6DB24B56C8}" type="slidenum">
              <a:rPr lang="en-US" altLang="zh-CN" smtClean="0"/>
              <a:pPr>
                <a:defRPr/>
              </a:pPr>
              <a:t>13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577119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𝔼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sub>
                    </m:sSub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[</m:t>
                    </m:r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𝛾</m:t>
                    </m:r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sub>
                    </m:sSub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)|</m:t>
                    </m:r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𝔼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sub>
                    </m:sSub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[</m:t>
                    </m:r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𝛾</m:t>
                    </m:r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sub>
                    </m:sSub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)|</m:t>
                    </m:r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SE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i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=𝔼_𝜋 [𝑅_(</a:t>
                </a:r>
                <a:r>
                  <a:rPr lang="en-US" i="0">
                    <a:latin typeface="Cambria Math" panose="02040503050406030204" pitchFamily="18" charset="0"/>
                  </a:rPr>
                  <a:t>𝑡+1</a:t>
                </a:r>
                <a:r>
                  <a:rPr lang="en-US" i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)+𝛾𝑣_𝜋 (𝑆_(𝑡+1))|𝑆_𝑡=𝑠]</a:t>
                </a:r>
                <a:r>
                  <a:rPr lang="en-US" dirty="0"/>
                  <a:t> </a:t>
                </a:r>
                <a:r>
                  <a:rPr lang="en-US" i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=𝔼_𝜋 [𝑅_(</a:t>
                </a:r>
                <a:r>
                  <a:rPr lang="en-US" i="0">
                    <a:latin typeface="Cambria Math" panose="02040503050406030204" pitchFamily="18" charset="0"/>
                  </a:rPr>
                  <a:t>𝑡+1</a:t>
                </a:r>
                <a:r>
                  <a:rPr lang="en-US" i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)+𝛾𝑣_𝜋 (𝑆_(𝑡+1))|𝑆_𝑡=𝑠</a:t>
                </a:r>
                <a:r>
                  <a:rPr lang="en-US" b="0" i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, 𝐴_𝑡=𝑎</a:t>
                </a:r>
                <a:r>
                  <a:rPr lang="en-US" i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]</a:t>
                </a:r>
                <a:endParaRPr lang="en-SE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FA21340-DBF0-4FAC-9DE2-FD6DB24B56C8}" type="slidenum">
              <a:rPr lang="en-US" altLang="zh-CN" smtClean="0"/>
              <a:pPr>
                <a:defRPr/>
              </a:pPr>
              <a:t>15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9806039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∗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max</m:t>
                          </m:r>
                        </m:e>
                        <m:li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lim>
                      </m:limLow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∗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;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∗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sub>
                        <m:sup/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</m:e>
                      </m:nary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𝛾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∗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sub>
                        <m:sup/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</m:e>
                      </m:nary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𝛾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SE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i="0">
                    <a:latin typeface="Cambria Math" panose="02040503050406030204" pitchFamily="18" charset="0"/>
                  </a:rPr>
                  <a:t>𝑣_∗ (𝑠)=max┬𝑎  𝑞_∗ (𝑠,𝑎);𝑞_∗ (𝑠,𝑎)=∑_(𝑟,𝑠^′)▒〖𝑝(𝑟,𝑠′│𝑠,𝑎) 〗 [𝑟+𝛾𝑣_∗ (𝑠′)]</a:t>
                </a:r>
                <a:endParaRPr lang="en-US" dirty="0"/>
              </a:p>
              <a:p>
                <a:r>
                  <a:rPr lang="en-US" i="0">
                    <a:latin typeface="Cambria Math" panose="02040503050406030204" pitchFamily="18" charset="0"/>
                  </a:rPr>
                  <a:t>𝑞_∗ (</a:t>
                </a:r>
                <a:r>
                  <a:rPr lang="en-US" b="0" i="0">
                    <a:latin typeface="Cambria Math" panose="02040503050406030204" pitchFamily="18" charset="0"/>
                  </a:rPr>
                  <a:t>𝐶</a:t>
                </a:r>
                <a:r>
                  <a:rPr lang="en-US" i="0">
                    <a:latin typeface="Cambria Math" panose="02040503050406030204" pitchFamily="18" charset="0"/>
                  </a:rPr>
                  <a:t>,</a:t>
                </a:r>
                <a:r>
                  <a:rPr lang="en-US" b="0" i="0">
                    <a:latin typeface="Cambria Math" panose="02040503050406030204" pitchFamily="18" charset="0"/>
                  </a:rPr>
                  <a:t>𝑙)</a:t>
                </a:r>
                <a:r>
                  <a:rPr lang="en-US" i="0">
                    <a:latin typeface="Cambria Math" panose="02040503050406030204" pitchFamily="18" charset="0"/>
                  </a:rPr>
                  <a:t>=∑_(𝑟,𝑠^′)▒〖𝑝(𝑟,𝑠′│𝑠,𝑎) 〗 [𝑟+𝛾𝑣_∗ (𝑠′)]</a:t>
                </a:r>
                <a:endParaRPr lang="en-SE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FA21340-DBF0-4FAC-9DE2-FD6DB24B56C8}" type="slidenum">
              <a:rPr lang="en-US" altLang="zh-CN" smtClean="0"/>
              <a:pPr>
                <a:defRPr/>
              </a:pPr>
              <a:t>16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950986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FA21340-DBF0-4FAC-9DE2-FD6DB24B56C8}" type="slidenum">
              <a:rPr lang="en-US" altLang="zh-CN" smtClean="0"/>
              <a:pPr>
                <a:defRPr/>
              </a:pPr>
              <a:t>18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37946881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>
                    <a:solidFill>
                      <a:srgbClr val="C00000"/>
                    </a:solidFill>
                  </a:rPr>
                  <a:t>Can</a:t>
                </a:r>
                <a:r>
                  <a:rPr lang="en-US" dirty="0">
                    <a:solidFill>
                      <a:schemeClr val="tx1"/>
                    </a:solidFill>
                  </a:rPr>
                  <a:t> get optimal policy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∗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s</m:t>
                        </m:r>
                      </m:e>
                    </m:d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arg</m:t>
                    </m:r>
                    <m:limLow>
                      <m:limLow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max</m:t>
                        </m:r>
                      </m:e>
                      <m:lim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lim>
                    </m:limLow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∗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</m:oMath>
                </a14:m>
                <a:endParaRPr lang="en-US" dirty="0"/>
              </a:p>
              <a:p>
                <a:r>
                  <a:rPr lang="en-US" dirty="0">
                    <a:solidFill>
                      <a:srgbClr val="C00000"/>
                    </a:solidFill>
                  </a:rPr>
                  <a:t>Cannot</a:t>
                </a:r>
                <a:r>
                  <a:rPr lang="en-US" dirty="0"/>
                  <a:t> get optimal policy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∗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s</m:t>
                        </m:r>
                      </m:e>
                    </m:d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∗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endParaRPr lang="en-SE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>
                    <a:solidFill>
                      <a:srgbClr val="C00000"/>
                    </a:solidFill>
                  </a:rPr>
                  <a:t>Can</a:t>
                </a:r>
                <a:r>
                  <a:rPr lang="en-US" dirty="0">
                    <a:solidFill>
                      <a:schemeClr val="tx1"/>
                    </a:solidFill>
                  </a:rPr>
                  <a:t> get optimal policy </a:t>
                </a:r>
                <a:r>
                  <a:rPr lang="en-US" i="0">
                    <a:latin typeface="Cambria Math" panose="02040503050406030204" pitchFamily="18" charset="0"/>
                  </a:rPr>
                  <a:t>𝜋_∗ (s)=arg max┬𝑎</a:t>
                </a:r>
                <a:r>
                  <a:rPr lang="en-US" b="0" i="0">
                    <a:latin typeface="Cambria Math" panose="02040503050406030204" pitchFamily="18" charset="0"/>
                  </a:rPr>
                  <a:t>  </a:t>
                </a:r>
                <a:r>
                  <a:rPr lang="en-US" i="0">
                    <a:latin typeface="Cambria Math" panose="02040503050406030204" pitchFamily="18" charset="0"/>
                  </a:rPr>
                  <a:t>𝑞_∗ (𝑠,𝑎)</a:t>
                </a:r>
                <a:endParaRPr lang="en-US" dirty="0"/>
              </a:p>
              <a:p>
                <a:r>
                  <a:rPr lang="en-US" dirty="0">
                    <a:solidFill>
                      <a:srgbClr val="C00000"/>
                    </a:solidFill>
                  </a:rPr>
                  <a:t>Cannot</a:t>
                </a:r>
                <a:r>
                  <a:rPr lang="en-US" dirty="0"/>
                  <a:t> get optimal policy </a:t>
                </a:r>
                <a:r>
                  <a:rPr lang="en-US" i="0">
                    <a:latin typeface="Cambria Math" panose="02040503050406030204" pitchFamily="18" charset="0"/>
                  </a:rPr>
                  <a:t>𝜋_∗ (s)</a:t>
                </a:r>
                <a:r>
                  <a:rPr lang="en-US" dirty="0">
                    <a:solidFill>
                      <a:schemeClr val="tx1"/>
                    </a:solidFill>
                  </a:rPr>
                  <a:t> from </a:t>
                </a:r>
                <a:r>
                  <a:rPr lang="en-US" i="0">
                    <a:latin typeface="Cambria Math" panose="02040503050406030204" pitchFamily="18" charset="0"/>
                  </a:rPr>
                  <a:t>𝑣_∗ (</a:t>
                </a:r>
                <a:r>
                  <a:rPr lang="en-US" b="0" i="0">
                    <a:latin typeface="Cambria Math" panose="02040503050406030204" pitchFamily="18" charset="0"/>
                  </a:rPr>
                  <a:t>𝑠)</a:t>
                </a:r>
                <a:endParaRPr lang="en-SE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FA21340-DBF0-4FAC-9DE2-FD6DB24B56C8}" type="slidenum">
              <a:rPr lang="en-US" altLang="zh-CN" smtClean="0"/>
              <a:pPr>
                <a:defRPr/>
              </a:pPr>
              <a:t>19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71333564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Turn recursive Bellman equations into updates</a:t>
                </a:r>
              </a:p>
              <a:p>
                <a:r>
                  <a:rPr lang="en-US" dirty="0"/>
                  <a:t>	(like value iteration)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Computationally efficient:</a:t>
                </a:r>
              </a:p>
              <a:p>
                <a:pPr lvl="1"/>
                <a:r>
                  <a:rPr lang="en-US" dirty="0">
                    <a:solidFill>
                      <a:schemeClr val="tx1"/>
                    </a:solidFill>
                  </a:rPr>
                  <a:t>Without the max operator, the Bellman equations are just </a:t>
                </a:r>
                <a:endParaRPr lang="en-US" dirty="0"/>
              </a:p>
              <a:p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latin typeface="Cambria Math" panose="02040503050406030204" pitchFamily="18" charset="0"/>
                              <a:cs typeface="Palatino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cs typeface="Palatino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Palatino"/>
                            </a:rPr>
                            <m:t>0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  <a:cs typeface="Palatino"/>
                            </a:rPr>
                            <m:t>𝜋</m:t>
                          </m:r>
                        </m:sup>
                      </m:sSubSup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cs typeface="Palatino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cs typeface="Palatino"/>
                            </a:rPr>
                            <m:t>𝑠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cs typeface="Palatino"/>
                        </a:rPr>
                        <m:t>=0</m:t>
                      </m:r>
                    </m:oMath>
                  </m:oMathPara>
                </a14:m>
                <a:endParaRPr lang="en-US" i="1" dirty="0">
                  <a:latin typeface="Cambria Math" panose="02040503050406030204" pitchFamily="18" charset="0"/>
                  <a:cs typeface="Palatino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latin typeface="Cambria Math" panose="02040503050406030204" pitchFamily="18" charset="0"/>
                              <a:cs typeface="Palatino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cs typeface="Palatino"/>
                            </a:rPr>
                            <m:t>𝑉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cs typeface="Palatino"/>
                            </a:rPr>
                            <m:t>𝑘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cs typeface="Palatino"/>
                            </a:rPr>
                            <m:t>+1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  <a:cs typeface="Palatino"/>
                            </a:rPr>
                            <m:t>𝜋</m:t>
                          </m:r>
                        </m:sup>
                      </m:sSubSup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cs typeface="Palatino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cs typeface="Palatino"/>
                            </a:rPr>
                            <m:t>𝑠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cs typeface="Palatino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  <a:cs typeface="Palatino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 panose="02040503050406030204" pitchFamily="18" charset="0"/>
                              <a:cs typeface="Palatino"/>
                            </a:rPr>
                            <m:t>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cs typeface="Palatino"/>
                            </a:rPr>
                            <m:t>′</m:t>
                          </m:r>
                        </m:sub>
                        <m:sup/>
                        <m:e>
                          <m:r>
                            <a:rPr lang="en-US" i="1">
                              <a:latin typeface="Cambria Math" panose="02040503050406030204" pitchFamily="18" charset="0"/>
                              <a:cs typeface="Palatino"/>
                            </a:rPr>
                            <m:t>𝑇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Palatino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cs typeface="Palatino"/>
                                </a:rPr>
                                <m:t>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cs typeface="Palatino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cs typeface="Palatino"/>
                                </a:rPr>
                                <m:t>𝜋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cs typeface="Palatino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cs typeface="Palatino"/>
                                </a:rPr>
                                <m:t>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cs typeface="Palatino"/>
                                </a:rPr>
                                <m:t>),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cs typeface="Palatino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Palatino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Palatino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</m:e>
                      </m:nary>
                      <m:r>
                        <a:rPr lang="en-US" i="1">
                          <a:latin typeface="Cambria Math" panose="02040503050406030204" pitchFamily="18" charset="0"/>
                          <a:cs typeface="Palatino"/>
                        </a:rPr>
                        <m:t>[</m:t>
                      </m:r>
                      <m:r>
                        <a:rPr lang="en-US" i="1">
                          <a:latin typeface="Cambria Math" panose="02040503050406030204" pitchFamily="18" charset="0"/>
                          <a:cs typeface="Palatino"/>
                        </a:rPr>
                        <m:t>𝑅</m:t>
                      </m:r>
                      <m:r>
                        <a:rPr lang="en-US" i="1">
                          <a:latin typeface="Cambria Math" panose="02040503050406030204" pitchFamily="18" charset="0"/>
                          <a:cs typeface="Palatino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  <a:cs typeface="Palatino"/>
                        </a:rPr>
                        <m:t>𝑠</m:t>
                      </m:r>
                      <m:r>
                        <a:rPr lang="en-US" i="1">
                          <a:latin typeface="Cambria Math" panose="02040503050406030204" pitchFamily="18" charset="0"/>
                          <a:cs typeface="Palatino"/>
                        </a:rPr>
                        <m:t>,</m:t>
                      </m:r>
                      <m:r>
                        <a:rPr lang="en-US" i="1">
                          <a:latin typeface="Cambria Math" panose="02040503050406030204" pitchFamily="18" charset="0"/>
                          <a:cs typeface="Palatino"/>
                        </a:rPr>
                        <m:t>𝜋</m:t>
                      </m:r>
                      <m:r>
                        <a:rPr lang="en-US" i="1">
                          <a:latin typeface="Cambria Math" panose="02040503050406030204" pitchFamily="18" charset="0"/>
                          <a:cs typeface="Palatino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  <a:cs typeface="Palatino"/>
                        </a:rPr>
                        <m:t>𝑠</m:t>
                      </m:r>
                      <m:r>
                        <a:rPr lang="en-US" i="1">
                          <a:latin typeface="Cambria Math" panose="02040503050406030204" pitchFamily="18" charset="0"/>
                          <a:cs typeface="Palatino"/>
                        </a:rPr>
                        <m:t>),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cs typeface="Palatino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cs typeface="Palatino"/>
                            </a:rPr>
                            <m:t>𝑠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cs typeface="Palatino"/>
                            </a:rPr>
                            <m:t>′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cs typeface="Palatino"/>
                        </a:rPr>
                        <m:t>)</m:t>
                      </m:r>
                      <m:r>
                        <a:rPr lang="en-US" i="1">
                          <a:latin typeface="Cambria Math" panose="02040503050406030204" pitchFamily="18" charset="0"/>
                          <a:cs typeface="Palatino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  <a:cs typeface="Palatino"/>
                        </a:rPr>
                        <m:t>𝛾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cs typeface="Palatino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cs typeface="Palatino"/>
                            </a:rPr>
                            <m:t>𝑉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cs typeface="Palatino"/>
                            </a:rPr>
                            <m:t>𝑘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cs typeface="Palatino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  <a:cs typeface="Palatino"/>
                        </a:rPr>
                        <m:t>𝑠</m:t>
                      </m:r>
                      <m:r>
                        <a:rPr lang="en-US" i="1">
                          <a:latin typeface="Cambria Math" panose="02040503050406030204" pitchFamily="18" charset="0"/>
                          <a:cs typeface="Palatino"/>
                        </a:rPr>
                        <m:t>′)]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endParaRPr lang="en-SE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Turn recursive Bellman equations into updates</a:t>
                </a:r>
              </a:p>
              <a:p>
                <a:r>
                  <a:rPr lang="en-US" dirty="0"/>
                  <a:t>	(like value iteration)</a:t>
                </a:r>
              </a:p>
              <a:p>
                <a:endParaRPr lang="en-US" dirty="0"/>
              </a:p>
              <a:p>
                <a:r>
                  <a:rPr lang="en-US" i="0">
                    <a:latin typeface="Cambria Math" panose="02040503050406030204" pitchFamily="18" charset="0"/>
                    <a:cs typeface="Palatino"/>
                  </a:rPr>
                  <a:t>𝑉_</a:t>
                </a:r>
                <a:r>
                  <a:rPr lang="en-US" b="0" i="0">
                    <a:latin typeface="Cambria Math" panose="02040503050406030204" pitchFamily="18" charset="0"/>
                    <a:cs typeface="Palatino"/>
                  </a:rPr>
                  <a:t>0^</a:t>
                </a:r>
                <a:r>
                  <a:rPr lang="en-US" i="0">
                    <a:latin typeface="Cambria Math" panose="02040503050406030204" pitchFamily="18" charset="0"/>
                    <a:cs typeface="Palatino"/>
                  </a:rPr>
                  <a:t>𝜋 </a:t>
                </a:r>
                <a:r>
                  <a:rPr lang="en-US" i="0">
                    <a:latin typeface="Cambria Math" panose="02040503050406030204" pitchFamily="18" charset="0"/>
                  </a:rPr>
                  <a:t>(</a:t>
                </a:r>
                <a:r>
                  <a:rPr lang="en-US" i="0">
                    <a:latin typeface="Cambria Math" panose="02040503050406030204" pitchFamily="18" charset="0"/>
                    <a:cs typeface="Palatino"/>
                  </a:rPr>
                  <a:t>𝑠)</a:t>
                </a:r>
                <a:r>
                  <a:rPr lang="en-US" b="0" i="0">
                    <a:latin typeface="Cambria Math" panose="02040503050406030204" pitchFamily="18" charset="0"/>
                    <a:cs typeface="Palatino"/>
                  </a:rPr>
                  <a:t>=0</a:t>
                </a:r>
                <a:endParaRPr lang="en-US" i="1" dirty="0">
                  <a:latin typeface="Cambria Math" panose="02040503050406030204" pitchFamily="18" charset="0"/>
                  <a:cs typeface="Palatino"/>
                </a:endParaRPr>
              </a:p>
              <a:p>
                <a:r>
                  <a:rPr lang="en-US" i="0">
                    <a:latin typeface="Cambria Math" panose="02040503050406030204" pitchFamily="18" charset="0"/>
                    <a:cs typeface="Palatino"/>
                  </a:rPr>
                  <a:t>𝑉_(𝑘+1)^𝜋 </a:t>
                </a:r>
                <a:r>
                  <a:rPr lang="en-US" i="0">
                    <a:latin typeface="Cambria Math" panose="02040503050406030204" pitchFamily="18" charset="0"/>
                  </a:rPr>
                  <a:t>(</a:t>
                </a:r>
                <a:r>
                  <a:rPr lang="en-US" i="0">
                    <a:latin typeface="Cambria Math" panose="02040503050406030204" pitchFamily="18" charset="0"/>
                    <a:cs typeface="Palatino"/>
                  </a:rPr>
                  <a:t>𝑠)=</a:t>
                </a:r>
                <a:r>
                  <a:rPr lang="en-US" i="0">
                    <a:latin typeface="Cambria Math" panose="02040503050406030204" pitchFamily="18" charset="0"/>
                  </a:rPr>
                  <a:t>∑_</a:t>
                </a:r>
                <a:r>
                  <a:rPr lang="en-US" i="0">
                    <a:latin typeface="Cambria Math" panose="02040503050406030204" pitchFamily="18" charset="0"/>
                    <a:cs typeface="Palatino"/>
                  </a:rPr>
                  <a:t>𝑠′▒𝑇(𝑠,𝜋(𝑠),𝑠^′ ) [𝑅(𝑠,𝜋(𝑠),𝑠^′</a:t>
                </a:r>
                <a:r>
                  <a:rPr lang="en-US" b="0" i="0">
                    <a:latin typeface="Cambria Math" panose="02040503050406030204" pitchFamily="18" charset="0"/>
                    <a:cs typeface="Palatino"/>
                  </a:rPr>
                  <a:t>)</a:t>
                </a:r>
                <a:r>
                  <a:rPr lang="en-US" i="0">
                    <a:latin typeface="Cambria Math" panose="02040503050406030204" pitchFamily="18" charset="0"/>
                    <a:cs typeface="Palatino"/>
                  </a:rPr>
                  <a:t>+𝛾𝑉_𝑘 (𝑠′)]</a:t>
                </a:r>
                <a:endParaRPr lang="en-US" dirty="0"/>
              </a:p>
              <a:p>
                <a:endParaRPr lang="en-US" dirty="0"/>
              </a:p>
              <a:p>
                <a:endParaRPr lang="en-SE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FA21340-DBF0-4FAC-9DE2-FD6DB24B56C8}" type="slidenum">
              <a:rPr lang="en-US" altLang="zh-CN" smtClean="0"/>
              <a:pPr>
                <a:defRPr/>
              </a:pPr>
              <a:t>21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2554192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In the back diagrams, BF denotes Branching Factor of backup diagram.</a:t>
            </a:r>
          </a:p>
          <a:p>
            <a:endParaRPr lang="en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FA21340-DBF0-4FAC-9DE2-FD6DB24B56C8}" type="slidenum">
              <a:rPr lang="en-US" altLang="zh-CN" smtClean="0"/>
              <a:pPr>
                <a:defRPr/>
              </a:pPr>
              <a:t>22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1141020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lvl="1">
                  <a:lnSpc>
                    <a:spcPct val="80000"/>
                  </a:lnSpc>
                </a:pPr>
                <a:r>
                  <a:rPr lang="en-US" dirty="0"/>
                  <a:t>Add utility slide, (like policy) </a:t>
                </a:r>
                <a:r>
                  <a:rPr lang="en-US" dirty="0">
                    <a:ea typeface="ＭＳ Ｐゴシック" pitchFamily="34" charset="-128"/>
                  </a:rPr>
                  <a:t>Utility (Cumulative Reward) measured by Value 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ＭＳ Ｐゴシック" pitchFamily="34" charset="-128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ＭＳ Ｐゴシック" pitchFamily="34" charset="-128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ＭＳ Ｐゴシック" pitchFamily="34" charset="-128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ＭＳ Ｐゴシック" pitchFamily="34" charset="-128"/>
                      </a:rPr>
                      <m:t>)</m:t>
                    </m:r>
                  </m:oMath>
                </a14:m>
                <a:r>
                  <a:rPr lang="en-US" dirty="0">
                    <a:ea typeface="ＭＳ Ｐゴシック" pitchFamily="34" charset="-128"/>
                  </a:rPr>
                  <a:t>: sum of cumulative (discounted) rewards (utility) starting from state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ＭＳ Ｐゴシック" pitchFamily="34" charset="-128"/>
                      </a:rPr>
                      <m:t>𝑠</m:t>
                    </m:r>
                  </m:oMath>
                </a14:m>
                <a:r>
                  <a:rPr lang="en-US" dirty="0">
                    <a:ea typeface="ＭＳ Ｐゴシック" pitchFamily="34" charset="-128"/>
                  </a:rPr>
                  <a:t> TODO 2 versions, optimal or policy</a:t>
                </a:r>
              </a:p>
              <a:p>
                <a:pPr lvl="1">
                  <a:lnSpc>
                    <a:spcPct val="80000"/>
                  </a:lnSpc>
                </a:pPr>
                <a:r>
                  <a:rPr lang="en-US" dirty="0">
                    <a:ea typeface="ＭＳ Ｐゴシック" pitchFamily="34" charset="-128"/>
                  </a:rPr>
                  <a:t>Q Value 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ＭＳ Ｐゴシック" pitchFamily="34" charset="-128"/>
                      </a:rPr>
                      <m:t>𝑄</m:t>
                    </m:r>
                    <m:r>
                      <a:rPr lang="en-US" i="1">
                        <a:latin typeface="Cambria Math" panose="02040503050406030204" pitchFamily="18" charset="0"/>
                        <a:ea typeface="ＭＳ Ｐゴシック" pitchFamily="34" charset="-128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  <a:ea typeface="ＭＳ Ｐゴシック" pitchFamily="34" charset="-128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ＭＳ Ｐゴシック" pitchFamily="34" charset="-128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ＭＳ Ｐゴシック" pitchFamily="34" charset="-128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  <a:ea typeface="ＭＳ Ｐゴシック" pitchFamily="34" charset="-128"/>
                      </a:rPr>
                      <m:t>)</m:t>
                    </m:r>
                  </m:oMath>
                </a14:m>
                <a:r>
                  <a:rPr lang="en-US" dirty="0">
                    <a:ea typeface="ＭＳ Ｐゴシック" pitchFamily="34" charset="-128"/>
                  </a:rPr>
                  <a:t>: sum of cumulative (discounted) rewards (utility) starting from state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ＭＳ Ｐゴシック" pitchFamily="34" charset="-128"/>
                      </a:rPr>
                      <m:t>𝑠</m:t>
                    </m:r>
                  </m:oMath>
                </a14:m>
                <a:r>
                  <a:rPr lang="en-US" dirty="0">
                    <a:ea typeface="ＭＳ Ｐゴシック" pitchFamily="34" charset="-128"/>
                  </a:rPr>
                  <a:t> and taking action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ＭＳ Ｐゴシック" pitchFamily="34" charset="-128"/>
                      </a:rPr>
                      <m:t>𝑎</m:t>
                    </m:r>
                  </m:oMath>
                </a14:m>
                <a:r>
                  <a:rPr lang="en-US" dirty="0">
                    <a:ea typeface="ＭＳ Ｐゴシック" pitchFamily="34" charset="-128"/>
                  </a:rPr>
                  <a:t>.</a:t>
                </a:r>
              </a:p>
              <a:p>
                <a:r>
                  <a:rPr lang="en-US" dirty="0">
                    <a:ea typeface="ＭＳ Ｐゴシック" pitchFamily="34" charset="-128"/>
                  </a:rPr>
                  <a:t>v</a:t>
                </a:r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lvl="1">
                  <a:lnSpc>
                    <a:spcPct val="80000"/>
                  </a:lnSpc>
                </a:pPr>
                <a:r>
                  <a:rPr lang="en-US" dirty="0"/>
                  <a:t>Add utility slide, (like policy) </a:t>
                </a:r>
                <a:r>
                  <a:rPr lang="en-US" dirty="0">
                    <a:ea typeface="ＭＳ Ｐゴシック" pitchFamily="34" charset="-128"/>
                  </a:rPr>
                  <a:t>Utility (Cumulative Reward) measured by Value function </a:t>
                </a:r>
                <a:r>
                  <a:rPr lang="en-US" b="0" i="0">
                    <a:latin typeface="Cambria Math" panose="02040503050406030204" pitchFamily="18" charset="0"/>
                    <a:ea typeface="ＭＳ Ｐゴシック" pitchFamily="34" charset="-128"/>
                  </a:rPr>
                  <a:t>𝑉(𝑠)</a:t>
                </a:r>
                <a:r>
                  <a:rPr lang="en-US" dirty="0">
                    <a:ea typeface="ＭＳ Ｐゴシック" pitchFamily="34" charset="-128"/>
                  </a:rPr>
                  <a:t>: sum of cumulative (discounted) rewards (utility) starting from state </a:t>
                </a:r>
                <a:r>
                  <a:rPr lang="en-US" b="0" i="0">
                    <a:latin typeface="Cambria Math" panose="02040503050406030204" pitchFamily="18" charset="0"/>
                    <a:ea typeface="ＭＳ Ｐゴシック" pitchFamily="34" charset="-128"/>
                  </a:rPr>
                  <a:t>𝑠</a:t>
                </a:r>
                <a:r>
                  <a:rPr lang="en-US" dirty="0">
                    <a:ea typeface="ＭＳ Ｐゴシック" pitchFamily="34" charset="-128"/>
                  </a:rPr>
                  <a:t> TODO 2 versions, optimal or policy</a:t>
                </a:r>
              </a:p>
              <a:p>
                <a:pPr lvl="1">
                  <a:lnSpc>
                    <a:spcPct val="80000"/>
                  </a:lnSpc>
                </a:pPr>
                <a:r>
                  <a:rPr lang="en-US" dirty="0">
                    <a:ea typeface="ＭＳ Ｐゴシック" pitchFamily="34" charset="-128"/>
                  </a:rPr>
                  <a:t>Q Value function </a:t>
                </a:r>
                <a:r>
                  <a:rPr lang="en-US" b="0" i="0">
                    <a:latin typeface="Cambria Math" panose="02040503050406030204" pitchFamily="18" charset="0"/>
                    <a:ea typeface="ＭＳ Ｐゴシック" pitchFamily="34" charset="-128"/>
                  </a:rPr>
                  <a:t>𝑄</a:t>
                </a:r>
                <a:r>
                  <a:rPr lang="en-US" i="0">
                    <a:latin typeface="Cambria Math" panose="02040503050406030204" pitchFamily="18" charset="0"/>
                    <a:ea typeface="ＭＳ Ｐゴシック" pitchFamily="34" charset="-128"/>
                  </a:rPr>
                  <a:t>(𝑠</a:t>
                </a:r>
                <a:r>
                  <a:rPr lang="en-US" b="0" i="0">
                    <a:latin typeface="Cambria Math" panose="02040503050406030204" pitchFamily="18" charset="0"/>
                    <a:ea typeface="ＭＳ Ｐゴシック" pitchFamily="34" charset="-128"/>
                  </a:rPr>
                  <a:t>,𝑎</a:t>
                </a:r>
                <a:r>
                  <a:rPr lang="en-US" i="0">
                    <a:latin typeface="Cambria Math" panose="02040503050406030204" pitchFamily="18" charset="0"/>
                    <a:ea typeface="ＭＳ Ｐゴシック" pitchFamily="34" charset="-128"/>
                  </a:rPr>
                  <a:t>)</a:t>
                </a:r>
                <a:r>
                  <a:rPr lang="en-US" dirty="0">
                    <a:ea typeface="ＭＳ Ｐゴシック" pitchFamily="34" charset="-128"/>
                  </a:rPr>
                  <a:t>: sum of cumulative (discounted) rewards (utility) starting from state </a:t>
                </a:r>
                <a:r>
                  <a:rPr lang="en-US" i="0">
                    <a:latin typeface="Cambria Math" panose="02040503050406030204" pitchFamily="18" charset="0"/>
                    <a:ea typeface="ＭＳ Ｐゴシック" pitchFamily="34" charset="-128"/>
                  </a:rPr>
                  <a:t>𝑠</a:t>
                </a:r>
                <a:r>
                  <a:rPr lang="en-US" dirty="0">
                    <a:ea typeface="ＭＳ Ｐゴシック" pitchFamily="34" charset="-128"/>
                  </a:rPr>
                  <a:t> and taking action </a:t>
                </a:r>
                <a:r>
                  <a:rPr lang="en-US" b="0" i="0">
                    <a:latin typeface="Cambria Math" panose="02040503050406030204" pitchFamily="18" charset="0"/>
                    <a:ea typeface="ＭＳ Ｐゴシック" pitchFamily="34" charset="-128"/>
                  </a:rPr>
                  <a:t>𝑎</a:t>
                </a:r>
                <a:r>
                  <a:rPr lang="en-US" dirty="0">
                    <a:ea typeface="ＭＳ Ｐゴシック" pitchFamily="34" charset="-128"/>
                  </a:rPr>
                  <a:t>.</a:t>
                </a:r>
              </a:p>
              <a:p>
                <a:r>
                  <a:rPr lang="en-US" dirty="0">
                    <a:ea typeface="ＭＳ Ｐゴシック" pitchFamily="34" charset="-128"/>
                  </a:rPr>
                  <a:t>v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0308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We can redefine the MDP’ extended state to include the last action as part of it, then 3) is a valid policy for the new MDP.</a:t>
            </a:r>
          </a:p>
          <a:p>
            <a:endParaRPr lang="en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FA21340-DBF0-4FAC-9DE2-FD6DB24B56C8}" type="slidenum">
              <a:rPr lang="en-US" altLang="zh-CN" smtClean="0"/>
              <a:pPr>
                <a:defRPr/>
              </a:pPr>
              <a:t>3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7178342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3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State transition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′)</m:t>
                    </m:r>
                  </m:oMath>
                </a14:m>
                <a:r>
                  <a:rPr lang="en-US" dirty="0"/>
                  <a:t> is atomic. </a:t>
                </a:r>
              </a:p>
              <a:p>
                <a:endParaRPr lang="en-SE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3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State transition </a:t>
                </a:r>
                <a:r>
                  <a:rPr lang="en-US" i="0">
                    <a:latin typeface="Cambria Math" panose="02040503050406030204" pitchFamily="18" charset="0"/>
                  </a:rPr>
                  <a:t>(𝑠,𝑎,𝑟,𝑠′)</a:t>
                </a:r>
                <a:r>
                  <a:rPr lang="en-US" dirty="0"/>
                  <a:t> is atomic. </a:t>
                </a:r>
              </a:p>
              <a:p>
                <a:endParaRPr lang="en-SE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FA21340-DBF0-4FAC-9DE2-FD6DB24B56C8}" type="slidenum">
              <a:rPr lang="en-US" altLang="zh-CN" smtClean="0"/>
              <a:pPr>
                <a:defRPr/>
              </a:pPr>
              <a:t>4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1672231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sz="2400" dirty="0"/>
                  <a:t>PID controller is used to track a fixed circular path</a:t>
                </a:r>
              </a:p>
              <a:p>
                <a:r>
                  <a:rPr lang="en-US" sz="2400" dirty="0"/>
                  <a:t>Intuitive reward function: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𝑐𝑎𝑟</m:t>
                        </m:r>
                      </m:sub>
                    </m:sSub>
                    <m:func>
                      <m:func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func>
                  </m:oMath>
                </a14:m>
                <a:r>
                  <a:rPr lang="en-US" sz="2400" dirty="0"/>
                  <a:t> 	</a:t>
                </a:r>
              </a:p>
              <a:p>
                <a:pPr lvl="1"/>
                <a:r>
                  <a:rPr lang="en-US" sz="2000" dirty="0"/>
                  <a:t>maximum longitudinal velocity </a:t>
                </a:r>
              </a:p>
              <a:p>
                <a:pPr lvl="1"/>
                <a:endParaRPr lang="en-US" sz="2000" dirty="0"/>
              </a:p>
              <a:p>
                <a:r>
                  <a:rPr lang="en-US" sz="2400" dirty="0"/>
                  <a:t>Sometimes need to do “reward function hacking” to find one that works well, e.g.,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​=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𝑉</m:t>
                    </m:r>
                    <m:sSub>
                      <m:sSub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​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𝑐𝑎𝑟</m:t>
                        </m:r>
                      </m:sub>
                    </m:sSub>
                    <m:func>
                      <m:func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dirty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func>
                    <m:r>
                      <a:rPr lang="el-GR" sz="2400" i="1" dirty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𝑐𝑎𝑟</m:t>
                        </m:r>
                      </m:sub>
                    </m:sSub>
                    <m:r>
                      <a:rPr lang="en-US" sz="2400" i="1" dirty="0">
                        <a:latin typeface="Cambria Math" panose="02040503050406030204" pitchFamily="18" charset="0"/>
                      </a:rPr>
                      <m:t>​​​</m:t>
                    </m:r>
                    <m:r>
                      <m:rPr>
                        <m:sty m:val="p"/>
                      </m:rPr>
                      <a:rPr lang="en-US" sz="2400" i="1" dirty="0">
                        <a:latin typeface="Cambria Math" panose="02040503050406030204" pitchFamily="18" charset="0"/>
                      </a:rPr>
                      <m:t>sin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⁡</m:t>
                    </m:r>
                    <m:r>
                      <a:rPr lang="el-GR" sz="2400" i="1" dirty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l-GR" sz="2400" i="1" dirty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𝑉</m:t>
                    </m:r>
                    <m:sSub>
                      <m:sSub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​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𝑐𝑎𝑟</m:t>
                        </m:r>
                      </m:sub>
                    </m:sSub>
                    <m:r>
                      <a:rPr lang="en-US" sz="2400" i="1" dirty="0">
                        <a:latin typeface="Cambria Math" panose="02040503050406030204" pitchFamily="18" charset="0"/>
                      </a:rPr>
                      <m:t>​</m:t>
                    </m:r>
                    <m:d>
                      <m:dPr>
                        <m:begChr m:val="|"/>
                        <m:endChr m:val="|"/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𝑐𝑡𝑒</m:t>
                        </m:r>
                      </m:e>
                    </m:d>
                    <m:r>
                      <a:rPr lang="en-US" sz="2400" i="1" dirty="0">
                        <a:latin typeface="Cambria Math" panose="02040503050406030204" pitchFamily="18" charset="0"/>
                      </a:rPr>
                      <m:t>​</m:t>
                    </m:r>
                  </m:oMath>
                </a14:m>
                <a:endParaRPr lang="en-US" sz="2400" dirty="0"/>
              </a:p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𝑐𝑎𝑟</m:t>
                          </m:r>
                        </m:sub>
                      </m:sSub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​​​</m:t>
                      </m:r>
                      <m:r>
                        <m:rPr>
                          <m:sty m:val="p"/>
                        </m:rPr>
                        <a:rPr lang="en-US" sz="2000" i="1" dirty="0">
                          <a:latin typeface="Cambria Math" panose="02040503050406030204" pitchFamily="18" charset="0"/>
                        </a:rPr>
                        <m:t>sin</m:t>
                      </m:r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⁡</m:t>
                      </m:r>
                      <m:r>
                        <a:rPr lang="el-GR" sz="2000" i="1" dirty="0">
                          <a:latin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SE" sz="1800" dirty="0"/>
              </a:p>
              <a:p>
                <a:endParaRPr lang="en-SE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lvl="1"/>
                <a:endParaRPr lang="en-US" sz="2000" dirty="0"/>
              </a:p>
              <a:p>
                <a:r>
                  <a:rPr lang="en-US" sz="2400" dirty="0"/>
                  <a:t>Sometimes need to do “reward function hacking” to find one that works well, e.g., </a:t>
                </a:r>
                <a:r>
                  <a:rPr lang="en-US" sz="2400" i="0" dirty="0">
                    <a:latin typeface="Cambria Math" panose="02040503050406030204" pitchFamily="18" charset="0"/>
                  </a:rPr>
                  <a:t>𝑅</a:t>
                </a:r>
                <a:r>
                  <a:rPr lang="en-US" sz="2400" b="0" i="0" dirty="0">
                    <a:latin typeface="Cambria Math" panose="02040503050406030204" pitchFamily="18" charset="0"/>
                  </a:rPr>
                  <a:t>_𝑡 </a:t>
                </a:r>
                <a:r>
                  <a:rPr lang="en-US" sz="2400" i="0" dirty="0">
                    <a:latin typeface="Cambria Math" panose="02040503050406030204" pitchFamily="18" charset="0"/>
                  </a:rPr>
                  <a:t>​=𝑉​</a:t>
                </a:r>
                <a:r>
                  <a:rPr lang="en-US" sz="2400" b="0" i="0" dirty="0">
                    <a:latin typeface="Cambria Math" panose="02040503050406030204" pitchFamily="18" charset="0"/>
                  </a:rPr>
                  <a:t>_𝑐𝑎𝑟  cos⁡𝜃</a:t>
                </a:r>
                <a:r>
                  <a:rPr lang="el-GR" sz="2400" i="0" dirty="0">
                    <a:latin typeface="Cambria Math" panose="02040503050406030204" pitchFamily="18" charset="0"/>
                  </a:rPr>
                  <a:t>−</a:t>
                </a:r>
                <a:r>
                  <a:rPr lang="en-US" sz="2400" i="0" dirty="0">
                    <a:latin typeface="Cambria Math" panose="02040503050406030204" pitchFamily="18" charset="0"/>
                  </a:rPr>
                  <a:t>𝑉</a:t>
                </a:r>
                <a:r>
                  <a:rPr lang="en-US" sz="2400" b="0" i="0" dirty="0">
                    <a:latin typeface="Cambria Math" panose="02040503050406030204" pitchFamily="18" charset="0"/>
                  </a:rPr>
                  <a:t>_𝑐𝑎𝑟 </a:t>
                </a:r>
                <a:r>
                  <a:rPr lang="en-US" sz="2400" i="0" dirty="0">
                    <a:latin typeface="Cambria Math" panose="02040503050406030204" pitchFamily="18" charset="0"/>
                  </a:rPr>
                  <a:t>​​​sin⁡</a:t>
                </a:r>
                <a:r>
                  <a:rPr lang="el-GR" sz="2400" i="0" dirty="0">
                    <a:latin typeface="Cambria Math" panose="02040503050406030204" pitchFamily="18" charset="0"/>
                  </a:rPr>
                  <a:t>𝜃−</a:t>
                </a:r>
                <a:r>
                  <a:rPr lang="en-US" sz="2400" i="0" dirty="0">
                    <a:latin typeface="Cambria Math" panose="02040503050406030204" pitchFamily="18" charset="0"/>
                  </a:rPr>
                  <a:t>𝑉​</a:t>
                </a:r>
                <a:r>
                  <a:rPr lang="en-US" sz="2400" b="0" i="0" dirty="0">
                    <a:latin typeface="Cambria Math" panose="02040503050406030204" pitchFamily="18" charset="0"/>
                  </a:rPr>
                  <a:t>_𝑐𝑎𝑟 </a:t>
                </a:r>
                <a:r>
                  <a:rPr lang="en-US" sz="2400" i="0" dirty="0">
                    <a:latin typeface="Cambria Math" panose="02040503050406030204" pitchFamily="18" charset="0"/>
                  </a:rPr>
                  <a:t>​|</a:t>
                </a:r>
                <a:r>
                  <a:rPr lang="en-US" sz="2400" b="0" i="0" dirty="0">
                    <a:latin typeface="Cambria Math" panose="02040503050406030204" pitchFamily="18" charset="0"/>
                  </a:rPr>
                  <a:t>𝑐𝑡𝑒|</a:t>
                </a:r>
                <a:r>
                  <a:rPr lang="en-US" sz="2400" i="0" dirty="0">
                    <a:latin typeface="Cambria Math" panose="02040503050406030204" pitchFamily="18" charset="0"/>
                  </a:rPr>
                  <a:t>​</a:t>
                </a:r>
                <a:endParaRPr lang="en-US" sz="2400" dirty="0"/>
              </a:p>
              <a:p>
                <a:pPr lvl="1"/>
                <a:r>
                  <a:rPr lang="en-US" sz="2000" i="0" dirty="0">
                    <a:latin typeface="Cambria Math" panose="02040503050406030204" pitchFamily="18" charset="0"/>
                  </a:rPr>
                  <a:t>𝑉_𝑐𝑎𝑟 ​​​sin⁡</a:t>
                </a:r>
                <a:r>
                  <a:rPr lang="el-GR" sz="2000" i="0" dirty="0">
                    <a:latin typeface="Cambria Math" panose="02040503050406030204" pitchFamily="18" charset="0"/>
                  </a:rPr>
                  <a:t>𝜃</a:t>
                </a:r>
                <a:endParaRPr lang="en-SE" sz="1800" dirty="0"/>
              </a:p>
              <a:p>
                <a:endParaRPr lang="en-SE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FA21340-DBF0-4FAC-9DE2-FD6DB24B56C8}" type="slidenum">
              <a:rPr lang="en-US" altLang="zh-CN" smtClean="0"/>
              <a:pPr>
                <a:defRPr/>
              </a:pPr>
              <a:t>5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6107921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FA21340-DBF0-4FAC-9DE2-FD6DB24B56C8}" type="slidenum">
              <a:rPr lang="en-US" altLang="zh-CN" smtClean="0"/>
              <a:pPr>
                <a:defRPr/>
              </a:pPr>
              <a:t>6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1251656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Writing a Reward Function</a:t>
            </a:r>
            <a:endParaRPr lang="en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FA21340-DBF0-4FAC-9DE2-FD6DB24B56C8}" type="slidenum">
              <a:rPr lang="en-US" altLang="zh-CN" smtClean="0"/>
              <a:pPr>
                <a:defRPr/>
              </a:pPr>
              <a:t>7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4653552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866" name="Notes Placeholder 2"/>
              <p:cNvSpPr>
                <a:spLocks noGrp="1"/>
              </p:cNvSpPr>
              <p:nvPr>
                <p:ph type="body" idx="1"/>
              </p:nvPr>
            </p:nvSpPr>
            <p:spPr>
              <a:noFill/>
              <a:ln/>
            </p:spPr>
            <p:txBody>
              <a:bodyPr/>
              <a:lstStyle/>
              <a:p>
                <a:endParaRPr lang="en-US" dirty="0">
                  <a:ea typeface="ＭＳ Ｐゴシック" pitchFamily="34" charset="-128"/>
                </a:endParaRPr>
              </a:p>
              <a:p>
                <a:r>
                  <a:rPr lang="en-US" dirty="0">
                    <a:ea typeface="ＭＳ Ｐゴシック" pitchFamily="34" charset="-128"/>
                  </a:rPr>
                  <a:t>In MDP chance node represents uncertainty about what might happen based on (</a:t>
                </a:r>
                <a:r>
                  <a:rPr lang="en-US" dirty="0" err="1">
                    <a:ea typeface="ＭＳ Ｐゴシック" pitchFamily="34" charset="-128"/>
                  </a:rPr>
                  <a:t>s,a</a:t>
                </a:r>
                <a:r>
                  <a:rPr lang="en-US" dirty="0">
                    <a:ea typeface="ＭＳ Ｐゴシック" pitchFamily="34" charset="-128"/>
                  </a:rPr>
                  <a:t>)  [as opposed to being a random adversary]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/>
                        </a:rPr>
                        <m:t>𝑇</m:t>
                      </m:r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/>
                        </a:rPr>
                        <m:t>(</m:t>
                      </m:r>
                      <m:r>
                        <a:rPr lang="en-US" i="1" dirty="0" err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/>
                        </a:rPr>
                        <m:t>𝑠</m:t>
                      </m:r>
                      <m:r>
                        <a:rPr lang="en-US" i="1" dirty="0" err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/>
                        </a:rPr>
                        <m:t>,</m:t>
                      </m:r>
                      <m:r>
                        <a:rPr lang="en-US" i="1" dirty="0" err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/>
                        </a:rPr>
                        <m:t>𝑎</m:t>
                      </m:r>
                      <m:r>
                        <a:rPr lang="en-US" i="1" dirty="0" err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/>
                        </a:rPr>
                        <m:t>,</m:t>
                      </m:r>
                      <m:r>
                        <a:rPr lang="en-US" i="1" dirty="0" err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/>
                        </a:rPr>
                        <m:t>𝑠</m:t>
                      </m:r>
                      <m:r>
                        <a:rPr lang="ja-JP" altLang="en-US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/>
                        </a:rPr>
                        <m:t>’</m:t>
                      </m:r>
                      <m:r>
                        <a:rPr lang="en-US" altLang="ja-JP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/>
                        </a:rPr>
                        <m:t>)</m:t>
                      </m:r>
                    </m:oMath>
                  </m:oMathPara>
                </a14:m>
                <a:endParaRPr lang="en-US" dirty="0">
                  <a:ea typeface="ＭＳ Ｐゴシック" pitchFamily="34" charset="-128"/>
                </a:endParaRPr>
              </a:p>
              <a:p>
                <a:r>
                  <a:rPr lang="en-US" dirty="0">
                    <a:ea typeface="ＭＳ Ｐゴシック" pitchFamily="34" charset="-128"/>
                  </a:rPr>
                  <a:t>Q-state (</a:t>
                </a:r>
                <a:r>
                  <a:rPr lang="en-US" dirty="0" err="1">
                    <a:ea typeface="ＭＳ Ｐゴシック" pitchFamily="34" charset="-128"/>
                  </a:rPr>
                  <a:t>s,a</a:t>
                </a:r>
                <a:r>
                  <a:rPr lang="en-US" dirty="0">
                    <a:ea typeface="ＭＳ Ｐゴシック" pitchFamily="34" charset="-128"/>
                  </a:rPr>
                  <a:t>) is when you were in a state and took an action </a:t>
                </a:r>
              </a:p>
              <a:p>
                <a:endParaRPr lang="en-US" dirty="0">
                  <a:ea typeface="ＭＳ Ｐゴシック" pitchFamily="34" charset="-128"/>
                </a:endParaRPr>
              </a:p>
              <a:p>
                <a:r>
                  <a:rPr lang="en-US" dirty="0">
                    <a:ea typeface="ＭＳ Ｐゴシック" pitchFamily="34" charset="-128"/>
                  </a:rPr>
                  <a:t>Best average, long term reward</a:t>
                </a:r>
              </a:p>
              <a:p>
                <a:r>
                  <a:rPr lang="en-US" dirty="0" err="1">
                    <a:ea typeface="ＭＳ Ｐゴシック" pitchFamily="34" charset="-128"/>
                  </a:rPr>
                  <a:t>Expectimax</a:t>
                </a:r>
                <a:r>
                  <a:rPr lang="en-US" dirty="0">
                    <a:ea typeface="ＭＳ Ｐゴシック" pitchFamily="34" charset="-128"/>
                  </a:rPr>
                  <a:t>, but no real terminal node.</a:t>
                </a:r>
              </a:p>
              <a:p>
                <a:r>
                  <a:rPr lang="en-US" dirty="0">
                    <a:ea typeface="ＭＳ Ｐゴシック" pitchFamily="34" charset="-128"/>
                  </a:rPr>
                  <a:t>Does not have min-nodes</a:t>
                </a:r>
              </a:p>
              <a:p>
                <a:endParaRPr lang="en-US" dirty="0">
                  <a:ea typeface="ＭＳ Ｐゴシック" pitchFamily="34" charset="-128"/>
                </a:endParaRPr>
              </a:p>
              <a:p>
                <a:r>
                  <a:rPr lang="en-US" dirty="0">
                    <a:ea typeface="ＭＳ Ｐゴシック" pitchFamily="34" charset="-128"/>
                  </a:rPr>
                  <a:t>State node vs q state nodes</a:t>
                </a:r>
              </a:p>
            </p:txBody>
          </p:sp>
        </mc:Choice>
        <mc:Fallback xmlns="">
          <p:sp>
            <p:nvSpPr>
              <p:cNvPr id="36866" name="Notes Placeholder 2"/>
              <p:cNvSpPr>
                <a:spLocks noGrp="1"/>
              </p:cNvSpPr>
              <p:nvPr>
                <p:ph type="body" idx="1"/>
              </p:nvPr>
            </p:nvSpPr>
            <p:spPr>
              <a:noFill/>
              <a:ln/>
            </p:spPr>
            <p:txBody>
              <a:bodyPr/>
              <a:lstStyle/>
              <a:p>
                <a:endParaRPr lang="en-US" dirty="0">
                  <a:ea typeface="ＭＳ Ｐゴシック" pitchFamily="34" charset="-128"/>
                </a:endParaRPr>
              </a:p>
              <a:p>
                <a:r>
                  <a:rPr lang="en-US" dirty="0">
                    <a:ea typeface="ＭＳ Ｐゴシック" pitchFamily="34" charset="-128"/>
                  </a:rPr>
                  <a:t>In MDP chance node represents uncertainty about what might happen based on (</a:t>
                </a:r>
                <a:r>
                  <a:rPr lang="en-US" dirty="0" err="1">
                    <a:ea typeface="ＭＳ Ｐゴシック" pitchFamily="34" charset="-128"/>
                  </a:rPr>
                  <a:t>s,a</a:t>
                </a:r>
                <a:r>
                  <a:rPr lang="en-US" dirty="0">
                    <a:ea typeface="ＭＳ Ｐゴシック" pitchFamily="34" charset="-128"/>
                  </a:rPr>
                  <a:t>)  [as opposed to being a random adversary]</a:t>
                </a:r>
              </a:p>
              <a:p>
                <a:r>
                  <a:rPr lang="en-US" i="0" dirty="0">
                    <a:solidFill>
                      <a:schemeClr val="tx1"/>
                    </a:solidFill>
                    <a:latin typeface="Cambria Math" panose="02040503050406030204" pitchFamily="18" charset="0"/>
                    <a:cs typeface="Calibri"/>
                  </a:rPr>
                  <a:t>𝑇(</a:t>
                </a:r>
                <a:r>
                  <a:rPr lang="en-US" i="0" dirty="0" err="1">
                    <a:solidFill>
                      <a:schemeClr val="tx1"/>
                    </a:solidFill>
                    <a:latin typeface="Cambria Math" panose="02040503050406030204" pitchFamily="18" charset="0"/>
                    <a:cs typeface="Calibri"/>
                  </a:rPr>
                  <a:t>𝑠,𝑎,𝑠</a:t>
                </a:r>
                <a:r>
                  <a:rPr lang="ja-JP" altLang="en-US" i="0" dirty="0">
                    <a:solidFill>
                      <a:schemeClr val="tx1"/>
                    </a:solidFill>
                    <a:latin typeface="Cambria Math" panose="02040503050406030204" pitchFamily="18" charset="0"/>
                    <a:cs typeface="Calibri"/>
                  </a:rPr>
                  <a:t>’</a:t>
                </a:r>
                <a:r>
                  <a:rPr lang="en-US" altLang="ja-JP" i="0" dirty="0">
                    <a:solidFill>
                      <a:schemeClr val="tx1"/>
                    </a:solidFill>
                    <a:latin typeface="Cambria Math" panose="02040503050406030204" pitchFamily="18" charset="0"/>
                    <a:cs typeface="Calibri"/>
                  </a:rPr>
                  <a:t>)</a:t>
                </a:r>
                <a:endParaRPr lang="en-US" dirty="0">
                  <a:ea typeface="ＭＳ Ｐゴシック" pitchFamily="34" charset="-128"/>
                </a:endParaRPr>
              </a:p>
              <a:p>
                <a:r>
                  <a:rPr lang="en-US" dirty="0">
                    <a:ea typeface="ＭＳ Ｐゴシック" pitchFamily="34" charset="-128"/>
                  </a:rPr>
                  <a:t>Q-state (</a:t>
                </a:r>
                <a:r>
                  <a:rPr lang="en-US" dirty="0" err="1">
                    <a:ea typeface="ＭＳ Ｐゴシック" pitchFamily="34" charset="-128"/>
                  </a:rPr>
                  <a:t>s,a</a:t>
                </a:r>
                <a:r>
                  <a:rPr lang="en-US" dirty="0">
                    <a:ea typeface="ＭＳ Ｐゴシック" pitchFamily="34" charset="-128"/>
                  </a:rPr>
                  <a:t>) is when you were in a state and took an action </a:t>
                </a:r>
              </a:p>
              <a:p>
                <a:endParaRPr lang="en-US" dirty="0">
                  <a:ea typeface="ＭＳ Ｐゴシック" pitchFamily="34" charset="-128"/>
                </a:endParaRPr>
              </a:p>
              <a:p>
                <a:r>
                  <a:rPr lang="en-US" dirty="0">
                    <a:ea typeface="ＭＳ Ｐゴシック" pitchFamily="34" charset="-128"/>
                  </a:rPr>
                  <a:t>Best average, long term reward</a:t>
                </a:r>
              </a:p>
              <a:p>
                <a:r>
                  <a:rPr lang="en-US" dirty="0" err="1">
                    <a:ea typeface="ＭＳ Ｐゴシック" pitchFamily="34" charset="-128"/>
                  </a:rPr>
                  <a:t>Expectimax</a:t>
                </a:r>
                <a:r>
                  <a:rPr lang="en-US" dirty="0">
                    <a:ea typeface="ＭＳ Ｐゴシック" pitchFamily="34" charset="-128"/>
                  </a:rPr>
                  <a:t>, but no real terminal node.</a:t>
                </a:r>
              </a:p>
              <a:p>
                <a:r>
                  <a:rPr lang="en-US" dirty="0">
                    <a:ea typeface="ＭＳ Ｐゴシック" pitchFamily="34" charset="-128"/>
                  </a:rPr>
                  <a:t>Does not have min-nodes</a:t>
                </a:r>
              </a:p>
              <a:p>
                <a:endParaRPr lang="en-US" dirty="0">
                  <a:ea typeface="ＭＳ Ｐゴシック" pitchFamily="34" charset="-128"/>
                </a:endParaRPr>
              </a:p>
              <a:p>
                <a:r>
                  <a:rPr lang="en-US" dirty="0">
                    <a:ea typeface="ＭＳ Ｐゴシック" pitchFamily="34" charset="-128"/>
                  </a:rPr>
                  <a:t>State node vs q state nodes</a:t>
                </a:r>
              </a:p>
            </p:txBody>
          </p:sp>
        </mc:Fallback>
      </mc:AlternateContent>
      <p:sp>
        <p:nvSpPr>
          <p:cNvPr id="3686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88101"/>
            <a:fld id="{381D20B8-C290-4C94-8C7F-0277B9D2F6EE}" type="slidenum">
              <a:rPr lang="en-US"/>
              <a:pPr defTabSz="988101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2967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3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𝑈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,…,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∞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𝑚𝑎𝑥</m:t>
                              </m:r>
                            </m:sub>
                          </m:sSub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𝑚𝑎𝑥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endParaRPr lang="en-SE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3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b="0" i="0">
                    <a:latin typeface="Cambria Math" panose="02040503050406030204" pitchFamily="18" charset="0"/>
                  </a:rPr>
                  <a:t>𝑈([𝑟_0,…,𝑟_∞ ])=∑_(𝑡=0)^∞▒〖𝛾^𝑡 𝑟_𝑡 〗≤</a:t>
                </a:r>
                <a:r>
                  <a:rPr lang="en-US" i="0">
                    <a:latin typeface="Cambria Math" panose="02040503050406030204" pitchFamily="18" charset="0"/>
                  </a:rPr>
                  <a:t>∑_(𝑡=0)^∞</a:t>
                </a:r>
                <a:r>
                  <a:rPr lang="en-US" b="0" i="0">
                    <a:latin typeface="Cambria Math" panose="02040503050406030204" pitchFamily="18" charset="0"/>
                  </a:rPr>
                  <a:t>▒〖</a:t>
                </a:r>
                <a:r>
                  <a:rPr lang="en-US" i="0">
                    <a:latin typeface="Cambria Math" panose="02040503050406030204" pitchFamily="18" charset="0"/>
                  </a:rPr>
                  <a:t>𝛾^𝑡</a:t>
                </a:r>
                <a:r>
                  <a:rPr lang="en-US" b="0" i="0">
                    <a:latin typeface="Cambria Math" panose="02040503050406030204" pitchFamily="18" charset="0"/>
                  </a:rPr>
                  <a:t> 𝑟_𝑚𝑎𝑥 〗=</a:t>
                </a:r>
                <a:r>
                  <a:rPr lang="en-US" i="0">
                    <a:latin typeface="Cambria Math" panose="02040503050406030204" pitchFamily="18" charset="0"/>
                  </a:rPr>
                  <a:t>𝑟_𝑚𝑎𝑥</a:t>
                </a:r>
                <a:r>
                  <a:rPr lang="en-US" b="0" i="0">
                    <a:latin typeface="Cambria Math" panose="02040503050406030204" pitchFamily="18" charset="0"/>
                  </a:rPr>
                  <a:t>/(1</a:t>
                </a:r>
                <a:r>
                  <a:rPr lang="en-US" i="0">
                    <a:latin typeface="Cambria Math" panose="02040503050406030204" pitchFamily="18" charset="0"/>
                  </a:rPr>
                  <a:t>−</a:t>
                </a:r>
                <a:r>
                  <a:rPr lang="en-US" b="0" i="0">
                    <a:latin typeface="Cambria Math" panose="02040503050406030204" pitchFamily="18" charset="0"/>
                  </a:rPr>
                  <a:t>𝛾)</a:t>
                </a:r>
                <a:endParaRPr lang="en-US" dirty="0"/>
              </a:p>
              <a:p>
                <a:endParaRPr lang="en-SE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FA21340-DBF0-4FAC-9DE2-FD6DB24B56C8}" type="slidenum">
              <a:rPr lang="en-US" altLang="zh-CN" smtClean="0"/>
              <a:pPr>
                <a:defRPr/>
              </a:pPr>
              <a:t>10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385100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altLang="zh-CN"/>
              <a:t>Click to edit Master subtitle style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C03966-D6FD-4DDD-A95C-2C7993E51B9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dirty="0"/>
              <a:t>Click to edit Master text styles</a:t>
            </a:r>
          </a:p>
          <a:p>
            <a:pPr lvl="1"/>
            <a:r>
              <a:rPr lang="en-US" altLang="zh-CN" dirty="0"/>
              <a:t>Second level</a:t>
            </a:r>
          </a:p>
          <a:p>
            <a:pPr lvl="2"/>
            <a:r>
              <a:rPr lang="en-US" altLang="zh-CN" dirty="0"/>
              <a:t>Third level</a:t>
            </a:r>
          </a:p>
          <a:p>
            <a:pPr lvl="3"/>
            <a:r>
              <a:rPr lang="en-US" altLang="zh-CN" dirty="0"/>
              <a:t>Fourth level</a:t>
            </a:r>
          </a:p>
          <a:p>
            <a:pPr lvl="4"/>
            <a:r>
              <a:rPr lang="en-US" altLang="zh-CN" dirty="0"/>
              <a:t>Fifth level</a:t>
            </a:r>
            <a:endParaRPr lang="zh-CN" alt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553200"/>
            <a:ext cx="2133600" cy="244475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553200"/>
            <a:ext cx="2895600" cy="244475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934200" y="6530035"/>
            <a:ext cx="2133600" cy="244475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7F456A-00AF-44E6-8D70-638C0D0130F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0C9B42-DC4F-4955-8A6B-AF74C68745B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2C1126-23CC-4559-B546-BAC515D1D40A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2259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2259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DB2DEA-3332-4DF6-A348-197FA3F2EA8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309577-EEFF-4D12-A7EE-88AD1DC7930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86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dirty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95400"/>
            <a:ext cx="82296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dirty="0"/>
              <a:t>Click to edit Master text styles</a:t>
            </a:r>
          </a:p>
          <a:p>
            <a:pPr lvl="1"/>
            <a:r>
              <a:rPr lang="en-US" altLang="zh-CN" dirty="0"/>
              <a:t>Second level</a:t>
            </a:r>
          </a:p>
          <a:p>
            <a:pPr lvl="2"/>
            <a:r>
              <a:rPr lang="en-US" altLang="zh-CN" dirty="0"/>
              <a:t>Third level</a:t>
            </a:r>
          </a:p>
          <a:p>
            <a:pPr lvl="3"/>
            <a:r>
              <a:rPr lang="en-US" altLang="zh-CN" dirty="0"/>
              <a:t>Fourth level</a:t>
            </a:r>
          </a:p>
          <a:p>
            <a:pPr lvl="4"/>
            <a:r>
              <a:rPr lang="en-US" altLang="zh-CN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76999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00" smtClean="0">
                <a:ea typeface="宋体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76999"/>
            <a:ext cx="2895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00" smtClean="0">
                <a:ea typeface="宋体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76999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ea typeface="宋体" charset="-122"/>
              </a:defRPr>
            </a:lvl1pPr>
          </a:lstStyle>
          <a:p>
            <a:pPr>
              <a:defRPr/>
            </a:pPr>
            <a:fld id="{FE160EA6-A35E-4F72-A219-BD66FDF9DC93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61" r:id="rId6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tags" Target="../tags/tag3.xml"/><Relationship Id="rId7" Type="http://schemas.openxmlformats.org/officeDocument/2006/relationships/image" Target="../media/image15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notesSlide" Target="../notesSlides/notesSlide10.xml"/><Relationship Id="rId10" Type="http://schemas.openxmlformats.org/officeDocument/2006/relationships/image" Target="../media/image18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320.png"/><Relationship Id="rId18" Type="http://schemas.openxmlformats.org/officeDocument/2006/relationships/image" Target="../media/image46.png"/><Relationship Id="rId3" Type="http://schemas.openxmlformats.org/officeDocument/2006/relationships/image" Target="../media/image20.png"/><Relationship Id="rId7" Type="http://schemas.openxmlformats.org/officeDocument/2006/relationships/image" Target="../media/image41.png"/><Relationship Id="rId12" Type="http://schemas.openxmlformats.org/officeDocument/2006/relationships/image" Target="../media/image310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11" Type="http://schemas.openxmlformats.org/officeDocument/2006/relationships/image" Target="../media/image300.png"/><Relationship Id="rId5" Type="http://schemas.openxmlformats.org/officeDocument/2006/relationships/image" Target="../media/image39.png"/><Relationship Id="rId15" Type="http://schemas.openxmlformats.org/officeDocument/2006/relationships/image" Target="../media/image340.png"/><Relationship Id="rId10" Type="http://schemas.openxmlformats.org/officeDocument/2006/relationships/image" Target="../media/image290.png"/><Relationship Id="rId4" Type="http://schemas.openxmlformats.org/officeDocument/2006/relationships/image" Target="../media/image22.png"/><Relationship Id="rId9" Type="http://schemas.openxmlformats.org/officeDocument/2006/relationships/image" Target="../media/image43.png"/><Relationship Id="rId14" Type="http://schemas.openxmlformats.org/officeDocument/2006/relationships/image" Target="../media/image3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5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0.png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0.png"/><Relationship Id="rId13" Type="http://schemas.openxmlformats.org/officeDocument/2006/relationships/image" Target="../media/image29.emf"/><Relationship Id="rId18" Type="http://schemas.openxmlformats.org/officeDocument/2006/relationships/image" Target="../media/image34.emf"/><Relationship Id="rId3" Type="http://schemas.openxmlformats.org/officeDocument/2006/relationships/image" Target="../media/image200.png"/><Relationship Id="rId21" Type="http://schemas.openxmlformats.org/officeDocument/2006/relationships/image" Target="../media/image37.emf"/><Relationship Id="rId7" Type="http://schemas.openxmlformats.org/officeDocument/2006/relationships/image" Target="../media/image250.png"/><Relationship Id="rId12" Type="http://schemas.openxmlformats.org/officeDocument/2006/relationships/image" Target="../media/image28.emf"/><Relationship Id="rId17" Type="http://schemas.openxmlformats.org/officeDocument/2006/relationships/image" Target="../media/image33.emf"/><Relationship Id="rId2" Type="http://schemas.openxmlformats.org/officeDocument/2006/relationships/notesSlide" Target="../notesSlides/notesSlide15.xml"/><Relationship Id="rId16" Type="http://schemas.openxmlformats.org/officeDocument/2006/relationships/image" Target="../media/image32.emf"/><Relationship Id="rId20" Type="http://schemas.openxmlformats.org/officeDocument/2006/relationships/image" Target="../media/image36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0.png"/><Relationship Id="rId11" Type="http://schemas.openxmlformats.org/officeDocument/2006/relationships/image" Target="../media/image27.emf"/><Relationship Id="rId24" Type="http://schemas.openxmlformats.org/officeDocument/2006/relationships/image" Target="../media/image52.png"/><Relationship Id="rId5" Type="http://schemas.openxmlformats.org/officeDocument/2006/relationships/image" Target="../media/image220.png"/><Relationship Id="rId15" Type="http://schemas.openxmlformats.org/officeDocument/2006/relationships/image" Target="../media/image31.emf"/><Relationship Id="rId23" Type="http://schemas.openxmlformats.org/officeDocument/2006/relationships/image" Target="../media/image510.png"/><Relationship Id="rId10" Type="http://schemas.openxmlformats.org/officeDocument/2006/relationships/image" Target="../media/image26.emf"/><Relationship Id="rId19" Type="http://schemas.openxmlformats.org/officeDocument/2006/relationships/image" Target="../media/image35.emf"/><Relationship Id="rId4" Type="http://schemas.openxmlformats.org/officeDocument/2006/relationships/image" Target="../media/image210.png"/><Relationship Id="rId9" Type="http://schemas.openxmlformats.org/officeDocument/2006/relationships/image" Target="../media/image25.emf"/><Relationship Id="rId14" Type="http://schemas.openxmlformats.org/officeDocument/2006/relationships/image" Target="../media/image30.emf"/><Relationship Id="rId22" Type="http://schemas.openxmlformats.org/officeDocument/2006/relationships/image" Target="../media/image38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png"/><Relationship Id="rId4" Type="http://schemas.openxmlformats.org/officeDocument/2006/relationships/image" Target="../media/image5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1.png"/><Relationship Id="rId5" Type="http://schemas.openxmlformats.org/officeDocument/2006/relationships/image" Target="../media/image411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aws.amazon.com/deepracer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iddleware-solutions.fr/2019/08/14/an-introduction-to-aws-deepracer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4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4400" dirty="0"/>
              <a:t>L7.1  MDP Planning</a:t>
            </a:r>
            <a:endParaRPr lang="en-US" sz="4400" i="1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33800"/>
            <a:ext cx="6400800" cy="1752600"/>
          </a:xfrm>
        </p:spPr>
        <p:txBody>
          <a:bodyPr rtlCol="0">
            <a:normAutofit/>
          </a:bodyPr>
          <a:lstStyle/>
          <a:p>
            <a:r>
              <a:rPr lang="en-US" altLang="zh-CN" dirty="0"/>
              <a:t>Zonghua </a:t>
            </a:r>
            <a:r>
              <a:rPr lang="en-US" altLang="zh-CN"/>
              <a:t>Gu 2022</a:t>
            </a:r>
            <a:endParaRPr lang="en-US" altLang="zh-C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C63E4C-4642-794D-A2FD-70F6B81535F5}" type="slidenum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 txBox="1">
            <a:spLocks/>
          </p:cNvSpPr>
          <p:nvPr/>
        </p:nvSpPr>
        <p:spPr>
          <a:xfrm>
            <a:off x="3486150" y="5624515"/>
            <a:ext cx="21717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4C76FB5-D22A-4B30-8201-4391A28770C9}"/>
              </a:ext>
            </a:extLst>
          </p:cNvPr>
          <p:cNvSpPr/>
          <p:nvPr/>
        </p:nvSpPr>
        <p:spPr>
          <a:xfrm>
            <a:off x="1650367" y="6477000"/>
            <a:ext cx="584326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/>
              <a:t>Acknowledgement: slides based on https://www.coursera.org/specializations/reinforcement-learning </a:t>
            </a:r>
          </a:p>
          <a:p>
            <a:r>
              <a:rPr lang="en-US" sz="1000" dirty="0"/>
              <a:t>And textbook by Sutton and </a:t>
            </a:r>
            <a:r>
              <a:rPr lang="en-US" sz="1000" dirty="0" err="1"/>
              <a:t>Barto</a:t>
            </a:r>
            <a:r>
              <a:rPr lang="en-US" sz="1000" dirty="0"/>
              <a:t> http://incompleteideas.net/book/the-book-2nd.html</a:t>
            </a:r>
            <a:endParaRPr lang="en-SE" sz="100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355609D-9AD9-4555-903E-3F98591862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1300" y="4283136"/>
            <a:ext cx="3581400" cy="2222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928923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ADAA81-1DD6-4DF7-B41F-1B4E7F2CE2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Preventing Infinite Rewards</a:t>
            </a:r>
            <a:endParaRPr lang="en-S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EB433DB-1675-49B6-9CFA-6221C23A100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r>
                  <a:rPr lang="en-US" dirty="0"/>
                  <a:t>Problem: What if the game lasts forever? Do we get infinite rewards? No. Possible solutions:</a:t>
                </a:r>
              </a:p>
              <a:p>
                <a:r>
                  <a:rPr lang="en-US" b="1" dirty="0"/>
                  <a:t>Finite horizon</a:t>
                </a:r>
                <a:r>
                  <a:rPr lang="en-US" dirty="0"/>
                  <a:t>: (limit search tree depth)</a:t>
                </a:r>
              </a:p>
              <a:p>
                <a:pPr lvl="1"/>
                <a:r>
                  <a:rPr lang="en-US" dirty="0"/>
                  <a:t>Terminate episodes after a fixed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 timesteps</a:t>
                </a:r>
              </a:p>
              <a:p>
                <a:r>
                  <a:rPr lang="en-US" b="1" dirty="0"/>
                  <a:t>Discount factor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≤1</m:t>
                    </m:r>
                  </m:oMath>
                </a14:m>
                <a:endParaRPr lang="en-US" dirty="0"/>
              </a:p>
              <a:p>
                <a:pPr lvl="1"/>
                <a:r>
                  <a:rPr lang="en-US" sz="2800" dirty="0">
                    <a:ea typeface="ＭＳ Ｐゴシック" pitchFamily="34" charset="-128"/>
                    <a:sym typeface="Symbol" pitchFamily="18" charset="2"/>
                  </a:rPr>
                  <a:t>Think of it as a </a:t>
                </a:r>
                <a14:m>
                  <m:oMath xmlns:m="http://schemas.openxmlformats.org/officeDocument/2006/math">
                    <m:r>
                      <a:rPr lang="en-US" sz="2800" b="0" i="0" dirty="0" smtClean="0">
                        <a:latin typeface="Cambria Math" panose="02040503050406030204" pitchFamily="18" charset="0"/>
                        <a:ea typeface="ＭＳ Ｐゴシック" pitchFamily="34" charset="-128"/>
                        <a:sym typeface="Symbol" pitchFamily="18" charset="2"/>
                      </a:rPr>
                      <m:t>1−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  <a:ea typeface="ＭＳ Ｐゴシック" pitchFamily="34" charset="-128"/>
                        <a:sym typeface="Symbol" pitchFamily="18" charset="2"/>
                      </a:rPr>
                      <m:t>𝛾</m:t>
                    </m:r>
                  </m:oMath>
                </a14:m>
                <a:r>
                  <a:rPr lang="en-US" sz="2800" dirty="0">
                    <a:ea typeface="ＭＳ Ｐゴシック" pitchFamily="34" charset="-128"/>
                    <a:sym typeface="Symbol" pitchFamily="18" charset="2"/>
                  </a:rPr>
                  <a:t> chance of ending the episode at every step. Effective horizon (expected episode length):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𝛾</m:t>
                        </m:r>
                      </m:den>
                    </m:f>
                  </m:oMath>
                </a14:m>
                <a:endParaRPr lang="en-US" sz="2800" dirty="0">
                  <a:ea typeface="ＭＳ Ｐゴシック" pitchFamily="34" charset="-128"/>
                  <a:sym typeface="Symbol" pitchFamily="18" charset="2"/>
                </a:endParaRPr>
              </a:p>
              <a:p>
                <a:pPr lvl="1"/>
                <a:r>
                  <a:rPr lang="en-US" dirty="0"/>
                  <a:t>Smaller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dirty="0"/>
                  <a:t> leads to shorter horizon, </a:t>
                </a:r>
                <a:r>
                  <a:rPr lang="en-US"/>
                  <a:t>and preference of </a:t>
                </a:r>
                <a:r>
                  <a:rPr lang="en-US" dirty="0"/>
                  <a:t>short-term to long-term rewards, and vice versa</a:t>
                </a:r>
              </a:p>
              <a:p>
                <a:r>
                  <a:rPr lang="en-US" dirty="0">
                    <a:ea typeface="ＭＳ Ｐゴシック" pitchFamily="34" charset="-128"/>
                    <a:sym typeface="Symbol" pitchFamily="18" charset="2"/>
                  </a:rPr>
                  <a:t>(Can have both </a:t>
                </a:r>
                <a:r>
                  <a:rPr lang="en-US" dirty="0"/>
                  <a:t>finite horizon and discount factor)</a:t>
                </a:r>
                <a:endParaRPr lang="en-US" dirty="0">
                  <a:ea typeface="ＭＳ Ｐゴシック" pitchFamily="34" charset="-128"/>
                  <a:sym typeface="Symbol" pitchFamily="18" charset="2"/>
                </a:endParaRPr>
              </a:p>
              <a:p>
                <a:r>
                  <a:rPr lang="en-US" b="1" dirty="0"/>
                  <a:t>Absorbing state</a:t>
                </a:r>
                <a:r>
                  <a:rPr lang="en-US" dirty="0"/>
                  <a:t>: guarantee that for every policy, a terminal state will eventually be reached</a:t>
                </a:r>
              </a:p>
              <a:p>
                <a:endParaRPr lang="en-US" dirty="0"/>
              </a:p>
              <a:p>
                <a:endParaRPr lang="en-SE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EB433DB-1675-49B6-9CFA-6221C23A100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259" t="-2748" r="-593"/>
                </a:stretch>
              </a:blipFill>
            </p:spPr>
            <p:txBody>
              <a:bodyPr/>
              <a:lstStyle/>
              <a:p>
                <a:r>
                  <a:rPr lang="en-S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3D29A6-3A0B-4410-A982-D0FB966B0D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7F456A-00AF-44E6-8D70-638C0D0130FF}" type="slidenum">
              <a:rPr lang="en-US" altLang="zh-CN" smtClean="0"/>
              <a:pPr>
                <a:defRPr/>
              </a:pPr>
              <a:t>10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423417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Discount Factor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411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152400" y="1524000"/>
                <a:ext cx="4323406" cy="5059362"/>
              </a:xfrm>
            </p:spPr>
            <p:txBody>
              <a:bodyPr/>
              <a:lstStyle/>
              <a:p>
                <a:r>
                  <a:rPr lang="en-US" sz="2800" dirty="0">
                    <a:ea typeface="ＭＳ Ｐゴシック" pitchFamily="34" charset="-128"/>
                  </a:rPr>
                  <a:t>Each time we descend a level in the search tree, we multiply in the discount once</a:t>
                </a:r>
                <a:endParaRPr lang="en-US" sz="2400" dirty="0">
                  <a:ea typeface="ＭＳ Ｐゴシック" pitchFamily="34" charset="-128"/>
                  <a:sym typeface="Symbol" pitchFamily="18" charset="2"/>
                </a:endParaRPr>
              </a:p>
              <a:p>
                <a:r>
                  <a:rPr lang="en-US" dirty="0">
                    <a:ea typeface="ＭＳ Ｐゴシック" pitchFamily="34" charset="-128"/>
                    <a:sym typeface="Symbol" pitchFamily="18" charset="2"/>
                  </a:rPr>
                  <a:t>Example: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ＭＳ Ｐゴシック" pitchFamily="34" charset="-128"/>
                        <a:sym typeface="Symbol" pitchFamily="18" charset="2"/>
                      </a:rPr>
                      <m:t>𝛾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ＭＳ Ｐゴシック" pitchFamily="34" charset="-128"/>
                        <a:sym typeface="Symbol" pitchFamily="18" charset="2"/>
                      </a:rPr>
                      <m:t>=0.5</m:t>
                    </m:r>
                  </m:oMath>
                </a14:m>
                <a:endParaRPr lang="en-US" dirty="0">
                  <a:ea typeface="ＭＳ Ｐゴシック" pitchFamily="34" charset="-128"/>
                  <a:sym typeface="Symbol" pitchFamily="18" charset="2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ea typeface="ＭＳ Ｐゴシック" pitchFamily="34" charset="-128"/>
                        <a:sym typeface="Symbol" pitchFamily="18" charset="2"/>
                      </a:rPr>
                      <m:t>𝑈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ea typeface="ＭＳ Ｐゴシック" pitchFamily="34" charset="-128"/>
                        <a:sym typeface="Symbol" pitchFamily="18" charset="2"/>
                      </a:rPr>
                      <m:t>([1,2,3]) = 1∗1 + 0.5∗2 + 0.25∗3 &lt; 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ea typeface="ＭＳ Ｐゴシック" pitchFamily="34" charset="-128"/>
                        <a:sym typeface="Symbol" pitchFamily="18" charset="2"/>
                      </a:rPr>
                      <m:t>𝑈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ea typeface="ＭＳ Ｐゴシック" pitchFamily="34" charset="-128"/>
                        <a:sym typeface="Symbol" pitchFamily="18" charset="2"/>
                      </a:rPr>
                      <m:t>([3,2,1])=1∗3 + 0.5∗2 + 0.25∗1</m:t>
                    </m:r>
                  </m:oMath>
                </a14:m>
                <a:endParaRPr lang="en-US" sz="2400" dirty="0">
                  <a:ea typeface="ＭＳ Ｐゴシック" pitchFamily="34" charset="-128"/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1741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524000"/>
                <a:ext cx="4323406" cy="5059362"/>
              </a:xfrm>
              <a:blipFill>
                <a:blip r:embed="rId6"/>
                <a:stretch>
                  <a:fillRect l="-3244" t="-1205" r="-141"/>
                </a:stretch>
              </a:blipFill>
            </p:spPr>
            <p:txBody>
              <a:bodyPr/>
              <a:lstStyle/>
              <a:p>
                <a:r>
                  <a:rPr lang="en-S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9939" name="Group 4"/>
          <p:cNvGrpSpPr>
            <a:grpSpLocks/>
          </p:cNvGrpSpPr>
          <p:nvPr/>
        </p:nvGrpSpPr>
        <p:grpSpPr bwMode="auto">
          <a:xfrm>
            <a:off x="6228160" y="1885950"/>
            <a:ext cx="1601390" cy="3750469"/>
            <a:chOff x="4085" y="960"/>
            <a:chExt cx="1345" cy="3150"/>
          </a:xfrm>
        </p:grpSpPr>
        <p:grpSp>
          <p:nvGrpSpPr>
            <p:cNvPr id="39947" name="Group 5"/>
            <p:cNvGrpSpPr>
              <a:grpSpLocks/>
            </p:cNvGrpSpPr>
            <p:nvPr/>
          </p:nvGrpSpPr>
          <p:grpSpPr bwMode="auto">
            <a:xfrm>
              <a:off x="4085" y="960"/>
              <a:ext cx="1291" cy="1281"/>
              <a:chOff x="2400" y="1401"/>
              <a:chExt cx="1392" cy="1381"/>
            </a:xfrm>
          </p:grpSpPr>
          <p:sp>
            <p:nvSpPr>
              <p:cNvPr id="39986" name="AutoShape 6"/>
              <p:cNvSpPr>
                <a:spLocks noChangeArrowheads="1"/>
              </p:cNvSpPr>
              <p:nvPr/>
            </p:nvSpPr>
            <p:spPr bwMode="auto">
              <a:xfrm>
                <a:off x="3070" y="1488"/>
                <a:ext cx="155" cy="124"/>
              </a:xfrm>
              <a:prstGeom prst="triangle">
                <a:avLst>
                  <a:gd name="adj" fmla="val 50000"/>
                </a:avLst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9987" name="Group 7"/>
              <p:cNvGrpSpPr>
                <a:grpSpLocks/>
              </p:cNvGrpSpPr>
              <p:nvPr/>
            </p:nvGrpSpPr>
            <p:grpSpPr bwMode="auto">
              <a:xfrm>
                <a:off x="2529" y="1617"/>
                <a:ext cx="1263" cy="361"/>
                <a:chOff x="1584" y="1680"/>
                <a:chExt cx="2352" cy="336"/>
              </a:xfrm>
            </p:grpSpPr>
            <p:sp>
              <p:nvSpPr>
                <p:cNvPr id="40000" name="Line 8"/>
                <p:cNvSpPr>
                  <a:spLocks noChangeShapeType="1"/>
                </p:cNvSpPr>
                <p:nvPr/>
              </p:nvSpPr>
              <p:spPr bwMode="auto">
                <a:xfrm flipH="1">
                  <a:off x="1584" y="1680"/>
                  <a:ext cx="1152" cy="3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001" name="Line 9"/>
                <p:cNvSpPr>
                  <a:spLocks noChangeShapeType="1"/>
                </p:cNvSpPr>
                <p:nvPr/>
              </p:nvSpPr>
              <p:spPr bwMode="auto">
                <a:xfrm>
                  <a:off x="2736" y="1680"/>
                  <a:ext cx="1200" cy="28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002" name="Line 10"/>
                <p:cNvSpPr>
                  <a:spLocks noChangeShapeType="1"/>
                </p:cNvSpPr>
                <p:nvPr/>
              </p:nvSpPr>
              <p:spPr bwMode="auto">
                <a:xfrm flipH="1">
                  <a:off x="2304" y="1680"/>
                  <a:ext cx="432" cy="33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003" name="Line 11"/>
                <p:cNvSpPr>
                  <a:spLocks noChangeShapeType="1"/>
                </p:cNvSpPr>
                <p:nvPr/>
              </p:nvSpPr>
              <p:spPr bwMode="auto">
                <a:xfrm>
                  <a:off x="2736" y="1680"/>
                  <a:ext cx="432" cy="28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9988" name="Oval 12"/>
              <p:cNvSpPr>
                <a:spLocks noChangeArrowheads="1"/>
              </p:cNvSpPr>
              <p:nvPr/>
            </p:nvSpPr>
            <p:spPr bwMode="auto">
              <a:xfrm>
                <a:off x="2864" y="1978"/>
                <a:ext cx="129" cy="129"/>
              </a:xfrm>
              <a:prstGeom prst="ellipse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9989" name="Group 13"/>
              <p:cNvGrpSpPr>
                <a:grpSpLocks/>
              </p:cNvGrpSpPr>
              <p:nvPr/>
            </p:nvGrpSpPr>
            <p:grpSpPr bwMode="auto">
              <a:xfrm>
                <a:off x="2400" y="2107"/>
                <a:ext cx="1057" cy="386"/>
                <a:chOff x="1536" y="2400"/>
                <a:chExt cx="1584" cy="624"/>
              </a:xfrm>
            </p:grpSpPr>
            <p:sp>
              <p:nvSpPr>
                <p:cNvPr id="39996" name="Line 14"/>
                <p:cNvSpPr>
                  <a:spLocks noChangeShapeType="1"/>
                </p:cNvSpPr>
                <p:nvPr/>
              </p:nvSpPr>
              <p:spPr bwMode="auto">
                <a:xfrm flipH="1">
                  <a:off x="1536" y="2400"/>
                  <a:ext cx="776" cy="62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997" name="Line 15"/>
                <p:cNvSpPr>
                  <a:spLocks noChangeShapeType="1"/>
                </p:cNvSpPr>
                <p:nvPr/>
              </p:nvSpPr>
              <p:spPr bwMode="auto">
                <a:xfrm>
                  <a:off x="2312" y="2400"/>
                  <a:ext cx="808" cy="62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998" name="Line 16"/>
                <p:cNvSpPr>
                  <a:spLocks noChangeShapeType="1"/>
                </p:cNvSpPr>
                <p:nvPr/>
              </p:nvSpPr>
              <p:spPr bwMode="auto">
                <a:xfrm flipH="1">
                  <a:off x="2021" y="2400"/>
                  <a:ext cx="291" cy="624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999" name="Line 17"/>
                <p:cNvSpPr>
                  <a:spLocks noChangeShapeType="1"/>
                </p:cNvSpPr>
                <p:nvPr/>
              </p:nvSpPr>
              <p:spPr bwMode="auto">
                <a:xfrm>
                  <a:off x="2312" y="2400"/>
                  <a:ext cx="280" cy="624"/>
                </a:xfrm>
                <a:prstGeom prst="line">
                  <a:avLst/>
                </a:prstGeom>
                <a:noFill/>
                <a:ln w="28575">
                  <a:solidFill>
                    <a:srgbClr val="C00000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9990" name="Text Box 18"/>
              <p:cNvSpPr txBox="1">
                <a:spLocks noChangeArrowheads="1"/>
              </p:cNvSpPr>
              <p:nvPr/>
            </p:nvSpPr>
            <p:spPr bwMode="auto">
              <a:xfrm>
                <a:off x="3024" y="1680"/>
                <a:ext cx="129" cy="3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39991" name="Text Box 19"/>
              <p:cNvSpPr txBox="1">
                <a:spLocks noChangeArrowheads="1"/>
              </p:cNvSpPr>
              <p:nvPr/>
            </p:nvSpPr>
            <p:spPr bwMode="auto">
              <a:xfrm>
                <a:off x="3216" y="1401"/>
                <a:ext cx="129" cy="3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en-US">
                  <a:solidFill>
                    <a:srgbClr val="CC0000"/>
                  </a:solidFill>
                </a:endParaRPr>
              </a:p>
            </p:txBody>
          </p:sp>
          <p:sp>
            <p:nvSpPr>
              <p:cNvPr id="39992" name="Text Box 20"/>
              <p:cNvSpPr txBox="1">
                <a:spLocks noChangeArrowheads="1"/>
              </p:cNvSpPr>
              <p:nvPr/>
            </p:nvSpPr>
            <p:spPr bwMode="auto">
              <a:xfrm>
                <a:off x="2976" y="1920"/>
                <a:ext cx="559" cy="3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en-US">
                  <a:solidFill>
                    <a:srgbClr val="3333FF"/>
                  </a:solidFill>
                </a:endParaRPr>
              </a:p>
            </p:txBody>
          </p:sp>
          <p:sp>
            <p:nvSpPr>
              <p:cNvPr id="39993" name="Text Box 21"/>
              <p:cNvSpPr txBox="1">
                <a:spLocks noChangeArrowheads="1"/>
              </p:cNvSpPr>
              <p:nvPr/>
            </p:nvSpPr>
            <p:spPr bwMode="auto">
              <a:xfrm>
                <a:off x="2616" y="2261"/>
                <a:ext cx="504" cy="3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39994" name="AutoShape 22"/>
              <p:cNvSpPr>
                <a:spLocks noChangeArrowheads="1"/>
              </p:cNvSpPr>
              <p:nvPr/>
            </p:nvSpPr>
            <p:spPr bwMode="auto">
              <a:xfrm>
                <a:off x="3019" y="2499"/>
                <a:ext cx="154" cy="123"/>
              </a:xfrm>
              <a:prstGeom prst="triangle">
                <a:avLst>
                  <a:gd name="adj" fmla="val 50000"/>
                </a:avLst>
              </a:prstGeom>
              <a:solidFill>
                <a:srgbClr val="CC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r" rtl="1"/>
                <a:endParaRPr lang="en-US"/>
              </a:p>
            </p:txBody>
          </p:sp>
          <p:sp>
            <p:nvSpPr>
              <p:cNvPr id="39995" name="Text Box 23"/>
              <p:cNvSpPr txBox="1">
                <a:spLocks noChangeArrowheads="1"/>
              </p:cNvSpPr>
              <p:nvPr/>
            </p:nvSpPr>
            <p:spPr bwMode="auto">
              <a:xfrm>
                <a:off x="3173" y="2448"/>
                <a:ext cx="235" cy="3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r" rtl="1">
                  <a:spcBef>
                    <a:spcPct val="50000"/>
                  </a:spcBef>
                </a:pPr>
                <a:endParaRPr lang="en-US">
                  <a:solidFill>
                    <a:srgbClr val="CC0000"/>
                  </a:solidFill>
                </a:endParaRPr>
              </a:p>
            </p:txBody>
          </p:sp>
        </p:grpSp>
        <p:grpSp>
          <p:nvGrpSpPr>
            <p:cNvPr id="39948" name="Group 24"/>
            <p:cNvGrpSpPr>
              <a:grpSpLocks/>
            </p:cNvGrpSpPr>
            <p:nvPr/>
          </p:nvGrpSpPr>
          <p:grpSpPr bwMode="auto">
            <a:xfrm flipH="1">
              <a:off x="4128" y="1895"/>
              <a:ext cx="1302" cy="1281"/>
              <a:chOff x="2400" y="1401"/>
              <a:chExt cx="1392" cy="1382"/>
            </a:xfrm>
          </p:grpSpPr>
          <p:sp>
            <p:nvSpPr>
              <p:cNvPr id="39968" name="AutoShape 25"/>
              <p:cNvSpPr>
                <a:spLocks noChangeArrowheads="1"/>
              </p:cNvSpPr>
              <p:nvPr/>
            </p:nvSpPr>
            <p:spPr bwMode="auto">
              <a:xfrm>
                <a:off x="3070" y="1488"/>
                <a:ext cx="155" cy="124"/>
              </a:xfrm>
              <a:prstGeom prst="triangle">
                <a:avLst>
                  <a:gd name="adj" fmla="val 50000"/>
                </a:avLst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9969" name="Group 26"/>
              <p:cNvGrpSpPr>
                <a:grpSpLocks/>
              </p:cNvGrpSpPr>
              <p:nvPr/>
            </p:nvGrpSpPr>
            <p:grpSpPr bwMode="auto">
              <a:xfrm>
                <a:off x="2529" y="1617"/>
                <a:ext cx="1263" cy="361"/>
                <a:chOff x="1584" y="1680"/>
                <a:chExt cx="2352" cy="336"/>
              </a:xfrm>
            </p:grpSpPr>
            <p:sp>
              <p:nvSpPr>
                <p:cNvPr id="39982" name="Line 27"/>
                <p:cNvSpPr>
                  <a:spLocks noChangeShapeType="1"/>
                </p:cNvSpPr>
                <p:nvPr/>
              </p:nvSpPr>
              <p:spPr bwMode="auto">
                <a:xfrm flipH="1">
                  <a:off x="1584" y="1680"/>
                  <a:ext cx="1152" cy="3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983" name="Line 28"/>
                <p:cNvSpPr>
                  <a:spLocks noChangeShapeType="1"/>
                </p:cNvSpPr>
                <p:nvPr/>
              </p:nvSpPr>
              <p:spPr bwMode="auto">
                <a:xfrm>
                  <a:off x="2736" y="1680"/>
                  <a:ext cx="1200" cy="28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984" name="Line 29"/>
                <p:cNvSpPr>
                  <a:spLocks noChangeShapeType="1"/>
                </p:cNvSpPr>
                <p:nvPr/>
              </p:nvSpPr>
              <p:spPr bwMode="auto">
                <a:xfrm flipH="1">
                  <a:off x="2304" y="1680"/>
                  <a:ext cx="432" cy="33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985" name="Line 30"/>
                <p:cNvSpPr>
                  <a:spLocks noChangeShapeType="1"/>
                </p:cNvSpPr>
                <p:nvPr/>
              </p:nvSpPr>
              <p:spPr bwMode="auto">
                <a:xfrm>
                  <a:off x="2736" y="1680"/>
                  <a:ext cx="432" cy="28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9970" name="Oval 31"/>
              <p:cNvSpPr>
                <a:spLocks noChangeArrowheads="1"/>
              </p:cNvSpPr>
              <p:nvPr/>
            </p:nvSpPr>
            <p:spPr bwMode="auto">
              <a:xfrm>
                <a:off x="2864" y="1978"/>
                <a:ext cx="129" cy="129"/>
              </a:xfrm>
              <a:prstGeom prst="ellipse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9971" name="Group 32"/>
              <p:cNvGrpSpPr>
                <a:grpSpLocks/>
              </p:cNvGrpSpPr>
              <p:nvPr/>
            </p:nvGrpSpPr>
            <p:grpSpPr bwMode="auto">
              <a:xfrm>
                <a:off x="2400" y="2107"/>
                <a:ext cx="1057" cy="386"/>
                <a:chOff x="1536" y="2400"/>
                <a:chExt cx="1584" cy="624"/>
              </a:xfrm>
            </p:grpSpPr>
            <p:sp>
              <p:nvSpPr>
                <p:cNvPr id="39978" name="Line 33"/>
                <p:cNvSpPr>
                  <a:spLocks noChangeShapeType="1"/>
                </p:cNvSpPr>
                <p:nvPr/>
              </p:nvSpPr>
              <p:spPr bwMode="auto">
                <a:xfrm flipH="1">
                  <a:off x="1536" y="2400"/>
                  <a:ext cx="776" cy="62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979" name="Line 34"/>
                <p:cNvSpPr>
                  <a:spLocks noChangeShapeType="1"/>
                </p:cNvSpPr>
                <p:nvPr/>
              </p:nvSpPr>
              <p:spPr bwMode="auto">
                <a:xfrm>
                  <a:off x="2312" y="2400"/>
                  <a:ext cx="808" cy="62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980" name="Line 35"/>
                <p:cNvSpPr>
                  <a:spLocks noChangeShapeType="1"/>
                </p:cNvSpPr>
                <p:nvPr/>
              </p:nvSpPr>
              <p:spPr bwMode="auto">
                <a:xfrm flipH="1">
                  <a:off x="2021" y="2400"/>
                  <a:ext cx="291" cy="624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981" name="Line 36"/>
                <p:cNvSpPr>
                  <a:spLocks noChangeShapeType="1"/>
                </p:cNvSpPr>
                <p:nvPr/>
              </p:nvSpPr>
              <p:spPr bwMode="auto">
                <a:xfrm>
                  <a:off x="2312" y="2400"/>
                  <a:ext cx="280" cy="624"/>
                </a:xfrm>
                <a:prstGeom prst="line">
                  <a:avLst/>
                </a:prstGeom>
                <a:noFill/>
                <a:ln w="28575">
                  <a:solidFill>
                    <a:srgbClr val="C00000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9972" name="Text Box 37"/>
              <p:cNvSpPr txBox="1">
                <a:spLocks noChangeArrowheads="1"/>
              </p:cNvSpPr>
              <p:nvPr/>
            </p:nvSpPr>
            <p:spPr bwMode="auto">
              <a:xfrm>
                <a:off x="3024" y="1680"/>
                <a:ext cx="129" cy="3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39973" name="Text Box 38"/>
              <p:cNvSpPr txBox="1">
                <a:spLocks noChangeArrowheads="1"/>
              </p:cNvSpPr>
              <p:nvPr/>
            </p:nvSpPr>
            <p:spPr bwMode="auto">
              <a:xfrm>
                <a:off x="3216" y="1401"/>
                <a:ext cx="129" cy="3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en-US">
                  <a:solidFill>
                    <a:srgbClr val="CC0000"/>
                  </a:solidFill>
                </a:endParaRPr>
              </a:p>
            </p:txBody>
          </p:sp>
          <p:sp>
            <p:nvSpPr>
              <p:cNvPr id="39974" name="Text Box 39"/>
              <p:cNvSpPr txBox="1">
                <a:spLocks noChangeArrowheads="1"/>
              </p:cNvSpPr>
              <p:nvPr/>
            </p:nvSpPr>
            <p:spPr bwMode="auto">
              <a:xfrm>
                <a:off x="2976" y="1920"/>
                <a:ext cx="559" cy="3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en-US">
                  <a:solidFill>
                    <a:srgbClr val="3333FF"/>
                  </a:solidFill>
                </a:endParaRPr>
              </a:p>
            </p:txBody>
          </p:sp>
          <p:sp>
            <p:nvSpPr>
              <p:cNvPr id="39975" name="Text Box 40"/>
              <p:cNvSpPr txBox="1">
                <a:spLocks noChangeArrowheads="1"/>
              </p:cNvSpPr>
              <p:nvPr/>
            </p:nvSpPr>
            <p:spPr bwMode="auto">
              <a:xfrm>
                <a:off x="2616" y="2261"/>
                <a:ext cx="504" cy="3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39976" name="AutoShape 41"/>
              <p:cNvSpPr>
                <a:spLocks noChangeArrowheads="1"/>
              </p:cNvSpPr>
              <p:nvPr/>
            </p:nvSpPr>
            <p:spPr bwMode="auto">
              <a:xfrm>
                <a:off x="3019" y="2499"/>
                <a:ext cx="154" cy="123"/>
              </a:xfrm>
              <a:prstGeom prst="triangle">
                <a:avLst>
                  <a:gd name="adj" fmla="val 50000"/>
                </a:avLst>
              </a:prstGeom>
              <a:solidFill>
                <a:srgbClr val="CC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r" rtl="1"/>
                <a:endParaRPr lang="en-US"/>
              </a:p>
            </p:txBody>
          </p:sp>
          <p:sp>
            <p:nvSpPr>
              <p:cNvPr id="39977" name="Text Box 42"/>
              <p:cNvSpPr txBox="1">
                <a:spLocks noChangeArrowheads="1"/>
              </p:cNvSpPr>
              <p:nvPr/>
            </p:nvSpPr>
            <p:spPr bwMode="auto">
              <a:xfrm>
                <a:off x="3173" y="2448"/>
                <a:ext cx="235" cy="3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r" rtl="1">
                  <a:spcBef>
                    <a:spcPct val="50000"/>
                  </a:spcBef>
                </a:pPr>
                <a:endParaRPr lang="en-US">
                  <a:solidFill>
                    <a:srgbClr val="CC0000"/>
                  </a:solidFill>
                </a:endParaRPr>
              </a:p>
            </p:txBody>
          </p:sp>
        </p:grpSp>
        <p:grpSp>
          <p:nvGrpSpPr>
            <p:cNvPr id="39949" name="Group 43"/>
            <p:cNvGrpSpPr>
              <a:grpSpLocks/>
            </p:cNvGrpSpPr>
            <p:nvPr/>
          </p:nvGrpSpPr>
          <p:grpSpPr bwMode="auto">
            <a:xfrm>
              <a:off x="4085" y="2829"/>
              <a:ext cx="1291" cy="1281"/>
              <a:chOff x="2400" y="1401"/>
              <a:chExt cx="1392" cy="1381"/>
            </a:xfrm>
          </p:grpSpPr>
          <p:sp>
            <p:nvSpPr>
              <p:cNvPr id="39950" name="AutoShape 44"/>
              <p:cNvSpPr>
                <a:spLocks noChangeArrowheads="1"/>
              </p:cNvSpPr>
              <p:nvPr/>
            </p:nvSpPr>
            <p:spPr bwMode="auto">
              <a:xfrm>
                <a:off x="3070" y="1488"/>
                <a:ext cx="155" cy="124"/>
              </a:xfrm>
              <a:prstGeom prst="triangle">
                <a:avLst>
                  <a:gd name="adj" fmla="val 50000"/>
                </a:avLst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9951" name="Group 45"/>
              <p:cNvGrpSpPr>
                <a:grpSpLocks/>
              </p:cNvGrpSpPr>
              <p:nvPr/>
            </p:nvGrpSpPr>
            <p:grpSpPr bwMode="auto">
              <a:xfrm>
                <a:off x="2529" y="1617"/>
                <a:ext cx="1263" cy="361"/>
                <a:chOff x="1584" y="1680"/>
                <a:chExt cx="2352" cy="336"/>
              </a:xfrm>
            </p:grpSpPr>
            <p:sp>
              <p:nvSpPr>
                <p:cNvPr id="39964" name="Line 46"/>
                <p:cNvSpPr>
                  <a:spLocks noChangeShapeType="1"/>
                </p:cNvSpPr>
                <p:nvPr/>
              </p:nvSpPr>
              <p:spPr bwMode="auto">
                <a:xfrm flipH="1">
                  <a:off x="1584" y="1680"/>
                  <a:ext cx="1152" cy="3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965" name="Line 47"/>
                <p:cNvSpPr>
                  <a:spLocks noChangeShapeType="1"/>
                </p:cNvSpPr>
                <p:nvPr/>
              </p:nvSpPr>
              <p:spPr bwMode="auto">
                <a:xfrm>
                  <a:off x="2736" y="1680"/>
                  <a:ext cx="1200" cy="28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966" name="Line 48"/>
                <p:cNvSpPr>
                  <a:spLocks noChangeShapeType="1"/>
                </p:cNvSpPr>
                <p:nvPr/>
              </p:nvSpPr>
              <p:spPr bwMode="auto">
                <a:xfrm flipH="1">
                  <a:off x="2304" y="1680"/>
                  <a:ext cx="432" cy="33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967" name="Line 49"/>
                <p:cNvSpPr>
                  <a:spLocks noChangeShapeType="1"/>
                </p:cNvSpPr>
                <p:nvPr/>
              </p:nvSpPr>
              <p:spPr bwMode="auto">
                <a:xfrm>
                  <a:off x="2736" y="1680"/>
                  <a:ext cx="432" cy="28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9952" name="Oval 50"/>
              <p:cNvSpPr>
                <a:spLocks noChangeArrowheads="1"/>
              </p:cNvSpPr>
              <p:nvPr/>
            </p:nvSpPr>
            <p:spPr bwMode="auto">
              <a:xfrm>
                <a:off x="2864" y="1978"/>
                <a:ext cx="129" cy="129"/>
              </a:xfrm>
              <a:prstGeom prst="ellipse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9953" name="Group 51"/>
              <p:cNvGrpSpPr>
                <a:grpSpLocks/>
              </p:cNvGrpSpPr>
              <p:nvPr/>
            </p:nvGrpSpPr>
            <p:grpSpPr bwMode="auto">
              <a:xfrm>
                <a:off x="2400" y="2107"/>
                <a:ext cx="1057" cy="386"/>
                <a:chOff x="1536" y="2400"/>
                <a:chExt cx="1584" cy="624"/>
              </a:xfrm>
            </p:grpSpPr>
            <p:sp>
              <p:nvSpPr>
                <p:cNvPr id="39960" name="Line 52"/>
                <p:cNvSpPr>
                  <a:spLocks noChangeShapeType="1"/>
                </p:cNvSpPr>
                <p:nvPr/>
              </p:nvSpPr>
              <p:spPr bwMode="auto">
                <a:xfrm flipH="1">
                  <a:off x="1536" y="2400"/>
                  <a:ext cx="776" cy="62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961" name="Line 53"/>
                <p:cNvSpPr>
                  <a:spLocks noChangeShapeType="1"/>
                </p:cNvSpPr>
                <p:nvPr/>
              </p:nvSpPr>
              <p:spPr bwMode="auto">
                <a:xfrm>
                  <a:off x="2312" y="2400"/>
                  <a:ext cx="808" cy="62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962" name="Line 54"/>
                <p:cNvSpPr>
                  <a:spLocks noChangeShapeType="1"/>
                </p:cNvSpPr>
                <p:nvPr/>
              </p:nvSpPr>
              <p:spPr bwMode="auto">
                <a:xfrm flipH="1">
                  <a:off x="2021" y="2400"/>
                  <a:ext cx="291" cy="624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963" name="Line 55"/>
                <p:cNvSpPr>
                  <a:spLocks noChangeShapeType="1"/>
                </p:cNvSpPr>
                <p:nvPr/>
              </p:nvSpPr>
              <p:spPr bwMode="auto">
                <a:xfrm>
                  <a:off x="2312" y="2400"/>
                  <a:ext cx="280" cy="624"/>
                </a:xfrm>
                <a:prstGeom prst="line">
                  <a:avLst/>
                </a:prstGeom>
                <a:noFill/>
                <a:ln w="28575">
                  <a:solidFill>
                    <a:srgbClr val="C00000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9954" name="Text Box 56"/>
              <p:cNvSpPr txBox="1">
                <a:spLocks noChangeArrowheads="1"/>
              </p:cNvSpPr>
              <p:nvPr/>
            </p:nvSpPr>
            <p:spPr bwMode="auto">
              <a:xfrm>
                <a:off x="3024" y="1680"/>
                <a:ext cx="129" cy="3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39955" name="Text Box 57"/>
              <p:cNvSpPr txBox="1">
                <a:spLocks noChangeArrowheads="1"/>
              </p:cNvSpPr>
              <p:nvPr/>
            </p:nvSpPr>
            <p:spPr bwMode="auto">
              <a:xfrm>
                <a:off x="3216" y="1401"/>
                <a:ext cx="129" cy="3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en-US">
                  <a:solidFill>
                    <a:srgbClr val="CC0000"/>
                  </a:solidFill>
                </a:endParaRPr>
              </a:p>
            </p:txBody>
          </p:sp>
          <p:sp>
            <p:nvSpPr>
              <p:cNvPr id="39956" name="Text Box 58"/>
              <p:cNvSpPr txBox="1">
                <a:spLocks noChangeArrowheads="1"/>
              </p:cNvSpPr>
              <p:nvPr/>
            </p:nvSpPr>
            <p:spPr bwMode="auto">
              <a:xfrm>
                <a:off x="2976" y="1920"/>
                <a:ext cx="559" cy="3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en-US">
                  <a:solidFill>
                    <a:srgbClr val="3333FF"/>
                  </a:solidFill>
                </a:endParaRPr>
              </a:p>
            </p:txBody>
          </p:sp>
          <p:sp>
            <p:nvSpPr>
              <p:cNvPr id="39957" name="Text Box 59"/>
              <p:cNvSpPr txBox="1">
                <a:spLocks noChangeArrowheads="1"/>
              </p:cNvSpPr>
              <p:nvPr/>
            </p:nvSpPr>
            <p:spPr bwMode="auto">
              <a:xfrm>
                <a:off x="2616" y="2261"/>
                <a:ext cx="504" cy="3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39958" name="AutoShape 60"/>
              <p:cNvSpPr>
                <a:spLocks noChangeArrowheads="1"/>
              </p:cNvSpPr>
              <p:nvPr/>
            </p:nvSpPr>
            <p:spPr bwMode="auto">
              <a:xfrm>
                <a:off x="3019" y="2499"/>
                <a:ext cx="154" cy="123"/>
              </a:xfrm>
              <a:prstGeom prst="triangle">
                <a:avLst>
                  <a:gd name="adj" fmla="val 50000"/>
                </a:avLst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r" rtl="1"/>
                <a:endParaRPr lang="en-US"/>
              </a:p>
            </p:txBody>
          </p:sp>
          <p:sp>
            <p:nvSpPr>
              <p:cNvPr id="39959" name="Text Box 61"/>
              <p:cNvSpPr txBox="1">
                <a:spLocks noChangeArrowheads="1"/>
              </p:cNvSpPr>
              <p:nvPr/>
            </p:nvSpPr>
            <p:spPr bwMode="auto">
              <a:xfrm>
                <a:off x="3173" y="2448"/>
                <a:ext cx="235" cy="3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r" rtl="1">
                  <a:spcBef>
                    <a:spcPct val="50000"/>
                  </a:spcBef>
                </a:pPr>
                <a:endParaRPr lang="en-US">
                  <a:solidFill>
                    <a:srgbClr val="CC0000"/>
                  </a:solidFill>
                </a:endParaRPr>
              </a:p>
            </p:txBody>
          </p:sp>
        </p:grpSp>
      </p:grpSp>
      <p:sp>
        <p:nvSpPr>
          <p:cNvPr id="39940" name="AutoShape 62"/>
          <p:cNvSpPr>
            <a:spLocks/>
          </p:cNvSpPr>
          <p:nvPr/>
        </p:nvSpPr>
        <p:spPr bwMode="auto">
          <a:xfrm>
            <a:off x="5829300" y="3486150"/>
            <a:ext cx="228600" cy="857250"/>
          </a:xfrm>
          <a:prstGeom prst="leftBrace">
            <a:avLst>
              <a:gd name="adj1" fmla="val 3125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941" name="AutoShape 63"/>
          <p:cNvSpPr>
            <a:spLocks/>
          </p:cNvSpPr>
          <p:nvPr/>
        </p:nvSpPr>
        <p:spPr bwMode="auto">
          <a:xfrm>
            <a:off x="5829300" y="2343150"/>
            <a:ext cx="228600" cy="857250"/>
          </a:xfrm>
          <a:prstGeom prst="leftBrace">
            <a:avLst>
              <a:gd name="adj1" fmla="val 3125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942" name="AutoShape 64"/>
          <p:cNvSpPr>
            <a:spLocks/>
          </p:cNvSpPr>
          <p:nvPr/>
        </p:nvSpPr>
        <p:spPr bwMode="auto">
          <a:xfrm>
            <a:off x="5829300" y="4629150"/>
            <a:ext cx="228600" cy="857250"/>
          </a:xfrm>
          <a:prstGeom prst="leftBrace">
            <a:avLst>
              <a:gd name="adj1" fmla="val 3125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72" name="Picture 71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/>
          <a:stretch>
            <a:fillRect/>
          </a:stretch>
        </p:blipFill>
        <p:spPr bwMode="auto">
          <a:xfrm>
            <a:off x="5372100" y="2591768"/>
            <a:ext cx="158354" cy="263923"/>
          </a:xfrm>
          <a:prstGeom prst="rect">
            <a:avLst/>
          </a:prstGeom>
          <a:noFill/>
          <a:ln/>
          <a:effectLst/>
        </p:spPr>
      </p:pic>
      <p:pic>
        <p:nvPicPr>
          <p:cNvPr id="73" name="Picture 72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/>
          <a:stretch>
            <a:fillRect/>
          </a:stretch>
        </p:blipFill>
        <p:spPr bwMode="auto">
          <a:xfrm>
            <a:off x="5353274" y="3749824"/>
            <a:ext cx="210516" cy="245252"/>
          </a:xfrm>
          <a:prstGeom prst="rect">
            <a:avLst/>
          </a:prstGeom>
          <a:noFill/>
          <a:ln/>
          <a:effectLst/>
        </p:spPr>
      </p:pic>
      <p:pic>
        <p:nvPicPr>
          <p:cNvPr id="74" name="Picture 73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/>
          <a:stretch>
            <a:fillRect/>
          </a:stretch>
        </p:blipFill>
        <p:spPr bwMode="auto">
          <a:xfrm>
            <a:off x="5292280" y="4776046"/>
            <a:ext cx="385988" cy="420695"/>
          </a:xfrm>
          <a:prstGeom prst="rect">
            <a:avLst/>
          </a:prstGeom>
          <a:noFill/>
          <a:ln/>
          <a:effectLst/>
        </p:spPr>
      </p:pic>
      <p:pic>
        <p:nvPicPr>
          <p:cNvPr id="69" name="Picture 3" descr="C:\Users\Dan\Dropbox\Office\CS 188\Ketrina Art\MDPs\Discounting.png"/>
          <p:cNvPicPr>
            <a:picLocks noChangeAspect="1" noChangeArrowheads="1"/>
          </p:cNvPicPr>
          <p:nvPr/>
        </p:nvPicPr>
        <p:blipFill>
          <a:blip r:embed="rId10" cstate="print"/>
          <a:srcRect l="73764" t="76543" r="1569"/>
          <a:stretch>
            <a:fillRect/>
          </a:stretch>
        </p:blipFill>
        <p:spPr bwMode="auto">
          <a:xfrm>
            <a:off x="4114800" y="4743450"/>
            <a:ext cx="1171905" cy="742950"/>
          </a:xfrm>
          <a:prstGeom prst="rect">
            <a:avLst/>
          </a:prstGeom>
          <a:noFill/>
        </p:spPr>
      </p:pic>
      <p:pic>
        <p:nvPicPr>
          <p:cNvPr id="70" name="Picture 3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71950" y="2114550"/>
            <a:ext cx="1321188" cy="1143000"/>
          </a:xfrm>
          <a:prstGeom prst="rect">
            <a:avLst/>
          </a:prstGeom>
          <a:noFill/>
        </p:spPr>
      </p:pic>
      <p:pic>
        <p:nvPicPr>
          <p:cNvPr id="71" name="Picture 3" descr="C:\Users\Dan\Dropbox\Office\CS 188\Ketrina Art\MDPs\Discounting.png"/>
          <p:cNvPicPr>
            <a:picLocks noChangeAspect="1" noChangeArrowheads="1"/>
          </p:cNvPicPr>
          <p:nvPr/>
        </p:nvPicPr>
        <p:blipFill>
          <a:blip r:embed="rId10" cstate="print"/>
          <a:srcRect l="73764" t="38272" r="1569" b="35802"/>
          <a:stretch>
            <a:fillRect/>
          </a:stretch>
        </p:blipFill>
        <p:spPr bwMode="auto">
          <a:xfrm>
            <a:off x="4171950" y="3429001"/>
            <a:ext cx="1174596" cy="8230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776892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Discounting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04800" y="1386431"/>
                <a:ext cx="8610600" cy="4065444"/>
              </a:xfrm>
            </p:spPr>
            <p:txBody>
              <a:bodyPr>
                <a:normAutofit/>
              </a:bodyPr>
              <a:lstStyle/>
              <a:p>
                <a:r>
                  <a:rPr lang="en-US" sz="2100" dirty="0"/>
                  <a:t>Given:</a:t>
                </a:r>
                <a:endParaRPr lang="en-US" sz="1800" dirty="0"/>
              </a:p>
              <a:p>
                <a:pPr lvl="1"/>
                <a:r>
                  <a:rPr lang="en-US" sz="1800" dirty="0"/>
                  <a:t>Actions: East, West, and Exit (only available in exit states a, e)</a:t>
                </a:r>
              </a:p>
              <a:p>
                <a:pPr lvl="1"/>
                <a:r>
                  <a:rPr lang="en-US" sz="1800" dirty="0"/>
                  <a:t>Transitions: deterministic</a:t>
                </a:r>
              </a:p>
              <a:p>
                <a:r>
                  <a:rPr lang="en-US" sz="2100" dirty="0"/>
                  <a:t>For </a:t>
                </a:r>
                <a14:m>
                  <m:oMath xmlns:m="http://schemas.openxmlformats.org/officeDocument/2006/math">
                    <m:r>
                      <a:rPr lang="en-US" sz="2100" i="1" dirty="0" smtClean="0">
                        <a:latin typeface="Cambria Math" panose="02040503050406030204" pitchFamily="18" charset="0"/>
                        <a:sym typeface="Symbol" charset="0"/>
                      </a:rPr>
                      <m:t></m:t>
                    </m:r>
                    <m:r>
                      <a:rPr lang="en-US" sz="2100" i="1" dirty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100" dirty="0"/>
                  <a:t>, optimal policy in each state is always moving West </a:t>
                </a:r>
              </a:p>
              <a:p>
                <a:pPr lvl="1"/>
                <a:r>
                  <a:rPr lang="en-US" sz="1700" dirty="0"/>
                  <a:t>From state d, reward of going West is </a:t>
                </a:r>
                <a14:m>
                  <m:oMath xmlns:m="http://schemas.openxmlformats.org/officeDocument/2006/math">
                    <m:r>
                      <a:rPr lang="en-US" sz="1700" b="0" i="0" dirty="0" smtClean="0">
                        <a:latin typeface="Cambria Math" panose="02040503050406030204" pitchFamily="18" charset="0"/>
                      </a:rPr>
                      <m:t>0+</m:t>
                    </m:r>
                    <m:r>
                      <a:rPr lang="en-US" sz="1700" b="0" i="1" dirty="0" smtClean="0"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sz="1700" b="0" i="1" dirty="0" smtClean="0">
                        <a:latin typeface="Cambria Math" panose="02040503050406030204" pitchFamily="18" charset="0"/>
                      </a:rPr>
                      <m:t>⋅0+</m:t>
                    </m:r>
                    <m:sSup>
                      <m:sSupPr>
                        <m:ctrlPr>
                          <a:rPr lang="en-US" sz="17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sz="1700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700" i="1" dirty="0"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  <m:sup>
                            <m:r>
                              <a:rPr lang="en-US" sz="1700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1700" i="1" dirty="0">
                            <a:latin typeface="Cambria Math" panose="02040503050406030204" pitchFamily="18" charset="0"/>
                          </a:rPr>
                          <m:t>⋅0</m:t>
                        </m:r>
                        <m:r>
                          <a:rPr lang="en-US" sz="1700" b="0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1700" i="1" dirty="0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p>
                        <m:r>
                          <a:rPr lang="en-US" sz="1700" i="1" dirty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1700" i="1" dirty="0">
                        <a:latin typeface="Cambria Math" panose="02040503050406030204" pitchFamily="18" charset="0"/>
                      </a:rPr>
                      <m:t>⋅10=</m:t>
                    </m:r>
                    <m:r>
                      <a:rPr lang="en-US" sz="1700" b="0" i="1" dirty="0" smtClean="0">
                        <a:latin typeface="Cambria Math" panose="02040503050406030204" pitchFamily="18" charset="0"/>
                      </a:rPr>
                      <m:t>10</m:t>
                    </m:r>
                  </m:oMath>
                </a14:m>
                <a:r>
                  <a:rPr lang="en-US" sz="1700" dirty="0"/>
                  <a:t>, larger than reward of going East </a:t>
                </a:r>
                <a14:m>
                  <m:oMath xmlns:m="http://schemas.openxmlformats.org/officeDocument/2006/math">
                    <m:r>
                      <a:rPr lang="en-US" sz="1700" b="0" i="0" dirty="0" smtClean="0">
                        <a:latin typeface="Cambria Math" panose="02040503050406030204" pitchFamily="18" charset="0"/>
                      </a:rPr>
                      <m:t>0+</m:t>
                    </m:r>
                    <m:r>
                      <a:rPr lang="en-US" sz="1700" i="1" dirty="0"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sz="1700" i="1" dirty="0">
                        <a:latin typeface="Cambria Math" panose="02040503050406030204" pitchFamily="18" charset="0"/>
                      </a:rPr>
                      <m:t>⋅1=1</m:t>
                    </m:r>
                  </m:oMath>
                </a14:m>
                <a:endParaRPr lang="en-US" sz="1700" dirty="0"/>
              </a:p>
              <a:p>
                <a:r>
                  <a:rPr lang="en-US" sz="2100" dirty="0"/>
                  <a:t>For </a:t>
                </a:r>
                <a14:m>
                  <m:oMath xmlns:m="http://schemas.openxmlformats.org/officeDocument/2006/math">
                    <m:r>
                      <a:rPr lang="en-US" sz="2100" i="1" dirty="0" smtClean="0">
                        <a:latin typeface="Cambria Math" panose="02040503050406030204" pitchFamily="18" charset="0"/>
                        <a:sym typeface="Symbol" charset="0"/>
                      </a:rPr>
                      <m:t></m:t>
                    </m:r>
                    <m:r>
                      <a:rPr lang="en-US" sz="2100" i="1" dirty="0">
                        <a:latin typeface="Cambria Math" panose="02040503050406030204" pitchFamily="18" charset="0"/>
                      </a:rPr>
                      <m:t>=0.1</m:t>
                    </m:r>
                  </m:oMath>
                </a14:m>
                <a:r>
                  <a:rPr lang="en-US" sz="2100" dirty="0"/>
                  <a:t>, optimal policy in each state is shown below </a:t>
                </a:r>
              </a:p>
              <a:p>
                <a:pPr lvl="1"/>
                <a:r>
                  <a:rPr lang="en-US" sz="1700" dirty="0"/>
                  <a:t>From state d, reward from going West is </a:t>
                </a:r>
                <a14:m>
                  <m:oMath xmlns:m="http://schemas.openxmlformats.org/officeDocument/2006/math">
                    <m:r>
                      <a:rPr lang="en-US" sz="1700" dirty="0">
                        <a:latin typeface="Cambria Math" panose="02040503050406030204" pitchFamily="18" charset="0"/>
                      </a:rPr>
                      <m:t>0+</m:t>
                    </m:r>
                    <m:r>
                      <a:rPr lang="en-US" sz="1700" i="1" dirty="0"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sz="1700" i="1" dirty="0">
                        <a:latin typeface="Cambria Math" panose="02040503050406030204" pitchFamily="18" charset="0"/>
                      </a:rPr>
                      <m:t>⋅0+</m:t>
                    </m:r>
                    <m:sSup>
                      <m:sSupPr>
                        <m:ctrlPr>
                          <a:rPr lang="en-US" sz="17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700" i="1" dirty="0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p>
                        <m:r>
                          <a:rPr lang="en-US" sz="1700" i="1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700" i="1" dirty="0">
                        <a:latin typeface="Cambria Math" panose="02040503050406030204" pitchFamily="18" charset="0"/>
                      </a:rPr>
                      <m:t>⋅0</m:t>
                    </m:r>
                    <m:r>
                      <a:rPr lang="en-US" sz="1700" b="0" i="1" dirty="0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17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700" b="0" i="1" dirty="0" smtClean="0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p>
                        <m:r>
                          <a:rPr lang="en-US" sz="1700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1700" b="0" i="1" dirty="0" smtClean="0">
                        <a:latin typeface="Cambria Math" panose="02040503050406030204" pitchFamily="18" charset="0"/>
                      </a:rPr>
                      <m:t>⋅10=0.01</m:t>
                    </m:r>
                  </m:oMath>
                </a14:m>
                <a:r>
                  <a:rPr lang="en-US" sz="1700" dirty="0"/>
                  <a:t>, less than reward from going East </a:t>
                </a:r>
                <a14:m>
                  <m:oMath xmlns:m="http://schemas.openxmlformats.org/officeDocument/2006/math">
                    <m:r>
                      <a:rPr lang="en-US" sz="1700" b="0" i="0" dirty="0" smtClean="0">
                        <a:latin typeface="Cambria Math" panose="02040503050406030204" pitchFamily="18" charset="0"/>
                      </a:rPr>
                      <m:t>0+</m:t>
                    </m:r>
                    <m:r>
                      <a:rPr lang="en-US" sz="1700" b="0" i="1" dirty="0" smtClean="0"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sz="1700" i="1" dirty="0">
                        <a:latin typeface="Cambria Math" panose="02040503050406030204" pitchFamily="18" charset="0"/>
                      </a:rPr>
                      <m:t>⋅1=0.1</m:t>
                    </m:r>
                  </m:oMath>
                </a14:m>
                <a:r>
                  <a:rPr lang="en-US" sz="1700" dirty="0"/>
                  <a:t>.</a:t>
                </a:r>
              </a:p>
              <a:p>
                <a:r>
                  <a:rPr lang="en-US" sz="2100" dirty="0"/>
                  <a:t>For which </a:t>
                </a:r>
                <a14:m>
                  <m:oMath xmlns:m="http://schemas.openxmlformats.org/officeDocument/2006/math">
                    <m:r>
                      <a:rPr lang="en-US" sz="2100" i="1" dirty="0" smtClean="0">
                        <a:latin typeface="Cambria Math" panose="02040503050406030204" pitchFamily="18" charset="0"/>
                        <a:sym typeface="Symbol" charset="0"/>
                      </a:rPr>
                      <m:t></m:t>
                    </m:r>
                  </m:oMath>
                </a14:m>
                <a:r>
                  <a:rPr lang="en-US" sz="2100" dirty="0">
                    <a:latin typeface="cmmi10"/>
                    <a:ea typeface="cmmi10"/>
                    <a:cs typeface="cmmi10"/>
                  </a:rPr>
                  <a:t> </a:t>
                </a:r>
                <a:r>
                  <a:rPr lang="en-US" sz="2100" dirty="0"/>
                  <a:t>are West and East equally good when in state d?</a:t>
                </a: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i="1" dirty="0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p>
                        <m:r>
                          <a:rPr lang="en-US" sz="1800" i="1" dirty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1800" i="1" dirty="0">
                        <a:latin typeface="Cambria Math" panose="02040503050406030204" pitchFamily="18" charset="0"/>
                      </a:rPr>
                      <m:t>⋅10=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⋅1⟹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800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1800" b="0" i="1" dirty="0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1800" b="0" i="1" dirty="0" smtClean="0">
                                <a:latin typeface="Cambria Math" panose="02040503050406030204" pitchFamily="18" charset="0"/>
                              </a:rPr>
                              <m:t>10</m:t>
                            </m:r>
                          </m:e>
                        </m:rad>
                      </m:den>
                    </m:f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≈.32</m:t>
                    </m:r>
                  </m:oMath>
                </a14:m>
                <a:endParaRPr lang="en-US" sz="1800" dirty="0">
                  <a:latin typeface="Calibri"/>
                  <a:cs typeface="Calibri"/>
                </a:endParaRPr>
              </a:p>
              <a:p>
                <a:pPr lvl="1"/>
                <a:endParaRPr lang="en-US" sz="17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1386431"/>
                <a:ext cx="8610600" cy="4065444"/>
              </a:xfrm>
              <a:blipFill>
                <a:blip r:embed="rId3"/>
                <a:stretch>
                  <a:fillRect l="-708" t="-900"/>
                </a:stretch>
              </a:blipFill>
            </p:spPr>
            <p:txBody>
              <a:bodyPr/>
              <a:lstStyle/>
              <a:p>
                <a:r>
                  <a:rPr lang="en-S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/>
          <p:cNvGrpSpPr/>
          <p:nvPr/>
        </p:nvGrpSpPr>
        <p:grpSpPr>
          <a:xfrm>
            <a:off x="470138" y="5448300"/>
            <a:ext cx="2695575" cy="876300"/>
            <a:chOff x="3352800" y="3505200"/>
            <a:chExt cx="3594100" cy="1168400"/>
          </a:xfrm>
        </p:grpSpPr>
        <p:pic>
          <p:nvPicPr>
            <p:cNvPr id="4" name="Picture 3" descr="discounting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52800" y="3505200"/>
              <a:ext cx="3594100" cy="1168400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5486400" y="3733800"/>
              <a:ext cx="533400" cy="457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3E2DE33-CD4E-48D6-B292-B5069FC75C15}"/>
              </a:ext>
            </a:extLst>
          </p:cNvPr>
          <p:cNvGrpSpPr/>
          <p:nvPr/>
        </p:nvGrpSpPr>
        <p:grpSpPr>
          <a:xfrm>
            <a:off x="1039774" y="5448300"/>
            <a:ext cx="5076983" cy="876300"/>
            <a:chOff x="163621" y="3667125"/>
            <a:chExt cx="5076983" cy="876300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887C912F-B206-40B9-8F52-9345797D7719}"/>
                </a:ext>
              </a:extLst>
            </p:cNvPr>
            <p:cNvGrpSpPr/>
            <p:nvPr/>
          </p:nvGrpSpPr>
          <p:grpSpPr>
            <a:xfrm>
              <a:off x="2545029" y="3667125"/>
              <a:ext cx="2695575" cy="876300"/>
              <a:chOff x="3352800" y="3505200"/>
              <a:chExt cx="3594100" cy="1168400"/>
            </a:xfrm>
          </p:grpSpPr>
          <p:pic>
            <p:nvPicPr>
              <p:cNvPr id="30" name="Picture 29" descr="discounting.png">
                <a:extLst>
                  <a:ext uri="{FF2B5EF4-FFF2-40B4-BE49-F238E27FC236}">
                    <a16:creationId xmlns:a16="http://schemas.microsoft.com/office/drawing/2014/main" id="{5DCC7EBA-22D1-494E-8D9C-FF6E6D6D545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52800" y="3505200"/>
                <a:ext cx="3594100" cy="1168400"/>
              </a:xfrm>
              <a:prstGeom prst="rect">
                <a:avLst/>
              </a:prstGeom>
            </p:spPr>
          </p:pic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B606FF00-0680-48B8-8FCB-AA9E2089105D}"/>
                  </a:ext>
                </a:extLst>
              </p:cNvPr>
              <p:cNvSpPr/>
              <p:nvPr/>
            </p:nvSpPr>
            <p:spPr>
              <a:xfrm>
                <a:off x="5486400" y="3733800"/>
                <a:ext cx="533400" cy="4572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BEDCF1CC-1649-43C7-80B8-FE4F7111C813}"/>
                    </a:ext>
                  </a:extLst>
                </p:cNvPr>
                <p:cNvSpPr/>
                <p:nvPr/>
              </p:nvSpPr>
              <p:spPr>
                <a:xfrm>
                  <a:off x="3129088" y="3731823"/>
                  <a:ext cx="585417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←</m:t>
                        </m:r>
                      </m:oMath>
                    </m:oMathPara>
                  </a14:m>
                  <a:endParaRPr lang="en-SE" sz="2800" dirty="0"/>
                </a:p>
              </p:txBody>
            </p:sp>
          </mc:Choice>
          <mc:Fallback xmlns=""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BEDCF1CC-1649-43C7-80B8-FE4F7111C81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29088" y="3731823"/>
                  <a:ext cx="585417" cy="52322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S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Rectangle 31">
                  <a:extLst>
                    <a:ext uri="{FF2B5EF4-FFF2-40B4-BE49-F238E27FC236}">
                      <a16:creationId xmlns:a16="http://schemas.microsoft.com/office/drawing/2014/main" id="{92F33D80-9C44-455F-8960-B1C9D55D8B3C}"/>
                    </a:ext>
                  </a:extLst>
                </p:cNvPr>
                <p:cNvSpPr/>
                <p:nvPr/>
              </p:nvSpPr>
              <p:spPr>
                <a:xfrm>
                  <a:off x="3599965" y="3731823"/>
                  <a:ext cx="585417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←</m:t>
                        </m:r>
                      </m:oMath>
                    </m:oMathPara>
                  </a14:m>
                  <a:endParaRPr lang="en-SE" sz="2800" dirty="0"/>
                </a:p>
              </p:txBody>
            </p:sp>
          </mc:Choice>
          <mc:Fallback xmlns="">
            <p:sp>
              <p:nvSpPr>
                <p:cNvPr id="32" name="Rectangle 31">
                  <a:extLst>
                    <a:ext uri="{FF2B5EF4-FFF2-40B4-BE49-F238E27FC236}">
                      <a16:creationId xmlns:a16="http://schemas.microsoft.com/office/drawing/2014/main" id="{92F33D80-9C44-455F-8960-B1C9D55D8B3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99965" y="3731823"/>
                  <a:ext cx="585417" cy="523220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S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Rectangle 23">
                  <a:extLst>
                    <a:ext uri="{FF2B5EF4-FFF2-40B4-BE49-F238E27FC236}">
                      <a16:creationId xmlns:a16="http://schemas.microsoft.com/office/drawing/2014/main" id="{07AEFA35-56F7-44E8-9F94-CC0C9C68D14A}"/>
                    </a:ext>
                  </a:extLst>
                </p:cNvPr>
                <p:cNvSpPr/>
                <p:nvPr/>
              </p:nvSpPr>
              <p:spPr>
                <a:xfrm>
                  <a:off x="163621" y="3705225"/>
                  <a:ext cx="585417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←</m:t>
                        </m:r>
                      </m:oMath>
                    </m:oMathPara>
                  </a14:m>
                  <a:endParaRPr lang="en-SE" sz="2800" dirty="0"/>
                </a:p>
              </p:txBody>
            </p:sp>
          </mc:Choice>
          <mc:Fallback xmlns="">
            <p:sp>
              <p:nvSpPr>
                <p:cNvPr id="24" name="Rectangle 23">
                  <a:extLst>
                    <a:ext uri="{FF2B5EF4-FFF2-40B4-BE49-F238E27FC236}">
                      <a16:creationId xmlns:a16="http://schemas.microsoft.com/office/drawing/2014/main" id="{07AEFA35-56F7-44E8-9F94-CC0C9C68D14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3621" y="3705225"/>
                  <a:ext cx="585417" cy="523220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S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485CCF19-C689-42C4-9EB5-DB35110C660D}"/>
                    </a:ext>
                  </a:extLst>
                </p:cNvPr>
                <p:cNvSpPr/>
                <p:nvPr/>
              </p:nvSpPr>
              <p:spPr>
                <a:xfrm>
                  <a:off x="626753" y="3705225"/>
                  <a:ext cx="585417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←</m:t>
                        </m:r>
                      </m:oMath>
                    </m:oMathPara>
                  </a14:m>
                  <a:endParaRPr lang="en-SE" sz="2800" dirty="0"/>
                </a:p>
              </p:txBody>
            </p:sp>
          </mc:Choice>
          <mc:Fallback xmlns=""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485CCF19-C689-42C4-9EB5-DB35110C660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6753" y="3705225"/>
                  <a:ext cx="585417" cy="523220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S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9D6E09FF-D7D6-4068-AC41-FE3D8C600590}"/>
                    </a:ext>
                  </a:extLst>
                </p:cNvPr>
                <p:cNvSpPr/>
                <p:nvPr/>
              </p:nvSpPr>
              <p:spPr>
                <a:xfrm>
                  <a:off x="1101501" y="3705225"/>
                  <a:ext cx="585417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←</m:t>
                        </m:r>
                      </m:oMath>
                    </m:oMathPara>
                  </a14:m>
                  <a:endParaRPr lang="en-SE" sz="2800" dirty="0"/>
                </a:p>
              </p:txBody>
            </p:sp>
          </mc:Choice>
          <mc:Fallback xmlns=""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9D6E09FF-D7D6-4068-AC41-FE3D8C60059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01501" y="3705225"/>
                  <a:ext cx="585417" cy="523220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SE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48" name="Picture 47" descr="discounting.png">
            <a:extLst>
              <a:ext uri="{FF2B5EF4-FFF2-40B4-BE49-F238E27FC236}">
                <a16:creationId xmlns:a16="http://schemas.microsoft.com/office/drawing/2014/main" id="{85A5109E-4327-44A9-919C-495B1B4233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25" y="5448300"/>
            <a:ext cx="2695575" cy="876300"/>
          </a:xfrm>
          <a:prstGeom prst="rect">
            <a:avLst/>
          </a:prstGeom>
        </p:spPr>
      </p:pic>
      <p:sp>
        <p:nvSpPr>
          <p:cNvPr id="49" name="Rectangle 48">
            <a:extLst>
              <a:ext uri="{FF2B5EF4-FFF2-40B4-BE49-F238E27FC236}">
                <a16:creationId xmlns:a16="http://schemas.microsoft.com/office/drawing/2014/main" id="{932F6C7B-43E0-4B99-A992-D337D46EBF90}"/>
              </a:ext>
            </a:extLst>
          </p:cNvPr>
          <p:cNvSpPr/>
          <p:nvPr/>
        </p:nvSpPr>
        <p:spPr>
          <a:xfrm>
            <a:off x="7979874" y="5619750"/>
            <a:ext cx="400050" cy="3429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21573FEB-C37A-4ED8-8C9B-DFB1AAAFACB9}"/>
                  </a:ext>
                </a:extLst>
              </p:cNvPr>
              <p:cNvSpPr/>
              <p:nvPr/>
            </p:nvSpPr>
            <p:spPr>
              <a:xfrm>
                <a:off x="6921672" y="5521115"/>
                <a:ext cx="585417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</a:rPr>
                        <m:t>←</m:t>
                      </m:r>
                    </m:oMath>
                  </m:oMathPara>
                </a14:m>
                <a:endParaRPr lang="en-SE" sz="2800" dirty="0"/>
              </a:p>
            </p:txBody>
          </p:sp>
        </mc:Choice>
        <mc:Fallback xmlns="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21573FEB-C37A-4ED8-8C9B-DFB1AAAFACB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1672" y="5521115"/>
                <a:ext cx="585417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BDE47423-62C7-49CE-9AE4-241DB1DB9435}"/>
                  </a:ext>
                </a:extLst>
              </p:cNvPr>
              <p:cNvSpPr/>
              <p:nvPr/>
            </p:nvSpPr>
            <p:spPr>
              <a:xfrm>
                <a:off x="7394457" y="5521115"/>
                <a:ext cx="585417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</a:rPr>
                        <m:t>←</m:t>
                      </m:r>
                    </m:oMath>
                  </m:oMathPara>
                </a14:m>
                <a:endParaRPr lang="en-SE" sz="2800" dirty="0"/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BDE47423-62C7-49CE-9AE4-241DB1DB943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4457" y="5521115"/>
                <a:ext cx="585417" cy="52322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2A5C327E-5551-42AD-91DA-053B895BB885}"/>
                  </a:ext>
                </a:extLst>
              </p:cNvPr>
              <p:cNvSpPr/>
              <p:nvPr/>
            </p:nvSpPr>
            <p:spPr>
              <a:xfrm>
                <a:off x="7857466" y="5521115"/>
                <a:ext cx="585417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→</m:t>
                      </m:r>
                    </m:oMath>
                  </m:oMathPara>
                </a14:m>
                <a:endParaRPr lang="en-SE" sz="2800" dirty="0"/>
              </a:p>
            </p:txBody>
          </p:sp>
        </mc:Choice>
        <mc:Fallback xmlns="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2A5C327E-5551-42AD-91DA-053B895BB88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7466" y="5521115"/>
                <a:ext cx="585417" cy="52322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14668EC7-8D35-424E-A2C0-195E43F8C172}"/>
                  </a:ext>
                </a:extLst>
              </p:cNvPr>
              <p:cNvSpPr/>
              <p:nvPr/>
            </p:nvSpPr>
            <p:spPr>
              <a:xfrm>
                <a:off x="1431440" y="6292587"/>
                <a:ext cx="77296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sym typeface="Symbol" charset="0"/>
                      </a:rPr>
                      <m:t>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SE" dirty="0"/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14668EC7-8D35-424E-A2C0-195E43F8C1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1440" y="6292587"/>
                <a:ext cx="772969" cy="369332"/>
              </a:xfrm>
              <a:prstGeom prst="rect">
                <a:avLst/>
              </a:prstGeom>
              <a:blipFill>
                <a:blip r:embed="rId13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S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8EBDFCEE-32DC-4B50-8A6A-B8D8284A5F51}"/>
                  </a:ext>
                </a:extLst>
              </p:cNvPr>
              <p:cNvSpPr/>
              <p:nvPr/>
            </p:nvSpPr>
            <p:spPr>
              <a:xfrm>
                <a:off x="4421496" y="6324600"/>
                <a:ext cx="94929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sym typeface="Symbol" charset="0"/>
                      </a:rPr>
                      <m:t>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0.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SE" dirty="0"/>
              </a:p>
            </p:txBody>
          </p:sp>
        </mc:Choice>
        <mc:Fallback xmlns="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8EBDFCEE-32DC-4B50-8A6A-B8D8284A5F5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1496" y="6324600"/>
                <a:ext cx="949299" cy="369332"/>
              </a:xfrm>
              <a:prstGeom prst="rect">
                <a:avLst/>
              </a:prstGeom>
              <a:blipFill>
                <a:blip r:embed="rId14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S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61C3D37B-D4DB-4CBA-B3B6-FABE1350A930}"/>
                  </a:ext>
                </a:extLst>
              </p:cNvPr>
              <p:cNvSpPr/>
              <p:nvPr/>
            </p:nvSpPr>
            <p:spPr>
              <a:xfrm>
                <a:off x="7374534" y="6287765"/>
                <a:ext cx="950966" cy="50122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sym typeface="Symbol" charset="0"/>
                      </a:rPr>
                      <m:t>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10</m:t>
                            </m:r>
                          </m:e>
                        </m:rad>
                      </m:den>
                    </m:f>
                  </m:oMath>
                </a14:m>
                <a:endParaRPr lang="en-SE" dirty="0"/>
              </a:p>
            </p:txBody>
          </p:sp>
        </mc:Choice>
        <mc:Fallback xmlns=""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61C3D37B-D4DB-4CBA-B3B6-FABE1350A93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4534" y="6287765"/>
                <a:ext cx="950966" cy="501227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3A3EF449-2246-4A33-9E4E-4599276BE1F7}"/>
                  </a:ext>
                </a:extLst>
              </p:cNvPr>
              <p:cNvSpPr/>
              <p:nvPr/>
            </p:nvSpPr>
            <p:spPr>
              <a:xfrm>
                <a:off x="7850017" y="5422461"/>
                <a:ext cx="585417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←</m:t>
                      </m:r>
                    </m:oMath>
                  </m:oMathPara>
                </a14:m>
                <a:endParaRPr lang="en-SE" sz="28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3A3EF449-2246-4A33-9E4E-4599276BE1F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0017" y="5422461"/>
                <a:ext cx="585417" cy="52322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6315C993-CDDE-4F0A-9D43-C987CDA490DF}"/>
                  </a:ext>
                </a:extLst>
              </p:cNvPr>
              <p:cNvSpPr/>
              <p:nvPr/>
            </p:nvSpPr>
            <p:spPr>
              <a:xfrm>
                <a:off x="4968852" y="5512998"/>
                <a:ext cx="585417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→</m:t>
                      </m:r>
                    </m:oMath>
                  </m:oMathPara>
                </a14:m>
                <a:endParaRPr lang="en-SE" sz="2800" dirty="0"/>
              </a:p>
            </p:txBody>
          </p:sp>
        </mc:Choice>
        <mc:Fallback xmlns="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6315C993-CDDE-4F0A-9D43-C987CDA490D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8852" y="5512998"/>
                <a:ext cx="585417" cy="523220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357550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FE4D94-FC79-459B-8C1C-C8A94E657B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Known MDP</a:t>
            </a:r>
            <a:endParaRPr lang="en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6F5F10-57E2-442A-BE7F-4F465C0127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17526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In this lecture, we assume known MDP, and use dynamic programming to solve Bellman Equations and find the optimal policy (no learning here).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1C7223-D636-47B5-9984-B1BCFBDAE1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7F456A-00AF-44E6-8D70-638C0D0130FF}" type="slidenum">
              <a:rPr lang="en-US" altLang="zh-CN" smtClean="0"/>
              <a:pPr>
                <a:defRPr/>
              </a:pPr>
              <a:t>13</a:t>
            </a:fld>
            <a:endParaRPr lang="en-US" altLang="zh-C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CB3FEE3-4B6A-4962-BF1C-C2DB2E224E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6166" y="2813708"/>
            <a:ext cx="5391668" cy="396080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6E67AAD-C9D2-47AD-8F28-D93588B4678A}"/>
              </a:ext>
            </a:extLst>
          </p:cNvPr>
          <p:cNvSpPr/>
          <p:nvPr/>
        </p:nvSpPr>
        <p:spPr bwMode="auto">
          <a:xfrm>
            <a:off x="5715000" y="3070390"/>
            <a:ext cx="838200" cy="334962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known</a:t>
            </a:r>
            <a:endParaRPr kumimoji="0" lang="en-SE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5E7DF94-1377-42BF-A550-1E26B7A6023E}"/>
              </a:ext>
            </a:extLst>
          </p:cNvPr>
          <p:cNvSpPr/>
          <p:nvPr/>
        </p:nvSpPr>
        <p:spPr bwMode="auto">
          <a:xfrm>
            <a:off x="3429000" y="3505200"/>
            <a:ext cx="838200" cy="334962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known</a:t>
            </a:r>
            <a:endParaRPr kumimoji="0" lang="en-SE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E9927B2-5AF2-48D2-BD5C-7940A8566EF4}"/>
              </a:ext>
            </a:extLst>
          </p:cNvPr>
          <p:cNvSpPr/>
          <p:nvPr/>
        </p:nvSpPr>
        <p:spPr bwMode="auto">
          <a:xfrm>
            <a:off x="3200400" y="6484791"/>
            <a:ext cx="1728917" cy="334962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want to optimize</a:t>
            </a:r>
            <a:endParaRPr kumimoji="0" lang="en-SE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25505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E92D74-6CB4-4AFE-96E6-37ED98F86F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Formal Definition of MDP</a:t>
            </a:r>
            <a:endParaRPr lang="en-S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AD91DB8-4792-492E-8A01-A3DB8C7DB19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95400"/>
                <a:ext cx="8229600" cy="4038600"/>
              </a:xfrm>
            </p:spPr>
            <p:txBody>
              <a:bodyPr>
                <a:normAutofit fontScale="55000" lnSpcReduction="20000"/>
              </a:bodyPr>
              <a:lstStyle/>
              <a:p>
                <a:r>
                  <a:rPr lang="en-US" sz="3900" dirty="0">
                    <a:solidFill>
                      <a:srgbClr val="C00000"/>
                    </a:solidFill>
                  </a:rPr>
                  <a:t>Return</a:t>
                </a:r>
                <a:r>
                  <a:rPr lang="en-US" sz="3900" dirty="0"/>
                  <a:t> (cumulative discounted reward) at time </a:t>
                </a:r>
                <a14:m>
                  <m:oMath xmlns:m="http://schemas.openxmlformats.org/officeDocument/2006/math">
                    <m:r>
                      <a:rPr lang="en-US" sz="39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3900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900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39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3900" i="1">
                        <a:latin typeface="Cambria Math" panose="02040503050406030204" pitchFamily="18" charset="0"/>
                      </a:rPr>
                      <m:t>≐</m:t>
                    </m:r>
                    <m:sSub>
                      <m:sSubPr>
                        <m:ctrlPr>
                          <a:rPr lang="en-US" sz="39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9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39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3900" i="1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sz="39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900" b="0" i="1" smtClean="0">
                        <a:latin typeface="Cambria Math" panose="02040503050406030204" pitchFamily="18" charset="0"/>
                      </a:rPr>
                      <m:t>𝛾</m:t>
                    </m:r>
                    <m:sSub>
                      <m:sSubPr>
                        <m:ctrlPr>
                          <a:rPr lang="en-US" sz="3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9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39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3900" i="1">
                            <a:latin typeface="Cambria Math" panose="02040503050406030204" pitchFamily="18" charset="0"/>
                          </a:rPr>
                          <m:t>+2</m:t>
                        </m:r>
                      </m:sub>
                    </m:sSub>
                    <m:r>
                      <a:rPr lang="en-US" sz="3900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39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900" i="1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p>
                        <m:r>
                          <a:rPr lang="en-US" sz="39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b>
                      <m:sSubPr>
                        <m:ctrlPr>
                          <a:rPr lang="en-US" sz="3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9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39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3900" i="1">
                            <a:latin typeface="Cambria Math" panose="02040503050406030204" pitchFamily="18" charset="0"/>
                          </a:rPr>
                          <m:t>+3</m:t>
                        </m:r>
                      </m:sub>
                    </m:sSub>
                    <m:r>
                      <a:rPr lang="en-US" sz="3900" b="0" i="1" smtClean="0">
                        <a:latin typeface="Cambria Math" panose="02040503050406030204" pitchFamily="18" charset="0"/>
                      </a:rPr>
                      <m:t>+…+</m:t>
                    </m:r>
                    <m:sSup>
                      <m:sSupPr>
                        <m:ctrlPr>
                          <a:rPr lang="en-US" sz="39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900" i="1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p>
                        <m:r>
                          <a:rPr lang="en-US" sz="39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sz="39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sSub>
                      <m:sSubPr>
                        <m:ctrlPr>
                          <a:rPr lang="en-US" sz="3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9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39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r>
                      <a:rPr lang="en-US" sz="3900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sz="39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390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3900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39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sz="3900" i="1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sz="39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9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39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  <m:e>
                        <m:sSup>
                          <m:sSupPr>
                            <m:ctrlPr>
                              <a:rPr lang="en-US" sz="39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900" i="1"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  <m:sup>
                            <m:r>
                              <a:rPr lang="en-US" sz="39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</m:e>
                    </m:nary>
                    <m:sSub>
                      <m:sSubPr>
                        <m:ctrlPr>
                          <a:rPr lang="en-US" sz="3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9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39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39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900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3900" i="1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</m:oMath>
                </a14:m>
                <a:endParaRPr lang="en-US" sz="3900" dirty="0"/>
              </a:p>
              <a:p>
                <a:pPr lvl="1"/>
                <a:r>
                  <a:rPr lang="en-US" sz="3500" dirty="0"/>
                  <a:t>At each step </a:t>
                </a:r>
                <a14:m>
                  <m:oMath xmlns:m="http://schemas.openxmlformats.org/officeDocument/2006/math">
                    <m:r>
                      <a:rPr lang="en-US" sz="35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3500" i="1">
                        <a:latin typeface="Cambria Math" panose="02040503050406030204" pitchFamily="18" charset="0"/>
                      </a:rPr>
                      <m:t>∈[0,</m:t>
                    </m:r>
                    <m:r>
                      <a:rPr lang="en-US" sz="3500" i="1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3500" i="1">
                        <a:latin typeface="Cambria Math" panose="02040503050406030204" pitchFamily="18" charset="0"/>
                      </a:rPr>
                      <m:t>−1]</m:t>
                    </m:r>
                  </m:oMath>
                </a14:m>
                <a:r>
                  <a:rPr lang="en-US" sz="3500" dirty="0"/>
                  <a:t>, agent takes an action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3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36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altLang="zh-CN" sz="36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3500" dirty="0"/>
                  <a:t> in state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5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5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35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3500" b="0" dirty="0">
                    <a:latin typeface="Cambria Math" panose="02040503050406030204" pitchFamily="18" charset="0"/>
                  </a:rPr>
                  <a:t>; </a:t>
                </a:r>
                <a:r>
                  <a:rPr lang="en-US" sz="3500" dirty="0"/>
                  <a:t>at step </a:t>
                </a:r>
                <a14:m>
                  <m:oMath xmlns:m="http://schemas.openxmlformats.org/officeDocument/2006/math">
                    <m:r>
                      <a:rPr lang="en-US" sz="35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3500" i="1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sz="3500" dirty="0"/>
                  <a:t>, agent receives a reward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5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5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35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3500" i="1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US" sz="3500" dirty="0"/>
                  <a:t> and transitions into the next state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5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5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35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35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US" sz="3500" dirty="0"/>
                  <a:t> with the trace </a:t>
                </a:r>
                <a14:m>
                  <m:oMath xmlns:m="http://schemas.openxmlformats.org/officeDocument/2006/math">
                    <m:r>
                      <a:rPr lang="en-US" sz="35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35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5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35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3500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35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5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35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3500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35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5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35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3500" i="1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sz="3500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35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5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35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3500" i="1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sz="35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3500" dirty="0"/>
              </a:p>
              <a:p>
                <a:pPr lvl="1"/>
                <a:r>
                  <a:rPr lang="en-US" sz="3600" dirty="0"/>
                  <a:t>We assume episodic tasks, and this specific episode has length of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3600" dirty="0"/>
                  <a:t> steps. (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=∞</m:t>
                    </m:r>
                  </m:oMath>
                </a14:m>
                <a:r>
                  <a:rPr lang="en-US" sz="3600" dirty="0"/>
                  <a:t> for continuous tasks)</a:t>
                </a:r>
                <a:endParaRPr lang="en-US" sz="3500" dirty="0"/>
              </a:p>
              <a:p>
                <a:r>
                  <a:rPr lang="en-US" sz="3600" b="0" dirty="0">
                    <a:solidFill>
                      <a:srgbClr val="C00000"/>
                    </a:solidFill>
                  </a:rPr>
                  <a:t>State Value Function</a:t>
                </a:r>
                <a:r>
                  <a:rPr lang="en-US" sz="3600" b="0" dirty="0"/>
                  <a:t>: expected return under policy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sz="3600" b="0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sub>
                    </m:sSub>
                    <m:d>
                      <m:dPr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≐</m:t>
                    </m:r>
                    <m:sSub>
                      <m:sSubPr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𝔼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endParaRPr lang="en-US" sz="3600" dirty="0"/>
              </a:p>
              <a:p>
                <a:r>
                  <a:rPr lang="en-US" sz="3600" b="0" dirty="0">
                    <a:solidFill>
                      <a:srgbClr val="C00000"/>
                    </a:solidFill>
                  </a:rPr>
                  <a:t>Action Value Function: </a:t>
                </a:r>
                <a:r>
                  <a:rPr lang="en-US" sz="3600" b="0" dirty="0"/>
                  <a:t>expected return from taking action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3600" b="0" dirty="0"/>
                  <a:t>, then follow policy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sz="3600" b="0" dirty="0"/>
                  <a:t>:</a:t>
                </a:r>
                <a:r>
                  <a:rPr lang="en-US" sz="36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𝜋</m:t>
                        </m:r>
                      </m:sub>
                    </m:sSub>
                    <m:d>
                      <m:d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sz="3600" i="1">
                        <a:latin typeface="Cambria Math" panose="02040503050406030204" pitchFamily="18" charset="0"/>
                      </a:rPr>
                      <m:t>≐</m:t>
                    </m:r>
                    <m:sSub>
                      <m:sSub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𝔼</m:t>
                        </m:r>
                      </m:e>
                      <m:sub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𝜋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</m:oMath>
                </a14:m>
                <a:endParaRPr lang="en-US" sz="3600" dirty="0"/>
              </a:p>
              <a:p>
                <a:r>
                  <a:rPr lang="en-US" sz="3600" dirty="0"/>
                  <a:t>The RL problem: find the optimal policy </a:t>
                </a:r>
                <a14:m>
                  <m:oMath xmlns:m="http://schemas.openxmlformats.org/officeDocument/2006/math">
                    <m:r>
                      <a:rPr lang="en-US" altLang="zh-CN" sz="3600" b="0" i="1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altLang="zh-CN" sz="3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36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altLang="zh-CN" sz="360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altLang="zh-CN" sz="360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altLang="zh-CN" sz="360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600" dirty="0"/>
                  <a:t> that maximizes the expected return from </a:t>
                </a:r>
                <a:r>
                  <a:rPr lang="en-US" sz="3600"/>
                  <a:t>each state (the state VF)</a:t>
                </a:r>
                <a:endParaRPr lang="en-US" sz="3600" dirty="0"/>
              </a:p>
              <a:p>
                <a:endParaRPr lang="en-SE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AD91DB8-4792-492E-8A01-A3DB8C7DB19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95400"/>
                <a:ext cx="8229600" cy="4038600"/>
              </a:xfrm>
              <a:blipFill>
                <a:blip r:embed="rId2"/>
                <a:stretch>
                  <a:fillRect l="-741" t="-7704"/>
                </a:stretch>
              </a:blipFill>
            </p:spPr>
            <p:txBody>
              <a:bodyPr/>
              <a:lstStyle/>
              <a:p>
                <a:r>
                  <a:rPr lang="en-S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5E31CF-AFDE-41BB-80BC-75A36B4A25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7F456A-00AF-44E6-8D70-638C0D0130FF}" type="slidenum">
              <a:rPr lang="en-US" altLang="zh-CN" smtClean="0"/>
              <a:pPr>
                <a:defRPr/>
              </a:pPr>
              <a:t>14</a:t>
            </a:fld>
            <a:endParaRPr lang="en-US" altLang="zh-CN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C2D1135-8275-46FC-B967-65F3BF08C19C}"/>
              </a:ext>
            </a:extLst>
          </p:cNvPr>
          <p:cNvSpPr/>
          <p:nvPr/>
        </p:nvSpPr>
        <p:spPr bwMode="auto">
          <a:xfrm>
            <a:off x="76200" y="121298"/>
            <a:ext cx="1524000" cy="488302"/>
          </a:xfrm>
          <a:prstGeom prst="rect">
            <a:avLst/>
          </a:prstGeom>
          <a:noFill/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Arial" charset="0"/>
              </a:rPr>
              <a:t>Important</a:t>
            </a:r>
            <a:endParaRPr kumimoji="0" lang="en-SE" sz="2400" b="0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内容占位符 2">
                <a:extLst>
                  <a:ext uri="{FF2B5EF4-FFF2-40B4-BE49-F238E27FC236}">
                    <a16:creationId xmlns:a16="http://schemas.microsoft.com/office/drawing/2014/main" id="{B76A1DCF-A41C-4626-9530-7B16396C018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529563" y="4876800"/>
                <a:ext cx="2232248" cy="575348"/>
              </a:xfrm>
              <a:prstGeom prst="rect">
                <a:avLst/>
              </a:prstGeom>
            </p:spPr>
            <p:txBody>
              <a:bodyPr vert="horz" lIns="0" tIns="0" rIns="0" bIns="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0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Courier New"/>
                  <a:buChar char="o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Wingdings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SzPct val="80000"/>
                  <a:buFont typeface="Lucida Grande"/>
                  <a:buChar char="-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altLang="zh-CN" sz="200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altLang="zh-CN" sz="200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CN" sz="200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altLang="zh-CN" sz="2000" i="1" smtClean="0">
                          <a:latin typeface="Cambria Math" panose="02040503050406030204" pitchFamily="18" charset="0"/>
                        </a:rPr>
                        <m:t>|</m:t>
                      </m:r>
                      <m:sSub>
                        <m:sSubPr>
                          <m:ctrlPr>
                            <a:rPr lang="en-US" altLang="zh-CN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altLang="zh-CN" sz="200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altLang="zh-CN" sz="200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altLang="zh-CN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altLang="zh-CN" sz="200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altLang="zh-CN" sz="200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6" name="内容占位符 2">
                <a:extLst>
                  <a:ext uri="{FF2B5EF4-FFF2-40B4-BE49-F238E27FC236}">
                    <a16:creationId xmlns:a16="http://schemas.microsoft.com/office/drawing/2014/main" id="{B76A1DCF-A41C-4626-9530-7B16396C01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9563" y="4876800"/>
                <a:ext cx="2232248" cy="575348"/>
              </a:xfrm>
              <a:prstGeom prst="rect">
                <a:avLst/>
              </a:prstGeom>
              <a:blipFill>
                <a:blip r:embed="rId3"/>
                <a:stretch>
                  <a:fillRect l="-273" r="-1913"/>
                </a:stretch>
              </a:blipFill>
            </p:spPr>
            <p:txBody>
              <a:bodyPr/>
              <a:lstStyle/>
              <a:p>
                <a:r>
                  <a:rPr lang="en-S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A28151C-529F-4A75-AE68-702B09C179A6}"/>
                  </a:ext>
                </a:extLst>
              </p:cNvPr>
              <p:cNvSpPr txBox="1"/>
              <p:nvPr/>
            </p:nvSpPr>
            <p:spPr>
              <a:xfrm>
                <a:off x="5658228" y="5464722"/>
                <a:ext cx="21336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Reward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</m:oMath>
                </a14:m>
                <a:endParaRPr lang="en-US" sz="2000" dirty="0"/>
              </a:p>
              <a:p>
                <a:r>
                  <a:rPr lang="en-US" sz="2000" dirty="0"/>
                  <a:t>State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A28151C-529F-4A75-AE68-702B09C179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8228" y="5464722"/>
                <a:ext cx="2133600" cy="707886"/>
              </a:xfrm>
              <a:prstGeom prst="rect">
                <a:avLst/>
              </a:prstGeom>
              <a:blipFill>
                <a:blip r:embed="rId4"/>
                <a:stretch>
                  <a:fillRect l="-2857" t="-3419" b="-14530"/>
                </a:stretch>
              </a:blipFill>
            </p:spPr>
            <p:txBody>
              <a:bodyPr/>
              <a:lstStyle/>
              <a:p>
                <a:r>
                  <a:rPr lang="en-S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29FFCDC-DAD3-4ACE-9555-EBB593AF5748}"/>
                  </a:ext>
                </a:extLst>
              </p:cNvPr>
              <p:cNvSpPr txBox="1"/>
              <p:nvPr/>
            </p:nvSpPr>
            <p:spPr>
              <a:xfrm>
                <a:off x="2439399" y="5596220"/>
                <a:ext cx="136368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Action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2000" dirty="0"/>
                  <a:t> 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29FFCDC-DAD3-4ACE-9555-EBB593AF57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9399" y="5596220"/>
                <a:ext cx="1363680" cy="400110"/>
              </a:xfrm>
              <a:prstGeom prst="rect">
                <a:avLst/>
              </a:prstGeom>
              <a:blipFill>
                <a:blip r:embed="rId5"/>
                <a:stretch>
                  <a:fillRect l="-4464" t="-6061" b="-27273"/>
                </a:stretch>
              </a:blipFill>
            </p:spPr>
            <p:txBody>
              <a:bodyPr/>
              <a:lstStyle/>
              <a:p>
                <a:r>
                  <a:rPr lang="en-S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>
            <a:extLst>
              <a:ext uri="{FF2B5EF4-FFF2-40B4-BE49-F238E27FC236}">
                <a16:creationId xmlns:a16="http://schemas.microsoft.com/office/drawing/2014/main" id="{4E447397-2E7C-4050-BD3A-DAD9FD4659BF}"/>
              </a:ext>
            </a:extLst>
          </p:cNvPr>
          <p:cNvGrpSpPr/>
          <p:nvPr/>
        </p:nvGrpSpPr>
        <p:grpSpPr>
          <a:xfrm>
            <a:off x="3886200" y="5221404"/>
            <a:ext cx="1546383" cy="1181140"/>
            <a:chOff x="4448830" y="2857315"/>
            <a:chExt cx="1644360" cy="112261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AB065AC-1B8F-4B6A-B4D1-D4550EC7B012}"/>
                </a:ext>
              </a:extLst>
            </p:cNvPr>
            <p:cNvSpPr/>
            <p:nvPr/>
          </p:nvSpPr>
          <p:spPr bwMode="auto">
            <a:xfrm>
              <a:off x="4448830" y="2857315"/>
              <a:ext cx="1615214" cy="495913"/>
            </a:xfrm>
            <a:prstGeom prst="rect">
              <a:avLst/>
            </a:prstGeom>
            <a:solidFill>
              <a:schemeClr val="tx1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eaLnBrk="1" hangingPunct="1"/>
              <a:r>
                <a:rPr lang="en-US" sz="2000" dirty="0"/>
                <a:t>Environment</a:t>
              </a: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1C9769E-8B9A-4009-A708-76D2043060D9}"/>
                </a:ext>
              </a:extLst>
            </p:cNvPr>
            <p:cNvSpPr/>
            <p:nvPr/>
          </p:nvSpPr>
          <p:spPr bwMode="auto">
            <a:xfrm>
              <a:off x="4477975" y="3542841"/>
              <a:ext cx="1615215" cy="437084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rPr>
                <a:t>RL Agent</a:t>
              </a:r>
            </a:p>
          </p:txBody>
        </p:sp>
        <p:cxnSp>
          <p:nvCxnSpPr>
            <p:cNvPr id="12" name="Elbow Connector 26">
              <a:extLst>
                <a:ext uri="{FF2B5EF4-FFF2-40B4-BE49-F238E27FC236}">
                  <a16:creationId xmlns:a16="http://schemas.microsoft.com/office/drawing/2014/main" id="{97BCFD18-B229-4FC5-8D9C-DAD01F7D3E7C}"/>
                </a:ext>
              </a:extLst>
            </p:cNvPr>
            <p:cNvCxnSpPr>
              <a:stCxn id="10" idx="3"/>
              <a:endCxn id="11" idx="3"/>
            </p:cNvCxnSpPr>
            <p:nvPr/>
          </p:nvCxnSpPr>
          <p:spPr bwMode="auto">
            <a:xfrm>
              <a:off x="6064044" y="3105272"/>
              <a:ext cx="29146" cy="656111"/>
            </a:xfrm>
            <a:prstGeom prst="bentConnector3">
              <a:avLst>
                <a:gd name="adj1" fmla="val 884327"/>
              </a:avLst>
            </a:prstGeom>
            <a:ln>
              <a:headEnd type="none" w="med" len="med"/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Elbow Connector 27">
              <a:extLst>
                <a:ext uri="{FF2B5EF4-FFF2-40B4-BE49-F238E27FC236}">
                  <a16:creationId xmlns:a16="http://schemas.microsoft.com/office/drawing/2014/main" id="{534384DA-92CF-4ABE-B74B-D90A138ED596}"/>
                </a:ext>
              </a:extLst>
            </p:cNvPr>
            <p:cNvCxnSpPr>
              <a:stCxn id="11" idx="1"/>
              <a:endCxn id="10" idx="1"/>
            </p:cNvCxnSpPr>
            <p:nvPr/>
          </p:nvCxnSpPr>
          <p:spPr bwMode="auto">
            <a:xfrm rot="10800000">
              <a:off x="4448831" y="3105273"/>
              <a:ext cx="29145" cy="656111"/>
            </a:xfrm>
            <a:prstGeom prst="bentConnector3">
              <a:avLst>
                <a:gd name="adj1" fmla="val 884354"/>
              </a:avLst>
            </a:prstGeom>
            <a:ln>
              <a:headEnd type="none" w="med" len="med"/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内容占位符 2">
                <a:extLst>
                  <a:ext uri="{FF2B5EF4-FFF2-40B4-BE49-F238E27FC236}">
                    <a16:creationId xmlns:a16="http://schemas.microsoft.com/office/drawing/2014/main" id="{42904042-8DF2-40A9-B62F-B7D0E899307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556971" y="6358852"/>
                <a:ext cx="2232248" cy="575348"/>
              </a:xfrm>
              <a:prstGeom prst="rect">
                <a:avLst/>
              </a:prstGeom>
            </p:spPr>
            <p:txBody>
              <a:bodyPr vert="horz" lIns="0" tIns="0" rIns="0" bIns="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0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Courier New"/>
                  <a:buChar char="o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Wingdings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SzPct val="80000"/>
                  <a:buFont typeface="Lucida Grande"/>
                  <a:buChar char="-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altLang="zh-CN" sz="2000" i="1" smtClean="0">
                          <a:latin typeface="Cambria Math" panose="02040503050406030204" pitchFamily="18" charset="0"/>
                        </a:rPr>
                        <m:t>|</m:t>
                      </m:r>
                      <m:sSub>
                        <m:sSubPr>
                          <m:ctrlPr>
                            <a:rPr lang="en-US" altLang="zh-CN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altLang="zh-CN" sz="200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altLang="zh-CN" sz="200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16" name="内容占位符 2">
                <a:extLst>
                  <a:ext uri="{FF2B5EF4-FFF2-40B4-BE49-F238E27FC236}">
                    <a16:creationId xmlns:a16="http://schemas.microsoft.com/office/drawing/2014/main" id="{42904042-8DF2-40A9-B62F-B7D0E89930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6971" y="6358852"/>
                <a:ext cx="2232248" cy="57534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535293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82AD63-E583-467F-A541-6B5FB580C4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274638"/>
            <a:ext cx="8229600" cy="868362"/>
          </a:xfrm>
        </p:spPr>
        <p:txBody>
          <a:bodyPr/>
          <a:lstStyle/>
          <a:p>
            <a:r>
              <a:rPr lang="en-US" dirty="0"/>
              <a:t>Bellman Expectation Equations</a:t>
            </a:r>
            <a:endParaRPr lang="en-S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1B99C71-7D67-4880-A5D5-CD55AF48D87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81000" y="1295400"/>
                <a:ext cx="8382000" cy="5105400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>
                    <a:solidFill>
                      <a:schemeClr val="tx1"/>
                    </a:solidFill>
                  </a:rPr>
                  <a:t>Bellman Expectation Equation for State Value Function: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  <m:sup/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  <m:d>
                          <m:d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</m:e>
                    </m:nary>
                    <m:nary>
                      <m:naryPr>
                        <m:chr m:val="∑"/>
                        <m:supHide m:val="on"/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b>
                      <m:sup/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e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</m:e>
                    </m:nary>
                    <m:d>
                      <m:dPr>
                        <m:begChr m:val="["/>
                        <m:endChr m:val="]"/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𝛾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𝜋</m:t>
                            </m:r>
                          </m:sub>
                        </m:sSub>
                        <m:d>
                          <m:d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p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</m:d>
                      </m:e>
                    </m:d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lvl="1"/>
                <a:r>
                  <a:rPr lang="en-US" dirty="0">
                    <a:solidFill>
                      <a:schemeClr val="tx1"/>
                    </a:solidFill>
                  </a:rPr>
                  <a:t>Expected value starting from state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and following policy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.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Bellman Expectation Equation for Action Value Function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b>
                      <m:sup/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e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</m:e>
                    </m:nary>
                    <m:d>
                      <m:dPr>
                        <m:begChr m:val="["/>
                        <m:endChr m:val="]"/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𝛾</m:t>
                        </m:r>
                        <m:nary>
                          <m:naryPr>
                            <m:chr m:val="∑"/>
                            <m:supHide m:val="on"/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b>
                          <m:sup/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𝜋</m:t>
                            </m:r>
                            <m:d>
                              <m:dPr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e>
                              <m:e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e>
                            </m:d>
                          </m:e>
                        </m:nary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𝜋</m:t>
                            </m:r>
                          </m:sub>
                        </m:sSub>
                        <m:d>
                          <m:d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e>
                        </m:d>
                      </m:e>
                    </m:d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lvl="1"/>
                <a:r>
                  <a:rPr lang="en-US" dirty="0">
                    <a:solidFill>
                      <a:schemeClr val="tx1"/>
                    </a:solidFill>
                  </a:rPr>
                  <a:t>Expected value starting from state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, taking action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, and thereafter following policy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.</a:t>
                </a:r>
                <a:endParaRPr lang="en-US" dirty="0"/>
              </a:p>
              <a:p>
                <a:pPr lvl="1"/>
                <a:endParaRPr lang="en-SE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1B99C71-7D67-4880-A5D5-CD55AF48D87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1295400"/>
                <a:ext cx="8382000" cy="5105400"/>
              </a:xfrm>
              <a:blipFill>
                <a:blip r:embed="rId3"/>
                <a:stretch>
                  <a:fillRect l="-1527" t="-2509" r="-1018" b="-2748"/>
                </a:stretch>
              </a:blipFill>
            </p:spPr>
            <p:txBody>
              <a:bodyPr/>
              <a:lstStyle/>
              <a:p>
                <a:r>
                  <a:rPr lang="en-S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4D66A3-0BBC-44EE-9742-4F6CC4B38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7F456A-00AF-44E6-8D70-638C0D0130FF}" type="slidenum">
              <a:rPr lang="en-US" altLang="zh-CN" smtClean="0"/>
              <a:pPr>
                <a:defRPr/>
              </a:pPr>
              <a:t>15</a:t>
            </a:fld>
            <a:endParaRPr lang="en-US" altLang="zh-CN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41D45F3-619E-4BED-A516-1D0BD5C74692}"/>
              </a:ext>
            </a:extLst>
          </p:cNvPr>
          <p:cNvSpPr/>
          <p:nvPr/>
        </p:nvSpPr>
        <p:spPr bwMode="auto">
          <a:xfrm>
            <a:off x="76200" y="121298"/>
            <a:ext cx="1524000" cy="488302"/>
          </a:xfrm>
          <a:prstGeom prst="rect">
            <a:avLst/>
          </a:prstGeom>
          <a:noFill/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Arial" charset="0"/>
              </a:rPr>
              <a:t>Important</a:t>
            </a:r>
            <a:endParaRPr kumimoji="0" lang="en-SE" sz="2400" b="0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33968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82AD63-E583-467F-A541-6B5FB580C4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4638"/>
            <a:ext cx="8229600" cy="868362"/>
          </a:xfrm>
        </p:spPr>
        <p:txBody>
          <a:bodyPr/>
          <a:lstStyle/>
          <a:p>
            <a:r>
              <a:rPr lang="en-US" dirty="0"/>
              <a:t>Bellman Optimality Equations</a:t>
            </a:r>
            <a:endParaRPr lang="en-S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1B99C71-7D67-4880-A5D5-CD55AF48D87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09868"/>
                <a:ext cx="8229600" cy="3743132"/>
              </a:xfrm>
            </p:spPr>
            <p:txBody>
              <a:bodyPr>
                <a:normAutofit fontScale="70000" lnSpcReduction="20000"/>
              </a:bodyPr>
              <a:lstStyle/>
              <a:p>
                <a:r>
                  <a:rPr lang="en-US" dirty="0"/>
                  <a:t>Bellman Optimality Equation for </a:t>
                </a:r>
                <a:r>
                  <a:rPr lang="en-US" dirty="0">
                    <a:solidFill>
                      <a:schemeClr val="tx1"/>
                    </a:solidFill>
                  </a:rPr>
                  <a:t>State Value Function: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lim>
                        </m:limLow>
                      </m:fName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sub>
                          <m:sup/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d>
                          </m:e>
                        </m:nary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𝛾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</m:e>
                            </m:d>
                          </m:e>
                        </m:d>
                      </m:e>
                    </m:func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lvl="1"/>
                <a:r>
                  <a:rPr lang="en-US" dirty="0">
                    <a:solidFill>
                      <a:schemeClr val="tx1"/>
                    </a:solidFill>
                  </a:rPr>
                  <a:t>Max value starting from state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and following the greedy policy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𝜋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arg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a</m:t>
                            </m:r>
                          </m:lim>
                        </m:limLow>
                      </m:fName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b>
                        </m:sSub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</m:e>
                    </m:func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Bellman Optimality Equation for Action Value Function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b>
                      <m:sup/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e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</m:e>
                    </m:nary>
                    <m:d>
                      <m:dPr>
                        <m:begChr m:val="["/>
                        <m:endChr m:val="]"/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𝛾</m:t>
                        </m:r>
                        <m:limLow>
                          <m:limLowPr>
                            <m:ctrlPr>
                              <a:rPr lang="en-US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lim>
                        </m:limLow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b>
                        </m:sSub>
                        <m:d>
                          <m:d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e>
                        </m:d>
                      </m:e>
                    </m:d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lvl="1"/>
                <a:r>
                  <a:rPr lang="en-US" dirty="0">
                    <a:solidFill>
                      <a:schemeClr val="tx1"/>
                    </a:solidFill>
                  </a:rPr>
                  <a:t>Max value starting from state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, taking action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, and thereafter following </a:t>
                </a:r>
                <a:r>
                  <a:rPr lang="en-US" dirty="0"/>
                  <a:t>the greedy policy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𝜋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argmax</m:t>
                            </m:r>
                          </m:e>
                          <m:lim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a</m:t>
                            </m:r>
                          </m:lim>
                        </m:limLow>
                      </m:fName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b>
                        </m:sSub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</m:e>
                    </m:func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1B99C71-7D67-4880-A5D5-CD55AF48D87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09868"/>
                <a:ext cx="8229600" cy="3743132"/>
              </a:xfrm>
              <a:blipFill>
                <a:blip r:embed="rId3"/>
                <a:stretch>
                  <a:fillRect l="-889" t="-6667"/>
                </a:stretch>
              </a:blipFill>
            </p:spPr>
            <p:txBody>
              <a:bodyPr/>
              <a:lstStyle/>
              <a:p>
                <a:r>
                  <a:rPr lang="en-S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4D66A3-0BBC-44EE-9742-4F6CC4B38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7F456A-00AF-44E6-8D70-638C0D0130FF}" type="slidenum">
              <a:rPr lang="en-US" altLang="zh-CN" smtClean="0"/>
              <a:pPr>
                <a:defRPr/>
              </a:pPr>
              <a:t>16</a:t>
            </a:fld>
            <a:endParaRPr lang="en-US" altLang="zh-CN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1DE19F7-06E5-491E-9ECF-3E93291D75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648200"/>
            <a:ext cx="6403954" cy="214733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B324E209-3F12-4F1B-8C99-1D297CD25639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6403954" y="4733731"/>
                <a:ext cx="2889748" cy="18977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r>
                  <a:rPr lang="en-US" sz="2000" dirty="0"/>
                  <a:t>Notations in left fig: </a:t>
                </a:r>
              </a:p>
              <a:p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b>
                      <m:sup/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′)</m:t>
                        </m:r>
                      </m:e>
                    </m:nary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[…]=</m:t>
                    </m:r>
                    <m:nary>
                      <m:naryPr>
                        <m:chr m:val="∑"/>
                        <m:supHide m:val="on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b>
                      <m:sup/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p>
                              <m:sSup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p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</m:e>
                    </m:nary>
                    <m:r>
                      <a:rPr lang="en-US" sz="2000" i="1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…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sz="2000" b="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b>
                      <m:sup/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p>
                              <m:sSup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p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</m:e>
                    </m:nary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endParaRPr lang="en-SE" sz="2000" kern="0" dirty="0"/>
              </a:p>
            </p:txBody>
          </p:sp>
        </mc:Choice>
        <mc:Fallback xmlns="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B324E209-3F12-4F1B-8C99-1D297CD256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403954" y="4733731"/>
                <a:ext cx="2889748" cy="1897710"/>
              </a:xfrm>
              <a:prstGeom prst="rect">
                <a:avLst/>
              </a:prstGeom>
              <a:blipFill>
                <a:blip r:embed="rId5"/>
                <a:stretch>
                  <a:fillRect l="-2110" t="-6431" b="-32797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S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>
            <a:extLst>
              <a:ext uri="{FF2B5EF4-FFF2-40B4-BE49-F238E27FC236}">
                <a16:creationId xmlns:a16="http://schemas.microsoft.com/office/drawing/2014/main" id="{DB025544-2128-4BC4-9C25-79F1A0D8ACE1}"/>
              </a:ext>
            </a:extLst>
          </p:cNvPr>
          <p:cNvSpPr/>
          <p:nvPr/>
        </p:nvSpPr>
        <p:spPr bwMode="auto">
          <a:xfrm>
            <a:off x="76200" y="121298"/>
            <a:ext cx="1524000" cy="488302"/>
          </a:xfrm>
          <a:prstGeom prst="rect">
            <a:avLst/>
          </a:prstGeom>
          <a:noFill/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Arial" charset="0"/>
              </a:rPr>
              <a:t>Important</a:t>
            </a:r>
            <a:endParaRPr kumimoji="0" lang="en-SE" sz="2400" b="0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97389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A465BB-C59C-4ED2-ADD6-591278AC63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Bellman Equations written with Expectation Symbols</a:t>
            </a:r>
            <a:endParaRPr lang="en-SE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CF70B32-9ADE-4BED-BDEA-A318ED31632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95400"/>
                <a:ext cx="8229600" cy="5410200"/>
              </a:xfrm>
            </p:spPr>
            <p:txBody>
              <a:bodyPr>
                <a:normAutofit fontScale="62500" lnSpcReduction="20000"/>
              </a:bodyPr>
              <a:lstStyle/>
              <a:p>
                <a:r>
                  <a:rPr lang="en-US" dirty="0"/>
                  <a:t>Bellman Exp Equations: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𝔼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𝔼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   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𝛾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𝔼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   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𝛾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𝔼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</m:sub>
                        </m:sSub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</m:e>
                    </m:d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r>
                  <a:rPr lang="en-US" dirty="0"/>
                  <a:t>Bellman </a:t>
                </a:r>
                <a:r>
                  <a:rPr lang="en-US" dirty="0" err="1"/>
                  <a:t>Opt</a:t>
                </a:r>
                <a:r>
                  <a:rPr lang="en-US" dirty="0"/>
                  <a:t> Equations: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lim>
                        </m:limLow>
                      </m:fName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𝔼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   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𝛾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b>
                        </m:sSub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]</m:t>
                        </m:r>
                      </m:e>
                    </m:func>
                  </m:oMath>
                </a14:m>
                <a:endParaRPr lang="en-US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𝔼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   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𝛾</m:t>
                        </m:r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max</m:t>
                                </m:r>
                              </m:e>
                              <m:li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lim>
                            </m:limLow>
                          </m:fName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d>
                          </m:e>
                        </m:func>
                      </m:e>
                    </m:d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r>
                  <a:rPr lang="en-US" dirty="0"/>
                  <a:t>Detailed derivations: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  <m:sup/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  <m:d>
                          <m:d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</m:e>
                    </m:nary>
                    <m:sSub>
                      <m:sSub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𝔼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∼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𝔼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∼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 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𝔼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   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∼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′|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𝛾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b>
                      <m:sup/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e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</m:e>
                    </m:nary>
                    <m:d>
                      <m:dPr>
                        <m:begChr m:val="["/>
                        <m:endChr m:val="]"/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𝛾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𝜋</m:t>
                            </m:r>
                          </m:sub>
                        </m:sSub>
                        <m:d>
                          <m:d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e>
                        </m:d>
                      </m:e>
                    </m:d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𝔼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   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∼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′|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𝛾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𝜋</m:t>
                            </m:r>
                          </m:sub>
                        </m:sSub>
                        <m:d>
                          <m:d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p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</m:d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𝔼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   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∼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′|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𝛾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𝔼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∼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) 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</m:sub>
                        </m:sSub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</m:e>
                    </m:d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limLow>
                      <m:limLow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max</m:t>
                        </m:r>
                      </m:e>
                      <m:lim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lim>
                    </m:limLow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limLow>
                      <m:limLow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max</m:t>
                        </m:r>
                      </m:e>
                      <m:lim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lim>
                    </m:limLow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𝔼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   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∼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′|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𝛾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∗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b="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b>
                      <m:sup/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e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</m:e>
                    </m:nary>
                    <m:d>
                      <m:dPr>
                        <m:begChr m:val="["/>
                        <m:endChr m:val="]"/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𝛾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b>
                        </m:sSub>
                        <m:d>
                          <m:d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e>
                        </m:d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𝔼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   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∼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′|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𝛾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SE" dirty="0">
                  <a:solidFill>
                    <a:schemeClr val="tx1"/>
                  </a:solidFill>
                </a:endParaRPr>
              </a:p>
              <a:p>
                <a:endParaRPr lang="en-SE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CF70B32-9ADE-4BED-BDEA-A318ED31632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95400"/>
                <a:ext cx="8229600" cy="5410200"/>
              </a:xfrm>
              <a:blipFill>
                <a:blip r:embed="rId2"/>
                <a:stretch>
                  <a:fillRect l="-741" t="-1691"/>
                </a:stretch>
              </a:blipFill>
            </p:spPr>
            <p:txBody>
              <a:bodyPr/>
              <a:lstStyle/>
              <a:p>
                <a:r>
                  <a:rPr lang="en-S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AF97FA-DFC1-4862-ACA7-C63D43BF6C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7F456A-00AF-44E6-8D70-638C0D0130FF}" type="slidenum">
              <a:rPr lang="en-US" altLang="zh-CN" smtClean="0"/>
              <a:pPr>
                <a:defRPr/>
              </a:pPr>
              <a:t>17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5654049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6470AC-9B6E-43C9-AA29-CF5F68C966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45027" y="6530035"/>
            <a:ext cx="2133600" cy="244475"/>
          </a:xfrm>
        </p:spPr>
        <p:txBody>
          <a:bodyPr/>
          <a:lstStyle/>
          <a:p>
            <a:pPr>
              <a:defRPr/>
            </a:pPr>
            <a:fld id="{F57F456A-00AF-44E6-8D70-638C0D0130FF}" type="slidenum">
              <a:rPr lang="en-US" altLang="zh-CN" smtClean="0"/>
              <a:pPr>
                <a:defRPr/>
              </a:pPr>
              <a:t>18</a:t>
            </a:fld>
            <a:endParaRPr lang="en-US" altLang="zh-C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5B2337A-CCDB-451D-BE70-4322F6E6D4FF}"/>
                  </a:ext>
                </a:extLst>
              </p:cNvPr>
              <p:cNvSpPr txBox="1"/>
              <p:nvPr/>
            </p:nvSpPr>
            <p:spPr>
              <a:xfrm>
                <a:off x="7047444" y="522179"/>
                <a:ext cx="2169387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𝜋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r>
                  <a:rPr lang="en-US" sz="2000" dirty="0"/>
                  <a:t>: agent takes action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2000" dirty="0"/>
                  <a:t> </a:t>
                </a:r>
                <a:endParaRPr lang="en-SE" sz="20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5B2337A-CCDB-451D-BE70-4322F6E6D4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7444" y="522179"/>
                <a:ext cx="2169387" cy="707886"/>
              </a:xfrm>
              <a:prstGeom prst="rect">
                <a:avLst/>
              </a:prstGeom>
              <a:blipFill>
                <a:blip r:embed="rId3"/>
                <a:stretch>
                  <a:fillRect l="-2809" t="-4310" b="-15517"/>
                </a:stretch>
              </a:blipFill>
            </p:spPr>
            <p:txBody>
              <a:bodyPr/>
              <a:lstStyle/>
              <a:p>
                <a:r>
                  <a:rPr lang="en-S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A710D96-249D-424C-B677-B8FE467B8BAB}"/>
                  </a:ext>
                </a:extLst>
              </p:cNvPr>
              <p:cNvSpPr txBox="1"/>
              <p:nvPr/>
            </p:nvSpPr>
            <p:spPr>
              <a:xfrm>
                <a:off x="7065338" y="1239024"/>
                <a:ext cx="2133601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</m:oMath>
                </a14:m>
                <a:r>
                  <a:rPr lang="en-US" sz="2000" dirty="0"/>
                  <a:t>: env gives reward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000" dirty="0"/>
                  <a:t> and moves agent to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endParaRPr lang="en-SE" sz="20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A710D96-249D-424C-B677-B8FE467B8B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5338" y="1239024"/>
                <a:ext cx="2133601" cy="1323439"/>
              </a:xfrm>
              <a:prstGeom prst="rect">
                <a:avLst/>
              </a:prstGeom>
              <a:blipFill>
                <a:blip r:embed="rId4"/>
                <a:stretch>
                  <a:fillRect l="-2857" t="-1843" r="-6286" b="-7834"/>
                </a:stretch>
              </a:blipFill>
            </p:spPr>
            <p:txBody>
              <a:bodyPr/>
              <a:lstStyle/>
              <a:p>
                <a:r>
                  <a:rPr lang="en-S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FEFC252A-1655-41F2-8353-8607EB6E4AD1}"/>
              </a:ext>
            </a:extLst>
          </p:cNvPr>
          <p:cNvCxnSpPr>
            <a:cxnSpLocks/>
          </p:cNvCxnSpPr>
          <p:nvPr/>
        </p:nvCxnSpPr>
        <p:spPr bwMode="auto">
          <a:xfrm flipH="1">
            <a:off x="6299668" y="1123096"/>
            <a:ext cx="674945" cy="408125"/>
          </a:xfrm>
          <a:prstGeom prst="straightConnector1">
            <a:avLst/>
          </a:prstGeom>
          <a:noFill/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48C9594D-5FDB-4116-9A2A-C0DC633FD144}"/>
              </a:ext>
            </a:extLst>
          </p:cNvPr>
          <p:cNvCxnSpPr>
            <a:cxnSpLocks/>
          </p:cNvCxnSpPr>
          <p:nvPr/>
        </p:nvCxnSpPr>
        <p:spPr bwMode="auto">
          <a:xfrm flipH="1">
            <a:off x="6713303" y="1900743"/>
            <a:ext cx="379190" cy="254944"/>
          </a:xfrm>
          <a:prstGeom prst="straightConnector1">
            <a:avLst/>
          </a:prstGeom>
          <a:noFill/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1B0BEFE-F953-4C61-A082-AAEA09F997F8}"/>
                  </a:ext>
                </a:extLst>
              </p:cNvPr>
              <p:cNvSpPr txBox="1"/>
              <p:nvPr/>
            </p:nvSpPr>
            <p:spPr>
              <a:xfrm>
                <a:off x="7258785" y="4797600"/>
                <a:ext cx="78689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𝜋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</m:oMath>
                  </m:oMathPara>
                </a14:m>
                <a:endParaRPr lang="en-SE" sz="20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1B0BEFE-F953-4C61-A082-AAEA09F997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8785" y="4797600"/>
                <a:ext cx="786899" cy="4001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69F9AEF1-F2F5-44A4-A26E-BF21E0AEDAB0}"/>
              </a:ext>
            </a:extLst>
          </p:cNvPr>
          <p:cNvCxnSpPr>
            <a:cxnSpLocks/>
          </p:cNvCxnSpPr>
          <p:nvPr/>
        </p:nvCxnSpPr>
        <p:spPr bwMode="auto">
          <a:xfrm flipH="1">
            <a:off x="6895935" y="5091177"/>
            <a:ext cx="422321" cy="243906"/>
          </a:xfrm>
          <a:prstGeom prst="straightConnector1">
            <a:avLst/>
          </a:prstGeom>
          <a:noFill/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DC88951-07F5-487E-BE78-FA5987977393}"/>
                  </a:ext>
                </a:extLst>
              </p:cNvPr>
              <p:cNvSpPr txBox="1"/>
              <p:nvPr/>
            </p:nvSpPr>
            <p:spPr>
              <a:xfrm>
                <a:off x="6895394" y="4171625"/>
                <a:ext cx="132105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</m:oMath>
                  </m:oMathPara>
                </a14:m>
                <a:endParaRPr lang="en-SE" sz="20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DC88951-07F5-487E-BE78-FA59879773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5394" y="4171625"/>
                <a:ext cx="1321056" cy="400110"/>
              </a:xfrm>
              <a:prstGeom prst="rect">
                <a:avLst/>
              </a:prstGeom>
              <a:blipFill>
                <a:blip r:embed="rId6"/>
                <a:stretch>
                  <a:fillRect b="-10606"/>
                </a:stretch>
              </a:blipFill>
            </p:spPr>
            <p:txBody>
              <a:bodyPr/>
              <a:lstStyle/>
              <a:p>
                <a:r>
                  <a:rPr lang="en-S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265920BB-1D14-4F1B-B3F2-8B1D4104B000}"/>
              </a:ext>
            </a:extLst>
          </p:cNvPr>
          <p:cNvCxnSpPr>
            <a:cxnSpLocks/>
          </p:cNvCxnSpPr>
          <p:nvPr/>
        </p:nvCxnSpPr>
        <p:spPr bwMode="auto">
          <a:xfrm flipH="1">
            <a:off x="6487589" y="4418088"/>
            <a:ext cx="369104" cy="202682"/>
          </a:xfrm>
          <a:prstGeom prst="straightConnector1">
            <a:avLst/>
          </a:prstGeom>
          <a:noFill/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30FF6263-0E18-43F3-9996-00B8D526C4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4638" y="-126702"/>
            <a:ext cx="3938608" cy="868362"/>
          </a:xfrm>
        </p:spPr>
        <p:txBody>
          <a:bodyPr/>
          <a:lstStyle/>
          <a:p>
            <a:r>
              <a:rPr lang="en-US" sz="3600" dirty="0"/>
              <a:t>Backup Diagrams</a:t>
            </a:r>
            <a:endParaRPr lang="en-SE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35AEBAFB-119D-43D2-8969-1FB62C4A2ECF}"/>
                  </a:ext>
                </a:extLst>
              </p:cNvPr>
              <p:cNvSpPr/>
              <p:nvPr/>
            </p:nvSpPr>
            <p:spPr>
              <a:xfrm>
                <a:off x="629416" y="6334963"/>
                <a:ext cx="3130521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spcAft>
                    <a:spcPts val="1600"/>
                  </a:spcAft>
                </a:pPr>
                <a:r>
                  <a:rPr lang="en" dirty="0"/>
                  <a:t>Bellman </a:t>
                </a:r>
                <a:r>
                  <a:rPr lang="en-US" altLang="zh-CN" dirty="0"/>
                  <a:t>Exp </a:t>
                </a:r>
                <a:r>
                  <a:rPr lang="en-US" altLang="zh-CN" dirty="0" err="1"/>
                  <a:t>Eqn</a:t>
                </a:r>
                <a:r>
                  <a:rPr lang="en-US" altLang="zh-CN" dirty="0"/>
                  <a:t>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</m:oMath>
                </a14:m>
                <a:endParaRPr lang="en" dirty="0"/>
              </a:p>
            </p:txBody>
          </p:sp>
        </mc:Choice>
        <mc:Fallback xmlns=""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35AEBAFB-119D-43D2-8969-1FB62C4A2EC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416" y="6334963"/>
                <a:ext cx="3130521" cy="369332"/>
              </a:xfrm>
              <a:prstGeom prst="rect">
                <a:avLst/>
              </a:prstGeom>
              <a:blipFill>
                <a:blip r:embed="rId7"/>
                <a:stretch>
                  <a:fillRect l="-1556" t="-8197" b="-24590"/>
                </a:stretch>
              </a:blipFill>
            </p:spPr>
            <p:txBody>
              <a:bodyPr/>
              <a:lstStyle/>
              <a:p>
                <a:r>
                  <a:rPr lang="en-S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62125AC2-DEC3-4B6F-9979-52940BE656C3}"/>
                  </a:ext>
                </a:extLst>
              </p:cNvPr>
              <p:cNvSpPr/>
              <p:nvPr/>
            </p:nvSpPr>
            <p:spPr>
              <a:xfrm>
                <a:off x="4638965" y="6336268"/>
                <a:ext cx="3125623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spcAft>
                    <a:spcPts val="1600"/>
                  </a:spcAft>
                </a:pPr>
                <a:r>
                  <a:rPr lang="en" dirty="0"/>
                  <a:t>Bellman </a:t>
                </a:r>
                <a:r>
                  <a:rPr lang="en-US" dirty="0" err="1"/>
                  <a:t>Opt</a:t>
                </a:r>
                <a:r>
                  <a:rPr lang="en-US" dirty="0"/>
                  <a:t> </a:t>
                </a:r>
                <a:r>
                  <a:rPr lang="en-US" dirty="0" err="1"/>
                  <a:t>Eqn</a:t>
                </a:r>
                <a:r>
                  <a:rPr lang="en-US" dirty="0"/>
                  <a:t>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</m:oMath>
                </a14:m>
                <a:endParaRPr lang="en" dirty="0"/>
              </a:p>
            </p:txBody>
          </p:sp>
        </mc:Choice>
        <mc:Fallback xmlns=""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62125AC2-DEC3-4B6F-9979-52940BE656C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8965" y="6336268"/>
                <a:ext cx="3125623" cy="369332"/>
              </a:xfrm>
              <a:prstGeom prst="rect">
                <a:avLst/>
              </a:prstGeom>
              <a:blipFill>
                <a:blip r:embed="rId8"/>
                <a:stretch>
                  <a:fillRect l="-1754" t="-8197" b="-24590"/>
                </a:stretch>
              </a:blipFill>
            </p:spPr>
            <p:txBody>
              <a:bodyPr/>
              <a:lstStyle/>
              <a:p>
                <a:r>
                  <a:rPr lang="en-S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6" name="Group 65">
            <a:extLst>
              <a:ext uri="{FF2B5EF4-FFF2-40B4-BE49-F238E27FC236}">
                <a16:creationId xmlns:a16="http://schemas.microsoft.com/office/drawing/2014/main" id="{CC13BFFF-CFE3-4215-82B1-04FBB7D7E932}"/>
              </a:ext>
            </a:extLst>
          </p:cNvPr>
          <p:cNvGrpSpPr/>
          <p:nvPr/>
        </p:nvGrpSpPr>
        <p:grpSpPr>
          <a:xfrm>
            <a:off x="221519" y="3855425"/>
            <a:ext cx="4032955" cy="2303863"/>
            <a:chOff x="628720" y="1091752"/>
            <a:chExt cx="4032955" cy="2303863"/>
          </a:xfrm>
        </p:grpSpPr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AD41A04F-DCB9-4E21-AC26-DB1AC9F99147}"/>
                </a:ext>
              </a:extLst>
            </p:cNvPr>
            <p:cNvGrpSpPr/>
            <p:nvPr/>
          </p:nvGrpSpPr>
          <p:grpSpPr>
            <a:xfrm>
              <a:off x="1117591" y="1120914"/>
              <a:ext cx="2549178" cy="2274701"/>
              <a:chOff x="1249126" y="1770917"/>
              <a:chExt cx="1998711" cy="1783504"/>
            </a:xfrm>
          </p:grpSpPr>
          <p:cxnSp>
            <p:nvCxnSpPr>
              <p:cNvPr id="74" name="Shape 457">
                <a:extLst>
                  <a:ext uri="{FF2B5EF4-FFF2-40B4-BE49-F238E27FC236}">
                    <a16:creationId xmlns:a16="http://schemas.microsoft.com/office/drawing/2014/main" id="{762CA011-A85C-40D7-AEC5-1C42BB676F88}"/>
                  </a:ext>
                </a:extLst>
              </p:cNvPr>
              <p:cNvCxnSpPr/>
              <p:nvPr/>
            </p:nvCxnSpPr>
            <p:spPr>
              <a:xfrm flipH="1">
                <a:off x="2482560" y="2623064"/>
                <a:ext cx="207976" cy="661920"/>
              </a:xfrm>
              <a:prstGeom prst="straightConnector1">
                <a:avLst/>
              </a:prstGeom>
              <a:noFill/>
              <a:ln w="25400" cap="flat" cmpd="sng">
                <a:solidFill>
                  <a:srgbClr val="52ADC8"/>
                </a:solidFill>
                <a:prstDash val="solid"/>
                <a:round/>
                <a:headEnd type="none" w="lg" len="lg"/>
                <a:tailEnd type="none" w="lg" len="lg"/>
              </a:ln>
            </p:spPr>
          </p:cxnSp>
          <p:sp>
            <p:nvSpPr>
              <p:cNvPr id="75" name="Shape 452">
                <a:extLst>
                  <a:ext uri="{FF2B5EF4-FFF2-40B4-BE49-F238E27FC236}">
                    <a16:creationId xmlns:a16="http://schemas.microsoft.com/office/drawing/2014/main" id="{0B29D6C9-4782-477A-A448-27441F6EE6AE}"/>
                  </a:ext>
                </a:extLst>
              </p:cNvPr>
              <p:cNvSpPr/>
              <p:nvPr/>
            </p:nvSpPr>
            <p:spPr>
              <a:xfrm>
                <a:off x="2123093" y="1770917"/>
                <a:ext cx="269437" cy="269437"/>
              </a:xfrm>
              <a:prstGeom prst="ellipse">
                <a:avLst/>
              </a:prstGeom>
              <a:solidFill>
                <a:srgbClr val="306C8D"/>
              </a:soli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76" name="Shape 452">
                <a:extLst>
                  <a:ext uri="{FF2B5EF4-FFF2-40B4-BE49-F238E27FC236}">
                    <a16:creationId xmlns:a16="http://schemas.microsoft.com/office/drawing/2014/main" id="{C1124423-A61D-409A-A31F-8F8672AFA7D9}"/>
                  </a:ext>
                </a:extLst>
              </p:cNvPr>
              <p:cNvSpPr/>
              <p:nvPr/>
            </p:nvSpPr>
            <p:spPr>
              <a:xfrm>
                <a:off x="1249126" y="3284984"/>
                <a:ext cx="269437" cy="269437"/>
              </a:xfrm>
              <a:prstGeom prst="ellipse">
                <a:avLst/>
              </a:prstGeom>
              <a:solidFill>
                <a:srgbClr val="306C8D"/>
              </a:soli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77" name="Shape 452">
                <a:extLst>
                  <a:ext uri="{FF2B5EF4-FFF2-40B4-BE49-F238E27FC236}">
                    <a16:creationId xmlns:a16="http://schemas.microsoft.com/office/drawing/2014/main" id="{17827C73-5A35-4021-9059-E99DEC17C718}"/>
                  </a:ext>
                </a:extLst>
              </p:cNvPr>
              <p:cNvSpPr/>
              <p:nvPr/>
            </p:nvSpPr>
            <p:spPr>
              <a:xfrm>
                <a:off x="2978400" y="3284984"/>
                <a:ext cx="269437" cy="269437"/>
              </a:xfrm>
              <a:prstGeom prst="ellipse">
                <a:avLst/>
              </a:prstGeom>
              <a:solidFill>
                <a:srgbClr val="306C8D"/>
              </a:soli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cxnSp>
            <p:nvCxnSpPr>
              <p:cNvPr id="78" name="Shape 457">
                <a:extLst>
                  <a:ext uri="{FF2B5EF4-FFF2-40B4-BE49-F238E27FC236}">
                    <a16:creationId xmlns:a16="http://schemas.microsoft.com/office/drawing/2014/main" id="{C1B7766B-0B76-471E-B809-8C5CA9CAE87E}"/>
                  </a:ext>
                </a:extLst>
              </p:cNvPr>
              <p:cNvCxnSpPr/>
              <p:nvPr/>
            </p:nvCxnSpPr>
            <p:spPr>
              <a:xfrm>
                <a:off x="2353072" y="2000896"/>
                <a:ext cx="760047" cy="1284088"/>
              </a:xfrm>
              <a:prstGeom prst="straightConnector1">
                <a:avLst/>
              </a:prstGeom>
              <a:noFill/>
              <a:ln w="25400" cap="flat" cmpd="sng">
                <a:solidFill>
                  <a:srgbClr val="52ADC8"/>
                </a:solidFill>
                <a:prstDash val="solid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79" name="Shape 457">
                <a:extLst>
                  <a:ext uri="{FF2B5EF4-FFF2-40B4-BE49-F238E27FC236}">
                    <a16:creationId xmlns:a16="http://schemas.microsoft.com/office/drawing/2014/main" id="{8C28BFB4-CB70-4BFE-B588-6CAD3E4F817C}"/>
                  </a:ext>
                </a:extLst>
              </p:cNvPr>
              <p:cNvCxnSpPr/>
              <p:nvPr/>
            </p:nvCxnSpPr>
            <p:spPr>
              <a:xfrm flipH="1">
                <a:off x="1383845" y="2000896"/>
                <a:ext cx="778706" cy="1284088"/>
              </a:xfrm>
              <a:prstGeom prst="straightConnector1">
                <a:avLst/>
              </a:prstGeom>
              <a:noFill/>
              <a:ln w="25400" cap="flat" cmpd="sng">
                <a:solidFill>
                  <a:srgbClr val="52ADC8"/>
                </a:solidFill>
                <a:prstDash val="solid"/>
                <a:round/>
                <a:headEnd type="none" w="lg" len="lg"/>
                <a:tailEnd type="none" w="lg" len="lg"/>
              </a:ln>
            </p:spPr>
          </p:cxnSp>
          <p:sp>
            <p:nvSpPr>
              <p:cNvPr id="80" name="Circle">
                <a:extLst>
                  <a:ext uri="{FF2B5EF4-FFF2-40B4-BE49-F238E27FC236}">
                    <a16:creationId xmlns:a16="http://schemas.microsoft.com/office/drawing/2014/main" id="{3A9385DD-E6A4-4A96-9A62-6A3BD51572EC}"/>
                  </a:ext>
                </a:extLst>
              </p:cNvPr>
              <p:cNvSpPr/>
              <p:nvPr/>
            </p:nvSpPr>
            <p:spPr>
              <a:xfrm>
                <a:off x="2509759" y="2471224"/>
                <a:ext cx="357768" cy="357768"/>
              </a:xfrm>
              <a:prstGeom prst="ellipse">
                <a:avLst/>
              </a:prstGeom>
              <a:solidFill>
                <a:srgbClr val="42997E"/>
              </a:solidFill>
              <a:ln w="12700">
                <a:miter lim="400000"/>
              </a:ln>
            </p:spPr>
            <p:txBody>
              <a:bodyPr lIns="50800" tIns="50800" rIns="50800" bIns="50800" anchor="ctr"/>
              <a:lstStyle/>
              <a:p>
                <a:pPr>
                  <a:defRPr sz="2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/>
              </a:p>
            </p:txBody>
          </p:sp>
          <p:cxnSp>
            <p:nvCxnSpPr>
              <p:cNvPr id="81" name="Shape 457">
                <a:extLst>
                  <a:ext uri="{FF2B5EF4-FFF2-40B4-BE49-F238E27FC236}">
                    <a16:creationId xmlns:a16="http://schemas.microsoft.com/office/drawing/2014/main" id="{B39A1D1D-7FA5-4CB9-BEF0-E4A620C440E3}"/>
                  </a:ext>
                </a:extLst>
              </p:cNvPr>
              <p:cNvCxnSpPr/>
              <p:nvPr/>
            </p:nvCxnSpPr>
            <p:spPr>
              <a:xfrm>
                <a:off x="1787729" y="2623064"/>
                <a:ext cx="244188" cy="661920"/>
              </a:xfrm>
              <a:prstGeom prst="straightConnector1">
                <a:avLst/>
              </a:prstGeom>
              <a:noFill/>
              <a:ln w="25400" cap="flat" cmpd="sng">
                <a:solidFill>
                  <a:srgbClr val="52ADC8"/>
                </a:solidFill>
                <a:prstDash val="solid"/>
                <a:round/>
                <a:headEnd type="none" w="lg" len="lg"/>
                <a:tailEnd type="none" w="lg" len="lg"/>
              </a:ln>
            </p:spPr>
          </p:cxnSp>
          <p:sp>
            <p:nvSpPr>
              <p:cNvPr id="82" name="Shape 452">
                <a:extLst>
                  <a:ext uri="{FF2B5EF4-FFF2-40B4-BE49-F238E27FC236}">
                    <a16:creationId xmlns:a16="http://schemas.microsoft.com/office/drawing/2014/main" id="{4136A908-3ACC-4B9A-A8A4-1E37EBC02104}"/>
                  </a:ext>
                </a:extLst>
              </p:cNvPr>
              <p:cNvSpPr/>
              <p:nvPr/>
            </p:nvSpPr>
            <p:spPr>
              <a:xfrm>
                <a:off x="1897198" y="3284984"/>
                <a:ext cx="269437" cy="269437"/>
              </a:xfrm>
              <a:prstGeom prst="ellipse">
                <a:avLst/>
              </a:prstGeom>
              <a:solidFill>
                <a:srgbClr val="306C8D"/>
              </a:soli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83" name="Circle">
                <a:extLst>
                  <a:ext uri="{FF2B5EF4-FFF2-40B4-BE49-F238E27FC236}">
                    <a16:creationId xmlns:a16="http://schemas.microsoft.com/office/drawing/2014/main" id="{70AA30A3-0AC8-4CD0-84C5-32D29D7F107B}"/>
                  </a:ext>
                </a:extLst>
              </p:cNvPr>
              <p:cNvSpPr/>
              <p:nvPr/>
            </p:nvSpPr>
            <p:spPr>
              <a:xfrm>
                <a:off x="1627100" y="2471936"/>
                <a:ext cx="356344" cy="356344"/>
              </a:xfrm>
              <a:prstGeom prst="ellipse">
                <a:avLst/>
              </a:prstGeom>
              <a:solidFill>
                <a:srgbClr val="42997E"/>
              </a:solidFill>
              <a:ln w="12700">
                <a:miter lim="400000"/>
              </a:ln>
            </p:spPr>
            <p:txBody>
              <a:bodyPr lIns="50800" tIns="50800" rIns="50800" bIns="50800" anchor="ctr"/>
              <a:lstStyle/>
              <a:p>
                <a:pPr>
                  <a:defRPr sz="2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84" name="Shape 452">
                <a:extLst>
                  <a:ext uri="{FF2B5EF4-FFF2-40B4-BE49-F238E27FC236}">
                    <a16:creationId xmlns:a16="http://schemas.microsoft.com/office/drawing/2014/main" id="{FA8189B9-95AB-4BD2-B0B0-F5C9A9CAC021}"/>
                  </a:ext>
                </a:extLst>
              </p:cNvPr>
              <p:cNvSpPr/>
              <p:nvPr/>
            </p:nvSpPr>
            <p:spPr>
              <a:xfrm>
                <a:off x="2347841" y="3284984"/>
                <a:ext cx="269437" cy="269437"/>
              </a:xfrm>
              <a:prstGeom prst="ellipse">
                <a:avLst/>
              </a:prstGeom>
              <a:solidFill>
                <a:srgbClr val="306C8D"/>
              </a:soli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  <p:pic>
          <p:nvPicPr>
            <p:cNvPr id="68" name="Picture 67">
              <a:extLst>
                <a:ext uri="{FF2B5EF4-FFF2-40B4-BE49-F238E27FC236}">
                  <a16:creationId xmlns:a16="http://schemas.microsoft.com/office/drawing/2014/main" id="{414F2644-D05E-4AD3-90EE-CA5D500834B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889048" y="1626881"/>
              <a:ext cx="165100" cy="165100"/>
            </a:xfrm>
            <a:prstGeom prst="rect">
              <a:avLst/>
            </a:prstGeom>
          </p:spPr>
        </p:pic>
        <p:pic>
          <p:nvPicPr>
            <p:cNvPr id="69" name="Picture 68">
              <a:extLst>
                <a:ext uri="{FF2B5EF4-FFF2-40B4-BE49-F238E27FC236}">
                  <a16:creationId xmlns:a16="http://schemas.microsoft.com/office/drawing/2014/main" id="{356C66DD-3268-4F21-BE1A-5EA8947EF94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296540" y="2031070"/>
              <a:ext cx="241300" cy="304800"/>
            </a:xfrm>
            <a:prstGeom prst="rect">
              <a:avLst/>
            </a:prstGeom>
          </p:spPr>
        </p:pic>
        <p:pic>
          <p:nvPicPr>
            <p:cNvPr id="70" name="Picture 69">
              <a:extLst>
                <a:ext uri="{FF2B5EF4-FFF2-40B4-BE49-F238E27FC236}">
                  <a16:creationId xmlns:a16="http://schemas.microsoft.com/office/drawing/2014/main" id="{30B71276-EAE7-4B92-BED3-7C1A0CD6682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628720" y="2742271"/>
              <a:ext cx="626679" cy="336550"/>
            </a:xfrm>
            <a:prstGeom prst="rect">
              <a:avLst/>
            </a:prstGeom>
          </p:spPr>
        </p:pic>
        <p:pic>
          <p:nvPicPr>
            <p:cNvPr id="71" name="Picture 70">
              <a:extLst>
                <a:ext uri="{FF2B5EF4-FFF2-40B4-BE49-F238E27FC236}">
                  <a16:creationId xmlns:a16="http://schemas.microsoft.com/office/drawing/2014/main" id="{4024DE0F-6B79-4C2B-8655-3A96C13FCB93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1688223" y="1221004"/>
              <a:ext cx="495300" cy="241300"/>
            </a:xfrm>
            <a:prstGeom prst="rect">
              <a:avLst/>
            </a:prstGeom>
          </p:spPr>
        </p:pic>
        <p:pic>
          <p:nvPicPr>
            <p:cNvPr id="72" name="Picture 71">
              <a:extLst>
                <a:ext uri="{FF2B5EF4-FFF2-40B4-BE49-F238E27FC236}">
                  <a16:creationId xmlns:a16="http://schemas.microsoft.com/office/drawing/2014/main" id="{E85E1F9B-87D8-4A0E-977A-F0EDE5549E0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2673372" y="1091752"/>
              <a:ext cx="1092200" cy="368300"/>
            </a:xfrm>
            <a:prstGeom prst="rect">
              <a:avLst/>
            </a:prstGeom>
          </p:spPr>
        </p:pic>
        <p:pic>
          <p:nvPicPr>
            <p:cNvPr id="73" name="Picture 72">
              <a:extLst>
                <a:ext uri="{FF2B5EF4-FFF2-40B4-BE49-F238E27FC236}">
                  <a16:creationId xmlns:a16="http://schemas.microsoft.com/office/drawing/2014/main" id="{92EE4C77-1F5C-4C40-9B3B-D96A7CBB9B64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3455695" y="2677879"/>
              <a:ext cx="1205980" cy="354700"/>
            </a:xfrm>
            <a:prstGeom prst="rect">
              <a:avLst/>
            </a:prstGeom>
          </p:spPr>
        </p:pic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43619C28-0E10-483C-A2CD-F29A3591ADA4}"/>
              </a:ext>
            </a:extLst>
          </p:cNvPr>
          <p:cNvGrpSpPr/>
          <p:nvPr/>
        </p:nvGrpSpPr>
        <p:grpSpPr>
          <a:xfrm>
            <a:off x="4398891" y="3891185"/>
            <a:ext cx="2919365" cy="2274701"/>
            <a:chOff x="747404" y="1120914"/>
            <a:chExt cx="2919365" cy="2274701"/>
          </a:xfrm>
        </p:grpSpPr>
        <p:grpSp>
          <p:nvGrpSpPr>
            <p:cNvPr id="86" name="Group 85">
              <a:extLst>
                <a:ext uri="{FF2B5EF4-FFF2-40B4-BE49-F238E27FC236}">
                  <a16:creationId xmlns:a16="http://schemas.microsoft.com/office/drawing/2014/main" id="{B53DE6EF-45D5-466A-9C31-F51363C0BBFE}"/>
                </a:ext>
              </a:extLst>
            </p:cNvPr>
            <p:cNvGrpSpPr/>
            <p:nvPr/>
          </p:nvGrpSpPr>
          <p:grpSpPr>
            <a:xfrm>
              <a:off x="1117591" y="1120914"/>
              <a:ext cx="2549178" cy="2274701"/>
              <a:chOff x="1249126" y="1770917"/>
              <a:chExt cx="1998711" cy="1783504"/>
            </a:xfrm>
          </p:grpSpPr>
          <p:cxnSp>
            <p:nvCxnSpPr>
              <p:cNvPr id="91" name="Shape 457">
                <a:extLst>
                  <a:ext uri="{FF2B5EF4-FFF2-40B4-BE49-F238E27FC236}">
                    <a16:creationId xmlns:a16="http://schemas.microsoft.com/office/drawing/2014/main" id="{ADBDBAE8-59AD-43BA-82BF-A8B6C2CCC98E}"/>
                  </a:ext>
                </a:extLst>
              </p:cNvPr>
              <p:cNvCxnSpPr/>
              <p:nvPr/>
            </p:nvCxnSpPr>
            <p:spPr>
              <a:xfrm flipH="1">
                <a:off x="2482560" y="2623064"/>
                <a:ext cx="207976" cy="661920"/>
              </a:xfrm>
              <a:prstGeom prst="straightConnector1">
                <a:avLst/>
              </a:prstGeom>
              <a:noFill/>
              <a:ln w="25400" cap="flat" cmpd="sng">
                <a:solidFill>
                  <a:srgbClr val="52ADC8"/>
                </a:solidFill>
                <a:prstDash val="solid"/>
                <a:round/>
                <a:headEnd type="none" w="lg" len="lg"/>
                <a:tailEnd type="none" w="lg" len="lg"/>
              </a:ln>
            </p:spPr>
          </p:cxnSp>
          <p:sp>
            <p:nvSpPr>
              <p:cNvPr id="92" name="Shape 452">
                <a:extLst>
                  <a:ext uri="{FF2B5EF4-FFF2-40B4-BE49-F238E27FC236}">
                    <a16:creationId xmlns:a16="http://schemas.microsoft.com/office/drawing/2014/main" id="{2E0A8FC4-19B4-46B9-B0BD-DDBD87FECFAE}"/>
                  </a:ext>
                </a:extLst>
              </p:cNvPr>
              <p:cNvSpPr/>
              <p:nvPr/>
            </p:nvSpPr>
            <p:spPr>
              <a:xfrm>
                <a:off x="2123093" y="1770917"/>
                <a:ext cx="269437" cy="269437"/>
              </a:xfrm>
              <a:prstGeom prst="ellipse">
                <a:avLst/>
              </a:prstGeom>
              <a:solidFill>
                <a:srgbClr val="306C8D"/>
              </a:soli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93" name="Shape 452">
                <a:extLst>
                  <a:ext uri="{FF2B5EF4-FFF2-40B4-BE49-F238E27FC236}">
                    <a16:creationId xmlns:a16="http://schemas.microsoft.com/office/drawing/2014/main" id="{3E225BC9-CB2B-4E97-B3F5-1F94EABAC89C}"/>
                  </a:ext>
                </a:extLst>
              </p:cNvPr>
              <p:cNvSpPr/>
              <p:nvPr/>
            </p:nvSpPr>
            <p:spPr>
              <a:xfrm>
                <a:off x="1249126" y="3284984"/>
                <a:ext cx="269437" cy="269437"/>
              </a:xfrm>
              <a:prstGeom prst="ellipse">
                <a:avLst/>
              </a:prstGeom>
              <a:solidFill>
                <a:srgbClr val="306C8D"/>
              </a:soli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94" name="Shape 452">
                <a:extLst>
                  <a:ext uri="{FF2B5EF4-FFF2-40B4-BE49-F238E27FC236}">
                    <a16:creationId xmlns:a16="http://schemas.microsoft.com/office/drawing/2014/main" id="{86BF5117-2962-479F-B3D3-64B3F5D38E74}"/>
                  </a:ext>
                </a:extLst>
              </p:cNvPr>
              <p:cNvSpPr/>
              <p:nvPr/>
            </p:nvSpPr>
            <p:spPr>
              <a:xfrm>
                <a:off x="2978400" y="3284984"/>
                <a:ext cx="269437" cy="269437"/>
              </a:xfrm>
              <a:prstGeom prst="ellipse">
                <a:avLst/>
              </a:prstGeom>
              <a:solidFill>
                <a:srgbClr val="306C8D"/>
              </a:soli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cxnSp>
            <p:nvCxnSpPr>
              <p:cNvPr id="95" name="Shape 457">
                <a:extLst>
                  <a:ext uri="{FF2B5EF4-FFF2-40B4-BE49-F238E27FC236}">
                    <a16:creationId xmlns:a16="http://schemas.microsoft.com/office/drawing/2014/main" id="{F1CE0072-04F7-42DB-8719-27D01A54D10C}"/>
                  </a:ext>
                </a:extLst>
              </p:cNvPr>
              <p:cNvCxnSpPr/>
              <p:nvPr/>
            </p:nvCxnSpPr>
            <p:spPr>
              <a:xfrm>
                <a:off x="2353072" y="2000896"/>
                <a:ext cx="760047" cy="1284088"/>
              </a:xfrm>
              <a:prstGeom prst="straightConnector1">
                <a:avLst/>
              </a:prstGeom>
              <a:noFill/>
              <a:ln w="25400" cap="flat" cmpd="sng">
                <a:solidFill>
                  <a:srgbClr val="52ADC8"/>
                </a:solidFill>
                <a:prstDash val="solid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96" name="Shape 457">
                <a:extLst>
                  <a:ext uri="{FF2B5EF4-FFF2-40B4-BE49-F238E27FC236}">
                    <a16:creationId xmlns:a16="http://schemas.microsoft.com/office/drawing/2014/main" id="{8E2BF20D-2565-49F3-B008-7F4AB1E821CF}"/>
                  </a:ext>
                </a:extLst>
              </p:cNvPr>
              <p:cNvCxnSpPr/>
              <p:nvPr/>
            </p:nvCxnSpPr>
            <p:spPr>
              <a:xfrm flipH="1">
                <a:off x="1383845" y="2000896"/>
                <a:ext cx="778706" cy="1284088"/>
              </a:xfrm>
              <a:prstGeom prst="straightConnector1">
                <a:avLst/>
              </a:prstGeom>
              <a:noFill/>
              <a:ln w="25400" cap="flat" cmpd="sng">
                <a:solidFill>
                  <a:srgbClr val="52ADC8"/>
                </a:solidFill>
                <a:prstDash val="solid"/>
                <a:round/>
                <a:headEnd type="none" w="lg" len="lg"/>
                <a:tailEnd type="none" w="lg" len="lg"/>
              </a:ln>
            </p:spPr>
          </p:cxnSp>
          <p:sp>
            <p:nvSpPr>
              <p:cNvPr id="97" name="Circle">
                <a:extLst>
                  <a:ext uri="{FF2B5EF4-FFF2-40B4-BE49-F238E27FC236}">
                    <a16:creationId xmlns:a16="http://schemas.microsoft.com/office/drawing/2014/main" id="{F5D3D366-54EA-4450-934D-6B711F461D29}"/>
                  </a:ext>
                </a:extLst>
              </p:cNvPr>
              <p:cNvSpPr/>
              <p:nvPr/>
            </p:nvSpPr>
            <p:spPr>
              <a:xfrm>
                <a:off x="2509759" y="2471224"/>
                <a:ext cx="357768" cy="357768"/>
              </a:xfrm>
              <a:prstGeom prst="ellipse">
                <a:avLst/>
              </a:prstGeom>
              <a:solidFill>
                <a:srgbClr val="42997E"/>
              </a:solidFill>
              <a:ln w="12700">
                <a:miter lim="400000"/>
              </a:ln>
            </p:spPr>
            <p:txBody>
              <a:bodyPr lIns="50800" tIns="50800" rIns="50800" bIns="50800" anchor="ctr"/>
              <a:lstStyle/>
              <a:p>
                <a:pPr>
                  <a:defRPr sz="2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/>
              </a:p>
            </p:txBody>
          </p:sp>
          <p:cxnSp>
            <p:nvCxnSpPr>
              <p:cNvPr id="98" name="Shape 457">
                <a:extLst>
                  <a:ext uri="{FF2B5EF4-FFF2-40B4-BE49-F238E27FC236}">
                    <a16:creationId xmlns:a16="http://schemas.microsoft.com/office/drawing/2014/main" id="{2F7CC47A-47B4-494E-BB40-F6A7FF22DB8B}"/>
                  </a:ext>
                </a:extLst>
              </p:cNvPr>
              <p:cNvCxnSpPr/>
              <p:nvPr/>
            </p:nvCxnSpPr>
            <p:spPr>
              <a:xfrm>
                <a:off x="1787729" y="2623064"/>
                <a:ext cx="244188" cy="661920"/>
              </a:xfrm>
              <a:prstGeom prst="straightConnector1">
                <a:avLst/>
              </a:prstGeom>
              <a:noFill/>
              <a:ln w="25400" cap="flat" cmpd="sng">
                <a:solidFill>
                  <a:srgbClr val="52ADC8"/>
                </a:solidFill>
                <a:prstDash val="solid"/>
                <a:round/>
                <a:headEnd type="none" w="lg" len="lg"/>
                <a:tailEnd type="none" w="lg" len="lg"/>
              </a:ln>
            </p:spPr>
          </p:cxnSp>
          <p:sp>
            <p:nvSpPr>
              <p:cNvPr id="99" name="Shape 452">
                <a:extLst>
                  <a:ext uri="{FF2B5EF4-FFF2-40B4-BE49-F238E27FC236}">
                    <a16:creationId xmlns:a16="http://schemas.microsoft.com/office/drawing/2014/main" id="{E4A189FE-AE8F-4774-9340-F47262C2A428}"/>
                  </a:ext>
                </a:extLst>
              </p:cNvPr>
              <p:cNvSpPr/>
              <p:nvPr/>
            </p:nvSpPr>
            <p:spPr>
              <a:xfrm>
                <a:off x="1897198" y="3284984"/>
                <a:ext cx="269437" cy="269437"/>
              </a:xfrm>
              <a:prstGeom prst="ellipse">
                <a:avLst/>
              </a:prstGeom>
              <a:solidFill>
                <a:srgbClr val="306C8D"/>
              </a:soli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00" name="Circle">
                <a:extLst>
                  <a:ext uri="{FF2B5EF4-FFF2-40B4-BE49-F238E27FC236}">
                    <a16:creationId xmlns:a16="http://schemas.microsoft.com/office/drawing/2014/main" id="{6309B4A0-D1AA-4A8E-81E0-045228F2624C}"/>
                  </a:ext>
                </a:extLst>
              </p:cNvPr>
              <p:cNvSpPr/>
              <p:nvPr/>
            </p:nvSpPr>
            <p:spPr>
              <a:xfrm>
                <a:off x="1627100" y="2471936"/>
                <a:ext cx="356344" cy="356344"/>
              </a:xfrm>
              <a:prstGeom prst="ellipse">
                <a:avLst/>
              </a:prstGeom>
              <a:solidFill>
                <a:srgbClr val="42997E"/>
              </a:solidFill>
              <a:ln w="12700">
                <a:miter lim="400000"/>
              </a:ln>
            </p:spPr>
            <p:txBody>
              <a:bodyPr lIns="50800" tIns="50800" rIns="50800" bIns="50800" anchor="ctr"/>
              <a:lstStyle/>
              <a:p>
                <a:pPr>
                  <a:defRPr sz="2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101" name="Shape 452">
                <a:extLst>
                  <a:ext uri="{FF2B5EF4-FFF2-40B4-BE49-F238E27FC236}">
                    <a16:creationId xmlns:a16="http://schemas.microsoft.com/office/drawing/2014/main" id="{1AF56AA0-574D-40D5-B26C-FB48EAB4CEFE}"/>
                  </a:ext>
                </a:extLst>
              </p:cNvPr>
              <p:cNvSpPr/>
              <p:nvPr/>
            </p:nvSpPr>
            <p:spPr>
              <a:xfrm>
                <a:off x="2347841" y="3284984"/>
                <a:ext cx="269437" cy="269437"/>
              </a:xfrm>
              <a:prstGeom prst="ellipse">
                <a:avLst/>
              </a:prstGeom>
              <a:solidFill>
                <a:srgbClr val="306C8D"/>
              </a:soli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  <p:pic>
          <p:nvPicPr>
            <p:cNvPr id="87" name="Picture 86">
              <a:extLst>
                <a:ext uri="{FF2B5EF4-FFF2-40B4-BE49-F238E27FC236}">
                  <a16:creationId xmlns:a16="http://schemas.microsoft.com/office/drawing/2014/main" id="{920AC11A-3337-49BB-911F-864D55307D0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889048" y="1626881"/>
              <a:ext cx="165100" cy="165100"/>
            </a:xfrm>
            <a:prstGeom prst="rect">
              <a:avLst/>
            </a:prstGeom>
          </p:spPr>
        </p:pic>
        <p:pic>
          <p:nvPicPr>
            <p:cNvPr id="88" name="Picture 87">
              <a:extLst>
                <a:ext uri="{FF2B5EF4-FFF2-40B4-BE49-F238E27FC236}">
                  <a16:creationId xmlns:a16="http://schemas.microsoft.com/office/drawing/2014/main" id="{DEACA3E8-639B-478E-B4A0-20932A3D104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296540" y="2031070"/>
              <a:ext cx="241300" cy="304800"/>
            </a:xfrm>
            <a:prstGeom prst="rect">
              <a:avLst/>
            </a:prstGeom>
          </p:spPr>
        </p:pic>
        <p:pic>
          <p:nvPicPr>
            <p:cNvPr id="89" name="Picture 88">
              <a:extLst>
                <a:ext uri="{FF2B5EF4-FFF2-40B4-BE49-F238E27FC236}">
                  <a16:creationId xmlns:a16="http://schemas.microsoft.com/office/drawing/2014/main" id="{6627AEAE-3E75-4DAA-BDA1-7353B1ECB67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747404" y="2743611"/>
              <a:ext cx="626679" cy="336550"/>
            </a:xfrm>
            <a:prstGeom prst="rect">
              <a:avLst/>
            </a:prstGeom>
          </p:spPr>
        </p:pic>
        <p:pic>
          <p:nvPicPr>
            <p:cNvPr id="90" name="Picture 89">
              <a:extLst>
                <a:ext uri="{FF2B5EF4-FFF2-40B4-BE49-F238E27FC236}">
                  <a16:creationId xmlns:a16="http://schemas.microsoft.com/office/drawing/2014/main" id="{7B9607CA-7B34-4B44-A9DE-0CD179126E0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1688223" y="1221004"/>
              <a:ext cx="495300" cy="241300"/>
            </a:xfrm>
            <a:prstGeom prst="rect">
              <a:avLst/>
            </a:prstGeom>
          </p:spPr>
        </p:pic>
      </p:grpSp>
      <p:pic>
        <p:nvPicPr>
          <p:cNvPr id="102" name="Picture 101">
            <a:extLst>
              <a:ext uri="{FF2B5EF4-FFF2-40B4-BE49-F238E27FC236}">
                <a16:creationId xmlns:a16="http://schemas.microsoft.com/office/drawing/2014/main" id="{F065761D-8DB2-4C1D-95C2-69B10F67C33D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96520" y="5475022"/>
            <a:ext cx="1224907" cy="367472"/>
          </a:xfrm>
          <a:prstGeom prst="rect">
            <a:avLst/>
          </a:prstGeom>
        </p:spPr>
      </p:pic>
      <p:pic>
        <p:nvPicPr>
          <p:cNvPr id="103" name="Picture 102">
            <a:extLst>
              <a:ext uri="{FF2B5EF4-FFF2-40B4-BE49-F238E27FC236}">
                <a16:creationId xmlns:a16="http://schemas.microsoft.com/office/drawing/2014/main" id="{A088EC83-2233-491B-A7D9-797EABCEF8D6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276123" y="3853694"/>
            <a:ext cx="1066800" cy="368300"/>
          </a:xfrm>
          <a:prstGeom prst="rect">
            <a:avLst/>
          </a:prstGeom>
        </p:spPr>
      </p:pic>
      <p:sp>
        <p:nvSpPr>
          <p:cNvPr id="104" name="TextBox 103">
            <a:extLst>
              <a:ext uri="{FF2B5EF4-FFF2-40B4-BE49-F238E27FC236}">
                <a16:creationId xmlns:a16="http://schemas.microsoft.com/office/drawing/2014/main" id="{DB0E5EC6-9F5C-493D-AFB4-84C96E93E3F1}"/>
              </a:ext>
            </a:extLst>
          </p:cNvPr>
          <p:cNvSpPr txBox="1"/>
          <p:nvPr/>
        </p:nvSpPr>
        <p:spPr>
          <a:xfrm>
            <a:off x="6378699" y="5482890"/>
            <a:ext cx="7328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42997E"/>
                </a:solidFill>
              </a:rPr>
              <a:t>max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8FD84E21-8207-44AE-BDB1-E203C4927D90}"/>
              </a:ext>
            </a:extLst>
          </p:cNvPr>
          <p:cNvSpPr txBox="1"/>
          <p:nvPr/>
        </p:nvSpPr>
        <p:spPr>
          <a:xfrm>
            <a:off x="4988477" y="5482890"/>
            <a:ext cx="7328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42997E"/>
                </a:solidFill>
              </a:rPr>
              <a:t>max</a:t>
            </a:r>
          </a:p>
        </p:txBody>
      </p:sp>
      <p:cxnSp>
        <p:nvCxnSpPr>
          <p:cNvPr id="108" name="Shape 457">
            <a:extLst>
              <a:ext uri="{FF2B5EF4-FFF2-40B4-BE49-F238E27FC236}">
                <a16:creationId xmlns:a16="http://schemas.microsoft.com/office/drawing/2014/main" id="{4C7C9C8D-A7DE-4A09-B846-CF5DB277209E}"/>
              </a:ext>
            </a:extLst>
          </p:cNvPr>
          <p:cNvCxnSpPr/>
          <p:nvPr/>
        </p:nvCxnSpPr>
        <p:spPr>
          <a:xfrm>
            <a:off x="5082933" y="5581886"/>
            <a:ext cx="600517" cy="0"/>
          </a:xfrm>
          <a:prstGeom prst="straightConnector1">
            <a:avLst/>
          </a:prstGeom>
          <a:noFill/>
          <a:ln w="25400" cap="flat" cmpd="sng">
            <a:solidFill>
              <a:srgbClr val="52ADC8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09" name="Shape 457">
            <a:extLst>
              <a:ext uri="{FF2B5EF4-FFF2-40B4-BE49-F238E27FC236}">
                <a16:creationId xmlns:a16="http://schemas.microsoft.com/office/drawing/2014/main" id="{FF2404CF-43F6-4C66-991E-F25A336EC1D1}"/>
              </a:ext>
            </a:extLst>
          </p:cNvPr>
          <p:cNvCxnSpPr/>
          <p:nvPr/>
        </p:nvCxnSpPr>
        <p:spPr>
          <a:xfrm>
            <a:off x="6413045" y="5581886"/>
            <a:ext cx="600517" cy="0"/>
          </a:xfrm>
          <a:prstGeom prst="straightConnector1">
            <a:avLst/>
          </a:prstGeom>
          <a:noFill/>
          <a:ln w="25400" cap="flat" cmpd="sng">
            <a:solidFill>
              <a:srgbClr val="52ADC8"/>
            </a:solidFill>
            <a:prstDash val="solid"/>
            <a:round/>
            <a:headEnd type="none" w="lg" len="lg"/>
            <a:tailEnd type="none" w="lg" len="lg"/>
          </a:ln>
        </p:spPr>
      </p:cxn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8AFE93E1-F077-46EE-9E58-E446F032E6E7}"/>
              </a:ext>
            </a:extLst>
          </p:cNvPr>
          <p:cNvGrpSpPr/>
          <p:nvPr/>
        </p:nvGrpSpPr>
        <p:grpSpPr>
          <a:xfrm>
            <a:off x="259932" y="733686"/>
            <a:ext cx="3975712" cy="2345060"/>
            <a:chOff x="3046024" y="3420644"/>
            <a:chExt cx="3975712" cy="2345060"/>
          </a:xfrm>
        </p:grpSpPr>
        <p:grpSp>
          <p:nvGrpSpPr>
            <p:cNvPr id="111" name="Group 110">
              <a:extLst>
                <a:ext uri="{FF2B5EF4-FFF2-40B4-BE49-F238E27FC236}">
                  <a16:creationId xmlns:a16="http://schemas.microsoft.com/office/drawing/2014/main" id="{4110455D-9FF5-4345-B62B-3484AF80A015}"/>
                </a:ext>
              </a:extLst>
            </p:cNvPr>
            <p:cNvGrpSpPr/>
            <p:nvPr/>
          </p:nvGrpSpPr>
          <p:grpSpPr>
            <a:xfrm>
              <a:off x="3590310" y="3782138"/>
              <a:ext cx="2205538" cy="1637741"/>
              <a:chOff x="1383844" y="2000897"/>
              <a:chExt cx="1729276" cy="1284089"/>
            </a:xfrm>
          </p:grpSpPr>
          <p:cxnSp>
            <p:nvCxnSpPr>
              <p:cNvPr id="118" name="Shape 457">
                <a:extLst>
                  <a:ext uri="{FF2B5EF4-FFF2-40B4-BE49-F238E27FC236}">
                    <a16:creationId xmlns:a16="http://schemas.microsoft.com/office/drawing/2014/main" id="{873C731C-9D2B-4F8C-9598-76712A4AC5F9}"/>
                  </a:ext>
                </a:extLst>
              </p:cNvPr>
              <p:cNvCxnSpPr/>
              <p:nvPr/>
            </p:nvCxnSpPr>
            <p:spPr>
              <a:xfrm flipH="1">
                <a:off x="2482560" y="2623064"/>
                <a:ext cx="207976" cy="661920"/>
              </a:xfrm>
              <a:prstGeom prst="straightConnector1">
                <a:avLst/>
              </a:prstGeom>
              <a:noFill/>
              <a:ln w="25400" cap="flat" cmpd="sng">
                <a:solidFill>
                  <a:srgbClr val="52ADC8"/>
                </a:solidFill>
                <a:prstDash val="solid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119" name="Shape 457">
                <a:extLst>
                  <a:ext uri="{FF2B5EF4-FFF2-40B4-BE49-F238E27FC236}">
                    <a16:creationId xmlns:a16="http://schemas.microsoft.com/office/drawing/2014/main" id="{D917E02E-86D0-4A60-BD43-96CB7F28BF71}"/>
                  </a:ext>
                </a:extLst>
              </p:cNvPr>
              <p:cNvCxnSpPr>
                <a:stCxn id="117" idx="5"/>
              </p:cNvCxnSpPr>
              <p:nvPr/>
            </p:nvCxnSpPr>
            <p:spPr>
              <a:xfrm>
                <a:off x="2353073" y="2000897"/>
                <a:ext cx="760047" cy="1284088"/>
              </a:xfrm>
              <a:prstGeom prst="straightConnector1">
                <a:avLst/>
              </a:prstGeom>
              <a:noFill/>
              <a:ln w="25400" cap="flat" cmpd="sng">
                <a:solidFill>
                  <a:srgbClr val="52ADC8"/>
                </a:solidFill>
                <a:prstDash val="solid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120" name="Shape 457">
                <a:extLst>
                  <a:ext uri="{FF2B5EF4-FFF2-40B4-BE49-F238E27FC236}">
                    <a16:creationId xmlns:a16="http://schemas.microsoft.com/office/drawing/2014/main" id="{36F97867-7C0B-4894-A3C6-457180853CB6}"/>
                  </a:ext>
                </a:extLst>
              </p:cNvPr>
              <p:cNvCxnSpPr>
                <a:stCxn id="117" idx="3"/>
              </p:cNvCxnSpPr>
              <p:nvPr/>
            </p:nvCxnSpPr>
            <p:spPr>
              <a:xfrm flipH="1">
                <a:off x="1383844" y="2000898"/>
                <a:ext cx="778706" cy="1284088"/>
              </a:xfrm>
              <a:prstGeom prst="straightConnector1">
                <a:avLst/>
              </a:prstGeom>
              <a:noFill/>
              <a:ln w="25400" cap="flat" cmpd="sng">
                <a:solidFill>
                  <a:srgbClr val="52ADC8"/>
                </a:solidFill>
                <a:prstDash val="solid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121" name="Shape 457">
                <a:extLst>
                  <a:ext uri="{FF2B5EF4-FFF2-40B4-BE49-F238E27FC236}">
                    <a16:creationId xmlns:a16="http://schemas.microsoft.com/office/drawing/2014/main" id="{E8544D7F-6A57-4E60-ABDB-0692AC50B7C3}"/>
                  </a:ext>
                </a:extLst>
              </p:cNvPr>
              <p:cNvCxnSpPr/>
              <p:nvPr/>
            </p:nvCxnSpPr>
            <p:spPr>
              <a:xfrm>
                <a:off x="1787729" y="2623064"/>
                <a:ext cx="244188" cy="661920"/>
              </a:xfrm>
              <a:prstGeom prst="straightConnector1">
                <a:avLst/>
              </a:prstGeom>
              <a:noFill/>
              <a:ln w="25400" cap="flat" cmpd="sng">
                <a:solidFill>
                  <a:srgbClr val="52ADC8"/>
                </a:solidFill>
                <a:prstDash val="solid"/>
                <a:round/>
                <a:headEnd type="none" w="lg" len="lg"/>
                <a:tailEnd type="none" w="lg" len="lg"/>
              </a:ln>
            </p:spPr>
          </p:cxnSp>
        </p:grpSp>
        <p:pic>
          <p:nvPicPr>
            <p:cNvPr id="112" name="Picture 111">
              <a:extLst>
                <a:ext uri="{FF2B5EF4-FFF2-40B4-BE49-F238E27FC236}">
                  <a16:creationId xmlns:a16="http://schemas.microsoft.com/office/drawing/2014/main" id="{68965850-1985-4C7E-B5FE-39A6433CD84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568605" y="4993687"/>
              <a:ext cx="165100" cy="165100"/>
            </a:xfrm>
            <a:prstGeom prst="rect">
              <a:avLst/>
            </a:prstGeom>
          </p:spPr>
        </p:pic>
        <p:pic>
          <p:nvPicPr>
            <p:cNvPr id="113" name="Picture 112">
              <a:extLst>
                <a:ext uri="{FF2B5EF4-FFF2-40B4-BE49-F238E27FC236}">
                  <a16:creationId xmlns:a16="http://schemas.microsoft.com/office/drawing/2014/main" id="{B665F4AB-A639-439B-8395-FCE29EEED4D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3046024" y="5419880"/>
              <a:ext cx="241300" cy="304800"/>
            </a:xfrm>
            <a:prstGeom prst="rect">
              <a:avLst/>
            </a:prstGeom>
          </p:spPr>
        </p:pic>
        <p:pic>
          <p:nvPicPr>
            <p:cNvPr id="114" name="Picture 113">
              <a:extLst>
                <a:ext uri="{FF2B5EF4-FFF2-40B4-BE49-F238E27FC236}">
                  <a16:creationId xmlns:a16="http://schemas.microsoft.com/office/drawing/2014/main" id="{8A68BFB8-C6AB-4864-AD29-70ABFB797D49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3621490" y="4496911"/>
              <a:ext cx="177800" cy="165100"/>
            </a:xfrm>
            <a:prstGeom prst="rect">
              <a:avLst/>
            </a:prstGeom>
          </p:spPr>
        </p:pic>
        <p:pic>
          <p:nvPicPr>
            <p:cNvPr id="115" name="Picture 114">
              <a:extLst>
                <a:ext uri="{FF2B5EF4-FFF2-40B4-BE49-F238E27FC236}">
                  <a16:creationId xmlns:a16="http://schemas.microsoft.com/office/drawing/2014/main" id="{24B63B3A-81D9-409C-BA83-C705DBD9D779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4312561" y="3534139"/>
              <a:ext cx="139700" cy="165100"/>
            </a:xfrm>
            <a:prstGeom prst="rect">
              <a:avLst/>
            </a:prstGeom>
          </p:spPr>
        </p:pic>
        <p:pic>
          <p:nvPicPr>
            <p:cNvPr id="116" name="Picture 115">
              <a:extLst>
                <a:ext uri="{FF2B5EF4-FFF2-40B4-BE49-F238E27FC236}">
                  <a16:creationId xmlns:a16="http://schemas.microsoft.com/office/drawing/2014/main" id="{9FB4ABEE-656E-42C5-B478-C173D351B3D5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5095264" y="3420644"/>
              <a:ext cx="774700" cy="368300"/>
            </a:xfrm>
            <a:prstGeom prst="rect">
              <a:avLst/>
            </a:prstGeom>
          </p:spPr>
        </p:pic>
        <p:pic>
          <p:nvPicPr>
            <p:cNvPr id="117" name="Picture 116">
              <a:extLst>
                <a:ext uri="{FF2B5EF4-FFF2-40B4-BE49-F238E27FC236}">
                  <a16:creationId xmlns:a16="http://schemas.microsoft.com/office/drawing/2014/main" id="{7AE4054A-2D21-44AD-AF87-219948AC1E12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6145436" y="5384704"/>
              <a:ext cx="876300" cy="381000"/>
            </a:xfrm>
            <a:prstGeom prst="rect">
              <a:avLst/>
            </a:prstGeom>
          </p:spPr>
        </p:pic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5E011EF9-FA28-4F4D-B036-ECD88DFEE5F6}"/>
              </a:ext>
            </a:extLst>
          </p:cNvPr>
          <p:cNvGrpSpPr/>
          <p:nvPr/>
        </p:nvGrpSpPr>
        <p:grpSpPr>
          <a:xfrm>
            <a:off x="4343400" y="864158"/>
            <a:ext cx="2683156" cy="2190541"/>
            <a:chOff x="3112689" y="3534139"/>
            <a:chExt cx="2683156" cy="2190541"/>
          </a:xfrm>
        </p:grpSpPr>
        <p:grpSp>
          <p:nvGrpSpPr>
            <p:cNvPr id="123" name="Group 122">
              <a:extLst>
                <a:ext uri="{FF2B5EF4-FFF2-40B4-BE49-F238E27FC236}">
                  <a16:creationId xmlns:a16="http://schemas.microsoft.com/office/drawing/2014/main" id="{6BD0B933-F079-4322-9EA5-7D7EC33F97D5}"/>
                </a:ext>
              </a:extLst>
            </p:cNvPr>
            <p:cNvGrpSpPr/>
            <p:nvPr/>
          </p:nvGrpSpPr>
          <p:grpSpPr>
            <a:xfrm>
              <a:off x="3590310" y="3782139"/>
              <a:ext cx="2205535" cy="1637740"/>
              <a:chOff x="1383845" y="2000896"/>
              <a:chExt cx="1729274" cy="1284088"/>
            </a:xfrm>
          </p:grpSpPr>
          <p:cxnSp>
            <p:nvCxnSpPr>
              <p:cNvPr id="128" name="Shape 457">
                <a:extLst>
                  <a:ext uri="{FF2B5EF4-FFF2-40B4-BE49-F238E27FC236}">
                    <a16:creationId xmlns:a16="http://schemas.microsoft.com/office/drawing/2014/main" id="{C06D74DB-00F0-41C2-9890-5929A7C4A755}"/>
                  </a:ext>
                </a:extLst>
              </p:cNvPr>
              <p:cNvCxnSpPr/>
              <p:nvPr/>
            </p:nvCxnSpPr>
            <p:spPr>
              <a:xfrm flipH="1">
                <a:off x="2482560" y="2623064"/>
                <a:ext cx="207976" cy="661920"/>
              </a:xfrm>
              <a:prstGeom prst="straightConnector1">
                <a:avLst/>
              </a:prstGeom>
              <a:noFill/>
              <a:ln w="25400" cap="flat" cmpd="sng">
                <a:solidFill>
                  <a:srgbClr val="52ADC8"/>
                </a:solidFill>
                <a:prstDash val="solid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129" name="Shape 457">
                <a:extLst>
                  <a:ext uri="{FF2B5EF4-FFF2-40B4-BE49-F238E27FC236}">
                    <a16:creationId xmlns:a16="http://schemas.microsoft.com/office/drawing/2014/main" id="{62C4A77C-7177-491E-ACCE-3DE3E524DB36}"/>
                  </a:ext>
                </a:extLst>
              </p:cNvPr>
              <p:cNvCxnSpPr/>
              <p:nvPr/>
            </p:nvCxnSpPr>
            <p:spPr>
              <a:xfrm>
                <a:off x="2353072" y="2000896"/>
                <a:ext cx="760047" cy="1284088"/>
              </a:xfrm>
              <a:prstGeom prst="straightConnector1">
                <a:avLst/>
              </a:prstGeom>
              <a:noFill/>
              <a:ln w="25400" cap="flat" cmpd="sng">
                <a:solidFill>
                  <a:srgbClr val="52ADC8"/>
                </a:solidFill>
                <a:prstDash val="solid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130" name="Shape 457">
                <a:extLst>
                  <a:ext uri="{FF2B5EF4-FFF2-40B4-BE49-F238E27FC236}">
                    <a16:creationId xmlns:a16="http://schemas.microsoft.com/office/drawing/2014/main" id="{B11C4347-2152-48E7-9FDD-1B2AE0281B9A}"/>
                  </a:ext>
                </a:extLst>
              </p:cNvPr>
              <p:cNvCxnSpPr/>
              <p:nvPr/>
            </p:nvCxnSpPr>
            <p:spPr>
              <a:xfrm flipH="1">
                <a:off x="1383845" y="2000896"/>
                <a:ext cx="778706" cy="1284088"/>
              </a:xfrm>
              <a:prstGeom prst="straightConnector1">
                <a:avLst/>
              </a:prstGeom>
              <a:noFill/>
              <a:ln w="25400" cap="flat" cmpd="sng">
                <a:solidFill>
                  <a:srgbClr val="52ADC8"/>
                </a:solidFill>
                <a:prstDash val="solid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131" name="Shape 457">
                <a:extLst>
                  <a:ext uri="{FF2B5EF4-FFF2-40B4-BE49-F238E27FC236}">
                    <a16:creationId xmlns:a16="http://schemas.microsoft.com/office/drawing/2014/main" id="{C1765436-85CA-4E55-9110-ADB17831FE0F}"/>
                  </a:ext>
                </a:extLst>
              </p:cNvPr>
              <p:cNvCxnSpPr/>
              <p:nvPr/>
            </p:nvCxnSpPr>
            <p:spPr>
              <a:xfrm>
                <a:off x="1787729" y="2623064"/>
                <a:ext cx="244188" cy="661920"/>
              </a:xfrm>
              <a:prstGeom prst="straightConnector1">
                <a:avLst/>
              </a:prstGeom>
              <a:noFill/>
              <a:ln w="25400" cap="flat" cmpd="sng">
                <a:solidFill>
                  <a:srgbClr val="52ADC8"/>
                </a:solidFill>
                <a:prstDash val="solid"/>
                <a:round/>
                <a:headEnd type="none" w="lg" len="lg"/>
                <a:tailEnd type="none" w="lg" len="lg"/>
              </a:ln>
            </p:spPr>
          </p:cxnSp>
        </p:grpSp>
        <p:pic>
          <p:nvPicPr>
            <p:cNvPr id="124" name="Picture 123">
              <a:extLst>
                <a:ext uri="{FF2B5EF4-FFF2-40B4-BE49-F238E27FC236}">
                  <a16:creationId xmlns:a16="http://schemas.microsoft.com/office/drawing/2014/main" id="{22445634-4CB4-4516-803F-3BDE896CD92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568605" y="4993687"/>
              <a:ext cx="165100" cy="165100"/>
            </a:xfrm>
            <a:prstGeom prst="rect">
              <a:avLst/>
            </a:prstGeom>
          </p:spPr>
        </p:pic>
        <p:pic>
          <p:nvPicPr>
            <p:cNvPr id="125" name="Picture 124">
              <a:extLst>
                <a:ext uri="{FF2B5EF4-FFF2-40B4-BE49-F238E27FC236}">
                  <a16:creationId xmlns:a16="http://schemas.microsoft.com/office/drawing/2014/main" id="{D0DEE790-DF8C-400B-9254-6FB125CAC41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3112689" y="5419880"/>
              <a:ext cx="241300" cy="304800"/>
            </a:xfrm>
            <a:prstGeom prst="rect">
              <a:avLst/>
            </a:prstGeom>
          </p:spPr>
        </p:pic>
        <p:pic>
          <p:nvPicPr>
            <p:cNvPr id="126" name="Picture 125">
              <a:extLst>
                <a:ext uri="{FF2B5EF4-FFF2-40B4-BE49-F238E27FC236}">
                  <a16:creationId xmlns:a16="http://schemas.microsoft.com/office/drawing/2014/main" id="{3C5CB611-A1B9-4F70-9A74-1769C904FB0F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3621490" y="4496911"/>
              <a:ext cx="177800" cy="165100"/>
            </a:xfrm>
            <a:prstGeom prst="rect">
              <a:avLst/>
            </a:prstGeom>
          </p:spPr>
        </p:pic>
        <p:pic>
          <p:nvPicPr>
            <p:cNvPr id="127" name="Picture 126">
              <a:extLst>
                <a:ext uri="{FF2B5EF4-FFF2-40B4-BE49-F238E27FC236}">
                  <a16:creationId xmlns:a16="http://schemas.microsoft.com/office/drawing/2014/main" id="{AC9FC31B-685A-4886-ADD3-48C6024BA0B6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4312561" y="3534139"/>
              <a:ext cx="139700" cy="165100"/>
            </a:xfrm>
            <a:prstGeom prst="rect">
              <a:avLst/>
            </a:prstGeom>
          </p:spPr>
        </p:pic>
      </p:grpSp>
      <p:pic>
        <p:nvPicPr>
          <p:cNvPr id="132" name="Picture 131">
            <a:extLst>
              <a:ext uri="{FF2B5EF4-FFF2-40B4-BE49-F238E27FC236}">
                <a16:creationId xmlns:a16="http://schemas.microsoft.com/office/drawing/2014/main" id="{CD1D2C6C-1CED-46AC-BC7F-FA280B3981A7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7418127" y="2694822"/>
            <a:ext cx="850900" cy="381000"/>
          </a:xfrm>
          <a:prstGeom prst="rect">
            <a:avLst/>
          </a:prstGeom>
        </p:spPr>
      </p:pic>
      <p:pic>
        <p:nvPicPr>
          <p:cNvPr id="133" name="Picture 132">
            <a:extLst>
              <a:ext uri="{FF2B5EF4-FFF2-40B4-BE49-F238E27FC236}">
                <a16:creationId xmlns:a16="http://schemas.microsoft.com/office/drawing/2014/main" id="{3017204B-D7E5-4059-9381-46F2FF66A918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6214091" y="760222"/>
            <a:ext cx="749300" cy="3683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4" name="Rectangle 133">
                <a:extLst>
                  <a:ext uri="{FF2B5EF4-FFF2-40B4-BE49-F238E27FC236}">
                    <a16:creationId xmlns:a16="http://schemas.microsoft.com/office/drawing/2014/main" id="{5504F578-4E34-4024-9B94-2FEE0383FAED}"/>
                  </a:ext>
                </a:extLst>
              </p:cNvPr>
              <p:cNvSpPr/>
              <p:nvPr/>
            </p:nvSpPr>
            <p:spPr>
              <a:xfrm>
                <a:off x="575150" y="3286963"/>
                <a:ext cx="2915875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spcAft>
                    <a:spcPts val="1600"/>
                  </a:spcAft>
                </a:pPr>
                <a:r>
                  <a:rPr lang="en" dirty="0"/>
                  <a:t>Bellman </a:t>
                </a:r>
                <a:r>
                  <a:rPr lang="en-US" altLang="zh-CN" dirty="0"/>
                  <a:t>Exp </a:t>
                </a:r>
                <a:r>
                  <a:rPr lang="en-US" altLang="zh-CN" dirty="0" err="1"/>
                  <a:t>Eqn</a:t>
                </a:r>
                <a:r>
                  <a:rPr lang="en-US" altLang="zh-CN" dirty="0"/>
                  <a:t>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endParaRPr lang="en" dirty="0"/>
              </a:p>
            </p:txBody>
          </p:sp>
        </mc:Choice>
        <mc:Fallback xmlns="">
          <p:sp>
            <p:nvSpPr>
              <p:cNvPr id="134" name="Rectangle 133">
                <a:extLst>
                  <a:ext uri="{FF2B5EF4-FFF2-40B4-BE49-F238E27FC236}">
                    <a16:creationId xmlns:a16="http://schemas.microsoft.com/office/drawing/2014/main" id="{5504F578-4E34-4024-9B94-2FEE0383FAE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150" y="3286963"/>
                <a:ext cx="2915875" cy="369332"/>
              </a:xfrm>
              <a:prstGeom prst="rect">
                <a:avLst/>
              </a:prstGeom>
              <a:blipFill>
                <a:blip r:embed="rId23"/>
                <a:stretch>
                  <a:fillRect l="-1670" t="-8197" b="-24590"/>
                </a:stretch>
              </a:blipFill>
            </p:spPr>
            <p:txBody>
              <a:bodyPr/>
              <a:lstStyle/>
              <a:p>
                <a:r>
                  <a:rPr lang="en-S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5" name="Rectangle 134">
                <a:extLst>
                  <a:ext uri="{FF2B5EF4-FFF2-40B4-BE49-F238E27FC236}">
                    <a16:creationId xmlns:a16="http://schemas.microsoft.com/office/drawing/2014/main" id="{F2836521-7CEC-4056-91BF-D6AA064BBA50}"/>
                  </a:ext>
                </a:extLst>
              </p:cNvPr>
              <p:cNvSpPr/>
              <p:nvPr/>
            </p:nvSpPr>
            <p:spPr>
              <a:xfrm>
                <a:off x="4584699" y="3288268"/>
                <a:ext cx="3125623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1600"/>
                  </a:spcAft>
                </a:pPr>
                <a:r>
                  <a:rPr lang="en" dirty="0"/>
                  <a:t>Bellman </a:t>
                </a:r>
                <a:r>
                  <a:rPr lang="en-US" dirty="0" err="1"/>
                  <a:t>Opt</a:t>
                </a:r>
                <a:r>
                  <a:rPr lang="en-US" dirty="0"/>
                  <a:t> </a:t>
                </a:r>
                <a:r>
                  <a:rPr lang="en-US" dirty="0" err="1"/>
                  <a:t>Eqn</a:t>
                </a:r>
                <a:r>
                  <a:rPr lang="en-US" dirty="0"/>
                  <a:t>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endParaRPr lang="en" dirty="0"/>
              </a:p>
            </p:txBody>
          </p:sp>
        </mc:Choice>
        <mc:Fallback xmlns="">
          <p:sp>
            <p:nvSpPr>
              <p:cNvPr id="135" name="Rectangle 134">
                <a:extLst>
                  <a:ext uri="{FF2B5EF4-FFF2-40B4-BE49-F238E27FC236}">
                    <a16:creationId xmlns:a16="http://schemas.microsoft.com/office/drawing/2014/main" id="{F2836521-7CEC-4056-91BF-D6AA064BBA5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4699" y="3288268"/>
                <a:ext cx="3125623" cy="369332"/>
              </a:xfrm>
              <a:prstGeom prst="rect">
                <a:avLst/>
              </a:prstGeom>
              <a:blipFill>
                <a:blip r:embed="rId24"/>
                <a:stretch>
                  <a:fillRect l="-1559" t="-8197" b="-24590"/>
                </a:stretch>
              </a:blipFill>
            </p:spPr>
            <p:txBody>
              <a:bodyPr/>
              <a:lstStyle/>
              <a:p>
                <a:r>
                  <a:rPr lang="en-S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8" name="Shape 452">
            <a:extLst>
              <a:ext uri="{FF2B5EF4-FFF2-40B4-BE49-F238E27FC236}">
                <a16:creationId xmlns:a16="http://schemas.microsoft.com/office/drawing/2014/main" id="{5D568603-967E-43AF-BD76-F87D1663B3F7}"/>
              </a:ext>
            </a:extLst>
          </p:cNvPr>
          <p:cNvSpPr/>
          <p:nvPr/>
        </p:nvSpPr>
        <p:spPr>
          <a:xfrm>
            <a:off x="2304056" y="1702904"/>
            <a:ext cx="343643" cy="343643"/>
          </a:xfrm>
          <a:prstGeom prst="ellipse">
            <a:avLst/>
          </a:prstGeom>
          <a:solidFill>
            <a:srgbClr val="306C8D"/>
          </a:solidFill>
          <a:ln w="952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9" name="Circle">
            <a:extLst>
              <a:ext uri="{FF2B5EF4-FFF2-40B4-BE49-F238E27FC236}">
                <a16:creationId xmlns:a16="http://schemas.microsoft.com/office/drawing/2014/main" id="{177C8571-925C-49F4-8CC0-CC3C52EF1B53}"/>
              </a:ext>
            </a:extLst>
          </p:cNvPr>
          <p:cNvSpPr/>
          <p:nvPr/>
        </p:nvSpPr>
        <p:spPr>
          <a:xfrm>
            <a:off x="1692065" y="706397"/>
            <a:ext cx="456301" cy="456301"/>
          </a:xfrm>
          <a:prstGeom prst="ellipse">
            <a:avLst/>
          </a:prstGeom>
          <a:solidFill>
            <a:srgbClr val="42997E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40" name="Circle">
            <a:extLst>
              <a:ext uri="{FF2B5EF4-FFF2-40B4-BE49-F238E27FC236}">
                <a16:creationId xmlns:a16="http://schemas.microsoft.com/office/drawing/2014/main" id="{DB91F683-2586-4B52-9947-9B80D49CBB27}"/>
              </a:ext>
            </a:extLst>
          </p:cNvPr>
          <p:cNvSpPr/>
          <p:nvPr/>
        </p:nvSpPr>
        <p:spPr>
          <a:xfrm>
            <a:off x="2762214" y="2662617"/>
            <a:ext cx="456301" cy="456301"/>
          </a:xfrm>
          <a:prstGeom prst="ellipse">
            <a:avLst/>
          </a:prstGeom>
          <a:solidFill>
            <a:srgbClr val="42997E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41" name="Circle">
            <a:extLst>
              <a:ext uri="{FF2B5EF4-FFF2-40B4-BE49-F238E27FC236}">
                <a16:creationId xmlns:a16="http://schemas.microsoft.com/office/drawing/2014/main" id="{AE538C72-2CFE-4B64-9D7C-AA3EAC1DAE01}"/>
              </a:ext>
            </a:extLst>
          </p:cNvPr>
          <p:cNvSpPr/>
          <p:nvPr/>
        </p:nvSpPr>
        <p:spPr>
          <a:xfrm>
            <a:off x="1972735" y="2666306"/>
            <a:ext cx="456301" cy="456301"/>
          </a:xfrm>
          <a:prstGeom prst="ellipse">
            <a:avLst/>
          </a:prstGeom>
          <a:solidFill>
            <a:srgbClr val="42997E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42" name="Circle">
            <a:extLst>
              <a:ext uri="{FF2B5EF4-FFF2-40B4-BE49-F238E27FC236}">
                <a16:creationId xmlns:a16="http://schemas.microsoft.com/office/drawing/2014/main" id="{4EF50D6B-A27C-48DA-BF34-BF84A762008A}"/>
              </a:ext>
            </a:extLst>
          </p:cNvPr>
          <p:cNvSpPr/>
          <p:nvPr/>
        </p:nvSpPr>
        <p:spPr>
          <a:xfrm>
            <a:off x="1399904" y="2657059"/>
            <a:ext cx="456301" cy="456301"/>
          </a:xfrm>
          <a:prstGeom prst="ellipse">
            <a:avLst/>
          </a:prstGeom>
          <a:solidFill>
            <a:srgbClr val="42997E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43" name="Circle">
            <a:extLst>
              <a:ext uri="{FF2B5EF4-FFF2-40B4-BE49-F238E27FC236}">
                <a16:creationId xmlns:a16="http://schemas.microsoft.com/office/drawing/2014/main" id="{1769D751-0EDB-48E6-9ECB-0FB356AD4C10}"/>
              </a:ext>
            </a:extLst>
          </p:cNvPr>
          <p:cNvSpPr/>
          <p:nvPr/>
        </p:nvSpPr>
        <p:spPr>
          <a:xfrm>
            <a:off x="565731" y="2665316"/>
            <a:ext cx="456301" cy="456301"/>
          </a:xfrm>
          <a:prstGeom prst="ellipse">
            <a:avLst/>
          </a:prstGeom>
          <a:solidFill>
            <a:srgbClr val="42997E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44" name="Shape 452">
            <a:extLst>
              <a:ext uri="{FF2B5EF4-FFF2-40B4-BE49-F238E27FC236}">
                <a16:creationId xmlns:a16="http://schemas.microsoft.com/office/drawing/2014/main" id="{337314FE-B725-4520-8C4A-318DD2C5424E}"/>
              </a:ext>
            </a:extLst>
          </p:cNvPr>
          <p:cNvSpPr/>
          <p:nvPr/>
        </p:nvSpPr>
        <p:spPr>
          <a:xfrm>
            <a:off x="1150062" y="1719245"/>
            <a:ext cx="343643" cy="343643"/>
          </a:xfrm>
          <a:prstGeom prst="ellipse">
            <a:avLst/>
          </a:prstGeom>
          <a:solidFill>
            <a:srgbClr val="306C8D"/>
          </a:solidFill>
          <a:ln w="952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5" name="Shape 452">
            <a:extLst>
              <a:ext uri="{FF2B5EF4-FFF2-40B4-BE49-F238E27FC236}">
                <a16:creationId xmlns:a16="http://schemas.microsoft.com/office/drawing/2014/main" id="{A15C1EA1-EBF4-4B23-8E29-FAD774428511}"/>
              </a:ext>
            </a:extLst>
          </p:cNvPr>
          <p:cNvSpPr/>
          <p:nvPr/>
        </p:nvSpPr>
        <p:spPr>
          <a:xfrm>
            <a:off x="6344326" y="1699582"/>
            <a:ext cx="343643" cy="343643"/>
          </a:xfrm>
          <a:prstGeom prst="ellipse">
            <a:avLst/>
          </a:prstGeom>
          <a:solidFill>
            <a:srgbClr val="306C8D"/>
          </a:solidFill>
          <a:ln w="952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6" name="Circle">
            <a:extLst>
              <a:ext uri="{FF2B5EF4-FFF2-40B4-BE49-F238E27FC236}">
                <a16:creationId xmlns:a16="http://schemas.microsoft.com/office/drawing/2014/main" id="{DFB7E46F-35A1-4615-AD3B-9E6AC58A57BB}"/>
              </a:ext>
            </a:extLst>
          </p:cNvPr>
          <p:cNvSpPr/>
          <p:nvPr/>
        </p:nvSpPr>
        <p:spPr>
          <a:xfrm>
            <a:off x="5732335" y="703075"/>
            <a:ext cx="456301" cy="456301"/>
          </a:xfrm>
          <a:prstGeom prst="ellipse">
            <a:avLst/>
          </a:prstGeom>
          <a:solidFill>
            <a:srgbClr val="42997E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47" name="Circle">
            <a:extLst>
              <a:ext uri="{FF2B5EF4-FFF2-40B4-BE49-F238E27FC236}">
                <a16:creationId xmlns:a16="http://schemas.microsoft.com/office/drawing/2014/main" id="{FF552497-89AC-4D31-9BE6-0D79212DC836}"/>
              </a:ext>
            </a:extLst>
          </p:cNvPr>
          <p:cNvSpPr/>
          <p:nvPr/>
        </p:nvSpPr>
        <p:spPr>
          <a:xfrm>
            <a:off x="6802484" y="2659295"/>
            <a:ext cx="456301" cy="456301"/>
          </a:xfrm>
          <a:prstGeom prst="ellipse">
            <a:avLst/>
          </a:prstGeom>
          <a:solidFill>
            <a:srgbClr val="42997E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48" name="Circle">
            <a:extLst>
              <a:ext uri="{FF2B5EF4-FFF2-40B4-BE49-F238E27FC236}">
                <a16:creationId xmlns:a16="http://schemas.microsoft.com/office/drawing/2014/main" id="{AB04E51A-10D3-4F99-8C6D-A7FAA7367124}"/>
              </a:ext>
            </a:extLst>
          </p:cNvPr>
          <p:cNvSpPr/>
          <p:nvPr/>
        </p:nvSpPr>
        <p:spPr>
          <a:xfrm>
            <a:off x="6013005" y="2662984"/>
            <a:ext cx="456301" cy="456301"/>
          </a:xfrm>
          <a:prstGeom prst="ellipse">
            <a:avLst/>
          </a:prstGeom>
          <a:solidFill>
            <a:srgbClr val="42997E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49" name="Circle">
            <a:extLst>
              <a:ext uri="{FF2B5EF4-FFF2-40B4-BE49-F238E27FC236}">
                <a16:creationId xmlns:a16="http://schemas.microsoft.com/office/drawing/2014/main" id="{4B0E28EE-E0CB-4A68-981A-1123F3DDC687}"/>
              </a:ext>
            </a:extLst>
          </p:cNvPr>
          <p:cNvSpPr/>
          <p:nvPr/>
        </p:nvSpPr>
        <p:spPr>
          <a:xfrm>
            <a:off x="5440174" y="2653737"/>
            <a:ext cx="456301" cy="456301"/>
          </a:xfrm>
          <a:prstGeom prst="ellipse">
            <a:avLst/>
          </a:prstGeom>
          <a:solidFill>
            <a:srgbClr val="42997E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50" name="Circle">
            <a:extLst>
              <a:ext uri="{FF2B5EF4-FFF2-40B4-BE49-F238E27FC236}">
                <a16:creationId xmlns:a16="http://schemas.microsoft.com/office/drawing/2014/main" id="{E10DC5AF-69FE-41E1-A798-2621D350F113}"/>
              </a:ext>
            </a:extLst>
          </p:cNvPr>
          <p:cNvSpPr/>
          <p:nvPr/>
        </p:nvSpPr>
        <p:spPr>
          <a:xfrm>
            <a:off x="4606001" y="2661994"/>
            <a:ext cx="456301" cy="456301"/>
          </a:xfrm>
          <a:prstGeom prst="ellipse">
            <a:avLst/>
          </a:prstGeom>
          <a:solidFill>
            <a:srgbClr val="42997E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51" name="Shape 452">
            <a:extLst>
              <a:ext uri="{FF2B5EF4-FFF2-40B4-BE49-F238E27FC236}">
                <a16:creationId xmlns:a16="http://schemas.microsoft.com/office/drawing/2014/main" id="{9DBB7525-1581-4E6B-A191-1D1B9C1D3CE6}"/>
              </a:ext>
            </a:extLst>
          </p:cNvPr>
          <p:cNvSpPr/>
          <p:nvPr/>
        </p:nvSpPr>
        <p:spPr>
          <a:xfrm>
            <a:off x="5190332" y="1715923"/>
            <a:ext cx="343643" cy="343643"/>
          </a:xfrm>
          <a:prstGeom prst="ellipse">
            <a:avLst/>
          </a:prstGeom>
          <a:solidFill>
            <a:srgbClr val="306C8D"/>
          </a:solidFill>
          <a:ln w="952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153" name="Shape 457">
            <a:extLst>
              <a:ext uri="{FF2B5EF4-FFF2-40B4-BE49-F238E27FC236}">
                <a16:creationId xmlns:a16="http://schemas.microsoft.com/office/drawing/2014/main" id="{A0BAE500-8C2E-4FD6-867F-84661EFFBA95}"/>
              </a:ext>
            </a:extLst>
          </p:cNvPr>
          <p:cNvCxnSpPr/>
          <p:nvPr/>
        </p:nvCxnSpPr>
        <p:spPr>
          <a:xfrm>
            <a:off x="5543272" y="1556937"/>
            <a:ext cx="792591" cy="0"/>
          </a:xfrm>
          <a:prstGeom prst="straightConnector1">
            <a:avLst/>
          </a:prstGeom>
          <a:noFill/>
          <a:ln w="25400" cap="flat" cmpd="sng">
            <a:solidFill>
              <a:srgbClr val="52ADC8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54" name="TextBox 153">
            <a:extLst>
              <a:ext uri="{FF2B5EF4-FFF2-40B4-BE49-F238E27FC236}">
                <a16:creationId xmlns:a16="http://schemas.microsoft.com/office/drawing/2014/main" id="{4FBD8B5A-9652-4FB3-A292-EB915C71E891}"/>
              </a:ext>
            </a:extLst>
          </p:cNvPr>
          <p:cNvSpPr txBox="1"/>
          <p:nvPr/>
        </p:nvSpPr>
        <p:spPr>
          <a:xfrm>
            <a:off x="5581870" y="1477544"/>
            <a:ext cx="7328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42997E"/>
                </a:solidFill>
              </a:rPr>
              <a:t>max</a:t>
            </a:r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C868CB40-16A1-43A8-9DF7-69D90FB7B934}"/>
              </a:ext>
            </a:extLst>
          </p:cNvPr>
          <p:cNvSpPr/>
          <p:nvPr/>
        </p:nvSpPr>
        <p:spPr bwMode="auto">
          <a:xfrm>
            <a:off x="76200" y="121298"/>
            <a:ext cx="1524000" cy="488302"/>
          </a:xfrm>
          <a:prstGeom prst="rect">
            <a:avLst/>
          </a:prstGeom>
          <a:noFill/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Arial" charset="0"/>
              </a:rPr>
              <a:t>Important</a:t>
            </a:r>
            <a:endParaRPr kumimoji="0" lang="en-SE" sz="2400" b="0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Arial" charset="0"/>
            </a:endParaRPr>
          </a:p>
        </p:txBody>
      </p:sp>
      <p:cxnSp>
        <p:nvCxnSpPr>
          <p:cNvPr id="136" name="Straight Arrow Connector 135">
            <a:extLst>
              <a:ext uri="{FF2B5EF4-FFF2-40B4-BE49-F238E27FC236}">
                <a16:creationId xmlns:a16="http://schemas.microsoft.com/office/drawing/2014/main" id="{DF2CE2A4-BD35-4C06-BF3C-39A3F0D41193}"/>
              </a:ext>
            </a:extLst>
          </p:cNvPr>
          <p:cNvCxnSpPr>
            <a:cxnSpLocks/>
          </p:cNvCxnSpPr>
          <p:nvPr/>
        </p:nvCxnSpPr>
        <p:spPr bwMode="auto">
          <a:xfrm flipH="1">
            <a:off x="2639970" y="1392978"/>
            <a:ext cx="553965" cy="343845"/>
          </a:xfrm>
          <a:prstGeom prst="straightConnector1">
            <a:avLst/>
          </a:prstGeom>
          <a:noFill/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37" name="Straight Arrow Connector 136">
            <a:extLst>
              <a:ext uri="{FF2B5EF4-FFF2-40B4-BE49-F238E27FC236}">
                <a16:creationId xmlns:a16="http://schemas.microsoft.com/office/drawing/2014/main" id="{23C1AACB-11AB-4C78-A253-E352EB330A33}"/>
              </a:ext>
            </a:extLst>
          </p:cNvPr>
          <p:cNvCxnSpPr>
            <a:cxnSpLocks/>
          </p:cNvCxnSpPr>
          <p:nvPr/>
        </p:nvCxnSpPr>
        <p:spPr bwMode="auto">
          <a:xfrm flipH="1">
            <a:off x="3153103" y="2286941"/>
            <a:ext cx="502195" cy="384689"/>
          </a:xfrm>
          <a:prstGeom prst="straightConnector1">
            <a:avLst/>
          </a:prstGeom>
          <a:noFill/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52" name="TextBox 151">
            <a:extLst>
              <a:ext uri="{FF2B5EF4-FFF2-40B4-BE49-F238E27FC236}">
                <a16:creationId xmlns:a16="http://schemas.microsoft.com/office/drawing/2014/main" id="{A67AF243-B115-4AC6-BA9F-DC8711B0868C}"/>
              </a:ext>
            </a:extLst>
          </p:cNvPr>
          <p:cNvSpPr txBox="1"/>
          <p:nvPr/>
        </p:nvSpPr>
        <p:spPr>
          <a:xfrm>
            <a:off x="3091664" y="1082784"/>
            <a:ext cx="17190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5">
                    <a:lumMod val="10000"/>
                  </a:schemeClr>
                </a:solidFill>
              </a:rPr>
              <a:t>(state, action) </a:t>
            </a:r>
            <a:endParaRPr lang="en-SE" sz="2000" dirty="0">
              <a:solidFill>
                <a:schemeClr val="accent5">
                  <a:lumMod val="10000"/>
                </a:schemeClr>
              </a:solidFill>
            </a:endParaRPr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72120AFF-3D01-4C22-9E16-7E815F3164CB}"/>
              </a:ext>
            </a:extLst>
          </p:cNvPr>
          <p:cNvSpPr txBox="1"/>
          <p:nvPr/>
        </p:nvSpPr>
        <p:spPr>
          <a:xfrm>
            <a:off x="3509702" y="1931244"/>
            <a:ext cx="9047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state</a:t>
            </a:r>
            <a:endParaRPr lang="en-SE" sz="2000" dirty="0"/>
          </a:p>
        </p:txBody>
      </p:sp>
    </p:spTree>
    <p:extLst>
      <p:ext uri="{BB962C8B-B14F-4D97-AF65-F5344CB8AC3E}">
        <p14:creationId xmlns:p14="http://schemas.microsoft.com/office/powerpoint/2010/main" val="3238667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36085F7E-8624-47B7-8D22-945264F85FD7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vs.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SE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36085F7E-8624-47B7-8D22-945264F85FD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t="-2797" b="-20280"/>
                </a:stretch>
              </a:blipFill>
            </p:spPr>
            <p:txBody>
              <a:bodyPr/>
              <a:lstStyle/>
              <a:p>
                <a:r>
                  <a:rPr lang="en-S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2387B4-CFC8-412F-B860-7B8CA022CB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7F456A-00AF-44E6-8D70-638C0D0130FF}" type="slidenum">
              <a:rPr lang="en-US" altLang="zh-CN" smtClean="0"/>
              <a:pPr>
                <a:defRPr/>
              </a:pPr>
              <a:t>19</a:t>
            </a:fld>
            <a:endParaRPr lang="en-US" altLang="zh-C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95AE619A-DA36-4E79-9C30-203337C5F0C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28600" y="1142999"/>
                <a:ext cx="8686800" cy="5562601"/>
              </a:xfrm>
            </p:spPr>
            <p:txBody>
              <a:bodyPr>
                <a:normAutofit fontScale="85000" lnSpcReduction="20000"/>
              </a:bodyPr>
              <a:lstStyle/>
              <a:p>
                <a:r>
                  <a:rPr lang="en-US" b="0" dirty="0">
                    <a:solidFill>
                      <a:schemeClr val="tx1"/>
                    </a:solidFill>
                  </a:rPr>
                  <a:t>State-action Value 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contains more information than </a:t>
                </a:r>
                <a:r>
                  <a:rPr lang="en-US" dirty="0"/>
                  <a:t>State value function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. </a:t>
                </a:r>
                <a:r>
                  <a:rPr lang="en-US" dirty="0"/>
                  <a:t>Given</a:t>
                </a:r>
                <a:r>
                  <a:rPr lang="en-US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∗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</m:oMath>
                </a14:m>
                <a:r>
                  <a:rPr lang="en-US" dirty="0"/>
                  <a:t>, optimal policy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∗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s</m:t>
                        </m:r>
                      </m:e>
                    </m:d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arg</m:t>
                    </m:r>
                    <m:limLow>
                      <m:limLow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max</m:t>
                        </m:r>
                      </m:e>
                      <m:lim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lim>
                    </m:limLow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∗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>
                    <a:solidFill>
                      <a:srgbClr val="C00000"/>
                    </a:solidFill>
                  </a:rPr>
                  <a:t>Can </a:t>
                </a:r>
                <a:r>
                  <a:rPr lang="en-US" altLang="zh-CN" dirty="0">
                    <a:solidFill>
                      <a:srgbClr val="C00000"/>
                    </a:solidFill>
                  </a:rPr>
                  <a:t>always</a:t>
                </a:r>
                <a:r>
                  <a:rPr lang="en-US" dirty="0">
                    <a:solidFill>
                      <a:srgbClr val="C00000"/>
                    </a:solidFill>
                  </a:rPr>
                  <a:t> </a:t>
                </a:r>
                <a:r>
                  <a:rPr lang="en-US" dirty="0">
                    <a:solidFill>
                      <a:schemeClr val="tx1"/>
                    </a:solidFill>
                  </a:rPr>
                  <a:t>go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>
                    <a:solidFill>
                      <a:schemeClr val="tx1"/>
                    </a:solidFill>
                  </a:rPr>
                  <a:t>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𝜋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, or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∗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: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  <m:sup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</m:e>
                    </m:nary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;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∗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limLow>
                      <m:limLow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max</m:t>
                        </m:r>
                      </m:e>
                      <m:lim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lim>
                    </m:limLow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∗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With known MDP 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, </a:t>
                </a:r>
                <a:r>
                  <a:rPr lang="en-US" dirty="0"/>
                  <a:t>i.e., model-based</a:t>
                </a:r>
                <a:r>
                  <a:rPr lang="en-US" dirty="0">
                    <a:solidFill>
                      <a:schemeClr val="tx1"/>
                    </a:solidFill>
                  </a:rPr>
                  <a:t>): </a:t>
                </a:r>
                <a:r>
                  <a:rPr lang="en-US" dirty="0">
                    <a:solidFill>
                      <a:srgbClr val="C00000"/>
                    </a:solidFill>
                  </a:rPr>
                  <a:t>can</a:t>
                </a:r>
                <a:r>
                  <a:rPr lang="en-US" dirty="0">
                    <a:solidFill>
                      <a:schemeClr val="tx1"/>
                    </a:solidFill>
                  </a:rPr>
                  <a:t> go from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𝜋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or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∗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∗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: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b>
                      <m:sup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</m:e>
                    </m:nary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𝛾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</m:sub>
                        </m:sSub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e>
                        </m:d>
                      </m:e>
                    </m:d>
                  </m:oMath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∗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b>
                      <m:sup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</m:e>
                    </m:nary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𝛾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b>
                        </m:sSub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e>
                        </m:d>
                      </m:e>
                    </m:d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With unknown MDP </a:t>
                </a:r>
                <a:r>
                  <a:rPr lang="en-US" dirty="0"/>
                  <a:t>(unknown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</m:oMath>
                </a14:m>
                <a:r>
                  <a:rPr lang="en-US" dirty="0"/>
                  <a:t>, i.e., model-free) </a:t>
                </a:r>
                <a:r>
                  <a:rPr lang="en-US" dirty="0">
                    <a:solidFill>
                      <a:schemeClr val="tx1"/>
                    </a:solidFill>
                  </a:rPr>
                  <a:t>: </a:t>
                </a:r>
                <a:r>
                  <a:rPr lang="en-US" dirty="0">
                    <a:solidFill>
                      <a:srgbClr val="C00000"/>
                    </a:solidFill>
                  </a:rPr>
                  <a:t>cannot</a:t>
                </a:r>
                <a:r>
                  <a:rPr lang="en-US" dirty="0"/>
                  <a:t> go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𝜋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or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∗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∗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endParaRPr lang="en-US" b="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endParaRPr lang="en-SE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95AE619A-DA36-4E79-9C30-203337C5F0C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142999"/>
                <a:ext cx="8686800" cy="5562601"/>
              </a:xfrm>
              <a:blipFill>
                <a:blip r:embed="rId4"/>
                <a:stretch>
                  <a:fillRect l="-1193" t="-2410" r="-1825"/>
                </a:stretch>
              </a:blipFill>
            </p:spPr>
            <p:txBody>
              <a:bodyPr/>
              <a:lstStyle/>
              <a:p>
                <a:r>
                  <a:rPr lang="en-S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>
            <a:extLst>
              <a:ext uri="{FF2B5EF4-FFF2-40B4-BE49-F238E27FC236}">
                <a16:creationId xmlns:a16="http://schemas.microsoft.com/office/drawing/2014/main" id="{629711B5-A05B-4FBA-84E6-B310D10E4B1C}"/>
              </a:ext>
            </a:extLst>
          </p:cNvPr>
          <p:cNvSpPr/>
          <p:nvPr/>
        </p:nvSpPr>
        <p:spPr bwMode="auto">
          <a:xfrm>
            <a:off x="76200" y="121298"/>
            <a:ext cx="1524000" cy="488302"/>
          </a:xfrm>
          <a:prstGeom prst="rect">
            <a:avLst/>
          </a:prstGeom>
          <a:noFill/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Arial" charset="0"/>
              </a:rPr>
              <a:t>Important</a:t>
            </a:r>
            <a:endParaRPr kumimoji="0" lang="en-SE" sz="2400" b="0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75919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Markov Decision Process (MDP)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986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304800" y="1066800"/>
                <a:ext cx="8534400" cy="5638801"/>
              </a:xfrm>
            </p:spPr>
            <p:txBody>
              <a:bodyPr>
                <a:normAutofit fontScale="70000" lnSpcReduction="20000"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en-US" dirty="0">
                    <a:ea typeface="ＭＳ Ｐゴシック" pitchFamily="34" charset="-128"/>
                  </a:rPr>
                  <a:t>An MDP consists of:</a:t>
                </a:r>
              </a:p>
              <a:p>
                <a:pPr lvl="1">
                  <a:lnSpc>
                    <a:spcPct val="80000"/>
                  </a:lnSpc>
                </a:pPr>
                <a:r>
                  <a:rPr lang="en-US" dirty="0">
                    <a:ea typeface="ＭＳ Ｐゴシック" pitchFamily="34" charset="-128"/>
                  </a:rPr>
                  <a:t>Set of states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ＭＳ Ｐゴシック" pitchFamily="34" charset="-128"/>
                      </a:rPr>
                      <m:t>𝑆</m:t>
                    </m:r>
                  </m:oMath>
                </a14:m>
                <a:endParaRPr lang="en-US" dirty="0">
                  <a:ea typeface="ＭＳ Ｐゴシック" pitchFamily="34" charset="-128"/>
                </a:endParaRPr>
              </a:p>
              <a:p>
                <a:pPr lvl="1">
                  <a:lnSpc>
                    <a:spcPct val="80000"/>
                  </a:lnSpc>
                </a:pPr>
                <a:r>
                  <a:rPr lang="en-US" dirty="0">
                    <a:ea typeface="ＭＳ Ｐゴシック" pitchFamily="34" charset="-128"/>
                  </a:rPr>
                  <a:t>Start state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s</m:t>
                        </m:r>
                      </m:e>
                      <m:sub>
                        <m:r>
                          <a:rPr lang="en-US" b="0" i="0" dirty="0" smtClean="0"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0</m:t>
                        </m:r>
                      </m:sub>
                    </m:sSub>
                  </m:oMath>
                </a14:m>
                <a:endParaRPr lang="en-US" baseline="-25000" dirty="0">
                  <a:ea typeface="ＭＳ Ｐゴシック" pitchFamily="34" charset="-128"/>
                </a:endParaRPr>
              </a:p>
              <a:p>
                <a:pPr lvl="1">
                  <a:lnSpc>
                    <a:spcPct val="80000"/>
                  </a:lnSpc>
                </a:pPr>
                <a:r>
                  <a:rPr lang="en-US" dirty="0">
                    <a:ea typeface="ＭＳ Ｐゴシック" pitchFamily="34" charset="-128"/>
                  </a:rPr>
                  <a:t>Set of actions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ＭＳ Ｐゴシック" pitchFamily="34" charset="-128"/>
                      </a:rPr>
                      <m:t>𝐴</m:t>
                    </m:r>
                  </m:oMath>
                </a14:m>
                <a:endParaRPr lang="en-US" dirty="0">
                  <a:ea typeface="ＭＳ Ｐゴシック" pitchFamily="34" charset="-128"/>
                </a:endParaRPr>
              </a:p>
              <a:p>
                <a:pPr lvl="1">
                  <a:lnSpc>
                    <a:spcPct val="80000"/>
                  </a:lnSpc>
                </a:pPr>
                <a:r>
                  <a:rPr lang="en-US" dirty="0">
                    <a:ea typeface="ＭＳ Ｐゴシック" pitchFamily="34" charset="-128"/>
                  </a:rPr>
                  <a:t>Transitions and rewards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</m:oMath>
                </a14:m>
                <a:r>
                  <a:rPr lang="en-US" dirty="0">
                    <a:ea typeface="ＭＳ Ｐゴシック" pitchFamily="34" charset="-128"/>
                  </a:rPr>
                  <a:t> </a:t>
                </a:r>
                <a:r>
                  <a:rPr lang="en-US" altLang="ja-JP" dirty="0">
                    <a:ea typeface="ＭＳ Ｐゴシック" pitchFamily="34" charset="-128"/>
                  </a:rPr>
                  <a:t>(w. discount </a:t>
                </a:r>
                <a14:m>
                  <m:oMath xmlns:m="http://schemas.openxmlformats.org/officeDocument/2006/math">
                    <m:r>
                      <a:rPr lang="en-US" altLang="ja-JP" i="1" dirty="0" smtClean="0">
                        <a:latin typeface="Cambria Math" panose="02040503050406030204" pitchFamily="18" charset="0"/>
                        <a:ea typeface="ＭＳ Ｐゴシック" pitchFamily="34" charset="-128"/>
                        <a:sym typeface="Symbol" pitchFamily="18" charset="2"/>
                      </a:rPr>
                      <m:t></m:t>
                    </m:r>
                  </m:oMath>
                </a14:m>
                <a:r>
                  <a:rPr lang="en-US" altLang="ja-JP" dirty="0">
                    <a:ea typeface="ＭＳ Ｐゴシック" pitchFamily="34" charset="-128"/>
                  </a:rPr>
                  <a:t>)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dirty="0">
                    <a:ea typeface="ＭＳ Ｐゴシック" pitchFamily="34" charset="-128"/>
                  </a:rPr>
                  <a:t>Policy maps from states to actions:</a:t>
                </a:r>
              </a:p>
              <a:p>
                <a:pPr lvl="1">
                  <a:lnSpc>
                    <a:spcPct val="80000"/>
                  </a:lnSpc>
                </a:pPr>
                <a:r>
                  <a:rPr lang="en-US" dirty="0">
                    <a:ea typeface="ＭＳ Ｐゴシック" pitchFamily="34" charset="-128"/>
                  </a:rPr>
                  <a:t>Deterministic policy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ＭＳ Ｐゴシック" pitchFamily="34" charset="-128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  <a:ea typeface="ＭＳ Ｐゴシック" pitchFamily="34" charset="-128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  <a:ea typeface="ＭＳ Ｐゴシック" pitchFamily="34" charset="-128"/>
                      </a:rPr>
                      <m:t>𝜋</m:t>
                    </m:r>
                    <m:r>
                      <a:rPr lang="en-US" i="1">
                        <a:latin typeface="Cambria Math" panose="02040503050406030204" pitchFamily="18" charset="0"/>
                        <a:ea typeface="ＭＳ Ｐゴシック" pitchFamily="34" charset="-128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  <a:ea typeface="ＭＳ Ｐゴシック" pitchFamily="34" charset="-128"/>
                      </a:rPr>
                      <m:t>𝑠</m:t>
                    </m:r>
                    <m:r>
                      <a:rPr lang="en-US" i="1">
                        <a:latin typeface="Cambria Math" panose="02040503050406030204" pitchFamily="18" charset="0"/>
                        <a:ea typeface="ＭＳ Ｐゴシック" pitchFamily="34" charset="-128"/>
                      </a:rPr>
                      <m:t>)</m:t>
                    </m:r>
                  </m:oMath>
                </a14:m>
                <a:r>
                  <a:rPr lang="en-US" dirty="0">
                    <a:ea typeface="ＭＳ Ｐゴシック" pitchFamily="34" charset="-128"/>
                  </a:rPr>
                  <a:t> defines a deterministic action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ＭＳ Ｐゴシック" pitchFamily="34" charset="-128"/>
                      </a:rPr>
                      <m:t>𝑎</m:t>
                    </m:r>
                  </m:oMath>
                </a14:m>
                <a:r>
                  <a:rPr lang="en-US" dirty="0">
                    <a:ea typeface="ＭＳ Ｐゴシック" pitchFamily="34" charset="-128"/>
                  </a:rPr>
                  <a:t> for state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ＭＳ Ｐゴシック" pitchFamily="34" charset="-128"/>
                      </a:rPr>
                      <m:t>𝑠</m:t>
                    </m:r>
                  </m:oMath>
                </a14:m>
                <a:r>
                  <a:rPr lang="en-US" dirty="0">
                    <a:ea typeface="ＭＳ Ｐゴシック" pitchFamily="34" charset="-128"/>
                  </a:rPr>
                  <a:t>.</a:t>
                </a:r>
              </a:p>
              <a:p>
                <a:pPr lvl="1">
                  <a:lnSpc>
                    <a:spcPct val="80000"/>
                  </a:lnSpc>
                </a:pPr>
                <a:r>
                  <a:rPr lang="en-US" dirty="0">
                    <a:ea typeface="ＭＳ Ｐゴシック" pitchFamily="34" charset="-128"/>
                  </a:rPr>
                  <a:t>Stochastic policy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ＭＳ Ｐゴシック" pitchFamily="34" charset="-128"/>
                      </a:rPr>
                      <m:t>𝜋</m:t>
                    </m:r>
                    <m:r>
                      <a:rPr lang="en-US" i="1">
                        <a:latin typeface="Cambria Math" panose="02040503050406030204" pitchFamily="18" charset="0"/>
                        <a:ea typeface="ＭＳ Ｐゴシック" pitchFamily="34" charset="-128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  <a:ea typeface="ＭＳ Ｐゴシック" pitchFamily="34" charset="-128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  <a:ea typeface="ＭＳ Ｐゴシック" pitchFamily="34" charset="-128"/>
                      </a:rPr>
                      <m:t>|</m:t>
                    </m:r>
                    <m:r>
                      <a:rPr lang="en-US" i="1">
                        <a:latin typeface="Cambria Math" panose="02040503050406030204" pitchFamily="18" charset="0"/>
                        <a:ea typeface="ＭＳ Ｐゴシック" pitchFamily="34" charset="-128"/>
                      </a:rPr>
                      <m:t>𝑠</m:t>
                    </m:r>
                    <m:r>
                      <a:rPr lang="en-US" i="1">
                        <a:latin typeface="Cambria Math" panose="02040503050406030204" pitchFamily="18" charset="0"/>
                        <a:ea typeface="ＭＳ Ｐゴシック" pitchFamily="34" charset="-128"/>
                      </a:rPr>
                      <m:t>)</m:t>
                    </m:r>
                  </m:oMath>
                </a14:m>
                <a:r>
                  <a:rPr lang="en-US" dirty="0"/>
                  <a:t> defines a probability distribution over possible actions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for state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.</a:t>
                </a:r>
                <a:endParaRPr lang="en-US" dirty="0">
                  <a:ea typeface="ＭＳ Ｐゴシック" pitchFamily="34" charset="-128"/>
                </a:endParaRPr>
              </a:p>
              <a:p>
                <a:pPr>
                  <a:lnSpc>
                    <a:spcPct val="80000"/>
                  </a:lnSpc>
                </a:pPr>
                <a:r>
                  <a:rPr lang="en-US" dirty="0">
                    <a:ea typeface="ＭＳ Ｐゴシック" pitchFamily="34" charset="-128"/>
                  </a:rPr>
                  <a:t>Markov means that next state only depends on current state</a:t>
                </a:r>
              </a:p>
              <a:p>
                <a:pPr lvl="1">
                  <a:lnSpc>
                    <a:spcPct val="80000"/>
                  </a:lnSpc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ＭＳ Ｐゴシック" pitchFamily="34" charset="-128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𝑆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𝑡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+1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=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𝑠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′</m:t>
                            </m:r>
                          </m:sup>
                        </m:sSup>
                      </m:e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𝑆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𝑡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=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𝑠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𝑡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𝐴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𝑡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=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𝑎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𝑡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𝑆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𝑡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−1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=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𝑠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𝑡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−1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𝐴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𝑡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−1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=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𝑎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𝑡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−1,…,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0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=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0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0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=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endParaRPr lang="en-US" i="1" dirty="0">
                  <a:latin typeface="Cambria Math" panose="02040503050406030204" pitchFamily="18" charset="0"/>
                  <a:ea typeface="ＭＳ Ｐゴシック" pitchFamily="34" charset="-128"/>
                </a:endParaRPr>
              </a:p>
              <a:p>
                <a:pPr lvl="1">
                  <a:lnSpc>
                    <a:spcPct val="80000"/>
                  </a:lnSpc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ＭＳ Ｐゴシック" pitchFamily="34" charset="-128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ＭＳ Ｐゴシック" pitchFamily="34" charset="-128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ＭＳ Ｐゴシック" pitchFamily="34" charset="-128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𝑡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+1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ＭＳ Ｐゴシック" pitchFamily="34" charset="-128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𝑠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ea typeface="ＭＳ Ｐゴシック" pitchFamily="34" charset="-128"/>
                      </a:rPr>
                      <m:t>|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ＭＳ Ｐゴシック" pitchFamily="34" charset="-128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ＭＳ Ｐゴシック" pitchFamily="34" charset="-128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ＭＳ Ｐゴシック" pitchFamily="34" charset="-128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ＭＳ Ｐゴシック" pitchFamily="34" charset="-128"/>
                      </a:rPr>
                      <m:t>)</m:t>
                    </m:r>
                  </m:oMath>
                </a14:m>
                <a:endParaRPr lang="en-US" dirty="0">
                  <a:ea typeface="ＭＳ Ｐゴシック" pitchFamily="34" charset="-128"/>
                </a:endParaRPr>
              </a:p>
              <a:p>
                <a:pPr lvl="1">
                  <a:lnSpc>
                    <a:spcPct val="80000"/>
                  </a:lnSpc>
                </a:pPr>
                <a:r>
                  <a:rPr lang="en-US" altLang="ja-JP" dirty="0">
                    <a:ea typeface="ＭＳ Ｐゴシック" pitchFamily="34" charset="-128"/>
                  </a:rPr>
                  <a:t>Given the present state, the future and the past are independent</a:t>
                </a:r>
              </a:p>
              <a:p>
                <a:pPr lvl="1">
                  <a:lnSpc>
                    <a:spcPct val="80000"/>
                  </a:lnSpc>
                </a:pPr>
                <a:r>
                  <a:rPr lang="en-US" sz="2900" dirty="0"/>
                  <a:t>e.g., for driving task, current vehicle position </a:t>
                </a:r>
                <a14:m>
                  <m:oMath xmlns:m="http://schemas.openxmlformats.org/officeDocument/2006/math">
                    <m:r>
                      <a:rPr lang="en-US" sz="290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2900" dirty="0"/>
                  <a:t> as the state does not satisfy the Markov property, since the next state depends on not only </a:t>
                </a:r>
                <a14:m>
                  <m:oMath xmlns:m="http://schemas.openxmlformats.org/officeDocument/2006/math">
                    <m:r>
                      <a:rPr lang="en-US" sz="290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2900" dirty="0"/>
                  <a:t>, but also velocity 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sz="29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90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acc>
                  </m:oMath>
                </a14:m>
                <a:r>
                  <a:rPr lang="en-US" sz="2900" dirty="0"/>
                  <a:t>, acceleration </a:t>
                </a:r>
                <a14:m>
                  <m:oMath xmlns:m="http://schemas.openxmlformats.org/officeDocument/2006/math">
                    <m:acc>
                      <m:accPr>
                        <m:chr m:val="̈"/>
                        <m:ctrlPr>
                          <a:rPr lang="en-US" sz="29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90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acc>
                  </m:oMath>
                </a14:m>
                <a:r>
                  <a:rPr lang="en-US" sz="2900" dirty="0"/>
                  <a:t>. (assuming acceleration </a:t>
                </a:r>
                <a14:m>
                  <m:oMath xmlns:m="http://schemas.openxmlformats.org/officeDocument/2006/math">
                    <m:acc>
                      <m:accPr>
                        <m:chr m:val="̈"/>
                        <m:ctrlPr>
                          <a:rPr lang="en-US" sz="29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90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acc>
                  </m:oMath>
                </a14:m>
                <a:r>
                  <a:rPr lang="en-US" sz="2900" dirty="0"/>
                  <a:t> stays constant within each step) If we redefine the state as vector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9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9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900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2900">
                                <a:latin typeface="Cambria Math" panose="02040503050406030204" pitchFamily="18" charset="0"/>
                              </a:rPr>
                              <m:t>,</m:t>
                            </m:r>
                            <m:acc>
                              <m:accPr>
                                <m:chr m:val="̇"/>
                                <m:ctrlPr>
                                  <a:rPr lang="en-US" sz="29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90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</m:acc>
                            <m:r>
                              <a:rPr lang="en-US" sz="290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acc>
                              <m:accPr>
                                <m:chr m:val="̈"/>
                                <m:ctrlPr>
                                  <a:rPr lang="en-US" sz="29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90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</m:acc>
                          </m:e>
                        </m:d>
                      </m:e>
                      <m:sup>
                        <m:r>
                          <a:rPr lang="en-US" sz="290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sz="2900" dirty="0"/>
                  <a:t>, then it satisfies the Markov property.</a:t>
                </a:r>
              </a:p>
              <a:p>
                <a:pPr lvl="1"/>
                <a:r>
                  <a:rPr lang="en-US" dirty="0"/>
                  <a:t>Or, current snapshot of front camera view can be used as the state (e.g., NVIDIA’s </a:t>
                </a:r>
                <a:r>
                  <a:rPr lang="en-US" dirty="0" err="1"/>
                  <a:t>PilotNet</a:t>
                </a:r>
                <a:r>
                  <a:rPr lang="en-US" dirty="0"/>
                  <a:t>), but some works use past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/>
                  <a:t> video frames as the state to capture more dynamics (e.g., Waymo’s </a:t>
                </a:r>
                <a:r>
                  <a:rPr lang="en-US" dirty="0" err="1"/>
                  <a:t>ChauffeurNet</a:t>
                </a:r>
                <a:r>
                  <a:rPr lang="en-US" dirty="0"/>
                  <a:t>).</a:t>
                </a:r>
                <a:endParaRPr lang="en-SE" dirty="0"/>
              </a:p>
            </p:txBody>
          </p:sp>
        </mc:Choice>
        <mc:Fallback xmlns="">
          <p:sp>
            <p:nvSpPr>
              <p:cNvPr id="41986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1066800"/>
                <a:ext cx="8534400" cy="5638801"/>
              </a:xfrm>
              <a:blipFill>
                <a:blip r:embed="rId3"/>
                <a:stretch>
                  <a:fillRect l="-786" t="-2811" r="-2429" b="-649"/>
                </a:stretch>
              </a:blipFill>
            </p:spPr>
            <p:txBody>
              <a:bodyPr/>
              <a:lstStyle/>
              <a:p>
                <a:r>
                  <a:rPr lang="en-S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79077794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CCD9C-1EA4-470C-AAC7-85E889C4CC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74638"/>
            <a:ext cx="8229600" cy="868362"/>
          </a:xfrm>
        </p:spPr>
        <p:txBody>
          <a:bodyPr/>
          <a:lstStyle/>
          <a:p>
            <a:r>
              <a:rPr lang="en-US" sz="3200" dirty="0"/>
              <a:t>Simplified Bellman Equations for Deterministic Env</a:t>
            </a:r>
            <a:endParaRPr lang="en-SE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9682535-5612-45D7-8521-97138A655DD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52400" y="1295400"/>
                <a:ext cx="8686800" cy="5181600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Bellman Equations:</a:t>
                </a:r>
                <a:endParaRPr lang="en-US" i="1" dirty="0"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  <m:sup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 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b>
                      <m:sup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</m:e>
                    </m:nary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𝛾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</m:sub>
                        </m:sSub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</m:d>
                      </m:e>
                    </m:d>
                  </m:oMath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∗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limLow>
                      <m:limLow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max</m:t>
                        </m:r>
                      </m:e>
                      <m:lim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lim>
                    </m:limLow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∗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</m:oMath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∗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b>
                      <m:sup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</m:e>
                    </m:nary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𝛾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b>
                        </m:sSub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e>
                        </m:d>
                      </m:e>
                    </m:d>
                  </m:oMath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r>
                  <a:rPr lang="en-US" dirty="0"/>
                  <a:t>For Deterministic Env: there is only one possible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 given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(we use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sup>
                    </m:sSubSup>
                  </m:oMath>
                </a14:m>
                <a:r>
                  <a:rPr lang="en-US" dirty="0"/>
                  <a:t> to emphasize that reward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 is specific to this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):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𝛾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𝛾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9682535-5612-45D7-8521-97138A655DD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295400"/>
                <a:ext cx="8686800" cy="5181600"/>
              </a:xfrm>
              <a:blipFill>
                <a:blip r:embed="rId2"/>
                <a:stretch>
                  <a:fillRect l="-1404" t="-3294" r="-2596"/>
                </a:stretch>
              </a:blipFill>
            </p:spPr>
            <p:txBody>
              <a:bodyPr/>
              <a:lstStyle/>
              <a:p>
                <a:r>
                  <a:rPr lang="en-S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019459-2988-44E6-A7AA-121EA70FF9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34200" y="6530035"/>
            <a:ext cx="2133600" cy="244475"/>
          </a:xfrm>
        </p:spPr>
        <p:txBody>
          <a:bodyPr/>
          <a:lstStyle/>
          <a:p>
            <a:pPr>
              <a:defRPr/>
            </a:pPr>
            <a:fld id="{F57F456A-00AF-44E6-8D70-638C0D0130FF}" type="slidenum">
              <a:rPr lang="en-US" altLang="zh-CN" smtClean="0"/>
              <a:pPr>
                <a:defRPr/>
              </a:pPr>
              <a:t>20</a:t>
            </a:fld>
            <a:endParaRPr lang="en-US" altLang="zh-CN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BC125B2-12E0-400E-BE2B-DA636D56575F}"/>
              </a:ext>
            </a:extLst>
          </p:cNvPr>
          <p:cNvSpPr/>
          <p:nvPr/>
        </p:nvSpPr>
        <p:spPr bwMode="auto">
          <a:xfrm>
            <a:off x="76200" y="121298"/>
            <a:ext cx="1524000" cy="488302"/>
          </a:xfrm>
          <a:prstGeom prst="rect">
            <a:avLst/>
          </a:prstGeom>
          <a:noFill/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Arial" charset="0"/>
              </a:rPr>
              <a:t>Important</a:t>
            </a:r>
            <a:endParaRPr kumimoji="0" lang="en-SE" sz="2400" b="0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84974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C2D6A5-2DDB-4BED-9FA3-260AEDE6F7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Policy Evaluation</a:t>
            </a:r>
            <a:endParaRPr lang="en-S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033E86E-648B-4EDA-9909-DA6CA00FE20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95400"/>
                <a:ext cx="8229600" cy="5479110"/>
              </a:xfrm>
            </p:spPr>
            <p:txBody>
              <a:bodyPr>
                <a:normAutofit fontScale="85000" lnSpcReduction="10000"/>
              </a:bodyPr>
              <a:lstStyle/>
              <a:p>
                <a:r>
                  <a:rPr lang="en-US" dirty="0"/>
                  <a:t>The prediction problem: </a:t>
                </a:r>
                <a:r>
                  <a:rPr lang="en-US" dirty="0">
                    <a:solidFill>
                      <a:schemeClr val="tx1"/>
                    </a:solidFill>
                  </a:rPr>
                  <a:t>predict Value Function for given policy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by solving Bellman Exp. Equation for State Value Function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  <m:sup/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  <m:d>
                          <m:d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</m:e>
                    </m:nary>
                    <m:nary>
                      <m:naryPr>
                        <m:chr m:val="∑"/>
                        <m:supHide m:val="on"/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sSup>
                          <m:sSup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b>
                      <m:sup/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e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</m:e>
                    </m:nary>
                    <m:d>
                      <m:dPr>
                        <m:begChr m:val="["/>
                        <m:endChr m:val="]"/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𝛾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𝜋</m:t>
                            </m:r>
                          </m:sub>
                        </m:sSub>
                        <m:d>
                          <m:d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p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</m:d>
                      </m:e>
                    </m:d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𝔼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sub>
                    </m:sSub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[</m:t>
                    </m:r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𝛾</m:t>
                    </m:r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sub>
                    </m:sSub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)|</m:t>
                    </m:r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Can also be written as: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  <m:sup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 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b>
                      <m:sup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</m:e>
                    </m:nary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𝛾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</m:sub>
                        </m:sSub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</m:d>
                      </m:e>
                    </m:d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denotes the State-Action Value Function for taking action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in state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, then follow policy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afterwards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A set of linear equations that can be solved analytically for small system</a:t>
                </a:r>
              </a:p>
              <a:p>
                <a:pPr lvl="1"/>
                <a:r>
                  <a:rPr lang="en-US" dirty="0"/>
                  <a:t># unknowns = # equations = # states 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033E86E-648B-4EDA-9909-DA6CA00FE20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95400"/>
                <a:ext cx="8229600" cy="5479110"/>
              </a:xfrm>
              <a:blipFill>
                <a:blip r:embed="rId3"/>
                <a:stretch>
                  <a:fillRect l="-1259" t="-1782" r="-1333"/>
                </a:stretch>
              </a:blipFill>
            </p:spPr>
            <p:txBody>
              <a:bodyPr/>
              <a:lstStyle/>
              <a:p>
                <a:r>
                  <a:rPr lang="en-S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72DFAA-BF60-4C35-AE33-184DCE164F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7F456A-00AF-44E6-8D70-638C0D0130FF}" type="slidenum">
              <a:rPr lang="en-US" altLang="zh-CN" smtClean="0"/>
              <a:pPr>
                <a:defRPr/>
              </a:pPr>
              <a:t>21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6199185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8C8011-9AF2-4BDE-984E-DE821DD43E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68362"/>
          </a:xfrm>
        </p:spPr>
        <p:txBody>
          <a:bodyPr/>
          <a:lstStyle/>
          <a:p>
            <a:r>
              <a:rPr lang="en-US" dirty="0"/>
              <a:t>Grid World1: Policy Evaluation</a:t>
            </a:r>
            <a:endParaRPr lang="en-S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D37942F-916E-4079-B9E1-FC4C605320A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-76200" y="762000"/>
                <a:ext cx="7010400" cy="6248400"/>
              </a:xfrm>
            </p:spPr>
            <p:txBody>
              <a:bodyPr>
                <a:normAutofit fontScale="40000" lnSpcReduction="20000"/>
              </a:bodyPr>
              <a:lstStyle/>
              <a:p>
                <a:r>
                  <a:rPr lang="en-US" dirty="0"/>
                  <a:t>Non-episodic MDP w. </a:t>
                </a:r>
                <a:r>
                  <a:rPr lang="en-US" dirty="0">
                    <a:solidFill>
                      <a:srgbClr val="C00000"/>
                    </a:solidFill>
                  </a:rPr>
                  <a:t>deterministic env</a:t>
                </a:r>
                <a:r>
                  <a:rPr lang="en-US" dirty="0"/>
                  <a:t>: Agent in state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d>
                  </m:oMath>
                </a14:m>
                <a:r>
                  <a:rPr lang="en-US" dirty="0"/>
                  <a:t> taking action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</m:oMath>
                </a14:m>
                <a:r>
                  <a:rPr lang="en-US" dirty="0"/>
                  <a:t> always moves to the next state in the movement direction, unless it is blocked by the walls. </a:t>
                </a:r>
                <a:r>
                  <a:rPr lang="en-US" dirty="0">
                    <a:ea typeface="ＭＳ Ｐゴシック" pitchFamily="34" charset="-128"/>
                  </a:rPr>
                  <a:t>Discount factor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ＭＳ Ｐゴシック" pitchFamily="34" charset="-128"/>
                      </a:rPr>
                      <m:t>𝛾</m:t>
                    </m:r>
                    <m:r>
                      <a:rPr lang="en-US" i="1">
                        <a:latin typeface="Cambria Math" panose="02040503050406030204" pitchFamily="18" charset="0"/>
                        <a:ea typeface="ＭＳ Ｐゴシック" pitchFamily="34" charset="-128"/>
                      </a:rPr>
                      <m:t>=0.7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>
                    <a:solidFill>
                      <a:srgbClr val="C00000"/>
                    </a:solidFill>
                    <a:ea typeface="ＭＳ Ｐゴシック" pitchFamily="34" charset="-128"/>
                  </a:rPr>
                  <a:t>Random policy: </a:t>
                </a:r>
                <a:r>
                  <a:rPr lang="en-US" dirty="0"/>
                  <a:t>Agent in state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d>
                  </m:oMath>
                </a14:m>
                <a:r>
                  <a:rPr lang="en-US" dirty="0"/>
                  <a:t> takes a random action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𝑙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</m:oMath>
                </a14:m>
                <a:r>
                  <a:rPr lang="en-US" dirty="0">
                    <a:ea typeface="ＭＳ Ｐゴシック" pitchFamily="34" charset="-128"/>
                  </a:rPr>
                  <a:t> with equal probability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ＭＳ Ｐゴシック" pitchFamily="34" charset="-128"/>
                      </a:rPr>
                      <m:t>0.25</m:t>
                    </m:r>
                  </m:oMath>
                </a14:m>
                <a:r>
                  <a:rPr lang="en-US" dirty="0">
                    <a:ea typeface="ＭＳ Ｐゴシック" pitchFamily="34" charset="-128"/>
                  </a:rPr>
                  <a:t> each. </a:t>
                </a:r>
              </a:p>
              <a:p>
                <a:r>
                  <a:rPr lang="en-US" dirty="0"/>
                  <a:t>Bellman Exp. Equation for det env: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  <m:sup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;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𝛾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0.25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</m:sub>
                        </m:sSub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</m:sub>
                        </m:sSub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=0.5⋅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0.7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0.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5⋅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5+0.7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</m:sub>
                        </m:sSub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d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+0.25⋅0.7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+0.7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</m:oMath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5+0.7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</m:oMath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=0+0.7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</m:oMath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=0.25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</m:sub>
                        </m:sSub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</m:sub>
                        </m:sSub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</m:sub>
                        </m:sSub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=0.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5⋅0.7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+0.5⋅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5+0.7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</m:sub>
                        </m:sSub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d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+0.25⋅0.7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d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=0+0.7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</m:oMath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=5+0.7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</m:oMath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=0+0.7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d>
                  </m:oMath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=0.25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</m:sub>
                        </m:sSub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</m:sub>
                        </m:sSub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</m:sub>
                        </m:sSub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=0.25⋅0.7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+0.5⋅0.7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+0.25⋅0.7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d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=0+0.7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</m:oMath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=0+0.7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d>
                  </m:oMath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+0.7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</m:oMath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=0.25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</m:sub>
                        </m:sSub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</m:sub>
                        </m:sSub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</m:sub>
                        </m:sSub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𝐷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=0.25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(5+0.7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)+0.25⋅0.7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+0.5⋅0.7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d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=0+0.7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</m:oMath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𝐷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=0+0.7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d>
                  </m:oMath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+0.7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</m:oMath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r>
                  <a:rPr lang="en-US" sz="3300" dirty="0"/>
                  <a:t>Solution</a:t>
                </a:r>
                <a:r>
                  <a:rPr lang="en-US" i="1" dirty="0">
                    <a:latin typeface="Cambria Math" panose="02040503050406030204" pitchFamily="18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=4.2,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6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.1,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2.2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4.2</m:t>
                    </m:r>
                  </m:oMath>
                </a14:m>
                <a:r>
                  <a:rPr lang="en-US" i="1" dirty="0">
                    <a:latin typeface="Cambria Math" panose="02040503050406030204" pitchFamily="18" charset="0"/>
                  </a:rPr>
                  <a:t>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</m:oMath>
                </a14:m>
                <a:r>
                  <a:rPr lang="en-US" dirty="0"/>
                  <a:t> can also be obtained.</a:t>
                </a:r>
                <a:endParaRPr lang="en-SE" dirty="0"/>
              </a:p>
              <a:p>
                <a:endParaRPr lang="en-SE" dirty="0"/>
              </a:p>
              <a:p>
                <a:endParaRPr lang="en-SE" dirty="0"/>
              </a:p>
              <a:p>
                <a:endParaRPr lang="en-SE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D37942F-916E-4079-B9E1-FC4C605320A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-76200" y="762000"/>
                <a:ext cx="7010400" cy="6248400"/>
              </a:xfrm>
              <a:blipFill>
                <a:blip r:embed="rId3"/>
                <a:stretch>
                  <a:fillRect l="-87" t="-683"/>
                </a:stretch>
              </a:blipFill>
            </p:spPr>
            <p:txBody>
              <a:bodyPr/>
              <a:lstStyle/>
              <a:p>
                <a:r>
                  <a:rPr lang="en-S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D2A0E4-C243-4338-BFF6-56623FEEC1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7F456A-00AF-44E6-8D70-638C0D0130FF}" type="slidenum">
              <a:rPr lang="en-US" altLang="zh-CN" smtClean="0"/>
              <a:pPr>
                <a:defRPr/>
              </a:pPr>
              <a:t>22</a:t>
            </a:fld>
            <a:endParaRPr lang="en-US" altLang="zh-CN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1D29F57-2552-498E-9CC0-403971F605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90151" y="1297727"/>
            <a:ext cx="1952898" cy="288647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13C73A5-8CB8-43B9-BF6C-72DBA07B1B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50330" y="4267200"/>
            <a:ext cx="2317470" cy="196766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7D86D41-A78F-4200-9D7E-7F79934A228A}"/>
              </a:ext>
            </a:extLst>
          </p:cNvPr>
          <p:cNvSpPr txBox="1"/>
          <p:nvPr/>
        </p:nvSpPr>
        <p:spPr>
          <a:xfrm>
            <a:off x="7908948" y="4530438"/>
            <a:ext cx="6174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BF=4</a:t>
            </a:r>
            <a:endParaRPr lang="en-SE" sz="1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4A2C58E-ED6D-4CAD-8CF6-3AB2F74F020A}"/>
              </a:ext>
            </a:extLst>
          </p:cNvPr>
          <p:cNvSpPr txBox="1"/>
          <p:nvPr/>
        </p:nvSpPr>
        <p:spPr>
          <a:xfrm>
            <a:off x="8147941" y="5016944"/>
            <a:ext cx="6174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BF=1</a:t>
            </a:r>
            <a:endParaRPr lang="en-SE" sz="1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5945AE0-AD48-451D-AE09-76F403221C3D}"/>
              </a:ext>
            </a:extLst>
          </p:cNvPr>
          <p:cNvSpPr txBox="1"/>
          <p:nvPr/>
        </p:nvSpPr>
        <p:spPr>
          <a:xfrm>
            <a:off x="7123180" y="6171664"/>
            <a:ext cx="1886839" cy="292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300" dirty="0"/>
              <a:t>(BF: Branching Factor)</a:t>
            </a:r>
            <a:endParaRPr lang="en-SE" sz="1300" dirty="0"/>
          </a:p>
        </p:txBody>
      </p:sp>
    </p:spTree>
    <p:extLst>
      <p:ext uri="{BB962C8B-B14F-4D97-AF65-F5344CB8AC3E}">
        <p14:creationId xmlns:p14="http://schemas.microsoft.com/office/powerpoint/2010/main" val="17314354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EDF489-075E-4EF7-8E98-CF205AD0CF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MDP Quiz</a:t>
            </a:r>
            <a:endParaRPr lang="en-S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641C526-1EC2-4C7E-9CF5-C8742557EA0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066800"/>
                <a:ext cx="8229600" cy="3256932"/>
              </a:xfrm>
            </p:spPr>
            <p:txBody>
              <a:bodyPr>
                <a:normAutofit fontScale="70000" lnSpcReduction="20000"/>
              </a:bodyPr>
              <a:lstStyle/>
              <a:p>
                <a:r>
                  <a:rPr lang="en-US" dirty="0"/>
                  <a:t>For this MDP with a single state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and two possible actions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𝑙𝑒𝑓𝑡</m:t>
                    </m:r>
                  </m:oMath>
                </a14:m>
                <a:r>
                  <a:rPr lang="en-US" b="0" i="1" dirty="0">
                    <a:latin typeface="Cambria Math" panose="02040503050406030204" pitchFamily="18" charset="0"/>
                  </a:rPr>
                  <a:t> </a:t>
                </a:r>
                <a:r>
                  <a:rPr lang="en-US" dirty="0"/>
                  <a:t>and</a:t>
                </a:r>
                <a:r>
                  <a:rPr lang="en-US" b="0" i="1" dirty="0">
                    <a:latin typeface="Cambria Math" panose="020405030504060302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𝑟𝑖𝑔h𝑡</m:t>
                    </m:r>
                  </m:oMath>
                </a14:m>
                <a:r>
                  <a:rPr lang="en-US" dirty="0"/>
                  <a:t>. Are these valid policies?</a:t>
                </a:r>
              </a:p>
              <a:p>
                <a:pPr lvl="1"/>
                <a:r>
                  <a:rPr lang="en-US" dirty="0"/>
                  <a:t>1)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ＭＳ Ｐゴシック" pitchFamily="34" charset="-128"/>
                      </a:rPr>
                      <m:t>𝜋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𝑙𝑒𝑓𝑡</m:t>
                        </m:r>
                      </m:e>
                      <m:e>
                        <m:r>
                          <a:rPr lang="en-US" i="1"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𝑠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ＭＳ Ｐゴシック" pitchFamily="34" charset="-128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  <a:ea typeface="ＭＳ Ｐゴシック" pitchFamily="34" charset="-128"/>
                      </a:rPr>
                      <m:t>𝜋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𝑟𝑖𝑔h𝑡</m:t>
                        </m:r>
                      </m:e>
                      <m:e>
                        <m:r>
                          <a:rPr lang="en-US" i="1"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𝑠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ＭＳ Ｐゴシック" pitchFamily="34" charset="-128"/>
                      </a:rPr>
                      <m:t>=0.5</m:t>
                    </m:r>
                  </m:oMath>
                </a14:m>
                <a:r>
                  <a:rPr lang="en-US" dirty="0">
                    <a:ea typeface="ＭＳ Ｐゴシック" pitchFamily="34" charset="-128"/>
                  </a:rPr>
                  <a:t> (goes left or right with equal probability. uniform random policy)</a:t>
                </a:r>
              </a:p>
              <a:p>
                <a:pPr lvl="1"/>
                <a:r>
                  <a:rPr lang="en-US" dirty="0">
                    <a:ea typeface="ＭＳ Ｐゴシック" pitchFamily="34" charset="-128"/>
                  </a:rPr>
                  <a:t>2)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ＭＳ Ｐゴシック" pitchFamily="34" charset="-128"/>
                      </a:rPr>
                      <m:t>𝜋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𝑙𝑒𝑓𝑡</m:t>
                        </m:r>
                      </m:e>
                      <m:e>
                        <m:r>
                          <a:rPr lang="en-US" i="1"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𝑠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ＭＳ Ｐゴシック" pitchFamily="34" charset="-128"/>
                      </a:rPr>
                      <m:t>=1.0,</m:t>
                    </m:r>
                    <m:r>
                      <a:rPr lang="en-US" i="1">
                        <a:latin typeface="Cambria Math" panose="02040503050406030204" pitchFamily="18" charset="0"/>
                        <a:ea typeface="ＭＳ Ｐゴシック" pitchFamily="34" charset="-128"/>
                      </a:rPr>
                      <m:t>𝜋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𝑟𝑖𝑔h𝑡</m:t>
                        </m:r>
                      </m:e>
                      <m:e>
                        <m:r>
                          <a:rPr lang="en-US" i="1"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𝑠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ＭＳ Ｐゴシック" pitchFamily="34" charset="-128"/>
                      </a:rPr>
                      <m:t>=0</m:t>
                    </m:r>
                  </m:oMath>
                </a14:m>
                <a:r>
                  <a:rPr lang="en-US" dirty="0">
                    <a:ea typeface="ＭＳ Ｐゴシック" pitchFamily="34" charset="-128"/>
                  </a:rPr>
                  <a:t> (always goes left)</a:t>
                </a:r>
              </a:p>
              <a:p>
                <a:pPr lvl="1"/>
                <a:r>
                  <a:rPr lang="en-US" dirty="0"/>
                  <a:t>3) Alternating left and right, i.e., if previous action is left, then current action must be right, next action must be left, and so on.</a:t>
                </a:r>
              </a:p>
              <a:p>
                <a:pPr lvl="1"/>
                <a:r>
                  <a:rPr lang="en-US" dirty="0"/>
                  <a:t>ANS: 3) is not a valid policy, since it depends on the history of actions. To be a valid policy, the action must depend on the current state only.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641C526-1EC2-4C7E-9CF5-C8742557EA0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66800"/>
                <a:ext cx="8229600" cy="3256932"/>
              </a:xfrm>
              <a:blipFill>
                <a:blip r:embed="rId3"/>
                <a:stretch>
                  <a:fillRect l="-815" t="-3184"/>
                </a:stretch>
              </a:blipFill>
            </p:spPr>
            <p:txBody>
              <a:bodyPr/>
              <a:lstStyle/>
              <a:p>
                <a:r>
                  <a:rPr lang="en-S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12C016-AD77-4E9B-B517-3C44C7C545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7F456A-00AF-44E6-8D70-638C0D0130FF}" type="slidenum">
              <a:rPr lang="en-US" altLang="zh-CN" smtClean="0"/>
              <a:pPr>
                <a:defRPr/>
              </a:pPr>
              <a:t>3</a:t>
            </a:fld>
            <a:endParaRPr lang="en-US" altLang="zh-C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628E0AA-B292-4CB7-BE33-BF35DE5D2F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9800" y="4323732"/>
            <a:ext cx="4495800" cy="245077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BEAFFCC-FF81-4C3F-A3CA-ED8B86E40E58}"/>
                  </a:ext>
                </a:extLst>
              </p:cNvPr>
              <p:cNvSpPr txBox="1"/>
              <p:nvPr/>
            </p:nvSpPr>
            <p:spPr>
              <a:xfrm>
                <a:off x="4267199" y="5618446"/>
                <a:ext cx="37510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SE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BEAFFCC-FF81-4C3F-A3CA-ED8B86E40E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199" y="5618446"/>
                <a:ext cx="375103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42AE825-B4B0-4CF6-B104-D873C9AFF80F}"/>
                  </a:ext>
                </a:extLst>
              </p:cNvPr>
              <p:cNvSpPr txBox="1"/>
              <p:nvPr/>
            </p:nvSpPr>
            <p:spPr>
              <a:xfrm>
                <a:off x="3391125" y="4202668"/>
                <a:ext cx="106362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𝑙𝑒𝑓𝑡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SE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42AE825-B4B0-4CF6-B104-D873C9AFF8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1125" y="4202668"/>
                <a:ext cx="1063625" cy="369332"/>
              </a:xfrm>
              <a:prstGeom prst="rect">
                <a:avLst/>
              </a:prstGeom>
              <a:blipFill>
                <a:blip r:embed="rId6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en-S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C661543-AA82-4451-BC66-9E1082216E8E}"/>
                  </a:ext>
                </a:extLst>
              </p:cNvPr>
              <p:cNvSpPr txBox="1"/>
              <p:nvPr/>
            </p:nvSpPr>
            <p:spPr>
              <a:xfrm>
                <a:off x="4454750" y="4202668"/>
                <a:ext cx="12030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𝑟𝑖𝑔h𝑡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SE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C661543-AA82-4451-BC66-9E1082216E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4750" y="4202668"/>
                <a:ext cx="1203086" cy="369332"/>
              </a:xfrm>
              <a:prstGeom prst="rect">
                <a:avLst/>
              </a:prstGeom>
              <a:blipFill>
                <a:blip r:embed="rId7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en-S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833442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BBD570-48D3-46D8-837A-4E6ADDCF2D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Example MDP</a:t>
            </a:r>
            <a:endParaRPr lang="en-S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5DA2C53-8BEC-4003-9848-76B95A67D15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066800"/>
                <a:ext cx="8229600" cy="1828800"/>
              </a:xfrm>
            </p:spPr>
            <p:txBody>
              <a:bodyPr>
                <a:normAutofit fontScale="62500" lnSpcReduction="20000"/>
              </a:bodyPr>
              <a:lstStyle/>
              <a:p>
                <a:r>
                  <a:rPr lang="en-US" dirty="0"/>
                  <a:t>Green nodes denote 3 states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; Red nodes denote 2 possible actions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in each state. Each red node can also be denoted 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 </a:t>
                </a:r>
              </a:p>
              <a:p>
                <a:r>
                  <a:rPr lang="en-US" dirty="0"/>
                  <a:t>Agent taking action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in state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may get different reward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 and next state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, denoted as state transition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′)</m:t>
                    </m:r>
                  </m:oMath>
                </a14:m>
                <a:r>
                  <a:rPr lang="en-US" dirty="0"/>
                  <a:t>, due to environment uncertainty (all rewards are 0 expect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+5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 show in fig).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5DA2C53-8BEC-4003-9848-76B95A67D15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66800"/>
                <a:ext cx="8229600" cy="1828800"/>
              </a:xfrm>
              <a:blipFill>
                <a:blip r:embed="rId3"/>
                <a:stretch>
                  <a:fillRect l="-667" t="-4667" r="-815"/>
                </a:stretch>
              </a:blipFill>
            </p:spPr>
            <p:txBody>
              <a:bodyPr/>
              <a:lstStyle/>
              <a:p>
                <a:r>
                  <a:rPr lang="en-S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C6112A-F651-4925-9EFE-29AD3979C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7F456A-00AF-44E6-8D70-638C0D0130FF}" type="slidenum">
              <a:rPr lang="en-US" altLang="zh-CN" smtClean="0"/>
              <a:pPr>
                <a:defRPr/>
              </a:pPr>
              <a:t>4</a:t>
            </a:fld>
            <a:endParaRPr lang="en-US" altLang="zh-C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3824E9D-00AD-4B13-8F9B-A9D3B245AE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7400" y="2762219"/>
            <a:ext cx="5029200" cy="3991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1434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7A5398-7B4F-4DCB-9FF3-4B4F9AFDB1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RL Reward Function</a:t>
            </a:r>
            <a:endParaRPr lang="en-S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606B1DB-2696-4902-A1AC-12986A74D53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52400" y="1066799"/>
                <a:ext cx="8839200" cy="3251198"/>
              </a:xfrm>
            </p:spPr>
            <p:txBody>
              <a:bodyPr>
                <a:normAutofit fontScale="70000" lnSpcReduction="20000"/>
              </a:bodyPr>
              <a:lstStyle/>
              <a:p>
                <a:r>
                  <a:rPr lang="en-US" sz="2400" dirty="0"/>
                  <a:t>For the vehicle in left fig: </a:t>
                </a:r>
              </a:p>
              <a:p>
                <a:pPr lvl="1"/>
                <a:r>
                  <a:rPr lang="en-US" sz="2000" dirty="0"/>
                  <a:t>state: Pose of ego-car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/>
                  <a:t> and environment map; </a:t>
                </a:r>
                <a:r>
                  <a:rPr lang="en-US" sz="2100" dirty="0"/>
                  <a:t>action: Steering wheel/brake/acceleration</a:t>
                </a:r>
              </a:p>
              <a:p>
                <a:r>
                  <a:rPr lang="en-US" sz="2400" dirty="0"/>
                  <a:t>Possible reward function: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400" i="1" dirty="0">
                        <a:latin typeface="Cambria Math" panose="02040503050406030204" pitchFamily="18" charset="0"/>
                      </a:rPr>
                      <m:t>​=</m:t>
                    </m:r>
                    <m:sSub>
                      <m:sSub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 dirty="0">
                        <a:latin typeface="Cambria Math" panose="02040503050406030204" pitchFamily="18" charset="0"/>
                      </a:rPr>
                      <m:t>𝑉</m:t>
                    </m:r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​</m:t>
                        </m:r>
                      </m:e>
                      <m:sub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𝑐𝑎𝑟</m:t>
                        </m:r>
                      </m:sub>
                    </m:sSub>
                    <m:func>
                      <m:func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dirty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func>
                    <m:r>
                      <a:rPr lang="el-GR" sz="2400" i="1" dirty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​</m:t>
                    </m:r>
                    <m:sSub>
                      <m:sSub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begChr m:val="|"/>
                        <m:endChr m:val="|"/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𝑐𝑡𝑒</m:t>
                        </m:r>
                      </m:e>
                    </m:d>
                    <m:r>
                      <a:rPr lang="en-US" sz="2400" i="1" dirty="0">
                        <a:latin typeface="Cambria Math" panose="02040503050406030204" pitchFamily="18" charset="0"/>
                      </a:rPr>
                      <m:t>​</m:t>
                    </m:r>
                  </m:oMath>
                </a14:m>
                <a:endParaRPr lang="en-US" sz="2400" dirty="0"/>
              </a:p>
              <a:p>
                <a:pPr lvl="1"/>
                <a:r>
                  <a:rPr lang="en-US" sz="2000" dirty="0"/>
                  <a:t>Weight sum to maximum longitudinal velocity (first term), and minimize cross-track error (distance to lane center)</a:t>
                </a:r>
              </a:p>
              <a:p>
                <a:pPr lvl="1"/>
                <a:r>
                  <a:rPr lang="en-US" sz="2000" dirty="0"/>
                  <a:t>This is an example of dense reward (e.g., at every time step), as opposed to sparse reward (e.g., only at the end of each episode)</a:t>
                </a:r>
              </a:p>
              <a:p>
                <a:r>
                  <a:rPr lang="en-US" sz="2400" dirty="0"/>
                  <a:t>Compare with twiddle() :</a:t>
                </a:r>
              </a:p>
              <a:p>
                <a:pPr lvl="1"/>
                <a:r>
                  <a:rPr lang="en-US" sz="2000" dirty="0"/>
                  <a:t>twiddle() can be viewed as an RL algorithm (policy gradient), that learns PID parameters with sparse reward (cost function is average cross-track error (</a:t>
                </a:r>
                <a:r>
                  <a:rPr lang="en-US" sz="2000" dirty="0" err="1"/>
                  <a:t>cte</a:t>
                </a:r>
                <a:r>
                  <a:rPr lang="en-US" sz="2000" dirty="0"/>
                  <a:t>), computed at the end of each simulation episode, as sum of squares of </a:t>
                </a:r>
                <a:r>
                  <a:rPr lang="en-US" sz="2000" dirty="0" err="1"/>
                  <a:t>ctes</a:t>
                </a:r>
                <a:r>
                  <a:rPr lang="en-US" sz="2000" dirty="0"/>
                  <a:t> for N timesteps divided by N. But it is very crude: </a:t>
                </a:r>
              </a:p>
              <a:p>
                <a:pPr lvl="1"/>
                <a:r>
                  <a:rPr lang="en-US" sz="2000" dirty="0"/>
                  <a:t>It does not use the numeric value of </a:t>
                </a:r>
                <a:r>
                  <a:rPr lang="en-US" sz="2000" dirty="0" err="1"/>
                  <a:t>cte</a:t>
                </a:r>
                <a:r>
                  <a:rPr lang="en-US" sz="2000" dirty="0"/>
                  <a:t>, only its relative size (if err &lt; </a:t>
                </a:r>
                <a:r>
                  <a:rPr lang="en-US" sz="2000" dirty="0" err="1"/>
                  <a:t>best_err</a:t>
                </a:r>
                <a:r>
                  <a:rPr lang="en-US" sz="2000" dirty="0"/>
                  <a:t>);</a:t>
                </a:r>
              </a:p>
              <a:p>
                <a:pPr lvl="1"/>
                <a:r>
                  <a:rPr lang="en-US" sz="2000" dirty="0"/>
                  <a:t>Cost function does not include heading angle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sz="2000" dirty="0"/>
                  <a:t>; </a:t>
                </a:r>
              </a:p>
              <a:p>
                <a:pPr lvl="1"/>
                <a:r>
                  <a:rPr lang="en-US" sz="2000" dirty="0"/>
                  <a:t>if the track is very long and irregular, then we can make the reward denser, to adjust PID parameters every K timesteps instead of at the end of each episode.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606B1DB-2696-4902-A1AC-12986A74D53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066799"/>
                <a:ext cx="8839200" cy="3251198"/>
              </a:xfrm>
              <a:blipFill>
                <a:blip r:embed="rId3"/>
                <a:stretch>
                  <a:fillRect l="-345" t="-2064" r="-414"/>
                </a:stretch>
              </a:blipFill>
            </p:spPr>
            <p:txBody>
              <a:bodyPr/>
              <a:lstStyle/>
              <a:p>
                <a:r>
                  <a:rPr lang="en-S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6A29ED-E53B-4687-9ADD-96EFD79135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7F456A-00AF-44E6-8D70-638C0D0130FF}" type="slidenum">
              <a:rPr lang="en-US" altLang="zh-CN" smtClean="0"/>
              <a:pPr>
                <a:defRPr/>
              </a:pPr>
              <a:t>5</a:t>
            </a:fld>
            <a:endParaRPr lang="en-US" altLang="zh-CN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59E3455-1347-4CAB-867A-B4337B1EEC42}"/>
              </a:ext>
            </a:extLst>
          </p:cNvPr>
          <p:cNvSpPr/>
          <p:nvPr/>
        </p:nvSpPr>
        <p:spPr>
          <a:xfrm>
            <a:off x="2609849" y="6566935"/>
            <a:ext cx="39243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rgbClr val="504C48"/>
                </a:solidFill>
                <a:latin typeface="Helvetica Neue"/>
              </a:rPr>
              <a:t>Ben Lau, Quantitative Researcher, Hobbyist, at </a:t>
            </a:r>
            <a:r>
              <a:rPr lang="en-US" sz="1000" dirty="0" err="1">
                <a:solidFill>
                  <a:srgbClr val="504C48"/>
                </a:solidFill>
                <a:latin typeface="Helvetica Neue"/>
              </a:rPr>
              <a:t>MLconf</a:t>
            </a:r>
            <a:r>
              <a:rPr lang="en-US" sz="1000" dirty="0">
                <a:solidFill>
                  <a:srgbClr val="504C48"/>
                </a:solidFill>
                <a:latin typeface="Helvetica Neue"/>
              </a:rPr>
              <a:t> NYC 2017</a:t>
            </a:r>
            <a:endParaRPr lang="en-US" sz="1000" b="0" i="0" dirty="0">
              <a:solidFill>
                <a:srgbClr val="504C48"/>
              </a:solidFill>
              <a:effectLst/>
              <a:latin typeface="Helvetica Neue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513E14F-7798-4E0A-8121-A9BA04CD90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343400"/>
            <a:ext cx="4953000" cy="2201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453CFC7-8CDD-4317-A6A7-53B0A3B21B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52661" y="4110716"/>
            <a:ext cx="3124200" cy="245621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7DB3ABA-0CDC-4D20-B978-DB4AC3965F45}"/>
              </a:ext>
            </a:extLst>
          </p:cNvPr>
          <p:cNvSpPr txBox="1"/>
          <p:nvPr/>
        </p:nvSpPr>
        <p:spPr>
          <a:xfrm>
            <a:off x="7239000" y="6172200"/>
            <a:ext cx="1056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twiddle()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6246641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D68F23-D31D-4C00-94E6-526F993946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Amazon </a:t>
            </a:r>
            <a:r>
              <a:rPr lang="en-US" dirty="0" err="1"/>
              <a:t>DeepRacer</a:t>
            </a:r>
            <a:endParaRPr lang="en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F50737-D041-45FF-BC14-065F2EE561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3657600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Amazon Web Services (AWS) launched </a:t>
            </a:r>
            <a:r>
              <a:rPr lang="en-US" dirty="0" err="1"/>
              <a:t>DeepRacer</a:t>
            </a:r>
            <a:r>
              <a:rPr lang="en-US" dirty="0"/>
              <a:t> in 2018 for training AD algorithms with RL</a:t>
            </a:r>
          </a:p>
          <a:p>
            <a:pPr lvl="1"/>
            <a:r>
              <a:rPr lang="en-US" dirty="0">
                <a:hlinkClick r:id="rId3"/>
              </a:rPr>
              <a:t>https://aws.amazon.com/deepracer/</a:t>
            </a:r>
            <a:endParaRPr lang="en-US" dirty="0"/>
          </a:p>
          <a:p>
            <a:r>
              <a:rPr lang="en-US" dirty="0"/>
              <a:t>You can train RL algorithm in the simulator on AWS cloud, but it costs money after some free time.</a:t>
            </a:r>
          </a:p>
          <a:p>
            <a:r>
              <a:rPr lang="en-US" dirty="0"/>
              <a:t>They hold competitions, both online and in real-world. 1/10</a:t>
            </a:r>
            <a:r>
              <a:rPr lang="en-US" baseline="30000" dirty="0"/>
              <a:t>th</a:t>
            </a:r>
            <a:r>
              <a:rPr lang="en-US" dirty="0"/>
              <a:t> scale race </a:t>
            </a:r>
            <a:r>
              <a:rPr lang="en-US"/>
              <a:t>car costs </a:t>
            </a:r>
            <a:r>
              <a:rPr lang="en-US" dirty="0"/>
              <a:t>USD $</a:t>
            </a:r>
            <a:r>
              <a:rPr lang="en-SE" dirty="0"/>
              <a:t>349</a:t>
            </a:r>
            <a:r>
              <a:rPr lang="en-US" dirty="0"/>
              <a:t>. </a:t>
            </a:r>
          </a:p>
          <a:p>
            <a:endParaRPr lang="en-US" dirty="0"/>
          </a:p>
          <a:p>
            <a:endParaRPr lang="en-S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D56777-5B3B-411F-976A-9C38FD8739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7F456A-00AF-44E6-8D70-638C0D0130FF}" type="slidenum">
              <a:rPr lang="en-US" altLang="zh-CN" smtClean="0"/>
              <a:pPr>
                <a:defRPr/>
              </a:pPr>
              <a:t>6</a:t>
            </a:fld>
            <a:endParaRPr lang="en-US" altLang="zh-CN"/>
          </a:p>
        </p:txBody>
      </p:sp>
      <p:pic>
        <p:nvPicPr>
          <p:cNvPr id="1026" name="Picture 2" descr="You are doing great work improving your AWS DeepRacer model!">
            <a:extLst>
              <a:ext uri="{FF2B5EF4-FFF2-40B4-BE49-F238E27FC236}">
                <a16:creationId xmlns:a16="http://schemas.microsoft.com/office/drawing/2014/main" id="{717AC2E3-BE2F-40A2-BD45-13905500F7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4832105"/>
            <a:ext cx="2438400" cy="2023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75153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308151-AB67-4323-94B6-D43EE9B966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7F456A-00AF-44E6-8D70-638C0D0130FF}" type="slidenum">
              <a:rPr lang="en-US" altLang="zh-CN" smtClean="0"/>
              <a:pPr>
                <a:defRPr/>
              </a:pPr>
              <a:t>7</a:t>
            </a:fld>
            <a:endParaRPr lang="en-US" altLang="zh-C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8189641-7012-4E3E-81DC-FE1E559516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4770" y="451805"/>
            <a:ext cx="2429214" cy="6306430"/>
          </a:xfrm>
          <a:prstGeom prst="rect">
            <a:avLst/>
          </a:prstGeom>
        </p:spPr>
      </p:pic>
      <p:pic>
        <p:nvPicPr>
          <p:cNvPr id="2050" name="Picture 2" descr="Examples of parameters on the track">
            <a:extLst>
              <a:ext uri="{FF2B5EF4-FFF2-40B4-BE49-F238E27FC236}">
                <a16:creationId xmlns:a16="http://schemas.microsoft.com/office/drawing/2014/main" id="{7398211A-2BE8-4B86-88C3-1594CF31E9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68" y="3058480"/>
            <a:ext cx="6577344" cy="3699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018811A3-A01B-4E52-B547-3B518E1B79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A9D2B866-2ED2-4CC1-9145-B3C23CDFEA53}"/>
              </a:ext>
            </a:extLst>
          </p:cNvPr>
          <p:cNvSpPr txBox="1">
            <a:spLocks/>
          </p:cNvSpPr>
          <p:nvPr/>
        </p:nvSpPr>
        <p:spPr bwMode="auto">
          <a:xfrm>
            <a:off x="457200" y="274637"/>
            <a:ext cx="6197570" cy="89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kern="0" dirty="0"/>
              <a:t>Params for Writing Reward Function</a:t>
            </a:r>
            <a:endParaRPr lang="en-SE" kern="0" dirty="0"/>
          </a:p>
        </p:txBody>
      </p:sp>
    </p:spTree>
    <p:extLst>
      <p:ext uri="{BB962C8B-B14F-4D97-AF65-F5344CB8AC3E}">
        <p14:creationId xmlns:p14="http://schemas.microsoft.com/office/powerpoint/2010/main" val="17859693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8CF6B5-D7B9-4D47-98BF-77E85B2B8E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Reward Function</a:t>
            </a:r>
            <a:endParaRPr lang="en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80CA95-493E-4BEA-AA8D-52AEF89427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479110"/>
          </a:xfrm>
        </p:spPr>
        <p:txBody>
          <a:bodyPr>
            <a:normAutofit fontScale="32500" lnSpcReduction="20000"/>
          </a:bodyPr>
          <a:lstStyle/>
          <a:p>
            <a:r>
              <a:rPr lang="en-US" dirty="0"/>
              <a:t>def </a:t>
            </a:r>
            <a:r>
              <a:rPr lang="en-US" dirty="0" err="1"/>
              <a:t>reward_function</a:t>
            </a:r>
            <a:r>
              <a:rPr lang="en-US" dirty="0"/>
              <a:t>(params):</a:t>
            </a:r>
          </a:p>
          <a:p>
            <a:r>
              <a:rPr lang="en-US" dirty="0"/>
              <a:t>    '''Example of penalize steering, which helps mitigate zig-zag behaviors'''</a:t>
            </a:r>
          </a:p>
          <a:p>
            <a:r>
              <a:rPr lang="en-US" dirty="0"/>
              <a:t>    # Read input parameters</a:t>
            </a:r>
          </a:p>
          <a:p>
            <a:r>
              <a:rPr lang="en-US" dirty="0"/>
              <a:t>    </a:t>
            </a:r>
            <a:r>
              <a:rPr lang="en-US" dirty="0" err="1"/>
              <a:t>distance_from_center</a:t>
            </a:r>
            <a:r>
              <a:rPr lang="en-US" dirty="0"/>
              <a:t> = params['</a:t>
            </a:r>
            <a:r>
              <a:rPr lang="en-US" dirty="0" err="1"/>
              <a:t>distance_from_center</a:t>
            </a:r>
            <a:r>
              <a:rPr lang="en-US" dirty="0"/>
              <a:t>']</a:t>
            </a:r>
          </a:p>
          <a:p>
            <a:r>
              <a:rPr lang="en-US" dirty="0"/>
              <a:t>    </a:t>
            </a:r>
            <a:r>
              <a:rPr lang="en-US" dirty="0" err="1"/>
              <a:t>track_width</a:t>
            </a:r>
            <a:r>
              <a:rPr lang="en-US" dirty="0"/>
              <a:t> = params['</a:t>
            </a:r>
            <a:r>
              <a:rPr lang="en-US" dirty="0" err="1"/>
              <a:t>track_width</a:t>
            </a:r>
            <a:r>
              <a:rPr lang="en-US" dirty="0"/>
              <a:t>']</a:t>
            </a:r>
          </a:p>
          <a:p>
            <a:r>
              <a:rPr lang="en-US" dirty="0"/>
              <a:t>    steering = abs(params['</a:t>
            </a:r>
            <a:r>
              <a:rPr lang="en-US" dirty="0" err="1"/>
              <a:t>steering_angle</a:t>
            </a:r>
            <a:r>
              <a:rPr lang="en-US" dirty="0"/>
              <a:t>']) # Only need the absolute steering angle</a:t>
            </a:r>
          </a:p>
          <a:p>
            <a:endParaRPr lang="en-US" dirty="0"/>
          </a:p>
          <a:p>
            <a:r>
              <a:rPr lang="en-US" dirty="0"/>
              <a:t>    # Calculate 3 markers that are at varying distances away from the center line</a:t>
            </a:r>
          </a:p>
          <a:p>
            <a:r>
              <a:rPr lang="en-US" dirty="0"/>
              <a:t>    marker_1 = 0.1 * </a:t>
            </a:r>
            <a:r>
              <a:rPr lang="en-US" dirty="0" err="1"/>
              <a:t>track_width</a:t>
            </a:r>
            <a:endParaRPr lang="en-US" dirty="0"/>
          </a:p>
          <a:p>
            <a:r>
              <a:rPr lang="en-US" dirty="0"/>
              <a:t>    marker_2 = 0.25 * </a:t>
            </a:r>
            <a:r>
              <a:rPr lang="en-US" dirty="0" err="1"/>
              <a:t>track_width</a:t>
            </a:r>
            <a:endParaRPr lang="en-US" dirty="0"/>
          </a:p>
          <a:p>
            <a:r>
              <a:rPr lang="en-US" dirty="0"/>
              <a:t>    marker_3 = 0.5 * </a:t>
            </a:r>
            <a:r>
              <a:rPr lang="en-US" dirty="0" err="1"/>
              <a:t>track_width</a:t>
            </a:r>
            <a:endParaRPr lang="en-US" dirty="0"/>
          </a:p>
          <a:p>
            <a:endParaRPr lang="en-US" dirty="0"/>
          </a:p>
          <a:p>
            <a:r>
              <a:rPr lang="en-US" dirty="0"/>
              <a:t>    # Give higher reward if the agent is closer to center line and vice versa</a:t>
            </a:r>
          </a:p>
          <a:p>
            <a:r>
              <a:rPr lang="en-US" dirty="0"/>
              <a:t>    if </a:t>
            </a:r>
            <a:r>
              <a:rPr lang="en-US" dirty="0" err="1"/>
              <a:t>distance_from_center</a:t>
            </a:r>
            <a:r>
              <a:rPr lang="en-US" dirty="0"/>
              <a:t> &lt;= marker_1:</a:t>
            </a:r>
          </a:p>
          <a:p>
            <a:r>
              <a:rPr lang="en-US" dirty="0"/>
              <a:t>        reward = 1</a:t>
            </a:r>
          </a:p>
          <a:p>
            <a:r>
              <a:rPr lang="en-US" dirty="0"/>
              <a:t>    </a:t>
            </a:r>
            <a:r>
              <a:rPr lang="en-US" dirty="0" err="1"/>
              <a:t>elif</a:t>
            </a:r>
            <a:r>
              <a:rPr lang="en-US" dirty="0"/>
              <a:t> </a:t>
            </a:r>
            <a:r>
              <a:rPr lang="en-US" dirty="0" err="1"/>
              <a:t>distance_from_center</a:t>
            </a:r>
            <a:r>
              <a:rPr lang="en-US" dirty="0"/>
              <a:t> &lt;= marker_2:</a:t>
            </a:r>
          </a:p>
          <a:p>
            <a:r>
              <a:rPr lang="en-US" dirty="0"/>
              <a:t>        reward = 0.5</a:t>
            </a:r>
          </a:p>
          <a:p>
            <a:r>
              <a:rPr lang="en-US" dirty="0"/>
              <a:t>    </a:t>
            </a:r>
            <a:r>
              <a:rPr lang="en-US" dirty="0" err="1"/>
              <a:t>elif</a:t>
            </a:r>
            <a:r>
              <a:rPr lang="en-US" dirty="0"/>
              <a:t> </a:t>
            </a:r>
            <a:r>
              <a:rPr lang="en-US" dirty="0" err="1"/>
              <a:t>distance_from_center</a:t>
            </a:r>
            <a:r>
              <a:rPr lang="en-US" dirty="0"/>
              <a:t> &lt;= marker_3:</a:t>
            </a:r>
          </a:p>
          <a:p>
            <a:r>
              <a:rPr lang="en-US" dirty="0"/>
              <a:t>        reward = 0.1</a:t>
            </a:r>
          </a:p>
          <a:p>
            <a:r>
              <a:rPr lang="en-US" dirty="0"/>
              <a:t>    else:</a:t>
            </a:r>
          </a:p>
          <a:p>
            <a:r>
              <a:rPr lang="en-US" dirty="0"/>
              <a:t>        reward = 1e-3  # likely crashed/ close to off track</a:t>
            </a:r>
          </a:p>
          <a:p>
            <a:endParaRPr lang="en-US" dirty="0"/>
          </a:p>
          <a:p>
            <a:r>
              <a:rPr lang="en-US" dirty="0"/>
              <a:t>    # Steering penalty threshold, change the number based on your action space setting</a:t>
            </a:r>
          </a:p>
          <a:p>
            <a:r>
              <a:rPr lang="en-US" dirty="0"/>
              <a:t>    ABS_STEERING_THRESHOLD = 15</a:t>
            </a:r>
          </a:p>
          <a:p>
            <a:endParaRPr lang="en-US" dirty="0"/>
          </a:p>
          <a:p>
            <a:r>
              <a:rPr lang="en-US" dirty="0"/>
              <a:t>    # Penalize reward if the agent is steering too much</a:t>
            </a:r>
          </a:p>
          <a:p>
            <a:r>
              <a:rPr lang="en-US" dirty="0"/>
              <a:t>    if steering &gt; ABS_STEERING_THRESHOLD:</a:t>
            </a:r>
          </a:p>
          <a:p>
            <a:r>
              <a:rPr lang="en-US" dirty="0"/>
              <a:t>        reward *= 0.8</a:t>
            </a:r>
          </a:p>
          <a:p>
            <a:endParaRPr lang="en-US" dirty="0"/>
          </a:p>
          <a:p>
            <a:r>
              <a:rPr lang="en-US" dirty="0"/>
              <a:t>    return float(reward)</a:t>
            </a:r>
            <a:endParaRPr lang="en-S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69D666-2383-426F-B69B-828F3F820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7F456A-00AF-44E6-8D70-638C0D0130FF}" type="slidenum">
              <a:rPr lang="en-US" altLang="zh-CN" smtClean="0"/>
              <a:pPr>
                <a:defRPr/>
              </a:pPr>
              <a:t>8</a:t>
            </a:fld>
            <a:endParaRPr lang="en-US" altLang="zh-CN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B4C38DA-C066-4F0D-B074-4FC2AF5E0154}"/>
              </a:ext>
            </a:extLst>
          </p:cNvPr>
          <p:cNvSpPr txBox="1">
            <a:spLocks/>
          </p:cNvSpPr>
          <p:nvPr/>
        </p:nvSpPr>
        <p:spPr bwMode="auto">
          <a:xfrm>
            <a:off x="190500" y="5943600"/>
            <a:ext cx="8763000" cy="708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000" kern="0" dirty="0"/>
              <a:t>A more realistic and complex reward function: </a:t>
            </a:r>
            <a:r>
              <a:rPr lang="en-US" sz="2000" kern="0" dirty="0">
                <a:hlinkClick r:id="rId2"/>
              </a:rPr>
              <a:t>https://www.middleware-solutions.fr/2019/08/14/an-introduction-to-aws-deepracer</a:t>
            </a:r>
            <a:endParaRPr lang="en-SE" sz="2000" kern="0" dirty="0"/>
          </a:p>
        </p:txBody>
      </p:sp>
    </p:spTree>
    <p:extLst>
      <p:ext uri="{BB962C8B-B14F-4D97-AF65-F5344CB8AC3E}">
        <p14:creationId xmlns:p14="http://schemas.microsoft.com/office/powerpoint/2010/main" val="34132681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MDP Search Tree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842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342900" y="1143000"/>
                <a:ext cx="8401050" cy="2810120"/>
              </a:xfrm>
            </p:spPr>
            <p:txBody>
              <a:bodyPr>
                <a:normAutofit fontScale="77500" lnSpcReduction="20000"/>
              </a:bodyPr>
              <a:lstStyle/>
              <a:p>
                <a:r>
                  <a:rPr lang="en-US" dirty="0">
                    <a:ea typeface="ＭＳ Ｐゴシック" pitchFamily="34" charset="-128"/>
                    <a:cs typeface="Calibri"/>
                  </a:rPr>
                  <a:t>Each MDP state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ＭＳ Ｐゴシック" pitchFamily="34" charset="-128"/>
                        <a:cs typeface="Calibri"/>
                      </a:rPr>
                      <m:t>𝑠</m:t>
                    </m:r>
                  </m:oMath>
                </a14:m>
                <a:r>
                  <a:rPr lang="en-US" dirty="0">
                    <a:ea typeface="ＭＳ Ｐゴシック" pitchFamily="34" charset="-128"/>
                    <a:cs typeface="Calibri"/>
                  </a:rPr>
                  <a:t> projects a search tree starting from it.</a:t>
                </a:r>
              </a:p>
              <a:p>
                <a:r>
                  <a:rPr lang="en-US" dirty="0">
                    <a:ea typeface="ＭＳ Ｐゴシック" pitchFamily="34" charset="-128"/>
                    <a:cs typeface="Calibri"/>
                  </a:rPr>
                  <a:t>In general, both policy and environment may be stochastic</a:t>
                </a:r>
              </a:p>
              <a:p>
                <a:pPr lvl="1"/>
                <a:r>
                  <a:rPr lang="en-US" dirty="0">
                    <a:solidFill>
                      <a:schemeClr val="tx1"/>
                    </a:solidFill>
                  </a:rPr>
                  <a:t>Policy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𝜋</m:t>
                    </m:r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r>
                  <a:rPr lang="en-US" dirty="0">
                    <a:ea typeface="ＭＳ Ｐゴシック" pitchFamily="34" charset="-128"/>
                    <a:cs typeface="Calibri"/>
                  </a:rPr>
                  <a:t>: probability distribution over possible actions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ＭＳ Ｐゴシック" pitchFamily="34" charset="-128"/>
                        <a:cs typeface="Calibri"/>
                      </a:rPr>
                      <m:t>𝑎</m:t>
                    </m:r>
                  </m:oMath>
                </a14:m>
                <a:r>
                  <a:rPr lang="en-US" dirty="0">
                    <a:ea typeface="ＭＳ Ｐゴシック" pitchFamily="34" charset="-128"/>
                    <a:cs typeface="Calibri"/>
                  </a:rPr>
                  <a:t> from state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ＭＳ Ｐゴシック" pitchFamily="34" charset="-128"/>
                        <a:cs typeface="Calibri"/>
                      </a:rPr>
                      <m:t>𝑠</m:t>
                    </m:r>
                  </m:oMath>
                </a14:m>
                <a:r>
                  <a:rPr lang="en-US" dirty="0">
                    <a:ea typeface="ＭＳ Ｐゴシック" pitchFamily="34" charset="-128"/>
                    <a:cs typeface="Calibri"/>
                  </a:rPr>
                  <a:t>.</a:t>
                </a:r>
              </a:p>
              <a:p>
                <a:pPr lvl="1"/>
                <a:r>
                  <a:rPr lang="en-US" dirty="0"/>
                  <a:t>Environment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</m:oMath>
                </a14:m>
                <a:r>
                  <a:rPr lang="en-US" dirty="0">
                    <a:ea typeface="ＭＳ Ｐゴシック" pitchFamily="34" charset="-128"/>
                    <a:cs typeface="Calibri"/>
                  </a:rPr>
                  <a:t>: if agent takes action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ＭＳ Ｐゴシック" pitchFamily="34" charset="-128"/>
                        <a:cs typeface="Calibri"/>
                      </a:rPr>
                      <m:t>𝑎</m:t>
                    </m:r>
                  </m:oMath>
                </a14:m>
                <a:r>
                  <a:rPr lang="en-US" dirty="0">
                    <a:ea typeface="ＭＳ Ｐゴシック" pitchFamily="34" charset="-128"/>
                    <a:cs typeface="Calibri"/>
                  </a:rPr>
                  <a:t> in state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ＭＳ Ｐゴシック" pitchFamily="34" charset="-128"/>
                        <a:cs typeface="Calibri"/>
                      </a:rPr>
                      <m:t>𝑠</m:t>
                    </m:r>
                  </m:oMath>
                </a14:m>
                <a:r>
                  <a:rPr lang="en-US" dirty="0">
                    <a:ea typeface="ＭＳ Ｐゴシック" pitchFamily="34" charset="-128"/>
                    <a:cs typeface="Calibri"/>
                  </a:rPr>
                  <a:t>, env gives probability distribution over reward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ＭＳ Ｐゴシック" pitchFamily="34" charset="-128"/>
                        <a:cs typeface="Calibri"/>
                      </a:rPr>
                      <m:t>𝑟</m:t>
                    </m:r>
                  </m:oMath>
                </a14:m>
                <a:r>
                  <a:rPr lang="en-US" dirty="0">
                    <a:ea typeface="ＭＳ Ｐゴシック" pitchFamily="34" charset="-128"/>
                    <a:cs typeface="Calibri"/>
                  </a:rPr>
                  <a:t> and next states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ＭＳ Ｐゴシック" pitchFamily="34" charset="-128"/>
                        <a:cs typeface="Calibri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ＭＳ Ｐゴシック" pitchFamily="34" charset="-128"/>
                        <a:cs typeface="Calibri"/>
                      </a:rPr>
                      <m:t>′</m:t>
                    </m:r>
                  </m:oMath>
                </a14:m>
                <a:r>
                  <a:rPr lang="en-US" dirty="0">
                    <a:ea typeface="ＭＳ Ｐゴシック" pitchFamily="34" charset="-128"/>
                    <a:cs typeface="Calibri"/>
                  </a:rPr>
                  <a:t>.</a:t>
                </a:r>
              </a:p>
            </p:txBody>
          </p:sp>
        </mc:Choice>
        <mc:Fallback xmlns="">
          <p:sp>
            <p:nvSpPr>
              <p:cNvPr id="35842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42900" y="1143000"/>
                <a:ext cx="8401050" cy="2810120"/>
              </a:xfrm>
              <a:blipFill>
                <a:blip r:embed="rId3"/>
                <a:stretch>
                  <a:fillRect l="-1016" t="-4565" r="-1089"/>
                </a:stretch>
              </a:blipFill>
            </p:spPr>
            <p:txBody>
              <a:bodyPr/>
              <a:lstStyle/>
              <a:p>
                <a:r>
                  <a:rPr lang="en-S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843" name="AutoShape 4"/>
          <p:cNvSpPr>
            <a:spLocks noChangeArrowheads="1"/>
          </p:cNvSpPr>
          <p:nvPr/>
        </p:nvSpPr>
        <p:spPr bwMode="auto">
          <a:xfrm>
            <a:off x="4114800" y="3724520"/>
            <a:ext cx="342900" cy="273844"/>
          </a:xfrm>
          <a:prstGeom prst="triangle">
            <a:avLst>
              <a:gd name="adj" fmla="val 50000"/>
            </a:avLst>
          </a:prstGeom>
          <a:solidFill>
            <a:srgbClr val="8FAA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sp>
        <p:nvSpPr>
          <p:cNvPr id="35844" name="AutoShape 5"/>
          <p:cNvSpPr>
            <a:spLocks noChangeArrowheads="1"/>
          </p:cNvSpPr>
          <p:nvPr/>
        </p:nvSpPr>
        <p:spPr bwMode="auto">
          <a:xfrm>
            <a:off x="4000500" y="5965277"/>
            <a:ext cx="342900" cy="273844"/>
          </a:xfrm>
          <a:prstGeom prst="triangle">
            <a:avLst>
              <a:gd name="adj" fmla="val 50000"/>
            </a:avLst>
          </a:prstGeom>
          <a:solidFill>
            <a:srgbClr val="8FAA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rtl="1"/>
            <a:endParaRPr lang="en-US">
              <a:latin typeface="Calibri"/>
              <a:cs typeface="Calibri"/>
            </a:endParaRPr>
          </a:p>
        </p:txBody>
      </p:sp>
      <p:grpSp>
        <p:nvGrpSpPr>
          <p:cNvPr id="35845" name="Group 6"/>
          <p:cNvGrpSpPr>
            <a:grpSpLocks/>
          </p:cNvGrpSpPr>
          <p:nvPr/>
        </p:nvGrpSpPr>
        <p:grpSpPr bwMode="auto">
          <a:xfrm>
            <a:off x="2914650" y="4010270"/>
            <a:ext cx="2800350" cy="800100"/>
            <a:chOff x="1584" y="1680"/>
            <a:chExt cx="2352" cy="336"/>
          </a:xfrm>
        </p:grpSpPr>
        <p:sp>
          <p:nvSpPr>
            <p:cNvPr id="35869" name="Line 7"/>
            <p:cNvSpPr>
              <a:spLocks noChangeShapeType="1"/>
            </p:cNvSpPr>
            <p:nvPr/>
          </p:nvSpPr>
          <p:spPr bwMode="auto">
            <a:xfrm flipH="1">
              <a:off x="1584" y="1680"/>
              <a:ext cx="1152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35870" name="Line 8"/>
            <p:cNvSpPr>
              <a:spLocks noChangeShapeType="1"/>
            </p:cNvSpPr>
            <p:nvPr/>
          </p:nvSpPr>
          <p:spPr bwMode="auto">
            <a:xfrm>
              <a:off x="2736" y="1680"/>
              <a:ext cx="120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35871" name="Line 9"/>
            <p:cNvSpPr>
              <a:spLocks noChangeShapeType="1"/>
            </p:cNvSpPr>
            <p:nvPr/>
          </p:nvSpPr>
          <p:spPr bwMode="auto">
            <a:xfrm flipH="1">
              <a:off x="2304" y="1680"/>
              <a:ext cx="432" cy="3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35872" name="Line 10"/>
            <p:cNvSpPr>
              <a:spLocks noChangeShapeType="1"/>
            </p:cNvSpPr>
            <p:nvPr/>
          </p:nvSpPr>
          <p:spPr bwMode="auto">
            <a:xfrm>
              <a:off x="2736" y="1680"/>
              <a:ext cx="432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latin typeface="Calibri"/>
                <a:cs typeface="Calibri"/>
              </a:endParaRPr>
            </a:p>
          </p:txBody>
        </p:sp>
      </p:grpSp>
      <p:sp>
        <p:nvSpPr>
          <p:cNvPr id="35846" name="Oval 11"/>
          <p:cNvSpPr>
            <a:spLocks noChangeArrowheads="1"/>
          </p:cNvSpPr>
          <p:nvPr/>
        </p:nvSpPr>
        <p:spPr bwMode="auto">
          <a:xfrm>
            <a:off x="3657600" y="4810370"/>
            <a:ext cx="285750" cy="285750"/>
          </a:xfrm>
          <a:prstGeom prst="ellipse">
            <a:avLst/>
          </a:prstGeom>
          <a:solidFill>
            <a:srgbClr val="B8EA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grpSp>
        <p:nvGrpSpPr>
          <p:cNvPr id="35847" name="Group 12"/>
          <p:cNvGrpSpPr>
            <a:grpSpLocks/>
          </p:cNvGrpSpPr>
          <p:nvPr/>
        </p:nvGrpSpPr>
        <p:grpSpPr bwMode="auto">
          <a:xfrm>
            <a:off x="2628900" y="5096120"/>
            <a:ext cx="2343150" cy="857250"/>
            <a:chOff x="1536" y="2400"/>
            <a:chExt cx="1584" cy="624"/>
          </a:xfrm>
        </p:grpSpPr>
        <p:sp>
          <p:nvSpPr>
            <p:cNvPr id="35865" name="Line 13"/>
            <p:cNvSpPr>
              <a:spLocks noChangeShapeType="1"/>
            </p:cNvSpPr>
            <p:nvPr/>
          </p:nvSpPr>
          <p:spPr bwMode="auto">
            <a:xfrm flipH="1">
              <a:off x="1536" y="2400"/>
              <a:ext cx="776" cy="6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35866" name="Line 14"/>
            <p:cNvSpPr>
              <a:spLocks noChangeShapeType="1"/>
            </p:cNvSpPr>
            <p:nvPr/>
          </p:nvSpPr>
          <p:spPr bwMode="auto">
            <a:xfrm>
              <a:off x="2312" y="2400"/>
              <a:ext cx="808" cy="6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35867" name="Line 15"/>
            <p:cNvSpPr>
              <a:spLocks noChangeShapeType="1"/>
            </p:cNvSpPr>
            <p:nvPr/>
          </p:nvSpPr>
          <p:spPr bwMode="auto">
            <a:xfrm flipH="1">
              <a:off x="2021" y="2400"/>
              <a:ext cx="291" cy="624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prstDash val="dash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35868" name="Line 16"/>
            <p:cNvSpPr>
              <a:spLocks noChangeShapeType="1"/>
            </p:cNvSpPr>
            <p:nvPr/>
          </p:nvSpPr>
          <p:spPr bwMode="auto">
            <a:xfrm>
              <a:off x="2312" y="2400"/>
              <a:ext cx="280" cy="62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latin typeface="Calibri"/>
                <a:cs typeface="Calibri"/>
              </a:endParaRPr>
            </a:p>
          </p:txBody>
        </p:sp>
      </p:grpSp>
      <p:sp>
        <p:nvSpPr>
          <p:cNvPr id="35848" name="Text Box 17"/>
          <p:cNvSpPr txBox="1">
            <a:spLocks noChangeArrowheads="1"/>
          </p:cNvSpPr>
          <p:nvPr/>
        </p:nvSpPr>
        <p:spPr bwMode="auto">
          <a:xfrm>
            <a:off x="4057650" y="4249586"/>
            <a:ext cx="2857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Calibri"/>
                <a:cs typeface="Calibri"/>
              </a:rPr>
              <a:t>a</a:t>
            </a:r>
          </a:p>
        </p:txBody>
      </p:sp>
      <p:sp>
        <p:nvSpPr>
          <p:cNvPr id="35849" name="Text Box 18"/>
          <p:cNvSpPr txBox="1">
            <a:spLocks noChangeArrowheads="1"/>
          </p:cNvSpPr>
          <p:nvPr/>
        </p:nvSpPr>
        <p:spPr bwMode="auto">
          <a:xfrm>
            <a:off x="4457700" y="3724520"/>
            <a:ext cx="2857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FF"/>
                </a:solidFill>
                <a:latin typeface="Calibri"/>
                <a:cs typeface="Calibri"/>
              </a:rPr>
              <a:t>s</a:t>
            </a:r>
          </a:p>
        </p:txBody>
      </p:sp>
      <p:sp>
        <p:nvSpPr>
          <p:cNvPr id="35850" name="Text Box 19"/>
          <p:cNvSpPr txBox="1">
            <a:spLocks noChangeArrowheads="1"/>
          </p:cNvSpPr>
          <p:nvPr/>
        </p:nvSpPr>
        <p:spPr bwMode="auto">
          <a:xfrm>
            <a:off x="4343400" y="5953370"/>
            <a:ext cx="3429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en-US" dirty="0">
                <a:solidFill>
                  <a:schemeClr val="accent2"/>
                </a:solidFill>
                <a:latin typeface="Calibri"/>
                <a:cs typeface="Calibri"/>
              </a:rPr>
              <a:t>s</a:t>
            </a:r>
            <a:r>
              <a:rPr lang="ja-JP" altLang="en-US">
                <a:solidFill>
                  <a:schemeClr val="accent2"/>
                </a:solidFill>
                <a:latin typeface="Calibri"/>
                <a:cs typeface="Calibri"/>
              </a:rPr>
              <a:t>’</a:t>
            </a:r>
            <a:endParaRPr lang="en-US" dirty="0">
              <a:solidFill>
                <a:schemeClr val="accent2"/>
              </a:solidFill>
              <a:latin typeface="Calibri"/>
              <a:cs typeface="Calibri"/>
            </a:endParaRPr>
          </a:p>
        </p:txBody>
      </p:sp>
      <p:sp>
        <p:nvSpPr>
          <p:cNvPr id="35851" name="Text Box 20"/>
          <p:cNvSpPr txBox="1">
            <a:spLocks noChangeArrowheads="1"/>
          </p:cNvSpPr>
          <p:nvPr/>
        </p:nvSpPr>
        <p:spPr bwMode="auto">
          <a:xfrm>
            <a:off x="3943350" y="4810370"/>
            <a:ext cx="5715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8000"/>
                </a:solidFill>
                <a:latin typeface="Calibri"/>
                <a:cs typeface="Calibri"/>
              </a:rPr>
              <a:t>s, a</a:t>
            </a:r>
          </a:p>
        </p:txBody>
      </p:sp>
      <p:grpSp>
        <p:nvGrpSpPr>
          <p:cNvPr id="35852" name="Group 21"/>
          <p:cNvGrpSpPr>
            <a:grpSpLocks/>
          </p:cNvGrpSpPr>
          <p:nvPr/>
        </p:nvGrpSpPr>
        <p:grpSpPr bwMode="auto">
          <a:xfrm>
            <a:off x="2800350" y="6239120"/>
            <a:ext cx="2800350" cy="400050"/>
            <a:chOff x="1584" y="1680"/>
            <a:chExt cx="2352" cy="336"/>
          </a:xfrm>
        </p:grpSpPr>
        <p:sp>
          <p:nvSpPr>
            <p:cNvPr id="35861" name="Line 22"/>
            <p:cNvSpPr>
              <a:spLocks noChangeShapeType="1"/>
            </p:cNvSpPr>
            <p:nvPr/>
          </p:nvSpPr>
          <p:spPr bwMode="auto">
            <a:xfrm flipH="1">
              <a:off x="1584" y="1680"/>
              <a:ext cx="1152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35862" name="Line 23"/>
            <p:cNvSpPr>
              <a:spLocks noChangeShapeType="1"/>
            </p:cNvSpPr>
            <p:nvPr/>
          </p:nvSpPr>
          <p:spPr bwMode="auto">
            <a:xfrm>
              <a:off x="2736" y="1680"/>
              <a:ext cx="120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35863" name="Line 24"/>
            <p:cNvSpPr>
              <a:spLocks noChangeShapeType="1"/>
            </p:cNvSpPr>
            <p:nvPr/>
          </p:nvSpPr>
          <p:spPr bwMode="auto">
            <a:xfrm flipH="1">
              <a:off x="2304" y="1680"/>
              <a:ext cx="432" cy="3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35864" name="Line 25"/>
            <p:cNvSpPr>
              <a:spLocks noChangeShapeType="1"/>
            </p:cNvSpPr>
            <p:nvPr/>
          </p:nvSpPr>
          <p:spPr bwMode="auto">
            <a:xfrm>
              <a:off x="2736" y="1680"/>
              <a:ext cx="432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latin typeface="Calibri"/>
                <a:cs typeface="Calibri"/>
              </a:endParaRPr>
            </a:p>
          </p:txBody>
        </p:sp>
      </p:grpSp>
      <p:sp>
        <p:nvSpPr>
          <p:cNvPr id="35853" name="Freeform 26"/>
          <p:cNvSpPr>
            <a:spLocks/>
          </p:cNvSpPr>
          <p:nvPr/>
        </p:nvSpPr>
        <p:spPr bwMode="auto">
          <a:xfrm>
            <a:off x="4114800" y="5249711"/>
            <a:ext cx="1600200" cy="303609"/>
          </a:xfrm>
          <a:custGeom>
            <a:avLst/>
            <a:gdLst>
              <a:gd name="T0" fmla="*/ 0 w 1344"/>
              <a:gd name="T1" fmla="*/ 2147483647 h 255"/>
              <a:gd name="T2" fmla="*/ 2147483647 w 1344"/>
              <a:gd name="T3" fmla="*/ 2147483647 h 255"/>
              <a:gd name="T4" fmla="*/ 2147483647 w 1344"/>
              <a:gd name="T5" fmla="*/ 2147483647 h 255"/>
              <a:gd name="T6" fmla="*/ 0 60000 65536"/>
              <a:gd name="T7" fmla="*/ 0 60000 65536"/>
              <a:gd name="T8" fmla="*/ 0 60000 65536"/>
              <a:gd name="T9" fmla="*/ 0 w 1344"/>
              <a:gd name="T10" fmla="*/ 0 h 255"/>
              <a:gd name="T11" fmla="*/ 1344 w 1344"/>
              <a:gd name="T12" fmla="*/ 255 h 25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44" h="255">
                <a:moveTo>
                  <a:pt x="0" y="255"/>
                </a:moveTo>
                <a:cubicBezTo>
                  <a:pt x="79" y="219"/>
                  <a:pt x="251" y="80"/>
                  <a:pt x="475" y="40"/>
                </a:cubicBezTo>
                <a:cubicBezTo>
                  <a:pt x="699" y="0"/>
                  <a:pt x="1199" y="19"/>
                  <a:pt x="1344" y="15"/>
                </a:cubicBezTo>
              </a:path>
            </a:pathLst>
          </a:custGeom>
          <a:noFill/>
          <a:ln w="50800">
            <a:solidFill>
              <a:srgbClr val="C00000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854" name="Text Box 27"/>
              <p:cNvSpPr txBox="1">
                <a:spLocks noChangeArrowheads="1"/>
              </p:cNvSpPr>
              <p:nvPr/>
            </p:nvSpPr>
            <p:spPr bwMode="auto">
              <a:xfrm>
                <a:off x="5829300" y="5096120"/>
                <a:ext cx="2114550" cy="10618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/>
                      </a:rPr>
                      <m:t>(</m:t>
                    </m:r>
                    <m:r>
                      <a:rPr lang="en-US" i="1" dirty="0" err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/>
                      </a:rPr>
                      <m:t>𝑠</m:t>
                    </m:r>
                    <m:r>
                      <a:rPr lang="en-US" i="1" dirty="0" err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/>
                      </a:rPr>
                      <m:t>,</m:t>
                    </m:r>
                    <m:r>
                      <a:rPr lang="en-US" i="1" dirty="0" err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/>
                      </a:rPr>
                      <m:t>𝑎</m:t>
                    </m:r>
                    <m:r>
                      <a:rPr lang="en-US" i="1" dirty="0" err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/>
                      </a:rPr>
                      <m:t>,</m:t>
                    </m:r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/>
                      </a:rPr>
                      <m:t>𝑠</m:t>
                    </m:r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/>
                      </a:rPr>
                      <m:t>′)</m:t>
                    </m:r>
                  </m:oMath>
                </a14:m>
                <a:r>
                  <a:rPr lang="en-US" altLang="ja-JP" dirty="0">
                    <a:solidFill>
                      <a:schemeClr val="tx1"/>
                    </a:solidFill>
                    <a:latin typeface="Calibri"/>
                    <a:cs typeface="Calibri"/>
                  </a:rPr>
                  <a:t> called a transition</a:t>
                </a:r>
              </a:p>
              <a:p>
                <a:pPr>
                  <a:spcBef>
                    <a:spcPct val="50000"/>
                  </a:spcBef>
                </a:pPr>
                <a:r>
                  <a:rPr lang="en-US" dirty="0">
                    <a:solidFill>
                      <a:schemeClr val="tx1"/>
                    </a:solidFill>
                    <a:latin typeface="Calibri"/>
                    <a:cs typeface="Calibri"/>
                  </a:rPr>
                  <a:t>Reward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/>
                      </a:rPr>
                      <m:t>𝑅</m:t>
                    </m:r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/>
                      </a:rPr>
                      <m:t>(</m:t>
                    </m:r>
                    <m:r>
                      <a:rPr lang="en-US" i="1" dirty="0" err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/>
                      </a:rPr>
                      <m:t>𝑠</m:t>
                    </m:r>
                    <m:r>
                      <a:rPr lang="en-US" i="1" dirty="0" err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/>
                      </a:rPr>
                      <m:t>,</m:t>
                    </m:r>
                    <m:r>
                      <a:rPr lang="en-US" i="1" dirty="0" err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/>
                      </a:rPr>
                      <m:t>𝑎</m:t>
                    </m:r>
                    <m:r>
                      <a:rPr lang="en-US" i="1" dirty="0" err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/>
                      </a:rPr>
                      <m:t>,</m:t>
                    </m:r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/>
                      </a:rPr>
                      <m:t>𝑠</m:t>
                    </m:r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/>
                      </a:rPr>
                      <m:t>′)</m:t>
                    </m:r>
                  </m:oMath>
                </a14:m>
                <a:endParaRPr lang="en-US" dirty="0">
                  <a:solidFill>
                    <a:schemeClr val="tx1"/>
                  </a:solidFill>
                  <a:latin typeface="Calibri"/>
                  <a:cs typeface="Calibri"/>
                </a:endParaRPr>
              </a:p>
            </p:txBody>
          </p:sp>
        </mc:Choice>
        <mc:Fallback xmlns="">
          <p:sp>
            <p:nvSpPr>
              <p:cNvPr id="35854" name="Text 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829300" y="5096120"/>
                <a:ext cx="2114550" cy="1061829"/>
              </a:xfrm>
              <a:prstGeom prst="rect">
                <a:avLst/>
              </a:prstGeom>
              <a:blipFill>
                <a:blip r:embed="rId4"/>
                <a:stretch>
                  <a:fillRect l="-2305" t="-3448" b="-8621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S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855" name="Text Box 28"/>
          <p:cNvSpPr txBox="1">
            <a:spLocks noChangeArrowheads="1"/>
          </p:cNvSpPr>
          <p:nvPr/>
        </p:nvSpPr>
        <p:spPr bwMode="auto">
          <a:xfrm>
            <a:off x="3371850" y="5439020"/>
            <a:ext cx="8001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Calibri"/>
                <a:cs typeface="Calibri"/>
              </a:rPr>
              <a:t>s,a,s</a:t>
            </a:r>
            <a:r>
              <a:rPr lang="ja-JP" altLang="en-US">
                <a:latin typeface="Calibri"/>
                <a:cs typeface="Calibri"/>
              </a:rPr>
              <a:t>’</a:t>
            </a:r>
            <a:endParaRPr lang="en-US">
              <a:latin typeface="Calibri"/>
              <a:cs typeface="Calibri"/>
            </a:endParaRPr>
          </a:p>
        </p:txBody>
      </p:sp>
      <p:sp>
        <p:nvSpPr>
          <p:cNvPr id="35856" name="Freeform 29"/>
          <p:cNvSpPr>
            <a:spLocks/>
          </p:cNvSpPr>
          <p:nvPr/>
        </p:nvSpPr>
        <p:spPr bwMode="auto">
          <a:xfrm>
            <a:off x="4749403" y="3850727"/>
            <a:ext cx="1651397" cy="45244"/>
          </a:xfrm>
          <a:custGeom>
            <a:avLst/>
            <a:gdLst>
              <a:gd name="T0" fmla="*/ 0 w 1387"/>
              <a:gd name="T1" fmla="*/ 2147483647 h 38"/>
              <a:gd name="T2" fmla="*/ 2147483647 w 1387"/>
              <a:gd name="T3" fmla="*/ 2147483647 h 38"/>
              <a:gd name="T4" fmla="*/ 2147483647 w 1387"/>
              <a:gd name="T5" fmla="*/ 0 h 38"/>
              <a:gd name="T6" fmla="*/ 0 60000 65536"/>
              <a:gd name="T7" fmla="*/ 0 60000 65536"/>
              <a:gd name="T8" fmla="*/ 0 60000 65536"/>
              <a:gd name="T9" fmla="*/ 0 w 1387"/>
              <a:gd name="T10" fmla="*/ 0 h 38"/>
              <a:gd name="T11" fmla="*/ 1387 w 1387"/>
              <a:gd name="T12" fmla="*/ 38 h 3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87" h="38">
                <a:moveTo>
                  <a:pt x="0" y="38"/>
                </a:moveTo>
                <a:cubicBezTo>
                  <a:pt x="86" y="36"/>
                  <a:pt x="287" y="31"/>
                  <a:pt x="518" y="25"/>
                </a:cubicBezTo>
                <a:cubicBezTo>
                  <a:pt x="749" y="19"/>
                  <a:pt x="1242" y="4"/>
                  <a:pt x="1387" y="0"/>
                </a:cubicBezTo>
              </a:path>
            </a:pathLst>
          </a:custGeom>
          <a:noFill/>
          <a:ln w="50800">
            <a:solidFill>
              <a:srgbClr val="0000FF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35857" name="Text Box 30"/>
          <p:cNvSpPr txBox="1">
            <a:spLocks noChangeArrowheads="1"/>
          </p:cNvSpPr>
          <p:nvPr/>
        </p:nvSpPr>
        <p:spPr bwMode="auto">
          <a:xfrm>
            <a:off x="6457950" y="3699517"/>
            <a:ext cx="10287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FF"/>
                </a:solidFill>
                <a:latin typeface="Calibri"/>
                <a:cs typeface="Calibri"/>
              </a:rPr>
              <a:t>s is a </a:t>
            </a:r>
            <a:r>
              <a:rPr lang="en-US" i="1" dirty="0">
                <a:solidFill>
                  <a:srgbClr val="0000FF"/>
                </a:solidFill>
                <a:latin typeface="Calibri"/>
                <a:cs typeface="Calibri"/>
              </a:rPr>
              <a:t>state</a:t>
            </a:r>
          </a:p>
        </p:txBody>
      </p:sp>
      <p:sp>
        <p:nvSpPr>
          <p:cNvPr id="35858" name="Freeform 31"/>
          <p:cNvSpPr>
            <a:spLocks/>
          </p:cNvSpPr>
          <p:nvPr/>
        </p:nvSpPr>
        <p:spPr bwMode="auto">
          <a:xfrm flipH="1">
            <a:off x="2286000" y="4924670"/>
            <a:ext cx="1257300" cy="57150"/>
          </a:xfrm>
          <a:custGeom>
            <a:avLst/>
            <a:gdLst>
              <a:gd name="T0" fmla="*/ 0 w 1387"/>
              <a:gd name="T1" fmla="*/ 2147483647 h 38"/>
              <a:gd name="T2" fmla="*/ 2147483647 w 1387"/>
              <a:gd name="T3" fmla="*/ 2147483647 h 38"/>
              <a:gd name="T4" fmla="*/ 2147483647 w 1387"/>
              <a:gd name="T5" fmla="*/ 0 h 38"/>
              <a:gd name="T6" fmla="*/ 0 60000 65536"/>
              <a:gd name="T7" fmla="*/ 0 60000 65536"/>
              <a:gd name="T8" fmla="*/ 0 60000 65536"/>
              <a:gd name="T9" fmla="*/ 0 w 1387"/>
              <a:gd name="T10" fmla="*/ 0 h 38"/>
              <a:gd name="T11" fmla="*/ 1387 w 1387"/>
              <a:gd name="T12" fmla="*/ 38 h 3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87" h="38">
                <a:moveTo>
                  <a:pt x="0" y="38"/>
                </a:moveTo>
                <a:cubicBezTo>
                  <a:pt x="86" y="36"/>
                  <a:pt x="287" y="31"/>
                  <a:pt x="518" y="25"/>
                </a:cubicBezTo>
                <a:cubicBezTo>
                  <a:pt x="749" y="19"/>
                  <a:pt x="1242" y="4"/>
                  <a:pt x="1387" y="0"/>
                </a:cubicBezTo>
              </a:path>
            </a:pathLst>
          </a:custGeom>
          <a:noFill/>
          <a:ln w="50800">
            <a:solidFill>
              <a:srgbClr val="008000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35859" name="Text Box 32"/>
          <p:cNvSpPr txBox="1">
            <a:spLocks noChangeArrowheads="1"/>
          </p:cNvSpPr>
          <p:nvPr/>
        </p:nvSpPr>
        <p:spPr bwMode="auto">
          <a:xfrm>
            <a:off x="1314450" y="4696070"/>
            <a:ext cx="10287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8000"/>
                </a:solidFill>
                <a:latin typeface="Calibri"/>
                <a:cs typeface="Calibri"/>
              </a:rPr>
              <a:t>(s, a) is a </a:t>
            </a:r>
            <a:r>
              <a:rPr lang="en-US" i="1" dirty="0">
                <a:solidFill>
                  <a:srgbClr val="008000"/>
                </a:solidFill>
                <a:latin typeface="Calibri"/>
                <a:cs typeface="Calibri"/>
              </a:rPr>
              <a:t>q-state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181892"/>
            <a:ext cx="2263379" cy="1694774"/>
          </a:xfrm>
          <a:prstGeom prst="rect">
            <a:avLst/>
          </a:prstGeom>
          <a:noFill/>
        </p:spPr>
      </p:pic>
      <p:pic>
        <p:nvPicPr>
          <p:cNvPr id="3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00950" y="5383532"/>
            <a:ext cx="1383404" cy="1196826"/>
          </a:xfrm>
          <a:prstGeom prst="rect">
            <a:avLst/>
          </a:prstGeom>
          <a:noFill/>
        </p:spPr>
      </p:pic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72300" y="3532487"/>
            <a:ext cx="1543050" cy="108196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2808000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rickRed}{1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9"/>
  <p:tag name="PICTUREFILESIZE" val="98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rickRed}{\gamma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12"/>
  <p:tag name="PICTUREFILESIZE" val="170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rickRed}{\gamma^2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22"/>
  <p:tag name="PICTUREFILESIZE" val="320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emplate New.potx" id="{B14B07C0-9486-4721-8783-BFBD5BB00260}" vid="{C37858ED-E72E-42C2-A32A-A61396065B4D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4677</TotalTime>
  <Words>3271</Words>
  <Application>Microsoft Office PowerPoint</Application>
  <PresentationFormat>On-screen Show (4:3)</PresentationFormat>
  <Paragraphs>334</Paragraphs>
  <Slides>22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Calibri</vt:lpstr>
      <vt:lpstr>Cambria Math</vt:lpstr>
      <vt:lpstr>cmmi10</vt:lpstr>
      <vt:lpstr>Helvetica Neue</vt:lpstr>
      <vt:lpstr>Tahoma</vt:lpstr>
      <vt:lpstr>Default Design</vt:lpstr>
      <vt:lpstr>L7.1  MDP Planning</vt:lpstr>
      <vt:lpstr>Markov Decision Process (MDP)</vt:lpstr>
      <vt:lpstr>MDP Quiz</vt:lpstr>
      <vt:lpstr>An Example MDP</vt:lpstr>
      <vt:lpstr>RL Reward Function</vt:lpstr>
      <vt:lpstr>Amazon DeepRacer</vt:lpstr>
      <vt:lpstr>PowerPoint Presentation</vt:lpstr>
      <vt:lpstr>Example Reward Function</vt:lpstr>
      <vt:lpstr>MDP Search Tree</vt:lpstr>
      <vt:lpstr>Preventing Infinite Rewards</vt:lpstr>
      <vt:lpstr>Discount Factor Example</vt:lpstr>
      <vt:lpstr>Discounting Example</vt:lpstr>
      <vt:lpstr>Known MDP</vt:lpstr>
      <vt:lpstr>Formal Definition of MDP</vt:lpstr>
      <vt:lpstr>Bellman Expectation Equations</vt:lpstr>
      <vt:lpstr>Bellman Optimality Equations</vt:lpstr>
      <vt:lpstr>Bellman Equations written with Expectation Symbols</vt:lpstr>
      <vt:lpstr>Backup Diagrams</vt:lpstr>
      <vt:lpstr>v(s) vs. q(s,a)</vt:lpstr>
      <vt:lpstr>Simplified Bellman Equations for Deterministic Env</vt:lpstr>
      <vt:lpstr>Policy Evaluation</vt:lpstr>
      <vt:lpstr>Grid World1: Policy Evaluation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L7.1 MDP Planning</dc:title>
  <dc:creator>Zonghua Gu</dc:creator>
  <cp:lastModifiedBy>Zonghua Gu</cp:lastModifiedBy>
  <cp:revision>287</cp:revision>
  <dcterms:created xsi:type="dcterms:W3CDTF">2020-05-13T19:01:03Z</dcterms:created>
  <dcterms:modified xsi:type="dcterms:W3CDTF">2022-12-21T16:01:35Z</dcterms:modified>
</cp:coreProperties>
</file>