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71" r:id="rId2"/>
    <p:sldId id="372" r:id="rId3"/>
    <p:sldId id="373" r:id="rId4"/>
    <p:sldId id="375" r:id="rId5"/>
    <p:sldId id="377" r:id="rId6"/>
    <p:sldId id="378" r:id="rId7"/>
    <p:sldId id="376" r:id="rId8"/>
    <p:sldId id="385" r:id="rId9"/>
    <p:sldId id="388" r:id="rId10"/>
    <p:sldId id="389" r:id="rId11"/>
    <p:sldId id="392" r:id="rId12"/>
    <p:sldId id="393" r:id="rId13"/>
    <p:sldId id="395" r:id="rId14"/>
    <p:sldId id="387" r:id="rId15"/>
    <p:sldId id="396" r:id="rId16"/>
    <p:sldId id="398" r:id="rId17"/>
    <p:sldId id="391" r:id="rId18"/>
    <p:sldId id="390" r:id="rId19"/>
    <p:sldId id="380" r:id="rId20"/>
    <p:sldId id="383" r:id="rId21"/>
    <p:sldId id="384" r:id="rId22"/>
    <p:sldId id="381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DEA5474-E479-4DFF-9C39-EE39EF3980AF}">
          <p14:sldIdLst>
            <p14:sldId id="371"/>
            <p14:sldId id="372"/>
            <p14:sldId id="373"/>
            <p14:sldId id="375"/>
            <p14:sldId id="377"/>
            <p14:sldId id="378"/>
            <p14:sldId id="376"/>
            <p14:sldId id="385"/>
            <p14:sldId id="388"/>
            <p14:sldId id="389"/>
            <p14:sldId id="392"/>
            <p14:sldId id="393"/>
            <p14:sldId id="395"/>
            <p14:sldId id="387"/>
            <p14:sldId id="396"/>
            <p14:sldId id="398"/>
            <p14:sldId id="391"/>
            <p14:sldId id="390"/>
            <p14:sldId id="380"/>
            <p14:sldId id="383"/>
            <p14:sldId id="384"/>
            <p14:sldId id="3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0000FF"/>
    <a:srgbClr val="008000"/>
    <a:srgbClr val="FF3300"/>
    <a:srgbClr val="B2B2B2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80536" autoAdjust="0"/>
  </p:normalViewPr>
  <p:slideViewPr>
    <p:cSldViewPr>
      <p:cViewPr varScale="1">
        <p:scale>
          <a:sx n="101" d="100"/>
          <a:sy n="101" d="100"/>
        </p:scale>
        <p:origin x="14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45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68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FA21340-DBF0-4FAC-9DE2-FD6DB24B56C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leurent/highway-env/blob/d6ef0d6d766c3b54a9f06cba3f09677d718109c3/docs/source/make_your_own.rst#id3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github.com/eleurent/highway-env/blob/d6ef0d6d766c3b54a9f06cba3f09677d718109c3/docs/source/make_your_own.rst#id9" TargetMode="External"/><Relationship Id="rId5" Type="http://schemas.openxmlformats.org/officeDocument/2006/relationships/hyperlink" Target="https://github.com/eleurent/highway-env/blob/d6ef0d6d766c3b54a9f06cba3f09677d718109c3/docs/source/make_your_own.rst#id7" TargetMode="External"/><Relationship Id="rId4" Type="http://schemas.openxmlformats.org/officeDocument/2006/relationships/hyperlink" Target="https://github.com/eleurent/highway-env/blob/d6ef0d6d766c3b54a9f06cba3f09677d718109c3/docs/source/make_your_own.rst#id5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hill-a/stable-baseline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8F5042-9C52-0449-B2EC-628456EB9E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01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With default values of  "</a:t>
                </a:r>
                <a:r>
                  <a:rPr lang="en-US" dirty="0" err="1"/>
                  <a:t>collision_reward</a:t>
                </a:r>
                <a:r>
                  <a:rPr lang="en-US" dirty="0"/>
                  <a:t>": -1,  "</a:t>
                </a:r>
                <a:r>
                  <a:rPr lang="en-US" dirty="0" err="1"/>
                  <a:t>right_lane_reward</a:t>
                </a:r>
                <a:r>
                  <a:rPr lang="en-US" dirty="0"/>
                  <a:t>": 0.1,  "</a:t>
                </a:r>
                <a:r>
                  <a:rPr lang="en-US" dirty="0" err="1"/>
                  <a:t>high_speed_reward</a:t>
                </a:r>
                <a:r>
                  <a:rPr lang="en-US" dirty="0"/>
                  <a:t>": 0.4, </a:t>
                </a:r>
                <a:r>
                  <a:rPr lang="en-US" dirty="0" err="1"/>
                  <a:t>lmap</a:t>
                </a:r>
                <a:r>
                  <a:rPr lang="en-US" dirty="0"/>
                  <a:t>(reward, [-1, .5], [0,1])</a:t>
                </a:r>
              </a:p>
              <a:p>
                <a:r>
                  <a:rPr lang="en-US" dirty="0"/>
                  <a:t>def _reward(self, action: Action) -&gt; float: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Min reward=-1 (</a:t>
                </a:r>
                <a:r>
                  <a:rPr lang="en-US" dirty="0" err="1"/>
                  <a:t>collision_reward</a:t>
                </a:r>
                <a:r>
                  <a:rPr lang="en-US" dirty="0"/>
                  <a:t>); Max reward=.1+.4 (</a:t>
                </a:r>
                <a:r>
                  <a:rPr lang="en-US" dirty="0" err="1"/>
                  <a:t>right_lane_reward</a:t>
                </a:r>
                <a:r>
                  <a:rPr lang="en-US" dirty="0"/>
                  <a:t>+ </a:t>
                </a:r>
                <a:r>
                  <a:rPr lang="en-US" dirty="0" err="1"/>
                  <a:t>high_speed_reward</a:t>
                </a:r>
                <a:r>
                  <a:rPr lang="en-US" dirty="0"/>
                  <a:t> );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r>
                  <a:rPr lang="en-US" dirty="0"/>
                  <a:t>If crashed, add </a:t>
                </a:r>
                <a:r>
                  <a:rPr lang="en-US" dirty="0" err="1"/>
                  <a:t>collision_reward</a:t>
                </a:r>
                <a:r>
                  <a:rPr lang="en-US" dirty="0"/>
                  <a:t> (-1)</a:t>
                </a:r>
              </a:p>
              <a:p>
                <a:r>
                  <a:rPr lang="en-US" dirty="0"/>
                  <a:t>Add </a:t>
                </a:r>
                <a:r>
                  <a:rPr lang="en-US" dirty="0" err="1"/>
                  <a:t>right_lane_reward</a:t>
                </a:r>
                <a:r>
                  <a:rPr lang="en-US" dirty="0"/>
                  <a:t>*Lane/max(nLanes-1,1)</a:t>
                </a:r>
              </a:p>
              <a:p>
                <a:pPr lvl="1"/>
                <a:r>
                  <a:rPr lang="en-US" dirty="0" err="1"/>
                  <a:t>lane_index</a:t>
                </a:r>
                <a:r>
                  <a:rPr lang="en-US" dirty="0"/>
                  <a:t> has 3 elements (from, to, id), so </a:t>
                </a:r>
                <a:r>
                  <a:rPr lang="en-US" dirty="0" err="1"/>
                  <a:t>lane_index</a:t>
                </a:r>
                <a:r>
                  <a:rPr lang="en-US" dirty="0"/>
                  <a:t>[2] is the lane id. For </a:t>
                </a:r>
                <a:r>
                  <a:rPr lang="en-US" dirty="0" err="1"/>
                  <a:t>self.vehicle</a:t>
                </a:r>
                <a:r>
                  <a:rPr lang="en-US" dirty="0"/>
                  <a:t>, consider the target lane; for other vehicles, consider the current lane</a:t>
                </a:r>
              </a:p>
              <a:p>
                <a:pPr lvl="1"/>
                <a:r>
                  <a:rPr lang="en-US" dirty="0" err="1"/>
                  <a:t>neighbours</a:t>
                </a:r>
                <a:r>
                  <a:rPr lang="en-US" dirty="0"/>
                  <a:t> contains all lanes in the same road.</a:t>
                </a:r>
              </a:p>
              <a:p>
                <a:pPr lvl="1"/>
                <a:r>
                  <a:rPr lang="en-US" dirty="0"/>
                  <a:t>Suppose </a:t>
                </a:r>
                <a:r>
                  <a:rPr lang="en-US" dirty="0" err="1"/>
                  <a:t>nLanes</a:t>
                </a:r>
                <a:r>
                  <a:rPr lang="en-US" dirty="0"/>
                  <a:t>=2, if Lane=0 (left lane),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.1∗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; if Lane=1 (right lane), then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.1∗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=.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Add </a:t>
                </a:r>
                <a:r>
                  <a:rPr lang="en-US" dirty="0" err="1"/>
                  <a:t>high_speed_reward</a:t>
                </a:r>
                <a:r>
                  <a:rPr lang="en-US" dirty="0"/>
                  <a:t> *</a:t>
                </a:r>
                <a:r>
                  <a:rPr lang="en-US" dirty="0" err="1"/>
                  <a:t>scaled_speed</a:t>
                </a:r>
                <a:r>
                  <a:rPr lang="en-US" dirty="0"/>
                  <a:t>=.4*</a:t>
                </a:r>
                <a:r>
                  <a:rPr lang="en-US" dirty="0" err="1"/>
                  <a:t>np.clip</a:t>
                </a:r>
                <a:r>
                  <a:rPr lang="en-US" dirty="0"/>
                  <a:t>(</a:t>
                </a:r>
                <a:r>
                  <a:rPr lang="en-US" dirty="0" err="1"/>
                  <a:t>scaled_speed</a:t>
                </a:r>
                <a:r>
                  <a:rPr lang="en-US" dirty="0"/>
                  <a:t>, 0, 1)</a:t>
                </a:r>
              </a:p>
              <a:p>
                <a:pPr lvl="1"/>
                <a:r>
                  <a:rPr lang="en-US" dirty="0" err="1"/>
                  <a:t>scaled_speed</a:t>
                </a:r>
                <a:r>
                  <a:rPr lang="en-US" dirty="0"/>
                  <a:t> = </a:t>
                </a:r>
                <a:r>
                  <a:rPr lang="en-US" dirty="0" err="1"/>
                  <a:t>utils.lmap</a:t>
                </a:r>
                <a:r>
                  <a:rPr lang="en-US" dirty="0"/>
                  <a:t>(</a:t>
                </a:r>
                <a:r>
                  <a:rPr lang="en-US" dirty="0" err="1"/>
                  <a:t>self.vehicle.speed</a:t>
                </a:r>
                <a:r>
                  <a:rPr lang="en-US" dirty="0"/>
                  <a:t>, </a:t>
                </a:r>
                <a:r>
                  <a:rPr lang="en-US" dirty="0" err="1"/>
                  <a:t>self.config</a:t>
                </a:r>
                <a:r>
                  <a:rPr lang="en-US" dirty="0"/>
                  <a:t>["</a:t>
                </a:r>
                <a:r>
                  <a:rPr lang="en-US" dirty="0" err="1"/>
                  <a:t>reward_speed_range</a:t>
                </a:r>
                <a:r>
                  <a:rPr lang="en-US" dirty="0"/>
                  <a:t>"], [0, 1])</a:t>
                </a:r>
              </a:p>
              <a:p>
                <a:pPr lvl="1"/>
                <a:r>
                  <a:rPr lang="en-US" dirty="0" err="1"/>
                  <a:t>np.clip</a:t>
                </a:r>
                <a:r>
                  <a:rPr lang="en-US" dirty="0"/>
                  <a:t>(</a:t>
                </a:r>
                <a:r>
                  <a:rPr lang="en-US" dirty="0" err="1"/>
                  <a:t>scaled_speed</a:t>
                </a:r>
                <a:r>
                  <a:rPr lang="en-US" dirty="0"/>
                  <a:t>, 0, 1)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/>
                      <m:t>(</m:t>
                    </m:r>
                    <m:r>
                      <m:rPr>
                        <m:nor/>
                      </m:rPr>
                      <a:rPr lang="en-US" dirty="0" smtClean="0"/>
                      <m:t>if</m:t>
                    </m:r>
                    <m:r>
                      <m:rPr>
                        <m:nor/>
                      </m:rPr>
                      <a:rPr lang="en-US" dirty="0" smtClean="0"/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∉[20,30]</m:t>
                    </m:r>
                  </m:oMath>
                </a14:m>
                <a:r>
                  <a:rPr lang="en-US" b="0" i="0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clip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output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to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within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[0,1]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SE" dirty="0"/>
              </a:p>
              <a:p>
                <a:endParaRPr lang="en-US" dirty="0"/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With default values of  "</a:t>
                </a:r>
                <a:r>
                  <a:rPr lang="en-US" dirty="0" err="1"/>
                  <a:t>collision_reward</a:t>
                </a:r>
                <a:r>
                  <a:rPr lang="en-US" dirty="0"/>
                  <a:t>": -1,  "</a:t>
                </a:r>
                <a:r>
                  <a:rPr lang="en-US" dirty="0" err="1"/>
                  <a:t>right_lane_reward</a:t>
                </a:r>
                <a:r>
                  <a:rPr lang="en-US" dirty="0"/>
                  <a:t>": 0.1,  "</a:t>
                </a:r>
                <a:r>
                  <a:rPr lang="en-US" dirty="0" err="1"/>
                  <a:t>high_speed_reward</a:t>
                </a:r>
                <a:r>
                  <a:rPr lang="en-US" dirty="0"/>
                  <a:t>": 0.4, </a:t>
                </a:r>
                <a:r>
                  <a:rPr lang="en-US" dirty="0" err="1"/>
                  <a:t>lmap</a:t>
                </a:r>
                <a:r>
                  <a:rPr lang="en-US" dirty="0"/>
                  <a:t>(reward, [-1, .5], [0,1])</a:t>
                </a:r>
              </a:p>
              <a:p>
                <a:r>
                  <a:rPr lang="en-US" dirty="0"/>
                  <a:t>def _reward(self, action: Action) -&gt; float: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Min reward=-1 (</a:t>
                </a:r>
                <a:r>
                  <a:rPr lang="en-US" dirty="0" err="1"/>
                  <a:t>collision_reward</a:t>
                </a:r>
                <a:r>
                  <a:rPr lang="en-US" dirty="0"/>
                  <a:t>); Max reward=.1+.4 (</a:t>
                </a:r>
                <a:r>
                  <a:rPr lang="en-US" dirty="0" err="1"/>
                  <a:t>right_lane_reward</a:t>
                </a:r>
                <a:r>
                  <a:rPr lang="en-US" dirty="0"/>
                  <a:t>+ </a:t>
                </a:r>
                <a:r>
                  <a:rPr lang="en-US" dirty="0" err="1"/>
                  <a:t>high_speed_reward</a:t>
                </a:r>
                <a:r>
                  <a:rPr lang="en-US" dirty="0"/>
                  <a:t> );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r>
                  <a:rPr lang="en-US" dirty="0"/>
                  <a:t>If crashed, add </a:t>
                </a:r>
                <a:r>
                  <a:rPr lang="en-US" dirty="0" err="1"/>
                  <a:t>collision_reward</a:t>
                </a:r>
                <a:r>
                  <a:rPr lang="en-US" dirty="0"/>
                  <a:t> (-1)</a:t>
                </a:r>
              </a:p>
              <a:p>
                <a:r>
                  <a:rPr lang="en-US" dirty="0"/>
                  <a:t>Add </a:t>
                </a:r>
                <a:r>
                  <a:rPr lang="en-US" dirty="0" err="1"/>
                  <a:t>right_lane_reward</a:t>
                </a:r>
                <a:r>
                  <a:rPr lang="en-US" dirty="0"/>
                  <a:t>*Lane/max(nLanes-1,1)</a:t>
                </a:r>
              </a:p>
              <a:p>
                <a:pPr lvl="1"/>
                <a:r>
                  <a:rPr lang="en-US" dirty="0" err="1"/>
                  <a:t>lane_index</a:t>
                </a:r>
                <a:r>
                  <a:rPr lang="en-US" dirty="0"/>
                  <a:t> has 3 elements (from, to, id), so </a:t>
                </a:r>
                <a:r>
                  <a:rPr lang="en-US" dirty="0" err="1"/>
                  <a:t>lane_index</a:t>
                </a:r>
                <a:r>
                  <a:rPr lang="en-US" dirty="0"/>
                  <a:t>[2] is the lane id. For </a:t>
                </a:r>
                <a:r>
                  <a:rPr lang="en-US" dirty="0" err="1"/>
                  <a:t>self.vehicle</a:t>
                </a:r>
                <a:r>
                  <a:rPr lang="en-US" dirty="0"/>
                  <a:t>, consider the target lane; for other vehicles, consider the current lane</a:t>
                </a:r>
              </a:p>
              <a:p>
                <a:pPr lvl="1"/>
                <a:r>
                  <a:rPr lang="en-US" dirty="0" err="1"/>
                  <a:t>neighbours</a:t>
                </a:r>
                <a:r>
                  <a:rPr lang="en-US" dirty="0"/>
                  <a:t> contains all lanes in the same road.</a:t>
                </a:r>
              </a:p>
              <a:p>
                <a:pPr lvl="1"/>
                <a:r>
                  <a:rPr lang="en-US" dirty="0"/>
                  <a:t>Suppose </a:t>
                </a:r>
                <a:r>
                  <a:rPr lang="en-US" dirty="0" err="1"/>
                  <a:t>nLanes</a:t>
                </a:r>
                <a:r>
                  <a:rPr lang="en-US" dirty="0"/>
                  <a:t>=2, if Lane=0 (left lane), then </a:t>
                </a:r>
                <a:r>
                  <a:rPr lang="en-US" i="0" dirty="0">
                    <a:latin typeface="Cambria Math" panose="02040503050406030204" pitchFamily="18" charset="0"/>
                  </a:rPr>
                  <a:t>.1∗</a:t>
                </a:r>
                <a:r>
                  <a:rPr lang="en-US" b="0" i="0" dirty="0">
                    <a:latin typeface="Cambria Math" panose="02040503050406030204" pitchFamily="18" charset="0"/>
                  </a:rPr>
                  <a:t>0/</a:t>
                </a:r>
                <a:r>
                  <a:rPr lang="en-US" i="0" dirty="0">
                    <a:latin typeface="Cambria Math" panose="02040503050406030204" pitchFamily="18" charset="0"/>
                  </a:rPr>
                  <a:t>1</a:t>
                </a:r>
                <a:r>
                  <a:rPr lang="en-US" b="0" i="0" dirty="0">
                    <a:latin typeface="Cambria Math" panose="02040503050406030204" pitchFamily="18" charset="0"/>
                  </a:rPr>
                  <a:t>=0</a:t>
                </a:r>
                <a:r>
                  <a:rPr lang="en-US" dirty="0"/>
                  <a:t>; if Lane=1 (right lane), then </a:t>
                </a:r>
                <a:r>
                  <a:rPr lang="en-US" i="0" dirty="0">
                    <a:latin typeface="Cambria Math" panose="02040503050406030204" pitchFamily="18" charset="0"/>
                  </a:rPr>
                  <a:t>.1∗</a:t>
                </a:r>
                <a:r>
                  <a:rPr lang="en-US" b="0" i="0" dirty="0">
                    <a:latin typeface="Cambria Math" panose="02040503050406030204" pitchFamily="18" charset="0"/>
                  </a:rPr>
                  <a:t>1/</a:t>
                </a:r>
                <a:r>
                  <a:rPr lang="en-US" i="0" dirty="0">
                    <a:latin typeface="Cambria Math" panose="02040503050406030204" pitchFamily="18" charset="0"/>
                  </a:rPr>
                  <a:t>1=.</a:t>
                </a:r>
                <a:r>
                  <a:rPr lang="en-US" b="0" i="0" dirty="0">
                    <a:latin typeface="Cambria Math" panose="02040503050406030204" pitchFamily="18" charset="0"/>
                  </a:rPr>
                  <a:t>1</a:t>
                </a:r>
                <a:endParaRPr lang="en-US" dirty="0"/>
              </a:p>
              <a:p>
                <a:r>
                  <a:rPr lang="en-US" dirty="0"/>
                  <a:t>Add </a:t>
                </a:r>
                <a:r>
                  <a:rPr lang="en-US" dirty="0" err="1"/>
                  <a:t>high_speed_reward</a:t>
                </a:r>
                <a:r>
                  <a:rPr lang="en-US" dirty="0"/>
                  <a:t> *</a:t>
                </a:r>
                <a:r>
                  <a:rPr lang="en-US" dirty="0" err="1"/>
                  <a:t>scaled_speed</a:t>
                </a:r>
                <a:r>
                  <a:rPr lang="en-US" dirty="0"/>
                  <a:t>=.4*</a:t>
                </a:r>
                <a:r>
                  <a:rPr lang="en-US" dirty="0" err="1"/>
                  <a:t>np.clip</a:t>
                </a:r>
                <a:r>
                  <a:rPr lang="en-US" dirty="0"/>
                  <a:t>(</a:t>
                </a:r>
                <a:r>
                  <a:rPr lang="en-US" dirty="0" err="1"/>
                  <a:t>scaled_speed</a:t>
                </a:r>
                <a:r>
                  <a:rPr lang="en-US" dirty="0"/>
                  <a:t>, 0, 1)</a:t>
                </a:r>
              </a:p>
              <a:p>
                <a:pPr lvl="1"/>
                <a:r>
                  <a:rPr lang="en-US" dirty="0" err="1"/>
                  <a:t>scaled_speed</a:t>
                </a:r>
                <a:r>
                  <a:rPr lang="en-US" dirty="0"/>
                  <a:t> = </a:t>
                </a:r>
                <a:r>
                  <a:rPr lang="en-US" dirty="0" err="1"/>
                  <a:t>utils.lmap</a:t>
                </a:r>
                <a:r>
                  <a:rPr lang="en-US" dirty="0"/>
                  <a:t>(</a:t>
                </a:r>
                <a:r>
                  <a:rPr lang="en-US" dirty="0" err="1"/>
                  <a:t>self.vehicle.speed</a:t>
                </a:r>
                <a:r>
                  <a:rPr lang="en-US" dirty="0"/>
                  <a:t>, </a:t>
                </a:r>
                <a:r>
                  <a:rPr lang="en-US" dirty="0" err="1"/>
                  <a:t>self.config</a:t>
                </a:r>
                <a:r>
                  <a:rPr lang="en-US" dirty="0"/>
                  <a:t>["</a:t>
                </a:r>
                <a:r>
                  <a:rPr lang="en-US" dirty="0" err="1"/>
                  <a:t>reward_speed_range</a:t>
                </a:r>
                <a:r>
                  <a:rPr lang="en-US" dirty="0"/>
                  <a:t>"], [0, 1])</a:t>
                </a:r>
              </a:p>
              <a:p>
                <a:pPr lvl="1"/>
                <a:r>
                  <a:rPr lang="en-US" dirty="0" err="1"/>
                  <a:t>np.clip</a:t>
                </a:r>
                <a:r>
                  <a:rPr lang="en-US" dirty="0"/>
                  <a:t>(</a:t>
                </a:r>
                <a:r>
                  <a:rPr lang="en-US" dirty="0" err="1"/>
                  <a:t>scaled_speed</a:t>
                </a:r>
                <a:r>
                  <a:rPr lang="en-US" dirty="0"/>
                  <a:t>, 0, 1) </a:t>
                </a:r>
                <a:r>
                  <a:rPr lang="en-US" i="0" dirty="0">
                    <a:latin typeface="Cambria Math" panose="02040503050406030204" pitchFamily="18" charset="0"/>
                  </a:rPr>
                  <a:t>"(if </a:t>
                </a:r>
                <a:r>
                  <a:rPr lang="en-US" i="0">
                    <a:latin typeface="Cambria Math" panose="02040503050406030204" pitchFamily="18" charset="0"/>
                  </a:rPr>
                  <a:t>" 𝑣∉[20,30]</a:t>
                </a:r>
                <a:r>
                  <a:rPr lang="en-US" b="0" i="0" dirty="0"/>
                  <a:t>, </a:t>
                </a:r>
                <a:r>
                  <a:rPr lang="en-US" i="0" dirty="0">
                    <a:latin typeface="Cambria Math" panose="02040503050406030204" pitchFamily="18" charset="0"/>
                  </a:rPr>
                  <a:t>"clip</a:t>
                </a:r>
                <a:r>
                  <a:rPr lang="en-US" b="0" i="0" dirty="0">
                    <a:latin typeface="Cambria Math" panose="02040503050406030204" pitchFamily="18" charset="0"/>
                  </a:rPr>
                  <a:t> output</a:t>
                </a:r>
                <a:r>
                  <a:rPr lang="en-US" i="0" dirty="0">
                    <a:latin typeface="Cambria Math" panose="02040503050406030204" pitchFamily="18" charset="0"/>
                  </a:rPr>
                  <a:t> to within" </a:t>
                </a:r>
                <a:r>
                  <a:rPr lang="en-US" i="0">
                    <a:latin typeface="Cambria Math" panose="02040503050406030204" pitchFamily="18" charset="0"/>
                  </a:rPr>
                  <a:t>[0,1]</a:t>
                </a:r>
                <a:r>
                  <a:rPr lang="en-US" dirty="0"/>
                  <a:t>)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SE" dirty="0"/>
              </a:p>
              <a:p>
                <a:endParaRPr lang="en-US" dirty="0"/>
              </a:p>
              <a:p>
                <a:endParaRPr lang="en-S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59400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A </a:t>
            </a:r>
            <a:r>
              <a:rPr lang="en-US" b="0" i="0" u="none" strike="noStrike" dirty="0">
                <a:solidFill>
                  <a:srgbClr val="24292E"/>
                </a:solidFill>
                <a:effectLst/>
                <a:latin typeface="-apple-system"/>
                <a:hlinkClick r:id="rId3"/>
              </a:rPr>
              <a:t>:</a:t>
            </a:r>
            <a:r>
              <a:rPr lang="en-US" b="0" i="0" u="none" strike="noStrike" dirty="0" err="1">
                <a:solidFill>
                  <a:srgbClr val="24292E"/>
                </a:solidFill>
                <a:effectLst/>
                <a:latin typeface="-apple-system"/>
                <a:hlinkClick r:id="rId3"/>
              </a:rPr>
              <a:t>py:meth</a:t>
            </a:r>
            <a:r>
              <a:rPr lang="en-US" b="0" i="0" u="none" strike="noStrike" dirty="0">
                <a:solidFill>
                  <a:srgbClr val="24292E"/>
                </a:solidFill>
                <a:effectLst/>
                <a:latin typeface="-apple-system"/>
                <a:hlinkClick r:id="rId3"/>
              </a:rPr>
              <a:t>:`~</a:t>
            </a:r>
            <a:r>
              <a:rPr lang="en-US" b="0" i="0" u="none" strike="noStrike" dirty="0" err="1">
                <a:solidFill>
                  <a:srgbClr val="24292E"/>
                </a:solidFill>
                <a:effectLst/>
                <a:latin typeface="-apple-system"/>
                <a:hlinkClick r:id="rId3"/>
              </a:rPr>
              <a:t>highway_env.envs.common.abstract.AbstractEnv.default_config</a:t>
            </a:r>
            <a:r>
              <a:rPr lang="en-US" b="0" i="0" u="none" strike="noStrike" dirty="0">
                <a:solidFill>
                  <a:srgbClr val="24292E"/>
                </a:solidFill>
                <a:effectLst/>
                <a:latin typeface="-apple-system"/>
                <a:hlinkClick r:id="rId3"/>
              </a:rPr>
              <a:t>`</a:t>
            </a:r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 method, that provides a default configuration dictionary that can be overloaded.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A </a:t>
            </a:r>
            <a:r>
              <a:rPr lang="en-US" b="0" i="0" u="none" strike="noStrike" dirty="0">
                <a:solidFill>
                  <a:srgbClr val="24292E"/>
                </a:solidFill>
                <a:effectLst/>
                <a:latin typeface="-apple-system"/>
                <a:hlinkClick r:id="rId4"/>
              </a:rPr>
              <a:t>:</a:t>
            </a:r>
            <a:r>
              <a:rPr lang="en-US" b="0" i="0" u="none" strike="noStrike" dirty="0" err="1">
                <a:solidFill>
                  <a:srgbClr val="24292E"/>
                </a:solidFill>
                <a:effectLst/>
                <a:latin typeface="-apple-system"/>
                <a:hlinkClick r:id="rId4"/>
              </a:rPr>
              <a:t>py:meth</a:t>
            </a:r>
            <a:r>
              <a:rPr lang="en-US" b="0" i="0" u="none" strike="noStrike" dirty="0">
                <a:solidFill>
                  <a:srgbClr val="24292E"/>
                </a:solidFill>
                <a:effectLst/>
                <a:latin typeface="-apple-system"/>
                <a:hlinkClick r:id="rId4"/>
              </a:rPr>
              <a:t>:`~</a:t>
            </a:r>
            <a:r>
              <a:rPr lang="en-US" b="0" i="0" u="none" strike="noStrike" dirty="0" err="1">
                <a:solidFill>
                  <a:srgbClr val="24292E"/>
                </a:solidFill>
                <a:effectLst/>
                <a:latin typeface="-apple-system"/>
                <a:hlinkClick r:id="rId4"/>
              </a:rPr>
              <a:t>highway_env.envs.common.abstract.AbstractEnv.define_spaces</a:t>
            </a:r>
            <a:r>
              <a:rPr lang="en-US" b="0" i="0" u="none" strike="noStrike" dirty="0">
                <a:solidFill>
                  <a:srgbClr val="24292E"/>
                </a:solidFill>
                <a:effectLst/>
                <a:latin typeface="-apple-system"/>
                <a:hlinkClick r:id="rId4"/>
              </a:rPr>
              <a:t>`</a:t>
            </a:r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 method, that gives access to a choice of observation and action types, set from the environment configuration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A </a:t>
            </a:r>
            <a:r>
              <a:rPr lang="en-US" b="0" i="0" u="none" strike="noStrike" dirty="0">
                <a:solidFill>
                  <a:srgbClr val="24292E"/>
                </a:solidFill>
                <a:effectLst/>
                <a:latin typeface="-apple-system"/>
                <a:hlinkClick r:id="rId5"/>
              </a:rPr>
              <a:t>:</a:t>
            </a:r>
            <a:r>
              <a:rPr lang="en-US" b="0" i="0" u="none" strike="noStrike" dirty="0" err="1">
                <a:solidFill>
                  <a:srgbClr val="24292E"/>
                </a:solidFill>
                <a:effectLst/>
                <a:latin typeface="-apple-system"/>
                <a:hlinkClick r:id="rId5"/>
              </a:rPr>
              <a:t>py:meth</a:t>
            </a:r>
            <a:r>
              <a:rPr lang="en-US" b="0" i="0" u="none" strike="noStrike" dirty="0">
                <a:solidFill>
                  <a:srgbClr val="24292E"/>
                </a:solidFill>
                <a:effectLst/>
                <a:latin typeface="-apple-system"/>
                <a:hlinkClick r:id="rId5"/>
              </a:rPr>
              <a:t>:`~</a:t>
            </a:r>
            <a:r>
              <a:rPr lang="en-US" b="0" i="0" u="none" strike="noStrike" dirty="0" err="1">
                <a:solidFill>
                  <a:srgbClr val="24292E"/>
                </a:solidFill>
                <a:effectLst/>
                <a:latin typeface="-apple-system"/>
                <a:hlinkClick r:id="rId5"/>
              </a:rPr>
              <a:t>highway_env.envs.common.abstract.AbstractEnv.step</a:t>
            </a:r>
            <a:r>
              <a:rPr lang="en-US" b="0" i="0" u="none" strike="noStrike" dirty="0">
                <a:solidFill>
                  <a:srgbClr val="24292E"/>
                </a:solidFill>
                <a:effectLst/>
                <a:latin typeface="-apple-system"/>
                <a:hlinkClick r:id="rId5"/>
              </a:rPr>
              <a:t>`</a:t>
            </a:r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 method, which executes the desired actions (at policy frequency) and simulate the environment (at simulation frequency)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A </a:t>
            </a:r>
            <a:r>
              <a:rPr lang="en-US" b="0" i="0" u="none" strike="noStrike" dirty="0">
                <a:solidFill>
                  <a:srgbClr val="24292E"/>
                </a:solidFill>
                <a:effectLst/>
                <a:latin typeface="-apple-system"/>
                <a:hlinkClick r:id="rId6"/>
              </a:rPr>
              <a:t>:</a:t>
            </a:r>
            <a:r>
              <a:rPr lang="en-US" b="0" i="0" u="none" strike="noStrike" dirty="0" err="1">
                <a:solidFill>
                  <a:srgbClr val="24292E"/>
                </a:solidFill>
                <a:effectLst/>
                <a:latin typeface="-apple-system"/>
                <a:hlinkClick r:id="rId6"/>
              </a:rPr>
              <a:t>py:meth</a:t>
            </a:r>
            <a:r>
              <a:rPr lang="en-US" b="0" i="0" u="none" strike="noStrike" dirty="0">
                <a:solidFill>
                  <a:srgbClr val="24292E"/>
                </a:solidFill>
                <a:effectLst/>
                <a:latin typeface="-apple-system"/>
                <a:hlinkClick r:id="rId6"/>
              </a:rPr>
              <a:t>:`~</a:t>
            </a:r>
            <a:r>
              <a:rPr lang="en-US" b="0" i="0" u="none" strike="noStrike" dirty="0" err="1">
                <a:solidFill>
                  <a:srgbClr val="24292E"/>
                </a:solidFill>
                <a:effectLst/>
                <a:latin typeface="-apple-system"/>
                <a:hlinkClick r:id="rId6"/>
              </a:rPr>
              <a:t>highway_env.envs.common.abstract.AbstractEnv.render</a:t>
            </a:r>
            <a:r>
              <a:rPr lang="en-US" b="0" i="0" u="none" strike="noStrike" dirty="0">
                <a:solidFill>
                  <a:srgbClr val="24292E"/>
                </a:solidFill>
                <a:effectLst/>
                <a:latin typeface="-apple-system"/>
                <a:hlinkClick r:id="rId6"/>
              </a:rPr>
              <a:t>`</a:t>
            </a:r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 method, which renders the environment.</a:t>
            </a: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75318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https://github.com/eleurent/rl-agents/tree/master/rl_agents/agents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31103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https://github.com/eleurent/rl-agents/blob/master/scripts/configs/HighwayEnv/env.json</a:t>
            </a:r>
            <a:endParaRPr lang="en-US" sz="11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dirty="0"/>
              <a:t>https://github.com/eleurent/rl-agents/blob/master/scripts/configs/HighwayEnv/agents/DQNAgent/dqn.json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6215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https://github.com/eleurent/rl-agents/blob/e4abed7233c6e727394ab9a671ee81761856e81a/rl_agents/agents/common/exploration/abstract.py#L14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4047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Uniform distribution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, and optimal action with probability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Uniform distribution with probability </a:t>
                </a:r>
                <a:r>
                  <a:rPr lang="en-US" b="0" i="0">
                    <a:latin typeface="Cambria Math" panose="02040503050406030204" pitchFamily="18" charset="0"/>
                  </a:rPr>
                  <a:t>𝜖</a:t>
                </a:r>
                <a:r>
                  <a:rPr lang="en-US" dirty="0"/>
                  <a:t>, and optimal action with probability </a:t>
                </a:r>
                <a:r>
                  <a:rPr lang="en-US" b="0" i="0">
                    <a:latin typeface="Cambria Math" panose="02040503050406030204" pitchFamily="18" charset="0"/>
                  </a:rPr>
                  <a:t>1−</a:t>
                </a:r>
                <a:r>
                  <a:rPr lang="en-US" i="0">
                    <a:latin typeface="Cambria Math" panose="02040503050406030204" pitchFamily="18" charset="0"/>
                  </a:rPr>
                  <a:t>𝜖</a:t>
                </a:r>
                <a:endParaRPr lang="en-US" dirty="0"/>
              </a:p>
              <a:p>
                <a:endParaRPr lang="en-S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768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https://github.com/eleurent/rl-agents/blob/e4abed7233c6e727394ab9a671ee81761856e81a/rl_agents/agents/common/exploration/epsilon_greedy.py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27889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https://towardsdatascience.com/stable-baselines-a-fork-of-openai-baselines-reinforcement-learning-made-easy-df87c4b2fc82 </a:t>
            </a:r>
            <a:r>
              <a:rPr lang="en-US" dirty="0">
                <a:hlinkClick r:id="rId3"/>
              </a:rPr>
              <a:t>https://github.com/hill-a/stable-baselines</a:t>
            </a:r>
            <a:endParaRPr lang="en-US" dirty="0"/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4219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https://github.com/eleurent/highway-env/blob/master/highway_env/envs/highway_env.py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https://github.com/eleurent/highway-env/blob/d6ef0d6d766c3b54a9f06cba3f09677d718109c3/docs/source/rewards/index.rst</a:t>
            </a:r>
          </a:p>
          <a:p>
            <a:pPr lvl="1"/>
            <a:endParaRPr lang="en-US" dirty="0"/>
          </a:p>
          <a:p>
            <a:r>
              <a:rPr lang="en-US" dirty="0"/>
              <a:t>Printing </a:t>
            </a:r>
            <a:r>
              <a:rPr lang="en-US" dirty="0" err="1"/>
              <a:t>env.config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fr-FR" sz="21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fr-FR" sz="21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fr-FR" sz="21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pprint</a:t>
            </a:r>
            <a:endParaRPr lang="fr-FR" sz="21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fr-FR" sz="21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pprint.pprint</a:t>
            </a:r>
            <a:r>
              <a:rPr lang="fr-FR" sz="21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fr-FR" sz="21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env.config</a:t>
            </a:r>
            <a:r>
              <a:rPr lang="fr-FR" sz="21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3940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https://github.com/eleurent/highway-env/blob/master/highway_env/envs/common/observation.py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 err="1">
                <a:effectLst/>
                <a:latin typeface="SFMono-Regular"/>
              </a:rPr>
              <a:t>KinematicsGoalObservation</a:t>
            </a:r>
            <a:r>
              <a:rPr lang="en-US" b="0" i="0" dirty="0">
                <a:solidFill>
                  <a:srgbClr val="24292E"/>
                </a:solidFill>
                <a:effectLst/>
                <a:latin typeface="SFMono-Regular"/>
              </a:rPr>
              <a:t>(</a:t>
            </a:r>
            <a:r>
              <a:rPr lang="en-US" b="0" i="0" dirty="0" err="1">
                <a:effectLst/>
                <a:latin typeface="SFMono-Regular"/>
              </a:rPr>
              <a:t>KinematicObservation</a:t>
            </a:r>
            <a:r>
              <a:rPr lang="en-US" b="0" i="0" dirty="0">
                <a:solidFill>
                  <a:srgbClr val="24292E"/>
                </a:solidFill>
                <a:effectLst/>
                <a:latin typeface="SFMono-Regular"/>
              </a:rPr>
              <a:t>) </a:t>
            </a:r>
            <a:r>
              <a:rPr lang="en-US" dirty="0" err="1"/>
              <a:t>TimeToCollisionObservation</a:t>
            </a:r>
            <a:r>
              <a:rPr lang="en-US" dirty="0"/>
              <a:t>(</a:t>
            </a:r>
            <a:r>
              <a:rPr lang="en-US" dirty="0" err="1"/>
              <a:t>ObservationType</a:t>
            </a:r>
            <a:r>
              <a:rPr lang="en-US" dirty="0"/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24292E"/>
              </a:solidFill>
              <a:effectLst/>
              <a:latin typeface="SFMono-Regular"/>
            </a:endParaRP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12430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https://github.com/eleurent/highway-env/blob/master/highway_env/envs/common/action.py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874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https://github.com/eleurent/highway-env/blob/d6ef0d6d766c3b54a9f06cba3f09677d718109c3/docs/source/actions/index.rst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0990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https://github.com/eleurent/highway-env/blob/master/highway_env/vehicle/controller.py</a:t>
            </a:r>
          </a:p>
          <a:p>
            <a:endParaRPr lang="en-US" dirty="0"/>
          </a:p>
          <a:p>
            <a:r>
              <a:rPr lang="en-US" dirty="0">
                <a:effectLst/>
                <a:latin typeface="SFMono-Regular"/>
              </a:rPr>
              <a:t>def </a:t>
            </a:r>
            <a:r>
              <a:rPr lang="en-US" dirty="0" err="1">
                <a:effectLst/>
                <a:latin typeface="SFMono-Regular"/>
              </a:rPr>
              <a:t>speed_to_index</a:t>
            </a:r>
            <a:r>
              <a:rPr lang="en-US" dirty="0">
                <a:effectLst/>
                <a:latin typeface="SFMono-Regular"/>
              </a:rPr>
              <a:t>(self, speed: float) -&gt; int: """ Find the index of the closest speed allowed to a given speed. :param speed: an input speed [m/s] :return: the index of the closest speed allowed [] """ x = (speed - </a:t>
            </a:r>
            <a:r>
              <a:rPr lang="en-US" dirty="0" err="1">
                <a:effectLst/>
                <a:latin typeface="SFMono-Regular"/>
              </a:rPr>
              <a:t>self.SPEED_MIN</a:t>
            </a:r>
            <a:r>
              <a:rPr lang="en-US" dirty="0">
                <a:effectLst/>
                <a:latin typeface="SFMono-Regular"/>
              </a:rPr>
              <a:t>) / (</a:t>
            </a:r>
            <a:r>
              <a:rPr lang="en-US" dirty="0" err="1">
                <a:effectLst/>
                <a:latin typeface="SFMono-Regular"/>
              </a:rPr>
              <a:t>self.SPEED_MAX</a:t>
            </a:r>
            <a:r>
              <a:rPr lang="en-US" dirty="0">
                <a:effectLst/>
                <a:latin typeface="SFMono-Regular"/>
              </a:rPr>
              <a:t> - </a:t>
            </a:r>
            <a:r>
              <a:rPr lang="en-US" dirty="0" err="1">
                <a:effectLst/>
                <a:latin typeface="SFMono-Regular"/>
              </a:rPr>
              <a:t>self.SPEED_MIN</a:t>
            </a:r>
            <a:r>
              <a:rPr lang="en-US" dirty="0">
                <a:effectLst/>
                <a:latin typeface="SFMono-Regular"/>
              </a:rPr>
              <a:t>) return np.int(</a:t>
            </a:r>
            <a:r>
              <a:rPr lang="en-US" dirty="0" err="1">
                <a:effectLst/>
                <a:latin typeface="SFMono-Regular"/>
              </a:rPr>
              <a:t>np.clip</a:t>
            </a:r>
            <a:r>
              <a:rPr lang="en-US" dirty="0">
                <a:effectLst/>
                <a:latin typeface="SFMono-Regular"/>
              </a:rPr>
              <a:t>(</a:t>
            </a:r>
            <a:r>
              <a:rPr lang="en-US" dirty="0" err="1">
                <a:effectLst/>
                <a:latin typeface="SFMono-Regular"/>
              </a:rPr>
              <a:t>np.round</a:t>
            </a:r>
            <a:r>
              <a:rPr lang="en-US" dirty="0">
                <a:effectLst/>
                <a:latin typeface="SFMono-Regular"/>
              </a:rPr>
              <a:t>(x * (</a:t>
            </a:r>
            <a:r>
              <a:rPr lang="en-US" dirty="0" err="1">
                <a:effectLst/>
                <a:latin typeface="SFMono-Regular"/>
              </a:rPr>
              <a:t>self.SPEED_COUNT</a:t>
            </a:r>
            <a:r>
              <a:rPr lang="en-US" dirty="0">
                <a:effectLst/>
                <a:latin typeface="SFMono-Regular"/>
              </a:rPr>
              <a:t> - 1)), 0, </a:t>
            </a:r>
            <a:r>
              <a:rPr lang="en-US" dirty="0" err="1">
                <a:effectLst/>
                <a:latin typeface="SFMono-Regular"/>
              </a:rPr>
              <a:t>self.SPEED_COUNT</a:t>
            </a:r>
            <a:r>
              <a:rPr lang="en-US" dirty="0">
                <a:effectLst/>
                <a:latin typeface="SFMono-Regular"/>
              </a:rPr>
              <a:t> - 1))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52577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https://github.com/eleurent/highway-env/blob/master/highway_env/envs/highway_env.py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RIGHT_LANE_REWARD: float = 0.1</a:t>
            </a:r>
          </a:p>
          <a:p>
            <a:pPr lvl="1"/>
            <a:r>
              <a:rPr lang="en-US" dirty="0"/>
              <a:t>"""The reward received when driving on the right-most lanes, linearly mapped to zero for other lanes."""</a:t>
            </a:r>
          </a:p>
          <a:p>
            <a:r>
              <a:rPr lang="en-US" dirty="0"/>
              <a:t>HIGH_SPEED_REWARD: float = 0.4</a:t>
            </a:r>
          </a:p>
          <a:p>
            <a:pPr lvl="1"/>
            <a:r>
              <a:rPr lang="en-US" dirty="0"/>
              <a:t>"""The reward received when driving at full speed, linearly mapped to zero for lower speeds according to config["</a:t>
            </a:r>
            <a:r>
              <a:rPr lang="en-US" dirty="0" err="1"/>
              <a:t>reward_speed_range</a:t>
            </a:r>
            <a:r>
              <a:rPr lang="en-US" dirty="0"/>
              <a:t>"]."""</a:t>
            </a:r>
          </a:p>
          <a:p>
            <a:r>
              <a:rPr lang="en-US" dirty="0"/>
              <a:t>LANE_CHANGE_REWARD: float = 0</a:t>
            </a:r>
          </a:p>
          <a:p>
            <a:pPr lvl="1"/>
            <a:r>
              <a:rPr lang="en-US" dirty="0"/>
              <a:t>"""The reward received at each lane change action.""“</a:t>
            </a: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11587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SFMono-Regular"/>
              </a:rPr>
              <a:t>https://github.com/eleurent/highway-env/blob/master/highway_env/envs/highway_env.py</a:t>
            </a:r>
          </a:p>
          <a:p>
            <a:r>
              <a:rPr lang="en-US" dirty="0">
                <a:effectLst/>
                <a:latin typeface="SFMono-Regular"/>
              </a:rPr>
              <a:t>def </a:t>
            </a:r>
            <a:r>
              <a:rPr lang="en-US" dirty="0" err="1">
                <a:effectLst/>
                <a:latin typeface="SFMono-Regular"/>
              </a:rPr>
              <a:t>all_side_lanes</a:t>
            </a:r>
            <a:r>
              <a:rPr lang="en-US" dirty="0">
                <a:effectLst/>
                <a:latin typeface="SFMono-Regular"/>
              </a:rPr>
              <a:t>(self, </a:t>
            </a:r>
            <a:r>
              <a:rPr lang="en-US" dirty="0" err="1">
                <a:effectLst/>
                <a:latin typeface="SFMono-Regular"/>
              </a:rPr>
              <a:t>lane_index</a:t>
            </a:r>
            <a:r>
              <a:rPr lang="en-US" dirty="0">
                <a:effectLst/>
                <a:latin typeface="SFMono-Regular"/>
              </a:rPr>
              <a:t>: </a:t>
            </a:r>
            <a:r>
              <a:rPr lang="en-US" dirty="0" err="1">
                <a:effectLst/>
                <a:latin typeface="SFMono-Regular"/>
              </a:rPr>
              <a:t>LaneIndex</a:t>
            </a:r>
            <a:r>
              <a:rPr lang="en-US" dirty="0">
                <a:effectLst/>
                <a:latin typeface="SFMono-Regular"/>
              </a:rPr>
              <a:t>) -&gt; List[</a:t>
            </a:r>
            <a:r>
              <a:rPr lang="en-US" dirty="0" err="1">
                <a:effectLst/>
                <a:latin typeface="SFMono-Regular"/>
              </a:rPr>
              <a:t>LaneIndex</a:t>
            </a:r>
            <a:r>
              <a:rPr lang="en-US" dirty="0">
                <a:effectLst/>
                <a:latin typeface="SFMono-Regular"/>
              </a:rPr>
              <a:t>]: """ :param </a:t>
            </a:r>
            <a:r>
              <a:rPr lang="en-US" dirty="0" err="1">
                <a:effectLst/>
                <a:latin typeface="SFMono-Regular"/>
              </a:rPr>
              <a:t>lane_index</a:t>
            </a:r>
            <a:r>
              <a:rPr lang="en-US" dirty="0">
                <a:effectLst/>
                <a:latin typeface="SFMono-Regular"/>
              </a:rPr>
              <a:t>: the index of a lane. :return: all lanes belonging to the same road. """ return [(</a:t>
            </a:r>
            <a:r>
              <a:rPr lang="en-US" dirty="0" err="1">
                <a:effectLst/>
                <a:latin typeface="SFMono-Regular"/>
              </a:rPr>
              <a:t>lane_index</a:t>
            </a:r>
            <a:r>
              <a:rPr lang="en-US" dirty="0">
                <a:effectLst/>
                <a:latin typeface="SFMono-Regular"/>
              </a:rPr>
              <a:t>[0], </a:t>
            </a:r>
            <a:r>
              <a:rPr lang="en-US" dirty="0" err="1">
                <a:effectLst/>
                <a:latin typeface="SFMono-Regular"/>
              </a:rPr>
              <a:t>lane_index</a:t>
            </a:r>
            <a:r>
              <a:rPr lang="en-US" dirty="0">
                <a:effectLst/>
                <a:latin typeface="SFMono-Regular"/>
              </a:rPr>
              <a:t>[1], </a:t>
            </a:r>
            <a:r>
              <a:rPr lang="en-US" dirty="0" err="1">
                <a:effectLst/>
                <a:latin typeface="SFMono-Regular"/>
              </a:rPr>
              <a:t>i</a:t>
            </a:r>
            <a:r>
              <a:rPr lang="en-US" dirty="0">
                <a:effectLst/>
                <a:latin typeface="SFMono-Regular"/>
              </a:rPr>
              <a:t>) for </a:t>
            </a:r>
            <a:r>
              <a:rPr lang="en-US" dirty="0" err="1">
                <a:effectLst/>
                <a:latin typeface="SFMono-Regular"/>
              </a:rPr>
              <a:t>i</a:t>
            </a:r>
            <a:r>
              <a:rPr lang="en-US" dirty="0">
                <a:effectLst/>
                <a:latin typeface="SFMono-Regular"/>
              </a:rPr>
              <a:t> in range(</a:t>
            </a:r>
            <a:r>
              <a:rPr lang="en-US" dirty="0" err="1">
                <a:effectLst/>
                <a:latin typeface="SFMono-Regular"/>
              </a:rPr>
              <a:t>len</a:t>
            </a:r>
            <a:r>
              <a:rPr lang="en-US" dirty="0">
                <a:effectLst/>
                <a:latin typeface="SFMono-Regular"/>
              </a:rPr>
              <a:t>(</a:t>
            </a:r>
            <a:r>
              <a:rPr lang="en-US" dirty="0" err="1">
                <a:effectLst/>
                <a:latin typeface="SFMono-Regular"/>
              </a:rPr>
              <a:t>self.graph</a:t>
            </a:r>
            <a:r>
              <a:rPr lang="en-US" dirty="0">
                <a:effectLst/>
                <a:latin typeface="SFMono-Regular"/>
              </a:rPr>
              <a:t>[</a:t>
            </a:r>
            <a:r>
              <a:rPr lang="en-US" dirty="0" err="1">
                <a:effectLst/>
                <a:latin typeface="SFMono-Regular"/>
              </a:rPr>
              <a:t>lane_index</a:t>
            </a:r>
            <a:r>
              <a:rPr lang="en-US" dirty="0">
                <a:effectLst/>
                <a:latin typeface="SFMono-Regular"/>
              </a:rPr>
              <a:t>[0]][</a:t>
            </a:r>
            <a:r>
              <a:rPr lang="en-US" dirty="0" err="1">
                <a:effectLst/>
                <a:latin typeface="SFMono-Regular"/>
              </a:rPr>
              <a:t>lane_index</a:t>
            </a:r>
            <a:r>
              <a:rPr lang="en-US" dirty="0">
                <a:effectLst/>
                <a:latin typeface="SFMono-Regular"/>
              </a:rPr>
              <a:t>[1]]))]</a:t>
            </a:r>
          </a:p>
          <a:p>
            <a:r>
              <a:rPr lang="en-US" dirty="0">
                <a:effectLst/>
                <a:latin typeface="SFMono-Regular"/>
              </a:rPr>
              <a:t>https://github.com/eleurent/highway-env/blob/3ef36a0fb17f91769ecac9581206bd51cce41108/highway_env/road/road.py</a:t>
            </a:r>
          </a:p>
          <a:p>
            <a:r>
              <a:rPr lang="en-US" b="0" i="0" dirty="0">
                <a:solidFill>
                  <a:srgbClr val="24292E"/>
                </a:solidFill>
                <a:effectLst/>
                <a:latin typeface="SFMono-Regular"/>
              </a:rPr>
              <a:t>_from, _to, _id </a:t>
            </a:r>
            <a:r>
              <a:rPr lang="en-US" b="0" i="0" dirty="0">
                <a:effectLst/>
                <a:latin typeface="SFMono-Regular"/>
              </a:rPr>
              <a:t>=</a:t>
            </a:r>
            <a:r>
              <a:rPr lang="en-US" b="0" i="0" dirty="0">
                <a:solidFill>
                  <a:srgbClr val="24292E"/>
                </a:solidFill>
                <a:effectLst/>
                <a:latin typeface="SFMono-Regular"/>
              </a:rPr>
              <a:t> </a:t>
            </a:r>
            <a:r>
              <a:rPr lang="en-US" b="0" i="0" dirty="0" err="1">
                <a:solidFill>
                  <a:srgbClr val="24292E"/>
                </a:solidFill>
                <a:effectLst/>
                <a:latin typeface="SFMono-Regular"/>
              </a:rPr>
              <a:t>lane_index</a:t>
            </a:r>
            <a:endParaRPr lang="en-US" b="0" i="0" dirty="0">
              <a:solidFill>
                <a:srgbClr val="24292E"/>
              </a:solidFill>
              <a:effectLst/>
              <a:latin typeface="SFMono-Regular"/>
            </a:endParaRPr>
          </a:p>
          <a:p>
            <a:endParaRPr lang="en-US" b="0" i="0" dirty="0">
              <a:solidFill>
                <a:srgbClr val="24292E"/>
              </a:solidFill>
              <a:effectLst/>
              <a:latin typeface="SFMono-Regular"/>
            </a:endParaRPr>
          </a:p>
          <a:p>
            <a:r>
              <a:rPr lang="en-US" b="0" i="0" dirty="0">
                <a:solidFill>
                  <a:srgbClr val="24292E"/>
                </a:solidFill>
                <a:effectLst/>
                <a:latin typeface="SFMono-Regular"/>
              </a:rPr>
              <a:t>X: [-1, .5] y: [0,1]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03382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03966-D6FD-4DDD-A95C-2C7993E51B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53200"/>
            <a:ext cx="21336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530035"/>
            <a:ext cx="21336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F456A-00AF-44E6-8D70-638C0D0130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C9B42-DC4F-4955-8A6B-AF74C68745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C1126-23CC-4559-B546-BAC515D1D40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25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25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B2DEA-3332-4DF6-A348-197FA3F2EA8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09577-EEFF-4D12-A7EE-88AD1DC7930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6999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smtClean="0">
                <a:ea typeface="宋体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6999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smtClean="0"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6999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宋体" charset="-122"/>
              </a:defRPr>
            </a:lvl1pPr>
          </a:lstStyle>
          <a:p>
            <a:pPr>
              <a:defRPr/>
            </a:pPr>
            <a:fld id="{FE160EA6-A35E-4F72-A219-BD66FDF9DC93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leurent/highway-env/blob/d6ef0d6d766c3b54a9f06cba3f09677d718109c3/docs/source/actions/index.rst#id1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eleurent/highway-env/blob/d6ef0d6d766c3b54a9f06cba3f09677d718109c3/docs/source/actions/index.rst#id1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leurent.github.io/highway-env/" TargetMode="External"/><Relationship Id="rId2" Type="http://schemas.openxmlformats.org/officeDocument/2006/relationships/hyperlink" Target="https://github.com/eleurent/highway-env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eleurent/rl-agents#trailblazer" TargetMode="External"/><Relationship Id="rId13" Type="http://schemas.openxmlformats.org/officeDocument/2006/relationships/hyperlink" Target="https://github.com/eleurent/rl-agents#dqn-deep-q-network" TargetMode="External"/><Relationship Id="rId3" Type="http://schemas.openxmlformats.org/officeDocument/2006/relationships/hyperlink" Target="https://github.com/eleurent/rl-agents#vi-value-iteration" TargetMode="External"/><Relationship Id="rId7" Type="http://schemas.openxmlformats.org/officeDocument/2006/relationships/hyperlink" Target="https://github.com/eleurent/rl-agents#olop-open-loop-optimistic-planning" TargetMode="External"/><Relationship Id="rId12" Type="http://schemas.openxmlformats.org/officeDocument/2006/relationships/hyperlink" Target="https://github.com/eleurent/rl-agents#irp-interval-based-robust-planning" TargetMode="External"/><Relationship Id="rId2" Type="http://schemas.openxmlformats.org/officeDocument/2006/relationships/hyperlink" Target="https://github.com/eleurent/rl-agen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eleurent/rl-agents#opd-optimistic-planning-for-deterministic-systems" TargetMode="External"/><Relationship Id="rId11" Type="http://schemas.openxmlformats.org/officeDocument/2006/relationships/hyperlink" Target="https://github.com/eleurent/rl-agents#drop-discrete-robust-optimistic-planning" TargetMode="External"/><Relationship Id="rId5" Type="http://schemas.openxmlformats.org/officeDocument/2006/relationships/hyperlink" Target="https://github.com/eleurent/rl-agents#uct-upper-confidence-bounds-applied-to-trees" TargetMode="External"/><Relationship Id="rId15" Type="http://schemas.openxmlformats.org/officeDocument/2006/relationships/hyperlink" Target="https://github.com/eleurent/rl-agents#bftq-budgeted-fitted-q" TargetMode="External"/><Relationship Id="rId10" Type="http://schemas.openxmlformats.org/officeDocument/2006/relationships/hyperlink" Target="https://github.com/eleurent/rl-agents#rvi-robust-value-iteration" TargetMode="External"/><Relationship Id="rId4" Type="http://schemas.openxmlformats.org/officeDocument/2006/relationships/hyperlink" Target="https://github.com/eleurent/rl-agents#cem-cross-entropy-method" TargetMode="External"/><Relationship Id="rId9" Type="http://schemas.openxmlformats.org/officeDocument/2006/relationships/hyperlink" Target="https://github.com/eleurent/rl-agents#plaT%CE%B3poos" TargetMode="External"/><Relationship Id="rId14" Type="http://schemas.openxmlformats.org/officeDocument/2006/relationships/hyperlink" Target="https://github.com/eleurent/rl-agents#ftq-fitted-q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LR-RM/stable-baselines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400" dirty="0"/>
              <a:t>Lab3  DQN for </a:t>
            </a:r>
            <a:r>
              <a:rPr lang="en-US" sz="4400"/>
              <a:t>Highway Driving</a:t>
            </a:r>
            <a:endParaRPr lang="en-US" sz="4400" i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 rtlCol="0">
            <a:normAutofit/>
          </a:bodyPr>
          <a:lstStyle/>
          <a:p>
            <a:r>
              <a:rPr lang="en-US" altLang="zh-CN" dirty="0"/>
              <a:t>Zonghua </a:t>
            </a:r>
            <a:r>
              <a:rPr lang="en-US" altLang="zh-CN"/>
              <a:t>Gu 2022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63E4C-4642-794D-A2FD-70F6B81535F5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3486150" y="5624515"/>
            <a:ext cx="21717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C76FB5-D22A-4B30-8201-4391A28770C9}"/>
              </a:ext>
            </a:extLst>
          </p:cNvPr>
          <p:cNvSpPr/>
          <p:nvPr/>
        </p:nvSpPr>
        <p:spPr>
          <a:xfrm>
            <a:off x="2337253" y="6563711"/>
            <a:ext cx="44694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Acknowledgement: slides based on https://github.com/eleurent/highway-env</a:t>
            </a:r>
            <a:endParaRPr lang="en-SE" sz="10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C66DCD1-4DE3-4961-8377-20043FFD1F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49762"/>
            <a:ext cx="8534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2892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FEB43-5472-4536-AD66-B1CCC6158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action.py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13033-35AD-4EFD-B8AD-8EBD73E3C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8862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class </a:t>
            </a:r>
            <a:r>
              <a:rPr lang="en-US" dirty="0" err="1"/>
              <a:t>ContinuousAction</a:t>
            </a:r>
            <a:r>
              <a:rPr lang="en-US" dirty="0"/>
              <a:t>(</a:t>
            </a:r>
            <a:r>
              <a:rPr lang="en-US" dirty="0" err="1"/>
              <a:t>ActionType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Continuous action space for throttle and/or steering angle. If both throttle and steering are enabled, they are set in this order: [throttle, steering]. The space intervals are always [-1, 1], but are mapped to throttle/steering intervals through configurations.</a:t>
            </a:r>
          </a:p>
          <a:p>
            <a:pPr lvl="1"/>
            <a:r>
              <a:rPr lang="en-US" dirty="0"/>
              <a:t>ACCELERATION_RANGE = (-5, 5.0)</a:t>
            </a:r>
          </a:p>
          <a:p>
            <a:pPr lvl="2"/>
            <a:r>
              <a:rPr lang="en-US" dirty="0"/>
              <a:t>[-x, x], in m/s²</a:t>
            </a:r>
          </a:p>
          <a:p>
            <a:pPr lvl="1"/>
            <a:r>
              <a:rPr lang="en-US" dirty="0"/>
              <a:t>STEERING_RANGE = (-</a:t>
            </a:r>
            <a:r>
              <a:rPr lang="en-US" dirty="0" err="1"/>
              <a:t>np.pi</a:t>
            </a:r>
            <a:r>
              <a:rPr lang="en-US" dirty="0"/>
              <a:t> / 4, </a:t>
            </a:r>
            <a:r>
              <a:rPr lang="en-US" dirty="0" err="1"/>
              <a:t>np.pi</a:t>
            </a:r>
            <a:r>
              <a:rPr lang="en-US" dirty="0"/>
              <a:t> / 4)</a:t>
            </a:r>
          </a:p>
          <a:p>
            <a:pPr lvl="2"/>
            <a:r>
              <a:rPr lang="en-US" dirty="0"/>
              <a:t>[-x, x], in rad</a:t>
            </a:r>
          </a:p>
          <a:p>
            <a:r>
              <a:rPr lang="en-US" b="0" i="0" dirty="0">
                <a:effectLst/>
                <a:latin typeface="SFMono-Regular"/>
              </a:rPr>
              <a:t>class</a:t>
            </a:r>
            <a:r>
              <a:rPr lang="en-US" b="0" i="0" dirty="0">
                <a:solidFill>
                  <a:srgbClr val="24292E"/>
                </a:solidFill>
                <a:effectLst/>
                <a:latin typeface="SFMono-Regular"/>
              </a:rPr>
              <a:t> </a:t>
            </a:r>
            <a:r>
              <a:rPr lang="en-US" b="0" i="0" dirty="0" err="1">
                <a:effectLst/>
                <a:latin typeface="SFMono-Regular"/>
              </a:rPr>
              <a:t>DiscreteMetaAction</a:t>
            </a:r>
            <a:r>
              <a:rPr lang="en-US" b="0" i="0" dirty="0">
                <a:solidFill>
                  <a:srgbClr val="24292E"/>
                </a:solidFill>
                <a:effectLst/>
                <a:latin typeface="SFMono-Regular"/>
              </a:rPr>
              <a:t>(</a:t>
            </a:r>
            <a:r>
              <a:rPr lang="en-US" b="0" i="0" dirty="0" err="1">
                <a:effectLst/>
                <a:latin typeface="SFMono-Regular"/>
              </a:rPr>
              <a:t>ActionType</a:t>
            </a:r>
            <a:r>
              <a:rPr lang="en-US" b="0" i="0" dirty="0">
                <a:solidFill>
                  <a:srgbClr val="24292E"/>
                </a:solidFill>
                <a:effectLst/>
                <a:latin typeface="SFMono-Regular"/>
              </a:rPr>
              <a:t>)</a:t>
            </a:r>
          </a:p>
          <a:p>
            <a:pPr lvl="1"/>
            <a:r>
              <a:rPr lang="en-US" dirty="0"/>
              <a:t>Discrete action space of meta-actions: lane changes, and cruise control set-point.</a:t>
            </a:r>
          </a:p>
          <a:p>
            <a:pPr lvl="1"/>
            <a:r>
              <a:rPr lang="en-US" dirty="0"/>
              <a:t>ACTIONS_ALL = {0: 'LANE_LEFT', 1: 'IDLE’, 2: 'LANE_RIGHT', 3: 'FASTER’, 4: 'SLOWER'}</a:t>
            </a:r>
          </a:p>
          <a:p>
            <a:pPr lvl="2"/>
            <a:r>
              <a:rPr lang="en-US" dirty="0"/>
              <a:t>A mapping of action indexes to labels.</a:t>
            </a:r>
          </a:p>
          <a:p>
            <a:pPr lvl="1"/>
            <a:r>
              <a:rPr lang="en-US" dirty="0"/>
              <a:t>ACTIONS_LONGI = {0: 'SLOWER', 1: 'IDLE', 2: 'FASTER'}</a:t>
            </a:r>
          </a:p>
          <a:p>
            <a:pPr lvl="2"/>
            <a:r>
              <a:rPr lang="en-US" dirty="0"/>
              <a:t>A mapping of longitudinal action indexes to labels.</a:t>
            </a:r>
          </a:p>
          <a:p>
            <a:pPr lvl="1"/>
            <a:r>
              <a:rPr lang="en-US" dirty="0"/>
              <a:t>ACTIONS_LAT = {0: 'LANE_LEFT', 1: 'IDLE', 2: 'LANE_RIGHT’}</a:t>
            </a:r>
          </a:p>
          <a:p>
            <a:pPr lvl="2"/>
            <a:r>
              <a:rPr lang="en-US" dirty="0"/>
              <a:t>A mapping of lateral action indexes to labels.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4CF2CB-A9F7-4895-BC34-152F7B2EB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B4CC9E-B8C9-49B0-B5F8-03193E1BA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440740"/>
            <a:ext cx="5029201" cy="10933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17747A-B5E0-45C2-90A4-9728DAC83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4657566"/>
            <a:ext cx="4038600" cy="220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17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83B61-9BE2-4E83-8E27-60AB370E6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 are controller targets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8F6B4-3B89-4D73-84BD-97666D345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The </a:t>
            </a:r>
            <a:r>
              <a:rPr lang="en-US" b="0" i="0" u="none" strike="noStrike" dirty="0">
                <a:effectLst/>
                <a:latin typeface="-apple-system"/>
                <a:hlinkClick r:id="rId3"/>
              </a:rPr>
              <a:t>:</a:t>
            </a:r>
            <a:r>
              <a:rPr lang="en-US" b="0" i="0" u="none" strike="noStrike" dirty="0" err="1">
                <a:effectLst/>
                <a:latin typeface="-apple-system"/>
                <a:hlinkClick r:id="rId3"/>
              </a:rPr>
              <a:t>py:class</a:t>
            </a:r>
            <a:r>
              <a:rPr lang="en-US" b="0" i="0" u="none" strike="noStrike" dirty="0">
                <a:effectLst/>
                <a:latin typeface="-apple-system"/>
                <a:hlinkClick r:id="rId3"/>
              </a:rPr>
              <a:t>:`~</a:t>
            </a:r>
            <a:r>
              <a:rPr lang="en-US" b="0" i="0" u="none" strike="noStrike" dirty="0" err="1">
                <a:effectLst/>
                <a:latin typeface="-apple-system"/>
                <a:hlinkClick r:id="rId3"/>
              </a:rPr>
              <a:t>highway_env.envs.common.action.DiscreteMetaAction</a:t>
            </a:r>
            <a:r>
              <a:rPr lang="en-US" b="0" i="0" u="none" strike="noStrike" dirty="0">
                <a:effectLst/>
                <a:latin typeface="-apple-system"/>
                <a:hlinkClick r:id="rId3"/>
              </a:rPr>
              <a:t>`</a:t>
            </a:r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 type adds a layer of </a:t>
            </a:r>
            <a:r>
              <a:rPr lang="en-US" b="0" i="0" u="none" strike="noStrike" dirty="0">
                <a:effectLst/>
                <a:latin typeface="-apple-system"/>
                <a:hlinkClick r:id="rId4"/>
              </a:rPr>
              <a:t>:</a:t>
            </a:r>
            <a:r>
              <a:rPr lang="en-US" b="0" i="0" u="none" strike="noStrike" dirty="0" err="1">
                <a:effectLst/>
                <a:latin typeface="-apple-system"/>
                <a:hlinkClick r:id="rId4"/>
              </a:rPr>
              <a:t>ref:`speed</a:t>
            </a:r>
            <a:r>
              <a:rPr lang="en-US" b="0" i="0" u="none" strike="noStrike" dirty="0">
                <a:effectLst/>
                <a:latin typeface="-apple-system"/>
                <a:hlinkClick r:id="rId4"/>
              </a:rPr>
              <a:t> and steering controllers &lt;</a:t>
            </a:r>
            <a:r>
              <a:rPr lang="en-US" b="0" i="0" u="none" strike="noStrike" dirty="0" err="1">
                <a:effectLst/>
                <a:latin typeface="-apple-system"/>
                <a:hlinkClick r:id="rId4"/>
              </a:rPr>
              <a:t>vehicle_controller</a:t>
            </a:r>
            <a:r>
              <a:rPr lang="en-US" b="0" i="0" u="none" strike="noStrike" dirty="0">
                <a:effectLst/>
                <a:latin typeface="-apple-system"/>
                <a:hlinkClick r:id="rId4"/>
              </a:rPr>
              <a:t>&gt;`</a:t>
            </a:r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 on top of the continuous low-level control, so that the ego-vehicle can automatically follow the road at a desired velocity. Then, the available </a:t>
            </a:r>
            <a:r>
              <a:rPr lang="en-US" b="1" i="0" dirty="0">
                <a:solidFill>
                  <a:srgbClr val="24292E"/>
                </a:solidFill>
                <a:effectLst/>
                <a:latin typeface="-apple-system"/>
              </a:rPr>
              <a:t>meta-actions</a:t>
            </a:r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 consist in </a:t>
            </a:r>
            <a:r>
              <a:rPr lang="en-US" b="0" i="1" dirty="0">
                <a:solidFill>
                  <a:srgbClr val="24292E"/>
                </a:solidFill>
                <a:effectLst/>
                <a:latin typeface="-apple-system"/>
              </a:rPr>
              <a:t>changing the target lane and speed</a:t>
            </a:r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 that are used as setpoints for the low-level controllers.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C1D60-D6F2-4C6C-8B9C-1ECADB83C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1470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9A688-96CA-4416-85E5-2B6E58515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vehicle/controller.py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D34D1-6B76-4D73-88D0-FEB085E31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295400"/>
            <a:ext cx="3200400" cy="51054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 vehicle piloted by two low-level controllers, allowing high-level actions such as cruise control and lane changes.</a:t>
            </a:r>
          </a:p>
          <a:p>
            <a:pPr lvl="1"/>
            <a:r>
              <a:rPr lang="en-US" dirty="0"/>
              <a:t>The longitudinal controller is a speed controller;</a:t>
            </a:r>
          </a:p>
          <a:p>
            <a:pPr lvl="1"/>
            <a:r>
              <a:rPr lang="en-US" dirty="0"/>
              <a:t>The lateral controller is a heading controller cascaded with a lateral position controller.</a:t>
            </a:r>
          </a:p>
          <a:p>
            <a:pPr lvl="1"/>
            <a:r>
              <a:rPr lang="en-US" dirty="0"/>
              <a:t>Control algorithm is Proportional control.</a:t>
            </a:r>
          </a:p>
          <a:p>
            <a:pPr lvl="1"/>
            <a:r>
              <a:rPr lang="en-US" dirty="0"/>
              <a:t>Vehicle model is dynamical bicycle model, with tire friction and slipping.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6C12A-11E5-40BA-BB93-BD8D12F7D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FD88FB-23B0-4C9B-AE86-92323DA4C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798" y="1562906"/>
            <a:ext cx="5830139" cy="483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35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81836-3A3C-40C1-9CA5-EA7FB28C7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highway_env.py </a:t>
            </a:r>
            <a:r>
              <a:rPr lang="en-US" altLang="zh-CN" dirty="0" err="1"/>
              <a:t>default_config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54311-292F-431D-A0B5-D2B5F069C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/>
              <a:t>In def </a:t>
            </a:r>
            <a:r>
              <a:rPr lang="en-US" altLang="zh-CN" dirty="0" err="1"/>
              <a:t>default_config</a:t>
            </a:r>
            <a:r>
              <a:rPr lang="en-US" altLang="zh-CN" dirty="0"/>
              <a:t>(</a:t>
            </a:r>
            <a:r>
              <a:rPr lang="en-US" altLang="zh-CN" dirty="0" err="1"/>
              <a:t>cls</a:t>
            </a:r>
            <a:r>
              <a:rPr lang="en-US" altLang="zh-CN" dirty="0"/>
              <a:t>) -&gt; </a:t>
            </a:r>
            <a:r>
              <a:rPr lang="en-US" altLang="zh-CN" dirty="0" err="1"/>
              <a:t>dict</a:t>
            </a:r>
            <a:r>
              <a:rPr lang="en-US" altLang="zh-CN" dirty="0"/>
              <a:t>:</a:t>
            </a:r>
            <a:endParaRPr lang="en-US" dirty="0"/>
          </a:p>
          <a:p>
            <a:pPr lvl="1"/>
            <a:r>
              <a:rPr lang="en-US" dirty="0"/>
              <a:t>"</a:t>
            </a:r>
            <a:r>
              <a:rPr lang="en-US" dirty="0" err="1"/>
              <a:t>collision_reward</a:t>
            </a:r>
            <a:r>
              <a:rPr lang="en-US" dirty="0"/>
              <a:t>": -1,    # The reward received when colliding with a vehicle.</a:t>
            </a:r>
          </a:p>
          <a:p>
            <a:pPr lvl="1"/>
            <a:r>
              <a:rPr lang="en-US" dirty="0"/>
              <a:t>"</a:t>
            </a:r>
            <a:r>
              <a:rPr lang="en-US" dirty="0" err="1"/>
              <a:t>right_lane_reward</a:t>
            </a:r>
            <a:r>
              <a:rPr lang="en-US" dirty="0"/>
              <a:t>": 0.1,  # The reward received when driving on the right-most lanes, linearly mapped to zero for other lanes.</a:t>
            </a:r>
          </a:p>
          <a:p>
            <a:pPr lvl="1"/>
            <a:r>
              <a:rPr lang="en-US" dirty="0"/>
              <a:t>"</a:t>
            </a:r>
            <a:r>
              <a:rPr lang="en-US" dirty="0" err="1"/>
              <a:t>high_speed_reward</a:t>
            </a:r>
            <a:r>
              <a:rPr lang="en-US" dirty="0"/>
              <a:t>": 0.4,  # The reward received when driving at full speed, linearly mapped to zero for lower speeds according to config["</a:t>
            </a:r>
            <a:r>
              <a:rPr lang="en-US" dirty="0" err="1"/>
              <a:t>reward_speed_range</a:t>
            </a:r>
            <a:r>
              <a:rPr lang="en-US" dirty="0"/>
              <a:t>"].</a:t>
            </a:r>
          </a:p>
          <a:p>
            <a:pPr lvl="1"/>
            <a:r>
              <a:rPr lang="en-US" dirty="0"/>
              <a:t>"</a:t>
            </a:r>
            <a:r>
              <a:rPr lang="en-US" dirty="0" err="1"/>
              <a:t>lane_change_reward</a:t>
            </a:r>
            <a:r>
              <a:rPr lang="en-US" dirty="0"/>
              <a:t>": 0,   # The reward received at each lane change action.</a:t>
            </a:r>
          </a:p>
          <a:p>
            <a:pPr lvl="1"/>
            <a:r>
              <a:rPr lang="en-US" dirty="0"/>
              <a:t>"</a:t>
            </a:r>
            <a:r>
              <a:rPr lang="en-US" dirty="0" err="1"/>
              <a:t>reward_speed_range</a:t>
            </a:r>
            <a:r>
              <a:rPr lang="en-US" dirty="0"/>
              <a:t>": [20, 30],</a:t>
            </a:r>
            <a:endParaRPr lang="en-SE" dirty="0"/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1FCF74-212C-4862-85DC-1286D3CF4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32003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6B586-A165-4B57-9C69-8576D76B7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/>
          <a:lstStyle/>
          <a:p>
            <a:r>
              <a:rPr lang="en-US" dirty="0"/>
              <a:t>highway_env.py _reward()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6A3B9-3532-4BA9-8F8A-A0663B035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54CF5A-DC5F-C512-BC04-415E8A749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87" y="685800"/>
            <a:ext cx="8048625" cy="600091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5617520-A417-F6E2-178C-61CF1671DC2E}"/>
              </a:ext>
            </a:extLst>
          </p:cNvPr>
          <p:cNvSpPr/>
          <p:nvPr/>
        </p:nvSpPr>
        <p:spPr bwMode="auto">
          <a:xfrm>
            <a:off x="547687" y="2343319"/>
            <a:ext cx="7453313" cy="144780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0874D7-827C-7925-F1FB-449A79272769}"/>
              </a:ext>
            </a:extLst>
          </p:cNvPr>
          <p:cNvSpPr/>
          <p:nvPr/>
        </p:nvSpPr>
        <p:spPr bwMode="auto">
          <a:xfrm>
            <a:off x="528637" y="5229394"/>
            <a:ext cx="7453313" cy="1304925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521EA8-81C3-39B9-9194-A380CA10B11E}"/>
              </a:ext>
            </a:extLst>
          </p:cNvPr>
          <p:cNvSpPr txBox="1"/>
          <p:nvPr/>
        </p:nvSpPr>
        <p:spPr>
          <a:xfrm>
            <a:off x="2128837" y="6620387"/>
            <a:ext cx="59436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E" sz="1050" dirty="0"/>
              <a:t>https://github.com/eleurent/highway-env/blob/master/highway_env/envs/highway_env.py</a:t>
            </a:r>
          </a:p>
        </p:txBody>
      </p:sp>
    </p:spTree>
    <p:extLst>
      <p:ext uri="{BB962C8B-B14F-4D97-AF65-F5344CB8AC3E}">
        <p14:creationId xmlns:p14="http://schemas.microsoft.com/office/powerpoint/2010/main" val="2369925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20615-9A10-4D70-98CA-8751E9D72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highway_env.py _reward() Explanations</a:t>
            </a:r>
            <a:endParaRPr lang="en-SE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75A3A1-B6C5-4F7E-B6A3-633018CCC3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47911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utils.lmap(v: float, x: Interval, y: Interval) -&gt; float</a:t>
                </a:r>
              </a:p>
              <a:p>
                <a:pPr lvl="1"/>
                <a:r>
                  <a:rPr lang="en-US" dirty="0"/>
                  <a:t>Linear map of value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within range x=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to desired range y=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, returns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Currently, function _reward() returns the sum of three reward terms: </a:t>
                </a:r>
                <a:r>
                  <a:rPr lang="en-US" dirty="0" err="1"/>
                  <a:t>collision_reward</a:t>
                </a:r>
                <a:r>
                  <a:rPr lang="en-US" dirty="0"/>
                  <a:t>, </a:t>
                </a:r>
                <a:r>
                  <a:rPr lang="en-US" dirty="0" err="1"/>
                  <a:t>high_speed_reward</a:t>
                </a:r>
                <a:r>
                  <a:rPr lang="en-US" dirty="0"/>
                  <a:t>, and </a:t>
                </a:r>
                <a:r>
                  <a:rPr lang="en-US" dirty="0" err="1"/>
                  <a:t>right_lane_reward</a:t>
                </a:r>
                <a:endParaRPr lang="en-US" dirty="0"/>
              </a:p>
              <a:p>
                <a:r>
                  <a:rPr lang="en-US" dirty="0"/>
                  <a:t>Your job is to add an additional lane_change_reward by modifying both functions </a:t>
                </a:r>
                <a:r>
                  <a:rPr lang="en-US" sz="3200" dirty="0"/>
                  <a:t>_reward() and _rewards()</a:t>
                </a:r>
              </a:p>
              <a:p>
                <a:r>
                  <a:rPr lang="en-US" dirty="0"/>
                  <a:t>Please refer to </a:t>
                </a:r>
                <a:r>
                  <a:rPr lang="en-SE" sz="3200" dirty="0"/>
                  <a:t>roundabout_env.py </a:t>
                </a:r>
                <a:r>
                  <a:rPr lang="en-US" sz="3200" dirty="0"/>
                  <a:t>for how to add the </a:t>
                </a:r>
                <a:r>
                  <a:rPr lang="en-US" dirty="0" err="1">
                    <a:solidFill>
                      <a:srgbClr val="C00000"/>
                    </a:solidFill>
                  </a:rPr>
                  <a:t>lane_change_reward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/>
                  <a:t>You need to add it to both </a:t>
                </a:r>
                <a:r>
                  <a:rPr lang="en-US" dirty="0" err="1"/>
                  <a:t>utils.lmap</a:t>
                </a:r>
                <a:r>
                  <a:rPr lang="en-US" dirty="0"/>
                  <a:t>() in </a:t>
                </a:r>
                <a:r>
                  <a:rPr lang="en-US" sz="2800" dirty="0"/>
                  <a:t>_reward() </a:t>
                </a:r>
                <a:r>
                  <a:rPr lang="en-US" dirty="0"/>
                  <a:t>and return… in </a:t>
                </a:r>
                <a:r>
                  <a:rPr lang="en-US" sz="2800" dirty="0"/>
                  <a:t>_rewards() </a:t>
                </a:r>
                <a:endParaRPr lang="en-US" dirty="0"/>
              </a:p>
              <a:p>
                <a:r>
                  <a:rPr lang="en-US" dirty="0"/>
                  <a:t>To set the specific value of lane_change_reward, please change the line </a:t>
                </a:r>
                <a:r>
                  <a:rPr lang="en-US" dirty="0" err="1"/>
                  <a:t>env.config</a:t>
                </a:r>
                <a:r>
                  <a:rPr lang="en-US" dirty="0"/>
                  <a:t>["lane_change_reward"] = 0 in “Lab3_Highway_DQN_rlagents.ipynb”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75A3A1-B6C5-4F7E-B6A3-633018CCC3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479110"/>
              </a:xfrm>
              <a:blipFill>
                <a:blip r:embed="rId3"/>
                <a:stretch>
                  <a:fillRect l="-1037" t="-2339" b="-167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8D3D5-8831-4A0A-9CC5-D970B8F9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32941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41123-B8E1-3CA0-1216-1FB6A43F9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sz="4000" dirty="0"/>
              <a:t>roundabout_env.py </a:t>
            </a:r>
            <a:r>
              <a:rPr lang="en-US" dirty="0"/>
              <a:t>_reward()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85A83-11F8-A3B3-21EE-0373A1BE9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600200"/>
          </a:xfrm>
        </p:spPr>
        <p:txBody>
          <a:bodyPr/>
          <a:lstStyle/>
          <a:p>
            <a:r>
              <a:rPr lang="en-US" dirty="0"/>
              <a:t>This function is problematic, since it does not really add lane_change_reward in _reward() function 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F99D0D-8869-F7EC-E266-DC147137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EB7C75-3B23-B838-EB0C-E2E12AA7B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87" y="1295400"/>
            <a:ext cx="8873225" cy="3505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98863A-AF2E-A9CE-BF76-7C858B9C7F47}"/>
              </a:ext>
            </a:extLst>
          </p:cNvPr>
          <p:cNvSpPr txBox="1"/>
          <p:nvPr/>
        </p:nvSpPr>
        <p:spPr>
          <a:xfrm>
            <a:off x="1828800" y="6572250"/>
            <a:ext cx="57912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E" sz="1050" dirty="0"/>
              <a:t>https://github.com/eleurent/highway-env/blob/v1.2/highway_env/envs/roundabout_env.py</a:t>
            </a:r>
          </a:p>
        </p:txBody>
      </p:sp>
    </p:spTree>
    <p:extLst>
      <p:ext uri="{BB962C8B-B14F-4D97-AF65-F5344CB8AC3E}">
        <p14:creationId xmlns:p14="http://schemas.microsoft.com/office/powerpoint/2010/main" val="3196118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335DB-3529-454D-A164-0D0BAC5AA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create_road</a:t>
            </a:r>
            <a:r>
              <a:rPr lang="en-US" dirty="0"/>
              <a:t>(), </a:t>
            </a:r>
            <a:r>
              <a:rPr lang="en-US" dirty="0" err="1"/>
              <a:t>create_vehicles</a:t>
            </a:r>
            <a:r>
              <a:rPr lang="en-US" dirty="0"/>
              <a:t>()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184F4-9D31-4EAA-91C9-86F87DA41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E2DC2-5EA7-4AD0-BE7C-2E8EBBCB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5EAEF4-66F5-4621-8BD5-30C90C3C0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73" y="1206549"/>
            <a:ext cx="8325853" cy="556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6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4C588-2FA8-47E9-8B0B-2840BC08C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B1E22-D49B-4161-A8FD-6C7422DD2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6324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 random.py:</a:t>
            </a:r>
          </a:p>
          <a:p>
            <a:r>
              <a:rPr lang="en-US" dirty="0"/>
              <a:t>def act(self, state):</a:t>
            </a:r>
          </a:p>
          <a:p>
            <a:pPr marL="514350" lvl="1" indent="0">
              <a:buNone/>
            </a:pPr>
            <a:r>
              <a:rPr lang="en-US" sz="3200" dirty="0"/>
              <a:t>return </a:t>
            </a:r>
            <a:r>
              <a:rPr lang="en-US" sz="3200" dirty="0" err="1"/>
              <a:t>self.env.action_space.sample</a:t>
            </a:r>
            <a:r>
              <a:rPr lang="en-US" sz="3200" dirty="0"/>
              <a:t>()</a:t>
            </a:r>
          </a:p>
          <a:p>
            <a:r>
              <a:rPr lang="en-US" dirty="0"/>
              <a:t>In </a:t>
            </a:r>
            <a:r>
              <a:rPr lang="en-US" dirty="0" err="1"/>
              <a:t>deep_q_network</a:t>
            </a:r>
            <a:r>
              <a:rPr lang="en-US" dirty="0"/>
              <a:t>/abstract.py:</a:t>
            </a:r>
          </a:p>
          <a:p>
            <a:r>
              <a:rPr lang="en-US" b="0" i="0" dirty="0">
                <a:effectLst/>
                <a:latin typeface="SFMono-Regular"/>
              </a:rPr>
              <a:t>def</a:t>
            </a:r>
            <a:r>
              <a:rPr lang="en-US" b="0" i="0" dirty="0">
                <a:solidFill>
                  <a:srgbClr val="24292E"/>
                </a:solidFill>
                <a:effectLst/>
                <a:latin typeface="SFMono-Regular"/>
              </a:rPr>
              <a:t> </a:t>
            </a:r>
            <a:r>
              <a:rPr lang="en-US" b="0" i="0" dirty="0">
                <a:effectLst/>
                <a:latin typeface="SFMono-Regular"/>
              </a:rPr>
              <a:t>act</a:t>
            </a:r>
            <a:r>
              <a:rPr lang="en-US" b="0" i="0" dirty="0">
                <a:solidFill>
                  <a:srgbClr val="24292E"/>
                </a:solidFill>
                <a:effectLst/>
                <a:latin typeface="SFMono-Regular"/>
              </a:rPr>
              <a:t>(self, state, </a:t>
            </a:r>
            <a:r>
              <a:rPr lang="en-US" b="0" i="0" dirty="0" err="1">
                <a:solidFill>
                  <a:srgbClr val="24292E"/>
                </a:solidFill>
                <a:effectLst/>
                <a:latin typeface="SFMono-Regular"/>
              </a:rPr>
              <a:t>step_exploration_time</a:t>
            </a:r>
            <a:r>
              <a:rPr lang="en-US" b="0" i="0" dirty="0">
                <a:effectLst/>
                <a:latin typeface="SFMono-Regular"/>
              </a:rPr>
              <a:t>=True</a:t>
            </a:r>
            <a:r>
              <a:rPr lang="en-US" b="0" i="0" dirty="0">
                <a:solidFill>
                  <a:srgbClr val="24292E"/>
                </a:solidFill>
                <a:effectLst/>
                <a:latin typeface="SFMono-Regular"/>
              </a:rPr>
              <a:t>):</a:t>
            </a:r>
            <a:endParaRPr lang="en-US" dirty="0"/>
          </a:p>
          <a:p>
            <a:pPr marL="457200" lvl="1" indent="0">
              <a:buNone/>
            </a:pPr>
            <a:r>
              <a:rPr lang="en-US" sz="3000" dirty="0"/>
              <a:t> if </a:t>
            </a:r>
            <a:r>
              <a:rPr lang="en-US" sz="3000" dirty="0" err="1"/>
              <a:t>step_exploration_time</a:t>
            </a:r>
            <a:r>
              <a:rPr lang="en-US" sz="3000" dirty="0"/>
              <a:t>:</a:t>
            </a:r>
          </a:p>
          <a:p>
            <a:pPr marL="457200" lvl="1" indent="0">
              <a:buNone/>
            </a:pPr>
            <a:r>
              <a:rPr lang="en-US" sz="3000" dirty="0"/>
              <a:t>      </a:t>
            </a:r>
            <a:r>
              <a:rPr lang="en-US" sz="3000" dirty="0" err="1"/>
              <a:t>self.exploration_policy.step_time</a:t>
            </a:r>
            <a:r>
              <a:rPr lang="en-US" sz="3000" dirty="0"/>
              <a:t>()</a:t>
            </a:r>
          </a:p>
          <a:p>
            <a:pPr marL="457200" lvl="1" indent="0">
              <a:buNone/>
            </a:pPr>
            <a:r>
              <a:rPr lang="en-US" sz="3000" dirty="0"/>
              <a:t>values = </a:t>
            </a:r>
            <a:r>
              <a:rPr lang="en-US" sz="3000" dirty="0" err="1"/>
              <a:t>self.get_state_action_values</a:t>
            </a:r>
            <a:r>
              <a:rPr lang="en-US" sz="3000" dirty="0"/>
              <a:t>(state)</a:t>
            </a:r>
          </a:p>
          <a:p>
            <a:pPr marL="457200" lvl="1" indent="0">
              <a:buNone/>
            </a:pPr>
            <a:r>
              <a:rPr lang="en-US" sz="3000" dirty="0" err="1"/>
              <a:t>self.exploration_policy.update</a:t>
            </a:r>
            <a:r>
              <a:rPr lang="en-US" sz="3000" dirty="0"/>
              <a:t>(values)</a:t>
            </a:r>
          </a:p>
          <a:p>
            <a:pPr marL="457200" lvl="1" indent="0">
              <a:buNone/>
            </a:pPr>
            <a:r>
              <a:rPr lang="en-US" sz="3000" dirty="0"/>
              <a:t>return </a:t>
            </a:r>
            <a:r>
              <a:rPr lang="en-US" sz="3000" dirty="0" err="1"/>
              <a:t>self.exploration_policy.sample</a:t>
            </a:r>
            <a:r>
              <a:rPr lang="en-US" sz="3000" dirty="0"/>
              <a:t>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6DBF1A-D0B4-48B6-B1F7-3E36CAF4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0B6FA4-03D7-402F-B0B2-C8FD6DC16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586" y="1378358"/>
            <a:ext cx="2610214" cy="5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54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C9CF0-02D1-48C3-BE8A-99A352F2B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 and Agent Configs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E115A-5A5E-4A9F-90E3-46DB87639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0" dirty="0" err="1">
                <a:effectLst/>
                <a:latin typeface="Courier New" panose="02070309020205020404" pitchFamily="49" charset="0"/>
              </a:rPr>
              <a:t>env_config</a:t>
            </a:r>
            <a:r>
              <a:rPr lang="en-US" sz="1800" b="0" dirty="0">
                <a:effectLst/>
                <a:latin typeface="Courier New" panose="02070309020205020404" pitchFamily="49" charset="0"/>
              </a:rPr>
              <a:t> = 'configs/</a:t>
            </a:r>
            <a:r>
              <a:rPr lang="en-US" sz="1800" b="0" dirty="0" err="1">
                <a:effectLst/>
                <a:latin typeface="Courier New" panose="02070309020205020404" pitchFamily="49" charset="0"/>
              </a:rPr>
              <a:t>HighwayEnv</a:t>
            </a:r>
            <a:r>
              <a:rPr lang="en-US" sz="1800" b="0" dirty="0">
                <a:effectLst/>
                <a:latin typeface="Courier New" panose="02070309020205020404" pitchFamily="49" charset="0"/>
              </a:rPr>
              <a:t>/</a:t>
            </a:r>
            <a:r>
              <a:rPr lang="en-US" sz="1800" b="0" dirty="0" err="1">
                <a:effectLst/>
                <a:latin typeface="Courier New" panose="02070309020205020404" pitchFamily="49" charset="0"/>
              </a:rPr>
              <a:t>env.json</a:t>
            </a:r>
            <a:r>
              <a:rPr lang="en-US" sz="1800" b="0" dirty="0">
                <a:effectLst/>
                <a:latin typeface="Courier New" panose="02070309020205020404" pitchFamily="49" charset="0"/>
              </a:rPr>
              <a:t>’</a:t>
            </a:r>
          </a:p>
          <a:p>
            <a:r>
              <a:rPr lang="en-US" sz="1800" b="0" dirty="0" err="1">
                <a:effectLst/>
                <a:latin typeface="Courier New" panose="02070309020205020404" pitchFamily="49" charset="0"/>
              </a:rPr>
              <a:t>agent_config</a:t>
            </a:r>
            <a:r>
              <a:rPr lang="en-US" sz="1800" b="0" dirty="0">
                <a:effectLst/>
                <a:latin typeface="Courier New" panose="02070309020205020404" pitchFamily="49" charset="0"/>
              </a:rPr>
              <a:t> = 'configs/</a:t>
            </a:r>
            <a:r>
              <a:rPr lang="en-US" sz="1800" b="0" dirty="0" err="1">
                <a:effectLst/>
                <a:latin typeface="Courier New" panose="02070309020205020404" pitchFamily="49" charset="0"/>
              </a:rPr>
              <a:t>HighwayEnv</a:t>
            </a:r>
            <a:r>
              <a:rPr lang="en-US" sz="1800" b="0" dirty="0">
                <a:effectLst/>
                <a:latin typeface="Courier New" panose="02070309020205020404" pitchFamily="49" charset="0"/>
              </a:rPr>
              <a:t>/agents/</a:t>
            </a:r>
            <a:r>
              <a:rPr lang="en-US" sz="1800" b="0" dirty="0" err="1">
                <a:effectLst/>
                <a:latin typeface="Courier New" panose="02070309020205020404" pitchFamily="49" charset="0"/>
              </a:rPr>
              <a:t>DQNAgent</a:t>
            </a:r>
            <a:r>
              <a:rPr lang="en-US" sz="1800" b="0" dirty="0">
                <a:effectLst/>
                <a:latin typeface="Courier New" panose="02070309020205020404" pitchFamily="49" charset="0"/>
              </a:rPr>
              <a:t>/</a:t>
            </a:r>
            <a:r>
              <a:rPr lang="en-US" sz="1800" b="0" dirty="0" err="1">
                <a:effectLst/>
                <a:latin typeface="Courier New" panose="02070309020205020404" pitchFamily="49" charset="0"/>
              </a:rPr>
              <a:t>dqn.json</a:t>
            </a:r>
            <a:r>
              <a:rPr lang="en-US" sz="1800" b="0" dirty="0">
                <a:effectLst/>
                <a:latin typeface="Courier New" panose="02070309020205020404" pitchFamily="49" charset="0"/>
              </a:rPr>
              <a:t>'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FA680-83EE-49E3-8E24-A664621C3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747032-239E-4C8F-A803-E9147198E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" y="2244034"/>
            <a:ext cx="3416581" cy="10355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8D9555-6980-40BA-88CE-31C1B2F8B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2467" y="2217090"/>
            <a:ext cx="5699344" cy="41837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8D34D7-28C5-47E7-9F3B-F331296D2639}"/>
              </a:ext>
            </a:extLst>
          </p:cNvPr>
          <p:cNvSpPr txBox="1"/>
          <p:nvPr/>
        </p:nvSpPr>
        <p:spPr>
          <a:xfrm>
            <a:off x="914400" y="3310736"/>
            <a:ext cx="13699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 err="1">
                <a:effectLst/>
                <a:latin typeface="Courier New" panose="02070309020205020404" pitchFamily="49" charset="0"/>
              </a:rPr>
              <a:t>env.json</a:t>
            </a:r>
            <a:endParaRPr lang="en-US" b="0" dirty="0">
              <a:effectLst/>
              <a:latin typeface="Courier New" panose="02070309020205020404" pitchFamily="49" charset="0"/>
            </a:endParaRPr>
          </a:p>
          <a:p>
            <a:r>
              <a:rPr lang="en-US" dirty="0">
                <a:latin typeface="+mn-lt"/>
              </a:rPr>
              <a:t>(empty)</a:t>
            </a:r>
            <a:endParaRPr lang="en-SE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39C2A3-A1C8-4F4C-84C3-C0ED12409417}"/>
              </a:ext>
            </a:extLst>
          </p:cNvPr>
          <p:cNvSpPr txBox="1"/>
          <p:nvPr/>
        </p:nvSpPr>
        <p:spPr>
          <a:xfrm>
            <a:off x="5562600" y="6345368"/>
            <a:ext cx="152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 err="1">
                <a:effectLst/>
                <a:latin typeface="Courier New" panose="02070309020205020404" pitchFamily="49" charset="0"/>
              </a:rPr>
              <a:t>dqn.json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131293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BFC06-E88A-4EC2-B774-84F772F15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Highway Env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6F29C-19C8-454F-9AC6-B01156701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A collection of environments for autonomous driving and tactical decision-making tasks, by Edouard </a:t>
            </a:r>
            <a:r>
              <a:rPr lang="en-US" dirty="0" err="1"/>
              <a:t>Leurent</a:t>
            </a:r>
            <a:endParaRPr lang="en-US" dirty="0"/>
          </a:p>
          <a:p>
            <a:pPr lvl="1"/>
            <a:r>
              <a:rPr lang="en-US" dirty="0"/>
              <a:t>Source code: </a:t>
            </a:r>
            <a:r>
              <a:rPr lang="en-US" dirty="0">
                <a:hlinkClick r:id="rId2"/>
              </a:rPr>
              <a:t>https://github.com/eleurent/highway-env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Documentation:  </a:t>
            </a:r>
            <a:r>
              <a:rPr lang="en-US" dirty="0">
                <a:hlinkClick r:id="rId3"/>
              </a:rPr>
              <a:t>https://eleurent.github.io/highway-env/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D0336-FDF5-4485-B950-9828E4089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3685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F031C-7062-47D5-A425-ECDDD9A06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abstract.py </a:t>
            </a:r>
            <a:r>
              <a:rPr lang="en-US" dirty="0" err="1"/>
              <a:t>exploration_factory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1FC6E-4EB0-4B3D-BB4B-8D7530AA8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B6BA5-B1CF-4169-9CA6-E145A800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A563F6-1EBA-43CF-8C8D-7E5DF6ACD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6396"/>
            <a:ext cx="9144000" cy="532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06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6DAFF-735C-4D90-A513-E43CA692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868362"/>
          </a:xfrm>
        </p:spPr>
        <p:txBody>
          <a:bodyPr/>
          <a:lstStyle/>
          <a:p>
            <a:r>
              <a:rPr lang="en-US" dirty="0"/>
              <a:t>epsilon_greedy.py </a:t>
            </a:r>
            <a:r>
              <a:rPr lang="en-US" dirty="0" err="1"/>
              <a:t>get_distribution</a:t>
            </a:r>
            <a:r>
              <a:rPr lang="en-US" dirty="0"/>
              <a:t>()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AF16B7-2D30-4F1F-8B7C-7621732E19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: discrete action space size (# actions)</a:t>
                </a:r>
              </a:p>
              <a:p>
                <a:r>
                  <a:rPr lang="en-US" dirty="0"/>
                  <a:t>For each action: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𝜖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For the optimal action: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𝜖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+1−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SE" dirty="0"/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AF16B7-2D30-4F1F-8B7C-7621732E19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4" t="-1553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E031C-E913-46F7-9D5C-961271563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FDA99D-53CA-4ACC-ADC0-294EE7FEE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67200"/>
            <a:ext cx="9144000" cy="107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2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361F3-3010-4A25-8B07-44194079C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epsilon_greedy.py update()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BC9865-7DB0-416A-BA87-F85A5F6360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2514600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𝑓𝑖𝑛𝑎𝑙𝑇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𝑓𝑖𝑛𝑎𝑙𝑇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𝑡𝑖𝑚𝑒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𝑡𝑖𝑚𝑒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=0⇒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𝑡𝑖𝑚𝑒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𝑓𝑖𝑛𝑎𝑙𝑇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=.1</m:t>
                    </m:r>
                  </m:oMath>
                </a14:m>
                <a:endParaRPr lang="en-US" dirty="0"/>
              </a:p>
              <a:p>
                <a:r>
                  <a:rPr lang="en-US" dirty="0" err="1"/>
                  <a:t>Hyperparam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determines the speed of change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𝑓𝑖𝑛𝑎𝑙𝑇</m:t>
                    </m:r>
                  </m:oMath>
                </a14:m>
                <a:endParaRPr lang="en-SE" dirty="0"/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BC9865-7DB0-416A-BA87-F85A5F6360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2514600"/>
              </a:xfrm>
              <a:blipFill>
                <a:blip r:embed="rId3"/>
                <a:stretch>
                  <a:fillRect l="-815" r="-74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4F65D-F32B-4A10-BEC2-DB6BAD9E5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FFF40D-E9D8-4C95-BF70-706A89890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524" y="3962400"/>
            <a:ext cx="6348476" cy="25073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500A69-3271-4D2D-A4DE-5A266C76F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62400"/>
            <a:ext cx="280172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66F4-DC8C-4CB1-9582-29E3DEA23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an env with </a:t>
            </a:r>
            <a:r>
              <a:rPr lang="en-US" dirty="0" err="1"/>
              <a:t>gym.make</a:t>
            </a:r>
            <a:r>
              <a:rPr lang="en-US" dirty="0"/>
              <a:t>()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23EF0-5FC9-4AAA-9462-9121477F6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794125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import gym</a:t>
            </a:r>
          </a:p>
          <a:p>
            <a:r>
              <a:rPr lang="en-US" dirty="0"/>
              <a:t>import </a:t>
            </a:r>
            <a:r>
              <a:rPr lang="en-US" dirty="0" err="1"/>
              <a:t>highway_env</a:t>
            </a:r>
            <a:endParaRPr lang="en-US" dirty="0"/>
          </a:p>
          <a:p>
            <a:r>
              <a:rPr lang="en-US" dirty="0"/>
              <a:t>from matplotlib import </a:t>
            </a:r>
            <a:r>
              <a:rPr lang="en-US" dirty="0" err="1"/>
              <a:t>pyplot</a:t>
            </a:r>
            <a:r>
              <a:rPr lang="en-US" dirty="0"/>
              <a:t> as </a:t>
            </a:r>
            <a:r>
              <a:rPr lang="en-US" dirty="0" err="1"/>
              <a:t>plt</a:t>
            </a:r>
            <a:endParaRPr lang="en-US" dirty="0"/>
          </a:p>
          <a:p>
            <a:r>
              <a:rPr lang="en-US" dirty="0"/>
              <a:t>%matplotlib inline</a:t>
            </a:r>
          </a:p>
          <a:p>
            <a:endParaRPr lang="en-US" dirty="0"/>
          </a:p>
          <a:p>
            <a:r>
              <a:rPr lang="en-US" dirty="0"/>
              <a:t>env = </a:t>
            </a:r>
            <a:r>
              <a:rPr lang="en-US" dirty="0" err="1"/>
              <a:t>gym.make</a:t>
            </a:r>
            <a:r>
              <a:rPr lang="en-US" dirty="0"/>
              <a:t>('highway-v0’) </a:t>
            </a:r>
          </a:p>
          <a:p>
            <a:r>
              <a:rPr lang="en-US" dirty="0"/>
              <a:t># 5 environments: Highway,  Merge, Roundabout, Parking, Intersection, </a:t>
            </a:r>
          </a:p>
          <a:p>
            <a:r>
              <a:rPr lang="en-US" dirty="0" err="1"/>
              <a:t>env.reset</a:t>
            </a:r>
            <a:r>
              <a:rPr lang="en-US" dirty="0"/>
              <a:t>()</a:t>
            </a:r>
          </a:p>
          <a:p>
            <a:r>
              <a:rPr lang="en-US" dirty="0"/>
              <a:t>for _ in range(3):</a:t>
            </a:r>
          </a:p>
          <a:p>
            <a:r>
              <a:rPr lang="en-US" dirty="0"/>
              <a:t>    action = </a:t>
            </a:r>
            <a:r>
              <a:rPr lang="en-US" dirty="0" err="1"/>
              <a:t>env.action_type.actions_indexes</a:t>
            </a:r>
            <a:r>
              <a:rPr lang="en-US" dirty="0"/>
              <a:t>["IDLE"]</a:t>
            </a:r>
          </a:p>
          <a:p>
            <a:r>
              <a:rPr lang="en-US" dirty="0"/>
              <a:t>    </a:t>
            </a:r>
            <a:r>
              <a:rPr lang="en-US" dirty="0" err="1"/>
              <a:t>obs</a:t>
            </a:r>
            <a:r>
              <a:rPr lang="en-US" dirty="0"/>
              <a:t>, reward, done, info = </a:t>
            </a:r>
            <a:r>
              <a:rPr lang="en-US" dirty="0" err="1"/>
              <a:t>env.step</a:t>
            </a:r>
            <a:r>
              <a:rPr lang="en-US" dirty="0"/>
              <a:t>(action)</a:t>
            </a:r>
          </a:p>
          <a:p>
            <a:r>
              <a:rPr lang="en-US" dirty="0"/>
              <a:t>    </a:t>
            </a:r>
            <a:r>
              <a:rPr lang="en-US" dirty="0" err="1"/>
              <a:t>env.render</a:t>
            </a:r>
            <a:r>
              <a:rPr lang="en-US" dirty="0"/>
              <a:t>()</a:t>
            </a:r>
          </a:p>
          <a:p>
            <a:endParaRPr lang="en-US" dirty="0"/>
          </a:p>
          <a:p>
            <a:r>
              <a:rPr lang="en-US" dirty="0" err="1"/>
              <a:t>plt.imshow</a:t>
            </a:r>
            <a:r>
              <a:rPr lang="en-US" dirty="0"/>
              <a:t>(</a:t>
            </a:r>
            <a:r>
              <a:rPr lang="en-US" dirty="0" err="1"/>
              <a:t>env.render</a:t>
            </a:r>
            <a:r>
              <a:rPr lang="en-US" dirty="0"/>
              <a:t>(mode="</a:t>
            </a:r>
            <a:r>
              <a:rPr lang="en-US" dirty="0" err="1"/>
              <a:t>rgb_array</a:t>
            </a:r>
            <a:r>
              <a:rPr lang="en-US" dirty="0"/>
              <a:t>"))</a:t>
            </a:r>
          </a:p>
          <a:p>
            <a:r>
              <a:rPr lang="en-US" dirty="0" err="1"/>
              <a:t>plt.show</a:t>
            </a:r>
            <a:r>
              <a:rPr lang="en-US" dirty="0"/>
              <a:t>()</a:t>
            </a:r>
          </a:p>
          <a:p>
            <a:r>
              <a:rPr lang="en-US" dirty="0"/>
              <a:t>(Lab3 uses a different method </a:t>
            </a:r>
            <a:r>
              <a:rPr lang="fr-FR" dirty="0" err="1"/>
              <a:t>env</a:t>
            </a:r>
            <a:r>
              <a:rPr lang="fr-FR" dirty="0"/>
              <a:t> = </a:t>
            </a:r>
            <a:r>
              <a:rPr lang="fr-FR" dirty="0" err="1"/>
              <a:t>load_environment</a:t>
            </a:r>
            <a:r>
              <a:rPr lang="fr-FR" dirty="0"/>
              <a:t>(</a:t>
            </a:r>
            <a:r>
              <a:rPr lang="fr-FR" dirty="0" err="1"/>
              <a:t>env_config</a:t>
            </a:r>
            <a:r>
              <a:rPr lang="fr-FR" dirty="0"/>
              <a:t>)</a:t>
            </a:r>
            <a:r>
              <a:rPr lang="en-US" dirty="0"/>
              <a:t>)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6002F-51AE-42FB-8446-6F43DA629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E57E7416-F48F-4367-9D52-E6546AF0A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195" y="4733479"/>
            <a:ext cx="6813610" cy="2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552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20CD6-5748-4396-A9E9-A2AC546DA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an agent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976A9-F51C-484E-8DC4-90A603FF4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RL agents can be trained using libraries such as </a:t>
            </a:r>
            <a:r>
              <a:rPr lang="en-US" dirty="0" err="1"/>
              <a:t>rl</a:t>
            </a:r>
            <a:r>
              <a:rPr lang="en-US" dirty="0"/>
              <a:t>-agents (by </a:t>
            </a:r>
            <a:r>
              <a:rPr lang="en-US" dirty="0" err="1"/>
              <a:t>Leurent</a:t>
            </a:r>
            <a:r>
              <a:rPr lang="en-US" dirty="0"/>
              <a:t>), </a:t>
            </a:r>
            <a:r>
              <a:rPr lang="en-US" dirty="0" err="1"/>
              <a:t>OpenAI</a:t>
            </a:r>
            <a:r>
              <a:rPr lang="en-US" dirty="0"/>
              <a:t> baselines or stable-baselines3.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CC2EC-21A6-4BE3-AD44-920D38A88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9128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E3C3E-8EF3-4940-ACE0-267FBCEDC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rl</a:t>
            </a:r>
            <a:r>
              <a:rPr lang="en-US" dirty="0"/>
              <a:t>-agents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56000-2CFF-4E92-8736-36EDC6153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A collection of RL agents authored by </a:t>
            </a:r>
            <a:r>
              <a:rPr lang="en-US" dirty="0" err="1"/>
              <a:t>Leurent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https://github.com/eleurent/rl-agents</a:t>
            </a:r>
            <a:endParaRPr lang="en-US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Planning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4292E"/>
                </a:solidFill>
                <a:effectLst/>
                <a:latin typeface="-apple-system"/>
                <a:hlinkClick r:id="rId3"/>
              </a:rPr>
              <a:t>Value Iteration</a:t>
            </a:r>
            <a:endParaRPr lang="en-US" b="0" i="0" dirty="0">
              <a:solidFill>
                <a:srgbClr val="24292E"/>
              </a:solidFill>
              <a:effectLst/>
              <a:latin typeface="-apple-system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4292E"/>
                </a:solidFill>
                <a:effectLst/>
                <a:latin typeface="-apple-system"/>
                <a:hlinkClick r:id="rId4"/>
              </a:rPr>
              <a:t>Cross-Entropy Method</a:t>
            </a:r>
            <a:endParaRPr lang="en-US" b="0" i="0" dirty="0">
              <a:solidFill>
                <a:srgbClr val="24292E"/>
              </a:solidFill>
              <a:effectLst/>
              <a:latin typeface="-apple-system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Monte-Carlo Tree Search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4292E"/>
                </a:solidFill>
                <a:effectLst/>
                <a:latin typeface="-apple-system"/>
                <a:hlinkClick r:id="rId5"/>
              </a:rPr>
              <a:t>Upper Confidence Trees</a:t>
            </a:r>
            <a:endParaRPr lang="en-US" b="0" i="0" dirty="0">
              <a:solidFill>
                <a:srgbClr val="24292E"/>
              </a:solidFill>
              <a:effectLst/>
              <a:latin typeface="-apple-system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4292E"/>
                </a:solidFill>
                <a:effectLst/>
                <a:latin typeface="-apple-system"/>
                <a:hlinkClick r:id="rId6"/>
              </a:rPr>
              <a:t>Deterministic Optimistic Planning</a:t>
            </a:r>
            <a:endParaRPr lang="en-US" b="0" i="0" dirty="0">
              <a:solidFill>
                <a:srgbClr val="24292E"/>
              </a:solidFill>
              <a:effectLst/>
              <a:latin typeface="-apple-system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4292E"/>
                </a:solidFill>
                <a:effectLst/>
                <a:latin typeface="-apple-system"/>
                <a:hlinkClick r:id="rId7"/>
              </a:rPr>
              <a:t>Open Loop Optimistic Planning</a:t>
            </a:r>
            <a:endParaRPr lang="en-US" b="0" i="0" dirty="0">
              <a:solidFill>
                <a:srgbClr val="24292E"/>
              </a:solidFill>
              <a:effectLst/>
              <a:latin typeface="-apple-system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4292E"/>
                </a:solidFill>
                <a:effectLst/>
                <a:latin typeface="-apple-system"/>
                <a:hlinkClick r:id="rId8"/>
              </a:rPr>
              <a:t>Trailblazer</a:t>
            </a:r>
            <a:endParaRPr lang="en-US" b="0" i="0" dirty="0">
              <a:solidFill>
                <a:srgbClr val="24292E"/>
              </a:solidFill>
              <a:effectLst/>
              <a:latin typeface="-apple-system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24292E"/>
                </a:solidFill>
                <a:effectLst/>
                <a:latin typeface="-apple-system"/>
                <a:hlinkClick r:id="rId9"/>
              </a:rPr>
              <a:t>PlaT</a:t>
            </a:r>
            <a:r>
              <a:rPr lang="el-GR" b="0" i="0" u="none" strike="noStrike" dirty="0">
                <a:solidFill>
                  <a:srgbClr val="24292E"/>
                </a:solidFill>
                <a:effectLst/>
                <a:latin typeface="-apple-system"/>
                <a:hlinkClick r:id="rId9"/>
              </a:rPr>
              <a:t>γ</a:t>
            </a:r>
            <a:r>
              <a:rPr lang="en-US" b="0" i="0" u="none" strike="noStrike" dirty="0">
                <a:solidFill>
                  <a:srgbClr val="24292E"/>
                </a:solidFill>
                <a:effectLst/>
                <a:latin typeface="-apple-system"/>
                <a:hlinkClick r:id="rId9"/>
              </a:rPr>
              <a:t>POOS</a:t>
            </a:r>
            <a:endParaRPr lang="en-US" b="0" i="0" dirty="0">
              <a:solidFill>
                <a:srgbClr val="24292E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Safe planning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4292E"/>
                </a:solidFill>
                <a:effectLst/>
                <a:latin typeface="-apple-system"/>
                <a:hlinkClick r:id="rId10"/>
              </a:rPr>
              <a:t>Robust Value Iteration</a:t>
            </a:r>
            <a:endParaRPr lang="en-US" b="0" i="0" dirty="0">
              <a:solidFill>
                <a:srgbClr val="24292E"/>
              </a:solidFill>
              <a:effectLst/>
              <a:latin typeface="-apple-system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4292E"/>
                </a:solidFill>
                <a:effectLst/>
                <a:latin typeface="-apple-system"/>
                <a:hlinkClick r:id="rId11"/>
              </a:rPr>
              <a:t>Discrete Robust Optimistic Planning</a:t>
            </a:r>
            <a:endParaRPr lang="en-US" b="0" i="0" dirty="0">
              <a:solidFill>
                <a:srgbClr val="24292E"/>
              </a:solidFill>
              <a:effectLst/>
              <a:latin typeface="-apple-system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4292E"/>
                </a:solidFill>
                <a:effectLst/>
                <a:latin typeface="-apple-system"/>
                <a:hlinkClick r:id="rId12"/>
              </a:rPr>
              <a:t>Interval-based Robust Planning</a:t>
            </a:r>
            <a:endParaRPr lang="en-US" b="0" i="0" dirty="0">
              <a:solidFill>
                <a:srgbClr val="24292E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Value-based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4292E"/>
                </a:solidFill>
                <a:effectLst/>
                <a:latin typeface="-apple-system"/>
                <a:hlinkClick r:id="rId13"/>
              </a:rPr>
              <a:t>Deep Q-Network</a:t>
            </a:r>
            <a:endParaRPr lang="en-US" b="0" i="0" dirty="0">
              <a:solidFill>
                <a:srgbClr val="24292E"/>
              </a:solidFill>
              <a:effectLst/>
              <a:latin typeface="-apple-system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4292E"/>
                </a:solidFill>
                <a:effectLst/>
                <a:latin typeface="-apple-system"/>
                <a:hlinkClick r:id="rId14"/>
              </a:rPr>
              <a:t>Fitted-Q</a:t>
            </a:r>
            <a:endParaRPr lang="en-US" b="0" i="0" dirty="0">
              <a:solidFill>
                <a:srgbClr val="24292E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Safe value-based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24292E"/>
                </a:solidFill>
                <a:effectLst/>
                <a:latin typeface="-apple-system"/>
                <a:hlinkClick r:id="rId15"/>
              </a:rPr>
              <a:t>Budgeted Fitted-Q</a:t>
            </a:r>
            <a:endParaRPr lang="en-US" b="0" i="0" dirty="0">
              <a:solidFill>
                <a:srgbClr val="24292E"/>
              </a:solidFill>
              <a:effectLst/>
              <a:latin typeface="-apple-system"/>
            </a:endParaRPr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D1113-F2AC-4730-8196-BE6CC7651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3330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FE11F-17EB-4D9D-B6AA-1603ADEC6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Stable Baselines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D7CEC-2447-404F-A84F-9E46D8317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4447732" cy="5105400"/>
          </a:xfrm>
        </p:spPr>
        <p:txBody>
          <a:bodyPr>
            <a:normAutofit fontScale="92500"/>
          </a:bodyPr>
          <a:lstStyle/>
          <a:p>
            <a:r>
              <a:rPr lang="en-US" dirty="0"/>
              <a:t>A set of improved implementations of RL algorithms based on </a:t>
            </a:r>
            <a:r>
              <a:rPr lang="en-US" dirty="0" err="1"/>
              <a:t>OpenAI</a:t>
            </a:r>
            <a:r>
              <a:rPr lang="en-US" dirty="0"/>
              <a:t> Baselines: </a:t>
            </a:r>
            <a:r>
              <a:rPr lang="en-US" dirty="0">
                <a:hlinkClick r:id="rId3"/>
              </a:rPr>
              <a:t>https://github.com/DLR-RM/stable-baselines3</a:t>
            </a:r>
            <a:r>
              <a:rPr lang="en-US" dirty="0"/>
              <a:t> </a:t>
            </a:r>
          </a:p>
          <a:p>
            <a:r>
              <a:rPr lang="en-US" dirty="0"/>
              <a:t>T</a:t>
            </a:r>
            <a:r>
              <a:rPr lang="en-US" b="0" i="0" dirty="0">
                <a:solidFill>
                  <a:srgbClr val="292929"/>
                </a:solidFill>
                <a:effectLst/>
                <a:latin typeface="charter"/>
              </a:rPr>
              <a:t>raining a PPO (Proximal Policy Gradient) agent with Stable Baselines: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BD92C-CF56-4730-927A-71DA23C0E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351184F-21E0-4CC1-B7BC-510D75E3B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312168"/>
              </p:ext>
            </p:extLst>
          </p:nvPr>
        </p:nvGraphicFramePr>
        <p:xfrm>
          <a:off x="4904932" y="1454262"/>
          <a:ext cx="4162868" cy="4326134"/>
        </p:xfrm>
        <a:graphic>
          <a:graphicData uri="http://schemas.openxmlformats.org/drawingml/2006/table">
            <a:tbl>
              <a:tblPr/>
              <a:tblGrid>
                <a:gridCol w="4162868">
                  <a:extLst>
                    <a:ext uri="{9D8B030D-6E8A-4147-A177-3AD203B41FA5}">
                      <a16:colId xmlns:a16="http://schemas.microsoft.com/office/drawing/2014/main" val="835803653"/>
                    </a:ext>
                  </a:extLst>
                </a:gridCol>
              </a:tblGrid>
              <a:tr h="21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solidFill>
                            <a:srgbClr val="D73A49"/>
                          </a:solidFill>
                          <a:effectLst/>
                          <a:latin typeface="SFMono-Regular"/>
                        </a:rPr>
                        <a:t>import</a:t>
                      </a:r>
                      <a:r>
                        <a:rPr lang="en-US" sz="1300" dirty="0">
                          <a:effectLst/>
                          <a:latin typeface="SFMono-Regular"/>
                        </a:rPr>
                        <a:t> gym</a:t>
                      </a:r>
                    </a:p>
                  </a:txBody>
                  <a:tcPr marL="69348" marR="69348" marT="6935" marB="6935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7250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endParaRPr lang="en-SE" sz="1300" dirty="0">
                        <a:effectLst/>
                        <a:latin typeface="SFMono-Regular"/>
                      </a:endParaRPr>
                    </a:p>
                  </a:txBody>
                  <a:tcPr marL="69348" marR="69348" marT="6935" marB="69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5549863"/>
                  </a:ext>
                </a:extLst>
              </a:tr>
              <a:tr h="253756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solidFill>
                            <a:srgbClr val="D73A49"/>
                          </a:solidFill>
                          <a:effectLst/>
                          <a:latin typeface="SFMono-Regular"/>
                        </a:rPr>
                        <a:t>from</a:t>
                      </a:r>
                      <a:r>
                        <a:rPr lang="en-US" sz="1300" dirty="0">
                          <a:effectLst/>
                          <a:latin typeface="SFMono-Regular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SFMono-Regular"/>
                        </a:rPr>
                        <a:t>stable_baselines.common.policies</a:t>
                      </a:r>
                      <a:r>
                        <a:rPr lang="en-US" sz="1300" dirty="0">
                          <a:effectLst/>
                          <a:latin typeface="SFMono-Regular"/>
                        </a:rPr>
                        <a:t> </a:t>
                      </a:r>
                      <a:r>
                        <a:rPr lang="en-US" sz="1300" dirty="0">
                          <a:solidFill>
                            <a:srgbClr val="D73A49"/>
                          </a:solidFill>
                          <a:effectLst/>
                          <a:latin typeface="SFMono-Regular"/>
                        </a:rPr>
                        <a:t>import</a:t>
                      </a:r>
                      <a:r>
                        <a:rPr lang="en-US" sz="1300" dirty="0">
                          <a:effectLst/>
                          <a:latin typeface="SFMono-Regular"/>
                        </a:rPr>
                        <a:t> </a:t>
                      </a:r>
                      <a:r>
                        <a:rPr lang="en-US" sz="1300" dirty="0" err="1">
                          <a:solidFill>
                            <a:srgbClr val="E36209"/>
                          </a:solidFill>
                          <a:effectLst/>
                          <a:latin typeface="SFMono-Regular"/>
                        </a:rPr>
                        <a:t>MlpPolicy</a:t>
                      </a:r>
                      <a:endParaRPr lang="en-US" sz="1300" dirty="0">
                        <a:effectLst/>
                        <a:latin typeface="SFMono-Regular"/>
                      </a:endParaRPr>
                    </a:p>
                  </a:txBody>
                  <a:tcPr marL="69348" marR="69348" marT="6935" marB="69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094324"/>
                  </a:ext>
                </a:extLst>
              </a:tr>
              <a:tr h="21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solidFill>
                            <a:srgbClr val="D73A49"/>
                          </a:solidFill>
                          <a:effectLst/>
                          <a:latin typeface="SFMono-Regular"/>
                        </a:rPr>
                        <a:t>from</a:t>
                      </a:r>
                      <a:r>
                        <a:rPr lang="en-US" sz="1300" dirty="0">
                          <a:effectLst/>
                          <a:latin typeface="SFMono-Regular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SFMono-Regular"/>
                        </a:rPr>
                        <a:t>stable_baselines</a:t>
                      </a:r>
                      <a:r>
                        <a:rPr lang="en-US" sz="1300" dirty="0">
                          <a:effectLst/>
                          <a:latin typeface="SFMono-Regular"/>
                        </a:rPr>
                        <a:t> </a:t>
                      </a:r>
                      <a:r>
                        <a:rPr lang="en-US" sz="1300" dirty="0">
                          <a:solidFill>
                            <a:srgbClr val="D73A49"/>
                          </a:solidFill>
                          <a:effectLst/>
                          <a:latin typeface="SFMono-Regular"/>
                        </a:rPr>
                        <a:t>import</a:t>
                      </a:r>
                      <a:r>
                        <a:rPr lang="en-US" sz="1300" dirty="0">
                          <a:effectLst/>
                          <a:latin typeface="SFMono-Regular"/>
                        </a:rPr>
                        <a:t> </a:t>
                      </a:r>
                      <a:r>
                        <a:rPr lang="en-US" sz="1300" dirty="0">
                          <a:solidFill>
                            <a:srgbClr val="E36209"/>
                          </a:solidFill>
                          <a:effectLst/>
                          <a:latin typeface="SFMono-Regular"/>
                        </a:rPr>
                        <a:t>PPO2</a:t>
                      </a:r>
                      <a:endParaRPr lang="en-US" sz="1300" dirty="0">
                        <a:effectLst/>
                        <a:latin typeface="SFMono-Regular"/>
                      </a:endParaRPr>
                    </a:p>
                  </a:txBody>
                  <a:tcPr marL="69348" marR="69348" marT="6935" marB="69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254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endParaRPr lang="en-SE" sz="1300" dirty="0">
                        <a:effectLst/>
                        <a:latin typeface="SFMono-Regular"/>
                      </a:endParaRPr>
                    </a:p>
                  </a:txBody>
                  <a:tcPr marL="69348" marR="69348" marT="6935" marB="69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3692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  <a:latin typeface="SFMono-Regular"/>
                        </a:rPr>
                        <a:t>env </a:t>
                      </a:r>
                      <a:r>
                        <a:rPr lang="en-US" sz="1300" dirty="0">
                          <a:solidFill>
                            <a:srgbClr val="005CC5"/>
                          </a:solidFill>
                          <a:effectLst/>
                          <a:latin typeface="SFMono-Regular"/>
                        </a:rPr>
                        <a:t>=</a:t>
                      </a:r>
                      <a:r>
                        <a:rPr lang="en-US" sz="1300" dirty="0">
                          <a:effectLst/>
                          <a:latin typeface="SFMono-Regular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SFMono-Regular"/>
                        </a:rPr>
                        <a:t>gym.</a:t>
                      </a:r>
                      <a:r>
                        <a:rPr lang="en-US" sz="1300" dirty="0" err="1">
                          <a:solidFill>
                            <a:srgbClr val="6F42C1"/>
                          </a:solidFill>
                          <a:effectLst/>
                          <a:latin typeface="SFMono-Regular"/>
                        </a:rPr>
                        <a:t>make</a:t>
                      </a:r>
                      <a:r>
                        <a:rPr lang="en-US" sz="1300" dirty="0">
                          <a:effectLst/>
                          <a:latin typeface="SFMono-Regular"/>
                        </a:rPr>
                        <a:t>(</a:t>
                      </a:r>
                      <a:r>
                        <a:rPr lang="en-US" sz="1300" dirty="0">
                          <a:solidFill>
                            <a:srgbClr val="032F62"/>
                          </a:solidFill>
                          <a:effectLst/>
                          <a:latin typeface="SFMono-Regular"/>
                        </a:rPr>
                        <a:t>'CartPole-v1'</a:t>
                      </a:r>
                      <a:r>
                        <a:rPr lang="en-US" sz="1300" dirty="0">
                          <a:effectLst/>
                          <a:latin typeface="SFMono-Regular"/>
                        </a:rPr>
                        <a:t>)</a:t>
                      </a:r>
                    </a:p>
                  </a:txBody>
                  <a:tcPr marL="69348" marR="69348" marT="6935" marB="69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301617"/>
                  </a:ext>
                </a:extLst>
              </a:tr>
              <a:tr h="213592">
                <a:tc>
                  <a:txBody>
                    <a:bodyPr/>
                    <a:lstStyle/>
                    <a:p>
                      <a:pPr algn="l" fontAlgn="t"/>
                      <a:endParaRPr lang="en-SE" sz="1300">
                        <a:effectLst/>
                        <a:latin typeface="SFMono-Regular"/>
                      </a:endParaRPr>
                    </a:p>
                  </a:txBody>
                  <a:tcPr marL="69348" marR="69348" marT="6935" marB="69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6982171"/>
                  </a:ext>
                </a:extLst>
              </a:tr>
              <a:tr h="21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  <a:latin typeface="SFMono-Regular"/>
                        </a:rPr>
                        <a:t>model </a:t>
                      </a:r>
                      <a:r>
                        <a:rPr lang="en-US" sz="1300" dirty="0">
                          <a:solidFill>
                            <a:srgbClr val="005CC5"/>
                          </a:solidFill>
                          <a:effectLst/>
                          <a:latin typeface="SFMono-Regular"/>
                        </a:rPr>
                        <a:t>=</a:t>
                      </a:r>
                      <a:r>
                        <a:rPr lang="en-US" sz="1300" dirty="0">
                          <a:effectLst/>
                          <a:latin typeface="SFMono-Regular"/>
                        </a:rPr>
                        <a:t> </a:t>
                      </a:r>
                      <a:r>
                        <a:rPr lang="en-US" sz="1300" dirty="0">
                          <a:solidFill>
                            <a:srgbClr val="E36209"/>
                          </a:solidFill>
                          <a:effectLst/>
                          <a:latin typeface="SFMono-Regular"/>
                        </a:rPr>
                        <a:t>PPO2</a:t>
                      </a:r>
                      <a:r>
                        <a:rPr lang="en-US" sz="1300" dirty="0">
                          <a:effectLst/>
                          <a:latin typeface="SFMono-Regular"/>
                        </a:rPr>
                        <a:t>(</a:t>
                      </a:r>
                      <a:r>
                        <a:rPr lang="en-US" sz="1300" dirty="0" err="1">
                          <a:solidFill>
                            <a:srgbClr val="E36209"/>
                          </a:solidFill>
                          <a:effectLst/>
                          <a:latin typeface="SFMono-Regular"/>
                        </a:rPr>
                        <a:t>MlpPolicy</a:t>
                      </a:r>
                      <a:r>
                        <a:rPr lang="en-US" sz="1300" dirty="0">
                          <a:effectLst/>
                          <a:latin typeface="SFMono-Regular"/>
                        </a:rPr>
                        <a:t>, env, verbose</a:t>
                      </a:r>
                      <a:r>
                        <a:rPr lang="en-US" sz="1300" dirty="0">
                          <a:solidFill>
                            <a:srgbClr val="005CC5"/>
                          </a:solidFill>
                          <a:effectLst/>
                          <a:latin typeface="SFMono-Regular"/>
                        </a:rPr>
                        <a:t>=1</a:t>
                      </a:r>
                      <a:r>
                        <a:rPr lang="en-US" sz="1300" dirty="0">
                          <a:effectLst/>
                          <a:latin typeface="SFMono-Regular"/>
                        </a:rPr>
                        <a:t>)</a:t>
                      </a:r>
                    </a:p>
                  </a:txBody>
                  <a:tcPr marL="69348" marR="69348" marT="6935" marB="69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7136805"/>
                  </a:ext>
                </a:extLst>
              </a:tr>
              <a:tr h="21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solidFill>
                            <a:srgbClr val="6A737D"/>
                          </a:solidFill>
                          <a:effectLst/>
                          <a:latin typeface="SFMono-Regular"/>
                        </a:rPr>
                        <a:t># Train the agent</a:t>
                      </a:r>
                      <a:endParaRPr lang="en-US" sz="1300">
                        <a:effectLst/>
                        <a:latin typeface="SFMono-Regular"/>
                      </a:endParaRPr>
                    </a:p>
                  </a:txBody>
                  <a:tcPr marL="69348" marR="69348" marT="6935" marB="69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8812"/>
                  </a:ext>
                </a:extLst>
              </a:tr>
              <a:tr h="21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  <a:latin typeface="SFMono-Regular"/>
                        </a:rPr>
                        <a:t>model.</a:t>
                      </a:r>
                      <a:r>
                        <a:rPr lang="en-US" sz="1300">
                          <a:solidFill>
                            <a:srgbClr val="6F42C1"/>
                          </a:solidFill>
                          <a:effectLst/>
                          <a:latin typeface="SFMono-Regular"/>
                        </a:rPr>
                        <a:t>learn</a:t>
                      </a:r>
                      <a:r>
                        <a:rPr lang="en-US" sz="1300">
                          <a:effectLst/>
                          <a:latin typeface="SFMono-Regular"/>
                        </a:rPr>
                        <a:t>(total_timesteps</a:t>
                      </a:r>
                      <a:r>
                        <a:rPr lang="en-US" sz="1300">
                          <a:solidFill>
                            <a:srgbClr val="005CC5"/>
                          </a:solidFill>
                          <a:effectLst/>
                          <a:latin typeface="SFMono-Regular"/>
                        </a:rPr>
                        <a:t>=10000</a:t>
                      </a:r>
                      <a:r>
                        <a:rPr lang="en-US" sz="1300">
                          <a:effectLst/>
                          <a:latin typeface="SFMono-Regular"/>
                        </a:rPr>
                        <a:t>)</a:t>
                      </a:r>
                    </a:p>
                  </a:txBody>
                  <a:tcPr marL="69348" marR="69348" marT="6935" marB="69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5107250"/>
                  </a:ext>
                </a:extLst>
              </a:tr>
              <a:tr h="213592">
                <a:tc>
                  <a:txBody>
                    <a:bodyPr/>
                    <a:lstStyle/>
                    <a:p>
                      <a:pPr algn="l" fontAlgn="t"/>
                      <a:endParaRPr lang="en-SE" sz="1300">
                        <a:effectLst/>
                        <a:latin typeface="SFMono-Regular"/>
                      </a:endParaRPr>
                    </a:p>
                  </a:txBody>
                  <a:tcPr marL="69348" marR="69348" marT="6935" marB="69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1457444"/>
                  </a:ext>
                </a:extLst>
              </a:tr>
              <a:tr h="21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solidFill>
                            <a:srgbClr val="6A737D"/>
                          </a:solidFill>
                          <a:effectLst/>
                          <a:latin typeface="SFMono-Regular"/>
                        </a:rPr>
                        <a:t># Enjoy trained agent</a:t>
                      </a:r>
                      <a:endParaRPr lang="en-US" sz="1300">
                        <a:effectLst/>
                        <a:latin typeface="SFMono-Regular"/>
                      </a:endParaRPr>
                    </a:p>
                  </a:txBody>
                  <a:tcPr marL="69348" marR="69348" marT="6935" marB="69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854127"/>
                  </a:ext>
                </a:extLst>
              </a:tr>
              <a:tr h="21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effectLst/>
                          <a:latin typeface="SFMono-Regular"/>
                        </a:rPr>
                        <a:t>obs </a:t>
                      </a:r>
                      <a:r>
                        <a:rPr lang="en-US" sz="1300">
                          <a:solidFill>
                            <a:srgbClr val="005CC5"/>
                          </a:solidFill>
                          <a:effectLst/>
                          <a:latin typeface="SFMono-Regular"/>
                        </a:rPr>
                        <a:t>=</a:t>
                      </a:r>
                      <a:r>
                        <a:rPr lang="en-US" sz="1300">
                          <a:effectLst/>
                          <a:latin typeface="SFMono-Regular"/>
                        </a:rPr>
                        <a:t> env.</a:t>
                      </a:r>
                      <a:r>
                        <a:rPr lang="en-US" sz="1300">
                          <a:solidFill>
                            <a:srgbClr val="6F42C1"/>
                          </a:solidFill>
                          <a:effectLst/>
                          <a:latin typeface="SFMono-Regular"/>
                        </a:rPr>
                        <a:t>reset</a:t>
                      </a:r>
                      <a:r>
                        <a:rPr lang="en-US" sz="1300">
                          <a:effectLst/>
                          <a:latin typeface="SFMono-Regular"/>
                        </a:rPr>
                        <a:t>()</a:t>
                      </a:r>
                    </a:p>
                  </a:txBody>
                  <a:tcPr marL="69348" marR="69348" marT="6935" marB="69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516427"/>
                  </a:ext>
                </a:extLst>
              </a:tr>
              <a:tr h="21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>
                          <a:solidFill>
                            <a:srgbClr val="D73A49"/>
                          </a:solidFill>
                          <a:effectLst/>
                          <a:latin typeface="SFMono-Regular"/>
                        </a:rPr>
                        <a:t>for</a:t>
                      </a:r>
                      <a:r>
                        <a:rPr lang="en-US" sz="1300">
                          <a:effectLst/>
                          <a:latin typeface="SFMono-Regular"/>
                        </a:rPr>
                        <a:t> i </a:t>
                      </a:r>
                      <a:r>
                        <a:rPr lang="en-US" sz="1300">
                          <a:solidFill>
                            <a:srgbClr val="005CC5"/>
                          </a:solidFill>
                          <a:effectLst/>
                          <a:latin typeface="SFMono-Regular"/>
                        </a:rPr>
                        <a:t>in</a:t>
                      </a:r>
                      <a:r>
                        <a:rPr lang="en-US" sz="1300">
                          <a:effectLst/>
                          <a:latin typeface="SFMono-Regular"/>
                        </a:rPr>
                        <a:t> </a:t>
                      </a:r>
                      <a:r>
                        <a:rPr lang="en-US" sz="1300">
                          <a:solidFill>
                            <a:srgbClr val="6F42C1"/>
                          </a:solidFill>
                          <a:effectLst/>
                          <a:latin typeface="SFMono-Regular"/>
                        </a:rPr>
                        <a:t>range</a:t>
                      </a:r>
                      <a:r>
                        <a:rPr lang="en-US" sz="1300">
                          <a:effectLst/>
                          <a:latin typeface="SFMono-Regular"/>
                        </a:rPr>
                        <a:t>(</a:t>
                      </a:r>
                      <a:r>
                        <a:rPr lang="en-US" sz="1300">
                          <a:solidFill>
                            <a:srgbClr val="005CC5"/>
                          </a:solidFill>
                          <a:effectLst/>
                          <a:latin typeface="SFMono-Regular"/>
                        </a:rPr>
                        <a:t>1000</a:t>
                      </a:r>
                      <a:r>
                        <a:rPr lang="en-US" sz="1300">
                          <a:effectLst/>
                          <a:latin typeface="SFMono-Regular"/>
                        </a:rPr>
                        <a:t>):</a:t>
                      </a:r>
                    </a:p>
                  </a:txBody>
                  <a:tcPr marL="69348" marR="69348" marT="6935" marB="69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580868"/>
                  </a:ext>
                </a:extLst>
              </a:tr>
              <a:tr h="232528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  <a:latin typeface="SFMono-Regular"/>
                        </a:rPr>
                        <a:t>     action, _states </a:t>
                      </a:r>
                      <a:r>
                        <a:rPr lang="en-US" sz="1300" dirty="0">
                          <a:solidFill>
                            <a:srgbClr val="005CC5"/>
                          </a:solidFill>
                          <a:effectLst/>
                          <a:latin typeface="SFMono-Regular"/>
                        </a:rPr>
                        <a:t>=</a:t>
                      </a:r>
                      <a:r>
                        <a:rPr lang="en-US" sz="1300" dirty="0">
                          <a:effectLst/>
                          <a:latin typeface="SFMono-Regular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SFMono-Regular"/>
                        </a:rPr>
                        <a:t>model.</a:t>
                      </a:r>
                      <a:r>
                        <a:rPr lang="en-US" sz="1300" dirty="0" err="1">
                          <a:solidFill>
                            <a:srgbClr val="6F42C1"/>
                          </a:solidFill>
                          <a:effectLst/>
                          <a:latin typeface="SFMono-Regular"/>
                        </a:rPr>
                        <a:t>predict</a:t>
                      </a:r>
                      <a:r>
                        <a:rPr lang="en-US" sz="1300" dirty="0">
                          <a:effectLst/>
                          <a:latin typeface="SFMono-Regular"/>
                        </a:rPr>
                        <a:t>(</a:t>
                      </a:r>
                      <a:r>
                        <a:rPr lang="en-US" sz="1300" dirty="0" err="1">
                          <a:effectLst/>
                          <a:latin typeface="SFMono-Regular"/>
                        </a:rPr>
                        <a:t>obs</a:t>
                      </a:r>
                      <a:r>
                        <a:rPr lang="en-US" sz="1300" dirty="0">
                          <a:effectLst/>
                          <a:latin typeface="SFMono-Regular"/>
                        </a:rPr>
                        <a:t>, deterministic</a:t>
                      </a:r>
                      <a:r>
                        <a:rPr lang="en-US" sz="1300" dirty="0">
                          <a:solidFill>
                            <a:srgbClr val="005CC5"/>
                          </a:solidFill>
                          <a:effectLst/>
                          <a:latin typeface="SFMono-Regular"/>
                        </a:rPr>
                        <a:t>=False</a:t>
                      </a:r>
                      <a:r>
                        <a:rPr lang="en-US" sz="1300" dirty="0">
                          <a:effectLst/>
                          <a:latin typeface="SFMono-Regular"/>
                        </a:rPr>
                        <a:t>)</a:t>
                      </a:r>
                    </a:p>
                  </a:txBody>
                  <a:tcPr marL="69348" marR="69348" marT="6935" marB="69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4842446"/>
                  </a:ext>
                </a:extLst>
              </a:tr>
              <a:tr h="21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  <a:latin typeface="SFMono-Regular"/>
                        </a:rPr>
                        <a:t>     </a:t>
                      </a:r>
                      <a:r>
                        <a:rPr lang="en-US" sz="1300" dirty="0" err="1">
                          <a:effectLst/>
                          <a:latin typeface="SFMono-Regular"/>
                        </a:rPr>
                        <a:t>obs</a:t>
                      </a:r>
                      <a:r>
                        <a:rPr lang="en-US" sz="1300" dirty="0">
                          <a:effectLst/>
                          <a:latin typeface="SFMono-Regular"/>
                        </a:rPr>
                        <a:t>, reward, done, info </a:t>
                      </a:r>
                      <a:r>
                        <a:rPr lang="en-US" sz="1300" dirty="0">
                          <a:solidFill>
                            <a:srgbClr val="005CC5"/>
                          </a:solidFill>
                          <a:effectLst/>
                          <a:latin typeface="SFMono-Regular"/>
                        </a:rPr>
                        <a:t>=</a:t>
                      </a:r>
                      <a:r>
                        <a:rPr lang="en-US" sz="1300" dirty="0">
                          <a:effectLst/>
                          <a:latin typeface="SFMono-Regular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SFMono-Regular"/>
                        </a:rPr>
                        <a:t>env.</a:t>
                      </a:r>
                      <a:r>
                        <a:rPr lang="en-US" sz="1300" dirty="0" err="1">
                          <a:solidFill>
                            <a:srgbClr val="6F42C1"/>
                          </a:solidFill>
                          <a:effectLst/>
                          <a:latin typeface="SFMono-Regular"/>
                        </a:rPr>
                        <a:t>step</a:t>
                      </a:r>
                      <a:r>
                        <a:rPr lang="en-US" sz="1300" dirty="0">
                          <a:effectLst/>
                          <a:latin typeface="SFMono-Regular"/>
                        </a:rPr>
                        <a:t>(action)</a:t>
                      </a:r>
                    </a:p>
                  </a:txBody>
                  <a:tcPr marL="69348" marR="69348" marT="6935" marB="69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8382056"/>
                  </a:ext>
                </a:extLst>
              </a:tr>
              <a:tr h="21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  <a:latin typeface="SFMono-Regular"/>
                        </a:rPr>
                        <a:t>     </a:t>
                      </a:r>
                      <a:r>
                        <a:rPr lang="en-US" sz="1300" dirty="0" err="1">
                          <a:effectLst/>
                          <a:latin typeface="SFMono-Regular"/>
                        </a:rPr>
                        <a:t>env.</a:t>
                      </a:r>
                      <a:r>
                        <a:rPr lang="en-US" sz="1300" dirty="0" err="1">
                          <a:solidFill>
                            <a:srgbClr val="6F42C1"/>
                          </a:solidFill>
                          <a:effectLst/>
                          <a:latin typeface="SFMono-Regular"/>
                        </a:rPr>
                        <a:t>render</a:t>
                      </a:r>
                      <a:r>
                        <a:rPr lang="en-US" sz="1300" dirty="0">
                          <a:effectLst/>
                          <a:latin typeface="SFMono-Regular"/>
                        </a:rPr>
                        <a:t>()</a:t>
                      </a:r>
                    </a:p>
                  </a:txBody>
                  <a:tcPr marL="69348" marR="69348" marT="6935" marB="69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613375"/>
                  </a:ext>
                </a:extLst>
              </a:tr>
              <a:tr h="21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solidFill>
                            <a:srgbClr val="D73A49"/>
                          </a:solidFill>
                          <a:effectLst/>
                          <a:latin typeface="SFMono-Regular"/>
                        </a:rPr>
                        <a:t>     if</a:t>
                      </a:r>
                      <a:r>
                        <a:rPr lang="en-US" sz="1300" dirty="0">
                          <a:effectLst/>
                          <a:latin typeface="SFMono-Regular"/>
                        </a:rPr>
                        <a:t> done:</a:t>
                      </a:r>
                    </a:p>
                  </a:txBody>
                  <a:tcPr marL="69348" marR="69348" marT="6935" marB="69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5017300"/>
                  </a:ext>
                </a:extLst>
              </a:tr>
              <a:tr h="21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>
                          <a:effectLst/>
                          <a:latin typeface="SFMono-Regular"/>
                        </a:rPr>
                        <a:t>     </a:t>
                      </a:r>
                      <a:r>
                        <a:rPr lang="en-US" sz="1300" dirty="0" err="1">
                          <a:effectLst/>
                          <a:latin typeface="SFMono-Regular"/>
                        </a:rPr>
                        <a:t>obs</a:t>
                      </a:r>
                      <a:r>
                        <a:rPr lang="en-US" sz="1300" dirty="0">
                          <a:effectLst/>
                          <a:latin typeface="SFMono-Regular"/>
                        </a:rPr>
                        <a:t> </a:t>
                      </a:r>
                      <a:r>
                        <a:rPr lang="en-US" sz="1300" dirty="0">
                          <a:solidFill>
                            <a:srgbClr val="005CC5"/>
                          </a:solidFill>
                          <a:effectLst/>
                          <a:latin typeface="SFMono-Regular"/>
                        </a:rPr>
                        <a:t>=</a:t>
                      </a:r>
                      <a:r>
                        <a:rPr lang="en-US" sz="1300" dirty="0">
                          <a:effectLst/>
                          <a:latin typeface="SFMono-Regular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SFMono-Regular"/>
                        </a:rPr>
                        <a:t>env.</a:t>
                      </a:r>
                      <a:r>
                        <a:rPr lang="en-US" sz="1300" dirty="0" err="1">
                          <a:solidFill>
                            <a:srgbClr val="6F42C1"/>
                          </a:solidFill>
                          <a:effectLst/>
                          <a:latin typeface="SFMono-Regular"/>
                        </a:rPr>
                        <a:t>reset</a:t>
                      </a:r>
                      <a:r>
                        <a:rPr lang="en-US" sz="1300" dirty="0">
                          <a:effectLst/>
                          <a:latin typeface="SFMono-Regular"/>
                        </a:rPr>
                        <a:t>()</a:t>
                      </a:r>
                    </a:p>
                  </a:txBody>
                  <a:tcPr marL="69348" marR="69348" marT="6935" marB="69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406861"/>
                  </a:ext>
                </a:extLst>
              </a:tr>
              <a:tr h="213592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 err="1">
                          <a:effectLst/>
                          <a:latin typeface="SFMono-Regular"/>
                        </a:rPr>
                        <a:t>env.</a:t>
                      </a:r>
                      <a:r>
                        <a:rPr lang="en-US" sz="1300" dirty="0" err="1">
                          <a:solidFill>
                            <a:srgbClr val="6F42C1"/>
                          </a:solidFill>
                          <a:effectLst/>
                          <a:latin typeface="SFMono-Regular"/>
                        </a:rPr>
                        <a:t>close</a:t>
                      </a:r>
                      <a:r>
                        <a:rPr lang="en-US" sz="1300" dirty="0">
                          <a:effectLst/>
                          <a:latin typeface="SFMono-Regular"/>
                        </a:rPr>
                        <a:t>()</a:t>
                      </a:r>
                    </a:p>
                  </a:txBody>
                  <a:tcPr marL="69348" marR="69348" marT="6935" marB="693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368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3245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C3667-9C47-4272-8E4E-BE238C3D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0" y="274638"/>
            <a:ext cx="3657600" cy="868362"/>
          </a:xfrm>
        </p:spPr>
        <p:txBody>
          <a:bodyPr/>
          <a:lstStyle/>
          <a:p>
            <a:r>
              <a:rPr lang="en-US" sz="2000" dirty="0"/>
              <a:t>highway-parking-v0 environment trained with HER (Hierarchical Experience replay).</a:t>
            </a:r>
            <a:endParaRPr lang="en-SE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F4D23-6376-48C3-B71E-B06A840E0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BD7B39-3EDA-4080-ACB9-75E21D08D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8B59C6-EE33-429A-B92C-AB22D7553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5" y="0"/>
            <a:ext cx="5544315" cy="6858000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1D8EBA08-8308-411B-B24B-750D48B8B6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54806"/>
            <a:ext cx="58674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955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A7704-8AB3-43CE-9C0A-0FF214DE1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868362"/>
          </a:xfrm>
        </p:spPr>
        <p:txBody>
          <a:bodyPr/>
          <a:lstStyle/>
          <a:p>
            <a:r>
              <a:rPr lang="en-US" dirty="0"/>
              <a:t>highway_env.py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A3069-F0FB-4ECF-89E7-B1293F6F3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54791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vehicle is driving on a straight highway with several lanes, and is rewarded for reaching a high speed, staying on the rightmost lanes and avoiding collisions. </a:t>
            </a:r>
          </a:p>
          <a:p>
            <a:r>
              <a:rPr lang="en-US" dirty="0"/>
              <a:t>The observations, actions, dynamics and rewards of an environment are parametrized by a configuration, defined as a config dictionary. After environment creation, the configuration can be accessed using the config attribute. Here are the default config values: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27B48-90BB-4898-92A4-8C45198EE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09872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7D7F5-F8B9-40B3-8D5F-34130A00B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observation.py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5EED5-2452-4FA1-84E9-0BC681A1F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95400"/>
            <a:ext cx="3810000" cy="53340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GrayscaleObservation</a:t>
            </a:r>
            <a:r>
              <a:rPr lang="en-US" dirty="0"/>
              <a:t>(</a:t>
            </a:r>
            <a:r>
              <a:rPr lang="en-US" dirty="0" err="1"/>
              <a:t>ObservationType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Observes the image rendered by the simulator (top-down view)</a:t>
            </a:r>
          </a:p>
          <a:p>
            <a:r>
              <a:rPr lang="en-US" dirty="0" err="1">
                <a:solidFill>
                  <a:srgbClr val="FF0000"/>
                </a:solidFill>
              </a:rPr>
              <a:t>KinematicObservation</a:t>
            </a:r>
            <a:r>
              <a:rPr lang="en-US" dirty="0"/>
              <a:t>(</a:t>
            </a:r>
            <a:r>
              <a:rPr lang="en-US" dirty="0" err="1"/>
              <a:t>ObservationType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Observes the kinematics (position, speed, heading angle) of all nearby vehicles within PERCEPTION_DISTANCE=6.0*</a:t>
            </a:r>
            <a:r>
              <a:rPr lang="en-US" dirty="0" err="1"/>
              <a:t>MDPVehicle.SPEED_MAX</a:t>
            </a:r>
            <a:endParaRPr lang="en-US" dirty="0"/>
          </a:p>
          <a:p>
            <a:r>
              <a:rPr lang="en-US" dirty="0" err="1"/>
              <a:t>LidarObservation</a:t>
            </a:r>
            <a:r>
              <a:rPr lang="en-US" dirty="0"/>
              <a:t>(</a:t>
            </a:r>
            <a:r>
              <a:rPr lang="en-US" dirty="0" err="1"/>
              <a:t>ObservationType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Observes direction and distance to obstacles within line of sight</a:t>
            </a:r>
          </a:p>
          <a:p>
            <a:endParaRPr lang="en-US" dirty="0"/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C2ABB-E94B-4804-AC3D-6C1BC4743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BA78E1-D47B-45DD-9708-C9DABF5D8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759" y="1371600"/>
            <a:ext cx="5404241" cy="446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0749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 New.potx" id="{B14B07C0-9486-4721-8783-BFBD5BB00260}" vid="{C37858ED-E72E-42C2-A32A-A61396065B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4627</TotalTime>
  <Words>2748</Words>
  <Application>Microsoft Office PowerPoint</Application>
  <PresentationFormat>On-screen Show (4:3)</PresentationFormat>
  <Paragraphs>238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-apple-system</vt:lpstr>
      <vt:lpstr>Arial</vt:lpstr>
      <vt:lpstr>Calibri</vt:lpstr>
      <vt:lpstr>Cambria Math</vt:lpstr>
      <vt:lpstr>charter</vt:lpstr>
      <vt:lpstr>Courier New</vt:lpstr>
      <vt:lpstr>SFMono-Regular</vt:lpstr>
      <vt:lpstr>Default Design</vt:lpstr>
      <vt:lpstr>Lab3  DQN for Highway Driving</vt:lpstr>
      <vt:lpstr>Highway Env</vt:lpstr>
      <vt:lpstr>Making an env with gym.make()</vt:lpstr>
      <vt:lpstr>Training an agent</vt:lpstr>
      <vt:lpstr>rl-agents</vt:lpstr>
      <vt:lpstr>Stable Baselines</vt:lpstr>
      <vt:lpstr>highway-parking-v0 environment trained with HER (Hierarchical Experience replay).</vt:lpstr>
      <vt:lpstr>highway_env.py</vt:lpstr>
      <vt:lpstr>observation.py</vt:lpstr>
      <vt:lpstr>action.py</vt:lpstr>
      <vt:lpstr>Actions are controller targets</vt:lpstr>
      <vt:lpstr>vehicle/controller.py</vt:lpstr>
      <vt:lpstr>highway_env.py default_config</vt:lpstr>
      <vt:lpstr>highway_env.py _reward()</vt:lpstr>
      <vt:lpstr>highway_env.py _reward() Explanations</vt:lpstr>
      <vt:lpstr>roundabout_env.py _reward()</vt:lpstr>
      <vt:lpstr>create_road(), create_vehicles()</vt:lpstr>
      <vt:lpstr>agents</vt:lpstr>
      <vt:lpstr>Env and Agent Configs</vt:lpstr>
      <vt:lpstr>abstract.py exploration_factory</vt:lpstr>
      <vt:lpstr>epsilon_greedy.py get_distribution()</vt:lpstr>
      <vt:lpstr>epsilon_greedy.py update()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L8  Model-based RL</dc:title>
  <dc:creator>Zonghua Gu</dc:creator>
  <cp:lastModifiedBy>Zonghua Gu</cp:lastModifiedBy>
  <cp:revision>223</cp:revision>
  <dcterms:created xsi:type="dcterms:W3CDTF">2020-05-13T19:01:03Z</dcterms:created>
  <dcterms:modified xsi:type="dcterms:W3CDTF">2022-12-21T14:15:32Z</dcterms:modified>
</cp:coreProperties>
</file>